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0"/>
  </p:notesMasterIdLst>
  <p:sldIdLst>
    <p:sldId id="256" r:id="rId2"/>
    <p:sldId id="300" r:id="rId3"/>
    <p:sldId id="261" r:id="rId4"/>
    <p:sldId id="281" r:id="rId5"/>
    <p:sldId id="326" r:id="rId6"/>
    <p:sldId id="301" r:id="rId7"/>
    <p:sldId id="348" r:id="rId8"/>
    <p:sldId id="349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5" r:id="rId18"/>
    <p:sldId id="316" r:id="rId19"/>
    <p:sldId id="317" r:id="rId20"/>
    <p:sldId id="318" r:id="rId21"/>
    <p:sldId id="319" r:id="rId22"/>
    <p:sldId id="320" r:id="rId23"/>
    <p:sldId id="324" r:id="rId24"/>
    <p:sldId id="337" r:id="rId25"/>
    <p:sldId id="338" r:id="rId26"/>
    <p:sldId id="339" r:id="rId27"/>
    <p:sldId id="340" r:id="rId28"/>
    <p:sldId id="344" r:id="rId29"/>
    <p:sldId id="345" r:id="rId30"/>
    <p:sldId id="403" r:id="rId31"/>
    <p:sldId id="346" r:id="rId32"/>
    <p:sldId id="347" r:id="rId33"/>
    <p:sldId id="321" r:id="rId34"/>
    <p:sldId id="328" r:id="rId35"/>
    <p:sldId id="350" r:id="rId36"/>
    <p:sldId id="351" r:id="rId37"/>
    <p:sldId id="352" r:id="rId38"/>
    <p:sldId id="353" r:id="rId39"/>
    <p:sldId id="354" r:id="rId40"/>
    <p:sldId id="355" r:id="rId41"/>
    <p:sldId id="356" r:id="rId42"/>
    <p:sldId id="357" r:id="rId43"/>
    <p:sldId id="360" r:id="rId44"/>
    <p:sldId id="372" r:id="rId45"/>
    <p:sldId id="361" r:id="rId46"/>
    <p:sldId id="362" r:id="rId47"/>
    <p:sldId id="363" r:id="rId48"/>
    <p:sldId id="364" r:id="rId49"/>
    <p:sldId id="366" r:id="rId50"/>
    <p:sldId id="373" r:id="rId51"/>
    <p:sldId id="375" r:id="rId52"/>
    <p:sldId id="376" r:id="rId53"/>
    <p:sldId id="377" r:id="rId54"/>
    <p:sldId id="380" r:id="rId55"/>
    <p:sldId id="381" r:id="rId56"/>
    <p:sldId id="382" r:id="rId57"/>
    <p:sldId id="383" r:id="rId58"/>
    <p:sldId id="384" r:id="rId59"/>
    <p:sldId id="388" r:id="rId60"/>
    <p:sldId id="389" r:id="rId61"/>
    <p:sldId id="391" r:id="rId62"/>
    <p:sldId id="392" r:id="rId63"/>
    <p:sldId id="393" r:id="rId64"/>
    <p:sldId id="394" r:id="rId65"/>
    <p:sldId id="396" r:id="rId66"/>
    <p:sldId id="398" r:id="rId67"/>
    <p:sldId id="400" r:id="rId68"/>
    <p:sldId id="404" r:id="rId69"/>
    <p:sldId id="401" r:id="rId70"/>
    <p:sldId id="405" r:id="rId71"/>
    <p:sldId id="406" r:id="rId72"/>
    <p:sldId id="407" r:id="rId73"/>
    <p:sldId id="408" r:id="rId74"/>
    <p:sldId id="409" r:id="rId75"/>
    <p:sldId id="410" r:id="rId76"/>
    <p:sldId id="411" r:id="rId77"/>
    <p:sldId id="412" r:id="rId78"/>
    <p:sldId id="413" r:id="rId79"/>
    <p:sldId id="414" r:id="rId80"/>
    <p:sldId id="415" r:id="rId81"/>
    <p:sldId id="416" r:id="rId82"/>
    <p:sldId id="417" r:id="rId83"/>
    <p:sldId id="418" r:id="rId84"/>
    <p:sldId id="419" r:id="rId85"/>
    <p:sldId id="420" r:id="rId86"/>
    <p:sldId id="421" r:id="rId87"/>
    <p:sldId id="422" r:id="rId88"/>
    <p:sldId id="423" r:id="rId89"/>
    <p:sldId id="424" r:id="rId90"/>
    <p:sldId id="425" r:id="rId91"/>
    <p:sldId id="426" r:id="rId92"/>
    <p:sldId id="427" r:id="rId93"/>
    <p:sldId id="428" r:id="rId94"/>
    <p:sldId id="429" r:id="rId95"/>
    <p:sldId id="430" r:id="rId96"/>
    <p:sldId id="431" r:id="rId97"/>
    <p:sldId id="432" r:id="rId98"/>
    <p:sldId id="433" r:id="rId99"/>
    <p:sldId id="434" r:id="rId100"/>
    <p:sldId id="435" r:id="rId101"/>
    <p:sldId id="436" r:id="rId102"/>
    <p:sldId id="437" r:id="rId103"/>
    <p:sldId id="438" r:id="rId104"/>
    <p:sldId id="439" r:id="rId105"/>
    <p:sldId id="440" r:id="rId106"/>
    <p:sldId id="441" r:id="rId107"/>
    <p:sldId id="442" r:id="rId108"/>
    <p:sldId id="443" r:id="rId109"/>
    <p:sldId id="444" r:id="rId110"/>
    <p:sldId id="445" r:id="rId111"/>
    <p:sldId id="446" r:id="rId112"/>
    <p:sldId id="447" r:id="rId113"/>
    <p:sldId id="448" r:id="rId114"/>
    <p:sldId id="449" r:id="rId115"/>
    <p:sldId id="450" r:id="rId116"/>
    <p:sldId id="451" r:id="rId117"/>
    <p:sldId id="452" r:id="rId118"/>
    <p:sldId id="453" r:id="rId119"/>
    <p:sldId id="454" r:id="rId120"/>
    <p:sldId id="455" r:id="rId121"/>
    <p:sldId id="456" r:id="rId122"/>
    <p:sldId id="457" r:id="rId123"/>
    <p:sldId id="458" r:id="rId124"/>
    <p:sldId id="459" r:id="rId125"/>
    <p:sldId id="460" r:id="rId126"/>
    <p:sldId id="461" r:id="rId127"/>
    <p:sldId id="462" r:id="rId128"/>
    <p:sldId id="463" r:id="rId1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66CCFF"/>
    <a:srgbClr val="00CCFF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9" autoAdjust="0"/>
    <p:restoredTop sz="94629" autoAdjust="0"/>
  </p:normalViewPr>
  <p:slideViewPr>
    <p:cSldViewPr>
      <p:cViewPr varScale="1">
        <p:scale>
          <a:sx n="114" d="100"/>
          <a:sy n="114" d="100"/>
        </p:scale>
        <p:origin x="-14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1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30" Type="http://schemas.openxmlformats.org/officeDocument/2006/relationships/notesMaster" Target="notesMasters/notesMaster1.xml"/><Relationship Id="rId131" Type="http://schemas.openxmlformats.org/officeDocument/2006/relationships/printerSettings" Target="printerSettings/printerSettings1.bin"/><Relationship Id="rId132" Type="http://schemas.openxmlformats.org/officeDocument/2006/relationships/presProps" Target="presProps.xml"/><Relationship Id="rId133" Type="http://schemas.openxmlformats.org/officeDocument/2006/relationships/viewProps" Target="viewProps.xml"/><Relationship Id="rId134" Type="http://schemas.openxmlformats.org/officeDocument/2006/relationships/theme" Target="theme/theme1.xml"/><Relationship Id="rId13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E0646-31F3-5640-8941-D6EFEC315572}" type="datetimeFigureOut">
              <a:rPr lang="en-US" smtClean="0"/>
              <a:pPr/>
              <a:t>21/06/2012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C66DC-C93E-8D4F-BB48-E4B07B74EB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EF68CA-419E-DD42-913C-3A85E94BCA53}" type="slidenum">
              <a:rPr lang="en-US"/>
              <a:pPr/>
              <a:t>55</a:t>
            </a:fld>
            <a:endParaRPr lang="en-US"/>
          </a:p>
        </p:txBody>
      </p:sp>
      <p:sp>
        <p:nvSpPr>
          <p:cNvPr id="3942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EF68CA-419E-DD42-913C-3A85E94BCA53}" type="slidenum">
              <a:rPr lang="en-US"/>
              <a:pPr/>
              <a:t>56</a:t>
            </a:fld>
            <a:endParaRPr lang="en-US"/>
          </a:p>
        </p:txBody>
      </p:sp>
      <p:sp>
        <p:nvSpPr>
          <p:cNvPr id="3942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EBA1C-BAA3-4020-A515-C332F32BF202}" type="slidenum">
              <a:rPr lang="en-US" smtClean="0"/>
              <a:pPr/>
              <a:t>80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21/06/2012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21/06/2012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21/06/2012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21/06/2012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21/06/2012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21/06/2012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DD2D8-5ADF-447C-82C9-ABD1AEBEDDAE}" type="datetimeFigureOut">
              <a:rPr lang="en-GB" smtClean="0"/>
              <a:pPr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jpe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Multiagent</a:t>
            </a:r>
            <a:r>
              <a:rPr lang="en-GB" dirty="0" smtClean="0"/>
              <a:t> Systems</a:t>
            </a:r>
            <a:br>
              <a:rPr lang="en-GB" dirty="0" smtClean="0"/>
            </a:br>
            <a:r>
              <a:rPr lang="en-GB" dirty="0" smtClean="0"/>
              <a:t>Chapter </a:t>
            </a:r>
            <a:r>
              <a:rPr lang="en-GB" dirty="0" smtClean="0"/>
              <a:t>17: Game theoretic Foundations of Multi Agent </a:t>
            </a:r>
            <a:r>
              <a:rPr lang="en-GB" dirty="0"/>
              <a:t>Systems</a:t>
            </a:r>
            <a:br>
              <a:rPr lang="en-GB" dirty="0"/>
            </a:br>
            <a:r>
              <a:rPr lang="en-GB" sz="3600" dirty="0"/>
              <a:t>http://</a:t>
            </a:r>
            <a:r>
              <a:rPr lang="en-GB" sz="3600" dirty="0" err="1"/>
              <a:t>mitpress.mit.edu</a:t>
            </a:r>
            <a:r>
              <a:rPr lang="en-GB" sz="3600" dirty="0"/>
              <a:t>/</a:t>
            </a:r>
            <a:r>
              <a:rPr lang="en-GB" sz="3600" dirty="0" err="1"/>
              <a:t>multiagentsystems</a:t>
            </a:r>
            <a:r>
              <a:rPr lang="en-GB" sz="3600" dirty="0" smtClean="0"/>
              <a:t/>
            </a:r>
            <a:br>
              <a:rPr lang="en-GB" sz="3600" dirty="0" smtClean="0"/>
            </a:b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437112"/>
            <a:ext cx="6400800" cy="17526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Edith Elkind</a:t>
            </a:r>
            <a:br>
              <a:rPr lang="en-GB" sz="3600" dirty="0" smtClean="0">
                <a:solidFill>
                  <a:srgbClr val="FF0000"/>
                </a:solidFill>
              </a:rPr>
            </a:br>
            <a:r>
              <a:rPr lang="en-GB" sz="3600" dirty="0" err="1" smtClean="0">
                <a:solidFill>
                  <a:srgbClr val="FF0000"/>
                </a:solidFill>
              </a:rPr>
              <a:t>Evangelos</a:t>
            </a:r>
            <a:r>
              <a:rPr lang="en-GB" sz="3600" dirty="0" smtClean="0">
                <a:solidFill>
                  <a:srgbClr val="FF0000"/>
                </a:solidFill>
              </a:rPr>
              <a:t> Markakis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Prisoner’s Dilemma: the Model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463242"/>
          </a:xfrm>
        </p:spPr>
        <p:txBody>
          <a:bodyPr wrap="square">
            <a:normAutofit fontScale="92500" lnSpcReduction="20000"/>
          </a:bodyPr>
          <a:lstStyle/>
          <a:p>
            <a:r>
              <a:rPr lang="en-GB" dirty="0" smtClean="0"/>
              <a:t>Set of players N = {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2</a:t>
            </a:r>
            <a:r>
              <a:rPr lang="en-GB" dirty="0" smtClean="0"/>
              <a:t>}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= </a:t>
            </a:r>
            <a:r>
              <a:rPr lang="en-GB" dirty="0" smtClean="0">
                <a:solidFill>
                  <a:schemeClr val="accent1"/>
                </a:solidFill>
              </a:rPr>
              <a:t>A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/>
              <a:t> = {confess (C), stay quiet (Q)}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C</a:t>
            </a:r>
            <a:r>
              <a:rPr lang="en-GB" dirty="0" smtClean="0"/>
              <a:t>) =  -3 (both get 3 years)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Q</a:t>
            </a:r>
            <a:r>
              <a:rPr lang="en-GB" dirty="0" smtClean="0"/>
              <a:t>) =  0 (player 1 walks free)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Q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C</a:t>
            </a:r>
            <a:r>
              <a:rPr lang="en-GB" dirty="0" smtClean="0"/>
              <a:t>) =  -4 (player 1 gets 4 years)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Q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Q</a:t>
            </a:r>
            <a:r>
              <a:rPr lang="en-GB" dirty="0" smtClean="0"/>
              <a:t>) =  -1 (both get 1 year)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u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y</a:t>
            </a:r>
            <a:r>
              <a:rPr lang="en-GB" dirty="0" smtClean="0"/>
              <a:t>) =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y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x</a:t>
            </a:r>
            <a:r>
              <a:rPr lang="en-GB" dirty="0" smtClean="0"/>
              <a:t>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priso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340768"/>
            <a:ext cx="2111896" cy="1673678"/>
          </a:xfrm>
          <a:prstGeom prst="rect">
            <a:avLst/>
          </a:prstGeom>
        </p:spPr>
      </p:pic>
      <p:pic>
        <p:nvPicPr>
          <p:cNvPr id="5" name="Picture 4" descr="priso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340768"/>
            <a:ext cx="2111896" cy="167367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83968" y="1340768"/>
            <a:ext cx="288032" cy="165618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4032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Bayesian Games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496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Games with Imperfect Information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GB" dirty="0" smtClean="0"/>
              <a:t>So far, we have assumed that the players know each others’ payoffs for all strategy profiles</a:t>
            </a:r>
          </a:p>
          <a:p>
            <a:r>
              <a:rPr lang="en-GB" dirty="0" smtClean="0"/>
              <a:t>However, this is not always the case:</a:t>
            </a:r>
          </a:p>
          <a:p>
            <a:pPr lvl="1"/>
            <a:r>
              <a:rPr lang="en-GB" dirty="0" smtClean="0"/>
              <a:t>in Battle of Sexes, one player may be uncertain that the other player enjoys their company</a:t>
            </a:r>
          </a:p>
          <a:p>
            <a:pPr lvl="1"/>
            <a:r>
              <a:rPr lang="en-GB" dirty="0" smtClean="0"/>
              <a:t>In an auction, bidders may be uncertain about the valuation of other participants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770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Example: Battle of Sexes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Suppose </a:t>
            </a:r>
            <a:r>
              <a:rPr lang="en-GB" dirty="0" smtClean="0">
                <a:solidFill>
                  <a:srgbClr val="FF0000"/>
                </a:solidFill>
              </a:rPr>
              <a:t>P1</a:t>
            </a:r>
            <a:r>
              <a:rPr lang="en-GB" dirty="0" smtClean="0"/>
              <a:t> in uncertain whether </a:t>
            </a:r>
            <a:r>
              <a:rPr lang="en-GB" dirty="0" smtClean="0">
                <a:solidFill>
                  <a:schemeClr val="accent1"/>
                </a:solidFill>
              </a:rPr>
              <a:t>P2</a:t>
            </a:r>
            <a:r>
              <a:rPr lang="en-GB" dirty="0" smtClean="0"/>
              <a:t> wants to go out with her:</a:t>
            </a:r>
          </a:p>
          <a:p>
            <a:pPr lvl="1"/>
            <a:r>
              <a:rPr lang="en-GB" sz="3100" dirty="0" smtClean="0"/>
              <a:t>w.p. </a:t>
            </a:r>
            <a:r>
              <a:rPr lang="en-GB" sz="3100" dirty="0" smtClean="0">
                <a:solidFill>
                  <a:schemeClr val="accent1"/>
                </a:solidFill>
              </a:rPr>
              <a:t>1/2</a:t>
            </a:r>
            <a:r>
              <a:rPr lang="en-GB" sz="3100" dirty="0" smtClean="0"/>
              <a:t>, </a:t>
            </a:r>
            <a:r>
              <a:rPr lang="en-GB" sz="3100" dirty="0" smtClean="0">
                <a:solidFill>
                  <a:schemeClr val="accent1"/>
                </a:solidFill>
              </a:rPr>
              <a:t>P2</a:t>
            </a:r>
            <a:r>
              <a:rPr lang="en-GB" sz="3100" dirty="0" smtClean="0"/>
              <a:t> enjoys </a:t>
            </a:r>
            <a:r>
              <a:rPr lang="en-GB" sz="3100" dirty="0" smtClean="0">
                <a:solidFill>
                  <a:srgbClr val="FF0000"/>
                </a:solidFill>
              </a:rPr>
              <a:t>P1</a:t>
            </a:r>
            <a:r>
              <a:rPr lang="en-GB" sz="3100" dirty="0" smtClean="0"/>
              <a:t>’s company</a:t>
            </a:r>
          </a:p>
          <a:p>
            <a:pPr lvl="1"/>
            <a:r>
              <a:rPr lang="en-GB" sz="3100" dirty="0" smtClean="0"/>
              <a:t>w.p. </a:t>
            </a:r>
            <a:r>
              <a:rPr lang="en-GB" sz="3100" dirty="0" smtClean="0">
                <a:solidFill>
                  <a:schemeClr val="accent1"/>
                </a:solidFill>
              </a:rPr>
              <a:t>1/2</a:t>
            </a:r>
            <a:r>
              <a:rPr lang="en-GB" sz="3100" dirty="0" smtClean="0"/>
              <a:t>, </a:t>
            </a:r>
            <a:r>
              <a:rPr lang="en-GB" sz="3100" dirty="0" smtClean="0">
                <a:solidFill>
                  <a:schemeClr val="accent1"/>
                </a:solidFill>
              </a:rPr>
              <a:t>P2</a:t>
            </a:r>
            <a:r>
              <a:rPr lang="en-GB" sz="3100" dirty="0" smtClean="0"/>
              <a:t> prefers to avoid </a:t>
            </a:r>
            <a:r>
              <a:rPr lang="en-GB" sz="3100" dirty="0" smtClean="0">
                <a:solidFill>
                  <a:srgbClr val="FF0000"/>
                </a:solidFill>
              </a:rPr>
              <a:t>P1</a:t>
            </a:r>
            <a:r>
              <a:rPr lang="en-GB" sz="3100" dirty="0" smtClean="0"/>
              <a:t>’s company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P2</a:t>
            </a:r>
            <a:r>
              <a:rPr lang="en-GB" dirty="0" smtClean="0"/>
              <a:t> knows whether he wants to go out with </a:t>
            </a:r>
            <a:r>
              <a:rPr lang="en-GB" dirty="0" smtClean="0">
                <a:solidFill>
                  <a:srgbClr val="FF0000"/>
                </a:solidFill>
              </a:rPr>
              <a:t>P1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2 possible states of the world</a:t>
            </a:r>
          </a:p>
          <a:p>
            <a:pPr lvl="1"/>
            <a:r>
              <a:rPr lang="en-GB" sz="3100" dirty="0" smtClean="0">
                <a:solidFill>
                  <a:schemeClr val="accent1"/>
                </a:solidFill>
              </a:rPr>
              <a:t>P2</a:t>
            </a:r>
            <a:r>
              <a:rPr lang="en-GB" sz="3100" dirty="0" smtClean="0"/>
              <a:t>  knows the state, </a:t>
            </a:r>
            <a:r>
              <a:rPr lang="en-GB" sz="3100" dirty="0" smtClean="0">
                <a:solidFill>
                  <a:srgbClr val="FF0000"/>
                </a:solidFill>
              </a:rPr>
              <a:t>P1</a:t>
            </a:r>
            <a:r>
              <a:rPr lang="en-GB" sz="3100" dirty="0" smtClean="0"/>
              <a:t> does not</a:t>
            </a:r>
            <a:endParaRPr lang="en-US" sz="31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115616" y="3645024"/>
          <a:ext cx="2448272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5170"/>
                <a:gridCol w="1273102"/>
              </a:tblGrid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724128" y="3645024"/>
          <a:ext cx="2448272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5170"/>
                <a:gridCol w="1273102"/>
              </a:tblGrid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611560" y="3068960"/>
            <a:ext cx="2767855" cy="1905982"/>
            <a:chOff x="1979712" y="1772816"/>
            <a:chExt cx="2497554" cy="2285343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1772816"/>
              <a:ext cx="347440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39952" y="1772816"/>
              <a:ext cx="337314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F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79712" y="2564905"/>
              <a:ext cx="347440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79712" y="3356992"/>
              <a:ext cx="337314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F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67544" y="3140968"/>
            <a:ext cx="3456384" cy="1944216"/>
            <a:chOff x="467544" y="3140968"/>
            <a:chExt cx="3456384" cy="1944216"/>
          </a:xfrm>
        </p:grpSpPr>
        <p:sp>
          <p:nvSpPr>
            <p:cNvPr id="16" name="Rounded Rectangle 15"/>
            <p:cNvSpPr/>
            <p:nvPr/>
          </p:nvSpPr>
          <p:spPr>
            <a:xfrm>
              <a:off x="467544" y="3140968"/>
              <a:ext cx="3456384" cy="1944216"/>
            </a:xfrm>
            <a:prstGeom prst="roundRect">
              <a:avLst/>
            </a:prstGeom>
            <a:ln w="38100">
              <a:solidFill>
                <a:schemeClr val="accent1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3568" y="3140968"/>
              <a:ext cx="367408" cy="52322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2</a:t>
              </a:r>
              <a:endParaRPr lang="en-US" sz="2800" dirty="0" smtClean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148064" y="3068960"/>
            <a:ext cx="2767855" cy="1905982"/>
            <a:chOff x="1979712" y="1772816"/>
            <a:chExt cx="2497554" cy="2285343"/>
          </a:xfrm>
        </p:grpSpPr>
        <p:sp>
          <p:nvSpPr>
            <p:cNvPr id="12" name="TextBox 11"/>
            <p:cNvSpPr txBox="1"/>
            <p:nvPr/>
          </p:nvSpPr>
          <p:spPr>
            <a:xfrm>
              <a:off x="3059832" y="1772816"/>
              <a:ext cx="347440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39952" y="1772816"/>
              <a:ext cx="337314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F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79712" y="2564905"/>
              <a:ext cx="347440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79712" y="3356992"/>
              <a:ext cx="337314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F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932040" y="3140968"/>
            <a:ext cx="3528392" cy="1944216"/>
            <a:chOff x="4932040" y="3140968"/>
            <a:chExt cx="3528392" cy="1944216"/>
          </a:xfrm>
        </p:grpSpPr>
        <p:sp>
          <p:nvSpPr>
            <p:cNvPr id="17" name="Rounded Rectangle 16"/>
            <p:cNvSpPr/>
            <p:nvPr/>
          </p:nvSpPr>
          <p:spPr>
            <a:xfrm>
              <a:off x="4932040" y="3140968"/>
              <a:ext cx="3528392" cy="1944216"/>
            </a:xfrm>
            <a:prstGeom prst="roundRect">
              <a:avLst/>
            </a:prstGeom>
            <a:ln w="38100">
              <a:solidFill>
                <a:schemeClr val="accent1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48064" y="3140968"/>
              <a:ext cx="367408" cy="52322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2</a:t>
              </a:r>
              <a:endParaRPr lang="en-US" sz="2800" dirty="0" smtClean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23528" y="2924944"/>
            <a:ext cx="8352928" cy="2755468"/>
            <a:chOff x="323528" y="2924944"/>
            <a:chExt cx="8352928" cy="2755468"/>
          </a:xfrm>
        </p:grpSpPr>
        <p:sp>
          <p:nvSpPr>
            <p:cNvPr id="18" name="Rounded Rectangle 17"/>
            <p:cNvSpPr/>
            <p:nvPr/>
          </p:nvSpPr>
          <p:spPr>
            <a:xfrm>
              <a:off x="323528" y="2924944"/>
              <a:ext cx="8352928" cy="2448272"/>
            </a:xfrm>
            <a:prstGeom prst="roundRect">
              <a:avLst/>
            </a:prstGeom>
            <a:ln w="38100">
              <a:solidFill>
                <a:srgbClr val="FF0000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11960" y="2924944"/>
              <a:ext cx="367408" cy="52322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1</a:t>
              </a:r>
              <a:endParaRPr lang="en-US" sz="2800" dirty="0" smtClean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5656" y="5157192"/>
              <a:ext cx="134363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Pr = 1/2</a:t>
              </a:r>
              <a:endParaRPr lang="en-US" sz="2800" dirty="0" smtClean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28184" y="5157192"/>
              <a:ext cx="134363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Pr = 1/2</a:t>
              </a:r>
              <a:endParaRPr lang="en-US" sz="2800" dirty="0" smtClean="0"/>
            </a:p>
          </p:txBody>
        </p:sp>
      </p:grpSp>
      <p:pic>
        <p:nvPicPr>
          <p:cNvPr id="24" name="Picture 23" descr="marc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2116866"/>
            <a:ext cx="288032" cy="634737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7524328" y="1628800"/>
            <a:ext cx="1224136" cy="936104"/>
            <a:chOff x="7524328" y="1628800"/>
            <a:chExt cx="1224136" cy="936104"/>
          </a:xfrm>
        </p:grpSpPr>
        <p:pic>
          <p:nvPicPr>
            <p:cNvPr id="25" name="Picture 24" descr="charli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84368" y="1700808"/>
              <a:ext cx="678180" cy="762000"/>
            </a:xfrm>
            <a:prstGeom prst="rect">
              <a:avLst/>
            </a:prstGeom>
          </p:spPr>
        </p:pic>
        <p:sp>
          <p:nvSpPr>
            <p:cNvPr id="27" name="Cloud Callout 26"/>
            <p:cNvSpPr/>
            <p:nvPr/>
          </p:nvSpPr>
          <p:spPr>
            <a:xfrm>
              <a:off x="7524328" y="1628800"/>
              <a:ext cx="1224136" cy="936104"/>
            </a:xfrm>
            <a:prstGeom prst="cloudCallout">
              <a:avLst>
                <a:gd name="adj1" fmla="val -72925"/>
                <a:gd name="adj2" fmla="val 14378"/>
              </a:avLst>
            </a:prstGeom>
            <a:ln w="38100">
              <a:solidFill>
                <a:srgbClr val="FF0000"/>
              </a:solidFill>
              <a:prstDash val="sysDash"/>
              <a:headEnd type="non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13295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Strategies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7" name="Picture 26" descr="marc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708920"/>
            <a:ext cx="411480" cy="906780"/>
          </a:xfrm>
          <a:prstGeom prst="rect">
            <a:avLst/>
          </a:prstGeom>
        </p:spPr>
      </p:pic>
      <p:sp>
        <p:nvSpPr>
          <p:cNvPr id="29" name="Cloud Callout 28"/>
          <p:cNvSpPr/>
          <p:nvPr/>
        </p:nvSpPr>
        <p:spPr>
          <a:xfrm>
            <a:off x="1331640" y="1196752"/>
            <a:ext cx="7416824" cy="2448272"/>
          </a:xfrm>
          <a:prstGeom prst="cloudCallout">
            <a:avLst>
              <a:gd name="adj1" fmla="val -58010"/>
              <a:gd name="adj2" fmla="val 15291"/>
            </a:avLst>
          </a:prstGeom>
          <a:ln w="38100">
            <a:solidFill>
              <a:srgbClr val="FF0000"/>
            </a:solidFill>
            <a:headEnd type="non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123728" y="1556792"/>
            <a:ext cx="598003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I believe that if Charlie wants to go out, </a:t>
            </a:r>
            <a:br>
              <a:rPr lang="en-GB" sz="2800" dirty="0" smtClean="0"/>
            </a:br>
            <a:r>
              <a:rPr lang="en-GB" sz="2800" dirty="0" smtClean="0"/>
              <a:t>he’ll choose 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else he’ll choose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, so </a:t>
            </a:r>
            <a:br>
              <a:rPr lang="en-GB" sz="2800" dirty="0" smtClean="0"/>
            </a:br>
            <a:r>
              <a:rPr lang="en-GB" sz="2800" dirty="0" smtClean="0"/>
              <a:t>if I choose </a:t>
            </a:r>
            <a:r>
              <a:rPr lang="en-GB" sz="2800" dirty="0" smtClean="0">
                <a:solidFill>
                  <a:srgbClr val="FF0000"/>
                </a:solidFill>
              </a:rPr>
              <a:t>T</a:t>
            </a:r>
            <a:r>
              <a:rPr lang="en-GB" sz="2800" dirty="0" smtClean="0"/>
              <a:t>, my expected payoff </a:t>
            </a:r>
            <a:br>
              <a:rPr lang="en-GB" sz="2800" dirty="0" smtClean="0"/>
            </a:br>
            <a:r>
              <a:rPr lang="en-GB" sz="2800" dirty="0" smtClean="0"/>
              <a:t>     will be  </a:t>
            </a:r>
            <a:r>
              <a:rPr lang="en-GB" sz="2800" dirty="0" smtClean="0">
                <a:solidFill>
                  <a:srgbClr val="FF0000"/>
                </a:solidFill>
              </a:rPr>
              <a:t>2</a:t>
            </a:r>
            <a:r>
              <a:rPr lang="en-GB" sz="2800" dirty="0" smtClean="0"/>
              <a:t> x </a:t>
            </a:r>
            <a:r>
              <a:rPr lang="en-GB" sz="2800" dirty="0" smtClean="0">
                <a:solidFill>
                  <a:schemeClr val="accent1"/>
                </a:solidFill>
              </a:rPr>
              <a:t>1/2</a:t>
            </a:r>
            <a:r>
              <a:rPr lang="en-GB" sz="2800" dirty="0" smtClean="0"/>
              <a:t> + </a:t>
            </a:r>
            <a:r>
              <a:rPr lang="en-GB" sz="2800" dirty="0" smtClean="0">
                <a:solidFill>
                  <a:srgbClr val="FF0000"/>
                </a:solidFill>
              </a:rPr>
              <a:t>0</a:t>
            </a:r>
            <a:r>
              <a:rPr lang="en-GB" sz="2800" dirty="0" smtClean="0"/>
              <a:t> x </a:t>
            </a:r>
            <a:r>
              <a:rPr lang="en-GB" sz="2800" dirty="0" smtClean="0">
                <a:solidFill>
                  <a:schemeClr val="accent1"/>
                </a:solidFill>
              </a:rPr>
              <a:t>1/2</a:t>
            </a:r>
            <a:r>
              <a:rPr lang="en-GB" sz="2800" dirty="0" smtClean="0"/>
              <a:t> = </a:t>
            </a:r>
            <a:r>
              <a:rPr lang="en-GB" sz="28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/>
              <a:t> </a:t>
            </a:r>
            <a:endParaRPr lang="en-US" sz="2800" dirty="0" smtClean="0"/>
          </a:p>
        </p:txBody>
      </p:sp>
      <p:sp>
        <p:nvSpPr>
          <p:cNvPr id="31" name="Content Placeholder 30"/>
          <p:cNvSpPr>
            <a:spLocks noGrp="1"/>
          </p:cNvSpPr>
          <p:nvPr>
            <p:ph idx="1"/>
          </p:nvPr>
        </p:nvSpPr>
        <p:spPr>
          <a:xfrm>
            <a:off x="251520" y="3789040"/>
            <a:ext cx="8229600" cy="273630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’s strategy: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Charlie</a:t>
            </a:r>
            <a:r>
              <a:rPr lang="en-GB" dirty="0" smtClean="0"/>
              <a:t>’s strategy: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</a:p>
          <a:p>
            <a:r>
              <a:rPr lang="en-GB" dirty="0" smtClean="0"/>
              <a:t>However, when Marcie chooses her strategy, she needs to form a </a:t>
            </a:r>
            <a:r>
              <a:rPr lang="en-GB" dirty="0" smtClean="0">
                <a:solidFill>
                  <a:srgbClr val="FF0000"/>
                </a:solidFill>
              </a:rPr>
              <a:t>belief </a:t>
            </a:r>
            <a:r>
              <a:rPr lang="en-GB" dirty="0" smtClean="0"/>
              <a:t>about Charlie’s behavior in both states</a:t>
            </a:r>
          </a:p>
          <a:p>
            <a:pPr lvl="1"/>
            <a:r>
              <a:rPr lang="en-GB" dirty="0" smtClean="0"/>
              <a:t>in her mind Charlie’s strategy is a pair (</a:t>
            </a:r>
            <a:r>
              <a:rPr lang="en-GB" dirty="0" smtClean="0">
                <a:solidFill>
                  <a:schemeClr val="accent1"/>
                </a:solidFill>
              </a:rPr>
              <a:t>X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Y</a:t>
            </a:r>
            <a:r>
              <a:rPr lang="en-GB" dirty="0" smtClean="0"/>
              <a:t>):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X</a:t>
            </a:r>
            <a:r>
              <a:rPr lang="en-GB" dirty="0" smtClean="0"/>
              <a:t> is what would Charlie do if he wants to meet her (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Y</a:t>
            </a:r>
            <a:r>
              <a:rPr lang="en-GB" dirty="0" smtClean="0"/>
              <a:t> is what would Charlie do if he wants to avoid her (</a:t>
            </a:r>
            <a:r>
              <a:rPr lang="en-GB" dirty="0" smtClean="0">
                <a:solidFill>
                  <a:srgbClr val="00B050"/>
                </a:solidFill>
              </a:rPr>
              <a:t>T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00B050"/>
                </a:solidFill>
              </a:rPr>
              <a:t>F</a:t>
            </a:r>
            <a:r>
              <a:rPr lang="en-GB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006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Strategies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340768"/>
            <a:ext cx="8964488" cy="3196952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rgbClr val="009999"/>
                </a:solidFill>
              </a:rPr>
              <a:t>P2</a:t>
            </a:r>
            <a:r>
              <a:rPr lang="en-GB" dirty="0" smtClean="0"/>
              <a:t> (Charlie) can be of one of 2 types: </a:t>
            </a:r>
            <a:r>
              <a:rPr lang="en-GB" dirty="0" smtClean="0">
                <a:solidFill>
                  <a:schemeClr val="accent1"/>
                </a:solidFill>
              </a:rPr>
              <a:t>“meet”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00B050"/>
                </a:solidFill>
              </a:rPr>
              <a:t>“avoid”</a:t>
            </a:r>
          </a:p>
          <a:p>
            <a:r>
              <a:rPr lang="en-GB" dirty="0" smtClean="0"/>
              <a:t>When describing </a:t>
            </a:r>
            <a:r>
              <a:rPr lang="en-GB" dirty="0" smtClean="0">
                <a:solidFill>
                  <a:srgbClr val="009999"/>
                </a:solidFill>
              </a:rPr>
              <a:t>P2</a:t>
            </a:r>
            <a:r>
              <a:rPr lang="en-GB" dirty="0" smtClean="0"/>
              <a:t>’s strategy, we need to specify </a:t>
            </a:r>
            <a:br>
              <a:rPr lang="en-GB" dirty="0" smtClean="0"/>
            </a:br>
            <a:r>
              <a:rPr lang="en-GB" dirty="0" smtClean="0"/>
              <a:t>what each type of </a:t>
            </a:r>
            <a:r>
              <a:rPr lang="en-GB" dirty="0" smtClean="0">
                <a:solidFill>
                  <a:srgbClr val="009999"/>
                </a:solidFill>
              </a:rPr>
              <a:t>P2</a:t>
            </a:r>
            <a:r>
              <a:rPr lang="en-GB" dirty="0" smtClean="0"/>
              <a:t> would do</a:t>
            </a:r>
          </a:p>
          <a:p>
            <a:pPr lvl="1"/>
            <a:r>
              <a:rPr lang="en-GB" dirty="0" smtClean="0">
                <a:solidFill>
                  <a:srgbClr val="009999"/>
                </a:solidFill>
              </a:rPr>
              <a:t>P2</a:t>
            </a:r>
            <a:r>
              <a:rPr lang="en-GB" dirty="0" smtClean="0"/>
              <a:t> knows what type he is, so he only needs one </a:t>
            </a:r>
            <a:br>
              <a:rPr lang="en-GB" dirty="0" smtClean="0"/>
            </a:br>
            <a:r>
              <a:rPr lang="en-GB" dirty="0" smtClean="0"/>
              <a:t>component of this description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P1</a:t>
            </a:r>
            <a:r>
              <a:rPr lang="en-GB" dirty="0" smtClean="0"/>
              <a:t> (Marcie) needs both components to calculate her payoffs</a:t>
            </a:r>
          </a:p>
          <a:p>
            <a:r>
              <a:rPr lang="en-GB" dirty="0" smtClean="0"/>
              <a:t>Expected payoffs of </a:t>
            </a:r>
            <a:r>
              <a:rPr lang="en-GB" dirty="0" smtClean="0">
                <a:solidFill>
                  <a:srgbClr val="FF0000"/>
                </a:solidFill>
              </a:rPr>
              <a:t>P1</a:t>
            </a:r>
            <a:r>
              <a:rPr lang="en-GB" dirty="0" smtClean="0"/>
              <a:t> for each possible strategy of </a:t>
            </a:r>
            <a:r>
              <a:rPr lang="en-GB" dirty="0" smtClean="0">
                <a:solidFill>
                  <a:srgbClr val="009999"/>
                </a:solidFill>
              </a:rPr>
              <a:t>P2</a:t>
            </a:r>
            <a:r>
              <a:rPr lang="en-GB" dirty="0" smtClean="0"/>
              <a:t>: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4653136"/>
            <a:ext cx="6881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T</a:t>
            </a:r>
            <a:r>
              <a:rPr lang="en-GB" sz="2800" dirty="0" smtClean="0"/>
              <a:t>)              (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)                  (</a:t>
            </a:r>
            <a:r>
              <a:rPr lang="en-GB" sz="2800" dirty="0" smtClean="0">
                <a:solidFill>
                  <a:schemeClr val="accent1"/>
                </a:solidFill>
              </a:rPr>
              <a:t>F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T</a:t>
            </a:r>
            <a:r>
              <a:rPr lang="en-GB" sz="2800" dirty="0" smtClean="0"/>
              <a:t>)                (</a:t>
            </a:r>
            <a:r>
              <a:rPr lang="en-GB" sz="2800" dirty="0" smtClean="0">
                <a:solidFill>
                  <a:schemeClr val="accent1"/>
                </a:solidFill>
              </a:rPr>
              <a:t>F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1520" y="5157192"/>
            <a:ext cx="35939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800" dirty="0" smtClean="0">
                <a:solidFill>
                  <a:srgbClr val="FF0000"/>
                </a:solidFill>
              </a:rPr>
              <a:t>F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27584" y="5301208"/>
          <a:ext cx="7992887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0678"/>
                <a:gridCol w="2037403"/>
                <a:gridCol w="2037403"/>
                <a:gridCol w="2037403"/>
              </a:tblGrid>
              <a:tr h="6120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2∙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+2∙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2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2∙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1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+2∙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+1∙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½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1∙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½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1∙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+1∙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059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8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Strategies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0040" y="1268760"/>
            <a:ext cx="8604448" cy="3268960"/>
          </a:xfrm>
        </p:spPr>
        <p:txBody>
          <a:bodyPr>
            <a:normAutofit fontScale="85000" lnSpcReduction="20000"/>
          </a:bodyPr>
          <a:lstStyle/>
          <a:p>
            <a:r>
              <a:rPr lang="en-GB" sz="3000" dirty="0" smtClean="0"/>
              <a:t>Alternative interpretation:</a:t>
            </a:r>
          </a:p>
          <a:p>
            <a:pPr lvl="1"/>
            <a:r>
              <a:rPr lang="en-GB" sz="3000" dirty="0" smtClean="0"/>
              <a:t>before the game starts, </a:t>
            </a:r>
            <a:r>
              <a:rPr lang="en-GB" sz="3000" dirty="0" smtClean="0">
                <a:solidFill>
                  <a:srgbClr val="009999"/>
                </a:solidFill>
              </a:rPr>
              <a:t>P2</a:t>
            </a:r>
            <a:r>
              <a:rPr lang="en-GB" sz="3000" dirty="0" smtClean="0"/>
              <a:t> does not know his type</a:t>
            </a:r>
          </a:p>
          <a:p>
            <a:pPr lvl="1"/>
            <a:r>
              <a:rPr lang="en-GB" sz="3000" dirty="0" smtClean="0"/>
              <a:t>he needs to select his strategy for both types</a:t>
            </a:r>
          </a:p>
          <a:p>
            <a:pPr lvl="1"/>
            <a:r>
              <a:rPr lang="en-GB" sz="3000" dirty="0" smtClean="0"/>
              <a:t>then he learns his type</a:t>
            </a:r>
          </a:p>
          <a:p>
            <a:r>
              <a:rPr lang="en-GB" sz="3000" dirty="0" smtClean="0"/>
              <a:t>In the table below, (</a:t>
            </a:r>
            <a:r>
              <a:rPr lang="en-GB" sz="3000" dirty="0" smtClean="0">
                <a:solidFill>
                  <a:srgbClr val="FF0000"/>
                </a:solidFill>
              </a:rPr>
              <a:t>X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Y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rgbClr val="00B050"/>
                </a:solidFill>
              </a:rPr>
              <a:t>Z</a:t>
            </a:r>
            <a:r>
              <a:rPr lang="en-GB" sz="3000" dirty="0" smtClean="0"/>
              <a:t>) indicates that </a:t>
            </a:r>
          </a:p>
          <a:p>
            <a:pPr lvl="1"/>
            <a:r>
              <a:rPr lang="en-GB" sz="3000" dirty="0" smtClean="0">
                <a:solidFill>
                  <a:srgbClr val="FF0000"/>
                </a:solidFill>
              </a:rPr>
              <a:t>P1</a:t>
            </a:r>
            <a:r>
              <a:rPr lang="en-GB" sz="3000" dirty="0" smtClean="0"/>
              <a:t>’s expected payoff is </a:t>
            </a:r>
            <a:r>
              <a:rPr lang="en-GB" sz="3000" dirty="0" smtClean="0">
                <a:solidFill>
                  <a:srgbClr val="FF0000"/>
                </a:solidFill>
              </a:rPr>
              <a:t>X</a:t>
            </a:r>
            <a:r>
              <a:rPr lang="en-GB" sz="3000" dirty="0" smtClean="0"/>
              <a:t>, </a:t>
            </a:r>
          </a:p>
          <a:p>
            <a:pPr lvl="1"/>
            <a:r>
              <a:rPr lang="en-GB" sz="3000" dirty="0" smtClean="0"/>
              <a:t>the payoff of the </a:t>
            </a:r>
            <a:r>
              <a:rPr lang="en-GB" sz="3000" dirty="0" smtClean="0">
                <a:solidFill>
                  <a:schemeClr val="accent1"/>
                </a:solidFill>
              </a:rPr>
              <a:t>1</a:t>
            </a:r>
            <a:r>
              <a:rPr lang="en-GB" sz="3000" baseline="30000" dirty="0" smtClean="0">
                <a:solidFill>
                  <a:schemeClr val="accent1"/>
                </a:solidFill>
              </a:rPr>
              <a:t>st</a:t>
            </a:r>
            <a:r>
              <a:rPr lang="en-GB" sz="3000" dirty="0" smtClean="0"/>
              <a:t> type of </a:t>
            </a:r>
            <a:r>
              <a:rPr lang="en-GB" sz="3000" dirty="0" smtClean="0">
                <a:solidFill>
                  <a:srgbClr val="009999"/>
                </a:solidFill>
              </a:rPr>
              <a:t>P2</a:t>
            </a:r>
            <a:r>
              <a:rPr lang="en-GB" sz="3000" dirty="0" smtClean="0"/>
              <a:t> (“meet”) is </a:t>
            </a:r>
            <a:r>
              <a:rPr lang="en-GB" sz="3000" dirty="0" smtClean="0">
                <a:solidFill>
                  <a:schemeClr val="accent1"/>
                </a:solidFill>
              </a:rPr>
              <a:t>Y</a:t>
            </a:r>
            <a:r>
              <a:rPr lang="en-GB" sz="3000" dirty="0" smtClean="0"/>
              <a:t>, </a:t>
            </a:r>
          </a:p>
          <a:p>
            <a:pPr lvl="1"/>
            <a:r>
              <a:rPr lang="en-GB" sz="3000" dirty="0" smtClean="0"/>
              <a:t>the payoff of the </a:t>
            </a:r>
            <a:r>
              <a:rPr lang="en-GB" sz="3000" dirty="0" smtClean="0">
                <a:solidFill>
                  <a:srgbClr val="00B050"/>
                </a:solidFill>
              </a:rPr>
              <a:t>2</a:t>
            </a:r>
            <a:r>
              <a:rPr lang="en-GB" sz="3000" baseline="30000" dirty="0" smtClean="0">
                <a:solidFill>
                  <a:srgbClr val="00B050"/>
                </a:solidFill>
              </a:rPr>
              <a:t>nd</a:t>
            </a:r>
            <a:r>
              <a:rPr lang="en-GB" sz="3000" dirty="0" smtClean="0"/>
              <a:t> type of </a:t>
            </a:r>
            <a:r>
              <a:rPr lang="en-GB" sz="3000" dirty="0" smtClean="0">
                <a:solidFill>
                  <a:srgbClr val="009999"/>
                </a:solidFill>
              </a:rPr>
              <a:t>P2</a:t>
            </a:r>
            <a:r>
              <a:rPr lang="en-GB" sz="3000" dirty="0" smtClean="0"/>
              <a:t> (“avoid”) is </a:t>
            </a:r>
            <a:r>
              <a:rPr lang="en-GB" sz="3000" dirty="0" smtClean="0">
                <a:solidFill>
                  <a:srgbClr val="00B050"/>
                </a:solidFill>
              </a:rPr>
              <a:t>Z</a:t>
            </a:r>
            <a:endParaRPr lang="en-US" sz="3000" dirty="0">
              <a:solidFill>
                <a:srgbClr val="00B05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27585" y="5301208"/>
          <a:ext cx="7992887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0678"/>
                <a:gridCol w="2037403"/>
                <a:gridCol w="2037403"/>
                <a:gridCol w="2037403"/>
              </a:tblGrid>
              <a:tr h="6120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240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½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½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03648" y="4653136"/>
            <a:ext cx="6881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T</a:t>
            </a:r>
            <a:r>
              <a:rPr lang="en-GB" sz="2800" dirty="0" smtClean="0"/>
              <a:t>)              (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)                  (</a:t>
            </a:r>
            <a:r>
              <a:rPr lang="en-GB" sz="2800" dirty="0" smtClean="0">
                <a:solidFill>
                  <a:schemeClr val="accent1"/>
                </a:solidFill>
              </a:rPr>
              <a:t>F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T</a:t>
            </a:r>
            <a:r>
              <a:rPr lang="en-GB" sz="2800" dirty="0" smtClean="0"/>
              <a:t>)                (</a:t>
            </a:r>
            <a:r>
              <a:rPr lang="en-GB" sz="2800" dirty="0" smtClean="0">
                <a:solidFill>
                  <a:schemeClr val="accent1"/>
                </a:solidFill>
              </a:rPr>
              <a:t>F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1520" y="5157192"/>
            <a:ext cx="35939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800" dirty="0" smtClean="0">
                <a:solidFill>
                  <a:srgbClr val="FF0000"/>
                </a:solidFill>
              </a:rPr>
              <a:t>F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110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8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Which Strategy Profiles Are Stable?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268760"/>
            <a:ext cx="8352928" cy="3268960"/>
          </a:xfrm>
        </p:spPr>
        <p:txBody>
          <a:bodyPr>
            <a:normAutofit lnSpcReduction="10000"/>
          </a:bodyPr>
          <a:lstStyle/>
          <a:p>
            <a:r>
              <a:rPr lang="en-GB" sz="3000" dirty="0" smtClean="0"/>
              <a:t>Strategy profile: a list of 3 actions (</a:t>
            </a:r>
            <a:r>
              <a:rPr lang="en-GB" sz="3000" dirty="0" smtClean="0">
                <a:solidFill>
                  <a:srgbClr val="FF0000"/>
                </a:solidFill>
              </a:rPr>
              <a:t>a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b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rgbClr val="00B050"/>
                </a:solidFill>
              </a:rPr>
              <a:t>c</a:t>
            </a:r>
            <a:r>
              <a:rPr lang="en-GB" sz="3000" dirty="0" smtClean="0"/>
              <a:t>), where</a:t>
            </a:r>
          </a:p>
          <a:p>
            <a:pPr lvl="1"/>
            <a:r>
              <a:rPr lang="en-GB" sz="2600" dirty="0" smtClean="0">
                <a:solidFill>
                  <a:srgbClr val="FF0000"/>
                </a:solidFill>
              </a:rPr>
              <a:t>a</a:t>
            </a:r>
            <a:r>
              <a:rPr lang="en-GB" sz="2600" dirty="0" smtClean="0"/>
              <a:t> is the action of </a:t>
            </a:r>
            <a:r>
              <a:rPr lang="en-GB" sz="2600" dirty="0" smtClean="0">
                <a:solidFill>
                  <a:srgbClr val="FF0000"/>
                </a:solidFill>
              </a:rPr>
              <a:t>P1</a:t>
            </a:r>
          </a:p>
          <a:p>
            <a:pPr lvl="1"/>
            <a:r>
              <a:rPr lang="en-GB" sz="2600" dirty="0" smtClean="0">
                <a:solidFill>
                  <a:schemeClr val="accent1"/>
                </a:solidFill>
              </a:rPr>
              <a:t>b</a:t>
            </a:r>
            <a:r>
              <a:rPr lang="en-GB" sz="2600" dirty="0" smtClean="0"/>
              <a:t> is the action of type “meet” of </a:t>
            </a:r>
            <a:r>
              <a:rPr lang="en-GB" sz="2600" dirty="0" smtClean="0">
                <a:solidFill>
                  <a:srgbClr val="009999"/>
                </a:solidFill>
              </a:rPr>
              <a:t>P2</a:t>
            </a:r>
          </a:p>
          <a:p>
            <a:pPr lvl="1"/>
            <a:r>
              <a:rPr lang="en-GB" sz="2600" dirty="0" smtClean="0">
                <a:solidFill>
                  <a:srgbClr val="00B050"/>
                </a:solidFill>
              </a:rPr>
              <a:t>c</a:t>
            </a:r>
            <a:r>
              <a:rPr lang="en-GB" sz="2600" dirty="0" smtClean="0"/>
              <a:t> is the action of type “avoid” of </a:t>
            </a:r>
            <a:r>
              <a:rPr lang="en-GB" sz="2600" dirty="0" smtClean="0">
                <a:solidFill>
                  <a:srgbClr val="009999"/>
                </a:solidFill>
              </a:rPr>
              <a:t>P2</a:t>
            </a:r>
          </a:p>
          <a:p>
            <a:r>
              <a:rPr lang="en-GB" sz="3000" dirty="0" smtClean="0"/>
              <a:t>Intuitively, a strategy profile is stable if neither </a:t>
            </a:r>
            <a:r>
              <a:rPr lang="en-GB" sz="3000" dirty="0" smtClean="0">
                <a:solidFill>
                  <a:srgbClr val="FF0000"/>
                </a:solidFill>
              </a:rPr>
              <a:t>P1</a:t>
            </a:r>
            <a:r>
              <a:rPr lang="en-GB" sz="3000" dirty="0" smtClean="0"/>
              <a:t> nor any of the two types of </a:t>
            </a:r>
            <a:r>
              <a:rPr lang="en-GB" sz="3000" dirty="0" smtClean="0">
                <a:solidFill>
                  <a:srgbClr val="009999"/>
                </a:solidFill>
              </a:rPr>
              <a:t>P2</a:t>
            </a:r>
            <a:r>
              <a:rPr lang="en-GB" sz="3000" dirty="0" smtClean="0"/>
              <a:t>  can increase their expected payoff by changing their action  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27585" y="5301208"/>
          <a:ext cx="7992887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0678"/>
                <a:gridCol w="2037403"/>
                <a:gridCol w="2037403"/>
                <a:gridCol w="2037403"/>
              </a:tblGrid>
              <a:tr h="6120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240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½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½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03648" y="4653136"/>
            <a:ext cx="6881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T</a:t>
            </a:r>
            <a:r>
              <a:rPr lang="en-GB" sz="2800" dirty="0" smtClean="0"/>
              <a:t>)              (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)                  (</a:t>
            </a:r>
            <a:r>
              <a:rPr lang="en-GB" sz="2800" dirty="0" smtClean="0">
                <a:solidFill>
                  <a:schemeClr val="accent1"/>
                </a:solidFill>
              </a:rPr>
              <a:t>F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T</a:t>
            </a:r>
            <a:r>
              <a:rPr lang="en-GB" sz="2800" dirty="0" smtClean="0"/>
              <a:t>)                (</a:t>
            </a:r>
            <a:r>
              <a:rPr lang="en-GB" sz="2800" dirty="0" smtClean="0">
                <a:solidFill>
                  <a:schemeClr val="accent1"/>
                </a:solidFill>
              </a:rPr>
              <a:t>F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1520" y="5157192"/>
            <a:ext cx="35939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800" dirty="0" smtClean="0">
                <a:solidFill>
                  <a:srgbClr val="FF0000"/>
                </a:solidFill>
              </a:rPr>
              <a:t>F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872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Stable Profiles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3268960"/>
          </a:xfrm>
        </p:spPr>
        <p:txBody>
          <a:bodyPr>
            <a:normAutofit/>
          </a:bodyPr>
          <a:lstStyle/>
          <a:p>
            <a:r>
              <a:rPr lang="en-GB" sz="3000" dirty="0" smtClean="0"/>
              <a:t>(</a:t>
            </a:r>
            <a:r>
              <a:rPr lang="en-GB" sz="3000" dirty="0" smtClean="0">
                <a:solidFill>
                  <a:srgbClr val="FF0000"/>
                </a:solidFill>
              </a:rPr>
              <a:t>T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T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rgbClr val="00B050"/>
                </a:solidFill>
              </a:rPr>
              <a:t>F</a:t>
            </a:r>
            <a:r>
              <a:rPr lang="en-GB" sz="3000" dirty="0" smtClean="0"/>
              <a:t>) is stable:</a:t>
            </a:r>
          </a:p>
          <a:p>
            <a:pPr lvl="1"/>
            <a:r>
              <a:rPr lang="en-GB" sz="2600" dirty="0" smtClean="0"/>
              <a:t>if </a:t>
            </a:r>
            <a:r>
              <a:rPr lang="en-GB" sz="2600" dirty="0" smtClean="0">
                <a:solidFill>
                  <a:srgbClr val="FF0000"/>
                </a:solidFill>
              </a:rPr>
              <a:t>P1</a:t>
            </a:r>
            <a:r>
              <a:rPr lang="en-GB" sz="2600" dirty="0" smtClean="0"/>
              <a:t> deviates to </a:t>
            </a:r>
            <a:r>
              <a:rPr lang="en-GB" sz="2600" dirty="0" smtClean="0">
                <a:solidFill>
                  <a:srgbClr val="FF0000"/>
                </a:solidFill>
              </a:rPr>
              <a:t>F</a:t>
            </a:r>
            <a:r>
              <a:rPr lang="en-GB" sz="2600" dirty="0" smtClean="0"/>
              <a:t>, her utility goes down to 1/2</a:t>
            </a:r>
          </a:p>
          <a:p>
            <a:pPr lvl="1"/>
            <a:r>
              <a:rPr lang="en-GB" sz="2600" dirty="0" smtClean="0"/>
              <a:t>if </a:t>
            </a:r>
            <a:r>
              <a:rPr lang="en-GB" sz="2600" dirty="0" smtClean="0">
                <a:solidFill>
                  <a:schemeClr val="accent1"/>
                </a:solidFill>
              </a:rPr>
              <a:t>type 1</a:t>
            </a:r>
            <a:r>
              <a:rPr lang="en-GB" sz="2600" dirty="0" smtClean="0"/>
              <a:t> of </a:t>
            </a:r>
            <a:r>
              <a:rPr lang="en-GB" sz="2600" dirty="0" smtClean="0">
                <a:solidFill>
                  <a:srgbClr val="009999"/>
                </a:solidFill>
              </a:rPr>
              <a:t>P2</a:t>
            </a:r>
            <a:r>
              <a:rPr lang="en-GB" sz="2600" dirty="0" smtClean="0"/>
              <a:t> deviates to </a:t>
            </a:r>
            <a:r>
              <a:rPr lang="en-GB" sz="2600" dirty="0" smtClean="0">
                <a:solidFill>
                  <a:schemeClr val="accent1"/>
                </a:solidFill>
              </a:rPr>
              <a:t>F</a:t>
            </a:r>
            <a:r>
              <a:rPr lang="en-GB" sz="2600" dirty="0" smtClean="0"/>
              <a:t>, his utility goes down to 0</a:t>
            </a:r>
          </a:p>
          <a:p>
            <a:pPr lvl="1"/>
            <a:r>
              <a:rPr lang="en-GB" sz="2600" dirty="0" smtClean="0"/>
              <a:t>if </a:t>
            </a:r>
            <a:r>
              <a:rPr lang="en-GB" sz="2600" dirty="0" smtClean="0">
                <a:solidFill>
                  <a:srgbClr val="00B050"/>
                </a:solidFill>
              </a:rPr>
              <a:t>type 2</a:t>
            </a:r>
            <a:r>
              <a:rPr lang="en-GB" sz="2600" dirty="0" smtClean="0"/>
              <a:t> of </a:t>
            </a:r>
            <a:r>
              <a:rPr lang="en-GB" sz="2600" dirty="0" smtClean="0">
                <a:solidFill>
                  <a:srgbClr val="009999"/>
                </a:solidFill>
              </a:rPr>
              <a:t>P2</a:t>
            </a:r>
            <a:r>
              <a:rPr lang="en-GB" sz="2600" dirty="0" smtClean="0"/>
              <a:t> deviates to </a:t>
            </a:r>
            <a:r>
              <a:rPr lang="en-GB" sz="2600" dirty="0" smtClean="0">
                <a:solidFill>
                  <a:srgbClr val="00B050"/>
                </a:solidFill>
              </a:rPr>
              <a:t>T</a:t>
            </a:r>
            <a:r>
              <a:rPr lang="en-GB" sz="2600" dirty="0" smtClean="0"/>
              <a:t>, his utility goes down to 0</a:t>
            </a:r>
          </a:p>
          <a:p>
            <a:r>
              <a:rPr lang="en-GB" sz="3000" dirty="0" smtClean="0"/>
              <a:t>(</a:t>
            </a:r>
            <a:r>
              <a:rPr lang="en-GB" sz="3000" dirty="0" smtClean="0">
                <a:solidFill>
                  <a:srgbClr val="FF0000"/>
                </a:solidFill>
              </a:rPr>
              <a:t>T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T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rgbClr val="00B050"/>
                </a:solidFill>
              </a:rPr>
              <a:t>T</a:t>
            </a:r>
            <a:r>
              <a:rPr lang="en-GB" sz="3000" dirty="0" smtClean="0"/>
              <a:t>) is not stable: </a:t>
            </a:r>
          </a:p>
          <a:p>
            <a:pPr lvl="1"/>
            <a:r>
              <a:rPr lang="en-GB" sz="2600" dirty="0" smtClean="0">
                <a:solidFill>
                  <a:srgbClr val="00B050"/>
                </a:solidFill>
              </a:rPr>
              <a:t>type 2</a:t>
            </a:r>
            <a:r>
              <a:rPr lang="en-GB" sz="2600" dirty="0" smtClean="0"/>
              <a:t> of </a:t>
            </a:r>
            <a:r>
              <a:rPr lang="en-GB" sz="2600" dirty="0" smtClean="0">
                <a:solidFill>
                  <a:srgbClr val="009999"/>
                </a:solidFill>
              </a:rPr>
              <a:t>P2</a:t>
            </a:r>
            <a:r>
              <a:rPr lang="en-GB" sz="2600" dirty="0" smtClean="0"/>
              <a:t> can deviate to </a:t>
            </a:r>
            <a:r>
              <a:rPr lang="en-GB" sz="2600" dirty="0" smtClean="0">
                <a:solidFill>
                  <a:srgbClr val="00B050"/>
                </a:solidFill>
              </a:rPr>
              <a:t>F</a:t>
            </a:r>
            <a:r>
              <a:rPr lang="en-GB" sz="2600" dirty="0" smtClean="0"/>
              <a:t> and increase his payoff by 2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27585" y="5301208"/>
          <a:ext cx="7992887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0678"/>
                <a:gridCol w="2037403"/>
                <a:gridCol w="2037403"/>
                <a:gridCol w="2037403"/>
              </a:tblGrid>
              <a:tr h="6120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240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½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½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03648" y="4653136"/>
            <a:ext cx="6881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T</a:t>
            </a:r>
            <a:r>
              <a:rPr lang="en-GB" sz="2800" dirty="0" smtClean="0"/>
              <a:t>)              (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)                  (</a:t>
            </a:r>
            <a:r>
              <a:rPr lang="en-GB" sz="2800" dirty="0" smtClean="0">
                <a:solidFill>
                  <a:schemeClr val="accent1"/>
                </a:solidFill>
              </a:rPr>
              <a:t>F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T</a:t>
            </a:r>
            <a:r>
              <a:rPr lang="en-GB" sz="2800" dirty="0" smtClean="0"/>
              <a:t>)                (</a:t>
            </a:r>
            <a:r>
              <a:rPr lang="en-GB" sz="2800" dirty="0" smtClean="0">
                <a:solidFill>
                  <a:schemeClr val="accent1"/>
                </a:solidFill>
              </a:rPr>
              <a:t>F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1520" y="5157192"/>
            <a:ext cx="35939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800" dirty="0" smtClean="0">
                <a:solidFill>
                  <a:srgbClr val="FF0000"/>
                </a:solidFill>
              </a:rPr>
              <a:t>F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5301208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</a:t>
            </a:r>
            <a:endParaRPr lang="en-US" sz="2800" b="1" dirty="0" smtClean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5301208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en-US" sz="28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124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/>
      <p:bldP spid="10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Stable Profiles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3268960"/>
          </a:xfrm>
        </p:spPr>
        <p:txBody>
          <a:bodyPr>
            <a:normAutofit/>
          </a:bodyPr>
          <a:lstStyle/>
          <a:p>
            <a:r>
              <a:rPr lang="en-GB" sz="3000" dirty="0" smtClean="0"/>
              <a:t>(</a:t>
            </a:r>
            <a:r>
              <a:rPr lang="en-GB" sz="3000" dirty="0" smtClean="0">
                <a:solidFill>
                  <a:srgbClr val="FF0000"/>
                </a:solidFill>
              </a:rPr>
              <a:t>F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T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rgbClr val="00B050"/>
                </a:solidFill>
              </a:rPr>
              <a:t>T</a:t>
            </a:r>
            <a:r>
              <a:rPr lang="en-GB" sz="3000" dirty="0" smtClean="0"/>
              <a:t>), (</a:t>
            </a:r>
            <a:r>
              <a:rPr lang="en-GB" sz="3000" dirty="0" smtClean="0">
                <a:solidFill>
                  <a:srgbClr val="FF0000"/>
                </a:solidFill>
              </a:rPr>
              <a:t>F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T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rgbClr val="00B050"/>
                </a:solidFill>
              </a:rPr>
              <a:t>F</a:t>
            </a:r>
            <a:r>
              <a:rPr lang="en-GB" sz="3000" dirty="0" smtClean="0"/>
              <a:t>), and (</a:t>
            </a:r>
            <a:r>
              <a:rPr lang="en-GB" sz="3000" dirty="0" smtClean="0">
                <a:solidFill>
                  <a:srgbClr val="FF0000"/>
                </a:solidFill>
              </a:rPr>
              <a:t>F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F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rgbClr val="00B050"/>
                </a:solidFill>
              </a:rPr>
              <a:t>T</a:t>
            </a:r>
            <a:r>
              <a:rPr lang="en-GB" sz="3000" dirty="0" smtClean="0"/>
              <a:t>) are not stable:</a:t>
            </a:r>
          </a:p>
          <a:p>
            <a:pPr lvl="1"/>
            <a:r>
              <a:rPr lang="en-GB" sz="2600" dirty="0" smtClean="0">
                <a:solidFill>
                  <a:srgbClr val="FF0000"/>
                </a:solidFill>
              </a:rPr>
              <a:t>P1</a:t>
            </a:r>
            <a:r>
              <a:rPr lang="en-GB" sz="2600" dirty="0" smtClean="0"/>
              <a:t> can deviate to </a:t>
            </a:r>
            <a:r>
              <a:rPr lang="en-GB" sz="2600" dirty="0" smtClean="0">
                <a:solidFill>
                  <a:srgbClr val="FF0000"/>
                </a:solidFill>
              </a:rPr>
              <a:t>T</a:t>
            </a:r>
            <a:r>
              <a:rPr lang="en-GB" sz="2600" dirty="0" smtClean="0"/>
              <a:t> and increase her payoff</a:t>
            </a:r>
          </a:p>
          <a:p>
            <a:r>
              <a:rPr lang="en-GB" sz="3000" dirty="0" smtClean="0"/>
              <a:t>(</a:t>
            </a:r>
            <a:r>
              <a:rPr lang="en-GB" sz="3000" dirty="0" smtClean="0">
                <a:solidFill>
                  <a:srgbClr val="FF0000"/>
                </a:solidFill>
              </a:rPr>
              <a:t>T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F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rgbClr val="00B050"/>
                </a:solidFill>
              </a:rPr>
              <a:t>T</a:t>
            </a:r>
            <a:r>
              <a:rPr lang="en-GB" sz="3000" dirty="0" smtClean="0"/>
              <a:t>) and (</a:t>
            </a:r>
            <a:r>
              <a:rPr lang="en-GB" sz="3000" dirty="0" smtClean="0">
                <a:solidFill>
                  <a:srgbClr val="FF0000"/>
                </a:solidFill>
              </a:rPr>
              <a:t>T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F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rgbClr val="00B050"/>
                </a:solidFill>
              </a:rPr>
              <a:t>F</a:t>
            </a:r>
            <a:r>
              <a:rPr lang="en-GB" sz="3000" dirty="0" smtClean="0"/>
              <a:t>) are not stable: </a:t>
            </a:r>
          </a:p>
          <a:p>
            <a:pPr lvl="1"/>
            <a:r>
              <a:rPr lang="en-GB" sz="2600" dirty="0" smtClean="0">
                <a:solidFill>
                  <a:srgbClr val="00B050"/>
                </a:solidFill>
              </a:rPr>
              <a:t>type 1</a:t>
            </a:r>
            <a:r>
              <a:rPr lang="en-GB" sz="2600" dirty="0" smtClean="0"/>
              <a:t> of </a:t>
            </a:r>
            <a:r>
              <a:rPr lang="en-GB" sz="2600" dirty="0" smtClean="0">
                <a:solidFill>
                  <a:srgbClr val="009999"/>
                </a:solidFill>
              </a:rPr>
              <a:t>P2</a:t>
            </a:r>
            <a:r>
              <a:rPr lang="en-GB" sz="2600" dirty="0" smtClean="0"/>
              <a:t> can deviate to </a:t>
            </a:r>
            <a:r>
              <a:rPr lang="en-GB" sz="2600" dirty="0" smtClean="0">
                <a:solidFill>
                  <a:srgbClr val="00B050"/>
                </a:solidFill>
              </a:rPr>
              <a:t>T</a:t>
            </a:r>
            <a:r>
              <a:rPr lang="en-GB" sz="2600" dirty="0" smtClean="0"/>
              <a:t> and increase his payoff by 1</a:t>
            </a:r>
          </a:p>
          <a:p>
            <a:r>
              <a:rPr lang="en-GB" sz="3000" dirty="0" smtClean="0"/>
              <a:t>(</a:t>
            </a:r>
            <a:r>
              <a:rPr lang="en-GB" sz="3000" dirty="0" smtClean="0">
                <a:solidFill>
                  <a:srgbClr val="FF0000"/>
                </a:solidFill>
              </a:rPr>
              <a:t>F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F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rgbClr val="00B050"/>
                </a:solidFill>
              </a:rPr>
              <a:t>F</a:t>
            </a:r>
            <a:r>
              <a:rPr lang="en-GB" sz="3000" dirty="0" smtClean="0"/>
              <a:t>) is not stable:</a:t>
            </a:r>
          </a:p>
          <a:p>
            <a:pPr lvl="1"/>
            <a:r>
              <a:rPr lang="en-GB" sz="2600" dirty="0" smtClean="0">
                <a:solidFill>
                  <a:srgbClr val="00B050"/>
                </a:solidFill>
              </a:rPr>
              <a:t>type 2</a:t>
            </a:r>
            <a:r>
              <a:rPr lang="en-GB" sz="2600" dirty="0" smtClean="0"/>
              <a:t> of </a:t>
            </a:r>
            <a:r>
              <a:rPr lang="en-GB" sz="2600" dirty="0" smtClean="0">
                <a:solidFill>
                  <a:srgbClr val="009999"/>
                </a:solidFill>
              </a:rPr>
              <a:t>P2</a:t>
            </a:r>
            <a:r>
              <a:rPr lang="en-GB" sz="2600" dirty="0" smtClean="0"/>
              <a:t> can deviate to </a:t>
            </a:r>
            <a:r>
              <a:rPr lang="en-GB" sz="2600" dirty="0" smtClean="0">
                <a:solidFill>
                  <a:srgbClr val="00B050"/>
                </a:solidFill>
              </a:rPr>
              <a:t>T</a:t>
            </a:r>
            <a:r>
              <a:rPr lang="en-GB" sz="2600" dirty="0" smtClean="0"/>
              <a:t> and increase his payoff by 1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27585" y="5301208"/>
          <a:ext cx="7992887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0678"/>
                <a:gridCol w="2037403"/>
                <a:gridCol w="2037403"/>
                <a:gridCol w="2037403"/>
              </a:tblGrid>
              <a:tr h="6120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240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½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½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03648" y="4653136"/>
            <a:ext cx="6881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T</a:t>
            </a:r>
            <a:r>
              <a:rPr lang="en-GB" sz="2800" dirty="0" smtClean="0"/>
              <a:t>)              (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)                  (</a:t>
            </a:r>
            <a:r>
              <a:rPr lang="en-GB" sz="2800" dirty="0" smtClean="0">
                <a:solidFill>
                  <a:schemeClr val="accent1"/>
                </a:solidFill>
              </a:rPr>
              <a:t>F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T</a:t>
            </a:r>
            <a:r>
              <a:rPr lang="en-GB" sz="2800" dirty="0" smtClean="0"/>
              <a:t>)                (</a:t>
            </a:r>
            <a:r>
              <a:rPr lang="en-GB" sz="2800" dirty="0" smtClean="0">
                <a:solidFill>
                  <a:schemeClr val="accent1"/>
                </a:solidFill>
              </a:rPr>
              <a:t>F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1520" y="5157192"/>
            <a:ext cx="35939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800" dirty="0" smtClean="0">
                <a:solidFill>
                  <a:srgbClr val="FF0000"/>
                </a:solidFill>
              </a:rPr>
              <a:t>F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5301208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</a:t>
            </a:r>
            <a:endParaRPr lang="en-US" sz="2800" b="1" dirty="0" smtClean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5301208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en-US" sz="2800" b="1" dirty="0" smtClean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67744" y="5877272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en-US" sz="2800" b="1" dirty="0" smtClean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3968" y="5877272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en-US" sz="2800" b="1" dirty="0" smtClean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0192" y="5877272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en-US" sz="2800" b="1" dirty="0" smtClean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00192" y="5301208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en-US" sz="2800" b="1" dirty="0" smtClean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8424" y="5301208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en-US" sz="2800" b="1" dirty="0" smtClean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88424" y="5877272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</a:t>
            </a:r>
            <a:endParaRPr lang="en-US" sz="28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302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Tweaking the Game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052736"/>
            <a:ext cx="8496944" cy="367240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 thinks that </a:t>
            </a:r>
            <a:r>
              <a:rPr lang="en-GB" dirty="0" smtClean="0">
                <a:solidFill>
                  <a:schemeClr val="accent1"/>
                </a:solidFill>
              </a:rPr>
              <a:t>“meet”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00B050"/>
                </a:solidFill>
              </a:rPr>
              <a:t>“avoid” </a:t>
            </a:r>
            <a:r>
              <a:rPr lang="en-GB" dirty="0" smtClean="0"/>
              <a:t>are equally likely, her payoffs are as follows: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If she thinks that </a:t>
            </a:r>
            <a:r>
              <a:rPr lang="en-GB" dirty="0" smtClean="0">
                <a:solidFill>
                  <a:srgbClr val="009999"/>
                </a:solidFill>
              </a:rPr>
              <a:t>Charlie</a:t>
            </a:r>
            <a:r>
              <a:rPr lang="en-GB" dirty="0" smtClean="0"/>
              <a:t> is of type </a:t>
            </a:r>
            <a:r>
              <a:rPr lang="en-GB" dirty="0" smtClean="0">
                <a:solidFill>
                  <a:schemeClr val="accent1"/>
                </a:solidFill>
              </a:rPr>
              <a:t>“meet”</a:t>
            </a:r>
            <a:r>
              <a:rPr lang="en-GB" dirty="0" smtClean="0"/>
              <a:t> w. p.</a:t>
            </a:r>
            <a:r>
              <a:rPr lang="en-GB" dirty="0" smtClean="0">
                <a:solidFill>
                  <a:schemeClr val="accent1"/>
                </a:solidFill>
              </a:rPr>
              <a:t> 2/3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00B050"/>
                </a:solidFill>
              </a:rPr>
              <a:t>”avoid”</a:t>
            </a:r>
            <a:r>
              <a:rPr lang="en-GB" dirty="0" smtClean="0"/>
              <a:t>  w. p. </a:t>
            </a:r>
            <a:r>
              <a:rPr lang="en-GB" dirty="0" smtClean="0">
                <a:solidFill>
                  <a:srgbClr val="00B050"/>
                </a:solidFill>
              </a:rPr>
              <a:t>1/3</a:t>
            </a:r>
            <a:r>
              <a:rPr lang="en-GB" dirty="0" smtClean="0"/>
              <a:t>, her payoffs change:   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3568" y="5301208"/>
          <a:ext cx="7992887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0678"/>
                <a:gridCol w="2037403"/>
                <a:gridCol w="2037403"/>
                <a:gridCol w="2037403"/>
              </a:tblGrid>
              <a:tr h="6120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2∙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⅔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+2∙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⅓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2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2∙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⅔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⅓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=1⅓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⅔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+2∙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⅓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⅔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⅔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⅓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0∙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⅔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⅓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⅔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+1∙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⅓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⅓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1∙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⅔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⅓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⅔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1∙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⅔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+1∙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⅓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251520" y="4653136"/>
            <a:ext cx="8033242" cy="1765940"/>
            <a:chOff x="251520" y="4653136"/>
            <a:chExt cx="8033242" cy="1765940"/>
          </a:xfrm>
        </p:grpSpPr>
        <p:sp>
          <p:nvSpPr>
            <p:cNvPr id="7" name="TextBox 6"/>
            <p:cNvSpPr txBox="1"/>
            <p:nvPr/>
          </p:nvSpPr>
          <p:spPr>
            <a:xfrm>
              <a:off x="1403648" y="4653136"/>
              <a:ext cx="68811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(</a:t>
              </a:r>
              <a:r>
                <a:rPr lang="en-GB" sz="2800" dirty="0" smtClean="0">
                  <a:solidFill>
                    <a:schemeClr val="accent1"/>
                  </a:solidFill>
                </a:rPr>
                <a:t>T</a:t>
              </a:r>
              <a:r>
                <a:rPr lang="en-GB" sz="2800" dirty="0" smtClean="0"/>
                <a:t>, </a:t>
              </a:r>
              <a:r>
                <a:rPr lang="en-GB" sz="2800" dirty="0" smtClean="0">
                  <a:solidFill>
                    <a:srgbClr val="00B050"/>
                  </a:solidFill>
                </a:rPr>
                <a:t>T</a:t>
              </a:r>
              <a:r>
                <a:rPr lang="en-GB" sz="2800" dirty="0" smtClean="0"/>
                <a:t>)              (</a:t>
              </a:r>
              <a:r>
                <a:rPr lang="en-GB" sz="2800" dirty="0" smtClean="0">
                  <a:solidFill>
                    <a:schemeClr val="accent1"/>
                  </a:solidFill>
                </a:rPr>
                <a:t>T</a:t>
              </a:r>
              <a:r>
                <a:rPr lang="en-GB" sz="2800" dirty="0" smtClean="0"/>
                <a:t>, </a:t>
              </a:r>
              <a:r>
                <a:rPr lang="en-GB" sz="2800" dirty="0" smtClean="0">
                  <a:solidFill>
                    <a:srgbClr val="00B050"/>
                  </a:solidFill>
                </a:rPr>
                <a:t>F</a:t>
              </a:r>
              <a:r>
                <a:rPr lang="en-GB" sz="2800" dirty="0" smtClean="0"/>
                <a:t>)                  (</a:t>
              </a:r>
              <a:r>
                <a:rPr lang="en-GB" sz="2800" dirty="0" smtClean="0">
                  <a:solidFill>
                    <a:schemeClr val="accent1"/>
                  </a:solidFill>
                </a:rPr>
                <a:t>F</a:t>
              </a:r>
              <a:r>
                <a:rPr lang="en-GB" sz="2800" dirty="0" smtClean="0"/>
                <a:t>, </a:t>
              </a:r>
              <a:r>
                <a:rPr lang="en-GB" sz="2800" dirty="0" smtClean="0">
                  <a:solidFill>
                    <a:srgbClr val="00B050"/>
                  </a:solidFill>
                </a:rPr>
                <a:t>T</a:t>
              </a:r>
              <a:r>
                <a:rPr lang="en-GB" sz="2800" dirty="0" smtClean="0"/>
                <a:t>)                (</a:t>
              </a:r>
              <a:r>
                <a:rPr lang="en-GB" sz="2800" dirty="0" smtClean="0">
                  <a:solidFill>
                    <a:schemeClr val="accent1"/>
                  </a:solidFill>
                </a:rPr>
                <a:t>F</a:t>
              </a:r>
              <a:r>
                <a:rPr lang="en-GB" sz="2800" dirty="0" smtClean="0"/>
                <a:t>, </a:t>
              </a:r>
              <a:r>
                <a:rPr lang="en-GB" sz="2800" dirty="0" smtClean="0">
                  <a:solidFill>
                    <a:srgbClr val="00B050"/>
                  </a:solidFill>
                </a:rPr>
                <a:t>F</a:t>
              </a:r>
              <a:r>
                <a:rPr lang="en-GB" sz="2800" dirty="0" smtClean="0"/>
                <a:t>)</a:t>
              </a:r>
              <a:endParaRPr lang="en-US" sz="2800" dirty="0" smtClean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1520" y="5157192"/>
              <a:ext cx="359394" cy="12618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T</a:t>
              </a:r>
              <a:r>
                <a:rPr lang="en-GB" sz="2800" dirty="0" smtClean="0"/>
                <a:t/>
              </a:r>
              <a:br>
                <a:rPr lang="en-GB" sz="2800" dirty="0" smtClean="0"/>
              </a:br>
              <a:r>
                <a:rPr lang="en-GB" sz="2000" dirty="0" smtClean="0"/>
                <a:t/>
              </a:r>
              <a:br>
                <a:rPr lang="en-GB" sz="2000" dirty="0" smtClean="0"/>
              </a:br>
              <a:r>
                <a:rPr lang="en-GB" sz="2800" dirty="0" smtClean="0">
                  <a:solidFill>
                    <a:srgbClr val="FF0000"/>
                  </a:solidFill>
                </a:rPr>
                <a:t>F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95536" y="1772816"/>
            <a:ext cx="8033242" cy="1765940"/>
            <a:chOff x="251520" y="4653136"/>
            <a:chExt cx="8033242" cy="1765940"/>
          </a:xfrm>
        </p:grpSpPr>
        <p:sp>
          <p:nvSpPr>
            <p:cNvPr id="11" name="TextBox 10"/>
            <p:cNvSpPr txBox="1"/>
            <p:nvPr/>
          </p:nvSpPr>
          <p:spPr>
            <a:xfrm>
              <a:off x="1403648" y="4653136"/>
              <a:ext cx="68811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(</a:t>
              </a:r>
              <a:r>
                <a:rPr lang="en-GB" sz="2800" dirty="0" smtClean="0">
                  <a:solidFill>
                    <a:schemeClr val="accent1"/>
                  </a:solidFill>
                </a:rPr>
                <a:t>T</a:t>
              </a:r>
              <a:r>
                <a:rPr lang="en-GB" sz="2800" dirty="0" smtClean="0"/>
                <a:t>, </a:t>
              </a:r>
              <a:r>
                <a:rPr lang="en-GB" sz="2800" dirty="0" smtClean="0">
                  <a:solidFill>
                    <a:srgbClr val="00B050"/>
                  </a:solidFill>
                </a:rPr>
                <a:t>T</a:t>
              </a:r>
              <a:r>
                <a:rPr lang="en-GB" sz="2800" dirty="0" smtClean="0"/>
                <a:t>)              (</a:t>
              </a:r>
              <a:r>
                <a:rPr lang="en-GB" sz="2800" dirty="0" smtClean="0">
                  <a:solidFill>
                    <a:schemeClr val="accent1"/>
                  </a:solidFill>
                </a:rPr>
                <a:t>T</a:t>
              </a:r>
              <a:r>
                <a:rPr lang="en-GB" sz="2800" dirty="0" smtClean="0"/>
                <a:t>, </a:t>
              </a:r>
              <a:r>
                <a:rPr lang="en-GB" sz="2800" dirty="0" smtClean="0">
                  <a:solidFill>
                    <a:srgbClr val="00B050"/>
                  </a:solidFill>
                </a:rPr>
                <a:t>F</a:t>
              </a:r>
              <a:r>
                <a:rPr lang="en-GB" sz="2800" dirty="0" smtClean="0"/>
                <a:t>)                  (</a:t>
              </a:r>
              <a:r>
                <a:rPr lang="en-GB" sz="2800" dirty="0" smtClean="0">
                  <a:solidFill>
                    <a:schemeClr val="accent1"/>
                  </a:solidFill>
                </a:rPr>
                <a:t>F</a:t>
              </a:r>
              <a:r>
                <a:rPr lang="en-GB" sz="2800" dirty="0" smtClean="0"/>
                <a:t>, </a:t>
              </a:r>
              <a:r>
                <a:rPr lang="en-GB" sz="2800" dirty="0" smtClean="0">
                  <a:solidFill>
                    <a:srgbClr val="00B050"/>
                  </a:solidFill>
                </a:rPr>
                <a:t>T</a:t>
              </a:r>
              <a:r>
                <a:rPr lang="en-GB" sz="2800" dirty="0" smtClean="0"/>
                <a:t>)                (</a:t>
              </a:r>
              <a:r>
                <a:rPr lang="en-GB" sz="2800" dirty="0" smtClean="0">
                  <a:solidFill>
                    <a:schemeClr val="accent1"/>
                  </a:solidFill>
                </a:rPr>
                <a:t>F</a:t>
              </a:r>
              <a:r>
                <a:rPr lang="en-GB" sz="2800" dirty="0" smtClean="0"/>
                <a:t>, </a:t>
              </a:r>
              <a:r>
                <a:rPr lang="en-GB" sz="2800" dirty="0" smtClean="0">
                  <a:solidFill>
                    <a:srgbClr val="00B050"/>
                  </a:solidFill>
                </a:rPr>
                <a:t>F</a:t>
              </a:r>
              <a:r>
                <a:rPr lang="en-GB" sz="2800" dirty="0" smtClean="0"/>
                <a:t>)</a:t>
              </a:r>
              <a:endParaRPr lang="en-US" sz="2800" dirty="0" smtClean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1520" y="5157192"/>
              <a:ext cx="359394" cy="12618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T</a:t>
              </a:r>
              <a:r>
                <a:rPr lang="en-GB" sz="2800" dirty="0" smtClean="0"/>
                <a:t/>
              </a:r>
              <a:br>
                <a:rPr lang="en-GB" sz="2800" dirty="0" smtClean="0"/>
              </a:br>
              <a:r>
                <a:rPr lang="en-GB" sz="2000" dirty="0" smtClean="0"/>
                <a:t/>
              </a:r>
              <a:br>
                <a:rPr lang="en-GB" sz="2000" dirty="0" smtClean="0"/>
              </a:br>
              <a:r>
                <a:rPr lang="en-GB" sz="2800" dirty="0" smtClean="0">
                  <a:solidFill>
                    <a:srgbClr val="FF0000"/>
                  </a:solidFill>
                </a:rPr>
                <a:t>F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576" y="2420888"/>
          <a:ext cx="7992887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0678"/>
                <a:gridCol w="2037403"/>
                <a:gridCol w="2037403"/>
                <a:gridCol w="2037403"/>
              </a:tblGrid>
              <a:tr h="6120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2∙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+2∙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2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2∙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1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+2∙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+1∙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½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1∙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+0∙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½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1∙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+1∙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½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=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3240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Prisoner’s Dilemma: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Matrix Representation</a:t>
            </a:r>
            <a:endParaRPr lang="en-US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83768" y="2492896"/>
          <a:ext cx="4320480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/>
                <a:gridCol w="216024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59832" y="1772816"/>
            <a:ext cx="1051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</a:rPr>
              <a:t>quiet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1772816"/>
            <a:ext cx="1423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</a:rPr>
              <a:t>confess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2636912"/>
            <a:ext cx="1051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quiet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3429000"/>
            <a:ext cx="1423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confess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7544" y="4365104"/>
            <a:ext cx="8229600" cy="19050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3200" dirty="0" smtClean="0"/>
              <a:t>Interpretation: the pair (</a:t>
            </a:r>
            <a:r>
              <a:rPr lang="en-GB" sz="3200" dirty="0" smtClean="0">
                <a:solidFill>
                  <a:srgbClr val="FF0000"/>
                </a:solidFill>
              </a:rPr>
              <a:t>x</a:t>
            </a:r>
            <a:r>
              <a:rPr lang="en-GB" sz="3200" dirty="0" smtClean="0"/>
              <a:t>, </a:t>
            </a:r>
            <a:r>
              <a:rPr lang="en-GB" sz="3200" dirty="0" smtClean="0">
                <a:solidFill>
                  <a:schemeClr val="accent1"/>
                </a:solidFill>
              </a:rPr>
              <a:t>y</a:t>
            </a:r>
            <a:r>
              <a:rPr lang="en-GB" sz="3200" dirty="0" smtClean="0"/>
              <a:t>) at the intersection of row </a:t>
            </a:r>
            <a:r>
              <a:rPr lang="en-GB" sz="3200" dirty="0" err="1" smtClean="0">
                <a:solidFill>
                  <a:srgbClr val="00B050"/>
                </a:solidFill>
              </a:rPr>
              <a:t>i</a:t>
            </a:r>
            <a:r>
              <a:rPr lang="en-GB" sz="3200" dirty="0" smtClean="0"/>
              <a:t> and column </a:t>
            </a:r>
            <a:r>
              <a:rPr lang="en-GB" sz="3200" dirty="0" smtClean="0">
                <a:solidFill>
                  <a:srgbClr val="00B050"/>
                </a:solidFill>
              </a:rPr>
              <a:t>j</a:t>
            </a:r>
            <a:r>
              <a:rPr lang="en-GB" sz="3200" dirty="0" smtClean="0"/>
              <a:t> means </a:t>
            </a:r>
            <a:br>
              <a:rPr lang="en-GB" sz="3200" dirty="0" smtClean="0"/>
            </a:br>
            <a:r>
              <a:rPr lang="en-GB" sz="3200" dirty="0" smtClean="0"/>
              <a:t>that the row player gets </a:t>
            </a:r>
            <a:r>
              <a:rPr lang="en-GB" sz="3200" dirty="0" smtClean="0">
                <a:solidFill>
                  <a:srgbClr val="FF0000"/>
                </a:solidFill>
              </a:rPr>
              <a:t>x</a:t>
            </a:r>
            <a:r>
              <a:rPr lang="en-GB" sz="3200" dirty="0" smtClean="0"/>
              <a:t> </a:t>
            </a:r>
            <a:br>
              <a:rPr lang="en-GB" sz="3200" dirty="0" smtClean="0"/>
            </a:br>
            <a:r>
              <a:rPr lang="en-GB" sz="3200" dirty="0" smtClean="0"/>
              <a:t>and the column player gets </a:t>
            </a:r>
            <a:r>
              <a:rPr lang="en-GB" sz="3200" dirty="0" smtClean="0">
                <a:solidFill>
                  <a:schemeClr val="accent1"/>
                </a:solidFill>
              </a:rPr>
              <a:t>y</a:t>
            </a:r>
            <a:r>
              <a:rPr lang="en-GB" sz="3200" dirty="0" smtClean="0"/>
              <a:t>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23728" y="1772816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</a:rPr>
              <a:t>P2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2204864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P1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Stable Profiles in the Tweaked Game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3268960"/>
          </a:xfrm>
        </p:spPr>
        <p:txBody>
          <a:bodyPr>
            <a:normAutofit/>
          </a:bodyPr>
          <a:lstStyle/>
          <a:p>
            <a:r>
              <a:rPr lang="en-GB" sz="3000" dirty="0" smtClean="0">
                <a:solidFill>
                  <a:srgbClr val="009999"/>
                </a:solidFill>
              </a:rPr>
              <a:t>Charlie</a:t>
            </a:r>
            <a:r>
              <a:rPr lang="en-GB" sz="3000" dirty="0" smtClean="0"/>
              <a:t>’s payoffs are the same as before</a:t>
            </a:r>
            <a:endParaRPr lang="en-GB" sz="2600" dirty="0" smtClean="0"/>
          </a:p>
          <a:p>
            <a:r>
              <a:rPr lang="en-GB" sz="3000" dirty="0" smtClean="0"/>
              <a:t>(</a:t>
            </a:r>
            <a:r>
              <a:rPr lang="en-GB" sz="3000" dirty="0" smtClean="0">
                <a:solidFill>
                  <a:srgbClr val="FF0000"/>
                </a:solidFill>
              </a:rPr>
              <a:t>T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T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rgbClr val="00B050"/>
                </a:solidFill>
              </a:rPr>
              <a:t>F</a:t>
            </a:r>
            <a:r>
              <a:rPr lang="en-GB" sz="3000" dirty="0" smtClean="0"/>
              <a:t>) is stable:</a:t>
            </a:r>
          </a:p>
          <a:p>
            <a:pPr lvl="1"/>
            <a:r>
              <a:rPr lang="en-GB" sz="2600" dirty="0" smtClean="0"/>
              <a:t>e.g., if </a:t>
            </a:r>
            <a:r>
              <a:rPr lang="en-GB" sz="2600" dirty="0" smtClean="0">
                <a:solidFill>
                  <a:srgbClr val="FF0000"/>
                </a:solidFill>
              </a:rPr>
              <a:t>P1</a:t>
            </a:r>
            <a:r>
              <a:rPr lang="en-GB" sz="2600" dirty="0" smtClean="0"/>
              <a:t> deviates to </a:t>
            </a:r>
            <a:r>
              <a:rPr lang="en-GB" sz="2600" dirty="0" smtClean="0">
                <a:solidFill>
                  <a:srgbClr val="FF0000"/>
                </a:solidFill>
              </a:rPr>
              <a:t>F</a:t>
            </a:r>
            <a:r>
              <a:rPr lang="en-GB" sz="2600" dirty="0" smtClean="0"/>
              <a:t>, her utility goes down to 1/2</a:t>
            </a:r>
          </a:p>
          <a:p>
            <a:r>
              <a:rPr lang="en-GB" sz="3000" dirty="0" smtClean="0"/>
              <a:t>(</a:t>
            </a:r>
            <a:r>
              <a:rPr lang="en-GB" sz="3000" dirty="0" smtClean="0">
                <a:solidFill>
                  <a:srgbClr val="FF0000"/>
                </a:solidFill>
              </a:rPr>
              <a:t>F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F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rgbClr val="00B050"/>
                </a:solidFill>
              </a:rPr>
              <a:t>T</a:t>
            </a:r>
            <a:r>
              <a:rPr lang="en-GB" sz="3000" dirty="0" smtClean="0"/>
              <a:t>) is stable, too:</a:t>
            </a:r>
          </a:p>
          <a:p>
            <a:pPr lvl="1"/>
            <a:r>
              <a:rPr lang="en-GB" sz="2600" dirty="0" smtClean="0"/>
              <a:t>e.g., if </a:t>
            </a:r>
            <a:r>
              <a:rPr lang="en-GB" sz="2600" dirty="0" smtClean="0">
                <a:solidFill>
                  <a:srgbClr val="FF0000"/>
                </a:solidFill>
              </a:rPr>
              <a:t>P1</a:t>
            </a:r>
            <a:r>
              <a:rPr lang="en-GB" sz="2600" dirty="0" smtClean="0"/>
              <a:t> deviates to </a:t>
            </a:r>
            <a:r>
              <a:rPr lang="en-GB" sz="2600" dirty="0" smtClean="0">
                <a:solidFill>
                  <a:srgbClr val="FF0000"/>
                </a:solidFill>
              </a:rPr>
              <a:t>T</a:t>
            </a:r>
            <a:r>
              <a:rPr lang="en-GB" sz="2600" dirty="0" smtClean="0"/>
              <a:t>, her utility remains the same</a:t>
            </a:r>
          </a:p>
          <a:p>
            <a:r>
              <a:rPr lang="en-GB" sz="3000" dirty="0" smtClean="0"/>
              <a:t>No other profile is stable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27585" y="5301208"/>
          <a:ext cx="7992887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0678"/>
                <a:gridCol w="2037403"/>
                <a:gridCol w="2037403"/>
                <a:gridCol w="2037403"/>
              </a:tblGrid>
              <a:tr h="6120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1⅓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240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⅔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⅓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⅔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(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400" baseline="0" dirty="0" smtClean="0"/>
                        <a:t>, </a:t>
                      </a:r>
                      <a:r>
                        <a:rPr lang="en-GB" sz="2400" baseline="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400" baseline="0" dirty="0" smtClean="0"/>
                        <a:t>)</a:t>
                      </a:r>
                      <a:endParaRPr lang="en-US" sz="2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03648" y="4653136"/>
            <a:ext cx="6881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T</a:t>
            </a:r>
            <a:r>
              <a:rPr lang="en-GB" sz="2800" dirty="0" smtClean="0"/>
              <a:t>)              (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)                  (</a:t>
            </a:r>
            <a:r>
              <a:rPr lang="en-GB" sz="2800" dirty="0" smtClean="0">
                <a:solidFill>
                  <a:schemeClr val="accent1"/>
                </a:solidFill>
              </a:rPr>
              <a:t>F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T</a:t>
            </a:r>
            <a:r>
              <a:rPr lang="en-GB" sz="2800" dirty="0" smtClean="0"/>
              <a:t>)                (</a:t>
            </a:r>
            <a:r>
              <a:rPr lang="en-GB" sz="2800" dirty="0" smtClean="0">
                <a:solidFill>
                  <a:schemeClr val="accent1"/>
                </a:solidFill>
              </a:rPr>
              <a:t>F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F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1520" y="5157192"/>
            <a:ext cx="35939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800" dirty="0" smtClean="0">
                <a:solidFill>
                  <a:srgbClr val="FF0000"/>
                </a:solidFill>
              </a:rPr>
              <a:t>F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5301208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</a:t>
            </a:r>
            <a:endParaRPr lang="en-US" sz="2800" b="1" dirty="0" smtClean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5877272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sym typeface="Wingdings"/>
              </a:rPr>
              <a:t></a:t>
            </a:r>
            <a:endParaRPr lang="en-US" sz="28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3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/>
      <p:bldP spid="11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115616" y="4581128"/>
          <a:ext cx="2448272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5170"/>
                <a:gridCol w="1273102"/>
              </a:tblGrid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724128" y="4581128"/>
          <a:ext cx="2448272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5170"/>
                <a:gridCol w="1273102"/>
              </a:tblGrid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755576" y="4005064"/>
            <a:ext cx="2767855" cy="1905982"/>
            <a:chOff x="1979712" y="1772816"/>
            <a:chExt cx="2497554" cy="2285343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1772816"/>
              <a:ext cx="347440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39952" y="1772816"/>
              <a:ext cx="337314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F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79712" y="2564905"/>
              <a:ext cx="347440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79712" y="3356992"/>
              <a:ext cx="337314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F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148064" y="4005064"/>
            <a:ext cx="2767855" cy="1905982"/>
            <a:chOff x="1979712" y="1772816"/>
            <a:chExt cx="2497554" cy="2285343"/>
          </a:xfrm>
        </p:grpSpPr>
        <p:sp>
          <p:nvSpPr>
            <p:cNvPr id="12" name="TextBox 11"/>
            <p:cNvSpPr txBox="1"/>
            <p:nvPr/>
          </p:nvSpPr>
          <p:spPr>
            <a:xfrm>
              <a:off x="3059832" y="1772816"/>
              <a:ext cx="347440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39952" y="1772816"/>
              <a:ext cx="337314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F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79712" y="2564905"/>
              <a:ext cx="347440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79712" y="3356992"/>
              <a:ext cx="337314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F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95536" y="3933056"/>
            <a:ext cx="8352928" cy="2755468"/>
            <a:chOff x="323528" y="2924944"/>
            <a:chExt cx="8352928" cy="2755468"/>
          </a:xfrm>
        </p:grpSpPr>
        <p:sp>
          <p:nvSpPr>
            <p:cNvPr id="18" name="Rounded Rectangle 17"/>
            <p:cNvSpPr/>
            <p:nvPr/>
          </p:nvSpPr>
          <p:spPr>
            <a:xfrm>
              <a:off x="323528" y="2924944"/>
              <a:ext cx="8352928" cy="2448272"/>
            </a:xfrm>
            <a:prstGeom prst="roundRect">
              <a:avLst/>
            </a:prstGeom>
            <a:ln w="38100">
              <a:solidFill>
                <a:srgbClr val="FF0000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11960" y="2924944"/>
              <a:ext cx="367408" cy="52322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1</a:t>
              </a:r>
              <a:endParaRPr lang="en-US" sz="2800" dirty="0" smtClean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5656" y="5157192"/>
              <a:ext cx="134363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Pr = 1/2</a:t>
              </a:r>
              <a:endParaRPr lang="en-US" sz="2800" dirty="0" smtClean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28184" y="5157192"/>
              <a:ext cx="134363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Pr = 1/2</a:t>
              </a:r>
              <a:endParaRPr lang="en-US" sz="2800" dirty="0" smtClean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95536" y="1052736"/>
            <a:ext cx="8352928" cy="2755468"/>
            <a:chOff x="323528" y="2924944"/>
            <a:chExt cx="8352928" cy="2755468"/>
          </a:xfrm>
        </p:grpSpPr>
        <p:sp>
          <p:nvSpPr>
            <p:cNvPr id="33" name="Rounded Rectangle 32"/>
            <p:cNvSpPr/>
            <p:nvPr/>
          </p:nvSpPr>
          <p:spPr>
            <a:xfrm>
              <a:off x="323528" y="2924944"/>
              <a:ext cx="8352928" cy="2448272"/>
            </a:xfrm>
            <a:prstGeom prst="roundRect">
              <a:avLst/>
            </a:prstGeom>
            <a:ln w="38100">
              <a:solidFill>
                <a:srgbClr val="FF0000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211960" y="2924944"/>
              <a:ext cx="367408" cy="52322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1</a:t>
              </a:r>
              <a:endParaRPr lang="en-US" sz="2800" dirty="0" smtClean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5656" y="5157192"/>
              <a:ext cx="134363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Pr = 1/2</a:t>
              </a:r>
              <a:endParaRPr lang="en-US" sz="2800" dirty="0" smtClean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228184" y="5157192"/>
              <a:ext cx="134363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Pr = 1/2</a:t>
              </a:r>
              <a:endParaRPr lang="en-US" sz="2800" dirty="0" smtClean="0"/>
            </a:p>
          </p:txBody>
        </p:sp>
      </p:grpSp>
      <p:graphicFrame>
        <p:nvGraphicFramePr>
          <p:cNvPr id="37" name="Table 36"/>
          <p:cNvGraphicFramePr>
            <a:graphicFrameLocks noGrp="1"/>
          </p:cNvGraphicFramePr>
          <p:nvPr/>
        </p:nvGraphicFramePr>
        <p:xfrm>
          <a:off x="1187624" y="1772816"/>
          <a:ext cx="2448272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5170"/>
                <a:gridCol w="1273102"/>
              </a:tblGrid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8" name="Group 37"/>
          <p:cNvGrpSpPr/>
          <p:nvPr/>
        </p:nvGrpSpPr>
        <p:grpSpPr>
          <a:xfrm>
            <a:off x="683568" y="1196752"/>
            <a:ext cx="2767855" cy="1905982"/>
            <a:chOff x="1979712" y="1772816"/>
            <a:chExt cx="2497554" cy="2285343"/>
          </a:xfrm>
        </p:grpSpPr>
        <p:sp>
          <p:nvSpPr>
            <p:cNvPr id="39" name="TextBox 38"/>
            <p:cNvSpPr txBox="1"/>
            <p:nvPr/>
          </p:nvSpPr>
          <p:spPr>
            <a:xfrm>
              <a:off x="3059832" y="1772816"/>
              <a:ext cx="347440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139952" y="1772816"/>
              <a:ext cx="337314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F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2564905"/>
              <a:ext cx="347440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979712" y="3356992"/>
              <a:ext cx="337314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F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44" name="Table 43"/>
          <p:cNvGraphicFramePr>
            <a:graphicFrameLocks noGrp="1"/>
          </p:cNvGraphicFramePr>
          <p:nvPr/>
        </p:nvGraphicFramePr>
        <p:xfrm>
          <a:off x="5724128" y="1772816"/>
          <a:ext cx="2448272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5170"/>
                <a:gridCol w="1273102"/>
              </a:tblGrid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5" name="Group 44"/>
          <p:cNvGrpSpPr/>
          <p:nvPr/>
        </p:nvGrpSpPr>
        <p:grpSpPr>
          <a:xfrm>
            <a:off x="5148064" y="1196752"/>
            <a:ext cx="2767855" cy="1905982"/>
            <a:chOff x="1979712" y="1772816"/>
            <a:chExt cx="2497554" cy="2285343"/>
          </a:xfrm>
        </p:grpSpPr>
        <p:sp>
          <p:nvSpPr>
            <p:cNvPr id="46" name="TextBox 45"/>
            <p:cNvSpPr txBox="1"/>
            <p:nvPr/>
          </p:nvSpPr>
          <p:spPr>
            <a:xfrm>
              <a:off x="3059832" y="1772816"/>
              <a:ext cx="347440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139952" y="1772816"/>
              <a:ext cx="337314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F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79712" y="2564905"/>
              <a:ext cx="347440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979712" y="3356992"/>
              <a:ext cx="337314" cy="701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F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11560" y="1124744"/>
            <a:ext cx="3763580" cy="4896544"/>
            <a:chOff x="611560" y="1124744"/>
            <a:chExt cx="3763580" cy="4896544"/>
          </a:xfrm>
        </p:grpSpPr>
        <p:sp>
          <p:nvSpPr>
            <p:cNvPr id="16" name="Rounded Rectangle 15"/>
            <p:cNvSpPr/>
            <p:nvPr/>
          </p:nvSpPr>
          <p:spPr>
            <a:xfrm>
              <a:off x="611560" y="1124744"/>
              <a:ext cx="3456384" cy="4896544"/>
            </a:xfrm>
            <a:prstGeom prst="roundRect">
              <a:avLst/>
            </a:prstGeom>
            <a:ln w="38100">
              <a:solidFill>
                <a:schemeClr val="accent1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9592" y="1196752"/>
              <a:ext cx="367408" cy="52322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2</a:t>
              </a:r>
              <a:endParaRPr lang="en-US" sz="2800" dirty="0" smtClean="0"/>
            </a:p>
          </p:txBody>
        </p:sp>
        <p:sp>
          <p:nvSpPr>
            <p:cNvPr id="50" name="TextBox 49"/>
            <p:cNvSpPr txBox="1"/>
            <p:nvPr/>
          </p:nvSpPr>
          <p:spPr>
            <a:xfrm rot="5400000">
              <a:off x="3441711" y="2111017"/>
              <a:ext cx="134363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Pr = 1/3</a:t>
              </a:r>
              <a:endParaRPr lang="en-US" sz="2800" dirty="0" smtClean="0"/>
            </a:p>
          </p:txBody>
        </p:sp>
        <p:sp>
          <p:nvSpPr>
            <p:cNvPr id="51" name="TextBox 50"/>
            <p:cNvSpPr txBox="1"/>
            <p:nvPr/>
          </p:nvSpPr>
          <p:spPr>
            <a:xfrm rot="5400000">
              <a:off x="3441711" y="4919329"/>
              <a:ext cx="134363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Pr = 2/3</a:t>
              </a:r>
              <a:endParaRPr lang="en-US" sz="2800" dirty="0" smtClean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572000" y="1124744"/>
            <a:ext cx="3888432" cy="4896544"/>
            <a:chOff x="4572000" y="1124744"/>
            <a:chExt cx="3888432" cy="4896544"/>
          </a:xfrm>
        </p:grpSpPr>
        <p:sp>
          <p:nvSpPr>
            <p:cNvPr id="17" name="Rounded Rectangle 16"/>
            <p:cNvSpPr/>
            <p:nvPr/>
          </p:nvSpPr>
          <p:spPr>
            <a:xfrm>
              <a:off x="4932040" y="1124744"/>
              <a:ext cx="3528392" cy="4896544"/>
            </a:xfrm>
            <a:prstGeom prst="roundRect">
              <a:avLst/>
            </a:prstGeom>
            <a:ln w="38100">
              <a:solidFill>
                <a:schemeClr val="accent1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0072" y="1196752"/>
              <a:ext cx="367408" cy="52322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800" dirty="0" smtClean="0"/>
                <a:t>2</a:t>
              </a:r>
              <a:endParaRPr lang="en-US" sz="2800" dirty="0" smtClean="0"/>
            </a:p>
          </p:txBody>
        </p:sp>
        <p:sp>
          <p:nvSpPr>
            <p:cNvPr id="52" name="TextBox 51"/>
            <p:cNvSpPr txBox="1"/>
            <p:nvPr/>
          </p:nvSpPr>
          <p:spPr>
            <a:xfrm rot="5400000">
              <a:off x="4161791" y="2111017"/>
              <a:ext cx="134363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Pr = 1/3</a:t>
              </a:r>
              <a:endParaRPr lang="en-US" sz="2800" dirty="0" smtClean="0"/>
            </a:p>
          </p:txBody>
        </p:sp>
        <p:sp>
          <p:nvSpPr>
            <p:cNvPr id="53" name="TextBox 52"/>
            <p:cNvSpPr txBox="1"/>
            <p:nvPr/>
          </p:nvSpPr>
          <p:spPr>
            <a:xfrm rot="5400000">
              <a:off x="4233799" y="4919329"/>
              <a:ext cx="134363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Pr = 2/3</a:t>
              </a:r>
              <a:endParaRPr lang="en-US" sz="2800" dirty="0" smtClean="0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79512" y="188640"/>
            <a:ext cx="8679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Example: both P1 and P2 can be of type “meet” or “avoid”</a:t>
            </a:r>
            <a:endParaRPr lang="en-US" sz="28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45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Interpretation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Both </a:t>
            </a:r>
            <a:r>
              <a:rPr lang="en-GB" dirty="0" smtClean="0">
                <a:solidFill>
                  <a:srgbClr val="FF0000"/>
                </a:solidFill>
              </a:rPr>
              <a:t>P1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accent1"/>
                </a:solidFill>
              </a:rPr>
              <a:t>P2 </a:t>
            </a:r>
            <a:r>
              <a:rPr lang="en-GB" dirty="0" smtClean="0"/>
              <a:t>can be of type “meet” or of type “avoid”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P1</a:t>
            </a:r>
            <a:r>
              <a:rPr lang="en-GB" dirty="0" smtClean="0"/>
              <a:t> knows her type, and believes that </a:t>
            </a:r>
            <a:r>
              <a:rPr lang="en-GB" dirty="0" smtClean="0">
                <a:solidFill>
                  <a:schemeClr val="accent1"/>
                </a:solidFill>
              </a:rPr>
              <a:t>P2</a:t>
            </a:r>
            <a:r>
              <a:rPr lang="en-GB" dirty="0" smtClean="0"/>
              <a:t> is of type “meet” w.p. </a:t>
            </a:r>
            <a:r>
              <a:rPr lang="en-GB" dirty="0" smtClean="0">
                <a:solidFill>
                  <a:schemeClr val="accent1"/>
                </a:solidFill>
              </a:rPr>
              <a:t>1/2</a:t>
            </a:r>
            <a:r>
              <a:rPr lang="en-GB" dirty="0" smtClean="0"/>
              <a:t> and of type “avoid” w.p. </a:t>
            </a:r>
            <a:r>
              <a:rPr lang="en-GB" dirty="0" smtClean="0">
                <a:solidFill>
                  <a:schemeClr val="accent1"/>
                </a:solidFill>
              </a:rPr>
              <a:t>1/2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P2 </a:t>
            </a:r>
            <a:r>
              <a:rPr lang="en-GB" dirty="0" smtClean="0"/>
              <a:t>knows his type and believes that </a:t>
            </a:r>
            <a:r>
              <a:rPr lang="en-GB" dirty="0" smtClean="0">
                <a:solidFill>
                  <a:srgbClr val="FF0000"/>
                </a:solidFill>
              </a:rPr>
              <a:t>P1</a:t>
            </a:r>
            <a:r>
              <a:rPr lang="en-GB" dirty="0" smtClean="0"/>
              <a:t> is of type “meet” w.p. </a:t>
            </a:r>
            <a:r>
              <a:rPr lang="en-GB" dirty="0" smtClean="0">
                <a:solidFill>
                  <a:srgbClr val="FF0000"/>
                </a:solidFill>
              </a:rPr>
              <a:t>2/3</a:t>
            </a:r>
            <a:r>
              <a:rPr lang="en-GB" dirty="0" smtClean="0"/>
              <a:t> and of type “avoid” w.p. </a:t>
            </a:r>
            <a:r>
              <a:rPr lang="en-GB" dirty="0" smtClean="0">
                <a:solidFill>
                  <a:srgbClr val="FF0000"/>
                </a:solidFill>
              </a:rPr>
              <a:t>1/3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P1</a:t>
            </a:r>
            <a:r>
              <a:rPr lang="en-GB" dirty="0" smtClean="0"/>
              <a:t> knows which of the </a:t>
            </a:r>
            <a:r>
              <a:rPr lang="en-GB" dirty="0" smtClean="0">
                <a:solidFill>
                  <a:srgbClr val="FF0000"/>
                </a:solidFill>
              </a:rPr>
              <a:t>red</a:t>
            </a:r>
            <a:r>
              <a:rPr lang="en-GB" dirty="0" smtClean="0"/>
              <a:t> boxes she is in, but cannot determine the state within the box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P2</a:t>
            </a:r>
            <a:r>
              <a:rPr lang="en-GB" dirty="0" smtClean="0"/>
              <a:t> knows which of the </a:t>
            </a:r>
            <a:r>
              <a:rPr lang="en-GB" dirty="0" smtClean="0">
                <a:solidFill>
                  <a:schemeClr val="accent1"/>
                </a:solidFill>
              </a:rPr>
              <a:t>blue</a:t>
            </a:r>
            <a:r>
              <a:rPr lang="en-GB" dirty="0" smtClean="0"/>
              <a:t> boxes he is in, but cannot determine the state within the 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615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Types and States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In Bayesian games, each player may have </a:t>
            </a:r>
            <a:br>
              <a:rPr lang="en-GB" dirty="0" smtClean="0"/>
            </a:br>
            <a:r>
              <a:rPr lang="en-GB" dirty="0" smtClean="0"/>
              <a:t>several </a:t>
            </a:r>
            <a:r>
              <a:rPr lang="en-GB" dirty="0" smtClean="0">
                <a:solidFill>
                  <a:srgbClr val="FF0000"/>
                </a:solidFill>
              </a:rPr>
              <a:t>types</a:t>
            </a:r>
          </a:p>
          <a:p>
            <a:pPr lvl="1"/>
            <a:r>
              <a:rPr lang="en-GB" dirty="0" smtClean="0"/>
              <a:t>e.g., </a:t>
            </a:r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M</a:t>
            </a:r>
            <a:r>
              <a:rPr lang="en-GB" baseline="30000" dirty="0" smtClean="0"/>
              <a:t>  </a:t>
            </a:r>
            <a:r>
              <a:rPr lang="en-GB" dirty="0" smtClean="0"/>
              <a:t>or </a:t>
            </a:r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A</a:t>
            </a:r>
            <a:r>
              <a:rPr lang="en-GB" baseline="30000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en-GB" dirty="0" smtClean="0"/>
              <a:t>A player’s type determines his </a:t>
            </a:r>
            <a:r>
              <a:rPr lang="en-GB" dirty="0" smtClean="0">
                <a:solidFill>
                  <a:srgbClr val="FF0000"/>
                </a:solidFill>
              </a:rPr>
              <a:t>preferences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over action profiles </a:t>
            </a:r>
          </a:p>
          <a:p>
            <a:pPr lvl="1"/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M</a:t>
            </a:r>
            <a:r>
              <a:rPr lang="en-GB" dirty="0" smtClean="0"/>
              <a:t>  prefers (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) to (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  <a:r>
              <a:rPr lang="en-GB" dirty="0" smtClean="0"/>
              <a:t>)</a:t>
            </a:r>
          </a:p>
          <a:p>
            <a:r>
              <a:rPr lang="en-GB" dirty="0" smtClean="0"/>
              <a:t>A </a:t>
            </a:r>
            <a:r>
              <a:rPr lang="en-GB" dirty="0" smtClean="0">
                <a:solidFill>
                  <a:srgbClr val="FF0000"/>
                </a:solidFill>
              </a:rPr>
              <a:t>state</a:t>
            </a:r>
            <a:r>
              <a:rPr lang="en-GB" dirty="0" smtClean="0"/>
              <a:t> is a collection of types </a:t>
            </a:r>
            <a:br>
              <a:rPr lang="en-GB" dirty="0" smtClean="0"/>
            </a:br>
            <a:r>
              <a:rPr lang="en-GB" dirty="0" smtClean="0"/>
              <a:t>(one for each player)</a:t>
            </a:r>
          </a:p>
          <a:p>
            <a:pPr lvl="1"/>
            <a:r>
              <a:rPr lang="en-GB" dirty="0" smtClean="0"/>
              <a:t>(</a:t>
            </a:r>
            <a:r>
              <a:rPr lang="en-GB" dirty="0" err="1" smtClean="0">
                <a:solidFill>
                  <a:srgbClr val="FF0000"/>
                </a:solidFill>
              </a:rPr>
              <a:t>Marcie</a:t>
            </a:r>
            <a:r>
              <a:rPr lang="en-GB" baseline="30000" dirty="0" err="1" smtClean="0">
                <a:solidFill>
                  <a:srgbClr val="FF0000"/>
                </a:solidFill>
              </a:rPr>
              <a:t>A</a:t>
            </a:r>
            <a:r>
              <a:rPr lang="en-GB" baseline="30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M</a:t>
            </a:r>
            <a:r>
              <a:rPr lang="en-GB" baseline="30000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)</a:t>
            </a:r>
          </a:p>
          <a:p>
            <a:r>
              <a:rPr lang="en-GB" dirty="0" smtClean="0"/>
              <a:t>in each state, each player’s type is fixed</a:t>
            </a:r>
          </a:p>
          <a:p>
            <a:pPr lvl="1"/>
            <a:r>
              <a:rPr lang="en-GB" dirty="0" smtClean="0"/>
              <a:t>i.e., each state corresponds to a payoff matrix</a:t>
            </a:r>
          </a:p>
        </p:txBody>
      </p:sp>
    </p:spTree>
    <p:extLst>
      <p:ext uri="{BB962C8B-B14F-4D97-AF65-F5344CB8AC3E}">
        <p14:creationId xmlns:p14="http://schemas.microsoft.com/office/powerpoint/2010/main" val="2855693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Types and States, Continued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971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Each player knows his type, and has a probability distribution over other players’ types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Charlie </a:t>
            </a:r>
            <a:r>
              <a:rPr lang="en-GB" dirty="0" smtClean="0"/>
              <a:t>knows he is of type “meet”, </a:t>
            </a:r>
            <a:br>
              <a:rPr lang="en-GB" dirty="0" smtClean="0"/>
            </a:br>
            <a:r>
              <a:rPr lang="en-GB" dirty="0" smtClean="0"/>
              <a:t>and believes that </a:t>
            </a:r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 is </a:t>
            </a:r>
            <a:br>
              <a:rPr lang="en-GB" dirty="0" smtClean="0"/>
            </a:br>
            <a:r>
              <a:rPr lang="en-GB" dirty="0" smtClean="0"/>
              <a:t>of type “meet” w.p. </a:t>
            </a:r>
            <a:r>
              <a:rPr lang="en-GB" dirty="0" smtClean="0">
                <a:solidFill>
                  <a:srgbClr val="FF0000"/>
                </a:solidFill>
              </a:rPr>
              <a:t>2/3</a:t>
            </a:r>
            <a:r>
              <a:rPr lang="en-GB" dirty="0" smtClean="0"/>
              <a:t>, and of type “avoid” w.p. </a:t>
            </a:r>
            <a:r>
              <a:rPr lang="en-GB" dirty="0" smtClean="0">
                <a:solidFill>
                  <a:srgbClr val="FF0000"/>
                </a:solidFill>
              </a:rPr>
              <a:t>1/3</a:t>
            </a:r>
          </a:p>
          <a:p>
            <a:r>
              <a:rPr lang="en-GB" dirty="0" smtClean="0"/>
              <a:t>Each player’s strategy </a:t>
            </a:r>
            <a:br>
              <a:rPr lang="en-GB" dirty="0" smtClean="0"/>
            </a:br>
            <a:r>
              <a:rPr lang="en-GB" dirty="0" smtClean="0"/>
              <a:t>prescribes an action for each of his types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Charlie</a:t>
            </a:r>
            <a:r>
              <a:rPr lang="en-GB" dirty="0" smtClean="0"/>
              <a:t>: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 for </a:t>
            </a:r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M</a:t>
            </a:r>
            <a:r>
              <a:rPr lang="en-GB" baseline="30000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  <a:r>
              <a:rPr lang="en-GB" dirty="0" smtClean="0"/>
              <a:t> for </a:t>
            </a:r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A</a:t>
            </a:r>
            <a:endParaRPr lang="en-GB" dirty="0" smtClean="0">
              <a:solidFill>
                <a:schemeClr val="accent1"/>
              </a:solidFill>
            </a:endParaRPr>
          </a:p>
          <a:p>
            <a:r>
              <a:rPr lang="en-GB" dirty="0" smtClean="0"/>
              <a:t>To compute expected payoffs, players take into account the probability of each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042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Bayesian Game: Definition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 Bayesian game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 is given by</a:t>
            </a:r>
          </a:p>
          <a:p>
            <a:pPr lvl="1"/>
            <a:r>
              <a:rPr lang="en-GB" dirty="0" smtClean="0"/>
              <a:t>a set of players </a:t>
            </a:r>
            <a:r>
              <a:rPr lang="en-GB" dirty="0" smtClean="0">
                <a:solidFill>
                  <a:srgbClr val="FF0000"/>
                </a:solidFill>
              </a:rPr>
              <a:t>N = {1, ..., n}</a:t>
            </a:r>
          </a:p>
          <a:p>
            <a:pPr lvl="1"/>
            <a:r>
              <a:rPr lang="en-GB" dirty="0" smtClean="0"/>
              <a:t>for each 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, a set of actions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</a:p>
          <a:p>
            <a:pPr lvl="1"/>
            <a:r>
              <a:rPr lang="en-GB" dirty="0" smtClean="0"/>
              <a:t>for each 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, a set of types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baseline="-25000" dirty="0" smtClean="0">
                <a:solidFill>
                  <a:srgbClr val="FF0000"/>
                </a:solidFill>
              </a:rPr>
              <a:t>i,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|T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| = m</a:t>
            </a:r>
          </a:p>
          <a:p>
            <a:pPr lvl="1"/>
            <a:r>
              <a:rPr lang="en-GB" dirty="0" smtClean="0"/>
              <a:t>for each type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 of 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, a belief </a:t>
            </a:r>
            <a:r>
              <a:rPr lang="en-GB" sz="3500" dirty="0" smtClean="0">
                <a:solidFill>
                  <a:srgbClr val="FF0000"/>
                </a:solidFill>
              </a:rPr>
              <a:t>p</a:t>
            </a:r>
            <a:r>
              <a:rPr lang="en-GB" sz="3500" baseline="-25000" dirty="0" smtClean="0">
                <a:solidFill>
                  <a:srgbClr val="FF0000"/>
                </a:solidFill>
              </a:rPr>
              <a:t>i, t</a:t>
            </a:r>
            <a:r>
              <a:rPr lang="en-GB" sz="3500" dirty="0" smtClean="0"/>
              <a:t> </a:t>
            </a:r>
            <a:r>
              <a:rPr lang="en-GB" dirty="0" smtClean="0"/>
              <a:t>about all </a:t>
            </a:r>
            <a:br>
              <a:rPr lang="en-GB" dirty="0" smtClean="0"/>
            </a:br>
            <a:r>
              <a:rPr lang="en-GB" dirty="0" smtClean="0"/>
              <a:t>other agents’ types</a:t>
            </a:r>
          </a:p>
          <a:p>
            <a:pPr lvl="2"/>
            <a:r>
              <a:rPr lang="en-GB" sz="3500" dirty="0" smtClean="0">
                <a:solidFill>
                  <a:srgbClr val="FF0000"/>
                </a:solidFill>
              </a:rPr>
              <a:t>p</a:t>
            </a:r>
            <a:r>
              <a:rPr lang="en-GB" sz="3500" baseline="-25000" dirty="0" smtClean="0">
                <a:solidFill>
                  <a:srgbClr val="FF0000"/>
                </a:solidFill>
              </a:rPr>
              <a:t>i, t</a:t>
            </a:r>
            <a:r>
              <a:rPr lang="en-GB" sz="3500" dirty="0" smtClean="0">
                <a:solidFill>
                  <a:srgbClr val="FF0000"/>
                </a:solidFill>
              </a:rPr>
              <a:t> </a:t>
            </a:r>
            <a:r>
              <a:rPr lang="en-GB" sz="3500" dirty="0" smtClean="0"/>
              <a:t> </a:t>
            </a:r>
            <a:r>
              <a:rPr lang="en-GB" sz="2800" dirty="0" smtClean="0"/>
              <a:t>assigns probabilities to each vector </a:t>
            </a:r>
            <a:br>
              <a:rPr lang="en-GB" sz="2800" dirty="0" smtClean="0"/>
            </a:br>
            <a:r>
              <a:rPr lang="en-GB" sz="2800" b="1" u="sng" dirty="0" smtClean="0">
                <a:solidFill>
                  <a:srgbClr val="FF0000"/>
                </a:solidFill>
              </a:rPr>
              <a:t>t</a:t>
            </a:r>
            <a:r>
              <a:rPr lang="en-GB" sz="2800" baseline="-25000" dirty="0" smtClean="0">
                <a:solidFill>
                  <a:srgbClr val="FF0000"/>
                </a:solidFill>
              </a:rPr>
              <a:t>-</a:t>
            </a:r>
            <a:r>
              <a:rPr lang="en-GB" sz="28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/>
              <a:t>in </a:t>
            </a:r>
            <a:r>
              <a:rPr lang="en-GB" sz="2800" dirty="0" smtClean="0">
                <a:solidFill>
                  <a:srgbClr val="FF0000"/>
                </a:solidFill>
              </a:rPr>
              <a:t>T</a:t>
            </a:r>
            <a:r>
              <a:rPr lang="en-GB" sz="2800" baseline="-250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>
                <a:solidFill>
                  <a:srgbClr val="FF0000"/>
                </a:solidFill>
              </a:rPr>
              <a:t> x ... T</a:t>
            </a:r>
            <a:r>
              <a:rPr lang="en-GB" sz="2800" baseline="-25000" dirty="0" smtClean="0">
                <a:solidFill>
                  <a:srgbClr val="FF0000"/>
                </a:solidFill>
              </a:rPr>
              <a:t>i-1</a:t>
            </a:r>
            <a:r>
              <a:rPr lang="en-GB" sz="2800" dirty="0" smtClean="0">
                <a:solidFill>
                  <a:srgbClr val="FF0000"/>
                </a:solidFill>
              </a:rPr>
              <a:t> x T</a:t>
            </a:r>
            <a:r>
              <a:rPr lang="en-GB" sz="2800" baseline="-25000" dirty="0" smtClean="0">
                <a:solidFill>
                  <a:srgbClr val="FF0000"/>
                </a:solidFill>
              </a:rPr>
              <a:t>i+1</a:t>
            </a:r>
            <a:r>
              <a:rPr lang="en-GB" sz="2800" dirty="0" smtClean="0">
                <a:solidFill>
                  <a:srgbClr val="FF0000"/>
                </a:solidFill>
              </a:rPr>
              <a:t> x ... x </a:t>
            </a:r>
            <a:r>
              <a:rPr lang="en-GB" sz="2800" dirty="0" err="1" smtClean="0">
                <a:solidFill>
                  <a:srgbClr val="FF0000"/>
                </a:solidFill>
              </a:rPr>
              <a:t>T</a:t>
            </a:r>
            <a:r>
              <a:rPr lang="en-GB" sz="2800" baseline="-25000" dirty="0" err="1" smtClean="0">
                <a:solidFill>
                  <a:srgbClr val="FF0000"/>
                </a:solidFill>
              </a:rPr>
              <a:t>n</a:t>
            </a:r>
            <a:endParaRPr lang="en-GB" sz="2800" baseline="-25000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for each type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 of 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, a payoff function </a:t>
            </a:r>
            <a:r>
              <a:rPr lang="en-GB" sz="3500" dirty="0" err="1" smtClean="0">
                <a:solidFill>
                  <a:srgbClr val="FF0000"/>
                </a:solidFill>
              </a:rPr>
              <a:t>u</a:t>
            </a:r>
            <a:r>
              <a:rPr lang="en-GB" sz="35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3500" baseline="-25000" dirty="0" smtClean="0">
                <a:solidFill>
                  <a:srgbClr val="FF0000"/>
                </a:solidFill>
              </a:rPr>
              <a:t>, t</a:t>
            </a:r>
            <a:r>
              <a:rPr lang="en-GB" sz="3500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that </a:t>
            </a:r>
            <a:br>
              <a:rPr lang="en-GB" dirty="0" smtClean="0"/>
            </a:br>
            <a:r>
              <a:rPr lang="en-GB" dirty="0" smtClean="0"/>
              <a:t>assigns a payoff to each vector in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x ... x A</a:t>
            </a:r>
            <a:r>
              <a:rPr lang="en-GB" baseline="-25000" dirty="0" smtClean="0">
                <a:solidFill>
                  <a:srgbClr val="FF0000"/>
                </a:solidFill>
              </a:rPr>
              <a:t>n</a:t>
            </a:r>
          </a:p>
          <a:p>
            <a:r>
              <a:rPr lang="en-GB" dirty="0" smtClean="0"/>
              <a:t>G = (N, A</a:t>
            </a:r>
            <a:r>
              <a:rPr lang="en-GB" baseline="-25000" dirty="0" smtClean="0"/>
              <a:t>1</a:t>
            </a:r>
            <a:r>
              <a:rPr lang="en-GB" dirty="0" smtClean="0"/>
              <a:t>, ..., A</a:t>
            </a:r>
            <a:r>
              <a:rPr lang="en-GB" baseline="-25000" dirty="0" smtClean="0"/>
              <a:t>n</a:t>
            </a:r>
            <a:r>
              <a:rPr lang="en-GB" dirty="0" smtClean="0"/>
              <a:t>, T</a:t>
            </a:r>
            <a:r>
              <a:rPr lang="en-GB" baseline="-25000" dirty="0" smtClean="0"/>
              <a:t>1</a:t>
            </a:r>
            <a:r>
              <a:rPr lang="en-GB" dirty="0" smtClean="0"/>
              <a:t>, ..., </a:t>
            </a:r>
            <a:r>
              <a:rPr lang="en-GB" dirty="0" err="1" smtClean="0"/>
              <a:t>T</a:t>
            </a:r>
            <a:r>
              <a:rPr lang="en-GB" baseline="-25000" dirty="0" err="1" smtClean="0"/>
              <a:t>n</a:t>
            </a:r>
            <a:r>
              <a:rPr lang="en-GB" dirty="0" smtClean="0"/>
              <a:t>, p</a:t>
            </a:r>
            <a:r>
              <a:rPr lang="en-GB" baseline="-25000" dirty="0" smtClean="0"/>
              <a:t>1, 1</a:t>
            </a:r>
            <a:r>
              <a:rPr lang="en-GB" dirty="0" smtClean="0"/>
              <a:t>, ...,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n</a:t>
            </a:r>
            <a:r>
              <a:rPr lang="en-GB" baseline="-25000" dirty="0" smtClean="0"/>
              <a:t>, m</a:t>
            </a:r>
            <a:r>
              <a:rPr lang="en-GB" dirty="0" smtClean="0"/>
              <a:t>, u</a:t>
            </a:r>
            <a:r>
              <a:rPr lang="en-GB" baseline="-25000" dirty="0" smtClean="0"/>
              <a:t>1, 1</a:t>
            </a:r>
            <a:r>
              <a:rPr lang="en-GB" dirty="0" smtClean="0"/>
              <a:t>, ..., u</a:t>
            </a:r>
            <a:r>
              <a:rPr lang="en-GB" baseline="-25000" dirty="0" smtClean="0"/>
              <a:t>n, m</a:t>
            </a:r>
            <a:r>
              <a:rPr lang="en-GB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643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Bayesian Games and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Normal Form Games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We can think of each type of each player as a separate player who chooses his own action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 → E(G)</a:t>
            </a:r>
            <a:r>
              <a:rPr lang="en-GB" dirty="0" smtClean="0"/>
              <a:t>, where </a:t>
            </a:r>
            <a:r>
              <a:rPr lang="en-GB" dirty="0" smtClean="0">
                <a:solidFill>
                  <a:srgbClr val="FF0000"/>
                </a:solidFill>
              </a:rPr>
              <a:t>E(G) </a:t>
            </a:r>
            <a:r>
              <a:rPr lang="en-GB" dirty="0" smtClean="0"/>
              <a:t>is a normal-form game</a:t>
            </a:r>
          </a:p>
          <a:p>
            <a:r>
              <a:rPr lang="en-GB" dirty="0" smtClean="0"/>
              <a:t>The set of players in </a:t>
            </a:r>
            <a:r>
              <a:rPr lang="en-GB" dirty="0" smtClean="0">
                <a:solidFill>
                  <a:srgbClr val="FF0000"/>
                </a:solidFill>
              </a:rPr>
              <a:t>E(G)</a:t>
            </a:r>
            <a:r>
              <a:rPr lang="en-GB" dirty="0" smtClean="0"/>
              <a:t> is </a:t>
            </a:r>
            <a:r>
              <a:rPr lang="en-GB" dirty="0" smtClean="0">
                <a:solidFill>
                  <a:srgbClr val="FF0000"/>
                </a:solidFill>
              </a:rPr>
              <a:t>N’ = </a:t>
            </a:r>
            <a:r>
              <a:rPr lang="en-GB" dirty="0" err="1" smtClean="0">
                <a:solidFill>
                  <a:srgbClr val="FF0000"/>
                </a:solidFill>
              </a:rPr>
              <a:t>U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</a:t>
            </a:r>
            <a:r>
              <a:rPr lang="en-GB" baseline="-25000" dirty="0" err="1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 T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</a:p>
          <a:p>
            <a:pPr lvl="1"/>
            <a:r>
              <a:rPr lang="en-GB" dirty="0" smtClean="0"/>
              <a:t>{</a:t>
            </a:r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M</a:t>
            </a:r>
            <a:r>
              <a:rPr lang="en-GB" baseline="30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A</a:t>
            </a:r>
            <a:r>
              <a:rPr lang="en-GB" baseline="30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Marcie</a:t>
            </a:r>
            <a:r>
              <a:rPr lang="en-GB" baseline="30000" dirty="0" err="1" smtClean="0">
                <a:solidFill>
                  <a:srgbClr val="FF0000"/>
                </a:solidFill>
              </a:rPr>
              <a:t>M</a:t>
            </a:r>
            <a:r>
              <a:rPr lang="en-GB" baseline="30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Marcie</a:t>
            </a:r>
            <a:r>
              <a:rPr lang="en-GB" baseline="30000" dirty="0" err="1" smtClean="0">
                <a:solidFill>
                  <a:srgbClr val="FF0000"/>
                </a:solidFill>
              </a:rPr>
              <a:t>A</a:t>
            </a:r>
            <a:r>
              <a:rPr lang="en-GB" baseline="30000" dirty="0" smtClean="0"/>
              <a:t> </a:t>
            </a:r>
            <a:r>
              <a:rPr lang="en-GB" dirty="0" smtClean="0"/>
              <a:t>} </a:t>
            </a:r>
          </a:p>
          <a:p>
            <a:r>
              <a:rPr lang="en-GB" dirty="0" smtClean="0"/>
              <a:t>For each player</a:t>
            </a:r>
            <a:r>
              <a:rPr lang="en-GB" dirty="0" smtClean="0">
                <a:solidFill>
                  <a:srgbClr val="FF0000"/>
                </a:solidFill>
              </a:rPr>
              <a:t> j </a:t>
            </a:r>
            <a:r>
              <a:rPr lang="en-GB" dirty="0" smtClean="0"/>
              <a:t>in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baseline="-25000" dirty="0" smtClean="0">
                <a:solidFill>
                  <a:srgbClr val="FF0000"/>
                </a:solidFill>
              </a:rPr>
              <a:t>i </a:t>
            </a:r>
            <a:r>
              <a:rPr lang="en-GB" dirty="0" smtClean="0"/>
              <a:t>, his set of actions is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</a:p>
          <a:p>
            <a:r>
              <a:rPr lang="en-GB" dirty="0" smtClean="0"/>
              <a:t>What is the payoff of a player </a:t>
            </a:r>
            <a:r>
              <a:rPr lang="en-GB" dirty="0" smtClean="0">
                <a:solidFill>
                  <a:srgbClr val="FF0000"/>
                </a:solidFill>
              </a:rPr>
              <a:t>j </a:t>
            </a:r>
            <a:r>
              <a:rPr lang="en-GB" dirty="0" smtClean="0"/>
              <a:t>in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for a given  strategy profile?</a:t>
            </a:r>
          </a:p>
          <a:p>
            <a:pPr lvl="1"/>
            <a:r>
              <a:rPr lang="en-GB" dirty="0" smtClean="0"/>
              <a:t>it must take into account the action and the probability of each type of players in </a:t>
            </a:r>
            <a:r>
              <a:rPr lang="en-GB" sz="3500" dirty="0" err="1" smtClean="0">
                <a:solidFill>
                  <a:srgbClr val="FF0000"/>
                </a:solidFill>
              </a:rPr>
              <a:t>U</a:t>
            </a:r>
            <a:r>
              <a:rPr lang="en-GB" sz="3500" baseline="-25000" dirty="0" err="1" smtClean="0">
                <a:solidFill>
                  <a:srgbClr val="FF0000"/>
                </a:solidFill>
              </a:rPr>
              <a:t>k</a:t>
            </a:r>
            <a:r>
              <a:rPr lang="en-GB" sz="3500" baseline="-25000" dirty="0" smtClean="0">
                <a:solidFill>
                  <a:srgbClr val="FF0000"/>
                </a:solidFill>
              </a:rPr>
              <a:t> </a:t>
            </a:r>
            <a:r>
              <a:rPr lang="en-GB" sz="3500" baseline="-25000" dirty="0" smtClean="0">
                <a:solidFill>
                  <a:srgbClr val="FF0000"/>
                </a:solidFill>
                <a:sym typeface="Symbol"/>
              </a:rPr>
              <a:t>≠ </a:t>
            </a:r>
            <a:r>
              <a:rPr lang="en-GB" sz="3500" baseline="-25000" dirty="0" err="1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GB" sz="3500" baseline="-25000" dirty="0" smtClean="0">
                <a:solidFill>
                  <a:srgbClr val="FF0000"/>
                </a:solidFill>
              </a:rPr>
              <a:t> </a:t>
            </a:r>
            <a:r>
              <a:rPr lang="en-GB" sz="3500" dirty="0" err="1" smtClean="0">
                <a:solidFill>
                  <a:srgbClr val="FF0000"/>
                </a:solidFill>
              </a:rPr>
              <a:t>T</a:t>
            </a:r>
            <a:r>
              <a:rPr lang="en-GB" sz="3500" baseline="-25000" dirty="0" err="1" smtClean="0">
                <a:solidFill>
                  <a:srgbClr val="FF0000"/>
                </a:solidFill>
              </a:rPr>
              <a:t>k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,</a:t>
            </a:r>
            <a:br>
              <a:rPr lang="en-GB" dirty="0" smtClean="0"/>
            </a:br>
            <a:r>
              <a:rPr lang="en-GB" dirty="0" smtClean="0"/>
              <a:t>but not the actions of other players in </a:t>
            </a:r>
            <a:r>
              <a:rPr lang="en-GB" sz="3500" dirty="0" smtClean="0">
                <a:solidFill>
                  <a:srgbClr val="FF0000"/>
                </a:solidFill>
              </a:rPr>
              <a:t>T</a:t>
            </a:r>
            <a:r>
              <a:rPr lang="en-GB" sz="3500" baseline="-25000" dirty="0" smtClean="0">
                <a:solidFill>
                  <a:srgbClr val="FF0000"/>
                </a:solidFill>
              </a:rPr>
              <a:t>i</a:t>
            </a:r>
            <a:r>
              <a:rPr lang="en-GB" sz="3500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6064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Computing Utilities in E(G): Example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Consider the </a:t>
            </a:r>
            <a:r>
              <a:rPr lang="en-GB" dirty="0" err="1" smtClean="0"/>
              <a:t>BoS</a:t>
            </a:r>
            <a:r>
              <a:rPr lang="en-GB" dirty="0" smtClean="0"/>
              <a:t> game where both </a:t>
            </a:r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accent1"/>
                </a:solidFill>
              </a:rPr>
              <a:t>Charlie</a:t>
            </a:r>
            <a:r>
              <a:rPr lang="en-GB" dirty="0" smtClean="0"/>
              <a:t> can be of both types (M and A)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 believes that </a:t>
            </a:r>
            <a:r>
              <a:rPr lang="en-GB" dirty="0" smtClean="0">
                <a:solidFill>
                  <a:schemeClr val="accent1"/>
                </a:solidFill>
              </a:rPr>
              <a:t>Charlie</a:t>
            </a:r>
            <a:r>
              <a:rPr lang="en-GB" dirty="0" smtClean="0"/>
              <a:t> is </a:t>
            </a:r>
            <a:br>
              <a:rPr lang="en-GB" dirty="0" smtClean="0"/>
            </a:br>
            <a:r>
              <a:rPr lang="en-GB" dirty="0" smtClean="0"/>
              <a:t>of type </a:t>
            </a:r>
            <a:r>
              <a:rPr lang="en-GB" dirty="0" smtClean="0">
                <a:solidFill>
                  <a:schemeClr val="accent1"/>
                </a:solidFill>
              </a:rPr>
              <a:t>M</a:t>
            </a:r>
            <a:r>
              <a:rPr lang="en-GB" dirty="0" smtClean="0"/>
              <a:t> w.p. </a:t>
            </a:r>
            <a:r>
              <a:rPr lang="en-GB" dirty="0" smtClean="0">
                <a:solidFill>
                  <a:schemeClr val="accent1"/>
                </a:solidFill>
              </a:rPr>
              <a:t>1/3</a:t>
            </a:r>
            <a:r>
              <a:rPr lang="en-GB" dirty="0" smtClean="0"/>
              <a:t>, A w.p. </a:t>
            </a:r>
            <a:r>
              <a:rPr lang="en-GB" dirty="0" smtClean="0">
                <a:solidFill>
                  <a:schemeClr val="accent1"/>
                </a:solidFill>
              </a:rPr>
              <a:t>2/3</a:t>
            </a:r>
          </a:p>
          <a:p>
            <a:r>
              <a:rPr lang="en-GB" dirty="0" smtClean="0"/>
              <a:t>Charlie believes that </a:t>
            </a:r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 is </a:t>
            </a:r>
            <a:br>
              <a:rPr lang="en-GB" dirty="0" smtClean="0"/>
            </a:br>
            <a:r>
              <a:rPr lang="en-GB" dirty="0" smtClean="0"/>
              <a:t>of type 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r>
              <a:rPr lang="en-GB" dirty="0" smtClean="0"/>
              <a:t> w.p. </a:t>
            </a:r>
            <a:r>
              <a:rPr lang="en-GB" dirty="0" smtClean="0">
                <a:solidFill>
                  <a:srgbClr val="FF0000"/>
                </a:solidFill>
              </a:rPr>
              <a:t>4/5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 w.p. </a:t>
            </a:r>
            <a:r>
              <a:rPr lang="en-GB" dirty="0" smtClean="0">
                <a:solidFill>
                  <a:srgbClr val="FF0000"/>
                </a:solidFill>
              </a:rPr>
              <a:t>1/5</a:t>
            </a:r>
            <a:r>
              <a:rPr lang="en-GB" dirty="0" smtClean="0"/>
              <a:t>   </a:t>
            </a:r>
          </a:p>
          <a:p>
            <a:r>
              <a:rPr lang="en-GB" dirty="0" smtClean="0"/>
              <a:t>Then in the normal form game E(G) we have</a:t>
            </a:r>
          </a:p>
          <a:p>
            <a:pPr lvl="1"/>
            <a:r>
              <a:rPr lang="en-GB" dirty="0" smtClean="0"/>
              <a:t>N’ = {</a:t>
            </a:r>
            <a:r>
              <a:rPr lang="en-GB" dirty="0" err="1" smtClean="0">
                <a:solidFill>
                  <a:srgbClr val="FF0000"/>
                </a:solidFill>
              </a:rPr>
              <a:t>Marcie</a:t>
            </a:r>
            <a:r>
              <a:rPr lang="en-GB" baseline="30000" dirty="0" err="1" smtClean="0">
                <a:solidFill>
                  <a:srgbClr val="FF0000"/>
                </a:solidFill>
              </a:rPr>
              <a:t>M</a:t>
            </a:r>
            <a:r>
              <a:rPr lang="en-GB" baseline="30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Marcie</a:t>
            </a:r>
            <a:r>
              <a:rPr lang="en-GB" baseline="30000" dirty="0" err="1" smtClean="0">
                <a:solidFill>
                  <a:srgbClr val="FF0000"/>
                </a:solidFill>
              </a:rPr>
              <a:t>A</a:t>
            </a:r>
            <a:r>
              <a:rPr lang="en-GB" baseline="30000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M</a:t>
            </a:r>
            <a:r>
              <a:rPr lang="en-GB" baseline="30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A</a:t>
            </a:r>
            <a:r>
              <a:rPr lang="en-GB" baseline="30000" dirty="0" smtClean="0"/>
              <a:t> </a:t>
            </a:r>
            <a:r>
              <a:rPr lang="en-GB" dirty="0" smtClean="0"/>
              <a:t>} </a:t>
            </a:r>
          </a:p>
          <a:p>
            <a:pPr lvl="1"/>
            <a:r>
              <a:rPr lang="en-GB" dirty="0" err="1" smtClean="0"/>
              <a:t>u</a:t>
            </a:r>
            <a:r>
              <a:rPr lang="en-GB" baseline="-25000" dirty="0" err="1" smtClean="0">
                <a:solidFill>
                  <a:srgbClr val="FF0000"/>
                </a:solidFill>
              </a:rPr>
              <a:t>Marcie</a:t>
            </a:r>
            <a:r>
              <a:rPr lang="en-GB" baseline="-10000" dirty="0" err="1" smtClean="0">
                <a:solidFill>
                  <a:srgbClr val="FF0000"/>
                </a:solidFill>
              </a:rPr>
              <a:t>M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  <a:r>
              <a:rPr lang="en-GB" dirty="0" smtClean="0"/>
              <a:t>) = </a:t>
            </a:r>
            <a:r>
              <a:rPr lang="en-GB" dirty="0" smtClean="0">
                <a:solidFill>
                  <a:schemeClr val="accent1"/>
                </a:solidFill>
              </a:rPr>
              <a:t>1/3 </a:t>
            </a:r>
            <a:r>
              <a:rPr lang="en-GB" dirty="0" smtClean="0"/>
              <a:t>x 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 + </a:t>
            </a:r>
            <a:r>
              <a:rPr lang="en-GB" dirty="0" smtClean="0">
                <a:solidFill>
                  <a:schemeClr val="accent1"/>
                </a:solidFill>
              </a:rPr>
              <a:t>2/3</a:t>
            </a:r>
            <a:r>
              <a:rPr lang="en-GB" dirty="0" smtClean="0"/>
              <a:t> x</a:t>
            </a:r>
            <a:r>
              <a:rPr lang="en-GB" dirty="0" smtClean="0">
                <a:solidFill>
                  <a:srgbClr val="FF0000"/>
                </a:solidFill>
              </a:rPr>
              <a:t> 0</a:t>
            </a:r>
            <a:r>
              <a:rPr lang="en-GB" dirty="0" smtClean="0"/>
              <a:t> = </a:t>
            </a:r>
            <a:r>
              <a:rPr lang="en-GB" dirty="0" smtClean="0">
                <a:solidFill>
                  <a:srgbClr val="FF0000"/>
                </a:solidFill>
              </a:rPr>
              <a:t>2/3</a:t>
            </a:r>
          </a:p>
          <a:p>
            <a:pPr lvl="1"/>
            <a:r>
              <a:rPr lang="en-GB" dirty="0" err="1" smtClean="0"/>
              <a:t>u</a:t>
            </a:r>
            <a:r>
              <a:rPr lang="en-GB" baseline="-25000" dirty="0" err="1" smtClean="0">
                <a:solidFill>
                  <a:srgbClr val="FF0000"/>
                </a:solidFill>
              </a:rPr>
              <a:t>Marcie</a:t>
            </a:r>
            <a:r>
              <a:rPr lang="en-GB" baseline="-10000" dirty="0" err="1" smtClean="0">
                <a:solidFill>
                  <a:srgbClr val="FF0000"/>
                </a:solidFill>
              </a:rPr>
              <a:t>M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  <a:r>
              <a:rPr lang="en-GB" dirty="0" smtClean="0"/>
              <a:t>) = </a:t>
            </a:r>
            <a:r>
              <a:rPr lang="en-GB" dirty="0" smtClean="0">
                <a:solidFill>
                  <a:schemeClr val="accent1"/>
                </a:solidFill>
              </a:rPr>
              <a:t>1/3</a:t>
            </a:r>
            <a:r>
              <a:rPr lang="en-GB" dirty="0" smtClean="0"/>
              <a:t> x 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 + </a:t>
            </a:r>
            <a:r>
              <a:rPr lang="en-GB" dirty="0" smtClean="0">
                <a:solidFill>
                  <a:schemeClr val="accent1"/>
                </a:solidFill>
              </a:rPr>
              <a:t>2/3</a:t>
            </a:r>
            <a:r>
              <a:rPr lang="en-GB" dirty="0" smtClean="0"/>
              <a:t> x </a:t>
            </a:r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dirty="0" smtClean="0"/>
              <a:t> = </a:t>
            </a:r>
            <a:r>
              <a:rPr lang="en-GB" dirty="0" smtClean="0">
                <a:solidFill>
                  <a:srgbClr val="FF0000"/>
                </a:solidFill>
              </a:rPr>
              <a:t>2/3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365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Nash Equilibrium in Bayesian Games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dirty="0" smtClean="0"/>
              <a:t>Definition</a:t>
            </a:r>
            <a:r>
              <a:rPr lang="en-GB" dirty="0" smtClean="0"/>
              <a:t>: given a Bayesian game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, a strategy profile </a:t>
            </a:r>
            <a:r>
              <a:rPr lang="en-GB" b="1" u="sng" dirty="0" smtClean="0">
                <a:solidFill>
                  <a:srgbClr val="FF0000"/>
                </a:solidFill>
              </a:rPr>
              <a:t>s</a:t>
            </a:r>
            <a:r>
              <a:rPr lang="en-GB" dirty="0" smtClean="0"/>
              <a:t> (with one action for each type of each player in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) is said to be a </a:t>
            </a:r>
            <a:r>
              <a:rPr lang="en-GB" dirty="0" smtClean="0">
                <a:solidFill>
                  <a:schemeClr val="accent1"/>
                </a:solidFill>
              </a:rPr>
              <a:t>Nash equilibrium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 if it is a Nash equilibrium of the respective normal-form game </a:t>
            </a:r>
            <a:r>
              <a:rPr lang="en-GB" dirty="0" smtClean="0">
                <a:solidFill>
                  <a:srgbClr val="FF0000"/>
                </a:solidFill>
              </a:rPr>
              <a:t>E(G)</a:t>
            </a:r>
          </a:p>
          <a:p>
            <a:pPr lvl="1"/>
            <a:r>
              <a:rPr lang="en-GB" dirty="0" smtClean="0"/>
              <a:t>no type of any player should want to change his action given the actions of all types of other players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938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Example: Battle of Sexes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: “meet” w.p. 4/5, “avoid” w.p. 1/5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Charlie</a:t>
            </a:r>
            <a:r>
              <a:rPr lang="en-GB" dirty="0" smtClean="0"/>
              <a:t>: “meet” w.p. 3/4, “avoid” w.p. 1/4</a:t>
            </a:r>
            <a:br>
              <a:rPr lang="en-GB" dirty="0" smtClean="0"/>
            </a:br>
            <a:endParaRPr lang="en-GB" sz="2400" dirty="0" smtClean="0"/>
          </a:p>
          <a:p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M</a:t>
            </a:r>
            <a:r>
              <a:rPr lang="en-GB" dirty="0" smtClean="0"/>
              <a:t> payoffs: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T, T,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T, *</a:t>
            </a:r>
            <a:r>
              <a:rPr lang="en-GB" dirty="0" smtClean="0"/>
              <a:t>) = 1,      u(</a:t>
            </a:r>
            <a:r>
              <a:rPr lang="en-GB" dirty="0" smtClean="0">
                <a:solidFill>
                  <a:srgbClr val="FF0000"/>
                </a:solidFill>
              </a:rPr>
              <a:t>T, T,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F, *</a:t>
            </a:r>
            <a:r>
              <a:rPr lang="en-GB" dirty="0" smtClean="0"/>
              <a:t>) = 0		</a:t>
            </a:r>
            <a:r>
              <a:rPr lang="en-GB" dirty="0" smtClean="0">
                <a:solidFill>
                  <a:srgbClr val="FF0000"/>
                </a:solidFill>
              </a:rPr>
              <a:t>(T,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T, F,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T, *</a:t>
            </a:r>
            <a:r>
              <a:rPr lang="en-GB" dirty="0" smtClean="0"/>
              <a:t>) =  4/5, u(</a:t>
            </a:r>
            <a:r>
              <a:rPr lang="en-GB" dirty="0" smtClean="0">
                <a:solidFill>
                  <a:srgbClr val="FF0000"/>
                </a:solidFill>
              </a:rPr>
              <a:t>T, F,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F, *</a:t>
            </a:r>
            <a:r>
              <a:rPr lang="en-GB" dirty="0" smtClean="0"/>
              <a:t>) = 2/5		</a:t>
            </a:r>
            <a:r>
              <a:rPr lang="en-GB" dirty="0" smtClean="0">
                <a:solidFill>
                  <a:srgbClr val="FF0000"/>
                </a:solidFill>
              </a:rPr>
              <a:t>(T, F)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F, T,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T, *</a:t>
            </a:r>
            <a:r>
              <a:rPr lang="en-GB" dirty="0" smtClean="0"/>
              <a:t>) = 1/5,  u(</a:t>
            </a:r>
            <a:r>
              <a:rPr lang="en-GB" dirty="0" smtClean="0">
                <a:solidFill>
                  <a:srgbClr val="FF0000"/>
                </a:solidFill>
              </a:rPr>
              <a:t>F, T,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F, *</a:t>
            </a:r>
            <a:r>
              <a:rPr lang="en-GB" dirty="0" smtClean="0"/>
              <a:t>) = 8/5		</a:t>
            </a:r>
            <a:r>
              <a:rPr lang="en-GB" dirty="0" smtClean="0">
                <a:solidFill>
                  <a:srgbClr val="FF0000"/>
                </a:solidFill>
              </a:rPr>
              <a:t>(F, T)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F, F,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T, *</a:t>
            </a:r>
            <a:r>
              <a:rPr lang="en-GB" dirty="0" smtClean="0"/>
              <a:t>) = 0,      u(</a:t>
            </a:r>
            <a:r>
              <a:rPr lang="en-GB" dirty="0" smtClean="0">
                <a:solidFill>
                  <a:srgbClr val="FF0000"/>
                </a:solidFill>
              </a:rPr>
              <a:t>F, F, </a:t>
            </a:r>
            <a:r>
              <a:rPr lang="en-GB" dirty="0" smtClean="0">
                <a:solidFill>
                  <a:schemeClr val="accent1"/>
                </a:solidFill>
              </a:rPr>
              <a:t>F, *</a:t>
            </a:r>
            <a:r>
              <a:rPr lang="en-GB" dirty="0" smtClean="0"/>
              <a:t>) = 2		</a:t>
            </a:r>
            <a:r>
              <a:rPr lang="en-GB" dirty="0" smtClean="0">
                <a:solidFill>
                  <a:srgbClr val="FF0000"/>
                </a:solidFill>
              </a:rPr>
              <a:t>(F, F)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</a:p>
          <a:p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A</a:t>
            </a:r>
            <a:r>
              <a:rPr lang="en-GB" dirty="0" smtClean="0"/>
              <a:t> payoffs: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T, T, </a:t>
            </a:r>
            <a:r>
              <a:rPr lang="en-GB" dirty="0" smtClean="0">
                <a:solidFill>
                  <a:schemeClr val="accent1"/>
                </a:solidFill>
              </a:rPr>
              <a:t>*, T</a:t>
            </a:r>
            <a:r>
              <a:rPr lang="en-GB" dirty="0" smtClean="0"/>
              <a:t>) = 0,      u(</a:t>
            </a:r>
            <a:r>
              <a:rPr lang="en-GB" dirty="0" smtClean="0">
                <a:solidFill>
                  <a:srgbClr val="FF0000"/>
                </a:solidFill>
              </a:rPr>
              <a:t>T, T, </a:t>
            </a:r>
            <a:r>
              <a:rPr lang="en-GB" dirty="0" smtClean="0">
                <a:solidFill>
                  <a:schemeClr val="accent1"/>
                </a:solidFill>
              </a:rPr>
              <a:t>*, F</a:t>
            </a:r>
            <a:r>
              <a:rPr lang="en-GB" dirty="0" smtClean="0"/>
              <a:t>) = 2		</a:t>
            </a:r>
            <a:r>
              <a:rPr lang="en-GB" dirty="0" smtClean="0">
                <a:solidFill>
                  <a:srgbClr val="FF0000"/>
                </a:solidFill>
              </a:rPr>
              <a:t>(T,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T, F,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*, T</a:t>
            </a:r>
            <a:r>
              <a:rPr lang="en-GB" dirty="0" smtClean="0"/>
              <a:t>) =  1/5, u(</a:t>
            </a:r>
            <a:r>
              <a:rPr lang="en-GB" dirty="0" smtClean="0">
                <a:solidFill>
                  <a:srgbClr val="FF0000"/>
                </a:solidFill>
              </a:rPr>
              <a:t>T, F, </a:t>
            </a:r>
            <a:r>
              <a:rPr lang="en-GB" dirty="0" smtClean="0">
                <a:solidFill>
                  <a:schemeClr val="accent1"/>
                </a:solidFill>
              </a:rPr>
              <a:t>*, F</a:t>
            </a:r>
            <a:r>
              <a:rPr lang="en-GB" dirty="0" smtClean="0"/>
              <a:t>) = 8/5 		</a:t>
            </a:r>
            <a:r>
              <a:rPr lang="en-GB" dirty="0" smtClean="0">
                <a:solidFill>
                  <a:srgbClr val="FF0000"/>
                </a:solidFill>
              </a:rPr>
              <a:t>(T, F)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F, T, </a:t>
            </a:r>
            <a:r>
              <a:rPr lang="en-GB" dirty="0" smtClean="0">
                <a:solidFill>
                  <a:schemeClr val="accent1"/>
                </a:solidFill>
              </a:rPr>
              <a:t>*, T</a:t>
            </a:r>
            <a:r>
              <a:rPr lang="en-GB" dirty="0" smtClean="0"/>
              <a:t>) = 4/5,  u(</a:t>
            </a:r>
            <a:r>
              <a:rPr lang="en-GB" dirty="0" smtClean="0">
                <a:solidFill>
                  <a:srgbClr val="FF0000"/>
                </a:solidFill>
              </a:rPr>
              <a:t>F, T,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*, F</a:t>
            </a:r>
            <a:r>
              <a:rPr lang="en-GB" dirty="0" smtClean="0"/>
              <a:t>) = 2/5		</a:t>
            </a:r>
            <a:r>
              <a:rPr lang="en-GB" dirty="0" smtClean="0">
                <a:solidFill>
                  <a:srgbClr val="FF0000"/>
                </a:solidFill>
              </a:rPr>
              <a:t>(F,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F, F,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*, T</a:t>
            </a:r>
            <a:r>
              <a:rPr lang="en-GB" dirty="0" smtClean="0"/>
              <a:t>) = 1,      u(</a:t>
            </a:r>
            <a:r>
              <a:rPr lang="en-GB" dirty="0" smtClean="0">
                <a:solidFill>
                  <a:srgbClr val="FF0000"/>
                </a:solidFill>
              </a:rPr>
              <a:t>F, F,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*, F</a:t>
            </a:r>
            <a:r>
              <a:rPr lang="en-GB" dirty="0" smtClean="0"/>
              <a:t>) = 0 		</a:t>
            </a:r>
            <a:r>
              <a:rPr lang="en-GB" dirty="0" smtClean="0">
                <a:solidFill>
                  <a:srgbClr val="FF0000"/>
                </a:solidFill>
              </a:rPr>
              <a:t>(F, F)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88224" y="2348880"/>
            <a:ext cx="2312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best response: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213888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Prisoner’s Dilemma: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the Rational Outcome </a:t>
            </a:r>
            <a:endParaRPr lang="en-US" dirty="0">
              <a:solidFill>
                <a:schemeClr val="tx2"/>
              </a:solidFill>
            </a:endParaRPr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6012160" y="2204864"/>
          <a:ext cx="2808312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4156"/>
                <a:gridCol w="140415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67544" y="1412776"/>
            <a:ext cx="8496944" cy="5256584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P1</a:t>
            </a:r>
            <a:r>
              <a:rPr lang="en-GB" dirty="0" smtClean="0"/>
              <a:t>’s reasoning: </a:t>
            </a:r>
          </a:p>
          <a:p>
            <a:pPr lvl="1"/>
            <a:r>
              <a:rPr lang="en-GB" dirty="0" smtClean="0"/>
              <a:t>if </a:t>
            </a:r>
            <a:r>
              <a:rPr lang="en-GB" dirty="0" smtClean="0">
                <a:solidFill>
                  <a:schemeClr val="accent1"/>
                </a:solidFill>
              </a:rPr>
              <a:t>P2</a:t>
            </a:r>
            <a:r>
              <a:rPr lang="en-GB" dirty="0" smtClean="0"/>
              <a:t> stays quiet, </a:t>
            </a:r>
            <a:br>
              <a:rPr lang="en-GB" dirty="0" smtClean="0"/>
            </a:br>
            <a:r>
              <a:rPr lang="en-GB" dirty="0" smtClean="0"/>
              <a:t>I should confess</a:t>
            </a:r>
          </a:p>
          <a:p>
            <a:pPr lvl="1"/>
            <a:r>
              <a:rPr lang="en-GB" dirty="0" smtClean="0"/>
              <a:t>if </a:t>
            </a:r>
            <a:r>
              <a:rPr lang="en-GB" dirty="0" smtClean="0">
                <a:solidFill>
                  <a:schemeClr val="accent1"/>
                </a:solidFill>
              </a:rPr>
              <a:t>P2</a:t>
            </a:r>
            <a:r>
              <a:rPr lang="en-GB" dirty="0" smtClean="0"/>
              <a:t> confesses, </a:t>
            </a:r>
            <a:br>
              <a:rPr lang="en-GB" dirty="0" smtClean="0"/>
            </a:br>
            <a:r>
              <a:rPr lang="en-GB" dirty="0" smtClean="0"/>
              <a:t>I should confess, too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P2</a:t>
            </a:r>
            <a:r>
              <a:rPr lang="en-GB" dirty="0" smtClean="0"/>
              <a:t> reasons in the same way</a:t>
            </a:r>
          </a:p>
          <a:p>
            <a:r>
              <a:rPr lang="en-GB" dirty="0" smtClean="0"/>
              <a:t>Result: both confess and get 3 years in prison.</a:t>
            </a:r>
          </a:p>
          <a:p>
            <a:pPr lvl="1"/>
            <a:r>
              <a:rPr lang="en-GB" dirty="0" smtClean="0"/>
              <a:t>note, however, if they chose to cooperate and stay quiet, they could get away with 1 year each.</a:t>
            </a:r>
          </a:p>
          <a:p>
            <a:endParaRPr lang="en-US" dirty="0"/>
          </a:p>
        </p:txBody>
      </p:sp>
      <p:grpSp>
        <p:nvGrpSpPr>
          <p:cNvPr id="3" name="Group 15"/>
          <p:cNvGrpSpPr/>
          <p:nvPr/>
        </p:nvGrpSpPr>
        <p:grpSpPr>
          <a:xfrm>
            <a:off x="5292080" y="1556792"/>
            <a:ext cx="2780542" cy="2240959"/>
            <a:chOff x="251520" y="1628800"/>
            <a:chExt cx="2780542" cy="2240959"/>
          </a:xfrm>
        </p:grpSpPr>
        <p:grpSp>
          <p:nvGrpSpPr>
            <p:cNvPr id="4" name="Group 11"/>
            <p:cNvGrpSpPr/>
            <p:nvPr/>
          </p:nvGrpSpPr>
          <p:grpSpPr>
            <a:xfrm>
              <a:off x="467544" y="1700808"/>
              <a:ext cx="2564518" cy="2168951"/>
              <a:chOff x="1979712" y="1772816"/>
              <a:chExt cx="2564518" cy="2168951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3059832" y="1772816"/>
                <a:ext cx="46038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dirty="0" smtClean="0">
                    <a:solidFill>
                      <a:schemeClr val="accent1"/>
                    </a:solidFill>
                  </a:rPr>
                  <a:t>Q</a:t>
                </a:r>
                <a:endParaRPr lang="en-US" sz="32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139952" y="1772816"/>
                <a:ext cx="40427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dirty="0" smtClean="0">
                    <a:solidFill>
                      <a:schemeClr val="accent1"/>
                    </a:solidFill>
                  </a:rPr>
                  <a:t>C</a:t>
                </a:r>
                <a:endParaRPr lang="en-US" sz="32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979712" y="2564904"/>
                <a:ext cx="46038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dirty="0" smtClean="0">
                    <a:solidFill>
                      <a:srgbClr val="FF0000"/>
                    </a:solidFill>
                  </a:rPr>
                  <a:t>Q</a:t>
                </a:r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979712" y="3356992"/>
                <a:ext cx="40427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dirty="0" smtClean="0">
                    <a:solidFill>
                      <a:srgbClr val="FF0000"/>
                    </a:solidFill>
                  </a:rPr>
                  <a:t>C</a:t>
                </a:r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51520" y="1988840"/>
              <a:ext cx="6046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P1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5576" y="1628800"/>
              <a:ext cx="6046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P2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Example: Battle of Sexes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: “meet” w.p. 4/5, “avoid” w.p. 1/5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Charlie</a:t>
            </a:r>
            <a:r>
              <a:rPr lang="en-GB" dirty="0" smtClean="0"/>
              <a:t>: “meet” w.p. 3/4, “avoid” w.p. 1/4</a:t>
            </a:r>
            <a:br>
              <a:rPr lang="en-GB" dirty="0" smtClean="0"/>
            </a:br>
            <a:endParaRPr lang="en-GB" sz="2400" dirty="0" smtClean="0"/>
          </a:p>
          <a:p>
            <a:r>
              <a:rPr lang="en-GB" dirty="0" err="1" smtClean="0">
                <a:solidFill>
                  <a:srgbClr val="FF0000"/>
                </a:solidFill>
              </a:rPr>
              <a:t>Marcie</a:t>
            </a:r>
            <a:r>
              <a:rPr lang="en-GB" baseline="30000" dirty="0" err="1" smtClean="0">
                <a:solidFill>
                  <a:srgbClr val="FF0000"/>
                </a:solidFill>
              </a:rPr>
              <a:t>M</a:t>
            </a:r>
            <a:r>
              <a:rPr lang="en-GB" dirty="0" smtClean="0"/>
              <a:t> payoffs: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T, *,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T, T</a:t>
            </a:r>
            <a:r>
              <a:rPr lang="en-GB" dirty="0" smtClean="0"/>
              <a:t>) = 2,      u(</a:t>
            </a:r>
            <a:r>
              <a:rPr lang="en-GB" dirty="0" smtClean="0">
                <a:solidFill>
                  <a:srgbClr val="FF0000"/>
                </a:solidFill>
              </a:rPr>
              <a:t>F, *,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T, T</a:t>
            </a:r>
            <a:r>
              <a:rPr lang="en-GB" dirty="0" smtClean="0"/>
              <a:t>) = 0		</a:t>
            </a:r>
            <a:r>
              <a:rPr lang="en-GB" dirty="0" smtClean="0">
                <a:solidFill>
                  <a:schemeClr val="accent1"/>
                </a:solidFill>
              </a:rPr>
              <a:t>(T, T)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T, *,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T, F</a:t>
            </a:r>
            <a:r>
              <a:rPr lang="en-GB" dirty="0" smtClean="0"/>
              <a:t>) = 3/2,  u(</a:t>
            </a:r>
            <a:r>
              <a:rPr lang="en-GB" dirty="0" smtClean="0">
                <a:solidFill>
                  <a:srgbClr val="FF0000"/>
                </a:solidFill>
              </a:rPr>
              <a:t>F, *,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T, F</a:t>
            </a:r>
            <a:r>
              <a:rPr lang="en-GB" dirty="0" smtClean="0"/>
              <a:t>) = 1/4		</a:t>
            </a:r>
            <a:r>
              <a:rPr lang="en-GB" dirty="0" smtClean="0">
                <a:solidFill>
                  <a:schemeClr val="accent1"/>
                </a:solidFill>
              </a:rPr>
              <a:t>(T, F)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T, *,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F, T</a:t>
            </a:r>
            <a:r>
              <a:rPr lang="en-GB" dirty="0" smtClean="0"/>
              <a:t>) = 1/2,  u(</a:t>
            </a:r>
            <a:r>
              <a:rPr lang="en-GB" dirty="0" smtClean="0">
                <a:solidFill>
                  <a:srgbClr val="FF0000"/>
                </a:solidFill>
              </a:rPr>
              <a:t>F, *, </a:t>
            </a:r>
            <a:r>
              <a:rPr lang="en-GB" dirty="0" smtClean="0">
                <a:solidFill>
                  <a:schemeClr val="accent1"/>
                </a:solidFill>
              </a:rPr>
              <a:t>F, T</a:t>
            </a:r>
            <a:r>
              <a:rPr lang="en-GB" dirty="0" smtClean="0"/>
              <a:t>) = 3/4		</a:t>
            </a:r>
            <a:r>
              <a:rPr lang="en-GB" dirty="0" smtClean="0">
                <a:solidFill>
                  <a:schemeClr val="accent1"/>
                </a:solidFill>
              </a:rPr>
              <a:t>(F,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T, *, </a:t>
            </a:r>
            <a:r>
              <a:rPr lang="en-GB" dirty="0" smtClean="0">
                <a:solidFill>
                  <a:schemeClr val="accent1"/>
                </a:solidFill>
              </a:rPr>
              <a:t>F, F</a:t>
            </a:r>
            <a:r>
              <a:rPr lang="en-GB" dirty="0" smtClean="0"/>
              <a:t>) = 0,      u(</a:t>
            </a:r>
            <a:r>
              <a:rPr lang="en-GB" dirty="0" smtClean="0">
                <a:solidFill>
                  <a:srgbClr val="FF0000"/>
                </a:solidFill>
              </a:rPr>
              <a:t>F, *,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F, F</a:t>
            </a:r>
            <a:r>
              <a:rPr lang="en-GB" dirty="0" smtClean="0"/>
              <a:t>) = 1		</a:t>
            </a:r>
            <a:r>
              <a:rPr lang="en-GB" dirty="0" smtClean="0">
                <a:solidFill>
                  <a:schemeClr val="accent1"/>
                </a:solidFill>
              </a:rPr>
              <a:t>(F, F)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Marcie</a:t>
            </a:r>
            <a:r>
              <a:rPr lang="en-GB" baseline="30000" dirty="0" err="1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 payoffs: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*, T,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T, T</a:t>
            </a:r>
            <a:r>
              <a:rPr lang="en-GB" dirty="0" smtClean="0"/>
              <a:t>) = 0,      u(</a:t>
            </a:r>
            <a:r>
              <a:rPr lang="en-GB" dirty="0" smtClean="0">
                <a:solidFill>
                  <a:srgbClr val="FF0000"/>
                </a:solidFill>
              </a:rPr>
              <a:t>*, F, </a:t>
            </a:r>
            <a:r>
              <a:rPr lang="en-GB" dirty="0" smtClean="0">
                <a:solidFill>
                  <a:schemeClr val="accent1"/>
                </a:solidFill>
              </a:rPr>
              <a:t>T, T</a:t>
            </a:r>
            <a:r>
              <a:rPr lang="en-GB" dirty="0" smtClean="0"/>
              <a:t>) = 1		</a:t>
            </a:r>
            <a:r>
              <a:rPr lang="en-GB" dirty="0" smtClean="0">
                <a:solidFill>
                  <a:schemeClr val="accent1"/>
                </a:solidFill>
              </a:rPr>
              <a:t>(T,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*, T,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T, F</a:t>
            </a:r>
            <a:r>
              <a:rPr lang="en-GB" dirty="0" smtClean="0"/>
              <a:t>) = 1/2,  u(</a:t>
            </a:r>
            <a:r>
              <a:rPr lang="en-GB" dirty="0" smtClean="0">
                <a:solidFill>
                  <a:srgbClr val="FF0000"/>
                </a:solidFill>
              </a:rPr>
              <a:t>*, F, </a:t>
            </a:r>
            <a:r>
              <a:rPr lang="en-GB" dirty="0" smtClean="0">
                <a:solidFill>
                  <a:schemeClr val="accent1"/>
                </a:solidFill>
              </a:rPr>
              <a:t>T, F</a:t>
            </a:r>
            <a:r>
              <a:rPr lang="en-GB" dirty="0" smtClean="0"/>
              <a:t>) = 3/4 		</a:t>
            </a:r>
            <a:r>
              <a:rPr lang="en-GB" dirty="0" smtClean="0">
                <a:solidFill>
                  <a:schemeClr val="accent1"/>
                </a:solidFill>
              </a:rPr>
              <a:t>(T, F)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*, T,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F, T</a:t>
            </a:r>
            <a:r>
              <a:rPr lang="en-GB" dirty="0" smtClean="0"/>
              <a:t>) = 3/2,  u(</a:t>
            </a:r>
            <a:r>
              <a:rPr lang="en-GB" dirty="0" smtClean="0">
                <a:solidFill>
                  <a:srgbClr val="FF0000"/>
                </a:solidFill>
              </a:rPr>
              <a:t>*, F,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F, T</a:t>
            </a:r>
            <a:r>
              <a:rPr lang="en-GB" dirty="0" smtClean="0"/>
              <a:t>) = 1/4		</a:t>
            </a:r>
            <a:r>
              <a:rPr lang="en-GB" dirty="0" smtClean="0">
                <a:solidFill>
                  <a:schemeClr val="accent1"/>
                </a:solidFill>
              </a:rPr>
              <a:t>(F, T)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 smtClean="0"/>
              <a:t>    u(</a:t>
            </a:r>
            <a:r>
              <a:rPr lang="en-GB" dirty="0" smtClean="0">
                <a:solidFill>
                  <a:srgbClr val="FF0000"/>
                </a:solidFill>
              </a:rPr>
              <a:t>*, T,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F, F</a:t>
            </a:r>
            <a:r>
              <a:rPr lang="en-GB" dirty="0" smtClean="0"/>
              <a:t>) = 2,      u(</a:t>
            </a:r>
            <a:r>
              <a:rPr lang="en-GB" dirty="0" smtClean="0">
                <a:solidFill>
                  <a:srgbClr val="FF0000"/>
                </a:solidFill>
              </a:rPr>
              <a:t>*, F,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F, F</a:t>
            </a:r>
            <a:r>
              <a:rPr lang="en-GB" dirty="0" smtClean="0"/>
              <a:t>) = 0 		</a:t>
            </a:r>
            <a:r>
              <a:rPr lang="en-GB" dirty="0" smtClean="0">
                <a:solidFill>
                  <a:schemeClr val="accent1"/>
                </a:solidFill>
              </a:rPr>
              <a:t>(F, F)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88224" y="2348880"/>
            <a:ext cx="2312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best response: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902268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Example: Battle of Sexes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Best response: </a:t>
            </a:r>
          </a:p>
          <a:p>
            <a:pPr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M</a:t>
            </a:r>
            <a:r>
              <a:rPr lang="en-GB" dirty="0" smtClean="0"/>
              <a:t> : 		</a:t>
            </a:r>
            <a:r>
              <a:rPr lang="en-GB" dirty="0" err="1" smtClean="0">
                <a:solidFill>
                  <a:schemeClr val="accent1"/>
                </a:solidFill>
              </a:rPr>
              <a:t>Charlie</a:t>
            </a:r>
            <a:r>
              <a:rPr lang="en-GB" baseline="30000" dirty="0" err="1" smtClean="0">
                <a:solidFill>
                  <a:schemeClr val="accent1"/>
                </a:solidFill>
              </a:rPr>
              <a:t>A</a:t>
            </a:r>
            <a:r>
              <a:rPr lang="en-GB" dirty="0" smtClean="0"/>
              <a:t> :	 </a:t>
            </a:r>
            <a:r>
              <a:rPr lang="en-GB" dirty="0" smtClean="0">
                <a:solidFill>
                  <a:schemeClr val="accent1"/>
                </a:solidFill>
              </a:rPr>
              <a:t>Charlie</a:t>
            </a:r>
            <a:r>
              <a:rPr lang="en-GB" dirty="0" smtClean="0"/>
              <a:t>: 	 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rgbClr val="FF0000"/>
                </a:solidFill>
              </a:rPr>
              <a:t>(T,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chemeClr val="accent1"/>
                </a:solidFill>
              </a:rPr>
              <a:t>T		</a:t>
            </a:r>
            <a:r>
              <a:rPr lang="en-GB" dirty="0" smtClean="0">
                <a:solidFill>
                  <a:srgbClr val="FF0000"/>
                </a:solidFill>
              </a:rPr>
              <a:t>(T,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chemeClr val="accent1"/>
                </a:solidFill>
              </a:rPr>
              <a:t>F	</a:t>
            </a:r>
            <a:r>
              <a:rPr lang="en-GB" dirty="0" smtClean="0">
                <a:solidFill>
                  <a:srgbClr val="FF0000"/>
                </a:solidFill>
              </a:rPr>
              <a:t>(T,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chemeClr val="accent1"/>
                </a:solidFill>
              </a:rPr>
              <a:t>(T, F)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rgbClr val="FF0000"/>
                </a:solidFill>
              </a:rPr>
              <a:t>(T, F)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chemeClr val="accent1"/>
                </a:solidFill>
              </a:rPr>
              <a:t>T		</a:t>
            </a:r>
            <a:r>
              <a:rPr lang="en-GB" dirty="0" smtClean="0">
                <a:solidFill>
                  <a:srgbClr val="FF0000"/>
                </a:solidFill>
              </a:rPr>
              <a:t>(T, F)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chemeClr val="accent1"/>
                </a:solidFill>
              </a:rPr>
              <a:t>F	</a:t>
            </a:r>
            <a:r>
              <a:rPr lang="en-GB" dirty="0" smtClean="0">
                <a:solidFill>
                  <a:srgbClr val="FF0000"/>
                </a:solidFill>
              </a:rPr>
              <a:t>(T, F)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chemeClr val="accent1"/>
                </a:solidFill>
              </a:rPr>
              <a:t>(T, F)</a:t>
            </a:r>
          </a:p>
          <a:p>
            <a:pPr>
              <a:buNone/>
            </a:pPr>
            <a:r>
              <a:rPr lang="en-GB" dirty="0" smtClean="0">
                <a:solidFill>
                  <a:schemeClr val="accent1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(F, T)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chemeClr val="accent1"/>
                </a:solidFill>
              </a:rPr>
              <a:t>F		</a:t>
            </a:r>
            <a:r>
              <a:rPr lang="en-GB" dirty="0" smtClean="0">
                <a:solidFill>
                  <a:srgbClr val="FF0000"/>
                </a:solidFill>
              </a:rPr>
              <a:t>(F,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 	</a:t>
            </a:r>
            <a:r>
              <a:rPr lang="en-GB" dirty="0" smtClean="0">
                <a:solidFill>
                  <a:srgbClr val="FF0000"/>
                </a:solidFill>
              </a:rPr>
              <a:t>(F,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chemeClr val="accent1"/>
                </a:solidFill>
              </a:rPr>
              <a:t>(F, T)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rgbClr val="FF0000"/>
                </a:solidFill>
              </a:rPr>
              <a:t>(F, F)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chemeClr val="accent1"/>
                </a:solidFill>
              </a:rPr>
              <a:t>F		</a:t>
            </a:r>
            <a:r>
              <a:rPr lang="en-GB" dirty="0" smtClean="0">
                <a:solidFill>
                  <a:srgbClr val="FF0000"/>
                </a:solidFill>
              </a:rPr>
              <a:t>(F, F)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chemeClr val="accent1"/>
                </a:solidFill>
              </a:rPr>
              <a:t>T	</a:t>
            </a:r>
            <a:r>
              <a:rPr lang="en-GB" dirty="0" smtClean="0">
                <a:solidFill>
                  <a:srgbClr val="FF0000"/>
                </a:solidFill>
              </a:rPr>
              <a:t>(F, F)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chemeClr val="accent1"/>
                </a:solidFill>
              </a:rPr>
              <a:t>(F, T)</a:t>
            </a:r>
            <a:br>
              <a:rPr lang="en-GB" dirty="0" smtClean="0">
                <a:solidFill>
                  <a:schemeClr val="accent1"/>
                </a:solidFill>
              </a:rPr>
            </a:br>
            <a:endParaRPr lang="en-GB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GB" dirty="0" smtClean="0">
                <a:solidFill>
                  <a:schemeClr val="accent1"/>
                </a:solidFill>
              </a:rPr>
              <a:t>    </a:t>
            </a:r>
            <a:r>
              <a:rPr lang="en-GB" dirty="0" err="1" smtClean="0">
                <a:solidFill>
                  <a:srgbClr val="FF0000"/>
                </a:solidFill>
              </a:rPr>
              <a:t>Marcie</a:t>
            </a:r>
            <a:r>
              <a:rPr lang="en-GB" baseline="30000" dirty="0" err="1" smtClean="0">
                <a:solidFill>
                  <a:srgbClr val="FF0000"/>
                </a:solidFill>
              </a:rPr>
              <a:t>M</a:t>
            </a:r>
            <a:r>
              <a:rPr lang="en-GB" dirty="0" smtClean="0"/>
              <a:t> : 		</a:t>
            </a:r>
            <a:r>
              <a:rPr lang="en-GB" dirty="0" err="1" smtClean="0">
                <a:solidFill>
                  <a:srgbClr val="FF0000"/>
                </a:solidFill>
              </a:rPr>
              <a:t>Marcie</a:t>
            </a:r>
            <a:r>
              <a:rPr lang="en-GB" baseline="30000" dirty="0" err="1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 :	 </a:t>
            </a:r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: 	 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chemeClr val="accent1"/>
                </a:solidFill>
              </a:rPr>
              <a:t>(T, T)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chemeClr val="accent1"/>
                </a:solidFill>
              </a:rPr>
              <a:t>		(T,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  <a:r>
              <a:rPr lang="en-GB" dirty="0" smtClean="0">
                <a:solidFill>
                  <a:schemeClr val="accent1"/>
                </a:solidFill>
              </a:rPr>
              <a:t>	(T,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(T, F)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solidFill>
                  <a:schemeClr val="accent1"/>
                </a:solidFill>
              </a:rPr>
              <a:t>(T, F)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chemeClr val="accent1"/>
                </a:solidFill>
              </a:rPr>
              <a:t>		(T, F)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  <a:r>
              <a:rPr lang="en-GB" dirty="0" smtClean="0">
                <a:solidFill>
                  <a:schemeClr val="accent1"/>
                </a:solidFill>
              </a:rPr>
              <a:t>	(T, F)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(T, F)</a:t>
            </a:r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chemeClr val="accent1"/>
                </a:solidFill>
              </a:rPr>
              <a:t>(F, T)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  <a:r>
              <a:rPr lang="en-GB" dirty="0" smtClean="0">
                <a:solidFill>
                  <a:schemeClr val="accent1"/>
                </a:solidFill>
              </a:rPr>
              <a:t>		(F, T)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 	</a:t>
            </a:r>
            <a:r>
              <a:rPr lang="en-GB" dirty="0" smtClean="0">
                <a:solidFill>
                  <a:schemeClr val="accent1"/>
                </a:solidFill>
              </a:rPr>
              <a:t>(F, T)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(F, T)</a:t>
            </a:r>
          </a:p>
          <a:p>
            <a:pPr>
              <a:buNone/>
            </a:pPr>
            <a:r>
              <a:rPr lang="en-GB" dirty="0" smtClean="0"/>
              <a:t> 	</a:t>
            </a:r>
            <a:r>
              <a:rPr lang="en-GB" dirty="0" smtClean="0">
                <a:solidFill>
                  <a:schemeClr val="accent1"/>
                </a:solidFill>
              </a:rPr>
              <a:t>(F, F)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  <a:r>
              <a:rPr lang="en-GB" dirty="0" smtClean="0">
                <a:solidFill>
                  <a:schemeClr val="accent1"/>
                </a:solidFill>
              </a:rPr>
              <a:t>		(F, F)</a:t>
            </a:r>
            <a:r>
              <a:rPr lang="en-GB" dirty="0" smtClean="0"/>
              <a:t> →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chemeClr val="accent1"/>
                </a:solidFill>
              </a:rPr>
              <a:t>	(F, F)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→ </a:t>
            </a:r>
            <a:r>
              <a:rPr lang="en-GB" dirty="0" smtClean="0">
                <a:solidFill>
                  <a:srgbClr val="FF0000"/>
                </a:solidFill>
              </a:rPr>
              <a:t>(F, T)</a:t>
            </a:r>
          </a:p>
          <a:p>
            <a:pPr>
              <a:buNone/>
            </a:pPr>
            <a:endParaRPr lang="en-GB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56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Example: Battle of Sexes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: “meet” w.p. 4/5, “avoid” w.p. 1/5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Charlie</a:t>
            </a:r>
            <a:r>
              <a:rPr lang="en-GB" dirty="0" smtClean="0"/>
              <a:t>: “meet” w.p. 3/4, “avoid” w.p. 1/4</a:t>
            </a:r>
          </a:p>
          <a:p>
            <a:r>
              <a:rPr lang="en-GB" dirty="0" smtClean="0"/>
              <a:t>Best responses:</a:t>
            </a:r>
          </a:p>
          <a:p>
            <a:pPr>
              <a:buNone/>
            </a:pPr>
            <a:r>
              <a:rPr lang="en-GB" dirty="0" smtClean="0"/>
              <a:t>     </a:t>
            </a:r>
            <a:r>
              <a:rPr lang="en-GB" dirty="0" smtClean="0">
                <a:solidFill>
                  <a:schemeClr val="accent1"/>
                </a:solidFill>
              </a:rPr>
              <a:t>Charlie</a:t>
            </a:r>
            <a:r>
              <a:rPr lang="en-GB" dirty="0" smtClean="0"/>
              <a:t>:                    </a:t>
            </a:r>
            <a:r>
              <a:rPr lang="en-GB" dirty="0" smtClean="0">
                <a:solidFill>
                  <a:srgbClr val="FF0000"/>
                </a:solidFill>
              </a:rPr>
              <a:t>Marcie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Nash equilibrium: (</a:t>
            </a:r>
            <a:r>
              <a:rPr lang="en-GB" dirty="0" smtClean="0">
                <a:solidFill>
                  <a:srgbClr val="FF0000"/>
                </a:solidFill>
              </a:rPr>
              <a:t>T, F,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T, F</a:t>
            </a:r>
            <a:r>
              <a:rPr lang="en-GB" dirty="0" smtClean="0"/>
              <a:t>), (</a:t>
            </a:r>
            <a:r>
              <a:rPr lang="en-GB" dirty="0" smtClean="0">
                <a:solidFill>
                  <a:srgbClr val="FF0000"/>
                </a:solidFill>
              </a:rPr>
              <a:t>F, T,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F, T</a:t>
            </a:r>
            <a:r>
              <a:rPr lang="en-GB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3645024"/>
            <a:ext cx="21602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(T, T)</a:t>
            </a:r>
            <a:r>
              <a:rPr lang="en-GB" sz="2800" dirty="0" smtClean="0"/>
              <a:t> → </a:t>
            </a:r>
            <a:r>
              <a:rPr lang="en-GB" sz="2800" dirty="0" smtClean="0">
                <a:solidFill>
                  <a:schemeClr val="accent1"/>
                </a:solidFill>
              </a:rPr>
              <a:t>(T, F)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>
                <a:solidFill>
                  <a:srgbClr val="FF0000"/>
                </a:solidFill>
              </a:rPr>
              <a:t>(T, F)</a:t>
            </a:r>
            <a:r>
              <a:rPr lang="en-GB" sz="2800" dirty="0" smtClean="0"/>
              <a:t> → </a:t>
            </a:r>
            <a:r>
              <a:rPr lang="en-GB" sz="2800" dirty="0" smtClean="0">
                <a:solidFill>
                  <a:schemeClr val="accent1"/>
                </a:solidFill>
              </a:rPr>
              <a:t>(T, F)</a:t>
            </a:r>
            <a:r>
              <a:rPr lang="en-GB" sz="2800" dirty="0" smtClean="0"/>
              <a:t> </a:t>
            </a:r>
            <a:br>
              <a:rPr lang="en-GB" sz="2800" dirty="0" smtClean="0"/>
            </a:br>
            <a:r>
              <a:rPr lang="en-GB" sz="2800" dirty="0" smtClean="0">
                <a:solidFill>
                  <a:srgbClr val="FF0000"/>
                </a:solidFill>
              </a:rPr>
              <a:t>(F, T)</a:t>
            </a:r>
            <a:r>
              <a:rPr lang="en-GB" sz="2800" dirty="0" smtClean="0"/>
              <a:t> → </a:t>
            </a:r>
            <a:r>
              <a:rPr lang="en-GB" sz="2800" dirty="0" smtClean="0">
                <a:solidFill>
                  <a:schemeClr val="accent1"/>
                </a:solidFill>
              </a:rPr>
              <a:t>(F, T)</a:t>
            </a:r>
            <a:r>
              <a:rPr lang="en-GB" sz="2800" dirty="0" smtClean="0"/>
              <a:t> </a:t>
            </a:r>
            <a:r>
              <a:rPr lang="en-GB" sz="2800" dirty="0" smtClean="0">
                <a:solidFill>
                  <a:srgbClr val="FF0000"/>
                </a:solidFill>
              </a:rPr>
              <a:t>(F, F)</a:t>
            </a:r>
            <a:r>
              <a:rPr lang="en-GB" sz="2800" dirty="0" smtClean="0"/>
              <a:t> → </a:t>
            </a:r>
            <a:r>
              <a:rPr lang="en-GB" sz="2800" dirty="0" smtClean="0">
                <a:solidFill>
                  <a:schemeClr val="accent1"/>
                </a:solidFill>
              </a:rPr>
              <a:t>(F, T)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3645024"/>
            <a:ext cx="21602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(T, T)</a:t>
            </a:r>
            <a:r>
              <a:rPr lang="en-GB" sz="2800" dirty="0" smtClean="0"/>
              <a:t> → </a:t>
            </a:r>
            <a:r>
              <a:rPr lang="en-GB" sz="2800" dirty="0" smtClean="0">
                <a:solidFill>
                  <a:srgbClr val="FF0000"/>
                </a:solidFill>
              </a:rPr>
              <a:t>(T, F)</a:t>
            </a:r>
            <a:br>
              <a:rPr lang="en-GB" sz="2800" dirty="0" smtClean="0">
                <a:solidFill>
                  <a:srgbClr val="FF0000"/>
                </a:solidFill>
              </a:rPr>
            </a:br>
            <a:r>
              <a:rPr lang="en-GB" sz="2800" dirty="0" smtClean="0">
                <a:solidFill>
                  <a:schemeClr val="accent1"/>
                </a:solidFill>
              </a:rPr>
              <a:t>(T, F)</a:t>
            </a:r>
            <a:r>
              <a:rPr lang="en-GB" sz="2800" dirty="0" smtClean="0"/>
              <a:t> → </a:t>
            </a:r>
            <a:r>
              <a:rPr lang="en-GB" sz="2800" dirty="0" smtClean="0">
                <a:solidFill>
                  <a:srgbClr val="FF0000"/>
                </a:solidFill>
              </a:rPr>
              <a:t>(T, F)</a:t>
            </a:r>
            <a:r>
              <a:rPr lang="en-GB" sz="2800" dirty="0" smtClean="0"/>
              <a:t> </a:t>
            </a:r>
            <a:br>
              <a:rPr lang="en-GB" sz="2800" dirty="0" smtClean="0"/>
            </a:br>
            <a:r>
              <a:rPr lang="en-GB" sz="2800" dirty="0" smtClean="0">
                <a:solidFill>
                  <a:schemeClr val="accent1"/>
                </a:solidFill>
              </a:rPr>
              <a:t>(F, T)</a:t>
            </a:r>
            <a:r>
              <a:rPr lang="en-GB" sz="2800" dirty="0" smtClean="0"/>
              <a:t> → </a:t>
            </a:r>
            <a:r>
              <a:rPr lang="en-GB" sz="2800" dirty="0" smtClean="0">
                <a:solidFill>
                  <a:srgbClr val="FF0000"/>
                </a:solidFill>
              </a:rPr>
              <a:t>(F, T)</a:t>
            </a:r>
            <a:r>
              <a:rPr lang="en-GB" sz="2800" dirty="0" smtClean="0"/>
              <a:t> </a:t>
            </a:r>
            <a:r>
              <a:rPr lang="en-GB" sz="2800" dirty="0" smtClean="0">
                <a:solidFill>
                  <a:schemeClr val="accent1"/>
                </a:solidFill>
              </a:rPr>
              <a:t>(F, F)</a:t>
            </a:r>
            <a:r>
              <a:rPr lang="en-GB" sz="2800" dirty="0" smtClean="0"/>
              <a:t> → </a:t>
            </a:r>
            <a:r>
              <a:rPr lang="en-GB" sz="2800" dirty="0" smtClean="0">
                <a:solidFill>
                  <a:srgbClr val="FF0000"/>
                </a:solidFill>
              </a:rPr>
              <a:t>(F, T)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92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Illustration: First-Price Auctions With Incomplete Information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GB" dirty="0" smtClean="0"/>
              <a:t>First-price auction: </a:t>
            </a:r>
          </a:p>
          <a:p>
            <a:pPr lvl="1"/>
            <a:r>
              <a:rPr lang="en-GB" dirty="0" smtClean="0"/>
              <a:t>one </a:t>
            </a:r>
            <a:r>
              <a:rPr lang="en-GB" dirty="0" smtClean="0">
                <a:solidFill>
                  <a:schemeClr val="accent1"/>
                </a:solidFill>
              </a:rPr>
              <a:t>object </a:t>
            </a:r>
            <a:r>
              <a:rPr lang="en-GB" dirty="0" smtClean="0"/>
              <a:t>for sale, each bidder assigns </a:t>
            </a:r>
            <a:br>
              <a:rPr lang="en-GB" dirty="0" smtClean="0"/>
            </a:br>
            <a:r>
              <a:rPr lang="en-GB" dirty="0" smtClean="0"/>
              <a:t>some </a:t>
            </a:r>
            <a:r>
              <a:rPr lang="en-GB" dirty="0" smtClean="0">
                <a:solidFill>
                  <a:srgbClr val="FF0000"/>
                </a:solidFill>
              </a:rPr>
              <a:t>value</a:t>
            </a:r>
            <a:r>
              <a:rPr lang="en-GB" dirty="0" smtClean="0"/>
              <a:t> to it</a:t>
            </a:r>
          </a:p>
          <a:p>
            <a:pPr lvl="1"/>
            <a:r>
              <a:rPr lang="en-GB" dirty="0" smtClean="0"/>
              <a:t>each bidder submits a </a:t>
            </a:r>
            <a:r>
              <a:rPr lang="en-GB" dirty="0" smtClean="0">
                <a:solidFill>
                  <a:srgbClr val="FF0000"/>
                </a:solidFill>
              </a:rPr>
              <a:t>bid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the bidder who submitted the </a:t>
            </a:r>
            <a:r>
              <a:rPr lang="en-GB" dirty="0" smtClean="0">
                <a:solidFill>
                  <a:srgbClr val="FF0000"/>
                </a:solidFill>
              </a:rPr>
              <a:t>highest bid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wins the object and </a:t>
            </a:r>
            <a:r>
              <a:rPr lang="en-GB" dirty="0" smtClean="0">
                <a:solidFill>
                  <a:srgbClr val="FF0000"/>
                </a:solidFill>
              </a:rPr>
              <a:t>pays his bid</a:t>
            </a:r>
          </a:p>
          <a:p>
            <a:r>
              <a:rPr lang="en-GB" dirty="0" smtClean="0"/>
              <a:t>Typically, bidders do not </a:t>
            </a:r>
            <a:r>
              <a:rPr lang="en-GB" dirty="0" smtClean="0">
                <a:solidFill>
                  <a:schemeClr val="accent1"/>
                </a:solidFill>
              </a:rPr>
              <a:t>know</a:t>
            </a:r>
            <a:r>
              <a:rPr lang="en-GB" dirty="0" smtClean="0"/>
              <a:t> each others’ </a:t>
            </a:r>
            <a:r>
              <a:rPr lang="en-GB" dirty="0" smtClean="0">
                <a:solidFill>
                  <a:srgbClr val="FF0000"/>
                </a:solidFill>
              </a:rPr>
              <a:t>values</a:t>
            </a:r>
            <a:r>
              <a:rPr lang="en-GB" dirty="0" smtClean="0"/>
              <a:t>; rather, they </a:t>
            </a:r>
            <a:r>
              <a:rPr lang="en-GB" dirty="0" smtClean="0">
                <a:solidFill>
                  <a:schemeClr val="accent1"/>
                </a:solidFill>
              </a:rPr>
              <a:t>have beliefs</a:t>
            </a:r>
            <a:r>
              <a:rPr lang="en-GB" dirty="0" smtClean="0"/>
              <a:t> about each others’ </a:t>
            </a:r>
            <a:r>
              <a:rPr lang="en-GB" dirty="0" smtClean="0">
                <a:solidFill>
                  <a:srgbClr val="FF0000"/>
                </a:solidFill>
              </a:rPr>
              <a:t>values</a:t>
            </a:r>
          </a:p>
        </p:txBody>
      </p:sp>
    </p:spTree>
    <p:extLst>
      <p:ext uri="{BB962C8B-B14F-4D97-AF65-F5344CB8AC3E}">
        <p14:creationId xmlns:p14="http://schemas.microsoft.com/office/powerpoint/2010/main" val="4243558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First-Price Auction With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Incomplete Information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Alice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accent1"/>
                </a:solidFill>
              </a:rPr>
              <a:t>Bob</a:t>
            </a:r>
            <a:r>
              <a:rPr lang="en-GB" dirty="0" smtClean="0"/>
              <a:t> bid for a painting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Alice </a:t>
            </a:r>
            <a:r>
              <a:rPr lang="en-GB" dirty="0" smtClean="0"/>
              <a:t>believes that </a:t>
            </a:r>
            <a:r>
              <a:rPr lang="en-GB" dirty="0" smtClean="0">
                <a:solidFill>
                  <a:schemeClr val="accent1"/>
                </a:solidFill>
              </a:rPr>
              <a:t>Bob</a:t>
            </a:r>
            <a:r>
              <a:rPr lang="en-GB" dirty="0" smtClean="0"/>
              <a:t> values the painting as</a:t>
            </a:r>
            <a:br>
              <a:rPr lang="en-GB" dirty="0" smtClean="0"/>
            </a:br>
            <a:r>
              <a:rPr lang="en-GB" dirty="0" smtClean="0">
                <a:solidFill>
                  <a:schemeClr val="accent1"/>
                </a:solidFill>
              </a:rPr>
              <a:t>$100</a:t>
            </a:r>
            <a:r>
              <a:rPr lang="en-GB" dirty="0" smtClean="0"/>
              <a:t> w.p. </a:t>
            </a:r>
            <a:r>
              <a:rPr lang="en-GB" dirty="0" smtClean="0">
                <a:solidFill>
                  <a:schemeClr val="accent1"/>
                </a:solidFill>
              </a:rPr>
              <a:t>1/5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$200</a:t>
            </a:r>
            <a:r>
              <a:rPr lang="en-GB" dirty="0" smtClean="0"/>
              <a:t> w.p. </a:t>
            </a:r>
            <a:r>
              <a:rPr lang="en-GB" dirty="0" smtClean="0">
                <a:solidFill>
                  <a:schemeClr val="accent1"/>
                </a:solidFill>
              </a:rPr>
              <a:t>4/5</a:t>
            </a:r>
          </a:p>
          <a:p>
            <a:r>
              <a:rPr lang="en-GB" dirty="0" smtClean="0"/>
              <a:t>Bob believes that </a:t>
            </a:r>
            <a:r>
              <a:rPr lang="en-GB" dirty="0" smtClean="0">
                <a:solidFill>
                  <a:srgbClr val="FF0000"/>
                </a:solidFill>
              </a:rPr>
              <a:t>Alice </a:t>
            </a:r>
            <a:r>
              <a:rPr lang="en-GB" dirty="0" smtClean="0"/>
              <a:t>values the painting as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$120</a:t>
            </a:r>
            <a:r>
              <a:rPr lang="en-GB" dirty="0" smtClean="0"/>
              <a:t> w.p. </a:t>
            </a:r>
            <a:r>
              <a:rPr lang="en-GB" dirty="0" smtClean="0">
                <a:solidFill>
                  <a:srgbClr val="FF0000"/>
                </a:solidFill>
              </a:rPr>
              <a:t>2/5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$150</a:t>
            </a:r>
            <a:r>
              <a:rPr lang="en-GB" dirty="0" smtClean="0"/>
              <a:t> w.p. </a:t>
            </a:r>
            <a:r>
              <a:rPr lang="en-GB" dirty="0" smtClean="0">
                <a:solidFill>
                  <a:srgbClr val="FF0000"/>
                </a:solidFill>
              </a:rPr>
              <a:t>3/5</a:t>
            </a:r>
          </a:p>
          <a:p>
            <a:r>
              <a:rPr lang="en-GB" dirty="0" smtClean="0"/>
              <a:t>Bayesian game:</a:t>
            </a:r>
          </a:p>
          <a:p>
            <a:pPr lvl="1"/>
            <a:r>
              <a:rPr lang="en-GB" dirty="0" smtClean="0"/>
              <a:t>types = values 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{$100, $200}</a:t>
            </a:r>
            <a:r>
              <a:rPr lang="en-GB" dirty="0" smtClean="0"/>
              <a:t> for </a:t>
            </a:r>
            <a:r>
              <a:rPr lang="en-GB" dirty="0" smtClean="0">
                <a:solidFill>
                  <a:srgbClr val="FF0000"/>
                </a:solidFill>
              </a:rPr>
              <a:t>Alice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{$120, $150}</a:t>
            </a:r>
            <a:r>
              <a:rPr lang="en-GB" dirty="0" smtClean="0"/>
              <a:t> for </a:t>
            </a:r>
            <a:r>
              <a:rPr lang="en-GB" dirty="0" smtClean="0">
                <a:solidFill>
                  <a:schemeClr val="accent1"/>
                </a:solidFill>
              </a:rPr>
              <a:t>Bob</a:t>
            </a:r>
            <a:r>
              <a:rPr lang="en-GB" dirty="0" smtClean="0"/>
              <a:t>) </a:t>
            </a:r>
          </a:p>
          <a:p>
            <a:pPr lvl="1"/>
            <a:r>
              <a:rPr lang="en-GB" dirty="0" smtClean="0"/>
              <a:t>actions = bids (non-negative </a:t>
            </a:r>
            <a:r>
              <a:rPr lang="en-GB" dirty="0" err="1" smtClean="0"/>
              <a:t>reals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strategy: how much to bid for each type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145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Infinite Type Spaces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So far, we considered games where each player has a </a:t>
            </a:r>
            <a:r>
              <a:rPr lang="en-GB" dirty="0" smtClean="0">
                <a:solidFill>
                  <a:schemeClr val="accent1"/>
                </a:solidFill>
              </a:rPr>
              <a:t>finite</a:t>
            </a:r>
            <a:r>
              <a:rPr lang="en-GB" dirty="0" smtClean="0"/>
              <a:t> number of types</a:t>
            </a:r>
          </a:p>
          <a:p>
            <a:r>
              <a:rPr lang="en-GB" dirty="0" smtClean="0"/>
              <a:t>However, the number of types may be </a:t>
            </a:r>
            <a:r>
              <a:rPr lang="en-GB" dirty="0" smtClean="0">
                <a:solidFill>
                  <a:schemeClr val="accent1"/>
                </a:solidFill>
              </a:rPr>
              <a:t>infinite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Cournot oligopoly: </a:t>
            </a:r>
            <a:br>
              <a:rPr lang="en-GB" dirty="0" smtClean="0"/>
            </a:br>
            <a:r>
              <a:rPr lang="en-GB" dirty="0" smtClean="0"/>
              <a:t>the cost can be </a:t>
            </a:r>
            <a:r>
              <a:rPr lang="en-GB" dirty="0" smtClean="0">
                <a:solidFill>
                  <a:schemeClr val="accent1"/>
                </a:solidFill>
              </a:rPr>
              <a:t>any real number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in some interval </a:t>
            </a:r>
            <a:r>
              <a:rPr lang="en-GB" dirty="0" smtClean="0">
                <a:solidFill>
                  <a:srgbClr val="FF0000"/>
                </a:solidFill>
              </a:rPr>
              <a:t>[c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c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]</a:t>
            </a:r>
          </a:p>
          <a:p>
            <a:pPr lvl="1"/>
            <a:r>
              <a:rPr lang="en-GB" dirty="0" smtClean="0"/>
              <a:t>first-price auction: </a:t>
            </a:r>
            <a:br>
              <a:rPr lang="en-GB" dirty="0" smtClean="0"/>
            </a:br>
            <a:r>
              <a:rPr lang="en-GB" dirty="0" smtClean="0"/>
              <a:t>Alice’s value can be </a:t>
            </a:r>
            <a:r>
              <a:rPr lang="en-GB" dirty="0" smtClean="0">
                <a:solidFill>
                  <a:schemeClr val="accent1"/>
                </a:solidFill>
              </a:rPr>
              <a:t>any real number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between </a:t>
            </a:r>
            <a:r>
              <a:rPr lang="en-GB" dirty="0" smtClean="0">
                <a:solidFill>
                  <a:srgbClr val="FF0000"/>
                </a:solidFill>
              </a:rPr>
              <a:t>100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200</a:t>
            </a:r>
          </a:p>
          <a:p>
            <a:r>
              <a:rPr lang="en-GB" u="sng" dirty="0" smtClean="0"/>
              <a:t>Warning</a:t>
            </a:r>
            <a:r>
              <a:rPr lang="en-GB" dirty="0" smtClean="0"/>
              <a:t>: the associated normal-form game </a:t>
            </a:r>
            <a:r>
              <a:rPr lang="en-GB" dirty="0" smtClean="0">
                <a:solidFill>
                  <a:srgbClr val="FF0000"/>
                </a:solidFill>
              </a:rPr>
              <a:t>E(G) </a:t>
            </a:r>
            <a:r>
              <a:rPr lang="en-GB" dirty="0" smtClean="0"/>
              <a:t>has infinitely many players, and we have not formally defined Nash equilibria for such games</a:t>
            </a:r>
          </a:p>
          <a:p>
            <a:pPr lvl="1"/>
            <a:r>
              <a:rPr lang="en-GB" dirty="0" smtClean="0"/>
              <a:t>however, the definition can be extended</a:t>
            </a:r>
          </a:p>
          <a:p>
            <a:pPr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39169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Infinite Type Spaces: Strategies and Beliefs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363272" cy="52578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If a player’s type space is a set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and her action space is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her strategy is a mapping </a:t>
            </a:r>
            <a:r>
              <a:rPr lang="en-GB" dirty="0" smtClean="0">
                <a:solidFill>
                  <a:srgbClr val="FF0000"/>
                </a:solidFill>
              </a:rPr>
              <a:t>T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→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</a:p>
          <a:p>
            <a:pPr lvl="1"/>
            <a:r>
              <a:rPr lang="en-GB" dirty="0" smtClean="0"/>
              <a:t>Battle of Sexes: </a:t>
            </a:r>
            <a:r>
              <a:rPr lang="en-GB" dirty="0" smtClean="0">
                <a:solidFill>
                  <a:srgbClr val="FF0000"/>
                </a:solidFill>
              </a:rPr>
              <a:t>{meet, avoid} 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→ </a:t>
            </a:r>
            <a:r>
              <a:rPr lang="en-GB" dirty="0" smtClean="0">
                <a:solidFill>
                  <a:srgbClr val="FF0000"/>
                </a:solidFill>
              </a:rPr>
              <a:t>{T, F}</a:t>
            </a:r>
          </a:p>
          <a:p>
            <a:pPr lvl="1"/>
            <a:r>
              <a:rPr lang="en-GB" dirty="0" smtClean="0"/>
              <a:t>Cournot oligopoly with costs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FF0000"/>
                </a:solidFill>
              </a:rPr>
              <a:t>{c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c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}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→ </a:t>
            </a:r>
            <a:r>
              <a:rPr lang="en-GB" dirty="0" smtClean="0">
                <a:solidFill>
                  <a:srgbClr val="FF0000"/>
                </a:solidFill>
                <a:latin typeface="Algerian" pitchFamily="82" charset="0"/>
              </a:rPr>
              <a:t>R</a:t>
            </a:r>
          </a:p>
          <a:p>
            <a:pPr lvl="1"/>
            <a:r>
              <a:rPr lang="en-GB" dirty="0" smtClean="0"/>
              <a:t>Cournot oligopoly with costs in</a:t>
            </a:r>
            <a:r>
              <a:rPr lang="en-GB" dirty="0" smtClean="0">
                <a:solidFill>
                  <a:srgbClr val="FF0000"/>
                </a:solidFill>
              </a:rPr>
              <a:t> [c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c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]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FF0000"/>
                </a:solidFill>
              </a:rPr>
              <a:t>[c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c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]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→ </a:t>
            </a:r>
            <a:r>
              <a:rPr lang="en-GB" dirty="0" smtClean="0">
                <a:solidFill>
                  <a:srgbClr val="FF0000"/>
                </a:solidFill>
                <a:latin typeface="Algerian" pitchFamily="82" charset="0"/>
              </a:rPr>
              <a:t>R</a:t>
            </a:r>
          </a:p>
          <a:p>
            <a:r>
              <a:rPr lang="en-GB" dirty="0" smtClean="0"/>
              <a:t>Players assign probabilities to other players’ types: in a 2-player game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player 1</a:t>
            </a:r>
            <a:r>
              <a:rPr lang="en-GB" dirty="0" smtClean="0"/>
              <a:t> believes that </a:t>
            </a:r>
            <a:r>
              <a:rPr lang="en-GB" dirty="0" smtClean="0">
                <a:solidFill>
                  <a:schemeClr val="accent1"/>
                </a:solidFill>
              </a:rPr>
              <a:t>player 2</a:t>
            </a:r>
            <a:r>
              <a:rPr lang="en-GB" dirty="0" smtClean="0"/>
              <a:t>’s type is drawn from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baseline="-25000" dirty="0" smtClean="0">
                <a:solidFill>
                  <a:schemeClr val="accent1"/>
                </a:solidFill>
              </a:rPr>
              <a:t>2 </a:t>
            </a:r>
            <a:r>
              <a:rPr lang="en-GB" dirty="0" smtClean="0"/>
              <a:t>according to a distribution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player 2</a:t>
            </a:r>
            <a:r>
              <a:rPr lang="en-GB" dirty="0" smtClean="0"/>
              <a:t> believes that </a:t>
            </a:r>
            <a:r>
              <a:rPr lang="en-GB" dirty="0" smtClean="0">
                <a:solidFill>
                  <a:srgbClr val="FF0000"/>
                </a:solidFill>
              </a:rPr>
              <a:t>player 1</a:t>
            </a:r>
            <a:r>
              <a:rPr lang="en-GB" dirty="0" smtClean="0"/>
              <a:t>’s type is drawn from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baseline="-25000" dirty="0" smtClean="0">
                <a:solidFill>
                  <a:srgbClr val="FF0000"/>
                </a:solidFill>
              </a:rPr>
              <a:t>1 </a:t>
            </a:r>
            <a:r>
              <a:rPr lang="en-GB" dirty="0" smtClean="0"/>
              <a:t>according to a distribution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  </a:t>
            </a:r>
            <a:endParaRPr lang="en-GB" dirty="0" smtClean="0">
              <a:solidFill>
                <a:schemeClr val="accent1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28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 First Price Auction With Two Bidders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544522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First-price auction, 2 bidders</a:t>
            </a:r>
          </a:p>
          <a:p>
            <a:r>
              <a:rPr lang="en-GB" dirty="0" smtClean="0"/>
              <a:t>each bidder’s value is in </a:t>
            </a:r>
            <a:r>
              <a:rPr lang="en-GB" dirty="0" smtClean="0">
                <a:solidFill>
                  <a:srgbClr val="FF0000"/>
                </a:solidFill>
              </a:rPr>
              <a:t>[0, 1]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=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= [0, 1]</a:t>
            </a:r>
          </a:p>
          <a:p>
            <a:r>
              <a:rPr lang="en-GB" dirty="0" smtClean="0"/>
              <a:t>Each bidder knows his value and assumes that the other bidder’s value is drawn from the uniform distribution on </a:t>
            </a:r>
            <a:r>
              <a:rPr lang="en-GB" dirty="0" smtClean="0">
                <a:solidFill>
                  <a:srgbClr val="FF0000"/>
                </a:solidFill>
              </a:rPr>
              <a:t>[0, 1]</a:t>
            </a:r>
            <a:r>
              <a:rPr lang="en-GB" dirty="0" smtClean="0"/>
              <a:t>: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U[0, 1]: CDF </a:t>
            </a:r>
            <a:r>
              <a:rPr lang="en-GB" dirty="0" smtClean="0">
                <a:solidFill>
                  <a:srgbClr val="FF0000"/>
                </a:solidFill>
              </a:rPr>
              <a:t>F(x) = x</a:t>
            </a:r>
            <a:r>
              <a:rPr lang="en-GB" dirty="0" smtClean="0"/>
              <a:t>, PDF </a:t>
            </a:r>
            <a:r>
              <a:rPr lang="en-GB" dirty="0" smtClean="0">
                <a:solidFill>
                  <a:srgbClr val="FF0000"/>
                </a:solidFill>
              </a:rPr>
              <a:t>f(x) = 1</a:t>
            </a:r>
            <a:r>
              <a:rPr lang="en-GB" dirty="0" smtClean="0"/>
              <a:t> for </a:t>
            </a:r>
            <a:r>
              <a:rPr lang="en-GB" dirty="0" smtClean="0">
                <a:solidFill>
                  <a:srgbClr val="FF0000"/>
                </a:solidFill>
              </a:rPr>
              <a:t>x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[0, 1]</a:t>
            </a:r>
          </a:p>
          <a:p>
            <a:r>
              <a:rPr lang="en-GB" u="sng" dirty="0" smtClean="0">
                <a:sym typeface="Symbol"/>
              </a:rPr>
              <a:t>Proposition</a:t>
            </a:r>
            <a:r>
              <a:rPr lang="en-GB" dirty="0" smtClean="0">
                <a:sym typeface="Symbol"/>
              </a:rPr>
              <a:t>: for each </a:t>
            </a:r>
            <a:r>
              <a:rPr lang="en-GB" dirty="0" smtClean="0">
                <a:sym typeface="Symbol"/>
              </a:rPr>
              <a:t>bidder, </a:t>
            </a:r>
            <a:r>
              <a:rPr lang="en-GB" dirty="0" smtClean="0">
                <a:sym typeface="Symbol"/>
              </a:rPr>
              <a:t/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bidding half of his value is a NE strategy</a:t>
            </a:r>
          </a:p>
          <a:p>
            <a:pPr lvl="1"/>
            <a:r>
              <a:rPr lang="en-GB" dirty="0" smtClean="0">
                <a:sym typeface="Symbol"/>
              </a:rPr>
              <a:t>i.e., assuming </a:t>
            </a:r>
            <a:r>
              <a:rPr lang="en-GB" dirty="0" smtClean="0">
                <a:sym typeface="Symbol"/>
              </a:rPr>
              <a:t>that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bidder 2</a:t>
            </a:r>
            <a:r>
              <a:rPr lang="en-GB" dirty="0" smtClean="0">
                <a:sym typeface="Symbol"/>
              </a:rPr>
              <a:t> bids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v</a:t>
            </a:r>
            <a:r>
              <a:rPr lang="en-GB" baseline="-25000" dirty="0" smtClean="0">
                <a:solidFill>
                  <a:schemeClr val="accent1"/>
                </a:solidFill>
                <a:sym typeface="Symbol"/>
              </a:rPr>
              <a:t>2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/2 </a:t>
            </a:r>
            <a:r>
              <a:rPr lang="en-GB" dirty="0" smtClean="0">
                <a:sym typeface="Symbol"/>
              </a:rPr>
              <a:t>(whatever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v</a:t>
            </a:r>
            <a:r>
              <a:rPr lang="en-GB" baseline="-25000" dirty="0" smtClean="0">
                <a:solidFill>
                  <a:schemeClr val="accent1"/>
                </a:solidFill>
                <a:sym typeface="Symbol"/>
              </a:rPr>
              <a:t>2</a:t>
            </a:r>
            <a:r>
              <a:rPr lang="en-GB" dirty="0" smtClean="0">
                <a:sym typeface="Symbol"/>
              </a:rPr>
              <a:t> is),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bidder 1 </a:t>
            </a:r>
            <a:r>
              <a:rPr lang="en-GB" dirty="0" smtClean="0">
                <a:sym typeface="Symbol"/>
              </a:rPr>
              <a:t>maximizes his expected utility by bidding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v</a:t>
            </a:r>
            <a:r>
              <a:rPr lang="en-GB" baseline="-25000" dirty="0" smtClean="0">
                <a:solidFill>
                  <a:srgbClr val="FF0000"/>
                </a:solidFill>
                <a:sym typeface="Symbol"/>
              </a:rPr>
              <a:t>1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/2</a:t>
            </a:r>
            <a:r>
              <a:rPr lang="en-GB" dirty="0" smtClean="0">
                <a:sym typeface="Symbol"/>
              </a:rPr>
              <a:t>, for every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v</a:t>
            </a:r>
            <a:r>
              <a:rPr lang="en-GB" baseline="-25000" dirty="0" smtClean="0">
                <a:solidFill>
                  <a:srgbClr val="FF0000"/>
                </a:solidFill>
                <a:sym typeface="Symbol"/>
              </a:rPr>
              <a:t>1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 [0, 1]</a:t>
            </a:r>
            <a:r>
              <a:rPr lang="en-GB" dirty="0" smtClean="0">
                <a:sym typeface="Symbol"/>
              </a:rPr>
              <a:t>, and vice versa</a:t>
            </a:r>
          </a:p>
        </p:txBody>
      </p:sp>
    </p:spTree>
    <p:extLst>
      <p:ext uri="{BB962C8B-B14F-4D97-AF65-F5344CB8AC3E}">
        <p14:creationId xmlns:p14="http://schemas.microsoft.com/office/powerpoint/2010/main" val="2355908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Example: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First Price Auction With Two Bidders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5184576"/>
          </a:xfrm>
        </p:spPr>
        <p:txBody>
          <a:bodyPr>
            <a:normAutofit/>
          </a:bodyPr>
          <a:lstStyle/>
          <a:p>
            <a:r>
              <a:rPr lang="en-GB" u="sng" dirty="0" smtClean="0">
                <a:sym typeface="Symbol"/>
              </a:rPr>
              <a:t>Proposition</a:t>
            </a:r>
            <a:r>
              <a:rPr lang="en-GB" dirty="0" smtClean="0">
                <a:sym typeface="Symbol"/>
              </a:rPr>
              <a:t>: for each </a:t>
            </a:r>
            <a:r>
              <a:rPr lang="en-GB" dirty="0" smtClean="0">
                <a:sym typeface="Symbol"/>
              </a:rPr>
              <a:t>bidder, </a:t>
            </a:r>
            <a:r>
              <a:rPr lang="en-GB" dirty="0" smtClean="0">
                <a:sym typeface="Symbol"/>
              </a:rPr>
              <a:t/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bidding half of his value is a NE strategy</a:t>
            </a:r>
          </a:p>
          <a:p>
            <a:r>
              <a:rPr lang="en-GB" dirty="0" smtClean="0">
                <a:sym typeface="Symbol"/>
              </a:rPr>
              <a:t>Proof: suppose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B1</a:t>
            </a:r>
            <a:r>
              <a:rPr lang="en-GB" dirty="0" smtClean="0">
                <a:sym typeface="Symbol"/>
              </a:rPr>
              <a:t> has value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v</a:t>
            </a:r>
            <a:r>
              <a:rPr lang="en-GB" baseline="-25000" dirty="0" smtClean="0">
                <a:solidFill>
                  <a:srgbClr val="FF0000"/>
                </a:solidFill>
                <a:sym typeface="Symbol"/>
              </a:rPr>
              <a:t>1</a:t>
            </a:r>
            <a:r>
              <a:rPr lang="en-GB" dirty="0" smtClean="0">
                <a:sym typeface="Symbol"/>
              </a:rPr>
              <a:t>; 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let us compute his optimal bid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b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suppose </a:t>
            </a:r>
            <a:r>
              <a:rPr lang="en-GB" dirty="0" smtClean="0">
                <a:solidFill>
                  <a:schemeClr val="accent1"/>
                </a:solidFill>
              </a:rPr>
              <a:t>B2</a:t>
            </a:r>
            <a:r>
              <a:rPr lang="en-GB" dirty="0" smtClean="0"/>
              <a:t> bids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 = v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/2 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 ≤ 1/2</a:t>
            </a:r>
            <a:r>
              <a:rPr lang="en-GB" dirty="0" smtClean="0"/>
              <a:t>, so we can assume that </a:t>
            </a:r>
            <a:r>
              <a:rPr lang="en-GB" dirty="0" smtClean="0">
                <a:solidFill>
                  <a:srgbClr val="FF0000"/>
                </a:solidFill>
              </a:rPr>
              <a:t>b ≤ 1/2</a:t>
            </a:r>
            <a:r>
              <a:rPr lang="en-GB" dirty="0" smtClean="0"/>
              <a:t> as well</a:t>
            </a:r>
          </a:p>
          <a:p>
            <a:pPr lvl="1"/>
            <a:r>
              <a:rPr lang="en-GB" dirty="0" smtClean="0"/>
              <a:t>Pr [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 ≤ x</a:t>
            </a:r>
            <a:r>
              <a:rPr lang="en-GB" dirty="0" smtClean="0"/>
              <a:t>] = Pr[</a:t>
            </a:r>
            <a:r>
              <a:rPr lang="en-GB" dirty="0" smtClean="0">
                <a:solidFill>
                  <a:schemeClr val="accent1"/>
                </a:solidFill>
              </a:rPr>
              <a:t>v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 ≤ 2x</a:t>
            </a:r>
            <a:r>
              <a:rPr lang="en-GB" dirty="0" smtClean="0"/>
              <a:t>] = </a:t>
            </a:r>
            <a:r>
              <a:rPr lang="en-GB" dirty="0" smtClean="0">
                <a:solidFill>
                  <a:schemeClr val="accent1"/>
                </a:solidFill>
              </a:rPr>
              <a:t>2x</a:t>
            </a:r>
            <a:r>
              <a:rPr lang="en-GB" dirty="0" smtClean="0"/>
              <a:t> for </a:t>
            </a:r>
            <a:r>
              <a:rPr lang="en-GB" dirty="0" smtClean="0">
                <a:solidFill>
                  <a:schemeClr val="accent1"/>
                </a:solidFill>
              </a:rPr>
              <a:t>x ≤ 1/2</a:t>
            </a:r>
          </a:p>
          <a:p>
            <a:pPr lvl="1"/>
            <a:r>
              <a:rPr lang="en-GB" dirty="0" smtClean="0"/>
              <a:t>when </a:t>
            </a:r>
            <a:r>
              <a:rPr lang="en-GB" dirty="0" smtClean="0">
                <a:solidFill>
                  <a:srgbClr val="FF0000"/>
                </a:solidFill>
              </a:rPr>
              <a:t>B1</a:t>
            </a:r>
            <a:r>
              <a:rPr lang="en-GB" dirty="0" smtClean="0"/>
              <a:t> bids </a:t>
            </a:r>
            <a:r>
              <a:rPr lang="en-GB" dirty="0" smtClean="0">
                <a:solidFill>
                  <a:srgbClr val="FF0000"/>
                </a:solidFill>
              </a:rPr>
              <a:t>b ≤ 1/2</a:t>
            </a:r>
            <a:r>
              <a:rPr lang="en-GB" dirty="0" smtClean="0"/>
              <a:t>, Pr [</a:t>
            </a:r>
            <a:r>
              <a:rPr lang="en-GB" dirty="0" smtClean="0">
                <a:solidFill>
                  <a:srgbClr val="FF0000"/>
                </a:solidFill>
              </a:rPr>
              <a:t>B1</a:t>
            </a:r>
            <a:r>
              <a:rPr lang="en-GB" dirty="0" smtClean="0"/>
              <a:t> wins] = Pr [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 ≤ b</a:t>
            </a:r>
            <a:r>
              <a:rPr lang="en-GB" dirty="0" smtClean="0"/>
              <a:t>] = </a:t>
            </a:r>
            <a:r>
              <a:rPr lang="en-GB" dirty="0" smtClean="0">
                <a:solidFill>
                  <a:schemeClr val="accent1"/>
                </a:solidFill>
              </a:rPr>
              <a:t>2b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B1</a:t>
            </a:r>
            <a:r>
              <a:rPr lang="en-GB" dirty="0" smtClean="0"/>
              <a:t>’s expected utility = </a:t>
            </a:r>
            <a:r>
              <a:rPr lang="en-GB" dirty="0" smtClean="0">
                <a:solidFill>
                  <a:srgbClr val="FF0000"/>
                </a:solidFill>
              </a:rPr>
              <a:t>2b(v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- b)</a:t>
            </a:r>
            <a:r>
              <a:rPr lang="en-GB" dirty="0" smtClean="0"/>
              <a:t>: </a:t>
            </a:r>
            <a:br>
              <a:rPr lang="en-GB" dirty="0" smtClean="0"/>
            </a:br>
            <a:r>
              <a:rPr lang="en-GB" sz="2800" dirty="0" smtClean="0"/>
              <a:t>maximized at </a:t>
            </a:r>
            <a:r>
              <a:rPr lang="en-GB" sz="2800" dirty="0" smtClean="0">
                <a:solidFill>
                  <a:srgbClr val="FF0000"/>
                </a:solidFill>
              </a:rPr>
              <a:t>b = v</a:t>
            </a:r>
            <a:r>
              <a:rPr lang="en-GB" sz="2800" baseline="-250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>
                <a:solidFill>
                  <a:srgbClr val="FF0000"/>
                </a:solidFill>
              </a:rPr>
              <a:t>/2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427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Dominant Strategy: Definition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568952" cy="4968552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Dominant strategy</a:t>
            </a:r>
            <a:r>
              <a:rPr lang="en-GB" dirty="0" smtClean="0"/>
              <a:t>: a strategy that is best </a:t>
            </a:r>
            <a:br>
              <a:rPr lang="en-GB" dirty="0" smtClean="0"/>
            </a:br>
            <a:r>
              <a:rPr lang="en-GB" dirty="0" smtClean="0"/>
              <a:t>for a player no matter what the others choose</a:t>
            </a:r>
          </a:p>
          <a:p>
            <a:r>
              <a:rPr lang="en-GB" u="sng" dirty="0" smtClean="0"/>
              <a:t>Definition</a:t>
            </a:r>
            <a:r>
              <a:rPr lang="en-GB" dirty="0" smtClean="0"/>
              <a:t>: a strategy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 of player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is said to be </a:t>
            </a:r>
            <a:br>
              <a:rPr lang="en-GB" dirty="0" smtClean="0"/>
            </a:br>
            <a:r>
              <a:rPr lang="en-GB" dirty="0"/>
              <a:t>a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dominant strategy</a:t>
            </a:r>
            <a:r>
              <a:rPr lang="en-GB" dirty="0" smtClean="0"/>
              <a:t> for </a:t>
            </a:r>
            <a:r>
              <a:rPr lang="en-GB" dirty="0" err="1">
                <a:solidFill>
                  <a:srgbClr val="FF0000"/>
                </a:solidFill>
              </a:rPr>
              <a:t>i</a:t>
            </a:r>
            <a:r>
              <a:rPr lang="en-GB" dirty="0" smtClean="0"/>
              <a:t>, if</a:t>
            </a:r>
            <a:br>
              <a:rPr lang="en-GB" dirty="0" smtClean="0"/>
            </a:br>
            <a:r>
              <a:rPr lang="en-GB" dirty="0" smtClean="0"/>
              <a:t>          </a:t>
            </a:r>
            <a:r>
              <a:rPr lang="en-GB" dirty="0" err="1" smtClean="0">
                <a:solidFill>
                  <a:srgbClr val="FF0000"/>
                </a:solidFill>
              </a:rPr>
              <a:t>u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(a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a</a:t>
            </a:r>
            <a:r>
              <a:rPr lang="en-GB" baseline="-25000" dirty="0" smtClean="0">
                <a:solidFill>
                  <a:schemeClr val="accent1"/>
                </a:solidFill>
              </a:rPr>
              <a:t>i-1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>
                <a:solidFill>
                  <a:schemeClr val="accent1"/>
                </a:solidFill>
              </a:rPr>
              <a:t>, a</a:t>
            </a:r>
            <a:r>
              <a:rPr lang="en-GB" baseline="-25000" dirty="0" smtClean="0">
                <a:solidFill>
                  <a:schemeClr val="accent1"/>
                </a:solidFill>
              </a:rPr>
              <a:t>i+1</a:t>
            </a:r>
            <a:r>
              <a:rPr lang="en-GB" dirty="0" smtClean="0">
                <a:solidFill>
                  <a:schemeClr val="accent1"/>
                </a:solidFill>
              </a:rPr>
              <a:t>,  .., a</a:t>
            </a:r>
            <a:r>
              <a:rPr lang="en-GB" baseline="-25000" dirty="0" smtClean="0">
                <a:solidFill>
                  <a:schemeClr val="accent1"/>
                </a:solidFill>
              </a:rPr>
              <a:t>n</a:t>
            </a:r>
            <a:r>
              <a:rPr lang="en-GB" dirty="0" smtClean="0">
                <a:solidFill>
                  <a:schemeClr val="accent1"/>
                </a:solidFill>
              </a:rPr>
              <a:t>) ≥ 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          </a:t>
            </a:r>
            <a:r>
              <a:rPr lang="en-GB" dirty="0" err="1" smtClean="0">
                <a:solidFill>
                  <a:srgbClr val="FF0000"/>
                </a:solidFill>
              </a:rPr>
              <a:t>u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(a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a</a:t>
            </a:r>
            <a:r>
              <a:rPr lang="en-GB" baseline="-25000" dirty="0" smtClean="0">
                <a:solidFill>
                  <a:schemeClr val="accent1"/>
                </a:solidFill>
              </a:rPr>
              <a:t>i-1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a’</a:t>
            </a:r>
            <a:r>
              <a:rPr lang="en-GB" dirty="0" smtClean="0">
                <a:solidFill>
                  <a:schemeClr val="accent1"/>
                </a:solidFill>
              </a:rPr>
              <a:t>, a</a:t>
            </a:r>
            <a:r>
              <a:rPr lang="en-GB" baseline="-25000" dirty="0" smtClean="0">
                <a:solidFill>
                  <a:schemeClr val="accent1"/>
                </a:solidFill>
              </a:rPr>
              <a:t>i+1</a:t>
            </a:r>
            <a:r>
              <a:rPr lang="en-GB" dirty="0" smtClean="0">
                <a:solidFill>
                  <a:schemeClr val="accent1"/>
                </a:solidFill>
              </a:rPr>
              <a:t>, ..., a</a:t>
            </a:r>
            <a:r>
              <a:rPr lang="en-GB" baseline="-25000" dirty="0" smtClean="0">
                <a:solidFill>
                  <a:schemeClr val="accent1"/>
                </a:solidFill>
              </a:rPr>
              <a:t>n</a:t>
            </a:r>
            <a:r>
              <a:rPr lang="en-GB" dirty="0" smtClean="0">
                <a:solidFill>
                  <a:schemeClr val="accent1"/>
                </a:solidFill>
              </a:rPr>
              <a:t>)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/>
              <a:t>for any </a:t>
            </a:r>
            <a:r>
              <a:rPr lang="en-GB" dirty="0" smtClean="0">
                <a:solidFill>
                  <a:srgbClr val="FF0000"/>
                </a:solidFill>
              </a:rPr>
              <a:t>a’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A</a:t>
            </a:r>
            <a:r>
              <a:rPr lang="en-GB" baseline="-25000" dirty="0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GB" dirty="0" smtClean="0">
                <a:sym typeface="Symbol"/>
              </a:rPr>
              <a:t> and any strategies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a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a</a:t>
            </a:r>
            <a:r>
              <a:rPr lang="en-GB" baseline="-25000" dirty="0" smtClean="0">
                <a:solidFill>
                  <a:schemeClr val="accent1"/>
                </a:solidFill>
              </a:rPr>
              <a:t>i-1</a:t>
            </a:r>
            <a:r>
              <a:rPr lang="en-GB" dirty="0" smtClean="0">
                <a:solidFill>
                  <a:schemeClr val="accent1"/>
                </a:solidFill>
              </a:rPr>
              <a:t>, a</a:t>
            </a:r>
            <a:r>
              <a:rPr lang="en-GB" baseline="-25000" dirty="0" smtClean="0">
                <a:solidFill>
                  <a:schemeClr val="accent1"/>
                </a:solidFill>
              </a:rPr>
              <a:t>i+1</a:t>
            </a:r>
            <a:r>
              <a:rPr lang="en-GB" dirty="0" smtClean="0">
                <a:solidFill>
                  <a:schemeClr val="accent1"/>
                </a:solidFill>
              </a:rPr>
              <a:t>,  .., a</a:t>
            </a:r>
            <a:r>
              <a:rPr lang="en-GB" baseline="-25000" dirty="0" smtClean="0">
                <a:solidFill>
                  <a:schemeClr val="accent1"/>
                </a:solidFill>
              </a:rPr>
              <a:t>n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ym typeface="Symbol"/>
              </a:rPr>
              <a:t>of other players.</a:t>
            </a:r>
          </a:p>
          <a:p>
            <a:r>
              <a:rPr lang="en-GB" dirty="0" smtClean="0">
                <a:sym typeface="Symbol"/>
              </a:rPr>
              <a:t>In Prisoner’s Dilemma, Confess is a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dominant strategy</a:t>
            </a:r>
            <a:r>
              <a:rPr lang="en-GB" dirty="0" smtClean="0">
                <a:sym typeface="Symbol"/>
              </a:rPr>
              <a:t> for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each</a:t>
            </a:r>
            <a:r>
              <a:rPr lang="en-GB" dirty="0" smtClean="0">
                <a:sym typeface="Symbol"/>
              </a:rPr>
              <a:t> of the players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Dominant Strategy: Discussion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568952" cy="496855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Can a player have more than one dominant strategy?</a:t>
            </a:r>
          </a:p>
          <a:p>
            <a:pPr lvl="1"/>
            <a:r>
              <a:rPr lang="en-GB" dirty="0" smtClean="0"/>
              <a:t>It can happen if some actions result always in the same </a:t>
            </a:r>
            <a:r>
              <a:rPr lang="en-GB" dirty="0" smtClean="0"/>
              <a:t>utility</a:t>
            </a:r>
            <a:endParaRPr lang="en-GB" dirty="0" smtClean="0"/>
          </a:p>
          <a:p>
            <a:r>
              <a:rPr lang="en-GB" u="sng" dirty="0" smtClean="0"/>
              <a:t>Definition</a:t>
            </a:r>
            <a:r>
              <a:rPr lang="en-GB" dirty="0" smtClean="0"/>
              <a:t>: a strategy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 of player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is said to be </a:t>
            </a:r>
            <a:br>
              <a:rPr lang="en-GB" dirty="0" smtClean="0"/>
            </a:br>
            <a:r>
              <a:rPr lang="en-GB" dirty="0" smtClean="0"/>
              <a:t>a </a:t>
            </a:r>
            <a:r>
              <a:rPr lang="en-GB" dirty="0" smtClean="0">
                <a:solidFill>
                  <a:schemeClr val="accent1"/>
                </a:solidFill>
              </a:rPr>
              <a:t>dominant strategy</a:t>
            </a:r>
            <a:r>
              <a:rPr lang="en-GB" dirty="0" smtClean="0"/>
              <a:t> of player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if</a:t>
            </a:r>
            <a:br>
              <a:rPr lang="en-GB" dirty="0" smtClean="0"/>
            </a:br>
            <a:r>
              <a:rPr lang="en-GB" dirty="0" smtClean="0"/>
              <a:t>          </a:t>
            </a:r>
            <a:r>
              <a:rPr lang="en-GB" dirty="0" err="1" smtClean="0">
                <a:solidFill>
                  <a:srgbClr val="FF0000"/>
                </a:solidFill>
              </a:rPr>
              <a:t>u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(a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a</a:t>
            </a:r>
            <a:r>
              <a:rPr lang="en-GB" baseline="-25000" dirty="0" smtClean="0">
                <a:solidFill>
                  <a:schemeClr val="accent1"/>
                </a:solidFill>
              </a:rPr>
              <a:t>i-1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>
                <a:solidFill>
                  <a:schemeClr val="accent1"/>
                </a:solidFill>
              </a:rPr>
              <a:t>, a</a:t>
            </a:r>
            <a:r>
              <a:rPr lang="en-GB" baseline="-25000" dirty="0" smtClean="0">
                <a:solidFill>
                  <a:schemeClr val="accent1"/>
                </a:solidFill>
              </a:rPr>
              <a:t>i+1</a:t>
            </a:r>
            <a:r>
              <a:rPr lang="en-GB" dirty="0" smtClean="0">
                <a:solidFill>
                  <a:schemeClr val="accent1"/>
                </a:solidFill>
              </a:rPr>
              <a:t>,  .., a</a:t>
            </a:r>
            <a:r>
              <a:rPr lang="en-GB" baseline="-25000" dirty="0" smtClean="0">
                <a:solidFill>
                  <a:schemeClr val="accent1"/>
                </a:solidFill>
              </a:rPr>
              <a:t>n</a:t>
            </a:r>
            <a:r>
              <a:rPr lang="en-GB" dirty="0" smtClean="0">
                <a:solidFill>
                  <a:schemeClr val="accent1"/>
                </a:solidFill>
              </a:rPr>
              <a:t>) ≥ 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          </a:t>
            </a:r>
            <a:r>
              <a:rPr lang="en-GB" dirty="0" err="1" smtClean="0">
                <a:solidFill>
                  <a:srgbClr val="FF0000"/>
                </a:solidFill>
              </a:rPr>
              <a:t>u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(a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a</a:t>
            </a:r>
            <a:r>
              <a:rPr lang="en-GB" baseline="-25000" dirty="0" smtClean="0">
                <a:solidFill>
                  <a:schemeClr val="accent1"/>
                </a:solidFill>
              </a:rPr>
              <a:t>i-1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a’</a:t>
            </a:r>
            <a:r>
              <a:rPr lang="en-GB" dirty="0" smtClean="0">
                <a:solidFill>
                  <a:schemeClr val="accent1"/>
                </a:solidFill>
              </a:rPr>
              <a:t>, a</a:t>
            </a:r>
            <a:r>
              <a:rPr lang="en-GB" baseline="-25000" dirty="0" smtClean="0">
                <a:solidFill>
                  <a:schemeClr val="accent1"/>
                </a:solidFill>
              </a:rPr>
              <a:t>i+1</a:t>
            </a:r>
            <a:r>
              <a:rPr lang="en-GB" dirty="0" smtClean="0">
                <a:solidFill>
                  <a:schemeClr val="accent1"/>
                </a:solidFill>
              </a:rPr>
              <a:t>, ..., a</a:t>
            </a:r>
            <a:r>
              <a:rPr lang="en-GB" baseline="-25000" dirty="0" smtClean="0">
                <a:solidFill>
                  <a:schemeClr val="accent1"/>
                </a:solidFill>
              </a:rPr>
              <a:t>n</a:t>
            </a:r>
            <a:r>
              <a:rPr lang="en-GB" dirty="0" smtClean="0">
                <a:solidFill>
                  <a:schemeClr val="accent1"/>
                </a:solidFill>
              </a:rPr>
              <a:t>)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/>
              <a:t>for any </a:t>
            </a:r>
            <a:r>
              <a:rPr lang="en-GB" dirty="0" smtClean="0">
                <a:solidFill>
                  <a:srgbClr val="FF0000"/>
                </a:solidFill>
              </a:rPr>
              <a:t>a’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A</a:t>
            </a:r>
            <a:r>
              <a:rPr lang="en-GB" baseline="-25000" dirty="0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GB" dirty="0" smtClean="0">
                <a:sym typeface="Symbol"/>
              </a:rPr>
              <a:t> and any strategies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a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a</a:t>
            </a:r>
            <a:r>
              <a:rPr lang="en-GB" baseline="-25000" dirty="0" smtClean="0">
                <a:solidFill>
                  <a:schemeClr val="accent1"/>
                </a:solidFill>
              </a:rPr>
              <a:t>i-1</a:t>
            </a:r>
            <a:r>
              <a:rPr lang="en-GB" dirty="0" smtClean="0">
                <a:solidFill>
                  <a:schemeClr val="accent1"/>
                </a:solidFill>
              </a:rPr>
              <a:t>, a</a:t>
            </a:r>
            <a:r>
              <a:rPr lang="en-GB" baseline="-25000" dirty="0" smtClean="0">
                <a:solidFill>
                  <a:schemeClr val="accent1"/>
                </a:solidFill>
              </a:rPr>
              <a:t>i+1</a:t>
            </a:r>
            <a:r>
              <a:rPr lang="en-GB" dirty="0" smtClean="0">
                <a:solidFill>
                  <a:schemeClr val="accent1"/>
                </a:solidFill>
              </a:rPr>
              <a:t>,  .., a</a:t>
            </a:r>
            <a:r>
              <a:rPr lang="en-GB" baseline="-25000" dirty="0" smtClean="0">
                <a:solidFill>
                  <a:schemeClr val="accent1"/>
                </a:solidFill>
              </a:rPr>
              <a:t>n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ym typeface="Symbol"/>
              </a:rPr>
              <a:t>of other players.</a:t>
            </a:r>
          </a:p>
          <a:p>
            <a:r>
              <a:rPr lang="en-GB" u="sng" dirty="0" smtClean="0">
                <a:sym typeface="Symbol"/>
              </a:rPr>
              <a:t>Fact</a:t>
            </a:r>
            <a:r>
              <a:rPr lang="en-GB" dirty="0" smtClean="0">
                <a:sym typeface="Symbol"/>
              </a:rPr>
              <a:t>: each player has at most one 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strictly dominant strategy</a:t>
            </a:r>
            <a:endParaRPr lang="en-GB" dirty="0" smtClean="0"/>
          </a:p>
        </p:txBody>
      </p:sp>
      <p:sp>
        <p:nvSpPr>
          <p:cNvPr id="4" name="Rectangular Callout 3"/>
          <p:cNvSpPr/>
          <p:nvPr/>
        </p:nvSpPr>
        <p:spPr>
          <a:xfrm>
            <a:off x="179512" y="4005064"/>
            <a:ext cx="1346448" cy="612648"/>
          </a:xfrm>
          <a:prstGeom prst="wedgeRectCallout">
            <a:avLst>
              <a:gd name="adj1" fmla="val 15120"/>
              <a:gd name="adj2" fmla="val -93338"/>
            </a:avLst>
          </a:prstGeom>
          <a:solidFill>
            <a:schemeClr val="accent1">
              <a:alpha val="1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accent1"/>
                </a:solidFill>
              </a:rPr>
              <a:t>strictly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2160" y="3717032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accent1"/>
                </a:solidFill>
              </a:rPr>
              <a:t>&gt;</a:t>
            </a:r>
            <a:endParaRPr lang="en-US" sz="3600" dirty="0" smtClean="0">
              <a:solidFill>
                <a:schemeClr val="accent1"/>
              </a:solidFill>
            </a:endParaRPr>
          </a:p>
        </p:txBody>
      </p:sp>
      <p:grpSp>
        <p:nvGrpSpPr>
          <p:cNvPr id="6" name="Group 8"/>
          <p:cNvGrpSpPr/>
          <p:nvPr/>
        </p:nvGrpSpPr>
        <p:grpSpPr>
          <a:xfrm>
            <a:off x="5652120" y="3861048"/>
            <a:ext cx="360040" cy="360040"/>
            <a:chOff x="5652120" y="3861048"/>
            <a:chExt cx="360040" cy="360040"/>
          </a:xfrm>
        </p:grpSpPr>
        <p:cxnSp>
          <p:nvCxnSpPr>
            <p:cNvPr id="7" name="Straight Connector 6"/>
            <p:cNvCxnSpPr/>
            <p:nvPr/>
          </p:nvCxnSpPr>
          <p:spPr>
            <a:xfrm rot="5400000" flipH="1" flipV="1">
              <a:off x="5652120" y="3861048"/>
              <a:ext cx="360040" cy="360040"/>
            </a:xfrm>
            <a:prstGeom prst="lin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H="1">
              <a:off x="5652120" y="3861048"/>
              <a:ext cx="360040" cy="360040"/>
            </a:xfrm>
            <a:prstGeom prst="lin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The Joint Project Game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Two students are </a:t>
            </a:r>
            <a:br>
              <a:rPr lang="en-GB" dirty="0" smtClean="0"/>
            </a:br>
            <a:r>
              <a:rPr lang="en-GB" dirty="0" smtClean="0"/>
              <a:t>assigned a project </a:t>
            </a:r>
          </a:p>
          <a:p>
            <a:r>
              <a:rPr lang="en-GB" dirty="0" smtClean="0"/>
              <a:t>If at least one of them </a:t>
            </a:r>
            <a:br>
              <a:rPr lang="en-GB" dirty="0" smtClean="0"/>
            </a:br>
            <a:r>
              <a:rPr lang="en-GB" dirty="0" smtClean="0"/>
              <a:t>works hard, </a:t>
            </a:r>
            <a:br>
              <a:rPr lang="en-GB" dirty="0" smtClean="0"/>
            </a:br>
            <a:r>
              <a:rPr lang="en-GB" dirty="0" smtClean="0"/>
              <a:t>the project succeeds </a:t>
            </a:r>
          </a:p>
          <a:p>
            <a:r>
              <a:rPr lang="en-GB" dirty="0" smtClean="0"/>
              <a:t>Each student </a:t>
            </a:r>
          </a:p>
          <a:p>
            <a:pPr lvl="1"/>
            <a:r>
              <a:rPr lang="en-GB" dirty="0" smtClean="0"/>
              <a:t>wants the project to succeed (+5) </a:t>
            </a:r>
          </a:p>
          <a:p>
            <a:pPr lvl="1"/>
            <a:r>
              <a:rPr lang="en-GB" dirty="0" smtClean="0"/>
              <a:t>prefers not to make an effort (-2) </a:t>
            </a:r>
          </a:p>
          <a:p>
            <a:pPr lvl="1"/>
            <a:r>
              <a:rPr lang="en-GB" dirty="0" smtClean="0"/>
              <a:t>hates to be exploited, i.e., work hard when the other slacks (-8)</a:t>
            </a:r>
          </a:p>
          <a:p>
            <a:endParaRPr lang="en-US" dirty="0"/>
          </a:p>
        </p:txBody>
      </p:sp>
      <p:grpSp>
        <p:nvGrpSpPr>
          <p:cNvPr id="4" name="Group 18"/>
          <p:cNvGrpSpPr/>
          <p:nvPr/>
        </p:nvGrpSpPr>
        <p:grpSpPr>
          <a:xfrm>
            <a:off x="5292080" y="1700808"/>
            <a:ext cx="1180717" cy="800799"/>
            <a:chOff x="5292080" y="1700808"/>
            <a:chExt cx="1180717" cy="800799"/>
          </a:xfrm>
        </p:grpSpPr>
        <p:sp>
          <p:nvSpPr>
            <p:cNvPr id="7" name="TextBox 6"/>
            <p:cNvSpPr txBox="1"/>
            <p:nvPr/>
          </p:nvSpPr>
          <p:spPr>
            <a:xfrm>
              <a:off x="5292080" y="1916832"/>
              <a:ext cx="6046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P1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68144" y="1700808"/>
              <a:ext cx="6046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P2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1" name="Group 19"/>
          <p:cNvGrpSpPr/>
          <p:nvPr/>
        </p:nvGrpSpPr>
        <p:grpSpPr>
          <a:xfrm>
            <a:off x="5292080" y="1772816"/>
            <a:ext cx="3400903" cy="2024935"/>
            <a:chOff x="5292080" y="1772816"/>
            <a:chExt cx="3400903" cy="2024935"/>
          </a:xfrm>
        </p:grpSpPr>
        <p:sp>
          <p:nvSpPr>
            <p:cNvPr id="5" name="TextBox 4"/>
            <p:cNvSpPr txBox="1"/>
            <p:nvPr/>
          </p:nvSpPr>
          <p:spPr>
            <a:xfrm>
              <a:off x="6444208" y="1772816"/>
              <a:ext cx="10779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Work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668344" y="1772816"/>
              <a:ext cx="10246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Slack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92080" y="2492896"/>
              <a:ext cx="10779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Work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92080" y="3212976"/>
              <a:ext cx="10246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Slack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8" name="Content Placeholder 3"/>
          <p:cNvGraphicFramePr>
            <a:graphicFrameLocks/>
          </p:cNvGraphicFramePr>
          <p:nvPr/>
        </p:nvGraphicFramePr>
        <p:xfrm>
          <a:off x="6444208" y="2420888"/>
          <a:ext cx="2448272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136"/>
                <a:gridCol w="122413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-5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5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-5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Joint Project vs. Prisoner’s Dilemma </a:t>
            </a:r>
            <a:endParaRPr lang="en-US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15616" y="2348880"/>
          <a:ext cx="2952328" cy="144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6164"/>
                <a:gridCol w="1476164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-5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5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-5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oup 12"/>
          <p:cNvGrpSpPr/>
          <p:nvPr/>
        </p:nvGrpSpPr>
        <p:grpSpPr>
          <a:xfrm>
            <a:off x="539552" y="1700808"/>
            <a:ext cx="3102236" cy="2024935"/>
            <a:chOff x="539552" y="1700808"/>
            <a:chExt cx="3102236" cy="2024935"/>
          </a:xfrm>
        </p:grpSpPr>
        <p:sp>
          <p:nvSpPr>
            <p:cNvPr id="5" name="TextBox 4"/>
            <p:cNvSpPr txBox="1"/>
            <p:nvPr/>
          </p:nvSpPr>
          <p:spPr>
            <a:xfrm>
              <a:off x="1691680" y="1700808"/>
              <a:ext cx="5501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W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03848" y="1700808"/>
              <a:ext cx="4379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S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9552" y="2276872"/>
              <a:ext cx="5501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W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9552" y="3140968"/>
              <a:ext cx="3738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S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0" y="4365104"/>
            <a:ext cx="9144000" cy="2088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/>
              <a:t>I</a:t>
            </a:r>
            <a:r>
              <a:rPr lang="en-GB" sz="2800" noProof="0" dirty="0" smtClean="0"/>
              <a:t>n JP, row player prefers (S, W) to (W, W) to (S, S) to (W, S)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/>
              <a:t>In PD, row player prefers (C, Q) to (Q, Q) to (C, C) to (Q, C)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/>
              <a:t>column player has similar preferences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 games are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equivalent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/>
              <a:t>Game theory prediction: both students will slack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Content Placeholder 3"/>
          <p:cNvGraphicFramePr>
            <a:graphicFrameLocks/>
          </p:cNvGraphicFramePr>
          <p:nvPr/>
        </p:nvGraphicFramePr>
        <p:xfrm>
          <a:off x="5580112" y="2348880"/>
          <a:ext cx="2952328" cy="144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6164"/>
                <a:gridCol w="1476164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0" name="Group 13"/>
          <p:cNvGrpSpPr/>
          <p:nvPr/>
        </p:nvGrpSpPr>
        <p:grpSpPr>
          <a:xfrm>
            <a:off x="5004048" y="1772816"/>
            <a:ext cx="3102236" cy="2024935"/>
            <a:chOff x="539552" y="1700808"/>
            <a:chExt cx="3102236" cy="2024935"/>
          </a:xfrm>
        </p:grpSpPr>
        <p:sp>
          <p:nvSpPr>
            <p:cNvPr id="15" name="TextBox 14"/>
            <p:cNvSpPr txBox="1"/>
            <p:nvPr/>
          </p:nvSpPr>
          <p:spPr>
            <a:xfrm>
              <a:off x="1691680" y="1700808"/>
              <a:ext cx="4603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Q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03848" y="1700808"/>
              <a:ext cx="4379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C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9552" y="2276872"/>
              <a:ext cx="4603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Q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9552" y="3140968"/>
              <a:ext cx="4042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C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 32"/>
          <p:cNvGrpSpPr/>
          <p:nvPr/>
        </p:nvGrpSpPr>
        <p:grpSpPr>
          <a:xfrm>
            <a:off x="2410966" y="2781722"/>
            <a:ext cx="361628" cy="432048"/>
            <a:chOff x="2410966" y="2781722"/>
            <a:chExt cx="361628" cy="432048"/>
          </a:xfrm>
        </p:grpSpPr>
        <p:cxnSp>
          <p:nvCxnSpPr>
            <p:cNvPr id="21" name="Straight Arrow Connector 20"/>
            <p:cNvCxnSpPr/>
            <p:nvPr/>
          </p:nvCxnSpPr>
          <p:spPr>
            <a:xfrm rot="5400000" flipH="1" flipV="1">
              <a:off x="2195736" y="2996952"/>
              <a:ext cx="432048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5400000" flipH="1" flipV="1">
              <a:off x="2555776" y="2996952"/>
              <a:ext cx="432048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16200000" flipH="1">
              <a:off x="2411760" y="2852936"/>
              <a:ext cx="360040" cy="36004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33"/>
          <p:cNvGrpSpPr/>
          <p:nvPr/>
        </p:nvGrpSpPr>
        <p:grpSpPr>
          <a:xfrm>
            <a:off x="6876256" y="2780928"/>
            <a:ext cx="361628" cy="432048"/>
            <a:chOff x="2410966" y="2781722"/>
            <a:chExt cx="361628" cy="432048"/>
          </a:xfrm>
        </p:grpSpPr>
        <p:cxnSp>
          <p:nvCxnSpPr>
            <p:cNvPr id="35" name="Straight Arrow Connector 34"/>
            <p:cNvCxnSpPr/>
            <p:nvPr/>
          </p:nvCxnSpPr>
          <p:spPr>
            <a:xfrm rot="5400000" flipH="1" flipV="1">
              <a:off x="2195736" y="2996952"/>
              <a:ext cx="432048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 flipH="1" flipV="1">
              <a:off x="2555776" y="2996952"/>
              <a:ext cx="432048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16200000" flipH="1">
              <a:off x="2411760" y="2852936"/>
              <a:ext cx="360040" cy="36004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arl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196752"/>
            <a:ext cx="920262" cy="10081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Battle of Sexes </a:t>
            </a:r>
            <a:endParaRPr lang="en-US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3955882"/>
              </p:ext>
            </p:extLst>
          </p:nvPr>
        </p:nvGraphicFramePr>
        <p:xfrm>
          <a:off x="2483768" y="2420888"/>
          <a:ext cx="4320480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/>
                <a:gridCol w="216024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oup 13"/>
          <p:cNvGrpSpPr/>
          <p:nvPr/>
        </p:nvGrpSpPr>
        <p:grpSpPr>
          <a:xfrm>
            <a:off x="971600" y="1700808"/>
            <a:ext cx="5718040" cy="2168951"/>
            <a:chOff x="971600" y="1772816"/>
            <a:chExt cx="5718040" cy="2168951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1772816"/>
              <a:ext cx="14771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Theatre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48064" y="1772816"/>
              <a:ext cx="154157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Football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43608" y="2636912"/>
              <a:ext cx="14771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Theatre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71600" y="3356992"/>
              <a:ext cx="154157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Football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323528" y="4221088"/>
            <a:ext cx="8496944" cy="2088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3200" dirty="0" smtClean="0">
                <a:solidFill>
                  <a:schemeClr val="accent1"/>
                </a:solidFill>
              </a:rPr>
              <a:t>Charlie</a:t>
            </a:r>
            <a:r>
              <a:rPr lang="en-GB" sz="3200" dirty="0" smtClean="0"/>
              <a:t> and </a:t>
            </a:r>
            <a:r>
              <a:rPr lang="en-GB" sz="3200" dirty="0" smtClean="0">
                <a:solidFill>
                  <a:srgbClr val="FF0000"/>
                </a:solidFill>
              </a:rPr>
              <a:t>Marcie</a:t>
            </a:r>
            <a:r>
              <a:rPr lang="en-GB" sz="3200" dirty="0" smtClean="0"/>
              <a:t> want to go out, either to theatre or to a football game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3200" dirty="0" smtClean="0"/>
              <a:t>She prefers theatre, he prefers football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3200" dirty="0" smtClean="0"/>
              <a:t>But they will be miserable if they go to different places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5656" y="1988840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P1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1700808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</a:rPr>
              <a:t>P2</a:t>
            </a: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13" name="Picture 12" descr="marc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780928"/>
            <a:ext cx="411480" cy="906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Battle of Sexes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en-GB" dirty="0" smtClean="0"/>
              <a:t>No player has a dominant </a:t>
            </a:r>
            <a:br>
              <a:rPr lang="en-GB" dirty="0" smtClean="0"/>
            </a:br>
            <a:r>
              <a:rPr lang="en-GB" dirty="0" smtClean="0"/>
              <a:t>strategy:</a:t>
            </a:r>
          </a:p>
          <a:p>
            <a:pPr lvl="1">
              <a:defRPr/>
            </a:pP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 is not a dominant strategy </a:t>
            </a:r>
            <a:br>
              <a:rPr lang="en-GB" dirty="0" smtClean="0"/>
            </a:br>
            <a:r>
              <a:rPr lang="en-GB" dirty="0" smtClean="0"/>
              <a:t>for </a:t>
            </a:r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/>
              <a:t>if </a:t>
            </a:r>
            <a:r>
              <a:rPr lang="en-GB" dirty="0" smtClean="0">
                <a:solidFill>
                  <a:schemeClr val="accent1"/>
                </a:solidFill>
              </a:rPr>
              <a:t>Charlie</a:t>
            </a:r>
            <a:r>
              <a:rPr lang="en-GB" dirty="0" smtClean="0"/>
              <a:t> chooses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 prefers 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</a:p>
          <a:p>
            <a:pPr lvl="1">
              <a:defRPr/>
            </a:pPr>
            <a:r>
              <a:rPr lang="en-GB" dirty="0" smtClean="0">
                <a:solidFill>
                  <a:srgbClr val="FF0000"/>
                </a:solidFill>
              </a:rPr>
              <a:t>F</a:t>
            </a:r>
            <a:r>
              <a:rPr lang="en-GB" dirty="0" smtClean="0"/>
              <a:t> is not a dominant strategy for </a:t>
            </a:r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: </a:t>
            </a:r>
            <a:br>
              <a:rPr lang="en-GB" dirty="0" smtClean="0"/>
            </a:br>
            <a:r>
              <a:rPr lang="en-GB" dirty="0" smtClean="0"/>
              <a:t>if </a:t>
            </a:r>
            <a:r>
              <a:rPr lang="en-GB" dirty="0" smtClean="0">
                <a:solidFill>
                  <a:schemeClr val="accent1"/>
                </a:solidFill>
              </a:rPr>
              <a:t>Charlie</a:t>
            </a:r>
            <a:r>
              <a:rPr lang="en-GB" dirty="0" smtClean="0"/>
              <a:t> chooses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Marcie</a:t>
            </a:r>
            <a:r>
              <a:rPr lang="en-GB" dirty="0" smtClean="0"/>
              <a:t> prefers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 </a:t>
            </a:r>
          </a:p>
          <a:p>
            <a:pPr lvl="0">
              <a:defRPr/>
            </a:pPr>
            <a:r>
              <a:rPr lang="en-GB" dirty="0" smtClean="0"/>
              <a:t>However, (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) is a </a:t>
            </a:r>
            <a:r>
              <a:rPr lang="en-GB" dirty="0" smtClean="0">
                <a:solidFill>
                  <a:schemeClr val="accent1"/>
                </a:solidFill>
              </a:rPr>
              <a:t>stable</a:t>
            </a:r>
            <a:r>
              <a:rPr lang="en-GB" dirty="0" smtClean="0"/>
              <a:t> pair of strategies:</a:t>
            </a:r>
          </a:p>
          <a:p>
            <a:pPr lvl="1">
              <a:defRPr/>
            </a:pPr>
            <a:r>
              <a:rPr lang="en-GB" dirty="0" smtClean="0"/>
              <a:t>neither player wants to </a:t>
            </a:r>
            <a:r>
              <a:rPr lang="en-GB" dirty="0" smtClean="0">
                <a:solidFill>
                  <a:schemeClr val="accent1"/>
                </a:solidFill>
              </a:rPr>
              <a:t>change</a:t>
            </a:r>
            <a:r>
              <a:rPr lang="en-GB" dirty="0" smtClean="0"/>
              <a:t> his action </a:t>
            </a:r>
            <a:br>
              <a:rPr lang="en-GB" dirty="0" smtClean="0"/>
            </a:br>
            <a:r>
              <a:rPr lang="en-GB" dirty="0" smtClean="0">
                <a:solidFill>
                  <a:schemeClr val="accent1"/>
                </a:solidFill>
              </a:rPr>
              <a:t>given</a:t>
            </a:r>
            <a:r>
              <a:rPr lang="en-GB" dirty="0" smtClean="0"/>
              <a:t> the other player’s action</a:t>
            </a:r>
          </a:p>
          <a:p>
            <a:pPr lvl="0">
              <a:defRPr/>
            </a:pP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F</a:t>
            </a:r>
            <a:r>
              <a:rPr lang="en-GB" dirty="0" smtClean="0"/>
              <a:t>) is stable, too</a:t>
            </a:r>
            <a:endParaRPr lang="en-US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660232" y="1772816"/>
          <a:ext cx="2160240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20"/>
                <a:gridCol w="108012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868144" y="692696"/>
            <a:ext cx="2606068" cy="2600999"/>
            <a:chOff x="5868144" y="692696"/>
            <a:chExt cx="2606068" cy="2600999"/>
          </a:xfrm>
        </p:grpSpPr>
        <p:pic>
          <p:nvPicPr>
            <p:cNvPr id="6" name="Picture 5" descr="charli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308304" y="692696"/>
              <a:ext cx="920262" cy="100811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100392" y="1196752"/>
              <a:ext cx="3738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F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pic>
          <p:nvPicPr>
            <p:cNvPr id="8" name="Picture 7" descr="marci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68144" y="2060848"/>
              <a:ext cx="411480" cy="90678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092280" y="1196752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00192" y="2708920"/>
              <a:ext cx="3738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F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00192" y="1772816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Notation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Given a vector </a:t>
            </a:r>
            <a:r>
              <a:rPr lang="en-GB" b="1" u="sng" dirty="0" smtClean="0">
                <a:solidFill>
                  <a:schemeClr val="accent1"/>
                </a:solidFill>
              </a:rPr>
              <a:t>a</a:t>
            </a:r>
            <a:r>
              <a:rPr lang="en-GB" dirty="0" smtClean="0">
                <a:solidFill>
                  <a:schemeClr val="accent1"/>
                </a:solidFill>
              </a:rPr>
              <a:t> = (a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a</a:t>
            </a:r>
            <a:r>
              <a:rPr lang="en-GB" baseline="-25000" dirty="0" smtClean="0">
                <a:solidFill>
                  <a:schemeClr val="accent1"/>
                </a:solidFill>
              </a:rPr>
              <a:t>n</a:t>
            </a:r>
            <a:r>
              <a:rPr lang="en-GB" dirty="0" smtClean="0">
                <a:solidFill>
                  <a:schemeClr val="accent1"/>
                </a:solidFill>
              </a:rPr>
              <a:t>)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let </a:t>
            </a:r>
            <a:r>
              <a:rPr lang="en-GB" dirty="0" smtClean="0">
                <a:solidFill>
                  <a:schemeClr val="accent1"/>
                </a:solidFill>
              </a:rPr>
              <a:t>(</a:t>
            </a:r>
            <a:r>
              <a:rPr lang="en-GB" b="1" u="sng" dirty="0" smtClean="0">
                <a:solidFill>
                  <a:schemeClr val="accent1"/>
                </a:solidFill>
              </a:rPr>
              <a:t>a</a:t>
            </a:r>
            <a:r>
              <a:rPr lang="en-GB" baseline="-25000" dirty="0" smtClean="0">
                <a:solidFill>
                  <a:schemeClr val="accent1"/>
                </a:solidFill>
              </a:rPr>
              <a:t> </a:t>
            </a:r>
            <a:r>
              <a:rPr lang="en-GB" baseline="-25000" dirty="0" smtClean="0">
                <a:solidFill>
                  <a:srgbClr val="FF0000"/>
                </a:solidFill>
              </a:rPr>
              <a:t>- i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a’</a:t>
            </a:r>
            <a:r>
              <a:rPr lang="en-GB" dirty="0" smtClean="0">
                <a:solidFill>
                  <a:schemeClr val="accent1"/>
                </a:solidFill>
              </a:rPr>
              <a:t>) </a:t>
            </a:r>
            <a:r>
              <a:rPr lang="en-GB" dirty="0" smtClean="0"/>
              <a:t>be </a:t>
            </a:r>
            <a:r>
              <a:rPr lang="en-GB" b="1" u="sng" dirty="0" smtClean="0">
                <a:solidFill>
                  <a:schemeClr val="accent1"/>
                </a:solidFill>
              </a:rPr>
              <a:t>a</a:t>
            </a:r>
            <a:r>
              <a:rPr lang="en-GB" dirty="0" smtClean="0"/>
              <a:t>, but with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 i</a:t>
            </a:r>
            <a:r>
              <a:rPr lang="en-GB" baseline="-25000" dirty="0" smtClean="0"/>
              <a:t> </a:t>
            </a:r>
            <a:r>
              <a:rPr lang="en-GB" dirty="0" smtClean="0"/>
              <a:t> replaced by </a:t>
            </a:r>
            <a:r>
              <a:rPr lang="en-GB" dirty="0" smtClean="0">
                <a:solidFill>
                  <a:srgbClr val="FF0000"/>
                </a:solidFill>
              </a:rPr>
              <a:t>a’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sz="4000" dirty="0" smtClean="0">
                <a:solidFill>
                  <a:schemeClr val="accent1"/>
                </a:solidFill>
              </a:rPr>
              <a:t>(</a:t>
            </a:r>
            <a:r>
              <a:rPr lang="en-GB" sz="4000" b="1" u="sng" dirty="0" smtClean="0">
                <a:solidFill>
                  <a:schemeClr val="accent1"/>
                </a:solidFill>
              </a:rPr>
              <a:t>a</a:t>
            </a:r>
            <a:r>
              <a:rPr lang="en-GB" sz="4000" baseline="-25000" dirty="0" smtClean="0">
                <a:solidFill>
                  <a:schemeClr val="accent1"/>
                </a:solidFill>
              </a:rPr>
              <a:t> </a:t>
            </a:r>
            <a:r>
              <a:rPr lang="en-GB" sz="4000" baseline="-25000" dirty="0" smtClean="0">
                <a:solidFill>
                  <a:srgbClr val="FF0000"/>
                </a:solidFill>
              </a:rPr>
              <a:t>-i</a:t>
            </a:r>
            <a:r>
              <a:rPr lang="en-GB" sz="4000" dirty="0" smtClean="0">
                <a:solidFill>
                  <a:schemeClr val="accent1"/>
                </a:solidFill>
              </a:rPr>
              <a:t>, </a:t>
            </a:r>
            <a:r>
              <a:rPr lang="en-GB" sz="4000" dirty="0" smtClean="0">
                <a:solidFill>
                  <a:srgbClr val="FF0000"/>
                </a:solidFill>
              </a:rPr>
              <a:t>a’</a:t>
            </a:r>
            <a:r>
              <a:rPr lang="en-GB" sz="4000" dirty="0" smtClean="0">
                <a:solidFill>
                  <a:schemeClr val="accent1"/>
                </a:solidFill>
              </a:rPr>
              <a:t>)  = (a</a:t>
            </a:r>
            <a:r>
              <a:rPr lang="en-GB" sz="4000" baseline="-25000" dirty="0" smtClean="0">
                <a:solidFill>
                  <a:schemeClr val="accent1"/>
                </a:solidFill>
              </a:rPr>
              <a:t>1</a:t>
            </a:r>
            <a:r>
              <a:rPr lang="en-GB" sz="4000" dirty="0" smtClean="0">
                <a:solidFill>
                  <a:schemeClr val="accent1"/>
                </a:solidFill>
              </a:rPr>
              <a:t>, ..., a</a:t>
            </a:r>
            <a:r>
              <a:rPr lang="en-GB" sz="4000" baseline="-25000" dirty="0" smtClean="0">
                <a:solidFill>
                  <a:schemeClr val="accent1"/>
                </a:solidFill>
              </a:rPr>
              <a:t> i-1</a:t>
            </a:r>
            <a:r>
              <a:rPr lang="en-GB" sz="4000" dirty="0" smtClean="0">
                <a:solidFill>
                  <a:schemeClr val="accent1"/>
                </a:solidFill>
              </a:rPr>
              <a:t> , </a:t>
            </a:r>
            <a:r>
              <a:rPr lang="en-GB" sz="4000" dirty="0" smtClean="0">
                <a:solidFill>
                  <a:srgbClr val="FF0000"/>
                </a:solidFill>
              </a:rPr>
              <a:t>a’</a:t>
            </a:r>
            <a:r>
              <a:rPr lang="en-GB" sz="4000" dirty="0" smtClean="0">
                <a:solidFill>
                  <a:schemeClr val="accent1"/>
                </a:solidFill>
              </a:rPr>
              <a:t>, a</a:t>
            </a:r>
            <a:r>
              <a:rPr lang="en-GB" sz="4000" baseline="-25000" dirty="0" smtClean="0">
                <a:solidFill>
                  <a:schemeClr val="accent1"/>
                </a:solidFill>
              </a:rPr>
              <a:t> i+1</a:t>
            </a:r>
            <a:r>
              <a:rPr lang="en-GB" sz="4000" dirty="0" smtClean="0">
                <a:solidFill>
                  <a:schemeClr val="accent1"/>
                </a:solidFill>
              </a:rPr>
              <a:t>, ..., a</a:t>
            </a:r>
            <a:r>
              <a:rPr lang="en-GB" sz="4000" baseline="-25000" dirty="0" smtClean="0">
                <a:solidFill>
                  <a:schemeClr val="accent1"/>
                </a:solidFill>
              </a:rPr>
              <a:t>n</a:t>
            </a:r>
            <a:r>
              <a:rPr lang="en-GB" sz="4000" dirty="0" smtClean="0">
                <a:solidFill>
                  <a:schemeClr val="accent1"/>
                </a:solidFill>
              </a:rPr>
              <a:t>)</a:t>
            </a:r>
            <a:r>
              <a:rPr lang="en-GB" dirty="0" smtClean="0">
                <a:solidFill>
                  <a:schemeClr val="accent1"/>
                </a:solidFill>
              </a:rPr>
              <a:t/>
            </a:r>
            <a:br>
              <a:rPr lang="en-GB" dirty="0" smtClean="0">
                <a:solidFill>
                  <a:schemeClr val="accent1"/>
                </a:solidFill>
              </a:rPr>
            </a:br>
            <a:endParaRPr lang="en-GB" dirty="0" smtClean="0">
              <a:solidFill>
                <a:schemeClr val="accent1"/>
              </a:solidFill>
            </a:endParaRPr>
          </a:p>
          <a:p>
            <a:r>
              <a:rPr lang="en-GB" dirty="0" smtClean="0"/>
              <a:t>If </a:t>
            </a:r>
            <a:r>
              <a:rPr lang="en-GB" b="1" u="sng" dirty="0" smtClean="0">
                <a:solidFill>
                  <a:schemeClr val="accent1"/>
                </a:solidFill>
              </a:rPr>
              <a:t>a</a:t>
            </a:r>
            <a:r>
              <a:rPr lang="en-GB" dirty="0" smtClean="0">
                <a:solidFill>
                  <a:schemeClr val="accent1"/>
                </a:solidFill>
              </a:rPr>
              <a:t> = (3, 5, 7, 8)</a:t>
            </a:r>
            <a:r>
              <a:rPr lang="en-GB" dirty="0" smtClean="0"/>
              <a:t>, then </a:t>
            </a:r>
            <a:r>
              <a:rPr lang="en-GB" dirty="0" smtClean="0">
                <a:solidFill>
                  <a:schemeClr val="accent1"/>
                </a:solidFill>
              </a:rPr>
              <a:t>(</a:t>
            </a:r>
            <a:r>
              <a:rPr lang="en-GB" b="1" u="sng" dirty="0" smtClean="0">
                <a:solidFill>
                  <a:schemeClr val="accent1"/>
                </a:solidFill>
              </a:rPr>
              <a:t>a</a:t>
            </a:r>
            <a:r>
              <a:rPr lang="en-GB" baseline="-25000" dirty="0" smtClean="0">
                <a:solidFill>
                  <a:schemeClr val="accent1"/>
                </a:solidFill>
              </a:rPr>
              <a:t> </a:t>
            </a:r>
            <a:r>
              <a:rPr lang="en-GB" baseline="-25000" dirty="0" smtClean="0">
                <a:solidFill>
                  <a:srgbClr val="FF0000"/>
                </a:solidFill>
              </a:rPr>
              <a:t>-3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4</a:t>
            </a:r>
            <a:r>
              <a:rPr lang="en-GB" baseline="-25000" dirty="0" smtClean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)</a:t>
            </a:r>
            <a:r>
              <a:rPr lang="en-GB" dirty="0" smtClean="0"/>
              <a:t> =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12160" y="4293096"/>
            <a:ext cx="1854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</a:rPr>
              <a:t>(3, 5,</a:t>
            </a:r>
            <a:r>
              <a:rPr lang="en-GB" sz="3200" dirty="0" smtClean="0"/>
              <a:t> </a:t>
            </a:r>
            <a:r>
              <a:rPr lang="en-GB" sz="3200" dirty="0" smtClean="0">
                <a:solidFill>
                  <a:srgbClr val="FF0000"/>
                </a:solidFill>
              </a:rPr>
              <a:t>4</a:t>
            </a:r>
            <a:r>
              <a:rPr lang="en-GB" sz="3200" dirty="0" smtClean="0">
                <a:solidFill>
                  <a:schemeClr val="accent1"/>
                </a:solidFill>
              </a:rPr>
              <a:t>, 8)</a:t>
            </a:r>
            <a:endParaRPr lang="en-US" sz="32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Outline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</a:p>
          <a:p>
            <a:endParaRPr lang="en-GB" dirty="0" smtClean="0"/>
          </a:p>
          <a:p>
            <a:r>
              <a:rPr lang="en-GB" dirty="0" smtClean="0"/>
              <a:t>Normal-form games</a:t>
            </a:r>
          </a:p>
          <a:p>
            <a:endParaRPr lang="en-GB" dirty="0" smtClean="0"/>
          </a:p>
          <a:p>
            <a:r>
              <a:rPr lang="en-GB" dirty="0" smtClean="0"/>
              <a:t>Extensive</a:t>
            </a:r>
            <a:r>
              <a:rPr lang="en-GB" dirty="0"/>
              <a:t>-form games</a:t>
            </a:r>
          </a:p>
          <a:p>
            <a:endParaRPr lang="en-GB" dirty="0" smtClean="0"/>
          </a:p>
          <a:p>
            <a:r>
              <a:rPr lang="en-GB" dirty="0" smtClean="0"/>
              <a:t>Bayesian games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Nash Equilibrium (Nash’51)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216" cy="4925144"/>
          </a:xfrm>
        </p:spPr>
        <p:txBody>
          <a:bodyPr>
            <a:normAutofit/>
          </a:bodyPr>
          <a:lstStyle/>
          <a:p>
            <a:r>
              <a:rPr lang="en-GB" u="sng" dirty="0" smtClean="0"/>
              <a:t>Definition</a:t>
            </a:r>
            <a:r>
              <a:rPr lang="en-GB" dirty="0" smtClean="0"/>
              <a:t>: a strategy profile </a:t>
            </a:r>
            <a:r>
              <a:rPr lang="en-GB" b="1" u="sng" dirty="0" smtClean="0">
                <a:solidFill>
                  <a:srgbClr val="FF0000"/>
                </a:solidFill>
              </a:rPr>
              <a:t>a</a:t>
            </a:r>
            <a:r>
              <a:rPr lang="en-GB" dirty="0" smtClean="0">
                <a:solidFill>
                  <a:srgbClr val="FF0000"/>
                </a:solidFill>
              </a:rPr>
              <a:t> = (a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....., a</a:t>
            </a:r>
            <a:r>
              <a:rPr lang="en-GB" baseline="-25000" dirty="0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is a </a:t>
            </a:r>
            <a:r>
              <a:rPr lang="en-GB" dirty="0" smtClean="0">
                <a:solidFill>
                  <a:schemeClr val="accent1"/>
                </a:solidFill>
              </a:rPr>
              <a:t>Nash equilibrium (NE)</a:t>
            </a:r>
            <a:r>
              <a:rPr lang="en-GB" dirty="0" smtClean="0"/>
              <a:t> if no player can benefit by changing unilaterally his action: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each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 = 1, ..., n</a:t>
            </a:r>
            <a:r>
              <a:rPr lang="en-US" dirty="0" smtClean="0"/>
              <a:t> it holds that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u</a:t>
            </a: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b="1" u="sng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) ≥ u</a:t>
            </a: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 -i </a:t>
            </a:r>
            <a:r>
              <a:rPr lang="en-GB" dirty="0" smtClean="0">
                <a:solidFill>
                  <a:srgbClr val="FF0000"/>
                </a:solidFill>
              </a:rPr>
              <a:t>, a’) </a:t>
            </a:r>
            <a:r>
              <a:rPr lang="en-GB" dirty="0" smtClean="0"/>
              <a:t>for all </a:t>
            </a:r>
            <a:r>
              <a:rPr lang="en-GB" dirty="0" smtClean="0">
                <a:solidFill>
                  <a:srgbClr val="FF0000"/>
                </a:solidFill>
              </a:rPr>
              <a:t>a’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 in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</a:p>
          <a:p>
            <a:r>
              <a:rPr lang="en-GB" dirty="0" smtClean="0"/>
              <a:t>2 player case: (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dirty="0" smtClean="0"/>
              <a:t>) is a NE if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dirty="0" smtClean="0"/>
              <a:t>) ≥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a’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dirty="0" smtClean="0"/>
              <a:t>) for every </a:t>
            </a:r>
            <a:r>
              <a:rPr lang="en-GB" dirty="0" smtClean="0">
                <a:solidFill>
                  <a:srgbClr val="FF0000"/>
                </a:solidFill>
              </a:rPr>
              <a:t>a’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endParaRPr lang="en-GB" baseline="-25000" dirty="0" smtClean="0">
              <a:solidFill>
                <a:schemeClr val="accent1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>
                <a:solidFill>
                  <a:schemeClr val="accent1"/>
                </a:solidFill>
              </a:rPr>
              <a:t>u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dirty="0" smtClean="0"/>
              <a:t>) ≥ </a:t>
            </a:r>
            <a:r>
              <a:rPr lang="en-GB" dirty="0" smtClean="0">
                <a:solidFill>
                  <a:schemeClr val="accent1"/>
                </a:solidFill>
              </a:rPr>
              <a:t>u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b’</a:t>
            </a:r>
            <a:r>
              <a:rPr lang="en-GB" dirty="0" smtClean="0"/>
              <a:t>) for every </a:t>
            </a:r>
            <a:r>
              <a:rPr lang="en-GB" dirty="0" smtClean="0">
                <a:solidFill>
                  <a:schemeClr val="accent1"/>
                </a:solidFill>
              </a:rPr>
              <a:t>b’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 </a:t>
            </a:r>
            <a:r>
              <a:rPr lang="en-GB" dirty="0" smtClean="0">
                <a:solidFill>
                  <a:schemeClr val="accent1"/>
                </a:solidFill>
              </a:rPr>
              <a:t>A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Nash Equilibrium Pictorially</a:t>
            </a:r>
            <a:endParaRPr lang="en-US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9552" y="1772816"/>
          <a:ext cx="7056785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1357"/>
                <a:gridCol w="1411357"/>
                <a:gridCol w="1411357"/>
                <a:gridCol w="1411357"/>
                <a:gridCol w="1411357"/>
              </a:tblGrid>
              <a:tr h="701040">
                <a:tc>
                  <a:txBody>
                    <a:bodyPr/>
                    <a:lstStyle/>
                    <a:p>
                      <a:r>
                        <a:rPr lang="en-GB" sz="4000" dirty="0" smtClean="0"/>
                        <a:t>(  ,  )</a:t>
                      </a:r>
                      <a:endParaRPr lang="en-US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GB" sz="40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01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4000" dirty="0" smtClean="0"/>
                        <a:t>(  ,  )</a:t>
                      </a:r>
                      <a:endParaRPr lang="en-US" sz="4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GB" sz="40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01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GB" sz="40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01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kumimoji="0" lang="en-GB" sz="40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kumimoji="0" lang="en-GB" sz="40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kumimoji="0" lang="en-GB" sz="40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kumimoji="0" lang="en-GB" sz="40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01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GB" sz="40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,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3608" y="5445224"/>
            <a:ext cx="78426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X</a:t>
            </a:r>
            <a:r>
              <a:rPr lang="en-GB" sz="3200" dirty="0" smtClean="0"/>
              <a:t> must be at least as big as any </a:t>
            </a:r>
            <a:r>
              <a:rPr lang="en-GB" sz="3200" dirty="0" smtClean="0">
                <a:solidFill>
                  <a:srgbClr val="FF0000"/>
                </a:solidFill>
              </a:rPr>
              <a:t>x</a:t>
            </a:r>
            <a:r>
              <a:rPr lang="en-GB" sz="3200" baseline="-25000" dirty="0" smtClean="0">
                <a:solidFill>
                  <a:srgbClr val="FF0000"/>
                </a:solidFill>
              </a:rPr>
              <a:t>i</a:t>
            </a:r>
            <a:r>
              <a:rPr lang="en-GB" sz="3200" dirty="0" smtClean="0"/>
              <a:t> in Y-column </a:t>
            </a:r>
            <a:br>
              <a:rPr lang="en-GB" sz="3200" dirty="0" smtClean="0"/>
            </a:br>
            <a:r>
              <a:rPr lang="en-GB" sz="3200" dirty="0" smtClean="0">
                <a:solidFill>
                  <a:schemeClr val="accent1"/>
                </a:solidFill>
              </a:rPr>
              <a:t>Y</a:t>
            </a:r>
            <a:r>
              <a:rPr lang="en-GB" sz="3200" dirty="0" smtClean="0"/>
              <a:t> must be at least as big as any </a:t>
            </a:r>
            <a:r>
              <a:rPr lang="en-GB" sz="3200" dirty="0" err="1" smtClean="0">
                <a:solidFill>
                  <a:schemeClr val="accent1"/>
                </a:solidFill>
              </a:rPr>
              <a:t>y</a:t>
            </a:r>
            <a:r>
              <a:rPr lang="en-GB" sz="3200" baseline="-25000" dirty="0" err="1" smtClean="0">
                <a:solidFill>
                  <a:schemeClr val="accent1"/>
                </a:solidFill>
              </a:rPr>
              <a:t>j</a:t>
            </a:r>
            <a:r>
              <a:rPr lang="en-GB" sz="3200" baseline="-25000" dirty="0" smtClean="0">
                <a:solidFill>
                  <a:schemeClr val="accent1"/>
                </a:solidFill>
              </a:rPr>
              <a:t> </a:t>
            </a:r>
            <a:r>
              <a:rPr lang="en-GB" sz="3200" dirty="0" smtClean="0"/>
              <a:t>in X-row</a:t>
            </a:r>
            <a:endParaRPr lang="en-US" sz="3200" baseline="-25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arl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268760"/>
            <a:ext cx="920262" cy="10081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Nash </a:t>
            </a:r>
            <a:r>
              <a:rPr lang="en-GB" dirty="0" err="1" smtClean="0">
                <a:solidFill>
                  <a:schemeClr val="tx2"/>
                </a:solidFill>
              </a:rPr>
              <a:t>Equilibria</a:t>
            </a:r>
            <a:r>
              <a:rPr lang="en-GB" dirty="0" smtClean="0">
                <a:solidFill>
                  <a:schemeClr val="tx2"/>
                </a:solidFill>
              </a:rPr>
              <a:t> in Battle of Sexes</a:t>
            </a:r>
            <a:endParaRPr lang="en-US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83768" y="2492896"/>
          <a:ext cx="4320480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/>
                <a:gridCol w="216024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oup 13"/>
          <p:cNvGrpSpPr/>
          <p:nvPr/>
        </p:nvGrpSpPr>
        <p:grpSpPr>
          <a:xfrm>
            <a:off x="971600" y="1772816"/>
            <a:ext cx="5718040" cy="2168951"/>
            <a:chOff x="971600" y="1772816"/>
            <a:chExt cx="5718040" cy="2168951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1772816"/>
              <a:ext cx="14771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Theatre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48064" y="1772816"/>
              <a:ext cx="154157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Football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43608" y="2636912"/>
              <a:ext cx="14771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Theatre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71600" y="3356992"/>
              <a:ext cx="154157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Football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1187624" y="4797152"/>
            <a:ext cx="748883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3200" dirty="0" smtClean="0"/>
              <a:t>   Both (</a:t>
            </a:r>
            <a:r>
              <a:rPr lang="en-GB" sz="3200" dirty="0" smtClean="0">
                <a:solidFill>
                  <a:srgbClr val="FF0000"/>
                </a:solidFill>
              </a:rPr>
              <a:t>T</a:t>
            </a:r>
            <a:r>
              <a:rPr lang="en-GB" sz="3200" dirty="0" smtClean="0"/>
              <a:t>, </a:t>
            </a:r>
            <a:r>
              <a:rPr lang="en-GB" sz="3200" dirty="0" smtClean="0">
                <a:solidFill>
                  <a:schemeClr val="accent1"/>
                </a:solidFill>
              </a:rPr>
              <a:t>T</a:t>
            </a:r>
            <a:r>
              <a:rPr lang="en-GB" sz="3200" dirty="0" smtClean="0"/>
              <a:t>) and (</a:t>
            </a:r>
            <a:r>
              <a:rPr lang="en-GB" sz="3200" dirty="0" smtClean="0">
                <a:solidFill>
                  <a:srgbClr val="FF0000"/>
                </a:solidFill>
              </a:rPr>
              <a:t>F</a:t>
            </a:r>
            <a:r>
              <a:rPr lang="en-GB" sz="3200" dirty="0" smtClean="0"/>
              <a:t>, </a:t>
            </a:r>
            <a:r>
              <a:rPr lang="en-GB" sz="3200" dirty="0" smtClean="0">
                <a:solidFill>
                  <a:schemeClr val="accent1"/>
                </a:solidFill>
              </a:rPr>
              <a:t>F</a:t>
            </a:r>
            <a:r>
              <a:rPr lang="en-GB" sz="3200" dirty="0" smtClean="0"/>
              <a:t>) are Nash equilibria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5656" y="2060848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P1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1772816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</a:rPr>
              <a:t>P2</a:t>
            </a: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13" name="Picture 12" descr="marc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852936"/>
            <a:ext cx="411480" cy="906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5256584"/>
          </a:xfrm>
        </p:spPr>
        <p:txBody>
          <a:bodyPr>
            <a:normAutofit/>
          </a:bodyPr>
          <a:lstStyle/>
          <a:p>
            <a:r>
              <a:rPr lang="en-GB" dirty="0" smtClean="0"/>
              <a:t>Prisoner’s dilemma: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C</a:t>
            </a:r>
            <a:r>
              <a:rPr lang="en-GB" dirty="0" smtClean="0"/>
              <a:t>) is a Nash equilibrium</a:t>
            </a:r>
          </a:p>
          <a:p>
            <a:endParaRPr lang="en-GB" u="sng" dirty="0" smtClean="0"/>
          </a:p>
          <a:p>
            <a:endParaRPr lang="en-GB" u="sng" dirty="0"/>
          </a:p>
          <a:p>
            <a:pPr marL="0" indent="0">
              <a:buNone/>
            </a:pPr>
            <a:r>
              <a:rPr lang="en-GB" u="sng" dirty="0" smtClean="0"/>
              <a:t>Theorem</a:t>
            </a:r>
            <a:r>
              <a:rPr lang="en-GB" dirty="0" smtClean="0"/>
              <a:t>: In any 2-player normal-form game, if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 is a dominant strategy for player </a:t>
            </a:r>
            <a:r>
              <a:rPr lang="en-GB" dirty="0" smtClean="0">
                <a:solidFill>
                  <a:srgbClr val="FF0000"/>
                </a:solidFill>
              </a:rPr>
              <a:t>1,</a:t>
            </a:r>
            <a:r>
              <a:rPr lang="en-GB" dirty="0" smtClean="0"/>
              <a:t> and 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dirty="0" smtClean="0"/>
              <a:t> is a dominant strategy for player </a:t>
            </a:r>
            <a:r>
              <a:rPr lang="en-GB" dirty="0" smtClean="0">
                <a:solidFill>
                  <a:schemeClr val="accent1"/>
                </a:solidFill>
              </a:rPr>
              <a:t>2</a:t>
            </a:r>
            <a:r>
              <a:rPr lang="en-GB" dirty="0" smtClean="0"/>
              <a:t>, </a:t>
            </a:r>
          </a:p>
          <a:p>
            <a:pPr marL="0" indent="0">
              <a:buNone/>
            </a:pPr>
            <a:r>
              <a:rPr lang="en-GB" dirty="0" smtClean="0"/>
              <a:t>then (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dirty="0" smtClean="0"/>
              <a:t>) is a Nash equilibrium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Nash Equilibrium and Dominant Strategies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6444208" y="1628800"/>
          <a:ext cx="2592288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/>
                <a:gridCol w="1296144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oup 15"/>
          <p:cNvGrpSpPr/>
          <p:nvPr/>
        </p:nvGrpSpPr>
        <p:grpSpPr>
          <a:xfrm>
            <a:off x="5796136" y="1052736"/>
            <a:ext cx="2780542" cy="2240959"/>
            <a:chOff x="251520" y="1628800"/>
            <a:chExt cx="2780542" cy="2240959"/>
          </a:xfrm>
        </p:grpSpPr>
        <p:grpSp>
          <p:nvGrpSpPr>
            <p:cNvPr id="4" name="Group 11"/>
            <p:cNvGrpSpPr/>
            <p:nvPr/>
          </p:nvGrpSpPr>
          <p:grpSpPr>
            <a:xfrm>
              <a:off x="467544" y="1700808"/>
              <a:ext cx="2564518" cy="2168951"/>
              <a:chOff x="1979712" y="1772816"/>
              <a:chExt cx="2564518" cy="2168951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3059832" y="1772816"/>
                <a:ext cx="46038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dirty="0" smtClean="0">
                    <a:solidFill>
                      <a:schemeClr val="accent1"/>
                    </a:solidFill>
                  </a:rPr>
                  <a:t>Q</a:t>
                </a:r>
                <a:endParaRPr lang="en-US" sz="32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139952" y="1772816"/>
                <a:ext cx="40427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dirty="0" smtClean="0">
                    <a:solidFill>
                      <a:schemeClr val="accent1"/>
                    </a:solidFill>
                  </a:rPr>
                  <a:t>C</a:t>
                </a:r>
                <a:endParaRPr lang="en-US" sz="32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979712" y="2564904"/>
                <a:ext cx="46038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dirty="0" smtClean="0">
                    <a:solidFill>
                      <a:srgbClr val="FF0000"/>
                    </a:solidFill>
                  </a:rPr>
                  <a:t>Q</a:t>
                </a:r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979712" y="3356992"/>
                <a:ext cx="40427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dirty="0" smtClean="0">
                    <a:solidFill>
                      <a:srgbClr val="FF0000"/>
                    </a:solidFill>
                  </a:rPr>
                  <a:t>C</a:t>
                </a:r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51520" y="1988840"/>
              <a:ext cx="6046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P1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5576" y="1628800"/>
              <a:ext cx="6046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P2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Best Response Functions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064896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Towards an alternative way of defining </a:t>
            </a:r>
            <a:r>
              <a:rPr lang="en-GB" dirty="0" err="1" smtClean="0"/>
              <a:t>equilibria</a:t>
            </a:r>
            <a:r>
              <a:rPr lang="en-GB" dirty="0"/>
              <a:t>: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Given a vector </a:t>
            </a:r>
            <a:r>
              <a:rPr lang="en-GB" b="1" u="sng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 -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 </a:t>
            </a:r>
            <a:r>
              <a:rPr lang="en-GB" dirty="0" smtClean="0"/>
              <a:t>of other players’ actions, </a:t>
            </a:r>
            <a:br>
              <a:rPr lang="en-GB" dirty="0" smtClean="0"/>
            </a:br>
            <a:r>
              <a:rPr lang="en-GB" dirty="0" smtClean="0"/>
              <a:t>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may have one or more actions that </a:t>
            </a:r>
            <a:br>
              <a:rPr lang="en-GB" dirty="0" smtClean="0"/>
            </a:br>
            <a:r>
              <a:rPr lang="en-GB" dirty="0" smtClean="0">
                <a:solidFill>
                  <a:schemeClr val="accent1"/>
                </a:solidFill>
              </a:rPr>
              <a:t>maximize</a:t>
            </a:r>
            <a:r>
              <a:rPr lang="en-GB" dirty="0" smtClean="0"/>
              <a:t> his utility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Best response function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 -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) </a:t>
            </a:r>
            <a:r>
              <a:rPr lang="en-GB" dirty="0" smtClean="0"/>
              <a:t>=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{</a:t>
            </a:r>
            <a:r>
              <a:rPr lang="en-GB" dirty="0" smtClean="0">
                <a:solidFill>
                  <a:srgbClr val="FF0000"/>
                </a:solidFill>
              </a:rPr>
              <a:t>a </a:t>
            </a:r>
            <a:r>
              <a:rPr lang="en-GB" dirty="0" smtClean="0"/>
              <a:t>in</a:t>
            </a:r>
            <a:r>
              <a:rPr lang="en-GB" dirty="0" smtClean="0">
                <a:solidFill>
                  <a:srgbClr val="FF0000"/>
                </a:solidFill>
              </a:rPr>
              <a:t> A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|</a:t>
            </a:r>
            <a:r>
              <a:rPr lang="en-GB" dirty="0" smtClean="0">
                <a:solidFill>
                  <a:srgbClr val="FF0000"/>
                </a:solidFill>
              </a:rPr>
              <a:t> u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 -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, a) </a:t>
            </a:r>
            <a:r>
              <a:rPr lang="en-GB" dirty="0" smtClean="0"/>
              <a:t>≥</a:t>
            </a:r>
            <a:r>
              <a:rPr lang="en-GB" dirty="0" smtClean="0">
                <a:solidFill>
                  <a:srgbClr val="FF0000"/>
                </a:solidFill>
              </a:rPr>
              <a:t> u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 -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, a’) </a:t>
            </a:r>
            <a:r>
              <a:rPr lang="en-GB" dirty="0" smtClean="0"/>
              <a:t>for all </a:t>
            </a:r>
            <a:r>
              <a:rPr lang="en-GB" dirty="0" smtClean="0">
                <a:solidFill>
                  <a:srgbClr val="FF0000"/>
                </a:solidFill>
              </a:rPr>
              <a:t>a’ </a:t>
            </a:r>
            <a:r>
              <a:rPr lang="en-GB" dirty="0" smtClean="0"/>
              <a:t>in</a:t>
            </a:r>
            <a:r>
              <a:rPr lang="en-GB" dirty="0" smtClean="0">
                <a:solidFill>
                  <a:srgbClr val="FF0000"/>
                </a:solidFill>
              </a:rPr>
              <a:t> A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}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 -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is </a:t>
            </a:r>
            <a:r>
              <a:rPr lang="en-GB" dirty="0" smtClean="0">
                <a:solidFill>
                  <a:schemeClr val="accent1"/>
                </a:solidFill>
              </a:rPr>
              <a:t>set-valued</a:t>
            </a:r>
            <a:r>
              <a:rPr lang="en-GB" dirty="0" smtClean="0"/>
              <a:t> </a:t>
            </a:r>
          </a:p>
          <a:p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|B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 -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)| = 1</a:t>
            </a:r>
            <a:r>
              <a:rPr lang="en-GB" dirty="0" smtClean="0"/>
              <a:t> for all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and all </a:t>
            </a:r>
            <a:r>
              <a:rPr lang="en-GB" b="1" u="sng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 -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, we denote the single element of 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 -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by 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 -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)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902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Example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4869160"/>
            <a:ext cx="3466728" cy="18002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baseline="-25000" dirty="0" smtClean="0">
                <a:solidFill>
                  <a:srgbClr val="FF0000"/>
                </a:solidFill>
              </a:rPr>
              <a:t> 1</a:t>
            </a:r>
            <a:r>
              <a:rPr lang="en-GB" baseline="-25000" dirty="0" smtClean="0"/>
              <a:t> </a:t>
            </a:r>
            <a:r>
              <a:rPr lang="en-GB" dirty="0" smtClean="0"/>
              <a:t>(</a:t>
            </a:r>
            <a:r>
              <a:rPr lang="en-GB" dirty="0" smtClean="0">
                <a:solidFill>
                  <a:schemeClr val="accent1"/>
                </a:solidFill>
              </a:rPr>
              <a:t>L</a:t>
            </a:r>
            <a:r>
              <a:rPr lang="en-GB" dirty="0" smtClean="0"/>
              <a:t>)  = {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r>
              <a:rPr lang="en-GB" dirty="0" smtClean="0"/>
              <a:t>}	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baseline="-25000" dirty="0" smtClean="0">
                <a:solidFill>
                  <a:srgbClr val="FF0000"/>
                </a:solidFill>
              </a:rPr>
              <a:t> 1 </a:t>
            </a:r>
            <a:r>
              <a:rPr lang="en-GB" dirty="0" smtClean="0"/>
              <a:t>(</a:t>
            </a:r>
            <a:r>
              <a:rPr lang="en-GB" dirty="0" smtClean="0">
                <a:solidFill>
                  <a:schemeClr val="accent1"/>
                </a:solidFill>
              </a:rPr>
              <a:t>C</a:t>
            </a:r>
            <a:r>
              <a:rPr lang="en-GB" dirty="0" smtClean="0"/>
              <a:t>) = {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dirty="0" smtClean="0"/>
              <a:t>}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baseline="-25000" dirty="0" smtClean="0">
                <a:solidFill>
                  <a:srgbClr val="FF0000"/>
                </a:solidFill>
              </a:rPr>
              <a:t> 1</a:t>
            </a:r>
            <a:r>
              <a:rPr lang="en-GB" baseline="-25000" dirty="0" smtClean="0"/>
              <a:t> </a:t>
            </a:r>
            <a:r>
              <a:rPr lang="en-GB" dirty="0" smtClean="0"/>
              <a:t>(</a:t>
            </a:r>
            <a:r>
              <a:rPr lang="en-GB" dirty="0" smtClean="0">
                <a:solidFill>
                  <a:schemeClr val="accent1"/>
                </a:solidFill>
              </a:rPr>
              <a:t>R</a:t>
            </a:r>
            <a:r>
              <a:rPr lang="en-GB" dirty="0" smtClean="0"/>
              <a:t>) = {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}</a:t>
            </a:r>
          </a:p>
          <a:p>
            <a:endParaRPr lang="en-GB" dirty="0" smtClean="0"/>
          </a:p>
          <a:p>
            <a:endParaRPr lang="en-US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1835696" y="2204864"/>
          <a:ext cx="5472609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4203"/>
                <a:gridCol w="1824203"/>
                <a:gridCol w="1824203"/>
              </a:tblGrid>
              <a:tr h="701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01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,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01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43609" y="2276872"/>
            <a:ext cx="432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TMB</a:t>
            </a:r>
            <a:endParaRPr 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1412776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accent1"/>
                </a:solidFill>
              </a:rPr>
              <a:t>L		C		R</a:t>
            </a:r>
            <a:endParaRPr lang="en-US" sz="4000" dirty="0" smtClean="0">
              <a:solidFill>
                <a:schemeClr val="accent1"/>
              </a:solidFill>
            </a:endParaRPr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4644008" y="4869160"/>
            <a:ext cx="3466728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 = {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</a:t>
            </a:r>
            <a:r>
              <a:rPr kumimoji="0" lang="en-GB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= {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L,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</a:t>
            </a:r>
            <a:r>
              <a:rPr kumimoji="0" lang="en-GB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= {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L,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2160" y="220486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*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39952" y="364502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*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339752" y="2276872"/>
            <a:ext cx="364202" cy="1171292"/>
            <a:chOff x="2339752" y="2276872"/>
            <a:chExt cx="364202" cy="1171292"/>
          </a:xfrm>
        </p:grpSpPr>
        <p:sp>
          <p:nvSpPr>
            <p:cNvPr id="12" name="TextBox 11"/>
            <p:cNvSpPr txBox="1"/>
            <p:nvPr/>
          </p:nvSpPr>
          <p:spPr>
            <a:xfrm>
              <a:off x="2339752" y="2276872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*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39752" y="292494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*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987824" y="227687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*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87824" y="2924944"/>
            <a:ext cx="4036610" cy="523220"/>
            <a:chOff x="2987824" y="2924944"/>
            <a:chExt cx="4036610" cy="523220"/>
          </a:xfrm>
        </p:grpSpPr>
        <p:sp>
          <p:nvSpPr>
            <p:cNvPr id="17" name="TextBox 16"/>
            <p:cNvSpPr txBox="1"/>
            <p:nvPr/>
          </p:nvSpPr>
          <p:spPr>
            <a:xfrm>
              <a:off x="2987824" y="292494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accent1"/>
                  </a:solidFill>
                </a:rPr>
                <a:t>*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60232" y="292494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accent1"/>
                  </a:solidFill>
                </a:rPr>
                <a:t>*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87824" y="3645024"/>
            <a:ext cx="2164402" cy="523220"/>
            <a:chOff x="2987824" y="3645024"/>
            <a:chExt cx="2164402" cy="523220"/>
          </a:xfrm>
        </p:grpSpPr>
        <p:sp>
          <p:nvSpPr>
            <p:cNvPr id="19" name="TextBox 18"/>
            <p:cNvSpPr txBox="1"/>
            <p:nvPr/>
          </p:nvSpPr>
          <p:spPr>
            <a:xfrm>
              <a:off x="2987824" y="364502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accent1"/>
                  </a:solidFill>
                </a:rPr>
                <a:t>*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88024" y="364502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accent1"/>
                  </a:solidFill>
                </a:rPr>
                <a:t>*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5253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3" grpId="0"/>
      <p:bldP spid="14" grpId="0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Best Responses and Nash Equilibria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Recall:</a:t>
            </a:r>
            <a:endParaRPr lang="el-GR" sz="4000" dirty="0" smtClean="0"/>
          </a:p>
          <a:p>
            <a:r>
              <a:rPr lang="en-GB" sz="4000" b="1" u="sng" dirty="0" smtClean="0">
                <a:solidFill>
                  <a:srgbClr val="FF0000"/>
                </a:solidFill>
              </a:rPr>
              <a:t>a</a:t>
            </a:r>
            <a:r>
              <a:rPr lang="en-GB" sz="4000" dirty="0" smtClean="0">
                <a:solidFill>
                  <a:srgbClr val="FF0000"/>
                </a:solidFill>
              </a:rPr>
              <a:t> = (a</a:t>
            </a:r>
            <a:r>
              <a:rPr lang="en-GB" sz="4000" baseline="-25000" dirty="0" smtClean="0">
                <a:solidFill>
                  <a:srgbClr val="FF0000"/>
                </a:solidFill>
              </a:rPr>
              <a:t>1</a:t>
            </a:r>
            <a:r>
              <a:rPr lang="en-GB" sz="4000" dirty="0" smtClean="0">
                <a:solidFill>
                  <a:srgbClr val="FF0000"/>
                </a:solidFill>
              </a:rPr>
              <a:t>, ....., a</a:t>
            </a:r>
            <a:r>
              <a:rPr lang="en-GB" sz="4000" baseline="-25000" dirty="0" smtClean="0">
                <a:solidFill>
                  <a:srgbClr val="FF0000"/>
                </a:solidFill>
              </a:rPr>
              <a:t>n</a:t>
            </a:r>
            <a:r>
              <a:rPr lang="en-GB" sz="4000" dirty="0" smtClean="0">
                <a:solidFill>
                  <a:srgbClr val="FF0000"/>
                </a:solidFill>
              </a:rPr>
              <a:t>)</a:t>
            </a:r>
            <a:r>
              <a:rPr lang="en-GB" sz="4000" dirty="0" smtClean="0"/>
              <a:t> is a </a:t>
            </a:r>
            <a:r>
              <a:rPr lang="en-GB" sz="4000" dirty="0" smtClean="0">
                <a:solidFill>
                  <a:schemeClr val="tx2"/>
                </a:solidFill>
              </a:rPr>
              <a:t>Nash equilibrium </a:t>
            </a:r>
            <a:r>
              <a:rPr lang="en-GB" sz="4000" dirty="0" smtClean="0"/>
              <a:t>if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		</a:t>
            </a:r>
            <a:r>
              <a:rPr lang="en-US" sz="4000" dirty="0" smtClean="0">
                <a:solidFill>
                  <a:srgbClr val="FF0000"/>
                </a:solidFill>
              </a:rPr>
              <a:t>u</a:t>
            </a:r>
            <a:r>
              <a:rPr lang="en-US" sz="4000" baseline="-25000" dirty="0" smtClean="0">
                <a:solidFill>
                  <a:srgbClr val="FF0000"/>
                </a:solidFill>
              </a:rPr>
              <a:t> </a:t>
            </a:r>
            <a:r>
              <a:rPr lang="en-US" sz="4000" baseline="-25000" dirty="0" err="1" smtClean="0">
                <a:solidFill>
                  <a:srgbClr val="FF0000"/>
                </a:solidFill>
              </a:rPr>
              <a:t>i</a:t>
            </a:r>
            <a:r>
              <a:rPr lang="en-US" sz="4000" baseline="-25000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(</a:t>
            </a:r>
            <a:r>
              <a:rPr lang="en-US" sz="4000" b="1" u="sng" dirty="0" smtClean="0">
                <a:solidFill>
                  <a:srgbClr val="FF0000"/>
                </a:solidFill>
              </a:rPr>
              <a:t>a</a:t>
            </a:r>
            <a:r>
              <a:rPr lang="en-US" sz="4000" dirty="0" smtClean="0">
                <a:solidFill>
                  <a:srgbClr val="FF0000"/>
                </a:solidFill>
              </a:rPr>
              <a:t>) ≥ u</a:t>
            </a:r>
            <a:r>
              <a:rPr lang="en-US" sz="4000" baseline="-25000" dirty="0" smtClean="0">
                <a:solidFill>
                  <a:srgbClr val="FF0000"/>
                </a:solidFill>
              </a:rPr>
              <a:t> </a:t>
            </a:r>
            <a:r>
              <a:rPr lang="en-US" sz="4000" baseline="-25000" dirty="0" err="1" smtClean="0">
                <a:solidFill>
                  <a:srgbClr val="FF0000"/>
                </a:solidFill>
              </a:rPr>
              <a:t>i</a:t>
            </a:r>
            <a:r>
              <a:rPr lang="en-US" sz="4000" baseline="-25000" dirty="0" smtClean="0">
                <a:solidFill>
                  <a:srgbClr val="FF0000"/>
                </a:solidFill>
              </a:rPr>
              <a:t> </a:t>
            </a:r>
            <a:r>
              <a:rPr lang="en-GB" sz="4000" dirty="0" smtClean="0">
                <a:solidFill>
                  <a:srgbClr val="FF0000"/>
                </a:solidFill>
              </a:rPr>
              <a:t>(</a:t>
            </a:r>
            <a:r>
              <a:rPr lang="en-GB" sz="4000" b="1" u="sng" dirty="0" smtClean="0">
                <a:solidFill>
                  <a:srgbClr val="FF0000"/>
                </a:solidFill>
              </a:rPr>
              <a:t>a</a:t>
            </a:r>
            <a:r>
              <a:rPr lang="en-GB" sz="4000" baseline="-25000" dirty="0" smtClean="0">
                <a:solidFill>
                  <a:srgbClr val="FF0000"/>
                </a:solidFill>
              </a:rPr>
              <a:t> -</a:t>
            </a:r>
            <a:r>
              <a:rPr lang="en-GB" sz="40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4000" baseline="-25000" dirty="0" smtClean="0">
                <a:solidFill>
                  <a:srgbClr val="FF0000"/>
                </a:solidFill>
              </a:rPr>
              <a:t> </a:t>
            </a:r>
            <a:r>
              <a:rPr lang="en-GB" sz="4000" dirty="0" smtClean="0">
                <a:solidFill>
                  <a:srgbClr val="FF0000"/>
                </a:solidFill>
              </a:rPr>
              <a:t>, a’) </a:t>
            </a:r>
            <a:br>
              <a:rPr lang="en-GB" sz="4000" dirty="0" smtClean="0">
                <a:solidFill>
                  <a:srgbClr val="FF0000"/>
                </a:solidFill>
              </a:rPr>
            </a:br>
            <a:r>
              <a:rPr lang="en-GB" sz="4000" dirty="0" smtClean="0">
                <a:solidFill>
                  <a:srgbClr val="FF0000"/>
                </a:solidFill>
              </a:rPr>
              <a:t>		</a:t>
            </a:r>
            <a:r>
              <a:rPr lang="en-GB" sz="4000" dirty="0" smtClean="0"/>
              <a:t>for all </a:t>
            </a:r>
            <a:r>
              <a:rPr lang="en-GB" sz="4000" dirty="0" err="1" smtClean="0">
                <a:solidFill>
                  <a:srgbClr val="FF0000"/>
                </a:solidFill>
              </a:rPr>
              <a:t>i</a:t>
            </a:r>
            <a:r>
              <a:rPr lang="en-GB" sz="4000" dirty="0" smtClean="0"/>
              <a:t> and all </a:t>
            </a:r>
            <a:r>
              <a:rPr lang="en-GB" sz="4000" dirty="0" smtClean="0">
                <a:solidFill>
                  <a:srgbClr val="FF0000"/>
                </a:solidFill>
              </a:rPr>
              <a:t>a’</a:t>
            </a:r>
            <a:r>
              <a:rPr lang="en-GB" sz="4000" baseline="-25000" dirty="0" smtClean="0">
                <a:solidFill>
                  <a:srgbClr val="FF0000"/>
                </a:solidFill>
              </a:rPr>
              <a:t> </a:t>
            </a:r>
            <a:r>
              <a:rPr lang="en-GB" sz="4000" dirty="0" smtClean="0"/>
              <a:t> in </a:t>
            </a:r>
            <a:r>
              <a:rPr lang="en-GB" sz="4000" dirty="0" smtClean="0">
                <a:solidFill>
                  <a:srgbClr val="FF0000"/>
                </a:solidFill>
              </a:rPr>
              <a:t>A</a:t>
            </a:r>
            <a:r>
              <a:rPr lang="en-GB" sz="4000" baseline="-25000" dirty="0" smtClean="0">
                <a:solidFill>
                  <a:srgbClr val="FF0000"/>
                </a:solidFill>
              </a:rPr>
              <a:t>i</a:t>
            </a:r>
          </a:p>
          <a:p>
            <a:r>
              <a:rPr lang="en-GB" sz="4000" dirty="0" smtClean="0"/>
              <a:t>In the language of best response functions:</a:t>
            </a:r>
            <a:br>
              <a:rPr lang="en-GB" sz="4000" dirty="0" smtClean="0"/>
            </a:br>
            <a:r>
              <a:rPr lang="en-GB" sz="4000" b="1" u="sng" dirty="0" smtClean="0">
                <a:solidFill>
                  <a:srgbClr val="FF0000"/>
                </a:solidFill>
              </a:rPr>
              <a:t>a</a:t>
            </a:r>
            <a:r>
              <a:rPr lang="en-GB" sz="4000" dirty="0" smtClean="0">
                <a:solidFill>
                  <a:srgbClr val="FF0000"/>
                </a:solidFill>
              </a:rPr>
              <a:t> = (a</a:t>
            </a:r>
            <a:r>
              <a:rPr lang="en-GB" sz="4000" baseline="-25000" dirty="0" smtClean="0">
                <a:solidFill>
                  <a:srgbClr val="FF0000"/>
                </a:solidFill>
              </a:rPr>
              <a:t>1</a:t>
            </a:r>
            <a:r>
              <a:rPr lang="en-GB" sz="4000" dirty="0" smtClean="0">
                <a:solidFill>
                  <a:srgbClr val="FF0000"/>
                </a:solidFill>
              </a:rPr>
              <a:t>, ....., a</a:t>
            </a:r>
            <a:r>
              <a:rPr lang="en-GB" sz="4000" baseline="-25000" dirty="0" smtClean="0">
                <a:solidFill>
                  <a:srgbClr val="FF0000"/>
                </a:solidFill>
              </a:rPr>
              <a:t>n</a:t>
            </a:r>
            <a:r>
              <a:rPr lang="en-GB" sz="4000" dirty="0" smtClean="0">
                <a:solidFill>
                  <a:srgbClr val="FF0000"/>
                </a:solidFill>
              </a:rPr>
              <a:t>)</a:t>
            </a:r>
            <a:r>
              <a:rPr lang="en-GB" sz="4000" dirty="0" smtClean="0"/>
              <a:t> is a </a:t>
            </a:r>
            <a:r>
              <a:rPr lang="en-GB" sz="4000" dirty="0" smtClean="0">
                <a:solidFill>
                  <a:schemeClr val="tx2"/>
                </a:solidFill>
              </a:rPr>
              <a:t>Nash equilibrium</a:t>
            </a:r>
            <a:r>
              <a:rPr lang="en-GB" sz="4000" dirty="0" smtClean="0"/>
              <a:t> if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		</a:t>
            </a:r>
            <a:r>
              <a:rPr lang="en-US" sz="4000" dirty="0" smtClean="0">
                <a:solidFill>
                  <a:srgbClr val="FF0000"/>
                </a:solidFill>
              </a:rPr>
              <a:t>a</a:t>
            </a:r>
            <a:r>
              <a:rPr lang="en-US" sz="4000" baseline="-25000" dirty="0" smtClean="0">
                <a:solidFill>
                  <a:srgbClr val="FF0000"/>
                </a:solidFill>
              </a:rPr>
              <a:t> </a:t>
            </a:r>
            <a:r>
              <a:rPr lang="en-US" sz="4000" baseline="-25000" dirty="0" err="1" smtClean="0">
                <a:solidFill>
                  <a:srgbClr val="FF0000"/>
                </a:solidFill>
              </a:rPr>
              <a:t>i</a:t>
            </a:r>
            <a:r>
              <a:rPr lang="en-US" sz="4000" baseline="-25000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/>
              <a:t>is in</a:t>
            </a:r>
            <a:r>
              <a:rPr lang="en-US" sz="4000" dirty="0" smtClean="0">
                <a:solidFill>
                  <a:srgbClr val="FF0000"/>
                </a:solidFill>
              </a:rPr>
              <a:t> B</a:t>
            </a:r>
            <a:r>
              <a:rPr lang="en-US" sz="4000" baseline="-25000" dirty="0" smtClean="0">
                <a:solidFill>
                  <a:srgbClr val="FF0000"/>
                </a:solidFill>
              </a:rPr>
              <a:t> </a:t>
            </a:r>
            <a:r>
              <a:rPr lang="en-US" sz="4000" baseline="-25000" dirty="0" err="1" smtClean="0">
                <a:solidFill>
                  <a:srgbClr val="FF0000"/>
                </a:solidFill>
              </a:rPr>
              <a:t>i</a:t>
            </a:r>
            <a:r>
              <a:rPr lang="en-US" sz="4000" baseline="-25000" dirty="0" smtClean="0">
                <a:solidFill>
                  <a:srgbClr val="FF0000"/>
                </a:solidFill>
              </a:rPr>
              <a:t> </a:t>
            </a:r>
            <a:r>
              <a:rPr lang="en-GB" sz="4000" dirty="0" smtClean="0">
                <a:solidFill>
                  <a:srgbClr val="FF0000"/>
                </a:solidFill>
              </a:rPr>
              <a:t>(</a:t>
            </a:r>
            <a:r>
              <a:rPr lang="en-GB" sz="4000" b="1" u="sng" dirty="0" smtClean="0">
                <a:solidFill>
                  <a:srgbClr val="FF0000"/>
                </a:solidFill>
              </a:rPr>
              <a:t>a</a:t>
            </a:r>
            <a:r>
              <a:rPr lang="en-GB" sz="4000" baseline="-25000" dirty="0" smtClean="0">
                <a:solidFill>
                  <a:srgbClr val="FF0000"/>
                </a:solidFill>
              </a:rPr>
              <a:t> -</a:t>
            </a:r>
            <a:r>
              <a:rPr lang="en-GB" sz="40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4000" dirty="0" smtClean="0">
                <a:solidFill>
                  <a:srgbClr val="FF0000"/>
                </a:solidFill>
              </a:rPr>
              <a:t>) </a:t>
            </a:r>
            <a:r>
              <a:rPr lang="en-GB" sz="4000" dirty="0" smtClean="0"/>
              <a:t>for all </a:t>
            </a:r>
            <a:r>
              <a:rPr lang="en-GB" sz="4000" dirty="0" err="1" smtClean="0">
                <a:solidFill>
                  <a:srgbClr val="FF0000"/>
                </a:solidFill>
              </a:rPr>
              <a:t>i</a:t>
            </a:r>
            <a:r>
              <a:rPr lang="en-GB" sz="4000" dirty="0" smtClean="0">
                <a:solidFill>
                  <a:srgbClr val="FF0000"/>
                </a:solidFill>
              </a:rPr>
              <a:t> </a:t>
            </a:r>
            <a:endParaRPr lang="en-GB" sz="4000" baseline="-250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7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Example Revisited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4581128"/>
            <a:ext cx="8219256" cy="79208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baseline="-25000" dirty="0" smtClean="0">
                <a:solidFill>
                  <a:srgbClr val="FF0000"/>
                </a:solidFill>
              </a:rPr>
              <a:t> 1</a:t>
            </a:r>
            <a:r>
              <a:rPr lang="en-GB" baseline="-25000" dirty="0" smtClean="0"/>
              <a:t> </a:t>
            </a:r>
            <a:r>
              <a:rPr lang="en-GB" dirty="0" smtClean="0"/>
              <a:t>(</a:t>
            </a:r>
            <a:r>
              <a:rPr lang="en-GB" dirty="0" smtClean="0">
                <a:solidFill>
                  <a:schemeClr val="accent1"/>
                </a:solidFill>
              </a:rPr>
              <a:t>L</a:t>
            </a:r>
            <a:r>
              <a:rPr lang="en-GB" dirty="0" smtClean="0"/>
              <a:t>)  = {</a:t>
            </a:r>
            <a:r>
              <a:rPr lang="en-GB" dirty="0" smtClean="0">
                <a:solidFill>
                  <a:srgbClr val="FF0000"/>
                </a:solidFill>
              </a:rPr>
              <a:t>T, M</a:t>
            </a:r>
            <a:r>
              <a:rPr lang="en-GB" dirty="0" smtClean="0"/>
              <a:t>}, 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baseline="-25000" dirty="0" smtClean="0">
                <a:solidFill>
                  <a:srgbClr val="FF0000"/>
                </a:solidFill>
              </a:rPr>
              <a:t> 1</a:t>
            </a:r>
            <a:r>
              <a:rPr lang="en-GB" baseline="-25000" dirty="0" smtClean="0"/>
              <a:t> </a:t>
            </a:r>
            <a:r>
              <a:rPr lang="en-GB" dirty="0" smtClean="0"/>
              <a:t>(</a:t>
            </a:r>
            <a:r>
              <a:rPr lang="en-GB" dirty="0" smtClean="0">
                <a:solidFill>
                  <a:schemeClr val="accent1"/>
                </a:solidFill>
              </a:rPr>
              <a:t>C</a:t>
            </a:r>
            <a:r>
              <a:rPr lang="en-GB" dirty="0" smtClean="0"/>
              <a:t>) = {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dirty="0" smtClean="0"/>
              <a:t>}, 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baseline="-25000" dirty="0" smtClean="0">
                <a:solidFill>
                  <a:srgbClr val="FF0000"/>
                </a:solidFill>
              </a:rPr>
              <a:t> 1 </a:t>
            </a:r>
            <a:r>
              <a:rPr lang="en-GB" dirty="0" smtClean="0"/>
              <a:t>(</a:t>
            </a:r>
            <a:r>
              <a:rPr lang="en-GB" dirty="0" smtClean="0">
                <a:solidFill>
                  <a:schemeClr val="accent1"/>
                </a:solidFill>
              </a:rPr>
              <a:t>R</a:t>
            </a:r>
            <a:r>
              <a:rPr lang="en-GB" dirty="0" smtClean="0"/>
              <a:t>) = {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}</a:t>
            </a:r>
          </a:p>
          <a:p>
            <a:endParaRPr lang="en-GB" dirty="0" smtClean="0"/>
          </a:p>
          <a:p>
            <a:endParaRPr lang="en-US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1835696" y="2204864"/>
          <a:ext cx="5472609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4203"/>
                <a:gridCol w="1824203"/>
                <a:gridCol w="1824203"/>
              </a:tblGrid>
              <a:tr h="701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01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 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,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 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01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 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 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,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4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)</a:t>
                      </a:r>
                      <a:endParaRPr kumimoji="0" lang="en-US" sz="4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43609" y="2276872"/>
            <a:ext cx="432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TMB</a:t>
            </a:r>
            <a:endParaRPr 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1412776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accent1"/>
                </a:solidFill>
              </a:rPr>
              <a:t>L		C		R</a:t>
            </a:r>
            <a:endParaRPr lang="en-US" sz="4000" dirty="0" smtClean="0">
              <a:solidFill>
                <a:schemeClr val="accent1"/>
              </a:solidFill>
            </a:endParaRPr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467544" y="5157192"/>
            <a:ext cx="792088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 = {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r>
              <a:rPr lang="en-GB" sz="3200" dirty="0" smtClean="0"/>
              <a:t>,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</a:t>
            </a:r>
            <a:r>
              <a:rPr kumimoji="0" lang="en-GB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= {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L,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},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</a:t>
            </a:r>
            <a:r>
              <a:rPr kumimoji="0" lang="en-GB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= {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L,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2160" y="220486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*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39952" y="364502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*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grpSp>
        <p:nvGrpSpPr>
          <p:cNvPr id="3" name="Group 20"/>
          <p:cNvGrpSpPr/>
          <p:nvPr/>
        </p:nvGrpSpPr>
        <p:grpSpPr>
          <a:xfrm>
            <a:off x="2339752" y="2276872"/>
            <a:ext cx="364202" cy="1171292"/>
            <a:chOff x="2339752" y="2276872"/>
            <a:chExt cx="364202" cy="1171292"/>
          </a:xfrm>
        </p:grpSpPr>
        <p:sp>
          <p:nvSpPr>
            <p:cNvPr id="12" name="TextBox 11"/>
            <p:cNvSpPr txBox="1"/>
            <p:nvPr/>
          </p:nvSpPr>
          <p:spPr>
            <a:xfrm>
              <a:off x="2339752" y="2276872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*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39752" y="292494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*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987824" y="227687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*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grpSp>
        <p:nvGrpSpPr>
          <p:cNvPr id="4" name="Group 21"/>
          <p:cNvGrpSpPr/>
          <p:nvPr/>
        </p:nvGrpSpPr>
        <p:grpSpPr>
          <a:xfrm>
            <a:off x="2987824" y="2924944"/>
            <a:ext cx="4036610" cy="523220"/>
            <a:chOff x="2987824" y="2924944"/>
            <a:chExt cx="4036610" cy="523220"/>
          </a:xfrm>
        </p:grpSpPr>
        <p:sp>
          <p:nvSpPr>
            <p:cNvPr id="17" name="TextBox 16"/>
            <p:cNvSpPr txBox="1"/>
            <p:nvPr/>
          </p:nvSpPr>
          <p:spPr>
            <a:xfrm>
              <a:off x="2987824" y="292494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accent1"/>
                  </a:solidFill>
                </a:rPr>
                <a:t>*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60232" y="292494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accent1"/>
                  </a:solidFill>
                </a:rPr>
                <a:t>*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</p:grpSp>
      <p:grpSp>
        <p:nvGrpSpPr>
          <p:cNvPr id="5" name="Group 22"/>
          <p:cNvGrpSpPr/>
          <p:nvPr/>
        </p:nvGrpSpPr>
        <p:grpSpPr>
          <a:xfrm>
            <a:off x="2987824" y="3645024"/>
            <a:ext cx="2164402" cy="523220"/>
            <a:chOff x="2987824" y="3645024"/>
            <a:chExt cx="2164402" cy="523220"/>
          </a:xfrm>
        </p:grpSpPr>
        <p:sp>
          <p:nvSpPr>
            <p:cNvPr id="19" name="TextBox 18"/>
            <p:cNvSpPr txBox="1"/>
            <p:nvPr/>
          </p:nvSpPr>
          <p:spPr>
            <a:xfrm>
              <a:off x="2987824" y="364502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accent1"/>
                  </a:solidFill>
                </a:rPr>
                <a:t>*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88024" y="364502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accent1"/>
                  </a:solidFill>
                </a:rPr>
                <a:t>*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</p:grpSp>
      <p:sp>
        <p:nvSpPr>
          <p:cNvPr id="21" name="Content Placeholder 5"/>
          <p:cNvSpPr txBox="1">
            <a:spLocks/>
          </p:cNvSpPr>
          <p:nvPr/>
        </p:nvSpPr>
        <p:spPr>
          <a:xfrm>
            <a:off x="467544" y="5805264"/>
            <a:ext cx="7920880" cy="684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}, {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 and {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 are Nash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equilibria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3523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Infinite Action Spaces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if a player does not have a </a:t>
            </a:r>
            <a:r>
              <a:rPr lang="en-US" dirty="0" smtClean="0">
                <a:solidFill>
                  <a:srgbClr val="FF0000"/>
                </a:solidFill>
              </a:rPr>
              <a:t>finite</a:t>
            </a:r>
            <a:r>
              <a:rPr lang="en-US" dirty="0" smtClean="0"/>
              <a:t> number of strategies?</a:t>
            </a:r>
          </a:p>
          <a:p>
            <a:r>
              <a:rPr lang="en-US" dirty="0"/>
              <a:t>T</a:t>
            </a:r>
            <a:r>
              <a:rPr lang="en-US" dirty="0" smtClean="0"/>
              <a:t>here are games where each player has to choose among </a:t>
            </a:r>
            <a:r>
              <a:rPr lang="en-US" dirty="0" smtClean="0">
                <a:solidFill>
                  <a:srgbClr val="FF0000"/>
                </a:solidFill>
              </a:rPr>
              <a:t>infinitely</a:t>
            </a:r>
            <a:r>
              <a:rPr lang="en-US" dirty="0" smtClean="0"/>
              <a:t> many actions:</a:t>
            </a:r>
          </a:p>
          <a:p>
            <a:pPr lvl="1"/>
            <a:r>
              <a:rPr lang="en-US" dirty="0" smtClean="0"/>
              <a:t>how much </a:t>
            </a:r>
            <a:r>
              <a:rPr lang="en-US" dirty="0" smtClean="0">
                <a:solidFill>
                  <a:schemeClr val="accent1"/>
                </a:solidFill>
              </a:rPr>
              <a:t>time</a:t>
            </a:r>
            <a:r>
              <a:rPr lang="en-US" dirty="0" smtClean="0"/>
              <a:t> to spend on a task?</a:t>
            </a:r>
          </a:p>
          <a:p>
            <a:pPr lvl="1"/>
            <a:r>
              <a:rPr lang="en-US" dirty="0" smtClean="0"/>
              <a:t>how much to </a:t>
            </a:r>
            <a:r>
              <a:rPr lang="en-US" dirty="0" smtClean="0">
                <a:solidFill>
                  <a:schemeClr val="accent1"/>
                </a:solidFill>
              </a:rPr>
              <a:t>bid</a:t>
            </a:r>
            <a:r>
              <a:rPr lang="en-US" dirty="0" smtClean="0"/>
              <a:t> in an auction?</a:t>
            </a:r>
          </a:p>
          <a:p>
            <a:pPr lvl="1"/>
            <a:r>
              <a:rPr lang="en-US" dirty="0" smtClean="0"/>
              <a:t>where to </a:t>
            </a:r>
            <a:r>
              <a:rPr lang="en-US" dirty="0" smtClean="0">
                <a:solidFill>
                  <a:schemeClr val="accent1"/>
                </a:solidFill>
              </a:rPr>
              <a:t>locate</a:t>
            </a:r>
            <a:r>
              <a:rPr lang="en-US" dirty="0" smtClean="0"/>
              <a:t> a new factory?</a:t>
            </a:r>
          </a:p>
          <a:p>
            <a:pPr lvl="1"/>
            <a:r>
              <a:rPr lang="en-US" dirty="0" smtClean="0"/>
              <a:t>how much </a:t>
            </a:r>
            <a:r>
              <a:rPr lang="en-US" dirty="0" smtClean="0">
                <a:solidFill>
                  <a:schemeClr val="accent1"/>
                </a:solidFill>
              </a:rPr>
              <a:t>money</a:t>
            </a:r>
            <a:r>
              <a:rPr lang="en-US" dirty="0" smtClean="0"/>
              <a:t> to invest?</a:t>
            </a:r>
          </a:p>
          <a:p>
            <a:r>
              <a:rPr lang="en-US" dirty="0" smtClean="0"/>
              <a:t>The concept of </a:t>
            </a:r>
            <a:r>
              <a:rPr lang="en-US" dirty="0" smtClean="0">
                <a:solidFill>
                  <a:srgbClr val="FF0000"/>
                </a:solidFill>
              </a:rPr>
              <a:t>best response functions</a:t>
            </a:r>
            <a:r>
              <a:rPr lang="en-US" dirty="0" smtClean="0"/>
              <a:t> turns out to be very useful here....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254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Example: Preparing for an Exam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Two students are preparing together for a joint exam</a:t>
            </a:r>
          </a:p>
          <a:p>
            <a:r>
              <a:rPr lang="en-GB" sz="2800" dirty="0" smtClean="0"/>
              <a:t>each player’s effort level is a number in [0, 1]</a:t>
            </a:r>
          </a:p>
          <a:p>
            <a:r>
              <a:rPr lang="en-GB" sz="2800" dirty="0" smtClean="0"/>
              <a:t>if player </a:t>
            </a:r>
            <a:r>
              <a:rPr lang="en-GB" sz="28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/>
              <a:t> invests </a:t>
            </a:r>
            <a:r>
              <a:rPr lang="en-GB" sz="2800" dirty="0" smtClean="0">
                <a:solidFill>
                  <a:srgbClr val="FF0000"/>
                </a:solidFill>
              </a:rPr>
              <a:t>x</a:t>
            </a:r>
            <a:r>
              <a:rPr lang="en-GB" sz="2800" dirty="0" smtClean="0"/>
              <a:t> units of effort, and </a:t>
            </a:r>
            <a:br>
              <a:rPr lang="en-GB" sz="2800" dirty="0" smtClean="0"/>
            </a:br>
            <a:r>
              <a:rPr lang="en-GB" sz="2800" dirty="0" smtClean="0"/>
              <a:t>   player </a:t>
            </a:r>
            <a:r>
              <a:rPr lang="en-GB" sz="2800" dirty="0" smtClean="0">
                <a:solidFill>
                  <a:schemeClr val="accent1"/>
                </a:solidFill>
              </a:rPr>
              <a:t>2</a:t>
            </a:r>
            <a:r>
              <a:rPr lang="en-GB" sz="2800" dirty="0" smtClean="0"/>
              <a:t> invests </a:t>
            </a:r>
            <a:r>
              <a:rPr lang="en-GB" sz="2800" dirty="0" smtClean="0">
                <a:solidFill>
                  <a:schemeClr val="accent1"/>
                </a:solidFill>
              </a:rPr>
              <a:t>y</a:t>
            </a:r>
            <a:r>
              <a:rPr lang="en-GB" sz="2800" dirty="0" smtClean="0"/>
              <a:t> units of effort, </a:t>
            </a:r>
            <a:br>
              <a:rPr lang="en-GB" sz="2800" dirty="0" smtClean="0"/>
            </a:br>
            <a:r>
              <a:rPr lang="en-GB" sz="2800" dirty="0" smtClean="0"/>
              <a:t>   player </a:t>
            </a:r>
            <a:r>
              <a:rPr lang="en-GB" sz="28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/>
              <a:t>’s utility is </a:t>
            </a:r>
            <a:r>
              <a:rPr lang="en-GB" sz="2800" dirty="0" smtClean="0">
                <a:solidFill>
                  <a:srgbClr val="FF0000"/>
                </a:solidFill>
              </a:rPr>
              <a:t>x</a:t>
            </a:r>
            <a:r>
              <a:rPr lang="en-GB" sz="2800" dirty="0" smtClean="0"/>
              <a:t>(</a:t>
            </a:r>
            <a:r>
              <a:rPr lang="en-GB" sz="2800" dirty="0" smtClean="0">
                <a:solidFill>
                  <a:schemeClr val="accent4"/>
                </a:solidFill>
              </a:rPr>
              <a:t>c</a:t>
            </a:r>
            <a:r>
              <a:rPr lang="en-GB" sz="2800" dirty="0" smtClean="0"/>
              <a:t> + </a:t>
            </a:r>
            <a:r>
              <a:rPr lang="en-GB" sz="2800" dirty="0" smtClean="0">
                <a:solidFill>
                  <a:schemeClr val="accent1"/>
                </a:solidFill>
              </a:rPr>
              <a:t>y</a:t>
            </a:r>
            <a:r>
              <a:rPr lang="en-GB" sz="2800" dirty="0" smtClean="0"/>
              <a:t> - </a:t>
            </a:r>
            <a:r>
              <a:rPr lang="en-GB" sz="2800" dirty="0" smtClean="0">
                <a:solidFill>
                  <a:srgbClr val="FF0000"/>
                </a:solidFill>
              </a:rPr>
              <a:t>x</a:t>
            </a:r>
            <a:r>
              <a:rPr lang="en-GB" sz="2800" dirty="0" smtClean="0"/>
              <a:t>), </a:t>
            </a:r>
            <a:br>
              <a:rPr lang="en-GB" sz="2800" dirty="0" smtClean="0"/>
            </a:br>
            <a:r>
              <a:rPr lang="en-GB" sz="2800" dirty="0" smtClean="0"/>
              <a:t>   player </a:t>
            </a:r>
            <a:r>
              <a:rPr lang="en-GB" sz="2800" dirty="0" smtClean="0">
                <a:solidFill>
                  <a:schemeClr val="accent1"/>
                </a:solidFill>
              </a:rPr>
              <a:t>2</a:t>
            </a:r>
            <a:r>
              <a:rPr lang="en-GB" sz="2800" dirty="0" smtClean="0"/>
              <a:t>’s utility is </a:t>
            </a:r>
            <a:r>
              <a:rPr lang="en-GB" sz="2800" dirty="0" smtClean="0">
                <a:solidFill>
                  <a:schemeClr val="accent1"/>
                </a:solidFill>
              </a:rPr>
              <a:t>y</a:t>
            </a:r>
            <a:r>
              <a:rPr lang="en-GB" sz="2800" dirty="0" smtClean="0"/>
              <a:t>(</a:t>
            </a:r>
            <a:r>
              <a:rPr lang="en-GB" sz="2800" dirty="0" smtClean="0">
                <a:solidFill>
                  <a:schemeClr val="accent4"/>
                </a:solidFill>
              </a:rPr>
              <a:t>c</a:t>
            </a:r>
            <a:r>
              <a:rPr lang="en-GB" sz="2800" dirty="0" smtClean="0"/>
              <a:t> + </a:t>
            </a:r>
            <a:r>
              <a:rPr lang="en-GB" sz="2800" dirty="0" smtClean="0">
                <a:solidFill>
                  <a:srgbClr val="FF0000"/>
                </a:solidFill>
              </a:rPr>
              <a:t>x</a:t>
            </a:r>
            <a:r>
              <a:rPr lang="en-GB" sz="2800" dirty="0" smtClean="0"/>
              <a:t> - </a:t>
            </a:r>
            <a:r>
              <a:rPr lang="en-GB" sz="2800" dirty="0" smtClean="0">
                <a:solidFill>
                  <a:schemeClr val="accent1"/>
                </a:solidFill>
              </a:rPr>
              <a:t>y</a:t>
            </a:r>
            <a:r>
              <a:rPr lang="en-GB" sz="2800" dirty="0" smtClean="0"/>
              <a:t>), </a:t>
            </a:r>
            <a:br>
              <a:rPr lang="en-GB" sz="2800" dirty="0" smtClean="0"/>
            </a:br>
            <a:r>
              <a:rPr lang="en-GB" sz="2800" dirty="0" smtClean="0"/>
              <a:t>where </a:t>
            </a:r>
            <a:r>
              <a:rPr lang="en-GB" sz="2800" dirty="0" smtClean="0">
                <a:solidFill>
                  <a:schemeClr val="accent4"/>
                </a:solidFill>
              </a:rPr>
              <a:t>c</a:t>
            </a:r>
            <a:r>
              <a:rPr lang="en-GB" sz="2800" dirty="0" smtClean="0"/>
              <a:t> is a given constant, </a:t>
            </a:r>
            <a:r>
              <a:rPr lang="en-GB" sz="2800" dirty="0" smtClean="0">
                <a:solidFill>
                  <a:schemeClr val="accent4"/>
                </a:solidFill>
              </a:rPr>
              <a:t>0 &lt; c &lt; 1</a:t>
            </a:r>
            <a:endParaRPr lang="en-GB" sz="2800" dirty="0" smtClean="0">
              <a:solidFill>
                <a:srgbClr val="000000"/>
              </a:solidFill>
            </a:endParaRPr>
          </a:p>
          <a:p>
            <a:r>
              <a:rPr lang="en-GB" sz="2800" dirty="0" smtClean="0">
                <a:solidFill>
                  <a:srgbClr val="000000"/>
                </a:solidFill>
              </a:rPr>
              <a:t>When utility functions are differentiable, best responses can be found by simple calculus</a:t>
            </a:r>
          </a:p>
        </p:txBody>
      </p:sp>
    </p:spTree>
    <p:extLst>
      <p:ext uri="{BB962C8B-B14F-4D97-AF65-F5344CB8AC3E}">
        <p14:creationId xmlns:p14="http://schemas.microsoft.com/office/powerpoint/2010/main" val="1602902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What Does Game Theory Study?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Interactions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rational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decision-makers </a:t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(agents, players)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Decision-makers</a:t>
            </a:r>
            <a:r>
              <a:rPr lang="en-GB" dirty="0" smtClean="0"/>
              <a:t>: humans, robots, computer programs, firms in the market, political parties</a:t>
            </a:r>
          </a:p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Rational</a:t>
            </a:r>
            <a:r>
              <a:rPr lang="en-GB" dirty="0" smtClean="0"/>
              <a:t>: each agent has preferences over outcomes and chooses an action that is most likely to lead to the best feasible outcome</a:t>
            </a:r>
          </a:p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Interactions</a:t>
            </a:r>
            <a:r>
              <a:rPr lang="en-GB" dirty="0" smtClean="0"/>
              <a:t>: 2 or more agents act simultaneously or consequently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Example: Preparing for an Exam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779096" cy="499715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Here:</a:t>
            </a:r>
          </a:p>
          <a:p>
            <a:r>
              <a:rPr lang="en-GB" sz="2800" dirty="0" smtClean="0"/>
              <a:t>For a given y, u</a:t>
            </a:r>
            <a:r>
              <a:rPr lang="en-GB" sz="2800" baseline="-25000" dirty="0" smtClean="0"/>
              <a:t>1</a:t>
            </a:r>
            <a:r>
              <a:rPr lang="en-GB" sz="2800" dirty="0" smtClean="0"/>
              <a:t> is a quadratic function of x</a:t>
            </a:r>
          </a:p>
          <a:p>
            <a:r>
              <a:rPr lang="en-GB" sz="2800" dirty="0" smtClean="0"/>
              <a:t>Similarly for u</a:t>
            </a:r>
            <a:r>
              <a:rPr lang="en-GB" sz="2800" baseline="-25000" dirty="0" smtClean="0"/>
              <a:t>2</a:t>
            </a:r>
            <a:endParaRPr lang="en-GB" sz="2800" dirty="0" smtClean="0"/>
          </a:p>
          <a:p>
            <a:r>
              <a:rPr lang="en-GB" sz="2800" dirty="0" smtClean="0"/>
              <a:t>player </a:t>
            </a:r>
            <a:r>
              <a:rPr lang="en-GB" sz="28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/>
              <a:t>’s best response to </a:t>
            </a:r>
            <a:r>
              <a:rPr lang="en-GB" sz="2800" dirty="0" smtClean="0">
                <a:solidFill>
                  <a:schemeClr val="accent1"/>
                </a:solidFill>
              </a:rPr>
              <a:t>y</a:t>
            </a:r>
            <a:r>
              <a:rPr lang="en-GB" sz="2800" dirty="0" smtClean="0"/>
              <a:t> is </a:t>
            </a:r>
            <a:r>
              <a:rPr lang="en-GB" sz="2800" dirty="0" smtClean="0">
                <a:solidFill>
                  <a:srgbClr val="FF0000"/>
                </a:solidFill>
              </a:rPr>
              <a:t>(</a:t>
            </a:r>
            <a:r>
              <a:rPr lang="en-GB" sz="2800" dirty="0" err="1" smtClean="0">
                <a:solidFill>
                  <a:srgbClr val="FF0000"/>
                </a:solidFill>
              </a:rPr>
              <a:t>c+y</a:t>
            </a:r>
            <a:r>
              <a:rPr lang="en-GB" sz="2800" dirty="0" smtClean="0">
                <a:solidFill>
                  <a:srgbClr val="FF0000"/>
                </a:solidFill>
              </a:rPr>
              <a:t>)/2</a:t>
            </a:r>
          </a:p>
          <a:p>
            <a:r>
              <a:rPr lang="en-GB" sz="2800" dirty="0" smtClean="0"/>
              <a:t>player </a:t>
            </a:r>
            <a:r>
              <a:rPr lang="en-GB" sz="2800" dirty="0" smtClean="0">
                <a:solidFill>
                  <a:schemeClr val="accent1"/>
                </a:solidFill>
              </a:rPr>
              <a:t>2</a:t>
            </a:r>
            <a:r>
              <a:rPr lang="en-GB" sz="2800" dirty="0" smtClean="0"/>
              <a:t>’s best response to </a:t>
            </a:r>
            <a:r>
              <a:rPr lang="en-GB" sz="2800" dirty="0" smtClean="0">
                <a:solidFill>
                  <a:srgbClr val="FF0000"/>
                </a:solidFill>
              </a:rPr>
              <a:t>x</a:t>
            </a:r>
            <a:r>
              <a:rPr lang="en-GB" sz="2800" dirty="0" smtClean="0"/>
              <a:t> is </a:t>
            </a:r>
            <a:r>
              <a:rPr lang="en-GB" sz="2800" dirty="0" smtClean="0">
                <a:solidFill>
                  <a:schemeClr val="accent1"/>
                </a:solidFill>
              </a:rPr>
              <a:t>(</a:t>
            </a:r>
            <a:r>
              <a:rPr lang="en-GB" sz="2800" dirty="0" err="1" smtClean="0">
                <a:solidFill>
                  <a:schemeClr val="accent1"/>
                </a:solidFill>
              </a:rPr>
              <a:t>c+x</a:t>
            </a:r>
            <a:r>
              <a:rPr lang="en-GB" sz="2800" dirty="0" smtClean="0">
                <a:solidFill>
                  <a:schemeClr val="accent1"/>
                </a:solidFill>
              </a:rPr>
              <a:t>)/2 </a:t>
            </a:r>
            <a:endParaRPr lang="en-US" sz="2800" dirty="0">
              <a:solidFill>
                <a:schemeClr val="accent1"/>
              </a:solidFill>
            </a:endParaRPr>
          </a:p>
        </p:txBody>
      </p:sp>
      <p:cxnSp>
        <p:nvCxnSpPr>
          <p:cNvPr id="18" name="Straight Connector 17"/>
          <p:cNvCxnSpPr>
            <a:stCxn id="11" idx="1"/>
          </p:cNvCxnSpPr>
          <p:nvPr/>
        </p:nvCxnSpPr>
        <p:spPr>
          <a:xfrm>
            <a:off x="7734858" y="4582257"/>
            <a:ext cx="5494" cy="1150999"/>
          </a:xfrm>
          <a:prstGeom prst="line">
            <a:avLst/>
          </a:prstGeom>
          <a:ln w="1905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7020272" y="3861048"/>
            <a:ext cx="1973900" cy="2333873"/>
            <a:chOff x="7020272" y="3861048"/>
            <a:chExt cx="1973900" cy="2333873"/>
          </a:xfrm>
        </p:grpSpPr>
        <p:grpSp>
          <p:nvGrpSpPr>
            <p:cNvPr id="13" name="Group 12"/>
            <p:cNvGrpSpPr/>
            <p:nvPr/>
          </p:nvGrpSpPr>
          <p:grpSpPr>
            <a:xfrm>
              <a:off x="7020272" y="4221088"/>
              <a:ext cx="1872208" cy="1536342"/>
              <a:chOff x="7092280" y="3717032"/>
              <a:chExt cx="1872208" cy="1536342"/>
            </a:xfrm>
          </p:grpSpPr>
          <p:cxnSp>
            <p:nvCxnSpPr>
              <p:cNvPr id="7" name="Straight Connector 6"/>
              <p:cNvCxnSpPr/>
              <p:nvPr/>
            </p:nvCxnSpPr>
            <p:spPr>
              <a:xfrm rot="5400000" flipH="1" flipV="1">
                <a:off x="6336196" y="4473116"/>
                <a:ext cx="1512168" cy="0"/>
              </a:xfrm>
              <a:prstGeom prst="line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Freeform 10"/>
              <p:cNvSpPr/>
              <p:nvPr/>
            </p:nvSpPr>
            <p:spPr>
              <a:xfrm>
                <a:off x="7092280" y="4077072"/>
                <a:ext cx="1327573" cy="1176302"/>
              </a:xfrm>
              <a:custGeom>
                <a:avLst/>
                <a:gdLst>
                  <a:gd name="connsiteX0" fmla="*/ 0 w 1327573"/>
                  <a:gd name="connsiteY0" fmla="*/ 1169529 h 1176302"/>
                  <a:gd name="connsiteX1" fmla="*/ 714586 w 1327573"/>
                  <a:gd name="connsiteY1" fmla="*/ 1129 h 1176302"/>
                  <a:gd name="connsiteX2" fmla="*/ 1327573 w 1327573"/>
                  <a:gd name="connsiteY2" fmla="*/ 1176302 h 1176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7573" h="1176302">
                    <a:moveTo>
                      <a:pt x="0" y="1169529"/>
                    </a:moveTo>
                    <a:cubicBezTo>
                      <a:pt x="246662" y="584764"/>
                      <a:pt x="493324" y="0"/>
                      <a:pt x="714586" y="1129"/>
                    </a:cubicBezTo>
                    <a:cubicBezTo>
                      <a:pt x="935848" y="2258"/>
                      <a:pt x="1131710" y="589280"/>
                      <a:pt x="1327573" y="1176302"/>
                    </a:cubicBezTo>
                  </a:path>
                </a:pathLst>
              </a:cu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" name="Straight Connector 4"/>
              <p:cNvCxnSpPr/>
              <p:nvPr/>
            </p:nvCxnSpPr>
            <p:spPr>
              <a:xfrm>
                <a:off x="7092280" y="5229200"/>
                <a:ext cx="1872208" cy="0"/>
              </a:xfrm>
              <a:prstGeom prst="line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7164288" y="3861048"/>
              <a:ext cx="12522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</a:rPr>
                <a:t>u</a:t>
              </a:r>
              <a:r>
                <a:rPr lang="en-GB" sz="2400" baseline="-25000" dirty="0" smtClean="0">
                  <a:solidFill>
                    <a:srgbClr val="FF0000"/>
                  </a:solidFill>
                </a:rPr>
                <a:t> 1 </a:t>
              </a:r>
              <a:r>
                <a:rPr lang="en-GB" sz="2400" dirty="0" smtClean="0">
                  <a:solidFill>
                    <a:srgbClr val="FF0000"/>
                  </a:solidFill>
                </a:rPr>
                <a:t>(x, y</a:t>
              </a:r>
              <a:r>
                <a:rPr lang="en-GB" sz="2400" baseline="-25000" dirty="0" smtClean="0">
                  <a:solidFill>
                    <a:srgbClr val="FF0000"/>
                  </a:solidFill>
                </a:rPr>
                <a:t>0</a:t>
              </a:r>
              <a:r>
                <a:rPr lang="en-GB" sz="2400" dirty="0" smtClean="0">
                  <a:solidFill>
                    <a:srgbClr val="FF0000"/>
                  </a:solidFill>
                </a:rPr>
                <a:t>)</a:t>
              </a:r>
              <a:endParaRPr lang="en-US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676456" y="5733256"/>
              <a:ext cx="3177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</a:rPr>
                <a:t>x</a:t>
              </a:r>
              <a:endParaRPr lang="en-US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08304" y="5733256"/>
              <a:ext cx="7617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(c + y</a:t>
              </a:r>
              <a:r>
                <a:rPr lang="en-GB" sz="1200" baseline="-25000" dirty="0" smtClean="0">
                  <a:solidFill>
                    <a:srgbClr val="FF0000"/>
                  </a:solidFill>
                </a:rPr>
                <a:t>0</a:t>
              </a:r>
              <a:r>
                <a:rPr lang="en-GB" sz="1200" dirty="0" smtClean="0">
                  <a:solidFill>
                    <a:srgbClr val="FF0000"/>
                  </a:solidFill>
                </a:rPr>
                <a:t>)/2</a:t>
              </a:r>
              <a:endParaRPr lang="en-US" sz="12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8028384" y="4856400"/>
            <a:ext cx="432048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100392" y="52292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7632340" y="5337212"/>
            <a:ext cx="792088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406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</a:t>
            </a:r>
            <a:r>
              <a:rPr lang="en-GB" dirty="0" smtClean="0">
                <a:solidFill>
                  <a:schemeClr val="tx2"/>
                </a:solidFill>
              </a:rPr>
              <a:t>Joint Exam Preparation, Continued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9715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player </a:t>
            </a:r>
            <a:r>
              <a:rPr lang="en-GB" sz="28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/>
              <a:t>’s best response to </a:t>
            </a:r>
            <a:r>
              <a:rPr lang="en-GB" sz="2800" dirty="0" smtClean="0">
                <a:solidFill>
                  <a:schemeClr val="accent1"/>
                </a:solidFill>
              </a:rPr>
              <a:t>y</a:t>
            </a:r>
            <a:r>
              <a:rPr lang="en-GB" sz="2800" dirty="0" smtClean="0"/>
              <a:t> is </a:t>
            </a:r>
            <a:r>
              <a:rPr lang="en-GB" sz="2800" dirty="0" smtClean="0">
                <a:solidFill>
                  <a:srgbClr val="FF0000"/>
                </a:solidFill>
              </a:rPr>
              <a:t>(</a:t>
            </a:r>
            <a:r>
              <a:rPr lang="en-GB" sz="2800" dirty="0" err="1" smtClean="0">
                <a:solidFill>
                  <a:srgbClr val="FF0000"/>
                </a:solidFill>
              </a:rPr>
              <a:t>c+y</a:t>
            </a:r>
            <a:r>
              <a:rPr lang="en-GB" sz="2800" dirty="0" smtClean="0">
                <a:solidFill>
                  <a:srgbClr val="FF0000"/>
                </a:solidFill>
              </a:rPr>
              <a:t>)/2</a:t>
            </a:r>
          </a:p>
          <a:p>
            <a:r>
              <a:rPr lang="en-GB" sz="2800" dirty="0" smtClean="0"/>
              <a:t>player </a:t>
            </a:r>
            <a:r>
              <a:rPr lang="en-GB" sz="2800" dirty="0" smtClean="0">
                <a:solidFill>
                  <a:schemeClr val="accent1"/>
                </a:solidFill>
              </a:rPr>
              <a:t>2</a:t>
            </a:r>
            <a:r>
              <a:rPr lang="en-GB" sz="2800" dirty="0" smtClean="0"/>
              <a:t>’s best response to </a:t>
            </a:r>
            <a:r>
              <a:rPr lang="en-GB" sz="2800" dirty="0" smtClean="0">
                <a:solidFill>
                  <a:srgbClr val="FF0000"/>
                </a:solidFill>
              </a:rPr>
              <a:t>x</a:t>
            </a:r>
            <a:r>
              <a:rPr lang="en-GB" sz="2800" dirty="0" smtClean="0"/>
              <a:t> is </a:t>
            </a:r>
            <a:r>
              <a:rPr lang="en-GB" sz="2800" dirty="0" smtClean="0">
                <a:solidFill>
                  <a:schemeClr val="accent1"/>
                </a:solidFill>
              </a:rPr>
              <a:t>(</a:t>
            </a:r>
            <a:r>
              <a:rPr lang="en-GB" sz="2800" dirty="0" err="1" smtClean="0">
                <a:solidFill>
                  <a:schemeClr val="accent1"/>
                </a:solidFill>
              </a:rPr>
              <a:t>c+x</a:t>
            </a:r>
            <a:r>
              <a:rPr lang="en-GB" sz="2800" dirty="0" smtClean="0">
                <a:solidFill>
                  <a:schemeClr val="accent1"/>
                </a:solidFill>
              </a:rPr>
              <a:t>)/2</a:t>
            </a:r>
          </a:p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c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chemeClr val="accent1"/>
                </a:solidFill>
              </a:rPr>
              <a:t>c</a:t>
            </a:r>
            <a:r>
              <a:rPr lang="en-GB" sz="2800" dirty="0" smtClean="0"/>
              <a:t>) is a Nash Equilibrium 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83768" y="6381328"/>
            <a:ext cx="3816424" cy="0"/>
          </a:xfrm>
          <a:prstGeom prst="line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 flipH="1" flipV="1">
            <a:off x="899592" y="4797152"/>
            <a:ext cx="3168352" cy="0"/>
          </a:xfrm>
          <a:prstGeom prst="line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72200" y="6021288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y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55776" y="2852936"/>
            <a:ext cx="340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x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3419872" y="5517232"/>
            <a:ext cx="1728192" cy="0"/>
          </a:xfrm>
          <a:prstGeom prst="line">
            <a:avLst/>
          </a:prstGeom>
          <a:ln w="1905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2483768" y="4653136"/>
            <a:ext cx="1800200" cy="0"/>
          </a:xfrm>
          <a:prstGeom prst="line">
            <a:avLst/>
          </a:prstGeom>
          <a:ln w="1905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051720" y="4437112"/>
            <a:ext cx="336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c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39952" y="6334780"/>
            <a:ext cx="336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c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763688" y="4149080"/>
            <a:ext cx="4873825" cy="2708920"/>
            <a:chOff x="1763688" y="4149080"/>
            <a:chExt cx="4873825" cy="2708920"/>
          </a:xfrm>
        </p:grpSpPr>
        <p:sp>
          <p:nvSpPr>
            <p:cNvPr id="16" name="TextBox 15"/>
            <p:cNvSpPr txBox="1"/>
            <p:nvPr/>
          </p:nvSpPr>
          <p:spPr>
            <a:xfrm>
              <a:off x="5292080" y="4221088"/>
              <a:ext cx="13454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player 1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763688" y="4149080"/>
              <a:ext cx="3823792" cy="2708920"/>
              <a:chOff x="1763688" y="4149080"/>
              <a:chExt cx="3823792" cy="2708920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V="1">
                <a:off x="2483768" y="4149080"/>
                <a:ext cx="2808312" cy="1368152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1763688" y="5373216"/>
                <a:ext cx="65915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 smtClean="0">
                    <a:solidFill>
                      <a:srgbClr val="FF0000"/>
                    </a:solidFill>
                  </a:rPr>
                  <a:t>c/2</a:t>
                </a:r>
                <a:endParaRPr lang="en-US" sz="2800" dirty="0" smtClean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 rot="5400000">
                <a:off x="4175956" y="5265204"/>
                <a:ext cx="2232248" cy="0"/>
              </a:xfrm>
              <a:prstGeom prst="line">
                <a:avLst/>
              </a:prstGeom>
              <a:ln w="19050"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5220072" y="6334780"/>
                <a:ext cx="3674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 smtClean="0">
                    <a:solidFill>
                      <a:schemeClr val="accent1"/>
                    </a:solidFill>
                  </a:rPr>
                  <a:t>1</a:t>
                </a:r>
                <a:endParaRPr lang="en-US" sz="2800" dirty="0" smtClean="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2051720" y="3068960"/>
            <a:ext cx="4225753" cy="3789040"/>
            <a:chOff x="2051720" y="3068960"/>
            <a:chExt cx="4225753" cy="3789040"/>
          </a:xfrm>
        </p:grpSpPr>
        <p:cxnSp>
          <p:nvCxnSpPr>
            <p:cNvPr id="14" name="Straight Connector 13"/>
            <p:cNvCxnSpPr/>
            <p:nvPr/>
          </p:nvCxnSpPr>
          <p:spPr>
            <a:xfrm rot="16200000">
              <a:off x="2699792" y="4293096"/>
              <a:ext cx="2808312" cy="1368152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059832" y="6334780"/>
              <a:ext cx="6591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accent1"/>
                  </a:solidFill>
                </a:rPr>
                <a:t>c/2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32040" y="3068960"/>
              <a:ext cx="13454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accent1"/>
                  </a:solidFill>
                </a:rPr>
                <a:t>player 2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10800000">
              <a:off x="2483768" y="3573016"/>
              <a:ext cx="2304256" cy="0"/>
            </a:xfrm>
            <a:prstGeom prst="line">
              <a:avLst/>
            </a:prstGeom>
            <a:ln w="19050"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051720" y="3356992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1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6958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9" grpId="0"/>
      <p:bldP spid="3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Joint Exam Preparation, Algebraically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685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player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’s best response to </a:t>
            </a:r>
            <a:r>
              <a:rPr lang="en-GB" dirty="0" smtClean="0">
                <a:solidFill>
                  <a:schemeClr val="accent1"/>
                </a:solidFill>
              </a:rPr>
              <a:t>y</a:t>
            </a:r>
            <a:r>
              <a:rPr lang="en-GB" dirty="0" smtClean="0"/>
              <a:t> is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err="1" smtClean="0">
                <a:solidFill>
                  <a:srgbClr val="FF0000"/>
                </a:solidFill>
              </a:rPr>
              <a:t>c+y</a:t>
            </a:r>
            <a:r>
              <a:rPr lang="en-GB" dirty="0" smtClean="0">
                <a:solidFill>
                  <a:srgbClr val="FF0000"/>
                </a:solidFill>
              </a:rPr>
              <a:t>)/2</a:t>
            </a:r>
          </a:p>
          <a:p>
            <a:r>
              <a:rPr lang="en-GB" dirty="0" smtClean="0"/>
              <a:t>player 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’s best response to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is </a:t>
            </a:r>
            <a:r>
              <a:rPr lang="en-GB" dirty="0" smtClean="0">
                <a:solidFill>
                  <a:schemeClr val="accent1"/>
                </a:solidFill>
              </a:rPr>
              <a:t>(</a:t>
            </a:r>
            <a:r>
              <a:rPr lang="en-GB" dirty="0" err="1" smtClean="0">
                <a:solidFill>
                  <a:schemeClr val="accent1"/>
                </a:solidFill>
              </a:rPr>
              <a:t>c+x</a:t>
            </a:r>
            <a:r>
              <a:rPr lang="en-GB" dirty="0" smtClean="0">
                <a:solidFill>
                  <a:schemeClr val="accent1"/>
                </a:solidFill>
              </a:rPr>
              <a:t>)/2</a:t>
            </a:r>
          </a:p>
          <a:p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y</a:t>
            </a:r>
            <a:r>
              <a:rPr lang="en-GB" dirty="0" smtClean="0"/>
              <a:t>) is a Nash Equilibrium if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is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’s best response to </a:t>
            </a:r>
            <a:r>
              <a:rPr lang="en-GB" dirty="0" smtClean="0">
                <a:solidFill>
                  <a:schemeClr val="accent1"/>
                </a:solidFill>
              </a:rPr>
              <a:t>y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y</a:t>
            </a:r>
            <a:r>
              <a:rPr lang="en-GB" dirty="0" smtClean="0"/>
              <a:t> is </a:t>
            </a:r>
            <a:r>
              <a:rPr lang="en-GB" dirty="0" smtClean="0">
                <a:solidFill>
                  <a:schemeClr val="accent1"/>
                </a:solidFill>
              </a:rPr>
              <a:t>2</a:t>
            </a:r>
            <a:r>
              <a:rPr lang="en-GB" dirty="0" smtClean="0"/>
              <a:t>’s best response to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x = (</a:t>
            </a:r>
            <a:r>
              <a:rPr lang="en-GB" dirty="0" err="1" smtClean="0">
                <a:solidFill>
                  <a:srgbClr val="FF0000"/>
                </a:solidFill>
              </a:rPr>
              <a:t>c+y</a:t>
            </a:r>
            <a:r>
              <a:rPr lang="en-GB" dirty="0" smtClean="0">
                <a:solidFill>
                  <a:srgbClr val="FF0000"/>
                </a:solidFill>
              </a:rPr>
              <a:t>)/2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y = (</a:t>
            </a:r>
            <a:r>
              <a:rPr lang="en-GB" dirty="0" err="1" smtClean="0">
                <a:solidFill>
                  <a:schemeClr val="accent1"/>
                </a:solidFill>
              </a:rPr>
              <a:t>c+x</a:t>
            </a:r>
            <a:r>
              <a:rPr lang="en-GB" dirty="0" smtClean="0">
                <a:solidFill>
                  <a:schemeClr val="accent1"/>
                </a:solidFill>
              </a:rPr>
              <a:t>)/2</a:t>
            </a:r>
          </a:p>
          <a:p>
            <a:r>
              <a:rPr lang="en-GB" dirty="0" smtClean="0"/>
              <a:t>2y = c+(</a:t>
            </a:r>
            <a:r>
              <a:rPr lang="en-GB" dirty="0" err="1" smtClean="0"/>
              <a:t>c+y</a:t>
            </a:r>
            <a:r>
              <a:rPr lang="en-GB" dirty="0" smtClean="0"/>
              <a:t>)/2    </a:t>
            </a:r>
            <a:r>
              <a:rPr lang="en-GB" dirty="0" smtClean="0">
                <a:sym typeface="Symbol"/>
              </a:rPr>
              <a:t></a:t>
            </a:r>
            <a:r>
              <a:rPr lang="en-GB" dirty="0" smtClean="0"/>
              <a:t>    4y = 3c+y </a:t>
            </a:r>
          </a:p>
          <a:p>
            <a:r>
              <a:rPr lang="en-GB" dirty="0" smtClean="0"/>
              <a:t>Solution: </a:t>
            </a:r>
            <a:r>
              <a:rPr lang="en-GB" dirty="0" smtClean="0">
                <a:solidFill>
                  <a:srgbClr val="FF0000"/>
                </a:solidFill>
              </a:rPr>
              <a:t>x = c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y = c</a:t>
            </a:r>
          </a:p>
          <a:p>
            <a:pPr lvl="1">
              <a:buNone/>
            </a:pPr>
            <a:r>
              <a:rPr lang="en-GB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953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Nash Equilibrium: Caution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The definition does not say that </a:t>
            </a:r>
            <a:r>
              <a:rPr lang="en-GB" dirty="0" smtClean="0">
                <a:solidFill>
                  <a:srgbClr val="FF0000"/>
                </a:solidFill>
              </a:rPr>
              <a:t>each</a:t>
            </a:r>
            <a:r>
              <a:rPr lang="en-GB" dirty="0" smtClean="0"/>
              <a:t> game has a Nash equilibrium</a:t>
            </a:r>
          </a:p>
          <a:p>
            <a:pPr lvl="1"/>
            <a:r>
              <a:rPr lang="en-GB" dirty="0" smtClean="0"/>
              <a:t>some do not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The definition does not say that Nash equilibrium is </a:t>
            </a:r>
            <a:r>
              <a:rPr lang="en-GB" dirty="0" smtClean="0">
                <a:solidFill>
                  <a:srgbClr val="FF0000"/>
                </a:solidFill>
              </a:rPr>
              <a:t>unique </a:t>
            </a:r>
            <a:endParaRPr lang="en-GB" dirty="0" smtClean="0"/>
          </a:p>
          <a:p>
            <a:pPr lvl="1"/>
            <a:r>
              <a:rPr lang="en-GB" dirty="0" smtClean="0"/>
              <a:t>some games have many Nash equilibria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Nash equilibrium outcomes need not </a:t>
            </a:r>
            <a:r>
              <a:rPr lang="en-GB" dirty="0" smtClean="0"/>
              <a:t>be </a:t>
            </a:r>
            <a:r>
              <a:rPr lang="en-GB" dirty="0" smtClean="0">
                <a:solidFill>
                  <a:srgbClr val="FF0000"/>
                </a:solidFill>
              </a:rPr>
              <a:t>strictly better</a:t>
            </a:r>
            <a:r>
              <a:rPr lang="en-GB" dirty="0" smtClean="0"/>
              <a:t> than the alternatives, what matters is that they are </a:t>
            </a:r>
            <a:r>
              <a:rPr lang="en-GB" dirty="0" smtClean="0">
                <a:solidFill>
                  <a:srgbClr val="FF0000"/>
                </a:solidFill>
              </a:rPr>
              <a:t>not worse (to a deviation)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Not all </a:t>
            </a:r>
            <a:r>
              <a:rPr lang="en-GB" dirty="0" err="1" smtClean="0"/>
              <a:t>equilibria</a:t>
            </a:r>
            <a:r>
              <a:rPr lang="en-GB" dirty="0" smtClean="0"/>
              <a:t> are </a:t>
            </a:r>
            <a:r>
              <a:rPr lang="en-GB" dirty="0" smtClean="0">
                <a:solidFill>
                  <a:srgbClr val="FF0000"/>
                </a:solidFill>
              </a:rPr>
              <a:t>equally good</a:t>
            </a:r>
          </a:p>
          <a:p>
            <a:pPr marL="914400" lvl="1" indent="-514350">
              <a:buFont typeface="Lucida Grande"/>
              <a:buChar char="−"/>
            </a:pPr>
            <a:r>
              <a:rPr lang="en-GB" dirty="0" smtClean="0">
                <a:solidFill>
                  <a:srgbClr val="000000"/>
                </a:solidFill>
              </a:rPr>
              <a:t>they can differ both in individual utilities and in total welfare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Non-existence of NE: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Matching Pennies</a:t>
            </a:r>
            <a:r>
              <a:rPr lang="en-GB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83768" y="2492896"/>
          <a:ext cx="4320480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/>
                <a:gridCol w="216024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oup 13"/>
          <p:cNvGrpSpPr/>
          <p:nvPr/>
        </p:nvGrpSpPr>
        <p:grpSpPr>
          <a:xfrm>
            <a:off x="971600" y="1772816"/>
            <a:ext cx="5076069" cy="2168951"/>
            <a:chOff x="971600" y="1772816"/>
            <a:chExt cx="5076069" cy="2168951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1772816"/>
              <a:ext cx="12186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Heads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48064" y="1772816"/>
              <a:ext cx="89960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Tails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43608" y="2636912"/>
              <a:ext cx="12186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Heads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71600" y="3356992"/>
              <a:ext cx="89960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Tails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323528" y="4293096"/>
            <a:ext cx="8496944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2400" dirty="0" smtClean="0"/>
              <a:t>Two players have 1 coin each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2400" dirty="0" smtClean="0"/>
              <a:t>They simultaneously decide whether to display their coin with Heads or Tails facing up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2400" dirty="0" smtClean="0"/>
              <a:t>If the coins match, player 1 gets both coins</a:t>
            </a:r>
            <a:endParaRPr lang="en-GB" sz="2400" dirty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2400" dirty="0"/>
              <a:t>O</a:t>
            </a:r>
            <a:r>
              <a:rPr lang="en-GB" sz="2400" dirty="0" smtClean="0"/>
              <a:t>therwise player 2 gets them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48064" y="6021288"/>
            <a:ext cx="3251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no Nash equilibrium!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353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83768" y="2492896"/>
          <a:ext cx="4320480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/>
                <a:gridCol w="216024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59832" y="1772816"/>
            <a:ext cx="1218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</a:rPr>
              <a:t>Heads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1772816"/>
            <a:ext cx="8996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</a:rPr>
              <a:t>Tails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2636912"/>
            <a:ext cx="1218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Heads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356992"/>
            <a:ext cx="8996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Tails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95536" y="5085184"/>
            <a:ext cx="8496944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3200" dirty="0" smtClean="0"/>
              <a:t>    Q: How would we play this game in practice?</a:t>
            </a:r>
            <a:endParaRPr lang="en-GB" sz="2800" dirty="0" smtClean="0"/>
          </a:p>
        </p:txBody>
      </p:sp>
      <p:pic>
        <p:nvPicPr>
          <p:cNvPr id="13" name="Picture 12" descr="coi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2996952"/>
            <a:ext cx="864096" cy="86409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55576" y="5949280"/>
            <a:ext cx="244389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A: Toss </a:t>
            </a:r>
            <a:r>
              <a:rPr lang="en-GB" sz="3200" dirty="0"/>
              <a:t>a</a:t>
            </a:r>
            <a:r>
              <a:rPr lang="en-GB" sz="3200" dirty="0" smtClean="0"/>
              <a:t> coin</a:t>
            </a: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131840" y="4437112"/>
            <a:ext cx="3251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no Nash equilibrium!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096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/>
                </a:solidFill>
              </a:rPr>
              <a:t>Non-existence of NE: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Matching Pennies</a:t>
            </a:r>
            <a:r>
              <a:rPr lang="en-GB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761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Matching Pennies: Randomization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1880" y="1556792"/>
            <a:ext cx="5652120" cy="5301208"/>
          </a:xfrm>
        </p:spPr>
        <p:txBody>
          <a:bodyPr>
            <a:normAutofit fontScale="92500" lnSpcReduction="20000"/>
          </a:bodyPr>
          <a:lstStyle/>
          <a:p>
            <a:pPr lvl="0">
              <a:defRPr/>
            </a:pPr>
            <a:r>
              <a:rPr lang="en-GB" dirty="0" smtClean="0">
                <a:solidFill>
                  <a:schemeClr val="tx2"/>
                </a:solidFill>
              </a:rPr>
              <a:t>Main idea:</a:t>
            </a:r>
            <a:r>
              <a:rPr lang="en-GB" dirty="0" smtClean="0"/>
              <a:t> players may be allowed to play non-deterministically</a:t>
            </a:r>
          </a:p>
          <a:p>
            <a:pPr lvl="0">
              <a:defRPr/>
            </a:pPr>
            <a:r>
              <a:rPr lang="en-GB" dirty="0" smtClean="0"/>
              <a:t>Suppose column player plays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3200" dirty="0" smtClean="0">
                <a:solidFill>
                  <a:schemeClr val="accent1"/>
                </a:solidFill>
              </a:rPr>
              <a:t>H</a:t>
            </a:r>
            <a:r>
              <a:rPr lang="en-GB" sz="3200" dirty="0" smtClean="0"/>
              <a:t> with probability </a:t>
            </a:r>
            <a:r>
              <a:rPr lang="en-GB" sz="3200" dirty="0" smtClean="0">
                <a:solidFill>
                  <a:schemeClr val="accent1"/>
                </a:solidFill>
              </a:rPr>
              <a:t>1/2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3200" dirty="0" smtClean="0">
                <a:solidFill>
                  <a:schemeClr val="accent1"/>
                </a:solidFill>
              </a:rPr>
              <a:t>T</a:t>
            </a:r>
            <a:r>
              <a:rPr lang="en-GB" sz="3200" dirty="0" smtClean="0"/>
              <a:t> with probability </a:t>
            </a:r>
            <a:r>
              <a:rPr lang="en-GB" sz="3200" dirty="0" smtClean="0">
                <a:solidFill>
                  <a:schemeClr val="accent1"/>
                </a:solidFill>
              </a:rPr>
              <a:t>1/2</a:t>
            </a:r>
          </a:p>
          <a:p>
            <a:r>
              <a:rPr lang="en-GB" dirty="0" smtClean="0"/>
              <a:t>If we play </a:t>
            </a:r>
            <a:r>
              <a:rPr lang="en-GB" dirty="0" smtClean="0">
                <a:solidFill>
                  <a:srgbClr val="FF0000"/>
                </a:solidFill>
              </a:rPr>
              <a:t>H</a:t>
            </a:r>
            <a:r>
              <a:rPr lang="en-GB" dirty="0" smtClean="0"/>
              <a:t>, the outcome is</a:t>
            </a:r>
          </a:p>
          <a:p>
            <a:pPr marL="800100" lvl="1" indent="-342900">
              <a:buNone/>
            </a:pPr>
            <a:r>
              <a:rPr lang="en-GB" sz="3200" dirty="0" smtClean="0"/>
              <a:t>    (</a:t>
            </a:r>
            <a:r>
              <a:rPr lang="en-GB" sz="3200" dirty="0" smtClean="0">
                <a:solidFill>
                  <a:srgbClr val="FF0000"/>
                </a:solidFill>
              </a:rPr>
              <a:t>H</a:t>
            </a:r>
            <a:r>
              <a:rPr lang="en-GB" sz="3200" dirty="0" smtClean="0"/>
              <a:t>, </a:t>
            </a:r>
            <a:r>
              <a:rPr lang="en-GB" sz="3200" dirty="0" smtClean="0">
                <a:solidFill>
                  <a:schemeClr val="accent1"/>
                </a:solidFill>
              </a:rPr>
              <a:t>H</a:t>
            </a:r>
            <a:r>
              <a:rPr lang="en-GB" sz="3200" dirty="0" smtClean="0"/>
              <a:t>) w.p. </a:t>
            </a:r>
            <a:r>
              <a:rPr lang="en-GB" sz="3200" dirty="0" smtClean="0">
                <a:solidFill>
                  <a:schemeClr val="accent1"/>
                </a:solidFill>
              </a:rPr>
              <a:t>1/2</a:t>
            </a:r>
            <a:r>
              <a:rPr lang="en-GB" sz="3200" dirty="0" smtClean="0"/>
              <a:t> (</a:t>
            </a:r>
            <a:r>
              <a:rPr lang="en-GB" sz="3200" dirty="0" smtClean="0">
                <a:solidFill>
                  <a:srgbClr val="FF0000"/>
                </a:solidFill>
              </a:rPr>
              <a:t>+1</a:t>
            </a:r>
            <a:r>
              <a:rPr lang="en-GB" sz="3200" dirty="0" smtClean="0"/>
              <a:t>); </a:t>
            </a:r>
            <a:br>
              <a:rPr lang="en-GB" sz="3200" dirty="0" smtClean="0"/>
            </a:br>
            <a:r>
              <a:rPr lang="en-GB" sz="3200" dirty="0" smtClean="0"/>
              <a:t>(</a:t>
            </a:r>
            <a:r>
              <a:rPr lang="en-GB" sz="3200" dirty="0" smtClean="0">
                <a:solidFill>
                  <a:srgbClr val="FF0000"/>
                </a:solidFill>
              </a:rPr>
              <a:t>H</a:t>
            </a:r>
            <a:r>
              <a:rPr lang="en-GB" sz="3200" dirty="0" smtClean="0"/>
              <a:t>, </a:t>
            </a:r>
            <a:r>
              <a:rPr lang="en-GB" sz="3200" dirty="0" smtClean="0">
                <a:solidFill>
                  <a:schemeClr val="accent1"/>
                </a:solidFill>
              </a:rPr>
              <a:t>T</a:t>
            </a:r>
            <a:r>
              <a:rPr lang="en-GB" sz="3200" dirty="0" smtClean="0"/>
              <a:t>) w.p. </a:t>
            </a:r>
            <a:r>
              <a:rPr lang="en-GB" sz="3200" dirty="0" smtClean="0">
                <a:solidFill>
                  <a:schemeClr val="accent1"/>
                </a:solidFill>
              </a:rPr>
              <a:t>1/2 </a:t>
            </a:r>
            <a:r>
              <a:rPr lang="en-GB" sz="3200" dirty="0" smtClean="0"/>
              <a:t> (</a:t>
            </a:r>
            <a:r>
              <a:rPr lang="en-GB" sz="3200" dirty="0" smtClean="0">
                <a:solidFill>
                  <a:srgbClr val="FF0000"/>
                </a:solidFill>
              </a:rPr>
              <a:t>-1</a:t>
            </a:r>
            <a:r>
              <a:rPr lang="en-GB" sz="3200" dirty="0" smtClean="0"/>
              <a:t>)</a:t>
            </a:r>
          </a:p>
          <a:p>
            <a:r>
              <a:rPr lang="en-GB" dirty="0" smtClean="0"/>
              <a:t>If we play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, the outcome is</a:t>
            </a:r>
          </a:p>
          <a:p>
            <a:pPr marL="800100" lvl="1" indent="-342900">
              <a:buNone/>
            </a:pPr>
            <a:r>
              <a:rPr lang="en-GB" sz="3200" dirty="0" smtClean="0"/>
              <a:t>    (</a:t>
            </a:r>
            <a:r>
              <a:rPr lang="en-GB" sz="3200" dirty="0" smtClean="0">
                <a:solidFill>
                  <a:srgbClr val="FF0000"/>
                </a:solidFill>
              </a:rPr>
              <a:t>T,</a:t>
            </a:r>
            <a:r>
              <a:rPr lang="en-GB" sz="3200" dirty="0" smtClean="0"/>
              <a:t> </a:t>
            </a:r>
            <a:r>
              <a:rPr lang="en-GB" sz="3200" dirty="0" smtClean="0">
                <a:solidFill>
                  <a:schemeClr val="accent1"/>
                </a:solidFill>
              </a:rPr>
              <a:t>H</a:t>
            </a:r>
            <a:r>
              <a:rPr lang="en-GB" sz="3200" dirty="0" smtClean="0"/>
              <a:t>) w.p. </a:t>
            </a:r>
            <a:r>
              <a:rPr lang="en-GB" sz="3200" dirty="0" smtClean="0">
                <a:solidFill>
                  <a:schemeClr val="accent1"/>
                </a:solidFill>
              </a:rPr>
              <a:t>1/2 </a:t>
            </a:r>
            <a:r>
              <a:rPr lang="en-GB" sz="3200" dirty="0" smtClean="0"/>
              <a:t>(</a:t>
            </a:r>
            <a:r>
              <a:rPr lang="en-GB" sz="3200" dirty="0" smtClean="0">
                <a:solidFill>
                  <a:srgbClr val="FF0000"/>
                </a:solidFill>
              </a:rPr>
              <a:t>-1</a:t>
            </a:r>
            <a:r>
              <a:rPr lang="en-GB" sz="3200" dirty="0" smtClean="0"/>
              <a:t>);  </a:t>
            </a:r>
            <a:br>
              <a:rPr lang="en-GB" sz="3200" dirty="0" smtClean="0"/>
            </a:br>
            <a:r>
              <a:rPr lang="en-GB" sz="3200" dirty="0" smtClean="0"/>
              <a:t>(</a:t>
            </a:r>
            <a:r>
              <a:rPr lang="en-GB" sz="3200" dirty="0" smtClean="0">
                <a:solidFill>
                  <a:srgbClr val="FF0000"/>
                </a:solidFill>
              </a:rPr>
              <a:t>T</a:t>
            </a:r>
            <a:r>
              <a:rPr lang="en-GB" sz="3200" dirty="0" smtClean="0"/>
              <a:t>, </a:t>
            </a:r>
            <a:r>
              <a:rPr lang="en-GB" sz="3200" dirty="0" smtClean="0">
                <a:solidFill>
                  <a:schemeClr val="accent1"/>
                </a:solidFill>
              </a:rPr>
              <a:t>T</a:t>
            </a:r>
            <a:r>
              <a:rPr lang="en-GB" sz="3200" dirty="0" smtClean="0"/>
              <a:t>) w.p. </a:t>
            </a:r>
            <a:r>
              <a:rPr lang="en-GB" sz="3200" dirty="0" smtClean="0">
                <a:solidFill>
                  <a:schemeClr val="accent1"/>
                </a:solidFill>
              </a:rPr>
              <a:t>1/2</a:t>
            </a:r>
            <a:r>
              <a:rPr lang="en-GB" sz="3200" dirty="0" smtClean="0"/>
              <a:t>  (</a:t>
            </a:r>
            <a:r>
              <a:rPr lang="en-GB" sz="3200" dirty="0" smtClean="0">
                <a:solidFill>
                  <a:srgbClr val="FF0000"/>
                </a:solidFill>
              </a:rPr>
              <a:t>+1</a:t>
            </a:r>
            <a:r>
              <a:rPr lang="en-GB" sz="3200" dirty="0" smtClean="0"/>
              <a:t>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23528" y="1340768"/>
            <a:ext cx="2848376" cy="2673007"/>
            <a:chOff x="323528" y="1340768"/>
            <a:chExt cx="2848376" cy="2673007"/>
          </a:xfrm>
        </p:grpSpPr>
        <p:sp>
          <p:nvSpPr>
            <p:cNvPr id="5" name="TextBox 4"/>
            <p:cNvSpPr txBox="1"/>
            <p:nvPr/>
          </p:nvSpPr>
          <p:spPr>
            <a:xfrm>
              <a:off x="1187624" y="1916832"/>
              <a:ext cx="4411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H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55776" y="1916832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3528" y="2636912"/>
              <a:ext cx="4411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H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5536" y="3429000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59632" y="1340768"/>
              <a:ext cx="7601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1/2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11760" y="1340768"/>
              <a:ext cx="7601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1/2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</p:grpSp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827584" y="2564904"/>
          <a:ext cx="2376264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132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1520" y="4509120"/>
            <a:ext cx="29434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P[win]=P[loss]=1/2</a:t>
            </a:r>
          </a:p>
          <a:p>
            <a:r>
              <a:rPr lang="en-GB" sz="2800" dirty="0" smtClean="0">
                <a:solidFill>
                  <a:srgbClr val="FF0000"/>
                </a:solidFill>
              </a:rPr>
              <a:t>E[utility] = 0 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892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Matching Pennies: Randomization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7864" y="1556792"/>
            <a:ext cx="5652120" cy="5301208"/>
          </a:xfrm>
        </p:spPr>
        <p:txBody>
          <a:bodyPr>
            <a:normAutofit/>
          </a:bodyPr>
          <a:lstStyle/>
          <a:p>
            <a:r>
              <a:rPr lang="en-GB" dirty="0" smtClean="0"/>
              <a:t>If we play </a:t>
            </a:r>
            <a:r>
              <a:rPr lang="en-GB" dirty="0" smtClean="0">
                <a:solidFill>
                  <a:srgbClr val="FF0000"/>
                </a:solidFill>
              </a:rPr>
              <a:t>H</a:t>
            </a:r>
            <a:r>
              <a:rPr lang="en-GB" dirty="0" smtClean="0"/>
              <a:t> w.p.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 w.p. </a:t>
            </a:r>
            <a:r>
              <a:rPr lang="en-GB" dirty="0" smtClean="0">
                <a:solidFill>
                  <a:srgbClr val="FF0000"/>
                </a:solidFill>
              </a:rPr>
              <a:t>1-p</a:t>
            </a:r>
            <a:r>
              <a:rPr lang="en-GB" dirty="0" smtClean="0"/>
              <a:t>, we get</a:t>
            </a:r>
          </a:p>
          <a:p>
            <a:pPr marL="800100" lvl="1" indent="-342900">
              <a:buNone/>
            </a:pPr>
            <a:r>
              <a:rPr lang="en-GB" sz="3200" dirty="0" smtClean="0"/>
              <a:t>(</a:t>
            </a:r>
            <a:r>
              <a:rPr lang="en-GB" sz="3200" dirty="0" smtClean="0">
                <a:solidFill>
                  <a:srgbClr val="FF0000"/>
                </a:solidFill>
              </a:rPr>
              <a:t>H</a:t>
            </a:r>
            <a:r>
              <a:rPr lang="en-GB" sz="3200" dirty="0" smtClean="0"/>
              <a:t>, </a:t>
            </a:r>
            <a:r>
              <a:rPr lang="en-GB" sz="3200" dirty="0" smtClean="0">
                <a:solidFill>
                  <a:schemeClr val="accent1"/>
                </a:solidFill>
              </a:rPr>
              <a:t>H</a:t>
            </a:r>
            <a:r>
              <a:rPr lang="en-GB" sz="3200" dirty="0" smtClean="0"/>
              <a:t>) w.p. </a:t>
            </a:r>
            <a:r>
              <a:rPr lang="en-GB" sz="3200" dirty="0" smtClean="0">
                <a:solidFill>
                  <a:srgbClr val="FF0000"/>
                </a:solidFill>
              </a:rPr>
              <a:t>p</a:t>
            </a:r>
            <a:r>
              <a:rPr lang="en-GB" sz="3200" dirty="0" smtClean="0"/>
              <a:t>/</a:t>
            </a:r>
            <a:r>
              <a:rPr lang="en-GB" sz="3200" dirty="0" smtClean="0">
                <a:solidFill>
                  <a:schemeClr val="accent1"/>
                </a:solidFill>
              </a:rPr>
              <a:t>2</a:t>
            </a:r>
            <a:r>
              <a:rPr lang="en-GB" sz="3200" dirty="0" smtClean="0"/>
              <a:t>, </a:t>
            </a:r>
          </a:p>
          <a:p>
            <a:pPr marL="800100" lvl="1" indent="-342900">
              <a:buNone/>
            </a:pPr>
            <a:r>
              <a:rPr lang="en-GB" sz="3200" dirty="0" smtClean="0"/>
              <a:t>(</a:t>
            </a:r>
            <a:r>
              <a:rPr lang="en-GB" sz="3200" dirty="0" smtClean="0">
                <a:solidFill>
                  <a:srgbClr val="FF0000"/>
                </a:solidFill>
              </a:rPr>
              <a:t>T</a:t>
            </a:r>
            <a:r>
              <a:rPr lang="en-GB" sz="3200" dirty="0" smtClean="0"/>
              <a:t>, </a:t>
            </a:r>
            <a:r>
              <a:rPr lang="en-GB" sz="3200" dirty="0" smtClean="0">
                <a:solidFill>
                  <a:schemeClr val="accent1"/>
                </a:solidFill>
              </a:rPr>
              <a:t>H</a:t>
            </a:r>
            <a:r>
              <a:rPr lang="en-GB" sz="3200" dirty="0" smtClean="0"/>
              <a:t>) w.p. </a:t>
            </a:r>
            <a:r>
              <a:rPr lang="en-GB" sz="3200" dirty="0" smtClean="0">
                <a:solidFill>
                  <a:srgbClr val="FF0000"/>
                </a:solidFill>
              </a:rPr>
              <a:t>(1-p)</a:t>
            </a:r>
            <a:r>
              <a:rPr lang="en-GB" sz="3200" dirty="0" smtClean="0"/>
              <a:t>/</a:t>
            </a:r>
            <a:r>
              <a:rPr lang="en-GB" sz="3200" dirty="0" smtClean="0">
                <a:solidFill>
                  <a:schemeClr val="accent1"/>
                </a:solidFill>
              </a:rPr>
              <a:t>2</a:t>
            </a:r>
            <a:r>
              <a:rPr lang="en-GB" sz="3200" dirty="0" smtClean="0"/>
              <a:t>,</a:t>
            </a:r>
          </a:p>
          <a:p>
            <a:pPr marL="800100" lvl="1" indent="-342900">
              <a:buNone/>
            </a:pPr>
            <a:r>
              <a:rPr lang="en-GB" sz="3200" dirty="0" smtClean="0"/>
              <a:t>(</a:t>
            </a:r>
            <a:r>
              <a:rPr lang="en-GB" sz="3200" dirty="0" smtClean="0">
                <a:solidFill>
                  <a:srgbClr val="FF0000"/>
                </a:solidFill>
              </a:rPr>
              <a:t>H</a:t>
            </a:r>
            <a:r>
              <a:rPr lang="en-GB" sz="3200" dirty="0" smtClean="0"/>
              <a:t>, </a:t>
            </a:r>
            <a:r>
              <a:rPr lang="en-GB" sz="3200" dirty="0" smtClean="0">
                <a:solidFill>
                  <a:schemeClr val="accent1"/>
                </a:solidFill>
              </a:rPr>
              <a:t>T</a:t>
            </a:r>
            <a:r>
              <a:rPr lang="en-GB" sz="3200" dirty="0" smtClean="0"/>
              <a:t>)  w.p. </a:t>
            </a:r>
            <a:r>
              <a:rPr lang="en-GB" sz="3200" dirty="0" smtClean="0">
                <a:solidFill>
                  <a:srgbClr val="FF0000"/>
                </a:solidFill>
              </a:rPr>
              <a:t>p</a:t>
            </a:r>
            <a:r>
              <a:rPr lang="en-GB" sz="3200" dirty="0" smtClean="0"/>
              <a:t>/</a:t>
            </a:r>
            <a:r>
              <a:rPr lang="en-GB" sz="3200" dirty="0" smtClean="0">
                <a:solidFill>
                  <a:schemeClr val="accent1"/>
                </a:solidFill>
              </a:rPr>
              <a:t>2</a:t>
            </a:r>
            <a:r>
              <a:rPr lang="en-GB" sz="3200" dirty="0" smtClean="0"/>
              <a:t>,  </a:t>
            </a:r>
          </a:p>
          <a:p>
            <a:pPr marL="800100" lvl="1" indent="-342900">
              <a:buNone/>
            </a:pPr>
            <a:r>
              <a:rPr lang="en-GB" sz="3200" dirty="0" smtClean="0"/>
              <a:t>(</a:t>
            </a:r>
            <a:r>
              <a:rPr lang="en-GB" sz="3200" dirty="0" smtClean="0">
                <a:solidFill>
                  <a:srgbClr val="FF0000"/>
                </a:solidFill>
              </a:rPr>
              <a:t>T</a:t>
            </a:r>
            <a:r>
              <a:rPr lang="en-GB" sz="3200" dirty="0" smtClean="0"/>
              <a:t>, </a:t>
            </a:r>
            <a:r>
              <a:rPr lang="en-GB" sz="3200" dirty="0" smtClean="0">
                <a:solidFill>
                  <a:schemeClr val="accent1"/>
                </a:solidFill>
              </a:rPr>
              <a:t>T</a:t>
            </a:r>
            <a:r>
              <a:rPr lang="en-GB" sz="3200" dirty="0" smtClean="0"/>
              <a:t>) w.p. </a:t>
            </a:r>
            <a:r>
              <a:rPr lang="en-GB" sz="3200" dirty="0" smtClean="0">
                <a:solidFill>
                  <a:srgbClr val="FF0000"/>
                </a:solidFill>
              </a:rPr>
              <a:t>(1-p)</a:t>
            </a:r>
            <a:r>
              <a:rPr lang="en-GB" sz="3200" dirty="0" smtClean="0"/>
              <a:t>/</a:t>
            </a:r>
            <a:r>
              <a:rPr lang="en-GB" sz="3200" dirty="0" smtClean="0">
                <a:solidFill>
                  <a:schemeClr val="accent1"/>
                </a:solidFill>
              </a:rPr>
              <a:t>2</a:t>
            </a:r>
          </a:p>
          <a:p>
            <a:pPr marL="800100" lvl="1" indent="-342900">
              <a:buNone/>
            </a:pPr>
            <a:r>
              <a:rPr lang="en-GB" dirty="0" smtClean="0"/>
              <a:t>Pr [</a:t>
            </a:r>
            <a:r>
              <a:rPr lang="en-GB" dirty="0" smtClean="0">
                <a:solidFill>
                  <a:srgbClr val="FF0000"/>
                </a:solidFill>
              </a:rPr>
              <a:t>+1</a:t>
            </a:r>
            <a:r>
              <a:rPr lang="en-GB" dirty="0" smtClean="0"/>
              <a:t>] = Pr [(</a:t>
            </a:r>
            <a:r>
              <a:rPr lang="en-GB" dirty="0" smtClean="0">
                <a:solidFill>
                  <a:srgbClr val="FF0000"/>
                </a:solidFill>
              </a:rPr>
              <a:t>H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H</a:t>
            </a:r>
            <a:r>
              <a:rPr lang="en-GB" dirty="0" smtClean="0"/>
              <a:t>) or (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)] = </a:t>
            </a:r>
            <a:r>
              <a:rPr lang="en-GB" dirty="0" smtClean="0">
                <a:solidFill>
                  <a:schemeClr val="accent1"/>
                </a:solidFill>
              </a:rPr>
              <a:t>1/2</a:t>
            </a:r>
          </a:p>
          <a:p>
            <a:pPr marL="800100" lvl="1" indent="-342900">
              <a:buNone/>
            </a:pPr>
            <a:r>
              <a:rPr lang="en-GB" dirty="0" smtClean="0"/>
              <a:t>Pr [</a:t>
            </a:r>
            <a:r>
              <a:rPr lang="en-GB" dirty="0" smtClean="0">
                <a:solidFill>
                  <a:srgbClr val="FF0000"/>
                </a:solidFill>
              </a:rPr>
              <a:t>-1</a:t>
            </a:r>
            <a:r>
              <a:rPr lang="en-GB" dirty="0" smtClean="0"/>
              <a:t>]  = Pr [(</a:t>
            </a:r>
            <a:r>
              <a:rPr lang="en-GB" dirty="0" smtClean="0">
                <a:solidFill>
                  <a:srgbClr val="FF0000"/>
                </a:solidFill>
              </a:rPr>
              <a:t>H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) or (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H</a:t>
            </a:r>
            <a:r>
              <a:rPr lang="en-GB" dirty="0" smtClean="0"/>
              <a:t>)] = </a:t>
            </a:r>
            <a:r>
              <a:rPr lang="en-GB" dirty="0" smtClean="0">
                <a:solidFill>
                  <a:schemeClr val="accent1"/>
                </a:solidFill>
              </a:rPr>
              <a:t>1/2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23528" y="1340768"/>
            <a:ext cx="2848376" cy="2673007"/>
            <a:chOff x="323528" y="1340768"/>
            <a:chExt cx="2848376" cy="2673007"/>
          </a:xfrm>
        </p:grpSpPr>
        <p:sp>
          <p:nvSpPr>
            <p:cNvPr id="5" name="TextBox 4"/>
            <p:cNvSpPr txBox="1"/>
            <p:nvPr/>
          </p:nvSpPr>
          <p:spPr>
            <a:xfrm>
              <a:off x="1187624" y="1916832"/>
              <a:ext cx="4411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H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55776" y="1916832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3528" y="2636912"/>
              <a:ext cx="4411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H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5536" y="3429000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59632" y="1340768"/>
              <a:ext cx="7601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1/2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11760" y="1340768"/>
              <a:ext cx="7601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1/2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</p:grpSp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827584" y="2564904"/>
          <a:ext cx="2376264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132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1520" y="4509120"/>
            <a:ext cx="354981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No matter what we do,</a:t>
            </a:r>
            <a:br>
              <a:rPr lang="en-GB" sz="2800" dirty="0" smtClean="0"/>
            </a:br>
            <a:r>
              <a:rPr lang="en-GB" sz="2800" dirty="0" smtClean="0">
                <a:solidFill>
                  <a:srgbClr val="FF0000"/>
                </a:solidFill>
              </a:rPr>
              <a:t>P[win]=P[loss]=1/2 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353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How Should We Play?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Suppose we (the row player) are playing against an opponent who mixes evenly: (</a:t>
            </a:r>
            <a:r>
              <a:rPr lang="en-GB" dirty="0" smtClean="0">
                <a:solidFill>
                  <a:schemeClr val="accent1"/>
                </a:solidFill>
              </a:rPr>
              <a:t>H</a:t>
            </a:r>
            <a:r>
              <a:rPr lang="en-GB" dirty="0" smtClean="0"/>
              <a:t> w.p. </a:t>
            </a:r>
            <a:r>
              <a:rPr lang="en-GB" dirty="0" smtClean="0">
                <a:solidFill>
                  <a:schemeClr val="accent1"/>
                </a:solidFill>
              </a:rPr>
              <a:t>1/2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 w.p. </a:t>
            </a:r>
            <a:r>
              <a:rPr lang="en-GB" dirty="0" smtClean="0">
                <a:solidFill>
                  <a:schemeClr val="accent1"/>
                </a:solidFill>
              </a:rPr>
              <a:t>1/2</a:t>
            </a:r>
            <a:r>
              <a:rPr lang="en-GB" dirty="0" smtClean="0"/>
              <a:t>)</a:t>
            </a:r>
          </a:p>
          <a:p>
            <a:r>
              <a:rPr lang="en-GB" dirty="0" smtClean="0"/>
              <a:t>Any strategy gives the same chance of winning (1/2)</a:t>
            </a:r>
          </a:p>
          <a:p>
            <a:r>
              <a:rPr lang="en-GB" dirty="0" smtClean="0"/>
              <a:t>However, if we play </a:t>
            </a:r>
            <a:r>
              <a:rPr lang="en-GB" dirty="0" smtClean="0">
                <a:solidFill>
                  <a:srgbClr val="FF0000"/>
                </a:solidFill>
              </a:rPr>
              <a:t>H</a:t>
            </a:r>
            <a:r>
              <a:rPr lang="en-GB" dirty="0" smtClean="0"/>
              <a:t>, the opponent can switch to playing </a:t>
            </a:r>
            <a:r>
              <a:rPr lang="en-GB" dirty="0" smtClean="0">
                <a:solidFill>
                  <a:schemeClr val="accent1"/>
                </a:solidFill>
              </a:rPr>
              <a:t>T</a:t>
            </a:r>
            <a:r>
              <a:rPr lang="en-GB" dirty="0" smtClean="0"/>
              <a:t> and win all the time</a:t>
            </a:r>
          </a:p>
          <a:p>
            <a:r>
              <a:rPr lang="en-GB" dirty="0" smtClean="0"/>
              <a:t>Same if we play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 </a:t>
            </a:r>
          </a:p>
          <a:p>
            <a:r>
              <a:rPr lang="en-GB" dirty="0" smtClean="0"/>
              <a:t>If we play any action w.p. </a:t>
            </a:r>
            <a:r>
              <a:rPr lang="en-GB" dirty="0" smtClean="0">
                <a:solidFill>
                  <a:srgbClr val="FF0000"/>
                </a:solidFill>
              </a:rPr>
              <a:t>p &lt; 1/2</a:t>
            </a:r>
            <a:r>
              <a:rPr lang="en-GB" dirty="0" smtClean="0"/>
              <a:t>, the opponent can switch to this action and win w.p. </a:t>
            </a:r>
            <a:r>
              <a:rPr lang="en-GB" dirty="0" smtClean="0">
                <a:solidFill>
                  <a:schemeClr val="accent1"/>
                </a:solidFill>
              </a:rPr>
              <a:t>1-p &gt; 1/2</a:t>
            </a:r>
          </a:p>
          <a:p>
            <a:r>
              <a:rPr lang="en-GB" dirty="0" smtClean="0"/>
              <a:t>Thus, the only sensible choice is for us to mix evenly, too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7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Mixed Strategies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 lnSpcReduction="10000"/>
          </a:bodyPr>
          <a:lstStyle/>
          <a:p>
            <a:r>
              <a:rPr lang="en-GB" sz="3000" dirty="0" smtClean="0"/>
              <a:t>A </a:t>
            </a:r>
            <a:r>
              <a:rPr lang="en-GB" sz="3000" dirty="0" smtClean="0">
                <a:solidFill>
                  <a:schemeClr val="accent1"/>
                </a:solidFill>
              </a:rPr>
              <a:t>mixed strategy</a:t>
            </a:r>
            <a:r>
              <a:rPr lang="en-GB" sz="3000" dirty="0" smtClean="0"/>
              <a:t> of a player in a strategic game is a probability distribution over the player’s actions</a:t>
            </a:r>
          </a:p>
          <a:p>
            <a:r>
              <a:rPr lang="en-GB" sz="3000" dirty="0" smtClean="0"/>
              <a:t>If the set of actions is </a:t>
            </a:r>
            <a:r>
              <a:rPr lang="en-GB" sz="3000" dirty="0" smtClean="0">
                <a:solidFill>
                  <a:srgbClr val="FF0000"/>
                </a:solidFill>
              </a:rPr>
              <a:t>{a</a:t>
            </a:r>
            <a:r>
              <a:rPr lang="en-GB" sz="3000" baseline="30000" dirty="0" smtClean="0">
                <a:solidFill>
                  <a:srgbClr val="FF0000"/>
                </a:solidFill>
              </a:rPr>
              <a:t>1</a:t>
            </a:r>
            <a:r>
              <a:rPr lang="en-GB" sz="3000" dirty="0" smtClean="0">
                <a:solidFill>
                  <a:srgbClr val="FF0000"/>
                </a:solidFill>
              </a:rPr>
              <a:t>, ..., </a:t>
            </a:r>
            <a:r>
              <a:rPr lang="en-GB" sz="3000" dirty="0" err="1" smtClean="0">
                <a:solidFill>
                  <a:srgbClr val="FF0000"/>
                </a:solidFill>
              </a:rPr>
              <a:t>a</a:t>
            </a:r>
            <a:r>
              <a:rPr lang="en-GB" sz="3000" baseline="30000" dirty="0" err="1" smtClean="0">
                <a:solidFill>
                  <a:srgbClr val="FF0000"/>
                </a:solidFill>
              </a:rPr>
              <a:t>r</a:t>
            </a:r>
            <a:r>
              <a:rPr lang="en-GB" sz="3000" dirty="0" smtClean="0">
                <a:solidFill>
                  <a:srgbClr val="FF0000"/>
                </a:solidFill>
              </a:rPr>
              <a:t>}</a:t>
            </a:r>
            <a:r>
              <a:rPr lang="en-GB" sz="3000" dirty="0" smtClean="0"/>
              <a:t>, a mixed strategy is a vector </a:t>
            </a:r>
            <a:r>
              <a:rPr lang="en-GB" sz="3000" b="1" u="sng" dirty="0" smtClean="0">
                <a:solidFill>
                  <a:srgbClr val="FF0000"/>
                </a:solidFill>
              </a:rPr>
              <a:t>p</a:t>
            </a:r>
            <a:r>
              <a:rPr lang="en-GB" sz="3000" dirty="0" smtClean="0">
                <a:solidFill>
                  <a:srgbClr val="FF0000"/>
                </a:solidFill>
              </a:rPr>
              <a:t> = (p</a:t>
            </a:r>
            <a:r>
              <a:rPr lang="en-GB" sz="3000" baseline="30000" dirty="0" smtClean="0">
                <a:solidFill>
                  <a:srgbClr val="FF0000"/>
                </a:solidFill>
              </a:rPr>
              <a:t>1</a:t>
            </a:r>
            <a:r>
              <a:rPr lang="en-GB" sz="3000" dirty="0" smtClean="0">
                <a:solidFill>
                  <a:srgbClr val="FF0000"/>
                </a:solidFill>
              </a:rPr>
              <a:t>, ..., </a:t>
            </a:r>
            <a:r>
              <a:rPr lang="en-GB" sz="3000" dirty="0" err="1" smtClean="0">
                <a:solidFill>
                  <a:srgbClr val="FF0000"/>
                </a:solidFill>
              </a:rPr>
              <a:t>p</a:t>
            </a:r>
            <a:r>
              <a:rPr lang="en-GB" sz="3000" baseline="30000" dirty="0" err="1" smtClean="0">
                <a:solidFill>
                  <a:srgbClr val="FF0000"/>
                </a:solidFill>
              </a:rPr>
              <a:t>r</a:t>
            </a:r>
            <a:r>
              <a:rPr lang="en-GB" sz="3000" dirty="0" smtClean="0">
                <a:solidFill>
                  <a:srgbClr val="FF0000"/>
                </a:solidFill>
              </a:rPr>
              <a:t>), </a:t>
            </a:r>
            <a:r>
              <a:rPr lang="en-GB" sz="3000" dirty="0" smtClean="0"/>
              <a:t>where</a:t>
            </a:r>
          </a:p>
          <a:p>
            <a:pPr lvl="1">
              <a:buNone/>
            </a:pPr>
            <a:r>
              <a:rPr lang="en-GB" dirty="0" smtClean="0">
                <a:solidFill>
                  <a:srgbClr val="FF0000"/>
                </a:solidFill>
              </a:rPr>
              <a:t>       p</a:t>
            </a:r>
            <a:r>
              <a:rPr lang="en-GB" baseline="30000" dirty="0" smtClean="0">
                <a:solidFill>
                  <a:srgbClr val="FF0000"/>
                </a:solidFill>
              </a:rPr>
              <a:t>i  </a:t>
            </a:r>
            <a:r>
              <a:rPr lang="en-GB" dirty="0" smtClean="0">
                <a:solidFill>
                  <a:srgbClr val="FF0000"/>
                </a:solidFill>
              </a:rPr>
              <a:t>≥ 0 </a:t>
            </a:r>
            <a:r>
              <a:rPr lang="en-GB" dirty="0" smtClean="0"/>
              <a:t>for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=1, ..., r</a:t>
            </a:r>
            <a:r>
              <a:rPr lang="en-GB" dirty="0" smtClean="0"/>
              <a:t>,  </a:t>
            </a:r>
            <a:r>
              <a:rPr lang="en-GB" dirty="0" smtClean="0">
                <a:solidFill>
                  <a:srgbClr val="FF0000"/>
                </a:solidFill>
              </a:rPr>
              <a:t>   p</a:t>
            </a:r>
            <a:r>
              <a:rPr lang="en-GB" baseline="30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+ ... + p</a:t>
            </a:r>
            <a:r>
              <a:rPr lang="en-GB" baseline="30000" dirty="0" smtClean="0">
                <a:solidFill>
                  <a:srgbClr val="FF0000"/>
                </a:solidFill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 = 1</a:t>
            </a:r>
          </a:p>
          <a:p>
            <a:r>
              <a:rPr lang="en-GB" sz="3000" dirty="0" smtClean="0">
                <a:solidFill>
                  <a:srgbClr val="FF0000"/>
                </a:solidFill>
              </a:rPr>
              <a:t>p(</a:t>
            </a:r>
            <a:r>
              <a:rPr lang="en-GB" sz="3000" dirty="0" err="1" smtClean="0">
                <a:solidFill>
                  <a:srgbClr val="FF0000"/>
                </a:solidFill>
              </a:rPr>
              <a:t>a</a:t>
            </a:r>
            <a:r>
              <a:rPr lang="en-GB" sz="3000" baseline="30000" dirty="0" err="1" smtClean="0">
                <a:solidFill>
                  <a:srgbClr val="FF0000"/>
                </a:solidFill>
              </a:rPr>
              <a:t>i</a:t>
            </a:r>
            <a:r>
              <a:rPr lang="en-GB" sz="3000" dirty="0" smtClean="0">
                <a:solidFill>
                  <a:srgbClr val="FF0000"/>
                </a:solidFill>
              </a:rPr>
              <a:t>)= </a:t>
            </a:r>
            <a:r>
              <a:rPr lang="en-GB" sz="3000" dirty="0" smtClean="0"/>
              <a:t>probability that the player chooses action </a:t>
            </a:r>
            <a:r>
              <a:rPr lang="en-GB" sz="3000" dirty="0" err="1" smtClean="0">
                <a:solidFill>
                  <a:srgbClr val="FF0000"/>
                </a:solidFill>
              </a:rPr>
              <a:t>a</a:t>
            </a:r>
            <a:r>
              <a:rPr lang="en-GB" sz="3000" baseline="30000" dirty="0" err="1" smtClean="0">
                <a:solidFill>
                  <a:srgbClr val="FF0000"/>
                </a:solidFill>
              </a:rPr>
              <a:t>i</a:t>
            </a:r>
            <a:endParaRPr lang="en-GB" sz="3000" baseline="30000" dirty="0" smtClean="0">
              <a:solidFill>
                <a:srgbClr val="FF0000"/>
              </a:solidFill>
            </a:endParaRPr>
          </a:p>
          <a:p>
            <a:r>
              <a:rPr lang="en-GB" sz="3000" dirty="0" smtClean="0"/>
              <a:t>Matching pennies:  mixing evenly can be written as </a:t>
            </a:r>
            <a:br>
              <a:rPr lang="en-GB" sz="3000" dirty="0" smtClean="0"/>
            </a:br>
            <a:r>
              <a:rPr lang="en-GB" sz="3000" b="1" u="sng" dirty="0" smtClean="0">
                <a:solidFill>
                  <a:srgbClr val="FF0000"/>
                </a:solidFill>
              </a:rPr>
              <a:t>p</a:t>
            </a:r>
            <a:r>
              <a:rPr lang="en-GB" sz="3000" dirty="0" smtClean="0">
                <a:solidFill>
                  <a:srgbClr val="FF0000"/>
                </a:solidFill>
              </a:rPr>
              <a:t> = (1/2, 1/2) </a:t>
            </a:r>
            <a:r>
              <a:rPr lang="en-GB" sz="3000" dirty="0" smtClean="0"/>
              <a:t>or </a:t>
            </a:r>
            <a:r>
              <a:rPr lang="en-GB" sz="3000" dirty="0" smtClean="0">
                <a:solidFill>
                  <a:srgbClr val="FF0000"/>
                </a:solidFill>
              </a:rPr>
              <a:t>p(H) = p(T) = 1/2 </a:t>
            </a:r>
            <a:r>
              <a:rPr lang="en-GB" sz="3000" dirty="0" smtClean="0"/>
              <a:t>or  </a:t>
            </a:r>
            <a:r>
              <a:rPr lang="en-GB" sz="3000" dirty="0" smtClean="0">
                <a:solidFill>
                  <a:srgbClr val="FF0000"/>
                </a:solidFill>
              </a:rPr>
              <a:t>1/2 T + 1/2 H</a:t>
            </a:r>
          </a:p>
          <a:p>
            <a:r>
              <a:rPr lang="en-GB" sz="3000" dirty="0" smtClean="0">
                <a:solidFill>
                  <a:schemeClr val="accent1"/>
                </a:solidFill>
              </a:rPr>
              <a:t>P = (</a:t>
            </a:r>
            <a:r>
              <a:rPr lang="en-GB" sz="3000" b="1" u="sng" dirty="0" smtClean="0">
                <a:solidFill>
                  <a:schemeClr val="accent1"/>
                </a:solidFill>
              </a:rPr>
              <a:t>p</a:t>
            </a:r>
            <a:r>
              <a:rPr lang="en-GB" sz="3000" baseline="-25000" dirty="0" smtClean="0">
                <a:solidFill>
                  <a:schemeClr val="accent1"/>
                </a:solidFill>
              </a:rPr>
              <a:t>1 </a:t>
            </a:r>
            <a:r>
              <a:rPr lang="en-GB" sz="3000" dirty="0" smtClean="0">
                <a:solidFill>
                  <a:schemeClr val="accent1"/>
                </a:solidFill>
              </a:rPr>
              <a:t>, ..., </a:t>
            </a:r>
            <a:r>
              <a:rPr lang="en-GB" sz="3000" b="1" u="sng" dirty="0" err="1" smtClean="0">
                <a:solidFill>
                  <a:schemeClr val="accent1"/>
                </a:solidFill>
              </a:rPr>
              <a:t>p</a:t>
            </a:r>
            <a:r>
              <a:rPr lang="en-GB" sz="3000" baseline="-25000" dirty="0" err="1" smtClean="0">
                <a:solidFill>
                  <a:schemeClr val="accent1"/>
                </a:solidFill>
              </a:rPr>
              <a:t>n</a:t>
            </a:r>
            <a:r>
              <a:rPr lang="en-GB" sz="3000" baseline="-25000" dirty="0" smtClean="0">
                <a:solidFill>
                  <a:schemeClr val="accent1"/>
                </a:solidFill>
              </a:rPr>
              <a:t> </a:t>
            </a:r>
            <a:r>
              <a:rPr lang="en-GB" sz="3000" dirty="0" smtClean="0">
                <a:solidFill>
                  <a:schemeClr val="accent1"/>
                </a:solidFill>
              </a:rPr>
              <a:t>)</a:t>
            </a:r>
            <a:r>
              <a:rPr lang="en-GB" sz="3000" dirty="0" smtClean="0"/>
              <a:t>: mixed strategy profile</a:t>
            </a:r>
          </a:p>
          <a:p>
            <a:r>
              <a:rPr lang="en-GB" sz="3000" dirty="0" smtClean="0">
                <a:solidFill>
                  <a:schemeClr val="accent1"/>
                </a:solidFill>
              </a:rPr>
              <a:t>Pure strategy: </a:t>
            </a:r>
            <a:r>
              <a:rPr lang="en-GB" sz="3000" dirty="0" smtClean="0"/>
              <a:t>assigns </a:t>
            </a:r>
            <a:r>
              <a:rPr lang="en-GB" sz="3000" dirty="0"/>
              <a:t>probability 1 to some </a:t>
            </a:r>
            <a:r>
              <a:rPr lang="en-GB" sz="3000" dirty="0" smtClean="0"/>
              <a:t>action</a:t>
            </a:r>
            <a:endParaRPr lang="en-GB" sz="3000" dirty="0">
              <a:solidFill>
                <a:schemeClr val="accent1"/>
              </a:solidFill>
            </a:endParaRPr>
          </a:p>
          <a:p>
            <a:endParaRPr lang="en-GB" sz="3000" dirty="0" smtClean="0"/>
          </a:p>
        </p:txBody>
      </p:sp>
    </p:spTree>
    <p:extLst>
      <p:ext uri="{BB962C8B-B14F-4D97-AF65-F5344CB8AC3E}">
        <p14:creationId xmlns:p14="http://schemas.microsoft.com/office/powerpoint/2010/main" val="1362100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Why Study Game Theory?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96544"/>
          </a:xfrm>
        </p:spPr>
        <p:txBody>
          <a:bodyPr>
            <a:normAutofit/>
          </a:bodyPr>
          <a:lstStyle/>
          <a:p>
            <a:r>
              <a:rPr lang="en-GB" dirty="0" smtClean="0"/>
              <a:t>To understand the behavior of others in strategic situations</a:t>
            </a:r>
          </a:p>
          <a:p>
            <a:r>
              <a:rPr lang="en-GB" dirty="0" smtClean="0"/>
              <a:t>To know how to alter one’s own behavior in such situations to gain advantage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Wikipedia:</a:t>
            </a:r>
            <a:r>
              <a:rPr lang="en-GB" dirty="0" smtClean="0"/>
              <a:t> game theory attempts to mathematically capture </a:t>
            </a:r>
            <a:r>
              <a:rPr lang="en-GB" dirty="0" err="1" smtClean="0"/>
              <a:t>behavior</a:t>
            </a:r>
            <a:r>
              <a:rPr lang="en-GB" dirty="0" smtClean="0"/>
              <a:t> in strategic situations, in which an individual success in making choices depends on the choices of others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Mixed Strategies and Payoffs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/>
          </a:bodyPr>
          <a:lstStyle/>
          <a:p>
            <a:r>
              <a:rPr lang="en-GB" sz="3000" dirty="0" smtClean="0"/>
              <a:t>Suppose  each player chooses a mixed strategy</a:t>
            </a:r>
          </a:p>
          <a:p>
            <a:r>
              <a:rPr lang="en-GB" sz="3000" dirty="0" smtClean="0"/>
              <a:t>How do they reason about their utilities?</a:t>
            </a:r>
          </a:p>
          <a:p>
            <a:r>
              <a:rPr lang="en-GB" sz="3000" dirty="0" smtClean="0"/>
              <a:t>Utilities need to be computed </a:t>
            </a:r>
            <a:r>
              <a:rPr lang="en-GB" sz="3000" dirty="0" smtClean="0">
                <a:solidFill>
                  <a:srgbClr val="FF0000"/>
                </a:solidFill>
              </a:rPr>
              <a:t>before </a:t>
            </a:r>
            <a:r>
              <a:rPr lang="en-GB" sz="3000" dirty="0" smtClean="0"/>
              <a:t/>
            </a:r>
            <a:br>
              <a:rPr lang="en-GB" sz="3000" dirty="0" smtClean="0"/>
            </a:br>
            <a:r>
              <a:rPr lang="en-GB" sz="3000" dirty="0" smtClean="0"/>
              <a:t>the choice of action is realized</a:t>
            </a:r>
          </a:p>
          <a:p>
            <a:pPr lvl="1"/>
            <a:r>
              <a:rPr lang="en-GB" sz="2600" dirty="0" smtClean="0">
                <a:solidFill>
                  <a:srgbClr val="FF0000"/>
                </a:solidFill>
              </a:rPr>
              <a:t>before</a:t>
            </a:r>
            <a:r>
              <a:rPr lang="en-GB" sz="2600" dirty="0" smtClean="0"/>
              <a:t> the coin lands</a:t>
            </a:r>
          </a:p>
          <a:p>
            <a:r>
              <a:rPr lang="en-GB" sz="3000" dirty="0" smtClean="0"/>
              <a:t>Mixed strategies generate a probability space</a:t>
            </a:r>
          </a:p>
          <a:p>
            <a:r>
              <a:rPr lang="en-GB" sz="3000" dirty="0" smtClean="0"/>
              <a:t>Players are interested in their </a:t>
            </a:r>
            <a:r>
              <a:rPr lang="en-GB" sz="3000" dirty="0" smtClean="0">
                <a:solidFill>
                  <a:srgbClr val="FF0000"/>
                </a:solidFill>
              </a:rPr>
              <a:t>expected utility </a:t>
            </a:r>
            <a:r>
              <a:rPr lang="en-GB" sz="3000" dirty="0" smtClean="0"/>
              <a:t/>
            </a:r>
            <a:br>
              <a:rPr lang="en-GB" sz="3000" dirty="0" smtClean="0"/>
            </a:br>
            <a:r>
              <a:rPr lang="en-GB" sz="3000" dirty="0" err="1" smtClean="0"/>
              <a:t>w.r.t</a:t>
            </a:r>
            <a:r>
              <a:rPr lang="en-GB" sz="3000" dirty="0" smtClean="0"/>
              <a:t>. this space</a:t>
            </a:r>
          </a:p>
        </p:txBody>
      </p:sp>
    </p:spTree>
    <p:extLst>
      <p:ext uri="{BB962C8B-B14F-4D97-AF65-F5344CB8AC3E}">
        <p14:creationId xmlns:p14="http://schemas.microsoft.com/office/powerpoint/2010/main" val="3428024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Expected Utility (2 Players)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97152"/>
          </a:xfrm>
        </p:spPr>
        <p:txBody>
          <a:bodyPr>
            <a:normAutofit/>
          </a:bodyPr>
          <a:lstStyle/>
          <a:p>
            <a:r>
              <a:rPr lang="en-GB" dirty="0" smtClean="0"/>
              <a:t>Player 1’s set of actions: </a:t>
            </a:r>
            <a:r>
              <a:rPr lang="en-GB" dirty="0" smtClean="0">
                <a:solidFill>
                  <a:srgbClr val="FF0000"/>
                </a:solidFill>
              </a:rPr>
              <a:t>A = {a</a:t>
            </a:r>
            <a:r>
              <a:rPr lang="en-GB" baseline="30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dirty="0" err="1" smtClean="0">
                <a:solidFill>
                  <a:srgbClr val="FF0000"/>
                </a:solidFill>
              </a:rPr>
              <a:t>a</a:t>
            </a:r>
            <a:r>
              <a:rPr lang="en-GB" baseline="30000" dirty="0" err="1" smtClean="0">
                <a:solidFill>
                  <a:srgbClr val="FF0000"/>
                </a:solidFill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}</a:t>
            </a:r>
            <a:r>
              <a:rPr lang="en-GB" dirty="0" smtClean="0"/>
              <a:t> </a:t>
            </a:r>
          </a:p>
          <a:p>
            <a:r>
              <a:rPr lang="en-GB" dirty="0" smtClean="0"/>
              <a:t>Player 2’s set of actions: </a:t>
            </a:r>
            <a:r>
              <a:rPr lang="en-GB" dirty="0" smtClean="0">
                <a:solidFill>
                  <a:schemeClr val="accent1"/>
                </a:solidFill>
              </a:rPr>
              <a:t>B = {b</a:t>
            </a:r>
            <a:r>
              <a:rPr lang="en-GB" baseline="30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</a:t>
            </a:r>
            <a:r>
              <a:rPr lang="en-GB" dirty="0" err="1" smtClean="0">
                <a:solidFill>
                  <a:schemeClr val="accent1"/>
                </a:solidFill>
              </a:rPr>
              <a:t>b</a:t>
            </a:r>
            <a:r>
              <a:rPr lang="en-GB" baseline="30000" dirty="0" err="1" smtClean="0">
                <a:solidFill>
                  <a:schemeClr val="accent1"/>
                </a:solidFill>
              </a:rPr>
              <a:t>s</a:t>
            </a:r>
            <a:r>
              <a:rPr lang="en-GB" dirty="0" smtClean="0">
                <a:solidFill>
                  <a:schemeClr val="accent1"/>
                </a:solidFill>
              </a:rPr>
              <a:t>}</a:t>
            </a:r>
          </a:p>
          <a:p>
            <a:r>
              <a:rPr lang="en-GB" dirty="0" smtClean="0"/>
              <a:t>Player 1’s utility is given by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 x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dirty="0" smtClean="0"/>
              <a:t> → </a:t>
            </a:r>
            <a:r>
              <a:rPr lang="en-GB" dirty="0" smtClean="0">
                <a:latin typeface="Algerian" pitchFamily="82" charset="0"/>
              </a:rPr>
              <a:t>R</a:t>
            </a:r>
            <a:r>
              <a:rPr lang="en-GB" dirty="0" smtClean="0"/>
              <a:t>  </a:t>
            </a:r>
          </a:p>
          <a:p>
            <a:r>
              <a:rPr lang="en-GB" dirty="0" smtClean="0"/>
              <a:t>If player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plays mixed strategy </a:t>
            </a:r>
            <a:r>
              <a:rPr lang="en-GB" b="1" u="sng" dirty="0" smtClean="0">
                <a:solidFill>
                  <a:srgbClr val="FF0000"/>
                </a:solidFill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 = (p</a:t>
            </a:r>
            <a:r>
              <a:rPr lang="en-GB" baseline="30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dirty="0" err="1" smtClean="0">
                <a:solidFill>
                  <a:srgbClr val="FF0000"/>
                </a:solidFill>
              </a:rPr>
              <a:t>p</a:t>
            </a:r>
            <a:r>
              <a:rPr lang="en-GB" baseline="30000" dirty="0" err="1" smtClean="0">
                <a:solidFill>
                  <a:srgbClr val="FF0000"/>
                </a:solidFill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), </a:t>
            </a:r>
            <a:r>
              <a:rPr lang="en-GB" dirty="0" smtClean="0"/>
              <a:t>and player </a:t>
            </a:r>
            <a:r>
              <a:rPr lang="en-GB" dirty="0" smtClean="0">
                <a:solidFill>
                  <a:schemeClr val="accent1"/>
                </a:solidFill>
              </a:rPr>
              <a:t>2</a:t>
            </a:r>
            <a:r>
              <a:rPr lang="en-GB" dirty="0" smtClean="0"/>
              <a:t> plays mixed strategy </a:t>
            </a:r>
            <a:r>
              <a:rPr lang="en-GB" b="1" u="sng" dirty="0" smtClean="0">
                <a:solidFill>
                  <a:schemeClr val="accent1"/>
                </a:solidFill>
              </a:rPr>
              <a:t>q</a:t>
            </a:r>
            <a:r>
              <a:rPr lang="en-GB" dirty="0" smtClean="0">
                <a:solidFill>
                  <a:schemeClr val="accent1"/>
                </a:solidFill>
              </a:rPr>
              <a:t> = (q</a:t>
            </a:r>
            <a:r>
              <a:rPr lang="en-GB" baseline="30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</a:t>
            </a:r>
            <a:r>
              <a:rPr lang="en-GB" dirty="0" err="1" smtClean="0">
                <a:solidFill>
                  <a:schemeClr val="accent1"/>
                </a:solidFill>
              </a:rPr>
              <a:t>q</a:t>
            </a:r>
            <a:r>
              <a:rPr lang="en-GB" baseline="30000" dirty="0" err="1" smtClean="0">
                <a:solidFill>
                  <a:schemeClr val="accent1"/>
                </a:solidFill>
              </a:rPr>
              <a:t>s</a:t>
            </a:r>
            <a:r>
              <a:rPr lang="en-GB" dirty="0" smtClean="0">
                <a:solidFill>
                  <a:schemeClr val="accent1"/>
                </a:solidFill>
              </a:rPr>
              <a:t>)</a:t>
            </a:r>
          </a:p>
          <a:p>
            <a:r>
              <a:rPr lang="en-GB" dirty="0" smtClean="0"/>
              <a:t>The expected utility of player 1 is </a:t>
            </a:r>
            <a:br>
              <a:rPr lang="en-GB" dirty="0" smtClean="0"/>
            </a:br>
            <a:r>
              <a:rPr lang="en-GB" dirty="0" smtClean="0"/>
              <a:t>            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p</a:t>
            </a:r>
            <a:r>
              <a:rPr lang="en-GB" dirty="0" smtClean="0"/>
              <a:t>, </a:t>
            </a:r>
            <a:r>
              <a:rPr lang="en-GB" b="1" u="sng" dirty="0" smtClean="0">
                <a:solidFill>
                  <a:schemeClr val="accent1"/>
                </a:solidFill>
              </a:rPr>
              <a:t>q</a:t>
            </a:r>
            <a:r>
              <a:rPr lang="en-GB" dirty="0" smtClean="0"/>
              <a:t>) = </a:t>
            </a:r>
            <a:r>
              <a:rPr lang="en-GB" sz="3600" b="1" dirty="0" smtClean="0">
                <a:sym typeface="Symbol"/>
              </a:rPr>
              <a:t></a:t>
            </a:r>
            <a:r>
              <a:rPr lang="en-GB" b="1" dirty="0" smtClean="0">
                <a:sym typeface="Symbol"/>
              </a:rPr>
              <a:t> </a:t>
            </a:r>
            <a:r>
              <a:rPr lang="en-GB" baseline="-25000" dirty="0" smtClean="0"/>
              <a:t>i=1, ..., r, j=1, ..., s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30000" dirty="0" smtClean="0">
                <a:solidFill>
                  <a:srgbClr val="FF0000"/>
                </a:solidFill>
              </a:rPr>
              <a:t>i</a:t>
            </a:r>
            <a:r>
              <a:rPr lang="en-GB" baseline="30000" dirty="0" smtClean="0"/>
              <a:t> </a:t>
            </a:r>
            <a:r>
              <a:rPr lang="en-GB" dirty="0" err="1" smtClean="0">
                <a:solidFill>
                  <a:schemeClr val="accent1"/>
                </a:solidFill>
              </a:rPr>
              <a:t>q</a:t>
            </a:r>
            <a:r>
              <a:rPr lang="en-GB" baseline="30000" dirty="0" err="1" smtClean="0">
                <a:solidFill>
                  <a:schemeClr val="accent1"/>
                </a:solidFill>
              </a:rPr>
              <a:t>j</a:t>
            </a:r>
            <a:r>
              <a:rPr lang="en-GB" baseline="30000" dirty="0" smtClean="0">
                <a:sym typeface="Wingdings" pitchFamily="2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ym typeface="Wingdings" pitchFamily="2" charset="2"/>
              </a:rPr>
              <a:t>(</a:t>
            </a:r>
            <a:r>
              <a:rPr lang="en-GB" dirty="0" err="1" smtClean="0">
                <a:solidFill>
                  <a:srgbClr val="FF0000"/>
                </a:solidFill>
              </a:rPr>
              <a:t>a</a:t>
            </a:r>
            <a:r>
              <a:rPr lang="en-GB" baseline="30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chemeClr val="accent1"/>
                </a:solidFill>
              </a:rPr>
              <a:t>b</a:t>
            </a:r>
            <a:r>
              <a:rPr lang="en-GB" baseline="30000" dirty="0" err="1" smtClean="0">
                <a:solidFill>
                  <a:schemeClr val="accent1"/>
                </a:solidFill>
              </a:rPr>
              <a:t>j</a:t>
            </a:r>
            <a:r>
              <a:rPr lang="en-GB" dirty="0" smtClean="0">
                <a:sym typeface="Wingdings" pitchFamily="2" charset="2"/>
              </a:rPr>
              <a:t>) </a:t>
            </a:r>
          </a:p>
          <a:p>
            <a:r>
              <a:rPr lang="en-GB" dirty="0" smtClean="0">
                <a:sym typeface="Wingdings" pitchFamily="2" charset="2"/>
              </a:rPr>
              <a:t>Similarly for player 2 (replace u</a:t>
            </a:r>
            <a:r>
              <a:rPr lang="en-GB" baseline="-25000" dirty="0" smtClean="0">
                <a:sym typeface="Wingdings" pitchFamily="2" charset="2"/>
              </a:rPr>
              <a:t>1</a:t>
            </a:r>
            <a:r>
              <a:rPr lang="en-GB" dirty="0" smtClean="0">
                <a:sym typeface="Wingdings" pitchFamily="2" charset="2"/>
              </a:rPr>
              <a:t> by u</a:t>
            </a:r>
            <a:r>
              <a:rPr lang="en-GB" baseline="-25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185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68" y="4653136"/>
            <a:ext cx="8927628" cy="1456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Expected Utility (n Players)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97152"/>
          </a:xfrm>
        </p:spPr>
        <p:txBody>
          <a:bodyPr>
            <a:normAutofit/>
          </a:bodyPr>
          <a:lstStyle/>
          <a:p>
            <a:r>
              <a:rPr lang="en-GB" dirty="0" smtClean="0"/>
              <a:t>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err="1" smtClean="0"/>
              <a:t>’s</a:t>
            </a:r>
            <a:r>
              <a:rPr lang="en-GB" dirty="0" smtClean="0"/>
              <a:t> set of actions: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 i</a:t>
            </a:r>
            <a:endParaRPr lang="en-GB" dirty="0" smtClean="0"/>
          </a:p>
          <a:p>
            <a:r>
              <a:rPr lang="en-GB" dirty="0" smtClean="0"/>
              <a:t>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err="1" smtClean="0"/>
              <a:t>’s</a:t>
            </a:r>
            <a:r>
              <a:rPr lang="en-GB" dirty="0" smtClean="0"/>
              <a:t> utility is given by 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 i</a:t>
            </a:r>
            <a:r>
              <a:rPr lang="en-GB" dirty="0" smtClean="0"/>
              <a:t>: </a:t>
            </a:r>
            <a:r>
              <a:rPr lang="en-GB" dirty="0" smtClean="0">
                <a:solidFill>
                  <a:schemeClr val="accent1"/>
                </a:solidFill>
              </a:rPr>
              <a:t>A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x ... x A</a:t>
            </a:r>
            <a:r>
              <a:rPr lang="en-GB" baseline="-25000" dirty="0" smtClean="0">
                <a:solidFill>
                  <a:schemeClr val="accent1"/>
                </a:solidFill>
              </a:rPr>
              <a:t>n</a:t>
            </a:r>
            <a:r>
              <a:rPr lang="en-GB" dirty="0" smtClean="0"/>
              <a:t> </a:t>
            </a:r>
            <a:r>
              <a:rPr lang="en-GB" dirty="0" smtClean="0">
                <a:latin typeface="Cambria Math"/>
                <a:ea typeface="Cambria Math"/>
              </a:rPr>
              <a:t>→</a:t>
            </a:r>
            <a:r>
              <a:rPr lang="en-GB" dirty="0" smtClean="0"/>
              <a:t> </a:t>
            </a:r>
            <a:r>
              <a:rPr lang="en-GB" dirty="0" smtClean="0">
                <a:latin typeface="Algerian" pitchFamily="82" charset="0"/>
              </a:rPr>
              <a:t>R</a:t>
            </a:r>
            <a:r>
              <a:rPr lang="en-GB" dirty="0" smtClean="0"/>
              <a:t>  </a:t>
            </a:r>
          </a:p>
          <a:p>
            <a:r>
              <a:rPr lang="en-GB" dirty="0" smtClean="0"/>
              <a:t>If player </a:t>
            </a:r>
            <a:r>
              <a:rPr lang="en-GB" dirty="0" smtClean="0">
                <a:solidFill>
                  <a:srgbClr val="FF0000"/>
                </a:solidFill>
              </a:rPr>
              <a:t>j</a:t>
            </a:r>
            <a:r>
              <a:rPr lang="en-GB" dirty="0" smtClean="0"/>
              <a:t> plays mixed strategy </a:t>
            </a:r>
            <a:r>
              <a:rPr lang="en-GB" b="1" u="sng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 j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chemeClr val="accent1"/>
              </a:solidFill>
            </a:endParaRPr>
          </a:p>
          <a:p>
            <a:r>
              <a:rPr lang="en-GB" dirty="0" smtClean="0"/>
              <a:t>Then the expected utility of player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is </a:t>
            </a:r>
            <a:br>
              <a:rPr lang="en-GB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484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Equilibria in Mixed Strategies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525963"/>
          </a:xfrm>
        </p:spPr>
        <p:txBody>
          <a:bodyPr>
            <a:noAutofit/>
          </a:bodyPr>
          <a:lstStyle/>
          <a:p>
            <a:r>
              <a:rPr lang="en-GB" u="sng" dirty="0" smtClean="0">
                <a:solidFill>
                  <a:srgbClr val="000000"/>
                </a:solidFill>
              </a:rPr>
              <a:t>Definition</a:t>
            </a:r>
            <a:r>
              <a:rPr lang="en-GB" dirty="0" smtClean="0">
                <a:solidFill>
                  <a:srgbClr val="000000"/>
                </a:solidFill>
              </a:rPr>
              <a:t>:</a:t>
            </a:r>
            <a:r>
              <a:rPr lang="en-GB" dirty="0" smtClean="0"/>
              <a:t> A mixed strategy profile </a:t>
            </a:r>
            <a:r>
              <a:rPr lang="en-GB" dirty="0" smtClean="0">
                <a:solidFill>
                  <a:schemeClr val="accent1"/>
                </a:solidFill>
              </a:rPr>
              <a:t>P = (</a:t>
            </a:r>
            <a:r>
              <a:rPr lang="en-GB" b="1" u="sng" dirty="0" smtClean="0">
                <a:solidFill>
                  <a:schemeClr val="accent1"/>
                </a:solidFill>
              </a:rPr>
              <a:t>p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</a:t>
            </a:r>
            <a:r>
              <a:rPr lang="en-GB" b="1" u="sng" dirty="0" err="1" smtClean="0">
                <a:solidFill>
                  <a:schemeClr val="accent1"/>
                </a:solidFill>
              </a:rPr>
              <a:t>p</a:t>
            </a:r>
            <a:r>
              <a:rPr lang="en-GB" baseline="-25000" dirty="0" err="1" smtClean="0">
                <a:solidFill>
                  <a:schemeClr val="accent1"/>
                </a:solidFill>
              </a:rPr>
              <a:t>n</a:t>
            </a:r>
            <a:r>
              <a:rPr lang="en-GB" dirty="0" smtClean="0">
                <a:solidFill>
                  <a:schemeClr val="accent1"/>
                </a:solidFill>
              </a:rPr>
              <a:t>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is a </a:t>
            </a:r>
            <a:r>
              <a:rPr lang="en-GB" dirty="0" smtClean="0">
                <a:solidFill>
                  <a:schemeClr val="accent1"/>
                </a:solidFill>
              </a:rPr>
              <a:t>mixed strategy Nash equilibrium</a:t>
            </a:r>
            <a:r>
              <a:rPr lang="en-GB" dirty="0" smtClean="0"/>
              <a:t> if for any player </a:t>
            </a:r>
            <a:r>
              <a:rPr lang="en-GB" dirty="0" smtClean="0">
                <a:solidFill>
                  <a:srgbClr val="FF0000"/>
                </a:solidFill>
              </a:rPr>
              <a:t>i </a:t>
            </a:r>
            <a:r>
              <a:rPr lang="en-GB" dirty="0" smtClean="0"/>
              <a:t>and any mixed strategy </a:t>
            </a:r>
            <a:r>
              <a:rPr lang="en-GB" b="1" u="sng" dirty="0" smtClean="0">
                <a:solidFill>
                  <a:srgbClr val="FF0000"/>
                </a:solidFill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’</a:t>
            </a:r>
            <a:r>
              <a:rPr lang="en-GB" dirty="0" smtClean="0"/>
              <a:t> of player </a:t>
            </a:r>
            <a:r>
              <a:rPr lang="en-GB" dirty="0" err="1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,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                 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 i</a:t>
            </a:r>
            <a:r>
              <a:rPr lang="en-GB" dirty="0" smtClean="0">
                <a:solidFill>
                  <a:srgbClr val="FF0000"/>
                </a:solidFill>
              </a:rPr>
              <a:t> (</a:t>
            </a:r>
            <a:r>
              <a:rPr lang="en-GB" dirty="0" smtClean="0">
                <a:solidFill>
                  <a:schemeClr val="accent1"/>
                </a:solidFill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>
                <a:solidFill>
                  <a:schemeClr val="accent1"/>
                </a:solidFill>
              </a:rPr>
              <a:t> ≥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chemeClr val="accent1"/>
                </a:solidFill>
              </a:rPr>
              <a:t> </a:t>
            </a:r>
            <a:r>
              <a:rPr lang="en-GB" baseline="-25000" dirty="0" smtClean="0">
                <a:solidFill>
                  <a:srgbClr val="FF0000"/>
                </a:solidFill>
              </a:rPr>
              <a:t>i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chemeClr val="accent1"/>
                </a:solidFill>
              </a:rPr>
              <a:t>P</a:t>
            </a:r>
            <a:r>
              <a:rPr lang="en-GB" baseline="-25000" dirty="0" smtClean="0">
                <a:solidFill>
                  <a:schemeClr val="accent1"/>
                </a:solidFill>
              </a:rPr>
              <a:t>-i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b="1" u="sng" dirty="0" smtClean="0">
                <a:solidFill>
                  <a:srgbClr val="FF0000"/>
                </a:solidFill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’)</a:t>
            </a:r>
          </a:p>
          <a:p>
            <a:pPr marL="0" indent="0">
              <a:buNone/>
            </a:pPr>
            <a:endParaRPr lang="en-GB" sz="3200" dirty="0" smtClean="0"/>
          </a:p>
          <a:p>
            <a:r>
              <a:rPr lang="en-GB" dirty="0"/>
              <a:t>W</a:t>
            </a:r>
            <a:r>
              <a:rPr lang="en-GB" dirty="0" smtClean="0"/>
              <a:t>e refer to Nash equilibria in pure strategies as </a:t>
            </a:r>
            <a:r>
              <a:rPr lang="en-GB" dirty="0" smtClean="0">
                <a:solidFill>
                  <a:schemeClr val="accent1"/>
                </a:solidFill>
              </a:rPr>
              <a:t>pure Nash equilibria</a:t>
            </a:r>
            <a:r>
              <a:rPr lang="en-GB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18098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Equilibria in Mixed Strategies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u="sng" dirty="0" smtClean="0">
                <a:solidFill>
                  <a:srgbClr val="000000"/>
                </a:solidFill>
              </a:rPr>
              <a:t>Theorem</a:t>
            </a:r>
            <a:r>
              <a:rPr lang="en-GB" dirty="0" smtClean="0">
                <a:solidFill>
                  <a:srgbClr val="000000"/>
                </a:solidFill>
              </a:rPr>
              <a:t> [Nash 1951]:</a:t>
            </a:r>
            <a:r>
              <a:rPr lang="en-GB" dirty="0"/>
              <a:t> </a:t>
            </a:r>
            <a:r>
              <a:rPr lang="en-GB" dirty="0">
                <a:solidFill>
                  <a:schemeClr val="accent1"/>
                </a:solidFill>
              </a:rPr>
              <a:t>E</a:t>
            </a:r>
            <a:r>
              <a:rPr lang="en-GB" dirty="0" smtClean="0">
                <a:solidFill>
                  <a:schemeClr val="accent1"/>
                </a:solidFill>
              </a:rPr>
              <a:t>very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n</a:t>
            </a:r>
            <a:r>
              <a:rPr lang="en-GB" dirty="0"/>
              <a:t>-player strategic game </a:t>
            </a:r>
            <a:r>
              <a:rPr lang="en-GB" dirty="0" smtClean="0"/>
              <a:t>in </a:t>
            </a:r>
            <a:r>
              <a:rPr lang="en-GB" dirty="0"/>
              <a:t>which each player has a </a:t>
            </a:r>
            <a:r>
              <a:rPr lang="en-GB" dirty="0">
                <a:solidFill>
                  <a:srgbClr val="FF0000"/>
                </a:solidFill>
              </a:rPr>
              <a:t>finite</a:t>
            </a:r>
            <a:r>
              <a:rPr lang="en-GB" dirty="0"/>
              <a:t> number of actions has </a:t>
            </a:r>
            <a:r>
              <a:rPr lang="en-GB" dirty="0" smtClean="0"/>
              <a:t>at least one </a:t>
            </a:r>
            <a:r>
              <a:rPr lang="en-GB" dirty="0">
                <a:solidFill>
                  <a:schemeClr val="accent1"/>
                </a:solidFill>
              </a:rPr>
              <a:t>Nash equilibrium in mixed strategies</a:t>
            </a:r>
          </a:p>
        </p:txBody>
      </p:sp>
    </p:spTree>
    <p:extLst>
      <p:ext uri="{BB962C8B-B14F-4D97-AF65-F5344CB8AC3E}">
        <p14:creationId xmlns:p14="http://schemas.microsoft.com/office/powerpoint/2010/main" val="699670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Properties of Mixed Nash </a:t>
            </a:r>
            <a:r>
              <a:rPr lang="en-GB" dirty="0" err="1">
                <a:solidFill>
                  <a:schemeClr val="tx2"/>
                </a:solidFill>
              </a:rPr>
              <a:t>E</a:t>
            </a:r>
            <a:r>
              <a:rPr lang="en-GB" dirty="0" err="1" smtClean="0">
                <a:solidFill>
                  <a:schemeClr val="tx2"/>
                </a:solidFill>
              </a:rPr>
              <a:t>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Given a mixed strategy profile, can we </a:t>
            </a:r>
            <a:r>
              <a:rPr lang="en-GB" dirty="0" smtClean="0">
                <a:solidFill>
                  <a:srgbClr val="FF0000"/>
                </a:solidFill>
              </a:rPr>
              <a:t>verify </a:t>
            </a:r>
            <a:r>
              <a:rPr lang="en-GB" dirty="0" smtClean="0"/>
              <a:t>that it is a mixed Nash equilibrium? 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Given a strategic game, can we </a:t>
            </a:r>
            <a:r>
              <a:rPr lang="en-GB" dirty="0" smtClean="0">
                <a:solidFill>
                  <a:srgbClr val="FF0000"/>
                </a:solidFill>
              </a:rPr>
              <a:t>find</a:t>
            </a:r>
            <a:r>
              <a:rPr lang="en-GB" dirty="0" smtClean="0"/>
              <a:t> all its mixed Nash equilibria?</a:t>
            </a:r>
          </a:p>
        </p:txBody>
      </p:sp>
    </p:spTree>
    <p:extLst>
      <p:ext uri="{BB962C8B-B14F-4D97-AF65-F5344CB8AC3E}">
        <p14:creationId xmlns:p14="http://schemas.microsoft.com/office/powerpoint/2010/main" val="132296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Properties of </a:t>
            </a:r>
            <a:r>
              <a:rPr lang="en-GB" dirty="0" smtClean="0">
                <a:solidFill>
                  <a:schemeClr val="tx2"/>
                </a:solidFill>
              </a:rPr>
              <a:t>Mixed </a:t>
            </a:r>
            <a:r>
              <a:rPr lang="en-GB" dirty="0">
                <a:solidFill>
                  <a:schemeClr val="tx2"/>
                </a:solidFill>
              </a:rPr>
              <a:t>Nash </a:t>
            </a:r>
            <a:r>
              <a:rPr lang="en-GB" dirty="0" err="1">
                <a:solidFill>
                  <a:schemeClr val="tx2"/>
                </a:solidFill>
              </a:rPr>
              <a:t>E</a:t>
            </a:r>
            <a:r>
              <a:rPr lang="en-GB" dirty="0" err="1" smtClean="0">
                <a:solidFill>
                  <a:schemeClr val="tx2"/>
                </a:solidFill>
              </a:rPr>
              <a:t>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608312"/>
            <a:ext cx="8784976" cy="4997152"/>
          </a:xfrm>
        </p:spPr>
        <p:txBody>
          <a:bodyPr>
            <a:normAutofit/>
          </a:bodyPr>
          <a:lstStyle/>
          <a:p>
            <a:r>
              <a:rPr lang="en-GB" dirty="0" smtClean="0"/>
              <a:t>Matching pennies: Can we easily verify that 	      (</a:t>
            </a:r>
            <a:r>
              <a:rPr lang="en-GB" dirty="0" smtClean="0">
                <a:solidFill>
                  <a:srgbClr val="FF0000"/>
                </a:solidFill>
              </a:rPr>
              <a:t>(1/2, 1/2)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(1/2, 1/2)</a:t>
            </a:r>
            <a:r>
              <a:rPr lang="en-GB" dirty="0" smtClean="0"/>
              <a:t>) is a mixed equilibrium?</a:t>
            </a:r>
          </a:p>
          <a:p>
            <a:r>
              <a:rPr lang="en-GB" dirty="0" smtClean="0"/>
              <a:t>We need to check all possible deviations: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Deviations </a:t>
            </a:r>
            <a:r>
              <a:rPr lang="en-GB" dirty="0">
                <a:solidFill>
                  <a:srgbClr val="FF0000"/>
                </a:solidFill>
              </a:rPr>
              <a:t>(p, 1-p) </a:t>
            </a:r>
            <a:r>
              <a:rPr lang="en-GB" dirty="0" smtClean="0"/>
              <a:t>for player 1, for every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dirty="0" smtClean="0">
                <a:sym typeface="Symbol"/>
              </a:rPr>
              <a:t></a:t>
            </a:r>
            <a:r>
              <a:rPr lang="en-GB" dirty="0" smtClean="0"/>
              <a:t>[0, 1] </a:t>
            </a:r>
            <a:endParaRPr lang="en-GB" dirty="0"/>
          </a:p>
          <a:p>
            <a:pPr marL="971550" lvl="1" indent="-514350">
              <a:buFont typeface="+mj-lt"/>
              <a:buAutoNum type="arabicPeriod"/>
            </a:pPr>
            <a:r>
              <a:rPr lang="en-GB" dirty="0"/>
              <a:t>Deviations </a:t>
            </a:r>
            <a:r>
              <a:rPr lang="en-GB" dirty="0">
                <a:solidFill>
                  <a:schemeClr val="accent1"/>
                </a:solidFill>
              </a:rPr>
              <a:t>(q, 1-q)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/>
              <a:t>for player </a:t>
            </a:r>
            <a:r>
              <a:rPr lang="en-GB" dirty="0" smtClean="0"/>
              <a:t>2, </a:t>
            </a:r>
            <a:r>
              <a:rPr lang="en-GB" dirty="0"/>
              <a:t>for every </a:t>
            </a:r>
            <a:r>
              <a:rPr lang="en-GB" dirty="0" smtClean="0">
                <a:solidFill>
                  <a:schemeClr val="accent1"/>
                </a:solidFill>
              </a:rPr>
              <a:t>q</a:t>
            </a:r>
            <a:r>
              <a:rPr lang="en-GB" dirty="0" smtClean="0">
                <a:sym typeface="Symbol"/>
              </a:rPr>
              <a:t></a:t>
            </a:r>
            <a:r>
              <a:rPr lang="en-GB" dirty="0"/>
              <a:t>[0, 1</a:t>
            </a:r>
            <a:r>
              <a:rPr lang="en-GB" dirty="0" smtClean="0"/>
              <a:t>]</a:t>
            </a:r>
            <a:br>
              <a:rPr lang="en-GB" dirty="0" smtClean="0"/>
            </a:br>
            <a:endParaRPr lang="en-GB" dirty="0" smtClean="0">
              <a:solidFill>
                <a:schemeClr val="accent1"/>
              </a:solidFill>
            </a:endParaRPr>
          </a:p>
          <a:p>
            <a:pPr marL="571500" indent="-514350"/>
            <a:r>
              <a:rPr lang="en-GB" dirty="0" err="1" smtClean="0">
                <a:solidFill>
                  <a:srgbClr val="FF0000"/>
                </a:solidFill>
              </a:rPr>
              <a:t>Inifinite</a:t>
            </a:r>
            <a:r>
              <a:rPr lang="en-GB" dirty="0" smtClean="0">
                <a:solidFill>
                  <a:srgbClr val="FF0000"/>
                </a:solidFill>
              </a:rPr>
              <a:t> number of possible deviations!</a:t>
            </a: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79512" y="1465620"/>
            <a:ext cx="83529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0000"/>
                </a:solidFill>
              </a:rPr>
              <a:t>Checking if a p</a:t>
            </a:r>
            <a:r>
              <a:rPr lang="en-GB" sz="3200" dirty="0" smtClean="0">
                <a:solidFill>
                  <a:srgbClr val="000000"/>
                </a:solidFill>
              </a:rPr>
              <a:t>rofile </a:t>
            </a:r>
            <a:r>
              <a:rPr lang="en-GB" sz="3200" dirty="0">
                <a:solidFill>
                  <a:srgbClr val="000000"/>
                </a:solidFill>
              </a:rPr>
              <a:t>is </a:t>
            </a:r>
            <a:r>
              <a:rPr lang="en-GB" sz="3200" dirty="0" smtClean="0">
                <a:solidFill>
                  <a:srgbClr val="000000"/>
                </a:solidFill>
              </a:rPr>
              <a:t>a </a:t>
            </a:r>
            <a:r>
              <a:rPr lang="en-GB" sz="3200" dirty="0">
                <a:solidFill>
                  <a:srgbClr val="000000"/>
                </a:solidFill>
              </a:rPr>
              <a:t>m</a:t>
            </a:r>
            <a:r>
              <a:rPr lang="en-GB" sz="3200" dirty="0" smtClean="0">
                <a:solidFill>
                  <a:srgbClr val="000000"/>
                </a:solidFill>
              </a:rPr>
              <a:t>ixed </a:t>
            </a:r>
            <a:r>
              <a:rPr lang="en-GB" sz="3200" dirty="0">
                <a:solidFill>
                  <a:srgbClr val="000000"/>
                </a:solidFill>
              </a:rPr>
              <a:t>Nash </a:t>
            </a:r>
            <a:r>
              <a:rPr lang="en-GB" sz="3200" dirty="0" smtClean="0">
                <a:solidFill>
                  <a:srgbClr val="000000"/>
                </a:solidFill>
              </a:rPr>
              <a:t>equilibrium:</a:t>
            </a:r>
            <a:endParaRPr lang="en-US" sz="3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43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Properties of </a:t>
            </a:r>
            <a:r>
              <a:rPr lang="en-GB" dirty="0" smtClean="0">
                <a:solidFill>
                  <a:schemeClr val="tx2"/>
                </a:solidFill>
              </a:rPr>
              <a:t>Mixed </a:t>
            </a:r>
            <a:r>
              <a:rPr lang="en-GB" dirty="0">
                <a:solidFill>
                  <a:schemeClr val="tx2"/>
                </a:solidFill>
              </a:rPr>
              <a:t>Nash </a:t>
            </a:r>
            <a:r>
              <a:rPr lang="en-GB" dirty="0" err="1">
                <a:solidFill>
                  <a:schemeClr val="tx2"/>
                </a:solidFill>
              </a:rPr>
              <a:t>E</a:t>
            </a:r>
            <a:r>
              <a:rPr lang="en-GB" dirty="0" err="1" smtClean="0">
                <a:solidFill>
                  <a:schemeClr val="tx2"/>
                </a:solidFill>
              </a:rPr>
              <a:t>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997152"/>
          </a:xfrm>
        </p:spPr>
        <p:txBody>
          <a:bodyPr>
            <a:normAutofit/>
          </a:bodyPr>
          <a:lstStyle/>
          <a:p>
            <a:r>
              <a:rPr lang="en-GB" dirty="0"/>
              <a:t>Is </a:t>
            </a:r>
            <a:r>
              <a:rPr lang="en-GB" dirty="0" smtClean="0"/>
              <a:t>there </a:t>
            </a:r>
            <a:r>
              <a:rPr lang="en-GB" dirty="0"/>
              <a:t>an </a:t>
            </a:r>
            <a:r>
              <a:rPr lang="en-GB" dirty="0" smtClean="0"/>
              <a:t>easier way</a:t>
            </a:r>
            <a:r>
              <a:rPr lang="en-GB" dirty="0"/>
              <a:t>?</a:t>
            </a:r>
            <a:endParaRPr lang="en-GB" dirty="0" smtClean="0"/>
          </a:p>
          <a:p>
            <a:r>
              <a:rPr lang="en-GB" dirty="0" smtClean="0"/>
              <a:t>A mixed strategy is a convex combination of pure strategies: </a:t>
            </a:r>
          </a:p>
          <a:p>
            <a:r>
              <a:rPr lang="en-GB" b="1" u="sng" dirty="0" smtClean="0">
                <a:solidFill>
                  <a:schemeClr val="accent1"/>
                </a:solidFill>
              </a:rPr>
              <a:t>p</a:t>
            </a:r>
            <a:r>
              <a:rPr lang="en-GB" b="1" dirty="0" smtClean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= (p</a:t>
            </a:r>
            <a:r>
              <a:rPr lang="en-GB" baseline="30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…, </a:t>
            </a:r>
            <a:r>
              <a:rPr lang="en-GB" dirty="0" err="1" smtClean="0">
                <a:solidFill>
                  <a:schemeClr val="accent1"/>
                </a:solidFill>
              </a:rPr>
              <a:t>p</a:t>
            </a:r>
            <a:r>
              <a:rPr lang="en-GB" baseline="30000" dirty="0" err="1" smtClean="0">
                <a:solidFill>
                  <a:schemeClr val="accent1"/>
                </a:solidFill>
              </a:rPr>
              <a:t>r</a:t>
            </a:r>
            <a:r>
              <a:rPr lang="en-GB" dirty="0" smtClean="0">
                <a:solidFill>
                  <a:schemeClr val="accent1"/>
                </a:solidFill>
              </a:rPr>
              <a:t>) = </a:t>
            </a:r>
          </a:p>
          <a:p>
            <a:pPr marL="0" indent="0">
              <a:buNone/>
            </a:pP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   p</a:t>
            </a:r>
            <a:r>
              <a:rPr lang="en-GB" baseline="30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(1,0,…0) + p</a:t>
            </a:r>
            <a:r>
              <a:rPr lang="en-GB" baseline="30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(0,1,0,…,0) …+</a:t>
            </a:r>
            <a:r>
              <a:rPr lang="en-GB" dirty="0" err="1" smtClean="0">
                <a:solidFill>
                  <a:schemeClr val="accent1"/>
                </a:solidFill>
              </a:rPr>
              <a:t>p</a:t>
            </a:r>
            <a:r>
              <a:rPr lang="en-GB" baseline="30000" dirty="0" err="1" smtClean="0">
                <a:solidFill>
                  <a:schemeClr val="accent1"/>
                </a:solidFill>
              </a:rPr>
              <a:t>r</a:t>
            </a:r>
            <a:r>
              <a:rPr lang="en-GB" dirty="0" smtClean="0">
                <a:solidFill>
                  <a:schemeClr val="accent1"/>
                </a:solidFill>
              </a:rPr>
              <a:t>(0,…,1)</a:t>
            </a:r>
          </a:p>
          <a:p>
            <a:r>
              <a:rPr lang="en-GB" dirty="0" smtClean="0"/>
              <a:t>If a player has a profitable mixed deviation, there must be some pure strategy that is also profitable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59842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Properties of </a:t>
            </a:r>
            <a:r>
              <a:rPr lang="en-GB" dirty="0" smtClean="0">
                <a:solidFill>
                  <a:schemeClr val="tx2"/>
                </a:solidFill>
              </a:rPr>
              <a:t>Mixed </a:t>
            </a:r>
            <a:r>
              <a:rPr lang="en-GB" dirty="0">
                <a:solidFill>
                  <a:schemeClr val="tx2"/>
                </a:solidFill>
              </a:rPr>
              <a:t>Nash </a:t>
            </a:r>
            <a:r>
              <a:rPr lang="en-GB" dirty="0" err="1">
                <a:solidFill>
                  <a:schemeClr val="tx2"/>
                </a:solidFill>
              </a:rPr>
              <a:t>E</a:t>
            </a:r>
            <a:r>
              <a:rPr lang="en-GB" dirty="0" err="1" smtClean="0">
                <a:solidFill>
                  <a:schemeClr val="tx2"/>
                </a:solidFill>
              </a:rPr>
              <a:t>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97152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Hence, it suffices </a:t>
            </a:r>
            <a:r>
              <a:rPr lang="en-GB" dirty="0">
                <a:solidFill>
                  <a:srgbClr val="000000"/>
                </a:solidFill>
              </a:rPr>
              <a:t>to </a:t>
            </a:r>
            <a:r>
              <a:rPr lang="en-GB" dirty="0" smtClean="0">
                <a:solidFill>
                  <a:srgbClr val="000000"/>
                </a:solidFill>
              </a:rPr>
              <a:t>check </a:t>
            </a:r>
            <a:r>
              <a:rPr lang="en-GB" dirty="0" smtClean="0">
                <a:solidFill>
                  <a:srgbClr val="0000FF"/>
                </a:solidFill>
              </a:rPr>
              <a:t>only</a:t>
            </a:r>
            <a:r>
              <a:rPr lang="en-GB" dirty="0" smtClean="0">
                <a:solidFill>
                  <a:srgbClr val="000000"/>
                </a:solidFill>
              </a:rPr>
              <a:t> deviations to pure strategies </a:t>
            </a:r>
            <a:endParaRPr lang="en-GB" u="sng" dirty="0" smtClean="0">
              <a:solidFill>
                <a:srgbClr val="000000"/>
              </a:solidFill>
            </a:endParaRPr>
          </a:p>
          <a:p>
            <a:r>
              <a:rPr lang="en-GB" u="sng" dirty="0" smtClean="0"/>
              <a:t>Theorem</a:t>
            </a:r>
            <a:r>
              <a:rPr lang="en-GB" dirty="0" smtClean="0"/>
              <a:t>: a mixed profile </a:t>
            </a:r>
            <a:r>
              <a:rPr lang="en-GB" dirty="0" smtClean="0">
                <a:solidFill>
                  <a:schemeClr val="accent1"/>
                </a:solidFill>
              </a:rPr>
              <a:t>P = (</a:t>
            </a:r>
            <a:r>
              <a:rPr lang="en-GB" b="1" u="sng" dirty="0" smtClean="0">
                <a:solidFill>
                  <a:schemeClr val="accent1"/>
                </a:solidFill>
              </a:rPr>
              <a:t>p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</a:t>
            </a:r>
            <a:r>
              <a:rPr lang="en-GB" b="1" u="sng" dirty="0" err="1" smtClean="0">
                <a:solidFill>
                  <a:schemeClr val="accent1"/>
                </a:solidFill>
              </a:rPr>
              <a:t>p</a:t>
            </a:r>
            <a:r>
              <a:rPr lang="en-GB" baseline="-25000" dirty="0" err="1" smtClean="0">
                <a:solidFill>
                  <a:schemeClr val="accent1"/>
                </a:solidFill>
              </a:rPr>
              <a:t>n</a:t>
            </a:r>
            <a:r>
              <a:rPr lang="en-GB" dirty="0" smtClean="0">
                <a:solidFill>
                  <a:schemeClr val="accent1"/>
                </a:solidFill>
              </a:rPr>
              <a:t>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is a </a:t>
            </a:r>
            <a:r>
              <a:rPr lang="en-GB" dirty="0" smtClean="0">
                <a:solidFill>
                  <a:schemeClr val="accent1"/>
                </a:solidFill>
              </a:rPr>
              <a:t>mixed strategy Nash equilibrium</a:t>
            </a:r>
            <a:r>
              <a:rPr lang="en-GB" dirty="0" smtClean="0"/>
              <a:t> if and only if for any player </a:t>
            </a:r>
            <a:r>
              <a:rPr lang="en-GB" dirty="0" smtClean="0">
                <a:solidFill>
                  <a:srgbClr val="FF0000"/>
                </a:solidFill>
              </a:rPr>
              <a:t>i </a:t>
            </a:r>
            <a:r>
              <a:rPr lang="en-GB" dirty="0" smtClean="0"/>
              <a:t>and any pure strategy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 of player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it holds that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 i</a:t>
            </a:r>
            <a:r>
              <a:rPr lang="en-GB" dirty="0" smtClean="0">
                <a:solidFill>
                  <a:srgbClr val="FF0000"/>
                </a:solidFill>
              </a:rPr>
              <a:t> (</a:t>
            </a:r>
            <a:r>
              <a:rPr lang="en-GB" dirty="0" smtClean="0">
                <a:solidFill>
                  <a:schemeClr val="accent1"/>
                </a:solidFill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>
                <a:solidFill>
                  <a:schemeClr val="accent1"/>
                </a:solidFill>
              </a:rPr>
              <a:t> ≥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chemeClr val="accent1"/>
                </a:solidFill>
              </a:rPr>
              <a:t> </a:t>
            </a:r>
            <a:r>
              <a:rPr lang="en-GB" baseline="-25000" dirty="0" smtClean="0">
                <a:solidFill>
                  <a:srgbClr val="FF0000"/>
                </a:solidFill>
              </a:rPr>
              <a:t>i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chemeClr val="accent1"/>
                </a:solidFill>
              </a:rPr>
              <a:t>P</a:t>
            </a:r>
            <a:r>
              <a:rPr lang="en-GB" baseline="-25000" dirty="0" smtClean="0">
                <a:solidFill>
                  <a:schemeClr val="accent1"/>
                </a:solidFill>
              </a:rPr>
              <a:t>-i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a)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r>
              <a:rPr lang="en-GB" u="sng" dirty="0" smtClean="0"/>
              <a:t>Corollary</a:t>
            </a:r>
            <a:r>
              <a:rPr lang="en-GB" dirty="0" smtClean="0"/>
              <a:t>: If a profile </a:t>
            </a:r>
            <a:r>
              <a:rPr lang="en-GB" dirty="0" smtClean="0">
                <a:solidFill>
                  <a:schemeClr val="accent1"/>
                </a:solidFill>
              </a:rPr>
              <a:t>P </a:t>
            </a:r>
            <a:r>
              <a:rPr lang="en-GB" dirty="0" smtClean="0"/>
              <a:t>is a pure Nash equilibrium then it is also a mixed equilibrium</a:t>
            </a:r>
          </a:p>
        </p:txBody>
      </p:sp>
    </p:spTree>
    <p:extLst>
      <p:ext uri="{BB962C8B-B14F-4D97-AF65-F5344CB8AC3E}">
        <p14:creationId xmlns:p14="http://schemas.microsoft.com/office/powerpoint/2010/main" val="3222821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Example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936" y="1412776"/>
            <a:ext cx="4824536" cy="471338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 </a:t>
            </a:r>
            <a:r>
              <a:rPr lang="en-GB" sz="3000" b="1" u="sng" dirty="0" smtClean="0">
                <a:solidFill>
                  <a:srgbClr val="FF0000"/>
                </a:solidFill>
              </a:rPr>
              <a:t>p</a:t>
            </a:r>
            <a:r>
              <a:rPr lang="en-GB" sz="3000" dirty="0" smtClean="0">
                <a:solidFill>
                  <a:srgbClr val="FF0000"/>
                </a:solidFill>
              </a:rPr>
              <a:t> = (4/5, 1/5)</a:t>
            </a:r>
            <a:r>
              <a:rPr lang="en-GB" sz="3000" dirty="0" smtClean="0"/>
              <a:t>, </a:t>
            </a:r>
            <a:r>
              <a:rPr lang="en-GB" sz="3000" b="1" u="sng" dirty="0" smtClean="0">
                <a:solidFill>
                  <a:schemeClr val="accent1"/>
                </a:solidFill>
              </a:rPr>
              <a:t>q</a:t>
            </a:r>
            <a:r>
              <a:rPr lang="en-GB" sz="3000" dirty="0" smtClean="0">
                <a:solidFill>
                  <a:schemeClr val="accent1"/>
                </a:solidFill>
              </a:rPr>
              <a:t> = (1/2, 1/2)</a:t>
            </a:r>
          </a:p>
          <a:p>
            <a:r>
              <a:rPr lang="en-GB" sz="3000" dirty="0" smtClean="0"/>
              <a:t> </a:t>
            </a:r>
            <a:r>
              <a:rPr lang="en-GB" sz="3000" dirty="0" smtClean="0">
                <a:solidFill>
                  <a:srgbClr val="FF0000"/>
                </a:solidFill>
              </a:rPr>
              <a:t>U</a:t>
            </a:r>
            <a:r>
              <a:rPr lang="en-GB" sz="3000" baseline="-25000" dirty="0" smtClean="0">
                <a:solidFill>
                  <a:srgbClr val="FF0000"/>
                </a:solidFill>
              </a:rPr>
              <a:t>1</a:t>
            </a:r>
            <a:r>
              <a:rPr lang="en-GB" sz="3000" dirty="0" smtClean="0"/>
              <a:t>(</a:t>
            </a:r>
            <a:r>
              <a:rPr lang="en-GB" sz="3000" b="1" u="sng" dirty="0" smtClean="0">
                <a:solidFill>
                  <a:srgbClr val="FF0000"/>
                </a:solidFill>
              </a:rPr>
              <a:t>p</a:t>
            </a:r>
            <a:r>
              <a:rPr lang="en-GB" sz="3000" dirty="0" smtClean="0"/>
              <a:t>, </a:t>
            </a:r>
            <a:r>
              <a:rPr lang="en-GB" sz="3000" b="1" u="sng" dirty="0" smtClean="0">
                <a:solidFill>
                  <a:schemeClr val="accent1"/>
                </a:solidFill>
              </a:rPr>
              <a:t>q</a:t>
            </a:r>
            <a:r>
              <a:rPr lang="en-GB" sz="3000" dirty="0" smtClean="0"/>
              <a:t>) = .4 x </a:t>
            </a:r>
            <a:r>
              <a:rPr lang="en-GB" sz="3000" dirty="0" smtClean="0">
                <a:solidFill>
                  <a:srgbClr val="FF0000"/>
                </a:solidFill>
              </a:rPr>
              <a:t>3</a:t>
            </a:r>
            <a:r>
              <a:rPr lang="en-GB" sz="3000" dirty="0" smtClean="0"/>
              <a:t> +.1 x </a:t>
            </a:r>
            <a:r>
              <a:rPr lang="en-GB" sz="3000" dirty="0" smtClean="0">
                <a:solidFill>
                  <a:srgbClr val="FF0000"/>
                </a:solidFill>
              </a:rPr>
              <a:t>1</a:t>
            </a:r>
            <a:r>
              <a:rPr lang="en-GB" sz="3000" dirty="0" smtClean="0"/>
              <a:t> = </a:t>
            </a:r>
            <a:r>
              <a:rPr lang="en-GB" sz="3000" dirty="0" smtClean="0">
                <a:solidFill>
                  <a:srgbClr val="FF0000"/>
                </a:solidFill>
              </a:rPr>
              <a:t>1.3</a:t>
            </a:r>
          </a:p>
          <a:p>
            <a:r>
              <a:rPr lang="en-GB" sz="3000" dirty="0" smtClean="0"/>
              <a:t> </a:t>
            </a:r>
            <a:r>
              <a:rPr lang="en-GB" sz="3000" dirty="0" smtClean="0">
                <a:solidFill>
                  <a:schemeClr val="accent1"/>
                </a:solidFill>
              </a:rPr>
              <a:t>U</a:t>
            </a:r>
            <a:r>
              <a:rPr lang="en-GB" sz="3000" baseline="-25000" dirty="0" smtClean="0">
                <a:solidFill>
                  <a:schemeClr val="accent1"/>
                </a:solidFill>
              </a:rPr>
              <a:t>2</a:t>
            </a:r>
            <a:r>
              <a:rPr lang="en-GB" sz="3000" dirty="0" smtClean="0"/>
              <a:t>(</a:t>
            </a:r>
            <a:r>
              <a:rPr lang="en-GB" sz="3000" b="1" u="sng" dirty="0" smtClean="0">
                <a:solidFill>
                  <a:srgbClr val="FF0000"/>
                </a:solidFill>
              </a:rPr>
              <a:t>p</a:t>
            </a:r>
            <a:r>
              <a:rPr lang="en-GB" sz="3000" dirty="0" smtClean="0"/>
              <a:t>, </a:t>
            </a:r>
            <a:r>
              <a:rPr lang="en-GB" sz="3000" b="1" u="sng" dirty="0" smtClean="0">
                <a:solidFill>
                  <a:schemeClr val="accent1"/>
                </a:solidFill>
              </a:rPr>
              <a:t>q</a:t>
            </a:r>
            <a:r>
              <a:rPr lang="en-GB" sz="3000" dirty="0" smtClean="0"/>
              <a:t>) = .4 x </a:t>
            </a:r>
            <a:r>
              <a:rPr lang="en-GB" sz="3000" dirty="0" smtClean="0">
                <a:solidFill>
                  <a:schemeClr val="accent1"/>
                </a:solidFill>
              </a:rPr>
              <a:t>1</a:t>
            </a:r>
            <a:r>
              <a:rPr lang="en-GB" sz="3000" dirty="0" smtClean="0"/>
              <a:t> +.1 x </a:t>
            </a:r>
            <a:r>
              <a:rPr lang="en-GB" sz="3000" dirty="0" smtClean="0">
                <a:solidFill>
                  <a:schemeClr val="accent1"/>
                </a:solidFill>
              </a:rPr>
              <a:t>3</a:t>
            </a:r>
            <a:r>
              <a:rPr lang="en-GB" sz="3000" dirty="0" smtClean="0"/>
              <a:t> = </a:t>
            </a:r>
            <a:r>
              <a:rPr lang="en-GB" sz="3000" dirty="0" smtClean="0">
                <a:solidFill>
                  <a:schemeClr val="accent1"/>
                </a:solidFill>
              </a:rPr>
              <a:t>.7</a:t>
            </a:r>
          </a:p>
          <a:p>
            <a:r>
              <a:rPr lang="en-GB" sz="3000" dirty="0" smtClean="0"/>
              <a:t>To check whether (</a:t>
            </a:r>
            <a:r>
              <a:rPr lang="en-GB" sz="3000" b="1" u="sng" dirty="0" smtClean="0">
                <a:solidFill>
                  <a:srgbClr val="FF0000"/>
                </a:solidFill>
              </a:rPr>
              <a:t>p</a:t>
            </a:r>
            <a:r>
              <a:rPr lang="en-GB" sz="3000" dirty="0" smtClean="0"/>
              <a:t>, </a:t>
            </a:r>
            <a:r>
              <a:rPr lang="en-GB" sz="3000" b="1" u="sng" dirty="0" smtClean="0">
                <a:solidFill>
                  <a:schemeClr val="accent1"/>
                </a:solidFill>
              </a:rPr>
              <a:t>q</a:t>
            </a:r>
            <a:r>
              <a:rPr lang="en-GB" sz="3000" dirty="0" smtClean="0"/>
              <a:t>) is a mixed NE, need to verify whether</a:t>
            </a:r>
          </a:p>
          <a:p>
            <a:pPr lvl="1"/>
            <a:r>
              <a:rPr lang="en-GB" sz="3000" dirty="0" smtClean="0">
                <a:solidFill>
                  <a:srgbClr val="FF0000"/>
                </a:solidFill>
              </a:rPr>
              <a:t>U</a:t>
            </a:r>
            <a:r>
              <a:rPr lang="en-GB" sz="3000" baseline="-25000" dirty="0" smtClean="0">
                <a:solidFill>
                  <a:srgbClr val="FF0000"/>
                </a:solidFill>
              </a:rPr>
              <a:t>1</a:t>
            </a:r>
            <a:r>
              <a:rPr lang="en-GB" sz="3000" dirty="0" smtClean="0"/>
              <a:t>(</a:t>
            </a:r>
            <a:r>
              <a:rPr lang="en-GB" sz="3000" b="1" u="sng" dirty="0" smtClean="0">
                <a:solidFill>
                  <a:srgbClr val="FF0000"/>
                </a:solidFill>
              </a:rPr>
              <a:t>p</a:t>
            </a:r>
            <a:r>
              <a:rPr lang="en-GB" sz="3000" dirty="0" smtClean="0"/>
              <a:t>, </a:t>
            </a:r>
            <a:r>
              <a:rPr lang="en-GB" sz="3000" b="1" u="sng" dirty="0" smtClean="0">
                <a:solidFill>
                  <a:schemeClr val="accent1"/>
                </a:solidFill>
              </a:rPr>
              <a:t>q</a:t>
            </a:r>
            <a:r>
              <a:rPr lang="en-GB" sz="3000" dirty="0" smtClean="0"/>
              <a:t>) ≥ </a:t>
            </a:r>
            <a:r>
              <a:rPr lang="en-GB" sz="3000" dirty="0" smtClean="0">
                <a:solidFill>
                  <a:srgbClr val="FF0000"/>
                </a:solidFill>
              </a:rPr>
              <a:t>U</a:t>
            </a:r>
            <a:r>
              <a:rPr lang="en-GB" sz="3000" baseline="-25000" dirty="0" smtClean="0">
                <a:solidFill>
                  <a:srgbClr val="FF0000"/>
                </a:solidFill>
              </a:rPr>
              <a:t>1</a:t>
            </a:r>
            <a:r>
              <a:rPr lang="en-GB" sz="3000" dirty="0" smtClean="0"/>
              <a:t>(</a:t>
            </a:r>
            <a:r>
              <a:rPr lang="en-GB" sz="3000" dirty="0" smtClean="0">
                <a:solidFill>
                  <a:srgbClr val="FF0000"/>
                </a:solidFill>
              </a:rPr>
              <a:t>F</a:t>
            </a:r>
            <a:r>
              <a:rPr lang="en-GB" sz="3000" dirty="0" smtClean="0"/>
              <a:t>, </a:t>
            </a:r>
            <a:r>
              <a:rPr lang="en-GB" sz="3000" b="1" u="sng" dirty="0" smtClean="0">
                <a:solidFill>
                  <a:schemeClr val="accent1"/>
                </a:solidFill>
              </a:rPr>
              <a:t>q</a:t>
            </a:r>
            <a:r>
              <a:rPr lang="en-GB" sz="3000" dirty="0" smtClean="0"/>
              <a:t>)</a:t>
            </a:r>
          </a:p>
          <a:p>
            <a:pPr lvl="1"/>
            <a:r>
              <a:rPr lang="en-GB" sz="3000" dirty="0" smtClean="0">
                <a:solidFill>
                  <a:srgbClr val="FF0000"/>
                </a:solidFill>
              </a:rPr>
              <a:t>U</a:t>
            </a:r>
            <a:r>
              <a:rPr lang="en-GB" sz="3000" baseline="-25000" dirty="0" smtClean="0">
                <a:solidFill>
                  <a:srgbClr val="FF0000"/>
                </a:solidFill>
              </a:rPr>
              <a:t>1</a:t>
            </a:r>
            <a:r>
              <a:rPr lang="en-GB" sz="3000" dirty="0" smtClean="0"/>
              <a:t>(</a:t>
            </a:r>
            <a:r>
              <a:rPr lang="en-GB" sz="3000" b="1" u="sng" dirty="0" smtClean="0">
                <a:solidFill>
                  <a:srgbClr val="FF0000"/>
                </a:solidFill>
              </a:rPr>
              <a:t>p</a:t>
            </a:r>
            <a:r>
              <a:rPr lang="en-GB" sz="3000" dirty="0" smtClean="0"/>
              <a:t>, </a:t>
            </a:r>
            <a:r>
              <a:rPr lang="en-GB" sz="3000" b="1" u="sng" dirty="0" smtClean="0">
                <a:solidFill>
                  <a:schemeClr val="accent1"/>
                </a:solidFill>
              </a:rPr>
              <a:t>q</a:t>
            </a:r>
            <a:r>
              <a:rPr lang="en-GB" sz="3000" dirty="0" smtClean="0"/>
              <a:t>) ≥ </a:t>
            </a:r>
            <a:r>
              <a:rPr lang="en-GB" sz="3000" dirty="0" smtClean="0">
                <a:solidFill>
                  <a:srgbClr val="FF0000"/>
                </a:solidFill>
              </a:rPr>
              <a:t>U</a:t>
            </a:r>
            <a:r>
              <a:rPr lang="en-GB" sz="3000" baseline="-25000" dirty="0" smtClean="0">
                <a:solidFill>
                  <a:srgbClr val="FF0000"/>
                </a:solidFill>
              </a:rPr>
              <a:t>1</a:t>
            </a:r>
            <a:r>
              <a:rPr lang="en-GB" sz="3000" dirty="0" smtClean="0"/>
              <a:t>(</a:t>
            </a:r>
            <a:r>
              <a:rPr lang="en-GB" sz="3000" dirty="0" smtClean="0">
                <a:solidFill>
                  <a:srgbClr val="FF0000"/>
                </a:solidFill>
              </a:rPr>
              <a:t>T</a:t>
            </a:r>
            <a:r>
              <a:rPr lang="en-GB" sz="3000" dirty="0" smtClean="0"/>
              <a:t>, </a:t>
            </a:r>
            <a:r>
              <a:rPr lang="en-GB" sz="3000" b="1" u="sng" dirty="0" smtClean="0">
                <a:solidFill>
                  <a:schemeClr val="accent1"/>
                </a:solidFill>
              </a:rPr>
              <a:t>q</a:t>
            </a:r>
            <a:r>
              <a:rPr lang="en-GB" sz="3000" dirty="0" smtClean="0"/>
              <a:t>)</a:t>
            </a:r>
          </a:p>
          <a:p>
            <a:pPr lvl="1"/>
            <a:r>
              <a:rPr lang="en-GB" sz="3000" dirty="0" smtClean="0">
                <a:solidFill>
                  <a:schemeClr val="accent1"/>
                </a:solidFill>
              </a:rPr>
              <a:t>U</a:t>
            </a:r>
            <a:r>
              <a:rPr lang="en-GB" sz="3000" baseline="-25000" dirty="0" smtClean="0">
                <a:solidFill>
                  <a:schemeClr val="accent1"/>
                </a:solidFill>
              </a:rPr>
              <a:t>2</a:t>
            </a:r>
            <a:r>
              <a:rPr lang="en-GB" sz="3000" dirty="0" smtClean="0"/>
              <a:t>(</a:t>
            </a:r>
            <a:r>
              <a:rPr lang="en-GB" sz="3000" b="1" u="sng" dirty="0" smtClean="0">
                <a:solidFill>
                  <a:srgbClr val="FF0000"/>
                </a:solidFill>
              </a:rPr>
              <a:t>p</a:t>
            </a:r>
            <a:r>
              <a:rPr lang="en-GB" sz="3000" dirty="0" smtClean="0"/>
              <a:t>, </a:t>
            </a:r>
            <a:r>
              <a:rPr lang="en-GB" sz="3000" b="1" u="sng" dirty="0" smtClean="0">
                <a:solidFill>
                  <a:schemeClr val="accent1"/>
                </a:solidFill>
              </a:rPr>
              <a:t>q</a:t>
            </a:r>
            <a:r>
              <a:rPr lang="en-GB" sz="3000" dirty="0" smtClean="0"/>
              <a:t>) ≥ </a:t>
            </a:r>
            <a:r>
              <a:rPr lang="en-GB" sz="3000" dirty="0" smtClean="0">
                <a:solidFill>
                  <a:schemeClr val="accent1"/>
                </a:solidFill>
              </a:rPr>
              <a:t>U</a:t>
            </a:r>
            <a:r>
              <a:rPr lang="en-GB" sz="3000" baseline="-25000" dirty="0" smtClean="0">
                <a:solidFill>
                  <a:schemeClr val="accent1"/>
                </a:solidFill>
              </a:rPr>
              <a:t>2</a:t>
            </a:r>
            <a:r>
              <a:rPr lang="en-GB" sz="3000" dirty="0" smtClean="0"/>
              <a:t>(</a:t>
            </a:r>
            <a:r>
              <a:rPr lang="en-GB" sz="3000" b="1" u="sng" dirty="0" smtClean="0">
                <a:solidFill>
                  <a:srgbClr val="FF0000"/>
                </a:solidFill>
              </a:rPr>
              <a:t>p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F</a:t>
            </a:r>
            <a:r>
              <a:rPr lang="en-GB" sz="3000" dirty="0" smtClean="0"/>
              <a:t>)</a:t>
            </a:r>
          </a:p>
          <a:p>
            <a:pPr lvl="1"/>
            <a:r>
              <a:rPr lang="en-GB" sz="3000" dirty="0" smtClean="0">
                <a:solidFill>
                  <a:schemeClr val="accent1"/>
                </a:solidFill>
              </a:rPr>
              <a:t>U</a:t>
            </a:r>
            <a:r>
              <a:rPr lang="en-GB" sz="3000" baseline="-25000" dirty="0" smtClean="0">
                <a:solidFill>
                  <a:schemeClr val="accent1"/>
                </a:solidFill>
              </a:rPr>
              <a:t>2</a:t>
            </a:r>
            <a:r>
              <a:rPr lang="en-GB" sz="3000" dirty="0" smtClean="0"/>
              <a:t>(</a:t>
            </a:r>
            <a:r>
              <a:rPr lang="en-GB" sz="3000" b="1" u="sng" dirty="0" smtClean="0">
                <a:solidFill>
                  <a:srgbClr val="FF0000"/>
                </a:solidFill>
              </a:rPr>
              <a:t>p</a:t>
            </a:r>
            <a:r>
              <a:rPr lang="en-GB" sz="3000" dirty="0" smtClean="0"/>
              <a:t>, </a:t>
            </a:r>
            <a:r>
              <a:rPr lang="en-GB" sz="3000" b="1" u="sng" dirty="0" smtClean="0">
                <a:solidFill>
                  <a:schemeClr val="accent1"/>
                </a:solidFill>
              </a:rPr>
              <a:t>q</a:t>
            </a:r>
            <a:r>
              <a:rPr lang="en-GB" sz="3000" dirty="0" smtClean="0"/>
              <a:t>) ≥ </a:t>
            </a:r>
            <a:r>
              <a:rPr lang="en-GB" sz="3000" dirty="0" smtClean="0">
                <a:solidFill>
                  <a:schemeClr val="accent1"/>
                </a:solidFill>
              </a:rPr>
              <a:t>U</a:t>
            </a:r>
            <a:r>
              <a:rPr lang="en-GB" sz="3000" baseline="-25000" dirty="0" smtClean="0">
                <a:solidFill>
                  <a:schemeClr val="accent1"/>
                </a:solidFill>
              </a:rPr>
              <a:t>2</a:t>
            </a:r>
            <a:r>
              <a:rPr lang="en-GB" sz="3000" dirty="0" smtClean="0"/>
              <a:t>(</a:t>
            </a:r>
            <a:r>
              <a:rPr lang="en-GB" sz="3000" b="1" u="sng" dirty="0" smtClean="0">
                <a:solidFill>
                  <a:srgbClr val="FF0000"/>
                </a:solidFill>
              </a:rPr>
              <a:t>p</a:t>
            </a:r>
            <a:r>
              <a:rPr lang="en-GB" sz="3000" dirty="0" smtClean="0"/>
              <a:t>, </a:t>
            </a:r>
            <a:r>
              <a:rPr lang="en-GB" sz="3000" dirty="0" smtClean="0">
                <a:solidFill>
                  <a:schemeClr val="accent1"/>
                </a:solidFill>
              </a:rPr>
              <a:t>T</a:t>
            </a:r>
            <a:r>
              <a:rPr lang="en-GB" sz="3000" dirty="0" smtClean="0"/>
              <a:t>)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755576" y="1988840"/>
          <a:ext cx="2376264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132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251520" y="1412776"/>
            <a:ext cx="2606068" cy="2096943"/>
            <a:chOff x="323528" y="1916832"/>
            <a:chExt cx="2606068" cy="2096943"/>
          </a:xfrm>
        </p:grpSpPr>
        <p:sp>
          <p:nvSpPr>
            <p:cNvPr id="6" name="TextBox 5"/>
            <p:cNvSpPr txBox="1"/>
            <p:nvPr/>
          </p:nvSpPr>
          <p:spPr>
            <a:xfrm>
              <a:off x="1187624" y="1916832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T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55776" y="1916832"/>
              <a:ext cx="3738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F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3528" y="2636912"/>
              <a:ext cx="3850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T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5536" y="3429000"/>
              <a:ext cx="3738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F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195736" y="4581128"/>
            <a:ext cx="1927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1.3</a:t>
            </a:r>
            <a:r>
              <a:rPr lang="en-GB" sz="2800" dirty="0" smtClean="0"/>
              <a:t> ≥ .5 x </a:t>
            </a:r>
            <a:r>
              <a:rPr lang="en-GB" sz="2800" dirty="0" smtClean="0">
                <a:solidFill>
                  <a:srgbClr val="FF0000"/>
                </a:solidFill>
              </a:rPr>
              <a:t>3</a:t>
            </a:r>
            <a:r>
              <a:rPr lang="en-GB" sz="2800" dirty="0" smtClean="0"/>
              <a:t>?</a:t>
            </a:r>
            <a:endParaRPr lang="en-US" sz="28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475656" y="4581128"/>
            <a:ext cx="654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NO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95736" y="4005064"/>
            <a:ext cx="1927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1.3</a:t>
            </a:r>
            <a:r>
              <a:rPr lang="en-GB" sz="2800" dirty="0" smtClean="0"/>
              <a:t> ≥ .5 x </a:t>
            </a:r>
            <a:r>
              <a:rPr lang="en-GB" sz="28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/>
              <a:t>?</a:t>
            </a:r>
            <a:endParaRPr lang="en-US" sz="28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475656" y="4005064"/>
            <a:ext cx="695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B050"/>
                </a:solidFill>
              </a:rPr>
              <a:t>YES</a:t>
            </a:r>
            <a:endParaRPr lang="en-US" sz="28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804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4" grpId="0"/>
      <p:bldP spid="15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A Bit of History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2514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Early ideas: </a:t>
            </a:r>
          </a:p>
          <a:p>
            <a:pPr lvl="1"/>
            <a:r>
              <a:rPr lang="en-GB" dirty="0" smtClean="0"/>
              <a:t>Models on competition among firms: </a:t>
            </a:r>
            <a:r>
              <a:rPr lang="en-GB" dirty="0" err="1" smtClean="0"/>
              <a:t>Cournot</a:t>
            </a:r>
            <a:r>
              <a:rPr lang="en-GB" dirty="0" smtClean="0"/>
              <a:t> (≈1838), </a:t>
            </a:r>
            <a:r>
              <a:rPr lang="en-GB" dirty="0"/>
              <a:t>Bertrand (≈</a:t>
            </a:r>
            <a:r>
              <a:rPr lang="en-GB" dirty="0" smtClean="0"/>
              <a:t>1883)</a:t>
            </a:r>
            <a:endParaRPr lang="en-GB" dirty="0" smtClean="0"/>
          </a:p>
          <a:p>
            <a:pPr lvl="1"/>
            <a:r>
              <a:rPr lang="en-GB" dirty="0" smtClean="0"/>
              <a:t>0-sum games: end of 19</a:t>
            </a:r>
            <a:r>
              <a:rPr lang="en-GB" baseline="30000" dirty="0" smtClean="0"/>
              <a:t>th</a:t>
            </a:r>
            <a:r>
              <a:rPr lang="en-GB" dirty="0" smtClean="0"/>
              <a:t>  century (</a:t>
            </a:r>
            <a:r>
              <a:rPr lang="en-GB" dirty="0" err="1" smtClean="0"/>
              <a:t>Zermelo</a:t>
            </a:r>
            <a:r>
              <a:rPr lang="en-GB" dirty="0" smtClean="0"/>
              <a:t>) and early 20</a:t>
            </a:r>
            <a:r>
              <a:rPr lang="en-GB" baseline="30000" dirty="0" smtClean="0"/>
              <a:t>th</a:t>
            </a:r>
            <a:r>
              <a:rPr lang="en-GB" dirty="0" smtClean="0"/>
              <a:t> century (</a:t>
            </a:r>
            <a:r>
              <a:rPr lang="en-GB" dirty="0" err="1" smtClean="0"/>
              <a:t>Borel</a:t>
            </a:r>
            <a:r>
              <a:rPr lang="en-GB" dirty="0"/>
              <a:t>)</a:t>
            </a:r>
            <a:endParaRPr lang="en-GB" dirty="0" smtClean="0"/>
          </a:p>
          <a:p>
            <a:r>
              <a:rPr lang="en-GB" dirty="0" smtClean="0"/>
              <a:t>Foundations of the field (1944): </a:t>
            </a:r>
            <a:br>
              <a:rPr lang="en-GB" dirty="0" smtClean="0"/>
            </a:br>
            <a:r>
              <a:rPr lang="en-GB" dirty="0" smtClean="0"/>
              <a:t>Theory of Games and Economic Behavior by</a:t>
            </a:r>
            <a:br>
              <a:rPr lang="en-GB" dirty="0" smtClean="0"/>
            </a:br>
            <a:r>
              <a:rPr lang="en-GB" dirty="0" smtClean="0"/>
              <a:t>John von Neumann and Oskar Morgenstern</a:t>
            </a:r>
          </a:p>
          <a:p>
            <a:r>
              <a:rPr lang="en-GB" dirty="0"/>
              <a:t>K</a:t>
            </a:r>
            <a:r>
              <a:rPr lang="en-GB" dirty="0" smtClean="0"/>
              <a:t>ey concept: Nash equilibrium </a:t>
            </a:r>
            <a:br>
              <a:rPr lang="en-GB" dirty="0" smtClean="0"/>
            </a:br>
            <a:r>
              <a:rPr lang="en-GB" dirty="0" smtClean="0"/>
              <a:t>(John Nash, 1951)</a:t>
            </a:r>
          </a:p>
          <a:p>
            <a:r>
              <a:rPr lang="en-GB" dirty="0" smtClean="0"/>
              <a:t>Main applications:</a:t>
            </a:r>
          </a:p>
          <a:p>
            <a:pPr lvl="1"/>
            <a:r>
              <a:rPr lang="en-GB" dirty="0" smtClean="0"/>
              <a:t>microeconomics</a:t>
            </a:r>
          </a:p>
          <a:p>
            <a:pPr lvl="1"/>
            <a:r>
              <a:rPr lang="en-GB" dirty="0" smtClean="0"/>
              <a:t>political science</a:t>
            </a:r>
          </a:p>
          <a:p>
            <a:pPr lvl="1"/>
            <a:r>
              <a:rPr lang="en-GB" dirty="0" smtClean="0"/>
              <a:t>evolutionary biology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Computing Mixed Nash </a:t>
            </a:r>
            <a:r>
              <a:rPr lang="en-GB" dirty="0" err="1" smtClean="0">
                <a:solidFill>
                  <a:schemeClr val="tx2"/>
                </a:solidFill>
              </a:rPr>
              <a:t>Equilibria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S</a:t>
            </a:r>
            <a:r>
              <a:rPr lang="en-GB" dirty="0" smtClean="0">
                <a:solidFill>
                  <a:schemeClr val="accent1"/>
                </a:solidFill>
              </a:rPr>
              <a:t>upport </a:t>
            </a:r>
            <a:r>
              <a:rPr lang="en-GB" dirty="0"/>
              <a:t>of a mixed </a:t>
            </a:r>
            <a:r>
              <a:rPr lang="en-GB" dirty="0" smtClean="0"/>
              <a:t>strategy </a:t>
            </a:r>
            <a:r>
              <a:rPr lang="en-GB" b="1" u="sng" dirty="0" smtClean="0">
                <a:solidFill>
                  <a:srgbClr val="FF0000"/>
                </a:solidFill>
              </a:rPr>
              <a:t>p</a:t>
            </a:r>
            <a:r>
              <a:rPr lang="en-GB" dirty="0" smtClean="0"/>
              <a:t>: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                      </a:t>
            </a:r>
            <a:r>
              <a:rPr lang="en-GB" dirty="0" err="1" smtClean="0">
                <a:solidFill>
                  <a:srgbClr val="FF0000"/>
                </a:solidFill>
              </a:rPr>
              <a:t>supp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b="1" u="sng" dirty="0">
                <a:solidFill>
                  <a:srgbClr val="FF0000"/>
                </a:solidFill>
              </a:rPr>
              <a:t>p</a:t>
            </a:r>
            <a:r>
              <a:rPr lang="en-GB" dirty="0">
                <a:solidFill>
                  <a:srgbClr val="FF0000"/>
                </a:solidFill>
              </a:rPr>
              <a:t>) =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{a | p(a) &gt; 0}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Intuition:</a:t>
            </a:r>
            <a:r>
              <a:rPr lang="en-GB" dirty="0" smtClean="0"/>
              <a:t> If an action is in the support of an equilibrium strategy, it should not be worse than any other pure strategy </a:t>
            </a:r>
          </a:p>
          <a:p>
            <a:r>
              <a:rPr lang="en-GB" u="sng" dirty="0" smtClean="0"/>
              <a:t>Theorem</a:t>
            </a:r>
            <a:r>
              <a:rPr lang="en-GB" dirty="0" smtClean="0"/>
              <a:t>: suppose that </a:t>
            </a:r>
            <a:r>
              <a:rPr lang="en-GB" dirty="0" smtClean="0">
                <a:solidFill>
                  <a:schemeClr val="accent1"/>
                </a:solidFill>
              </a:rPr>
              <a:t>P</a:t>
            </a:r>
            <a:r>
              <a:rPr lang="en-GB" dirty="0" smtClean="0"/>
              <a:t> is a mixed Nash equilibrium, and </a:t>
            </a:r>
            <a:r>
              <a:rPr lang="en-GB" b="1" u="sng" dirty="0" smtClean="0">
                <a:solidFill>
                  <a:srgbClr val="FF0000"/>
                </a:solidFill>
              </a:rPr>
              <a:t>p</a:t>
            </a:r>
            <a:r>
              <a:rPr lang="en-GB" dirty="0" smtClean="0"/>
              <a:t> is the strategy of player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. </a:t>
            </a:r>
            <a:br>
              <a:rPr lang="en-GB" dirty="0" smtClean="0"/>
            </a:br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p(x) &gt; 0</a:t>
            </a:r>
            <a:r>
              <a:rPr lang="en-GB" dirty="0" smtClean="0"/>
              <a:t> for some action </a:t>
            </a:r>
            <a:r>
              <a:rPr lang="en-GB" dirty="0" smtClean="0">
                <a:solidFill>
                  <a:srgbClr val="FF0000"/>
                </a:solidFill>
              </a:rPr>
              <a:t>x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A</a:t>
            </a:r>
            <a:r>
              <a:rPr lang="en-GB" baseline="-25000" dirty="0" smtClean="0">
                <a:solidFill>
                  <a:srgbClr val="FF0000"/>
                </a:solidFill>
                <a:sym typeface="Symbol"/>
              </a:rPr>
              <a:t> i </a:t>
            </a:r>
            <a:r>
              <a:rPr lang="en-GB" dirty="0" smtClean="0">
                <a:sym typeface="Symbol"/>
              </a:rPr>
              <a:t>, 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then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 i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chemeClr val="accent1"/>
                </a:solidFill>
              </a:rPr>
              <a:t>P</a:t>
            </a:r>
            <a:r>
              <a:rPr lang="en-GB" baseline="-25000" dirty="0" smtClean="0">
                <a:solidFill>
                  <a:schemeClr val="accent1"/>
                </a:solidFill>
              </a:rPr>
              <a:t>-i 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x)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≥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 i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chemeClr val="accent1"/>
                </a:solidFill>
              </a:rPr>
              <a:t>P</a:t>
            </a:r>
            <a:r>
              <a:rPr lang="en-GB" baseline="-25000" dirty="0" smtClean="0">
                <a:solidFill>
                  <a:schemeClr val="accent1"/>
                </a:solidFill>
              </a:rPr>
              <a:t>-i 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y)</a:t>
            </a:r>
            <a:r>
              <a:rPr lang="en-GB" dirty="0" smtClean="0"/>
              <a:t> for any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y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A</a:t>
            </a:r>
            <a:r>
              <a:rPr lang="en-GB" baseline="-25000" dirty="0" smtClean="0">
                <a:solidFill>
                  <a:srgbClr val="FF0000"/>
                </a:solidFill>
                <a:sym typeface="Symbol"/>
              </a:rPr>
              <a:t> i </a:t>
            </a:r>
            <a:r>
              <a:rPr lang="en-GB" dirty="0" smtClean="0">
                <a:sym typeface="Symbol"/>
              </a:rPr>
              <a:t>. </a:t>
            </a:r>
            <a:endParaRPr lang="en-GB" dirty="0" smtClean="0">
              <a:solidFill>
                <a:schemeClr val="accent1"/>
              </a:solidFill>
            </a:endParaRPr>
          </a:p>
          <a:p>
            <a:r>
              <a:rPr lang="en-GB" u="sng" dirty="0" smtClean="0"/>
              <a:t>Corollary</a:t>
            </a:r>
            <a:r>
              <a:rPr lang="en-GB" dirty="0" smtClean="0"/>
              <a:t>: If </a:t>
            </a:r>
            <a:r>
              <a:rPr lang="en-GB" dirty="0" smtClean="0">
                <a:solidFill>
                  <a:schemeClr val="accent1"/>
                </a:solidFill>
              </a:rPr>
              <a:t>P</a:t>
            </a:r>
            <a:r>
              <a:rPr lang="en-GB" dirty="0" smtClean="0"/>
              <a:t> = (</a:t>
            </a:r>
            <a:r>
              <a:rPr lang="en-GB" dirty="0">
                <a:solidFill>
                  <a:schemeClr val="accent1"/>
                </a:solidFill>
              </a:rPr>
              <a:t>P</a:t>
            </a:r>
            <a:r>
              <a:rPr lang="en-GB" baseline="-25000" dirty="0" smtClean="0">
                <a:solidFill>
                  <a:schemeClr val="accent1"/>
                </a:solidFill>
              </a:rPr>
              <a:t>-</a:t>
            </a:r>
            <a:r>
              <a:rPr lang="en-GB" baseline="-25000" dirty="0" err="1" smtClean="0">
                <a:solidFill>
                  <a:schemeClr val="accent1"/>
                </a:solidFill>
              </a:rPr>
              <a:t>i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b="1" u="sng" dirty="0" smtClean="0">
                <a:solidFill>
                  <a:srgbClr val="FF0000"/>
                </a:solidFill>
              </a:rPr>
              <a:t>p</a:t>
            </a:r>
            <a:r>
              <a:rPr lang="en-GB" dirty="0" smtClean="0"/>
              <a:t>) is a mixed Nash equilibrium, and </a:t>
            </a:r>
            <a:r>
              <a:rPr lang="en-GB" dirty="0" smtClean="0">
                <a:solidFill>
                  <a:srgbClr val="FF0000"/>
                </a:solidFill>
              </a:rPr>
              <a:t>x, y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</a:t>
            </a:r>
            <a:r>
              <a:rPr lang="en-GB" dirty="0" err="1" smtClean="0">
                <a:solidFill>
                  <a:srgbClr val="FF0000"/>
                </a:solidFill>
                <a:sym typeface="Symbol"/>
              </a:rPr>
              <a:t>supp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>
                <a:sym typeface="Symbol"/>
              </a:rPr>
              <a:t>, then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 i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chemeClr val="accent1"/>
                </a:solidFill>
              </a:rPr>
              <a:t>P</a:t>
            </a:r>
            <a:r>
              <a:rPr lang="en-GB" baseline="-25000" dirty="0" smtClean="0">
                <a:solidFill>
                  <a:schemeClr val="accent1"/>
                </a:solidFill>
              </a:rPr>
              <a:t>-i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x)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=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 i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chemeClr val="accent1"/>
                </a:solidFill>
              </a:rPr>
              <a:t>P</a:t>
            </a:r>
            <a:r>
              <a:rPr lang="en-GB" baseline="-25000" dirty="0" smtClean="0">
                <a:solidFill>
                  <a:schemeClr val="accent1"/>
                </a:solidFill>
              </a:rPr>
              <a:t>-i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y)</a:t>
            </a:r>
            <a:r>
              <a:rPr lang="en-GB" dirty="0" smtClean="0"/>
              <a:t>.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</a:p>
          <a:p>
            <a:endParaRPr lang="en-GB" b="1" u="sng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331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Computing Mixed Nash </a:t>
            </a:r>
            <a:r>
              <a:rPr lang="en-GB" dirty="0" err="1">
                <a:solidFill>
                  <a:schemeClr val="tx2"/>
                </a:solidFill>
              </a:rPr>
              <a:t>Equilibria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5141168"/>
          </a:xfrm>
        </p:spPr>
        <p:txBody>
          <a:bodyPr>
            <a:normAutofit/>
          </a:bodyPr>
          <a:lstStyle/>
          <a:p>
            <a:r>
              <a:rPr lang="en-GB" dirty="0" smtClean="0"/>
              <a:t>Consider a 2-player game, where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A =</a:t>
            </a:r>
            <a:r>
              <a:rPr lang="en-GB" dirty="0" smtClean="0"/>
              <a:t> set of actions of the </a:t>
            </a:r>
            <a:r>
              <a:rPr lang="en-GB" dirty="0">
                <a:solidFill>
                  <a:srgbClr val="FF0000"/>
                </a:solidFill>
              </a:rPr>
              <a:t>1</a:t>
            </a:r>
            <a:r>
              <a:rPr lang="en-GB" baseline="30000" dirty="0">
                <a:solidFill>
                  <a:srgbClr val="FF0000"/>
                </a:solidFill>
              </a:rPr>
              <a:t>st</a:t>
            </a:r>
            <a:r>
              <a:rPr lang="en-GB" dirty="0"/>
              <a:t>  </a:t>
            </a:r>
            <a:r>
              <a:rPr lang="en-GB" dirty="0" smtClean="0"/>
              <a:t>player with</a:t>
            </a:r>
            <a:r>
              <a:rPr lang="en-GB" dirty="0" smtClean="0">
                <a:solidFill>
                  <a:srgbClr val="FF0000"/>
                </a:solidFill>
              </a:rPr>
              <a:t> |A|=r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B =</a:t>
            </a:r>
            <a:r>
              <a:rPr lang="en-GB" dirty="0"/>
              <a:t> </a:t>
            </a:r>
            <a:r>
              <a:rPr lang="en-GB" dirty="0" smtClean="0"/>
              <a:t>set of actions </a:t>
            </a:r>
            <a:r>
              <a:rPr lang="en-GB" dirty="0"/>
              <a:t>of the </a:t>
            </a:r>
            <a:r>
              <a:rPr lang="en-GB" dirty="0">
                <a:solidFill>
                  <a:schemeClr val="accent1"/>
                </a:solidFill>
              </a:rPr>
              <a:t>2</a:t>
            </a:r>
            <a:r>
              <a:rPr lang="en-GB" baseline="30000" dirty="0">
                <a:solidFill>
                  <a:schemeClr val="accent1"/>
                </a:solidFill>
              </a:rPr>
              <a:t>nd</a:t>
            </a:r>
            <a:r>
              <a:rPr lang="en-GB" dirty="0"/>
              <a:t> </a:t>
            </a:r>
            <a:r>
              <a:rPr lang="en-GB" dirty="0" smtClean="0"/>
              <a:t>player with</a:t>
            </a:r>
            <a:r>
              <a:rPr lang="en-GB" dirty="0" smtClean="0">
                <a:solidFill>
                  <a:schemeClr val="accent1"/>
                </a:solidFill>
              </a:rPr>
              <a:t> |B|=s</a:t>
            </a:r>
          </a:p>
          <a:p>
            <a:r>
              <a:rPr lang="en-GB" dirty="0" smtClean="0"/>
              <a:t>Let </a:t>
            </a:r>
            <a:r>
              <a:rPr lang="en-GB" dirty="0" smtClean="0">
                <a:solidFill>
                  <a:srgbClr val="FF0000"/>
                </a:solidFill>
              </a:rPr>
              <a:t>A’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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B’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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</a:p>
          <a:p>
            <a:r>
              <a:rPr lang="en-GB" dirty="0" smtClean="0"/>
              <a:t>We can find all mixed NE (</a:t>
            </a:r>
            <a:r>
              <a:rPr lang="en-GB" b="1" u="sng" dirty="0" smtClean="0">
                <a:solidFill>
                  <a:srgbClr val="FF0000"/>
                </a:solidFill>
              </a:rPr>
              <a:t>p</a:t>
            </a:r>
            <a:r>
              <a:rPr lang="en-GB" dirty="0" smtClean="0"/>
              <a:t>, </a:t>
            </a:r>
            <a:r>
              <a:rPr lang="en-GB" b="1" u="sng" dirty="0" smtClean="0">
                <a:solidFill>
                  <a:schemeClr val="accent1"/>
                </a:solidFill>
              </a:rPr>
              <a:t>q</a:t>
            </a:r>
            <a:r>
              <a:rPr lang="en-GB" dirty="0" smtClean="0"/>
              <a:t>) with </a:t>
            </a:r>
            <a:r>
              <a:rPr lang="en-GB" dirty="0" smtClean="0">
                <a:solidFill>
                  <a:srgbClr val="FF0000"/>
                </a:solidFill>
              </a:rPr>
              <a:t>supp(</a:t>
            </a:r>
            <a:r>
              <a:rPr lang="en-GB" b="1" u="sng" dirty="0" smtClean="0">
                <a:solidFill>
                  <a:srgbClr val="FF0000"/>
                </a:solidFill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) = A’</a:t>
            </a:r>
            <a:r>
              <a:rPr lang="en-GB" dirty="0" smtClean="0"/>
              <a:t> and </a:t>
            </a:r>
            <a:r>
              <a:rPr lang="en-GB" dirty="0" err="1" smtClean="0">
                <a:solidFill>
                  <a:schemeClr val="accent1"/>
                </a:solidFill>
              </a:rPr>
              <a:t>supp</a:t>
            </a:r>
            <a:r>
              <a:rPr lang="en-GB" dirty="0" smtClean="0">
                <a:solidFill>
                  <a:schemeClr val="accent1"/>
                </a:solidFill>
              </a:rPr>
              <a:t>(</a:t>
            </a:r>
            <a:r>
              <a:rPr lang="en-GB" b="1" u="sng" dirty="0" smtClean="0">
                <a:solidFill>
                  <a:schemeClr val="accent1"/>
                </a:solidFill>
              </a:rPr>
              <a:t>q</a:t>
            </a:r>
            <a:r>
              <a:rPr lang="en-GB" dirty="0" smtClean="0">
                <a:solidFill>
                  <a:schemeClr val="accent1"/>
                </a:solidFill>
              </a:rPr>
              <a:t>) = B’ </a:t>
            </a:r>
          </a:p>
          <a:p>
            <a:pPr lvl="1"/>
            <a:r>
              <a:rPr lang="en-GB" dirty="0" smtClean="0"/>
              <a:t>By using previous theorem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Main idea:</a:t>
            </a:r>
            <a:r>
              <a:rPr lang="en-GB" dirty="0" smtClean="0">
                <a:solidFill>
                  <a:srgbClr val="000000"/>
                </a:solidFill>
              </a:rPr>
              <a:t> Resort to solving a system of linear inequalities</a:t>
            </a:r>
          </a:p>
        </p:txBody>
      </p:sp>
    </p:spTree>
    <p:extLst>
      <p:ext uri="{BB962C8B-B14F-4D97-AF65-F5344CB8AC3E}">
        <p14:creationId xmlns:p14="http://schemas.microsoft.com/office/powerpoint/2010/main" val="459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Finding Mixed NE With Given Support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Fix </a:t>
            </a:r>
            <a:r>
              <a:rPr lang="en-GB" dirty="0" smtClean="0">
                <a:solidFill>
                  <a:srgbClr val="FF0000"/>
                </a:solidFill>
              </a:rPr>
              <a:t>A’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B’</a:t>
            </a:r>
            <a:r>
              <a:rPr lang="en-GB" dirty="0" smtClean="0"/>
              <a:t>, and let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p</a:t>
            </a:r>
            <a:r>
              <a:rPr lang="en-GB" baseline="-25000" dirty="0" smtClean="0">
                <a:solidFill>
                  <a:srgbClr val="FF0000"/>
                </a:solidFill>
              </a:rPr>
              <a:t>r 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q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</a:t>
            </a:r>
            <a:r>
              <a:rPr lang="en-GB" dirty="0" err="1" smtClean="0">
                <a:solidFill>
                  <a:schemeClr val="accent1"/>
                </a:solidFill>
              </a:rPr>
              <a:t>q</a:t>
            </a:r>
            <a:r>
              <a:rPr lang="en-GB" baseline="-25000" dirty="0" err="1" smtClean="0">
                <a:solidFill>
                  <a:schemeClr val="accent1"/>
                </a:solidFill>
              </a:rPr>
              <a:t>s</a:t>
            </a:r>
            <a:r>
              <a:rPr lang="en-GB" dirty="0" smtClean="0"/>
              <a:t> be variables</a:t>
            </a:r>
          </a:p>
          <a:p>
            <a:r>
              <a:rPr lang="en-GB" dirty="0" smtClean="0"/>
              <a:t>Constraints: </a:t>
            </a:r>
          </a:p>
          <a:p>
            <a:pPr lvl="1">
              <a:buNone/>
            </a:pPr>
            <a:r>
              <a:rPr lang="en-GB" dirty="0" smtClean="0"/>
              <a:t>(1)</a:t>
            </a:r>
            <a:r>
              <a:rPr lang="en-GB" dirty="0" smtClean="0">
                <a:latin typeface="Symbol" pitchFamily="18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smtClean="0">
                <a:solidFill>
                  <a:srgbClr val="FF0000"/>
                </a:solidFill>
              </a:rPr>
              <a:t>i=1, ..., r</a:t>
            </a:r>
            <a:r>
              <a:rPr lang="en-GB" dirty="0" smtClean="0">
                <a:solidFill>
                  <a:srgbClr val="FF0000"/>
                </a:solidFill>
              </a:rPr>
              <a:t> p</a:t>
            </a:r>
            <a:r>
              <a:rPr lang="en-GB" baseline="-25000" dirty="0" smtClean="0">
                <a:solidFill>
                  <a:srgbClr val="FF0000"/>
                </a:solidFill>
              </a:rPr>
              <a:t> i </a:t>
            </a:r>
            <a:r>
              <a:rPr lang="en-GB" dirty="0" smtClean="0">
                <a:solidFill>
                  <a:srgbClr val="FF0000"/>
                </a:solidFill>
              </a:rPr>
              <a:t>= 1</a:t>
            </a:r>
            <a:r>
              <a:rPr lang="en-GB" dirty="0" smtClean="0"/>
              <a:t> ,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 i </a:t>
            </a:r>
            <a:r>
              <a:rPr lang="en-GB" dirty="0" smtClean="0">
                <a:solidFill>
                  <a:srgbClr val="FF0000"/>
                </a:solidFill>
              </a:rPr>
              <a:t>≥ 0</a:t>
            </a:r>
            <a:r>
              <a:rPr lang="en-GB" dirty="0" smtClean="0"/>
              <a:t> for each </a:t>
            </a:r>
            <a:r>
              <a:rPr lang="en-GB" dirty="0" smtClean="0">
                <a:solidFill>
                  <a:srgbClr val="FF0000"/>
                </a:solidFill>
              </a:rPr>
              <a:t>i = 1, ..., r</a:t>
            </a:r>
          </a:p>
          <a:p>
            <a:pPr lvl="1">
              <a:buNone/>
            </a:pPr>
            <a:r>
              <a:rPr lang="en-GB" dirty="0" smtClean="0"/>
              <a:t>(2) </a:t>
            </a:r>
            <a:r>
              <a:rPr lang="en-GB" dirty="0" smtClean="0">
                <a:solidFill>
                  <a:schemeClr val="accent1"/>
                </a:solidFill>
                <a:latin typeface="Symbol" pitchFamily="18" charset="2"/>
              </a:rPr>
              <a:t>S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baseline="-25000" dirty="0" smtClean="0">
                <a:solidFill>
                  <a:schemeClr val="accent1"/>
                </a:solidFill>
              </a:rPr>
              <a:t>j=1, ..., s</a:t>
            </a:r>
            <a:r>
              <a:rPr lang="en-GB" dirty="0" smtClean="0">
                <a:solidFill>
                  <a:schemeClr val="accent1"/>
                </a:solidFill>
              </a:rPr>
              <a:t> q</a:t>
            </a:r>
            <a:r>
              <a:rPr lang="en-GB" baseline="-25000" dirty="0" smtClean="0">
                <a:solidFill>
                  <a:schemeClr val="accent1"/>
                </a:solidFill>
              </a:rPr>
              <a:t> j </a:t>
            </a:r>
            <a:r>
              <a:rPr lang="en-GB" dirty="0" smtClean="0">
                <a:solidFill>
                  <a:schemeClr val="accent1"/>
                </a:solidFill>
              </a:rPr>
              <a:t>= 1</a:t>
            </a:r>
            <a:r>
              <a:rPr lang="en-GB" dirty="0" smtClean="0"/>
              <a:t> , </a:t>
            </a:r>
            <a:r>
              <a:rPr lang="en-GB" dirty="0" smtClean="0">
                <a:solidFill>
                  <a:schemeClr val="accent1"/>
                </a:solidFill>
              </a:rPr>
              <a:t>q</a:t>
            </a:r>
            <a:r>
              <a:rPr lang="en-GB" baseline="-25000" dirty="0" smtClean="0">
                <a:solidFill>
                  <a:schemeClr val="accent1"/>
                </a:solidFill>
              </a:rPr>
              <a:t> j </a:t>
            </a:r>
            <a:r>
              <a:rPr lang="en-GB" dirty="0" smtClean="0">
                <a:solidFill>
                  <a:schemeClr val="accent1"/>
                </a:solidFill>
              </a:rPr>
              <a:t>≥ 0</a:t>
            </a:r>
            <a:r>
              <a:rPr lang="en-GB" dirty="0" smtClean="0"/>
              <a:t> for each </a:t>
            </a:r>
            <a:r>
              <a:rPr lang="en-GB" dirty="0" smtClean="0">
                <a:solidFill>
                  <a:schemeClr val="accent1"/>
                </a:solidFill>
              </a:rPr>
              <a:t>j = 1, ..., s</a:t>
            </a:r>
          </a:p>
          <a:p>
            <a:pPr lvl="1">
              <a:buNone/>
            </a:pPr>
            <a:r>
              <a:rPr lang="en-GB" dirty="0" smtClean="0"/>
              <a:t>(3)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 i  </a:t>
            </a:r>
            <a:r>
              <a:rPr lang="en-GB" dirty="0" smtClean="0">
                <a:solidFill>
                  <a:srgbClr val="FF0000"/>
                </a:solidFill>
              </a:rPr>
              <a:t>&gt; 0</a:t>
            </a:r>
            <a:r>
              <a:rPr lang="en-GB" dirty="0" smtClean="0"/>
              <a:t> for each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30000" dirty="0" smtClean="0">
                <a:solidFill>
                  <a:srgbClr val="FF0000"/>
                </a:solidFill>
              </a:rPr>
              <a:t> i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</a:t>
            </a:r>
            <a:r>
              <a:rPr lang="en-GB" dirty="0" smtClean="0">
                <a:solidFill>
                  <a:srgbClr val="FF0000"/>
                </a:solidFill>
              </a:rPr>
              <a:t>A’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 i  </a:t>
            </a:r>
            <a:r>
              <a:rPr lang="en-GB" dirty="0" smtClean="0">
                <a:solidFill>
                  <a:srgbClr val="FF0000"/>
                </a:solidFill>
              </a:rPr>
              <a:t>= 0</a:t>
            </a:r>
            <a:r>
              <a:rPr lang="en-GB" dirty="0" smtClean="0"/>
              <a:t> for each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30000" dirty="0" smtClean="0">
                <a:solidFill>
                  <a:srgbClr val="FF0000"/>
                </a:solidFill>
              </a:rPr>
              <a:t> i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 </a:t>
            </a:r>
            <a:r>
              <a:rPr lang="en-GB" dirty="0" smtClean="0">
                <a:solidFill>
                  <a:srgbClr val="FF0000"/>
                </a:solidFill>
              </a:rPr>
              <a:t>A’</a:t>
            </a:r>
          </a:p>
          <a:p>
            <a:pPr lvl="1">
              <a:buNone/>
            </a:pPr>
            <a:r>
              <a:rPr lang="en-GB" dirty="0" smtClean="0"/>
              <a:t>(4) </a:t>
            </a:r>
            <a:r>
              <a:rPr lang="en-GB" dirty="0" smtClean="0">
                <a:solidFill>
                  <a:schemeClr val="accent1"/>
                </a:solidFill>
              </a:rPr>
              <a:t>q</a:t>
            </a:r>
            <a:r>
              <a:rPr lang="en-GB" baseline="-25000" dirty="0" smtClean="0">
                <a:solidFill>
                  <a:schemeClr val="accent1"/>
                </a:solidFill>
              </a:rPr>
              <a:t> j  </a:t>
            </a:r>
            <a:r>
              <a:rPr lang="en-GB" dirty="0" smtClean="0">
                <a:solidFill>
                  <a:schemeClr val="accent1"/>
                </a:solidFill>
              </a:rPr>
              <a:t>&gt; 0</a:t>
            </a:r>
            <a:r>
              <a:rPr lang="en-GB" dirty="0" smtClean="0"/>
              <a:t> for each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baseline="30000" dirty="0" smtClean="0">
                <a:solidFill>
                  <a:schemeClr val="accent1"/>
                </a:solidFill>
              </a:rPr>
              <a:t> j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 </a:t>
            </a:r>
            <a:r>
              <a:rPr lang="en-GB" dirty="0" smtClean="0">
                <a:solidFill>
                  <a:schemeClr val="accent1"/>
                </a:solidFill>
              </a:rPr>
              <a:t>B’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q</a:t>
            </a:r>
            <a:r>
              <a:rPr lang="en-GB" baseline="-25000" dirty="0" smtClean="0">
                <a:solidFill>
                  <a:schemeClr val="accent1"/>
                </a:solidFill>
              </a:rPr>
              <a:t> j  </a:t>
            </a:r>
            <a:r>
              <a:rPr lang="en-GB" dirty="0" smtClean="0">
                <a:solidFill>
                  <a:schemeClr val="accent1"/>
                </a:solidFill>
              </a:rPr>
              <a:t>= 0</a:t>
            </a:r>
            <a:r>
              <a:rPr lang="en-GB" dirty="0" smtClean="0"/>
              <a:t> for each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baseline="30000" dirty="0" smtClean="0">
                <a:solidFill>
                  <a:schemeClr val="accent1"/>
                </a:solidFill>
              </a:rPr>
              <a:t> j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 </a:t>
            </a:r>
            <a:r>
              <a:rPr lang="en-GB" dirty="0" smtClean="0">
                <a:solidFill>
                  <a:schemeClr val="accent1"/>
                </a:solidFill>
              </a:rPr>
              <a:t>B’</a:t>
            </a:r>
          </a:p>
          <a:p>
            <a:pPr lvl="1">
              <a:buNone/>
            </a:pPr>
            <a:r>
              <a:rPr lang="en-GB" dirty="0" smtClean="0"/>
              <a:t>(5)</a:t>
            </a:r>
            <a:r>
              <a:rPr lang="en-GB" dirty="0" smtClean="0">
                <a:latin typeface="Symbol" pitchFamily="18" charset="2"/>
              </a:rPr>
              <a:t> </a:t>
            </a:r>
            <a:r>
              <a:rPr lang="en-GB" dirty="0" smtClean="0">
                <a:solidFill>
                  <a:schemeClr val="accent1"/>
                </a:solidFill>
                <a:latin typeface="Symbol" pitchFamily="18" charset="2"/>
              </a:rPr>
              <a:t>S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baseline="-25000" dirty="0" smtClean="0">
                <a:solidFill>
                  <a:schemeClr val="accent1"/>
                </a:solidFill>
              </a:rPr>
              <a:t>j=1, ..., s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q</a:t>
            </a:r>
            <a:r>
              <a:rPr lang="en-GB" baseline="-25000" dirty="0" smtClean="0">
                <a:solidFill>
                  <a:schemeClr val="accent1"/>
                </a:solidFill>
              </a:rPr>
              <a:t> j</a:t>
            </a:r>
            <a:r>
              <a:rPr lang="en-GB" baseline="-25000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(a</a:t>
            </a:r>
            <a:r>
              <a:rPr lang="en-GB" baseline="30000" dirty="0" smtClean="0">
                <a:solidFill>
                  <a:srgbClr val="FF0000"/>
                </a:solidFill>
              </a:rPr>
              <a:t> i </a:t>
            </a:r>
            <a:r>
              <a:rPr lang="en-GB" dirty="0" smtClean="0">
                <a:solidFill>
                  <a:srgbClr val="FF0000"/>
                </a:solidFill>
              </a:rPr>
              <a:t>,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baseline="30000" dirty="0" smtClean="0">
                <a:solidFill>
                  <a:schemeClr val="accent1"/>
                </a:solidFill>
              </a:rPr>
              <a:t> j 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 ≥ </a:t>
            </a:r>
            <a:r>
              <a:rPr lang="en-GB" dirty="0" smtClean="0">
                <a:solidFill>
                  <a:schemeClr val="accent1"/>
                </a:solidFill>
                <a:latin typeface="Symbol" pitchFamily="18" charset="2"/>
              </a:rPr>
              <a:t>S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baseline="-25000" dirty="0" smtClean="0">
                <a:solidFill>
                  <a:schemeClr val="accent1"/>
                </a:solidFill>
              </a:rPr>
              <a:t>j=1, ..., s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q</a:t>
            </a:r>
            <a:r>
              <a:rPr lang="en-GB" baseline="-25000" dirty="0" smtClean="0">
                <a:solidFill>
                  <a:schemeClr val="accent1"/>
                </a:solidFill>
              </a:rPr>
              <a:t> j</a:t>
            </a:r>
            <a:r>
              <a:rPr lang="en-GB" baseline="-25000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(a</a:t>
            </a:r>
            <a:r>
              <a:rPr lang="en-GB" baseline="30000" dirty="0" smtClean="0">
                <a:solidFill>
                  <a:srgbClr val="FF0000"/>
                </a:solidFill>
              </a:rPr>
              <a:t> k </a:t>
            </a:r>
            <a:r>
              <a:rPr lang="en-GB" dirty="0" smtClean="0">
                <a:solidFill>
                  <a:srgbClr val="FF0000"/>
                </a:solidFill>
              </a:rPr>
              <a:t>,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baseline="30000" dirty="0" smtClean="0">
                <a:solidFill>
                  <a:schemeClr val="accent1"/>
                </a:solidFill>
              </a:rPr>
              <a:t> j</a:t>
            </a:r>
            <a:r>
              <a:rPr lang="en-GB" baseline="30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)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     for each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30000" dirty="0" smtClean="0">
                <a:solidFill>
                  <a:srgbClr val="FF0000"/>
                </a:solidFill>
              </a:rPr>
              <a:t> </a:t>
            </a:r>
            <a:r>
              <a:rPr lang="en-GB" baseline="30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sym typeface="Symbol"/>
              </a:rPr>
              <a:t>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A’ </a:t>
            </a:r>
            <a:r>
              <a:rPr lang="en-GB" dirty="0" smtClean="0"/>
              <a:t>and each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30000" dirty="0" smtClean="0">
                <a:solidFill>
                  <a:srgbClr val="FF0000"/>
                </a:solidFill>
              </a:rPr>
              <a:t> k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sym typeface="Symbol"/>
              </a:rPr>
              <a:t>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</a:p>
          <a:p>
            <a:pPr lvl="1">
              <a:buNone/>
            </a:pPr>
            <a:r>
              <a:rPr lang="en-GB" dirty="0" smtClean="0"/>
              <a:t>(6)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smtClean="0">
                <a:solidFill>
                  <a:srgbClr val="FF0000"/>
                </a:solidFill>
              </a:rPr>
              <a:t>i=1, ..., r</a:t>
            </a:r>
            <a:r>
              <a:rPr lang="en-GB" dirty="0" smtClean="0">
                <a:solidFill>
                  <a:srgbClr val="FF0000"/>
                </a:solidFill>
              </a:rPr>
              <a:t> p</a:t>
            </a:r>
            <a:r>
              <a:rPr lang="en-GB" baseline="-25000" dirty="0" smtClean="0">
                <a:solidFill>
                  <a:srgbClr val="FF0000"/>
                </a:solidFill>
              </a:rPr>
              <a:t> i </a:t>
            </a:r>
            <a:r>
              <a:rPr lang="en-GB" dirty="0" smtClean="0">
                <a:solidFill>
                  <a:schemeClr val="accent1"/>
                </a:solidFill>
              </a:rPr>
              <a:t>u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(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30000" dirty="0" smtClean="0">
                <a:solidFill>
                  <a:srgbClr val="FF0000"/>
                </a:solidFill>
              </a:rPr>
              <a:t> i</a:t>
            </a:r>
            <a:r>
              <a:rPr lang="en-GB" baseline="30000" dirty="0" smtClean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, b</a:t>
            </a:r>
            <a:r>
              <a:rPr lang="en-GB" baseline="30000" dirty="0" smtClean="0">
                <a:solidFill>
                  <a:schemeClr val="accent1"/>
                </a:solidFill>
              </a:rPr>
              <a:t> j </a:t>
            </a:r>
            <a:r>
              <a:rPr lang="en-GB" dirty="0" smtClean="0">
                <a:solidFill>
                  <a:schemeClr val="accent1"/>
                </a:solidFill>
              </a:rPr>
              <a:t>)</a:t>
            </a:r>
            <a:r>
              <a:rPr lang="en-GB" dirty="0" smtClean="0"/>
              <a:t>  ≥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smtClean="0">
                <a:solidFill>
                  <a:srgbClr val="FF0000"/>
                </a:solidFill>
              </a:rPr>
              <a:t>i=1, ..., r</a:t>
            </a:r>
            <a:r>
              <a:rPr lang="en-GB" dirty="0" smtClean="0">
                <a:solidFill>
                  <a:srgbClr val="FF0000"/>
                </a:solidFill>
              </a:rPr>
              <a:t> p</a:t>
            </a:r>
            <a:r>
              <a:rPr lang="en-GB" baseline="-25000" dirty="0" smtClean="0">
                <a:solidFill>
                  <a:srgbClr val="FF0000"/>
                </a:solidFill>
              </a:rPr>
              <a:t> i </a:t>
            </a:r>
            <a:r>
              <a:rPr lang="en-GB" dirty="0" smtClean="0">
                <a:solidFill>
                  <a:schemeClr val="accent1"/>
                </a:solidFill>
              </a:rPr>
              <a:t>u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(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30000" dirty="0" smtClean="0">
                <a:solidFill>
                  <a:srgbClr val="FF0000"/>
                </a:solidFill>
              </a:rPr>
              <a:t> i </a:t>
            </a:r>
            <a:r>
              <a:rPr lang="en-GB" dirty="0" smtClean="0">
                <a:solidFill>
                  <a:schemeClr val="accent1"/>
                </a:solidFill>
              </a:rPr>
              <a:t>, b</a:t>
            </a:r>
            <a:r>
              <a:rPr lang="en-GB" baseline="30000" dirty="0" smtClean="0">
                <a:solidFill>
                  <a:schemeClr val="accent1"/>
                </a:solidFill>
              </a:rPr>
              <a:t> t </a:t>
            </a:r>
            <a:r>
              <a:rPr lang="en-GB" dirty="0" smtClean="0">
                <a:solidFill>
                  <a:schemeClr val="accent1"/>
                </a:solidFill>
              </a:rPr>
              <a:t>)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                 for each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baseline="30000" dirty="0" smtClean="0">
                <a:solidFill>
                  <a:schemeClr val="accent1"/>
                </a:solidFill>
              </a:rPr>
              <a:t> j</a:t>
            </a:r>
            <a:r>
              <a:rPr lang="en-GB" baseline="30000" dirty="0" smtClean="0"/>
              <a:t> </a:t>
            </a:r>
            <a:r>
              <a:rPr lang="en-GB" dirty="0">
                <a:solidFill>
                  <a:srgbClr val="3366FF"/>
                </a:solidFill>
                <a:sym typeface="Symbol"/>
              </a:rPr>
              <a:t>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B’</a:t>
            </a:r>
            <a:r>
              <a:rPr lang="en-GB" dirty="0" smtClean="0"/>
              <a:t> and each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  <a:r>
              <a:rPr lang="en-GB" baseline="30000" dirty="0" smtClean="0">
                <a:solidFill>
                  <a:schemeClr val="accent1"/>
                </a:solidFill>
              </a:rPr>
              <a:t> t</a:t>
            </a:r>
            <a:r>
              <a:rPr lang="en-GB" dirty="0" smtClean="0"/>
              <a:t> </a:t>
            </a:r>
            <a:r>
              <a:rPr lang="en-GB" dirty="0">
                <a:solidFill>
                  <a:srgbClr val="6699FF"/>
                </a:solidFill>
                <a:sym typeface="Symbol"/>
              </a:rPr>
              <a:t>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B</a:t>
            </a:r>
          </a:p>
          <a:p>
            <a:r>
              <a:rPr lang="en-GB" dirty="0" smtClean="0"/>
              <a:t>All constraints are linear </a:t>
            </a:r>
            <a:r>
              <a:rPr lang="en-GB" dirty="0" smtClean="0">
                <a:sym typeface="Symbol"/>
              </a:rPr>
              <a:t></a:t>
            </a:r>
            <a:r>
              <a:rPr lang="en-GB" dirty="0" smtClean="0"/>
              <a:t> can solve the system</a:t>
            </a:r>
          </a:p>
          <a:p>
            <a:pPr lvl="1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77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Finding Mixed NE by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Support Enumeration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568952" cy="1900808"/>
          </a:xfrm>
        </p:spPr>
        <p:txBody>
          <a:bodyPr>
            <a:normAutofit/>
          </a:bodyPr>
          <a:lstStyle/>
          <a:p>
            <a:r>
              <a:rPr lang="en-GB" sz="2800" u="sng" dirty="0" smtClean="0"/>
              <a:t>Theorem</a:t>
            </a:r>
            <a:r>
              <a:rPr lang="en-GB" sz="2800" dirty="0" smtClean="0"/>
              <a:t>: (</a:t>
            </a:r>
            <a:r>
              <a:rPr lang="en-GB" sz="2800" b="1" u="sng" dirty="0" smtClean="0">
                <a:solidFill>
                  <a:srgbClr val="FF0000"/>
                </a:solidFill>
              </a:rPr>
              <a:t>p</a:t>
            </a:r>
            <a:r>
              <a:rPr lang="en-GB" sz="2800" dirty="0" smtClean="0"/>
              <a:t>, </a:t>
            </a:r>
            <a:r>
              <a:rPr lang="en-GB" sz="2800" b="1" u="sng" dirty="0" smtClean="0">
                <a:solidFill>
                  <a:schemeClr val="accent1"/>
                </a:solidFill>
              </a:rPr>
              <a:t>q</a:t>
            </a:r>
            <a:r>
              <a:rPr lang="en-GB" sz="2800" dirty="0" smtClean="0"/>
              <a:t>) is a solution to the system </a:t>
            </a:r>
            <a:br>
              <a:rPr lang="en-GB" sz="2800" dirty="0" smtClean="0"/>
            </a:br>
            <a:r>
              <a:rPr lang="en-GB" sz="2800" dirty="0" smtClean="0"/>
              <a:t>(1)-(6) for given </a:t>
            </a:r>
            <a:r>
              <a:rPr lang="en-GB" sz="2800" dirty="0" smtClean="0">
                <a:solidFill>
                  <a:srgbClr val="FF0000"/>
                </a:solidFill>
              </a:rPr>
              <a:t>A’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chemeClr val="accent1"/>
                </a:solidFill>
              </a:rPr>
              <a:t>B’</a:t>
            </a:r>
            <a:r>
              <a:rPr lang="en-GB" sz="2800" dirty="0" smtClean="0"/>
              <a:t> if and only it is a mixed Nash equilibrium and </a:t>
            </a:r>
            <a:r>
              <a:rPr lang="en-GB" sz="2800" dirty="0" smtClean="0">
                <a:solidFill>
                  <a:srgbClr val="FF0000"/>
                </a:solidFill>
              </a:rPr>
              <a:t>supp(</a:t>
            </a:r>
            <a:r>
              <a:rPr lang="en-GB" sz="2800" b="1" u="sng" dirty="0" smtClean="0">
                <a:solidFill>
                  <a:srgbClr val="FF0000"/>
                </a:solidFill>
              </a:rPr>
              <a:t>p</a:t>
            </a:r>
            <a:r>
              <a:rPr lang="en-GB" sz="2800" dirty="0" smtClean="0">
                <a:solidFill>
                  <a:srgbClr val="FF0000"/>
                </a:solidFill>
              </a:rPr>
              <a:t>) = A’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chemeClr val="accent1"/>
                </a:solidFill>
              </a:rPr>
              <a:t>supp(</a:t>
            </a:r>
            <a:r>
              <a:rPr lang="en-GB" sz="2800" b="1" u="sng" dirty="0" smtClean="0">
                <a:solidFill>
                  <a:schemeClr val="accent1"/>
                </a:solidFill>
              </a:rPr>
              <a:t>q</a:t>
            </a:r>
            <a:r>
              <a:rPr lang="en-GB" sz="2800" dirty="0" smtClean="0">
                <a:solidFill>
                  <a:schemeClr val="accent1"/>
                </a:solidFill>
              </a:rPr>
              <a:t>) = B’</a:t>
            </a:r>
          </a:p>
          <a:p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51520" y="3305303"/>
            <a:ext cx="8640960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800" dirty="0" smtClean="0"/>
              <a:t>What if we want </a:t>
            </a:r>
            <a:r>
              <a:rPr lang="en-GB" sz="2800" dirty="0"/>
              <a:t>to find </a:t>
            </a:r>
            <a:r>
              <a:rPr lang="en-GB" sz="2800" dirty="0" smtClean="0"/>
              <a:t> all </a:t>
            </a:r>
            <a:r>
              <a:rPr lang="en-GB" sz="2800" dirty="0"/>
              <a:t>mixed NE of this </a:t>
            </a:r>
            <a:r>
              <a:rPr lang="en-GB" sz="2800" dirty="0" smtClean="0"/>
              <a:t>game?</a:t>
            </a:r>
          </a:p>
          <a:p>
            <a:pPr marL="285750" indent="-285750">
              <a:buFont typeface="Arial"/>
              <a:buChar char="•"/>
            </a:pPr>
            <a:r>
              <a:rPr lang="en-GB" sz="2800" dirty="0"/>
              <a:t>G</a:t>
            </a:r>
            <a:r>
              <a:rPr lang="en-GB" sz="2800" dirty="0" smtClean="0"/>
              <a:t>o </a:t>
            </a:r>
            <a:r>
              <a:rPr lang="en-GB" sz="2800" dirty="0"/>
              <a:t>over all pairs </a:t>
            </a:r>
            <a:r>
              <a:rPr lang="en-GB" sz="2800" dirty="0">
                <a:solidFill>
                  <a:srgbClr val="FF0000"/>
                </a:solidFill>
              </a:rPr>
              <a:t>A’</a:t>
            </a:r>
            <a:r>
              <a:rPr lang="en-GB" sz="2800" dirty="0"/>
              <a:t>, </a:t>
            </a:r>
            <a:r>
              <a:rPr lang="en-GB" sz="2800" dirty="0">
                <a:solidFill>
                  <a:schemeClr val="accent1"/>
                </a:solidFill>
              </a:rPr>
              <a:t>B’</a:t>
            </a:r>
            <a:r>
              <a:rPr lang="en-GB" sz="2800" dirty="0"/>
              <a:t> </a:t>
            </a:r>
            <a:r>
              <a:rPr lang="en-GB" sz="2800" dirty="0" smtClean="0"/>
              <a:t>such </a:t>
            </a:r>
            <a:r>
              <a:rPr lang="en-GB" sz="2800" dirty="0"/>
              <a:t>that </a:t>
            </a:r>
            <a:r>
              <a:rPr lang="en-GB" sz="2800" dirty="0">
                <a:solidFill>
                  <a:srgbClr val="FF0000"/>
                </a:solidFill>
              </a:rPr>
              <a:t>A’ </a:t>
            </a:r>
            <a:r>
              <a:rPr lang="en-GB" sz="2800" dirty="0">
                <a:solidFill>
                  <a:srgbClr val="FF0000"/>
                </a:solidFill>
                <a:sym typeface="Symbol"/>
              </a:rPr>
              <a:t> </a:t>
            </a:r>
            <a:r>
              <a:rPr lang="en-GB" sz="2800" dirty="0">
                <a:solidFill>
                  <a:srgbClr val="FF0000"/>
                </a:solidFill>
              </a:rPr>
              <a:t>A</a:t>
            </a:r>
            <a:r>
              <a:rPr lang="en-GB" sz="2800" dirty="0"/>
              <a:t>, </a:t>
            </a:r>
            <a:r>
              <a:rPr lang="en-GB" sz="2800" dirty="0">
                <a:solidFill>
                  <a:schemeClr val="accent1"/>
                </a:solidFill>
              </a:rPr>
              <a:t>B’ </a:t>
            </a:r>
            <a:r>
              <a:rPr lang="en-GB" sz="2800" dirty="0">
                <a:solidFill>
                  <a:schemeClr val="accent1"/>
                </a:solidFill>
                <a:sym typeface="Symbol"/>
              </a:rPr>
              <a:t> </a:t>
            </a:r>
            <a:r>
              <a:rPr lang="en-GB" sz="2800" dirty="0" smtClean="0">
                <a:solidFill>
                  <a:schemeClr val="accent1"/>
                </a:solidFill>
              </a:rPr>
              <a:t>B</a:t>
            </a:r>
            <a:endParaRPr lang="en-GB" sz="2800" dirty="0" smtClean="0"/>
          </a:p>
          <a:p>
            <a:pPr marL="285750" indent="-285750">
              <a:buFont typeface="Arial"/>
              <a:buChar char="•"/>
            </a:pPr>
            <a:r>
              <a:rPr lang="en-GB" sz="2800" dirty="0" smtClean="0"/>
              <a:t>For </a:t>
            </a:r>
            <a:r>
              <a:rPr lang="en-GB" sz="2800" dirty="0"/>
              <a:t>each (</a:t>
            </a:r>
            <a:r>
              <a:rPr lang="en-GB" sz="2800" dirty="0">
                <a:solidFill>
                  <a:srgbClr val="FF0000"/>
                </a:solidFill>
              </a:rPr>
              <a:t>A’</a:t>
            </a:r>
            <a:r>
              <a:rPr lang="en-GB" sz="2800" dirty="0"/>
              <a:t>, </a:t>
            </a:r>
            <a:r>
              <a:rPr lang="en-GB" sz="2800" dirty="0">
                <a:solidFill>
                  <a:schemeClr val="accent1"/>
                </a:solidFill>
              </a:rPr>
              <a:t>B’</a:t>
            </a:r>
            <a:r>
              <a:rPr lang="en-GB" sz="2800" dirty="0"/>
              <a:t>)</a:t>
            </a:r>
            <a:r>
              <a:rPr lang="en-GB" sz="2800" dirty="0" smtClean="0"/>
              <a:t>, </a:t>
            </a:r>
            <a:r>
              <a:rPr lang="en-GB" sz="2800" dirty="0"/>
              <a:t>try to solve the system (1)-(6</a:t>
            </a:r>
            <a:r>
              <a:rPr lang="en-GB" sz="2800" dirty="0" smtClean="0"/>
              <a:t>)</a:t>
            </a:r>
          </a:p>
          <a:p>
            <a:pPr marL="742950" lvl="1" indent="-285750">
              <a:buFont typeface="Arial"/>
              <a:buChar char="•"/>
            </a:pPr>
            <a:r>
              <a:rPr lang="en-GB" sz="2800" dirty="0" smtClean="0"/>
              <a:t>if </a:t>
            </a:r>
            <a:r>
              <a:rPr lang="en-GB" sz="2800" dirty="0"/>
              <a:t>the system does not have a solution, </a:t>
            </a:r>
            <a:br>
              <a:rPr lang="en-GB" sz="2800" dirty="0"/>
            </a:br>
            <a:r>
              <a:rPr lang="en-GB" sz="2800" dirty="0"/>
              <a:t>there is no mixed NE with support </a:t>
            </a:r>
            <a:r>
              <a:rPr lang="en-GB" sz="2800" dirty="0">
                <a:solidFill>
                  <a:srgbClr val="FF0000"/>
                </a:solidFill>
              </a:rPr>
              <a:t>A’</a:t>
            </a:r>
            <a:r>
              <a:rPr lang="en-GB" sz="2800" dirty="0"/>
              <a:t>, </a:t>
            </a:r>
            <a:r>
              <a:rPr lang="en-GB" sz="2800" dirty="0" smtClean="0">
                <a:solidFill>
                  <a:schemeClr val="accent1"/>
                </a:solidFill>
              </a:rPr>
              <a:t>B’</a:t>
            </a:r>
            <a:endParaRPr lang="en-GB" sz="2800" dirty="0" smtClean="0"/>
          </a:p>
          <a:p>
            <a:pPr marL="742950" lvl="1" indent="-285750">
              <a:buFont typeface="Arial"/>
              <a:buChar char="•"/>
            </a:pPr>
            <a:r>
              <a:rPr lang="en-GB" sz="2800" dirty="0" smtClean="0"/>
              <a:t>Otherwise, every solution</a:t>
            </a:r>
            <a:r>
              <a:rPr lang="en-GB" sz="2800" dirty="0"/>
              <a:t> </a:t>
            </a:r>
            <a:r>
              <a:rPr lang="en-GB" sz="2800" dirty="0" smtClean="0"/>
              <a:t>is </a:t>
            </a:r>
            <a:r>
              <a:rPr lang="en-GB" sz="2800" dirty="0"/>
              <a:t>a mixed NE </a:t>
            </a:r>
            <a:endParaRPr lang="en-GB" sz="2800" dirty="0" smtClean="0"/>
          </a:p>
          <a:p>
            <a:pPr lvl="1"/>
            <a:r>
              <a:rPr lang="en-GB" sz="2800" dirty="0"/>
              <a:t> </a:t>
            </a:r>
            <a:r>
              <a:rPr lang="en-GB" sz="2800" dirty="0" smtClean="0"/>
              <a:t>  with </a:t>
            </a:r>
            <a:r>
              <a:rPr lang="en-GB" sz="2800" dirty="0"/>
              <a:t>support </a:t>
            </a:r>
            <a:r>
              <a:rPr lang="en-GB" sz="2800" dirty="0">
                <a:solidFill>
                  <a:srgbClr val="FF0000"/>
                </a:solidFill>
              </a:rPr>
              <a:t>A’</a:t>
            </a:r>
            <a:r>
              <a:rPr lang="en-GB" sz="2800" dirty="0"/>
              <a:t>, </a:t>
            </a:r>
            <a:r>
              <a:rPr lang="en-GB" sz="2800" dirty="0">
                <a:solidFill>
                  <a:schemeClr val="accent1"/>
                </a:solidFill>
              </a:rPr>
              <a:t>B</a:t>
            </a:r>
            <a:r>
              <a:rPr lang="en-GB" sz="2800" dirty="0" smtClean="0">
                <a:solidFill>
                  <a:schemeClr val="accent1"/>
                </a:solidFill>
              </a:rPr>
              <a:t>’</a:t>
            </a:r>
            <a:endParaRPr lang="en-GB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802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Finding Mixed NE by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Support Enumeration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925144"/>
          </a:xfrm>
        </p:spPr>
        <p:txBody>
          <a:bodyPr>
            <a:normAutofit/>
          </a:bodyPr>
          <a:lstStyle/>
          <a:p>
            <a:r>
              <a:rPr lang="en-GB" dirty="0" smtClean="0"/>
              <a:t>What is the </a:t>
            </a:r>
            <a:r>
              <a:rPr lang="en-GB" dirty="0" smtClean="0">
                <a:solidFill>
                  <a:srgbClr val="FF0000"/>
                </a:solidFill>
              </a:rPr>
              <a:t>running time</a:t>
            </a:r>
            <a:r>
              <a:rPr lang="en-GB" dirty="0" smtClean="0"/>
              <a:t> of this procedure? </a:t>
            </a:r>
          </a:p>
          <a:p>
            <a:pPr lvl="1"/>
            <a:r>
              <a:rPr lang="en-GB" dirty="0" smtClean="0"/>
              <a:t>Suppose </a:t>
            </a:r>
            <a:r>
              <a:rPr lang="en-GB" dirty="0" smtClean="0">
                <a:solidFill>
                  <a:srgbClr val="FF0000"/>
                </a:solidFill>
              </a:rPr>
              <a:t>|A|=r</a:t>
            </a:r>
            <a:r>
              <a:rPr lang="en-GB" dirty="0" smtClean="0"/>
              <a:t> ,</a:t>
            </a:r>
            <a:r>
              <a:rPr lang="en-GB" dirty="0" smtClean="0">
                <a:solidFill>
                  <a:schemeClr val="accent1"/>
                </a:solidFill>
              </a:rPr>
              <a:t> |B|=s</a:t>
            </a:r>
            <a:endParaRPr lang="en-GB" dirty="0" smtClean="0"/>
          </a:p>
          <a:p>
            <a:r>
              <a:rPr lang="en-GB" dirty="0" smtClean="0"/>
              <a:t>Then we need to solve 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baseline="30000" dirty="0" smtClean="0">
                <a:solidFill>
                  <a:srgbClr val="FF0000"/>
                </a:solidFill>
              </a:rPr>
              <a:t>r</a:t>
            </a:r>
            <a:r>
              <a:rPr lang="en-GB" dirty="0" smtClean="0"/>
              <a:t> x </a:t>
            </a:r>
            <a:r>
              <a:rPr lang="en-GB" dirty="0" smtClean="0">
                <a:solidFill>
                  <a:schemeClr val="accent1"/>
                </a:solidFill>
              </a:rPr>
              <a:t>2</a:t>
            </a:r>
            <a:r>
              <a:rPr lang="en-GB" baseline="30000" dirty="0" smtClean="0">
                <a:solidFill>
                  <a:schemeClr val="accent1"/>
                </a:solidFill>
              </a:rPr>
              <a:t>s</a:t>
            </a:r>
            <a:r>
              <a:rPr lang="en-GB" dirty="0" smtClean="0"/>
              <a:t> linear systems</a:t>
            </a:r>
          </a:p>
          <a:p>
            <a:pPr lvl="1"/>
            <a:r>
              <a:rPr lang="en-GB" dirty="0" smtClean="0"/>
              <a:t>for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dirty="0" smtClean="0"/>
              <a:t> = </a:t>
            </a:r>
            <a:r>
              <a:rPr lang="en-GB" dirty="0" smtClean="0">
                <a:solidFill>
                  <a:schemeClr val="accent1"/>
                </a:solidFill>
              </a:rPr>
              <a:t>s</a:t>
            </a:r>
            <a:r>
              <a:rPr lang="en-GB" dirty="0" smtClean="0"/>
              <a:t> = 3, this is 64 linear systems</a:t>
            </a:r>
          </a:p>
          <a:p>
            <a:r>
              <a:rPr lang="en-GB" dirty="0" smtClean="0"/>
              <a:t>Infeasible by hand, and barely feasible by computer</a:t>
            </a:r>
          </a:p>
          <a:p>
            <a:r>
              <a:rPr lang="en-GB" dirty="0" smtClean="0"/>
              <a:t>Other algorithms?</a:t>
            </a:r>
          </a:p>
        </p:txBody>
      </p:sp>
    </p:spTree>
    <p:extLst>
      <p:ext uri="{BB962C8B-B14F-4D97-AF65-F5344CB8AC3E}">
        <p14:creationId xmlns:p14="http://schemas.microsoft.com/office/powerpoint/2010/main" val="300976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Complexity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Issues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86408"/>
            <a:ext cx="8143056" cy="41148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libri" pitchFamily="34" charset="0"/>
              </a:rPr>
              <a:t>Suppose </a:t>
            </a:r>
            <a:r>
              <a:rPr lang="en-US" sz="2800" dirty="0">
                <a:latin typeface="Calibri" pitchFamily="34" charset="0"/>
              </a:rPr>
              <a:t>we simply want to find one mixed Nash </a:t>
            </a:r>
            <a:r>
              <a:rPr lang="en-US" sz="2800" dirty="0" smtClean="0">
                <a:latin typeface="Calibri" pitchFamily="34" charset="0"/>
              </a:rPr>
              <a:t>equilibrium</a:t>
            </a:r>
            <a:endParaRPr lang="en-US" sz="2800" dirty="0" smtClean="0">
              <a:solidFill>
                <a:srgbClr val="7F0FFF"/>
              </a:solidFill>
              <a:latin typeface="Calibri" pitchFamily="34" charset="0"/>
            </a:endParaRPr>
          </a:p>
          <a:p>
            <a:r>
              <a:rPr lang="en-US" sz="2800" dirty="0" smtClean="0">
                <a:solidFill>
                  <a:schemeClr val="accent1"/>
                </a:solidFill>
                <a:latin typeface="Calibri" pitchFamily="34" charset="0"/>
              </a:rPr>
              <a:t>Even </a:t>
            </a:r>
            <a:r>
              <a:rPr lang="en-US" sz="2800" dirty="0">
                <a:solidFill>
                  <a:schemeClr val="accent1"/>
                </a:solidFill>
                <a:latin typeface="Calibri" pitchFamily="34" charset="0"/>
              </a:rPr>
              <a:t>for n = 2 players,</a:t>
            </a:r>
            <a:r>
              <a:rPr lang="en-US" sz="2800" dirty="0">
                <a:latin typeface="Calibri" pitchFamily="34" charset="0"/>
              </a:rPr>
              <a:t> known algorithms have </a:t>
            </a:r>
            <a:r>
              <a:rPr lang="en-US" sz="2800" dirty="0" smtClean="0">
                <a:latin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>worst </a:t>
            </a:r>
            <a:r>
              <a:rPr lang="en-US" sz="2800" dirty="0">
                <a:latin typeface="Calibri" pitchFamily="34" charset="0"/>
              </a:rPr>
              <a:t>case exponential time   </a:t>
            </a:r>
            <a:r>
              <a:rPr lang="en-US" sz="2800" dirty="0">
                <a:solidFill>
                  <a:srgbClr val="FF0609"/>
                </a:solidFill>
                <a:latin typeface="Calibri" pitchFamily="34" charset="0"/>
              </a:rPr>
              <a:t>[Kuhn </a:t>
            </a:r>
            <a:r>
              <a:rPr lang="ja-JP" altLang="en-US" sz="2800" dirty="0">
                <a:solidFill>
                  <a:srgbClr val="FF0609"/>
                </a:solidFill>
                <a:latin typeface="Calibri" pitchFamily="34" charset="0"/>
              </a:rPr>
              <a:t>’</a:t>
            </a:r>
            <a:r>
              <a:rPr lang="en-US" sz="2800" dirty="0">
                <a:solidFill>
                  <a:srgbClr val="FF0609"/>
                </a:solidFill>
                <a:latin typeface="Calibri" pitchFamily="34" charset="0"/>
              </a:rPr>
              <a:t>61, </a:t>
            </a:r>
            <a:r>
              <a:rPr lang="en-US" sz="2800" dirty="0" smtClean="0">
                <a:solidFill>
                  <a:srgbClr val="FF0609"/>
                </a:solidFill>
                <a:latin typeface="Calibri" pitchFamily="34" charset="0"/>
              </a:rPr>
              <a:t/>
            </a:r>
            <a:br>
              <a:rPr lang="en-US" sz="2800" dirty="0" smtClean="0">
                <a:solidFill>
                  <a:srgbClr val="FF0609"/>
                </a:solidFill>
                <a:latin typeface="Calibri" pitchFamily="34" charset="0"/>
              </a:rPr>
            </a:br>
            <a:r>
              <a:rPr lang="en-US" sz="2800" dirty="0" smtClean="0">
                <a:solidFill>
                  <a:srgbClr val="FF0609"/>
                </a:solidFill>
                <a:latin typeface="Calibri" pitchFamily="34" charset="0"/>
              </a:rPr>
              <a:t>Lemke-</a:t>
            </a:r>
            <a:r>
              <a:rPr lang="en-US" sz="2800" dirty="0" err="1" smtClean="0">
                <a:solidFill>
                  <a:srgbClr val="FF0609"/>
                </a:solidFill>
                <a:latin typeface="Calibri" pitchFamily="34" charset="0"/>
              </a:rPr>
              <a:t>Howson</a:t>
            </a:r>
            <a:r>
              <a:rPr lang="en-US" sz="2800" dirty="0" smtClean="0">
                <a:solidFill>
                  <a:srgbClr val="FF0609"/>
                </a:solidFill>
                <a:latin typeface="Calibri" pitchFamily="34" charset="0"/>
              </a:rPr>
              <a:t> </a:t>
            </a:r>
            <a:r>
              <a:rPr lang="ja-JP" altLang="en-US" sz="2800" dirty="0">
                <a:solidFill>
                  <a:srgbClr val="FF0609"/>
                </a:solidFill>
                <a:latin typeface="Calibri" pitchFamily="34" charset="0"/>
              </a:rPr>
              <a:t>’</a:t>
            </a:r>
            <a:r>
              <a:rPr lang="en-US" sz="2800" dirty="0">
                <a:solidFill>
                  <a:srgbClr val="FF0609"/>
                </a:solidFill>
                <a:latin typeface="Calibri" pitchFamily="34" charset="0"/>
              </a:rPr>
              <a:t>64, </a:t>
            </a:r>
            <a:r>
              <a:rPr lang="en-US" sz="2800" dirty="0" err="1">
                <a:solidFill>
                  <a:srgbClr val="FF0609"/>
                </a:solidFill>
                <a:latin typeface="Calibri" pitchFamily="34" charset="0"/>
              </a:rPr>
              <a:t>Mangasarian</a:t>
            </a:r>
            <a:r>
              <a:rPr lang="en-US" sz="2800" dirty="0">
                <a:solidFill>
                  <a:srgbClr val="FF0609"/>
                </a:solidFill>
                <a:latin typeface="Calibri" pitchFamily="34" charset="0"/>
              </a:rPr>
              <a:t> </a:t>
            </a:r>
            <a:r>
              <a:rPr lang="ja-JP" altLang="en-US" sz="2800" dirty="0">
                <a:solidFill>
                  <a:srgbClr val="FF0609"/>
                </a:solidFill>
                <a:latin typeface="Calibri" pitchFamily="34" charset="0"/>
              </a:rPr>
              <a:t>’</a:t>
            </a:r>
            <a:r>
              <a:rPr lang="en-US" sz="2800" dirty="0">
                <a:solidFill>
                  <a:srgbClr val="FF0609"/>
                </a:solidFill>
                <a:latin typeface="Calibri" pitchFamily="34" charset="0"/>
              </a:rPr>
              <a:t>64, Lemke </a:t>
            </a:r>
            <a:r>
              <a:rPr lang="ja-JP" altLang="en-US" sz="2800" dirty="0">
                <a:solidFill>
                  <a:srgbClr val="FF0609"/>
                </a:solidFill>
                <a:latin typeface="Calibri" pitchFamily="34" charset="0"/>
              </a:rPr>
              <a:t>’</a:t>
            </a:r>
            <a:r>
              <a:rPr lang="en-US" sz="2800" dirty="0">
                <a:solidFill>
                  <a:srgbClr val="FF0609"/>
                </a:solidFill>
                <a:latin typeface="Calibri" pitchFamily="34" charset="0"/>
              </a:rPr>
              <a:t>65</a:t>
            </a:r>
            <a:r>
              <a:rPr lang="en-US" sz="2800" dirty="0" smtClean="0">
                <a:solidFill>
                  <a:srgbClr val="FF0609"/>
                </a:solidFill>
                <a:latin typeface="Calibri" pitchFamily="34" charset="0"/>
              </a:rPr>
              <a:t>]</a:t>
            </a:r>
            <a:endParaRPr lang="en-US" sz="2800" dirty="0" smtClean="0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Calibri" pitchFamily="34" charset="0"/>
              </a:rPr>
              <a:t>The </a:t>
            </a:r>
            <a:r>
              <a:rPr lang="en-US" sz="2800" dirty="0">
                <a:solidFill>
                  <a:srgbClr val="000000"/>
                </a:solidFill>
                <a:latin typeface="Calibri" pitchFamily="34" charset="0"/>
              </a:rPr>
              <a:t>Lemke-</a:t>
            </a:r>
            <a:r>
              <a:rPr lang="en-US" sz="2800" dirty="0" err="1">
                <a:solidFill>
                  <a:srgbClr val="000000"/>
                </a:solidFill>
                <a:latin typeface="Calibri" pitchFamily="34" charset="0"/>
              </a:rPr>
              <a:t>Howson</a:t>
            </a:r>
            <a:r>
              <a:rPr lang="en-US" sz="2800" dirty="0">
                <a:solidFill>
                  <a:srgbClr val="000000"/>
                </a:solidFill>
                <a:latin typeface="Calibri" pitchFamily="34" charset="0"/>
              </a:rPr>
              <a:t> remains among the most practical algorithms till </a:t>
            </a:r>
            <a:r>
              <a:rPr lang="en-US" sz="2800" dirty="0" smtClean="0">
                <a:solidFill>
                  <a:srgbClr val="000000"/>
                </a:solidFill>
                <a:latin typeface="Calibri" pitchFamily="34" charset="0"/>
              </a:rPr>
              <a:t>today for 2 players</a:t>
            </a:r>
            <a:endParaRPr lang="en-GB" sz="2800" dirty="0" smtClean="0">
              <a:latin typeface="Calibri" pitchFamily="34" charset="0"/>
            </a:endParaRPr>
          </a:p>
          <a:p>
            <a:r>
              <a:rPr lang="en-GB" sz="2800" dirty="0" smtClean="0">
                <a:latin typeface="Calibri" pitchFamily="34" charset="0"/>
              </a:rPr>
              <a:t>Bad </a:t>
            </a:r>
            <a:r>
              <a:rPr lang="en-GB" sz="2800" dirty="0">
                <a:latin typeface="Calibri" pitchFamily="34" charset="0"/>
              </a:rPr>
              <a:t>news: algorithms that are </a:t>
            </a:r>
            <a:r>
              <a:rPr lang="en-GB" sz="2800" dirty="0" smtClean="0">
                <a:solidFill>
                  <a:schemeClr val="accent1"/>
                </a:solidFill>
                <a:latin typeface="Calibri" pitchFamily="34" charset="0"/>
              </a:rPr>
              <a:t>guaranteed</a:t>
            </a:r>
            <a:r>
              <a:rPr lang="en-GB" sz="2800" dirty="0" smtClean="0">
                <a:latin typeface="Calibri" pitchFamily="34" charset="0"/>
              </a:rPr>
              <a:t> to have substantially </a:t>
            </a:r>
            <a:r>
              <a:rPr lang="en-GB" sz="2800" dirty="0">
                <a:latin typeface="Calibri" pitchFamily="34" charset="0"/>
              </a:rPr>
              <a:t>better running time </a:t>
            </a:r>
            <a:r>
              <a:rPr lang="en-GB" sz="2800" dirty="0" smtClean="0">
                <a:latin typeface="Calibri" pitchFamily="34" charset="0"/>
              </a:rPr>
              <a:t>than support enumeration are </a:t>
            </a:r>
            <a:r>
              <a:rPr lang="en-GB" sz="2800" dirty="0">
                <a:solidFill>
                  <a:srgbClr val="FF0000"/>
                </a:solidFill>
                <a:latin typeface="Calibri" pitchFamily="34" charset="0"/>
              </a:rPr>
              <a:t>not known</a:t>
            </a:r>
          </a:p>
          <a:p>
            <a:pPr lvl="1"/>
            <a:r>
              <a:rPr lang="en-GB" sz="2400" dirty="0"/>
              <a:t>there are reasons to believe they </a:t>
            </a:r>
            <a:r>
              <a:rPr lang="en-GB" sz="2400" dirty="0">
                <a:solidFill>
                  <a:srgbClr val="FF0000"/>
                </a:solidFill>
              </a:rPr>
              <a:t>do not exist</a:t>
            </a:r>
          </a:p>
          <a:p>
            <a:pPr marL="590550" indent="-533400">
              <a:lnSpc>
                <a:spcPct val="90000"/>
              </a:lnSpc>
              <a:buClr>
                <a:srgbClr val="FF0404"/>
              </a:buClr>
              <a:buFont typeface="Wingdings" charset="0"/>
              <a:buChar char="§"/>
            </a:pPr>
            <a:endParaRPr lang="en-US" sz="2400" dirty="0" smtClean="0">
              <a:solidFill>
                <a:srgbClr val="7F0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649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219" grpId="0" build="p" bldLvl="2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dirty="0">
                <a:solidFill>
                  <a:srgbClr val="376092"/>
                </a:solidFill>
              </a:rPr>
              <a:t>Complexity I</a:t>
            </a:r>
            <a:r>
              <a:rPr lang="en-US" sz="3600" dirty="0" smtClean="0">
                <a:solidFill>
                  <a:srgbClr val="376092"/>
                </a:solidFill>
              </a:rPr>
              <a:t>ssues: A Few More Details</a:t>
            </a:r>
            <a:endParaRPr lang="en-US" dirty="0">
              <a:solidFill>
                <a:srgbClr val="376092"/>
              </a:solidFill>
            </a:endParaRPr>
          </a:p>
        </p:txBody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30424"/>
            <a:ext cx="8431088" cy="4906888"/>
          </a:xfrm>
        </p:spPr>
        <p:txBody>
          <a:bodyPr>
            <a:noAutofit/>
          </a:bodyPr>
          <a:lstStyle/>
          <a:p>
            <a:pPr marL="400050" lvl="1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/>
              <a:t>The problem is unlikely to be </a:t>
            </a:r>
            <a:r>
              <a:rPr lang="en-US" sz="2400" b="1" dirty="0" smtClean="0"/>
              <a:t>NP</a:t>
            </a:r>
            <a:r>
              <a:rPr lang="en-US" sz="2400" dirty="0" smtClean="0"/>
              <a:t>-hard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0609"/>
                </a:solidFill>
                <a:sym typeface="Symbol" charset="0"/>
              </a:rPr>
              <a:t>[</a:t>
            </a:r>
            <a:r>
              <a:rPr lang="en-US" sz="2000" dirty="0">
                <a:solidFill>
                  <a:srgbClr val="FF0609"/>
                </a:solidFill>
                <a:sym typeface="Symbol" charset="0"/>
              </a:rPr>
              <a:t>Megiddo, Papadimitriou </a:t>
            </a:r>
            <a:r>
              <a:rPr lang="ja-JP" altLang="en-US" sz="2000" dirty="0">
                <a:solidFill>
                  <a:srgbClr val="FF0609"/>
                </a:solidFill>
                <a:sym typeface="Symbol" charset="0"/>
              </a:rPr>
              <a:t>’</a:t>
            </a:r>
            <a:r>
              <a:rPr lang="en-US" sz="2000" dirty="0">
                <a:solidFill>
                  <a:srgbClr val="FF0609"/>
                </a:solidFill>
                <a:sym typeface="Symbol" charset="0"/>
              </a:rPr>
              <a:t>89</a:t>
            </a:r>
            <a:r>
              <a:rPr lang="en-US" sz="2000" dirty="0" smtClean="0">
                <a:solidFill>
                  <a:srgbClr val="FF0609"/>
                </a:solidFill>
                <a:sym typeface="Symbol" charset="0"/>
              </a:rPr>
              <a:t>]</a:t>
            </a:r>
            <a:endParaRPr lang="en-US" sz="2000" dirty="0">
              <a:solidFill>
                <a:srgbClr val="FF0609"/>
              </a:solidFill>
              <a:sym typeface="Symbol" charset="0"/>
            </a:endParaRPr>
          </a:p>
          <a:p>
            <a:pPr marL="400050" lvl="1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/>
              <a:t>Proved to be</a:t>
            </a:r>
            <a:r>
              <a:rPr lang="en-US" sz="2400" b="1" dirty="0" smtClean="0"/>
              <a:t> PPAD</a:t>
            </a:r>
            <a:r>
              <a:rPr lang="en-US" sz="2400" dirty="0"/>
              <a:t>-complete</a:t>
            </a:r>
            <a:r>
              <a:rPr lang="en-US" sz="2400" dirty="0">
                <a:solidFill>
                  <a:srgbClr val="3366FF"/>
                </a:solidFill>
              </a:rPr>
              <a:t> </a:t>
            </a:r>
            <a:r>
              <a:rPr lang="en-US" sz="2400" dirty="0"/>
              <a:t>even </a:t>
            </a:r>
            <a:r>
              <a:rPr lang="en-US" sz="2400" dirty="0" smtClean="0"/>
              <a:t>for</a:t>
            </a:r>
            <a:r>
              <a:rPr lang="en-US" sz="2400" dirty="0" smtClean="0">
                <a:solidFill>
                  <a:srgbClr val="7F0FFF"/>
                </a:solidFill>
              </a:rPr>
              <a:t> </a:t>
            </a:r>
            <a:r>
              <a:rPr lang="en-US" sz="2400" dirty="0" smtClean="0">
                <a:solidFill>
                  <a:schemeClr val="accent1"/>
                </a:solidFill>
              </a:rPr>
              <a:t>2 players 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en-US" sz="2400" dirty="0" smtClean="0"/>
              <a:t>(hardness still holds for finding a sufficiently close approximation to an equilibrium)</a:t>
            </a:r>
            <a:r>
              <a:rPr lang="en-US" sz="2400" dirty="0" smtClean="0">
                <a:solidFill>
                  <a:srgbClr val="7F0FFF"/>
                </a:solidFill>
              </a:rPr>
              <a:t> </a:t>
            </a:r>
          </a:p>
          <a:p>
            <a:pPr marL="57150" lvl="1" indent="0">
              <a:lnSpc>
                <a:spcPct val="90000"/>
              </a:lnSpc>
              <a:buNone/>
            </a:pPr>
            <a:r>
              <a:rPr lang="en-US" sz="2000" dirty="0">
                <a:solidFill>
                  <a:srgbClr val="7F0FFF"/>
                </a:solidFill>
              </a:rPr>
              <a:t> </a:t>
            </a:r>
            <a:r>
              <a:rPr lang="en-US" sz="2000" dirty="0" smtClean="0">
                <a:solidFill>
                  <a:srgbClr val="7F0FFF"/>
                </a:solidFill>
              </a:rPr>
              <a:t>    </a:t>
            </a:r>
            <a:r>
              <a:rPr lang="en-US" sz="2000" dirty="0" smtClean="0">
                <a:solidFill>
                  <a:srgbClr val="FF0609"/>
                </a:solidFill>
              </a:rPr>
              <a:t>[</a:t>
            </a:r>
            <a:r>
              <a:rPr lang="en-US" sz="2000" dirty="0" err="1">
                <a:solidFill>
                  <a:srgbClr val="FF0609"/>
                </a:solidFill>
              </a:rPr>
              <a:t>Daskalakis</a:t>
            </a:r>
            <a:r>
              <a:rPr lang="en-US" sz="2000" dirty="0">
                <a:solidFill>
                  <a:srgbClr val="FF0609"/>
                </a:solidFill>
              </a:rPr>
              <a:t>, Goldberg, Papadimitriou </a:t>
            </a:r>
            <a:r>
              <a:rPr lang="ja-JP" altLang="en-US" sz="2000" dirty="0">
                <a:solidFill>
                  <a:srgbClr val="FF0609"/>
                </a:solidFill>
              </a:rPr>
              <a:t>’</a:t>
            </a:r>
            <a:r>
              <a:rPr lang="en-US" sz="2000" dirty="0">
                <a:solidFill>
                  <a:srgbClr val="FF0609"/>
                </a:solidFill>
              </a:rPr>
              <a:t>06, Chen, Deng, </a:t>
            </a:r>
            <a:r>
              <a:rPr lang="en-US" sz="2000" dirty="0" err="1">
                <a:solidFill>
                  <a:srgbClr val="FF0609"/>
                </a:solidFill>
              </a:rPr>
              <a:t>Teng</a:t>
            </a:r>
            <a:r>
              <a:rPr lang="en-US" sz="2000" dirty="0">
                <a:solidFill>
                  <a:srgbClr val="FF0609"/>
                </a:solidFill>
              </a:rPr>
              <a:t> </a:t>
            </a:r>
            <a:r>
              <a:rPr lang="ja-JP" altLang="en-US" sz="2000" dirty="0">
                <a:solidFill>
                  <a:srgbClr val="FF0609"/>
                </a:solidFill>
              </a:rPr>
              <a:t>’</a:t>
            </a:r>
            <a:r>
              <a:rPr lang="en-US" sz="2000" dirty="0">
                <a:solidFill>
                  <a:srgbClr val="FF0609"/>
                </a:solidFill>
              </a:rPr>
              <a:t>06]</a:t>
            </a:r>
            <a:r>
              <a:rPr lang="en-US" sz="1800" dirty="0">
                <a:solidFill>
                  <a:srgbClr val="FF0609"/>
                </a:solidFill>
              </a:rPr>
              <a:t>   </a:t>
            </a:r>
          </a:p>
          <a:p>
            <a:pPr marL="400050" lvl="1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accent1"/>
                </a:solidFill>
              </a:rPr>
              <a:t>Main implication:</a:t>
            </a:r>
            <a:r>
              <a:rPr lang="en-US" sz="2400" dirty="0" smtClean="0"/>
              <a:t> the problem is equivalent to finding </a:t>
            </a:r>
            <a:r>
              <a:rPr lang="en-US" sz="2400" dirty="0"/>
              <a:t>approximate fixed points of continuous </a:t>
            </a:r>
            <a:r>
              <a:rPr lang="en-US" sz="2400" dirty="0" smtClean="0"/>
              <a:t>functions </a:t>
            </a:r>
            <a:r>
              <a:rPr lang="en-US" sz="2400" dirty="0"/>
              <a:t>on convex and compact </a:t>
            </a:r>
            <a:r>
              <a:rPr lang="en-US" sz="2400" dirty="0" smtClean="0"/>
              <a:t>domains</a:t>
            </a:r>
            <a:r>
              <a:rPr lang="en-US" sz="2000" dirty="0" smtClean="0"/>
              <a:t> </a:t>
            </a:r>
          </a:p>
          <a:p>
            <a:pPr marL="800100" lvl="2" indent="-342900">
              <a:lnSpc>
                <a:spcPct val="90000"/>
              </a:lnSpc>
              <a:buFont typeface="Arial"/>
              <a:buChar char="•"/>
            </a:pPr>
            <a:r>
              <a:rPr lang="en-US" sz="2000" dirty="0" smtClean="0"/>
              <a:t>i.e., unlikely to admit a polynomial time algorithm</a:t>
            </a:r>
            <a:endParaRPr lang="en-US" sz="2000" dirty="0"/>
          </a:p>
          <a:p>
            <a:pPr marL="400050" lvl="1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/>
              <a:t>Proved</a:t>
            </a:r>
            <a:r>
              <a:rPr lang="en-US" sz="2400" b="1" dirty="0" smtClean="0"/>
              <a:t> NP</a:t>
            </a:r>
            <a:r>
              <a:rPr lang="en-US" sz="2400" dirty="0"/>
              <a:t>-hard if we add more constraints (e.g. </a:t>
            </a:r>
            <a:r>
              <a:rPr lang="en-US" sz="2400" dirty="0" smtClean="0"/>
              <a:t>find an equilibrium that maximizes the social welfare) </a:t>
            </a:r>
          </a:p>
          <a:p>
            <a:pPr marL="57150" lvl="1" indent="0">
              <a:lnSpc>
                <a:spcPct val="90000"/>
              </a:lnSpc>
              <a:buNone/>
            </a:pPr>
            <a:r>
              <a:rPr lang="en-US" sz="2000" dirty="0">
                <a:solidFill>
                  <a:srgbClr val="FF0609"/>
                </a:solidFill>
              </a:rPr>
              <a:t> </a:t>
            </a:r>
            <a:r>
              <a:rPr lang="en-US" sz="2000" dirty="0" smtClean="0">
                <a:solidFill>
                  <a:srgbClr val="FF0609"/>
                </a:solidFill>
              </a:rPr>
              <a:t>    [</a:t>
            </a:r>
            <a:r>
              <a:rPr lang="en-US" sz="2000" dirty="0" err="1">
                <a:solidFill>
                  <a:srgbClr val="FF0609"/>
                </a:solidFill>
              </a:rPr>
              <a:t>Gilboa</a:t>
            </a:r>
            <a:r>
              <a:rPr lang="en-US" sz="2000" dirty="0">
                <a:solidFill>
                  <a:srgbClr val="FF0609"/>
                </a:solidFill>
              </a:rPr>
              <a:t>, </a:t>
            </a:r>
            <a:r>
              <a:rPr lang="en-US" sz="2000" dirty="0" err="1">
                <a:solidFill>
                  <a:srgbClr val="FF0609"/>
                </a:solidFill>
              </a:rPr>
              <a:t>Zemel</a:t>
            </a:r>
            <a:r>
              <a:rPr lang="en-US" sz="2000" dirty="0">
                <a:solidFill>
                  <a:srgbClr val="FF0609"/>
                </a:solidFill>
              </a:rPr>
              <a:t> </a:t>
            </a:r>
            <a:r>
              <a:rPr lang="ja-JP" altLang="en-US" sz="2000" dirty="0">
                <a:solidFill>
                  <a:srgbClr val="FF0609"/>
                </a:solidFill>
              </a:rPr>
              <a:t>’</a:t>
            </a:r>
            <a:r>
              <a:rPr lang="en-US" sz="2000" dirty="0">
                <a:solidFill>
                  <a:srgbClr val="FF0609"/>
                </a:solidFill>
              </a:rPr>
              <a:t>89, </a:t>
            </a:r>
            <a:r>
              <a:rPr lang="en-US" sz="2000" dirty="0" err="1">
                <a:solidFill>
                  <a:srgbClr val="FF0609"/>
                </a:solidFill>
              </a:rPr>
              <a:t>Conitzer</a:t>
            </a:r>
            <a:r>
              <a:rPr lang="en-US" sz="2000" dirty="0">
                <a:solidFill>
                  <a:srgbClr val="FF0609"/>
                </a:solidFill>
              </a:rPr>
              <a:t>, </a:t>
            </a:r>
            <a:r>
              <a:rPr lang="en-US" sz="2000" dirty="0" err="1">
                <a:solidFill>
                  <a:srgbClr val="FF0609"/>
                </a:solidFill>
              </a:rPr>
              <a:t>Sandholm</a:t>
            </a:r>
            <a:r>
              <a:rPr lang="en-US" sz="2000" dirty="0">
                <a:solidFill>
                  <a:srgbClr val="FF0609"/>
                </a:solidFill>
              </a:rPr>
              <a:t> </a:t>
            </a:r>
            <a:r>
              <a:rPr lang="ja-JP" altLang="en-US" sz="2000" dirty="0">
                <a:solidFill>
                  <a:srgbClr val="FF0609"/>
                </a:solidFill>
              </a:rPr>
              <a:t>’</a:t>
            </a:r>
            <a:r>
              <a:rPr lang="en-US" sz="2000" dirty="0">
                <a:solidFill>
                  <a:srgbClr val="FF0609"/>
                </a:solidFill>
              </a:rPr>
              <a:t>03</a:t>
            </a:r>
            <a:r>
              <a:rPr lang="en-US" sz="2000" dirty="0" smtClean="0">
                <a:solidFill>
                  <a:srgbClr val="FF0609"/>
                </a:solidFill>
              </a:rPr>
              <a:t>]</a:t>
            </a:r>
            <a:endParaRPr lang="en-US" sz="2000" dirty="0">
              <a:solidFill>
                <a:srgbClr val="FF060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673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219" grpId="0" build="p" bldLvl="2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Strictly Dominated Actions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4997152"/>
          </a:xfrm>
        </p:spPr>
        <p:txBody>
          <a:bodyPr>
            <a:normAutofit/>
          </a:bodyPr>
          <a:lstStyle/>
          <a:p>
            <a:r>
              <a:rPr lang="en-GB" sz="2800" u="sng" dirty="0" smtClean="0"/>
              <a:t>Definition</a:t>
            </a:r>
            <a:r>
              <a:rPr lang="en-GB" sz="2800" dirty="0" smtClean="0"/>
              <a:t>: for a mixed strategy </a:t>
            </a:r>
            <a:r>
              <a:rPr lang="en-GB" sz="2800" b="1" u="sng" dirty="0" smtClean="0">
                <a:solidFill>
                  <a:srgbClr val="FF0000"/>
                </a:solidFill>
              </a:rPr>
              <a:t>p</a:t>
            </a:r>
            <a:r>
              <a:rPr lang="en-GB" sz="2800" dirty="0" smtClean="0"/>
              <a:t> and an action </a:t>
            </a:r>
            <a:r>
              <a:rPr lang="en-GB" sz="2800" dirty="0" smtClean="0">
                <a:solidFill>
                  <a:srgbClr val="FF0000"/>
                </a:solidFill>
              </a:rPr>
              <a:t>b</a:t>
            </a:r>
            <a:r>
              <a:rPr lang="en-GB" sz="2800" dirty="0" smtClean="0"/>
              <a:t> </a:t>
            </a:r>
            <a:r>
              <a:rPr lang="en-GB" sz="2800" dirty="0">
                <a:solidFill>
                  <a:srgbClr val="FF0000"/>
                </a:solidFill>
                <a:ea typeface="Cambria Math"/>
                <a:sym typeface="Symbol"/>
              </a:rPr>
              <a:t></a:t>
            </a:r>
            <a:r>
              <a:rPr lang="en-GB" sz="2800" dirty="0">
                <a:solidFill>
                  <a:srgbClr val="FF0000"/>
                </a:solidFill>
                <a:ea typeface="Cambria Math"/>
              </a:rPr>
              <a:t> A</a:t>
            </a:r>
            <a:r>
              <a:rPr lang="en-GB" sz="2800" baseline="-25000" dirty="0">
                <a:solidFill>
                  <a:srgbClr val="FF0000"/>
                </a:solidFill>
                <a:ea typeface="Cambria Math"/>
              </a:rPr>
              <a:t>i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b="1" u="sng" dirty="0" smtClean="0">
                <a:solidFill>
                  <a:srgbClr val="FF0000"/>
                </a:solidFill>
              </a:rPr>
              <a:t>p</a:t>
            </a:r>
            <a:r>
              <a:rPr lang="en-GB" sz="2800" dirty="0" smtClean="0"/>
              <a:t> </a:t>
            </a:r>
            <a:r>
              <a:rPr lang="en-GB" sz="2800" dirty="0" smtClean="0">
                <a:solidFill>
                  <a:schemeClr val="accent1"/>
                </a:solidFill>
              </a:rPr>
              <a:t>strictly dominates</a:t>
            </a:r>
            <a:r>
              <a:rPr lang="en-GB" sz="2800" dirty="0" smtClean="0"/>
              <a:t> </a:t>
            </a:r>
            <a:r>
              <a:rPr lang="en-GB" sz="2800" dirty="0" smtClean="0">
                <a:solidFill>
                  <a:srgbClr val="FF0000"/>
                </a:solidFill>
              </a:rPr>
              <a:t>b</a:t>
            </a:r>
            <a:r>
              <a:rPr lang="en-GB" sz="2800" dirty="0" smtClean="0"/>
              <a:t> if </a:t>
            </a:r>
            <a:r>
              <a:rPr lang="en-GB" sz="2800" dirty="0" smtClean="0">
                <a:solidFill>
                  <a:srgbClr val="FF0000"/>
                </a:solidFill>
              </a:rPr>
              <a:t>U</a:t>
            </a:r>
            <a:r>
              <a:rPr lang="en-GB" sz="2800" baseline="-25000" dirty="0" smtClean="0">
                <a:solidFill>
                  <a:srgbClr val="FF0000"/>
                </a:solidFill>
              </a:rPr>
              <a:t> i </a:t>
            </a:r>
            <a:r>
              <a:rPr lang="en-GB" sz="2800" dirty="0" smtClean="0">
                <a:solidFill>
                  <a:srgbClr val="FF0000"/>
                </a:solidFill>
              </a:rPr>
              <a:t>(S</a:t>
            </a:r>
            <a:r>
              <a:rPr lang="en-GB" sz="2800" baseline="-25000" dirty="0" smtClean="0">
                <a:solidFill>
                  <a:srgbClr val="FF0000"/>
                </a:solidFill>
              </a:rPr>
              <a:t> -i </a:t>
            </a:r>
            <a:r>
              <a:rPr lang="en-GB" sz="2800" dirty="0" smtClean="0">
                <a:solidFill>
                  <a:srgbClr val="FF0000"/>
                </a:solidFill>
              </a:rPr>
              <a:t>, </a:t>
            </a:r>
            <a:r>
              <a:rPr lang="en-GB" sz="2800" b="1" u="sng" dirty="0" smtClean="0">
                <a:solidFill>
                  <a:srgbClr val="FF0000"/>
                </a:solidFill>
              </a:rPr>
              <a:t>p</a:t>
            </a:r>
            <a:r>
              <a:rPr lang="en-GB" sz="2800" dirty="0" smtClean="0">
                <a:solidFill>
                  <a:srgbClr val="FF0000"/>
                </a:solidFill>
              </a:rPr>
              <a:t>) &gt; U</a:t>
            </a:r>
            <a:r>
              <a:rPr lang="en-GB" sz="2800" baseline="-25000" dirty="0" smtClean="0">
                <a:solidFill>
                  <a:srgbClr val="FF0000"/>
                </a:solidFill>
              </a:rPr>
              <a:t> i </a:t>
            </a:r>
            <a:r>
              <a:rPr lang="en-GB" sz="2800" dirty="0" smtClean="0">
                <a:solidFill>
                  <a:srgbClr val="FF0000"/>
                </a:solidFill>
              </a:rPr>
              <a:t>(S</a:t>
            </a:r>
            <a:r>
              <a:rPr lang="en-GB" sz="2800" baseline="-25000" dirty="0" smtClean="0">
                <a:solidFill>
                  <a:srgbClr val="FF0000"/>
                </a:solidFill>
              </a:rPr>
              <a:t> -i </a:t>
            </a:r>
            <a:r>
              <a:rPr lang="en-GB" sz="2800" dirty="0" smtClean="0">
                <a:solidFill>
                  <a:srgbClr val="FF0000"/>
                </a:solidFill>
              </a:rPr>
              <a:t>, b) </a:t>
            </a:r>
            <a:r>
              <a:rPr lang="en-GB" sz="2800" dirty="0" smtClean="0"/>
              <a:t>for any profile </a:t>
            </a:r>
            <a:r>
              <a:rPr lang="en-GB" sz="2800" dirty="0" smtClean="0">
                <a:solidFill>
                  <a:srgbClr val="FF0000"/>
                </a:solidFill>
              </a:rPr>
              <a:t>S</a:t>
            </a:r>
            <a:r>
              <a:rPr lang="en-GB" sz="2800" baseline="-25000" dirty="0" smtClean="0">
                <a:solidFill>
                  <a:srgbClr val="FF0000"/>
                </a:solidFill>
              </a:rPr>
              <a:t> -i</a:t>
            </a:r>
            <a:r>
              <a:rPr lang="en-GB" sz="2800" dirty="0" smtClean="0"/>
              <a:t> of other players’ mixed strategies</a:t>
            </a:r>
          </a:p>
          <a:p>
            <a:pPr lvl="1"/>
            <a:r>
              <a:rPr lang="en-GB" sz="2400" dirty="0" smtClean="0"/>
              <a:t>We can define strict domination for a pair of mixed strategies, too</a:t>
            </a:r>
          </a:p>
          <a:p>
            <a:r>
              <a:rPr lang="en-GB" sz="2800" u="sng" dirty="0" smtClean="0">
                <a:solidFill>
                  <a:srgbClr val="000000"/>
                </a:solidFill>
              </a:rPr>
              <a:t>Fact 1</a:t>
            </a:r>
            <a:r>
              <a:rPr lang="en-GB" sz="2800" dirty="0" smtClean="0">
                <a:solidFill>
                  <a:srgbClr val="000000"/>
                </a:solidFill>
              </a:rPr>
              <a:t>:</a:t>
            </a:r>
            <a:r>
              <a:rPr lang="en-GB" sz="2800" dirty="0" smtClean="0"/>
              <a:t> It is possible that a strategy is not dominated by a pure strategy but only by a mixed strategy</a:t>
            </a:r>
          </a:p>
          <a:p>
            <a:r>
              <a:rPr lang="en-GB" sz="2800" u="sng" dirty="0" smtClean="0">
                <a:solidFill>
                  <a:srgbClr val="000000"/>
                </a:solidFill>
              </a:rPr>
              <a:t>Fact 2</a:t>
            </a:r>
            <a:r>
              <a:rPr lang="en-GB" sz="2800" dirty="0" smtClean="0">
                <a:solidFill>
                  <a:srgbClr val="000000"/>
                </a:solidFill>
              </a:rPr>
              <a:t>:</a:t>
            </a:r>
            <a:r>
              <a:rPr lang="en-GB" sz="2800" dirty="0" smtClean="0"/>
              <a:t> It suffices to consider profiles </a:t>
            </a:r>
            <a:r>
              <a:rPr lang="en-GB" sz="2800" dirty="0">
                <a:solidFill>
                  <a:srgbClr val="FF0000"/>
                </a:solidFill>
              </a:rPr>
              <a:t>S</a:t>
            </a:r>
            <a:r>
              <a:rPr lang="en-GB" sz="2800" baseline="-25000" dirty="0">
                <a:solidFill>
                  <a:srgbClr val="FF0000"/>
                </a:solidFill>
              </a:rPr>
              <a:t> </a:t>
            </a:r>
            <a:r>
              <a:rPr lang="en-GB" sz="2800" baseline="-25000" dirty="0" smtClean="0">
                <a:solidFill>
                  <a:srgbClr val="FF0000"/>
                </a:solidFill>
              </a:rPr>
              <a:t>–</a:t>
            </a:r>
            <a:r>
              <a:rPr lang="en-GB" sz="28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/>
              <a:t>for the other players that consist only of pure strategies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15909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Example: Actions Dominated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by Mixed Strategies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424936" cy="5112568"/>
          </a:xfrm>
        </p:spPr>
        <p:txBody>
          <a:bodyPr>
            <a:normAutofit/>
          </a:bodyPr>
          <a:lstStyle/>
          <a:p>
            <a:r>
              <a:rPr lang="en-GB" dirty="0" smtClean="0"/>
              <a:t>Action 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FF0000"/>
                </a:solidFill>
              </a:rPr>
              <a:t>player 1</a:t>
            </a:r>
            <a:r>
              <a:rPr lang="en-GB" dirty="0" smtClean="0"/>
              <a:t> is not </a:t>
            </a:r>
          </a:p>
          <a:p>
            <a:pPr marL="0" indent="0">
              <a:buNone/>
            </a:pPr>
            <a:r>
              <a:rPr lang="en-GB" dirty="0" smtClean="0"/>
              <a:t>   strictly dominated by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</a:p>
          <a:p>
            <a:r>
              <a:rPr lang="en-GB" dirty="0" smtClean="0"/>
              <a:t>However, it is strictly</a:t>
            </a:r>
            <a:br>
              <a:rPr lang="en-GB" dirty="0" smtClean="0"/>
            </a:br>
            <a:r>
              <a:rPr lang="en-GB" dirty="0" smtClean="0"/>
              <a:t>dominated by their </a:t>
            </a:r>
            <a:r>
              <a:rPr lang="en-GB" dirty="0" smtClean="0">
                <a:solidFill>
                  <a:srgbClr val="FF0000"/>
                </a:solidFill>
              </a:rPr>
              <a:t>even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mixture</a:t>
            </a:r>
            <a:r>
              <a:rPr lang="en-GB" dirty="0" smtClean="0"/>
              <a:t>, i.e., </a:t>
            </a:r>
            <a:r>
              <a:rPr lang="en-GB" dirty="0" smtClean="0">
                <a:solidFill>
                  <a:srgbClr val="FF0000"/>
                </a:solidFill>
              </a:rPr>
              <a:t>0.5T + 0.5C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fix any strategy </a:t>
            </a:r>
            <a:r>
              <a:rPr lang="en-GB" b="1" u="sng" dirty="0" smtClean="0">
                <a:solidFill>
                  <a:schemeClr val="accent1"/>
                </a:solidFill>
              </a:rPr>
              <a:t>s</a:t>
            </a:r>
            <a:r>
              <a:rPr lang="en-GB" dirty="0" smtClean="0">
                <a:solidFill>
                  <a:schemeClr val="accent1"/>
                </a:solidFill>
              </a:rPr>
              <a:t> = (s, 1-s)</a:t>
            </a:r>
            <a:r>
              <a:rPr lang="en-GB" dirty="0" smtClean="0"/>
              <a:t> of player </a:t>
            </a:r>
            <a:r>
              <a:rPr lang="en-GB" dirty="0" smtClean="0">
                <a:solidFill>
                  <a:schemeClr val="accent1"/>
                </a:solidFill>
              </a:rPr>
              <a:t>2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((.5, .5, 0), </a:t>
            </a:r>
            <a:r>
              <a:rPr lang="en-GB" b="1" u="sng" dirty="0" smtClean="0">
                <a:solidFill>
                  <a:schemeClr val="accent1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= </a:t>
            </a:r>
            <a:r>
              <a:rPr lang="en-GB" dirty="0" smtClean="0">
                <a:solidFill>
                  <a:srgbClr val="FF0000"/>
                </a:solidFill>
              </a:rPr>
              <a:t>.5</a:t>
            </a:r>
            <a:r>
              <a:rPr lang="en-GB" dirty="0" smtClean="0">
                <a:solidFill>
                  <a:schemeClr val="accent1"/>
                </a:solidFill>
              </a:rPr>
              <a:t>s</a:t>
            </a:r>
            <a:r>
              <a:rPr lang="en-GB" dirty="0" smtClean="0"/>
              <a:t> x </a:t>
            </a:r>
            <a:r>
              <a:rPr lang="en-GB" dirty="0" smtClean="0">
                <a:solidFill>
                  <a:srgbClr val="FF0000"/>
                </a:solidFill>
              </a:rPr>
              <a:t>5</a:t>
            </a:r>
            <a:r>
              <a:rPr lang="en-GB" dirty="0" smtClean="0"/>
              <a:t> + </a:t>
            </a:r>
            <a:r>
              <a:rPr lang="en-GB" dirty="0" smtClean="0">
                <a:solidFill>
                  <a:srgbClr val="FF0000"/>
                </a:solidFill>
              </a:rPr>
              <a:t>.5</a:t>
            </a:r>
            <a:r>
              <a:rPr lang="en-GB" dirty="0" smtClean="0">
                <a:solidFill>
                  <a:schemeClr val="accent1"/>
                </a:solidFill>
              </a:rPr>
              <a:t>(1-s)</a:t>
            </a:r>
            <a:r>
              <a:rPr lang="en-GB" dirty="0" smtClean="0"/>
              <a:t> x </a:t>
            </a:r>
            <a:r>
              <a:rPr lang="en-GB" dirty="0" smtClean="0">
                <a:solidFill>
                  <a:srgbClr val="FF0000"/>
                </a:solidFill>
              </a:rPr>
              <a:t>5</a:t>
            </a:r>
            <a:r>
              <a:rPr lang="en-GB" dirty="0" smtClean="0"/>
              <a:t> = </a:t>
            </a:r>
            <a:r>
              <a:rPr lang="en-GB" dirty="0" smtClean="0">
                <a:solidFill>
                  <a:srgbClr val="FF0000"/>
                </a:solidFill>
              </a:rPr>
              <a:t>2.5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U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(B, </a:t>
            </a:r>
            <a:r>
              <a:rPr lang="en-US" b="1" u="sng" dirty="0" smtClean="0">
                <a:solidFill>
                  <a:schemeClr val="accent1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GB" dirty="0" smtClean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7544449"/>
              </p:ext>
            </p:extLst>
          </p:nvPr>
        </p:nvGraphicFramePr>
        <p:xfrm>
          <a:off x="6444208" y="1916832"/>
          <a:ext cx="2376264" cy="2376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132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5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5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04248" y="1268760"/>
            <a:ext cx="1675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 </a:t>
            </a:r>
            <a:r>
              <a:rPr lang="en-GB" sz="2800" dirty="0" smtClean="0">
                <a:solidFill>
                  <a:schemeClr val="accent1"/>
                </a:solidFill>
              </a:rPr>
              <a:t>L</a:t>
            </a:r>
            <a:r>
              <a:rPr lang="en-GB" sz="2800" dirty="0" smtClean="0"/>
              <a:t>             </a:t>
            </a:r>
            <a:r>
              <a:rPr lang="en-GB" sz="2800" dirty="0" smtClean="0">
                <a:solidFill>
                  <a:schemeClr val="accent1"/>
                </a:solidFill>
              </a:rPr>
              <a:t>R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8144" y="1988840"/>
            <a:ext cx="5760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</a:t>
            </a:r>
          </a:p>
          <a:p>
            <a:endParaRPr lang="en-GB" sz="2800" dirty="0" smtClean="0"/>
          </a:p>
          <a:p>
            <a:r>
              <a:rPr lang="en-GB" sz="2800" dirty="0" smtClean="0">
                <a:solidFill>
                  <a:srgbClr val="FF0000"/>
                </a:solidFill>
              </a:rPr>
              <a:t>C</a:t>
            </a:r>
          </a:p>
          <a:p>
            <a:endParaRPr lang="en-GB" sz="2800" dirty="0" smtClean="0"/>
          </a:p>
          <a:p>
            <a:r>
              <a:rPr lang="en-GB" sz="2800" dirty="0" smtClean="0">
                <a:solidFill>
                  <a:srgbClr val="FF0000"/>
                </a:solidFill>
              </a:rPr>
              <a:t>B</a:t>
            </a:r>
            <a:r>
              <a:rPr lang="en-GB" sz="2800" dirty="0" smtClean="0"/>
              <a:t>            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65256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Strictly Dominated Actions: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an Algorithmic Perspective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5069160"/>
          </a:xfrm>
        </p:spPr>
        <p:txBody>
          <a:bodyPr>
            <a:noAutofit/>
          </a:bodyPr>
          <a:lstStyle/>
          <a:p>
            <a:r>
              <a:rPr lang="en-GB" sz="2800" dirty="0" smtClean="0"/>
              <a:t>How can we check if an action is strictly dominated? </a:t>
            </a:r>
          </a:p>
          <a:p>
            <a:r>
              <a:rPr lang="en-GB" sz="2800" dirty="0" smtClean="0"/>
              <a:t>Suppose there are 2 players with action sets 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FF0000"/>
                </a:solidFill>
              </a:rPr>
              <a:t> </a:t>
            </a:r>
            <a:r>
              <a:rPr lang="en-GB" sz="2800" dirty="0" smtClean="0">
                <a:solidFill>
                  <a:srgbClr val="FF0000"/>
                </a:solidFill>
              </a:rPr>
              <a:t>   A = {a</a:t>
            </a:r>
            <a:r>
              <a:rPr lang="en-GB" sz="2800" baseline="300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>
                <a:solidFill>
                  <a:srgbClr val="FF0000"/>
                </a:solidFill>
              </a:rPr>
              <a:t>, ..., a</a:t>
            </a:r>
            <a:r>
              <a:rPr lang="en-GB" sz="2800" baseline="30000" dirty="0" smtClean="0">
                <a:solidFill>
                  <a:srgbClr val="FF0000"/>
                </a:solidFill>
              </a:rPr>
              <a:t>r</a:t>
            </a:r>
            <a:r>
              <a:rPr lang="en-GB" sz="2800" dirty="0" smtClean="0">
                <a:solidFill>
                  <a:srgbClr val="FF0000"/>
                </a:solidFill>
              </a:rPr>
              <a:t>} </a:t>
            </a:r>
            <a:r>
              <a:rPr lang="en-GB" sz="2800" dirty="0" smtClean="0"/>
              <a:t>and </a:t>
            </a:r>
            <a:r>
              <a:rPr lang="en-GB" sz="2800" dirty="0" smtClean="0">
                <a:solidFill>
                  <a:schemeClr val="accent1"/>
                </a:solidFill>
              </a:rPr>
              <a:t>B = {b</a:t>
            </a:r>
            <a:r>
              <a:rPr lang="en-GB" sz="2800" baseline="30000" dirty="0" smtClean="0">
                <a:solidFill>
                  <a:schemeClr val="accent1"/>
                </a:solidFill>
              </a:rPr>
              <a:t>1</a:t>
            </a:r>
            <a:r>
              <a:rPr lang="en-GB" sz="2800" dirty="0" smtClean="0">
                <a:solidFill>
                  <a:schemeClr val="accent1"/>
                </a:solidFill>
              </a:rPr>
              <a:t>, ..., </a:t>
            </a:r>
            <a:r>
              <a:rPr lang="en-GB" sz="2800" dirty="0" err="1" smtClean="0">
                <a:solidFill>
                  <a:schemeClr val="accent1"/>
                </a:solidFill>
              </a:rPr>
              <a:t>b</a:t>
            </a:r>
            <a:r>
              <a:rPr lang="en-GB" sz="2800" baseline="30000" dirty="0" err="1" smtClean="0">
                <a:solidFill>
                  <a:schemeClr val="accent1"/>
                </a:solidFill>
              </a:rPr>
              <a:t>s</a:t>
            </a:r>
            <a:r>
              <a:rPr lang="en-GB" sz="2800" baseline="30000" dirty="0" smtClean="0">
                <a:solidFill>
                  <a:schemeClr val="accent1"/>
                </a:solidFill>
              </a:rPr>
              <a:t> </a:t>
            </a:r>
            <a:r>
              <a:rPr lang="en-GB" sz="2800" dirty="0" smtClean="0">
                <a:solidFill>
                  <a:schemeClr val="accent1"/>
                </a:solidFill>
              </a:rPr>
              <a:t>}</a:t>
            </a:r>
          </a:p>
          <a:p>
            <a:r>
              <a:rPr lang="en-GB" sz="2800" dirty="0" smtClean="0"/>
              <a:t>If we want to check whether an action </a:t>
            </a:r>
            <a:r>
              <a:rPr lang="en-GB" sz="2800" dirty="0" err="1" smtClean="0">
                <a:solidFill>
                  <a:srgbClr val="FF0000"/>
                </a:solidFill>
              </a:rPr>
              <a:t>a</a:t>
            </a:r>
            <a:r>
              <a:rPr lang="en-GB" sz="2800" baseline="30000" dirty="0" err="1" smtClean="0">
                <a:solidFill>
                  <a:srgbClr val="FF0000"/>
                </a:solidFill>
              </a:rPr>
              <a:t>i</a:t>
            </a:r>
            <a:r>
              <a:rPr lang="en-GB" sz="2800" dirty="0" smtClean="0"/>
              <a:t> of the </a:t>
            </a:r>
            <a:r>
              <a:rPr lang="en-GB" sz="2800" dirty="0" smtClean="0">
                <a:solidFill>
                  <a:srgbClr val="FF0000"/>
                </a:solidFill>
              </a:rPr>
              <a:t>1</a:t>
            </a:r>
            <a:r>
              <a:rPr lang="en-GB" sz="2800" baseline="30000" dirty="0" smtClean="0">
                <a:solidFill>
                  <a:srgbClr val="FF0000"/>
                </a:solidFill>
              </a:rPr>
              <a:t>st</a:t>
            </a:r>
            <a:r>
              <a:rPr lang="en-GB" sz="2800" dirty="0" smtClean="0"/>
              <a:t> player is strictly dominated:</a:t>
            </a:r>
            <a:endParaRPr lang="en-GB" sz="2800" dirty="0" smtClean="0">
              <a:solidFill>
                <a:srgbClr val="FF0000"/>
              </a:solidFill>
            </a:endParaRPr>
          </a:p>
          <a:p>
            <a:r>
              <a:rPr lang="en-GB" sz="2800" dirty="0" smtClean="0"/>
              <a:t>We need to find values for probabilities </a:t>
            </a:r>
            <a:r>
              <a:rPr lang="en-GB" sz="2800" dirty="0" smtClean="0">
                <a:solidFill>
                  <a:srgbClr val="FF0000"/>
                </a:solidFill>
              </a:rPr>
              <a:t>p</a:t>
            </a:r>
            <a:r>
              <a:rPr lang="en-GB" sz="2800" baseline="-250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>
                <a:solidFill>
                  <a:srgbClr val="FF0000"/>
                </a:solidFill>
              </a:rPr>
              <a:t>, ..., </a:t>
            </a:r>
            <a:r>
              <a:rPr lang="en-GB" sz="2800" dirty="0" err="1" smtClean="0">
                <a:solidFill>
                  <a:srgbClr val="FF0000"/>
                </a:solidFill>
              </a:rPr>
              <a:t>p</a:t>
            </a:r>
            <a:r>
              <a:rPr lang="en-GB" sz="2800" baseline="-25000" dirty="0" err="1" smtClean="0">
                <a:solidFill>
                  <a:srgbClr val="FF0000"/>
                </a:solidFill>
              </a:rPr>
              <a:t>r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err="1" smtClean="0"/>
              <a:t>s.t.</a:t>
            </a:r>
            <a:endParaRPr lang="en-GB" sz="2800" dirty="0" smtClean="0"/>
          </a:p>
          <a:p>
            <a:pPr lvl="1"/>
            <a:r>
              <a:rPr lang="en-GB" sz="2400" dirty="0" smtClean="0"/>
              <a:t>for every </a:t>
            </a:r>
            <a:r>
              <a:rPr lang="en-GB" sz="2400" dirty="0" smtClean="0">
                <a:solidFill>
                  <a:schemeClr val="accent1"/>
                </a:solidFill>
              </a:rPr>
              <a:t>b</a:t>
            </a:r>
            <a:r>
              <a:rPr lang="en-GB" sz="2400" baseline="30000" dirty="0" smtClean="0">
                <a:solidFill>
                  <a:schemeClr val="accent1"/>
                </a:solidFill>
              </a:rPr>
              <a:t> j</a:t>
            </a:r>
            <a:r>
              <a:rPr lang="en-GB" sz="2400" dirty="0" smtClean="0"/>
              <a:t> in </a:t>
            </a:r>
            <a:r>
              <a:rPr lang="en-GB" sz="2400" dirty="0" smtClean="0">
                <a:solidFill>
                  <a:schemeClr val="accent1"/>
                </a:solidFill>
              </a:rPr>
              <a:t>B</a:t>
            </a:r>
            <a:r>
              <a:rPr lang="en-GB" sz="2400" dirty="0" smtClean="0"/>
              <a:t> we have the constraint </a:t>
            </a:r>
            <a:br>
              <a:rPr lang="en-GB" sz="2400" dirty="0" smtClean="0"/>
            </a:br>
            <a:r>
              <a:rPr lang="en-GB" sz="2400" dirty="0" smtClean="0">
                <a:solidFill>
                  <a:srgbClr val="FF0000"/>
                </a:solidFill>
              </a:rPr>
              <a:t>u</a:t>
            </a:r>
            <a:r>
              <a:rPr lang="en-GB" sz="2400" baseline="-25000" dirty="0" smtClean="0">
                <a:solidFill>
                  <a:srgbClr val="FF0000"/>
                </a:solidFill>
              </a:rPr>
              <a:t>1</a:t>
            </a:r>
            <a:r>
              <a:rPr lang="en-GB" sz="2400" dirty="0" smtClean="0">
                <a:solidFill>
                  <a:srgbClr val="FF0000"/>
                </a:solidFill>
              </a:rPr>
              <a:t>(a</a:t>
            </a:r>
            <a:r>
              <a:rPr lang="en-GB" sz="2400" baseline="30000" dirty="0" smtClean="0">
                <a:solidFill>
                  <a:srgbClr val="FF0000"/>
                </a:solidFill>
              </a:rPr>
              <a:t> </a:t>
            </a:r>
            <a:r>
              <a:rPr lang="en-GB" sz="2400" baseline="30000" dirty="0" err="1" smtClean="0">
                <a:solidFill>
                  <a:srgbClr val="FF0000"/>
                </a:solidFill>
              </a:rPr>
              <a:t>i</a:t>
            </a:r>
            <a:r>
              <a:rPr lang="en-GB" sz="2400" baseline="300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dirty="0" smtClean="0">
                <a:solidFill>
                  <a:schemeClr val="accent1"/>
                </a:solidFill>
              </a:rPr>
              <a:t>b</a:t>
            </a:r>
            <a:r>
              <a:rPr lang="en-GB" sz="2400" baseline="30000" dirty="0" smtClean="0">
                <a:solidFill>
                  <a:schemeClr val="accent1"/>
                </a:solidFill>
              </a:rPr>
              <a:t> j </a:t>
            </a:r>
            <a:r>
              <a:rPr lang="en-GB" sz="2400" dirty="0" smtClean="0">
                <a:solidFill>
                  <a:srgbClr val="FF0000"/>
                </a:solidFill>
              </a:rPr>
              <a:t>) &lt; p</a:t>
            </a:r>
            <a:r>
              <a:rPr lang="en-GB" sz="2400" baseline="-25000" dirty="0" smtClean="0">
                <a:solidFill>
                  <a:srgbClr val="FF0000"/>
                </a:solidFill>
              </a:rPr>
              <a:t>1</a:t>
            </a:r>
            <a:r>
              <a:rPr lang="en-GB" sz="2400" dirty="0" smtClean="0">
                <a:solidFill>
                  <a:srgbClr val="FF0000"/>
                </a:solidFill>
              </a:rPr>
              <a:t>u</a:t>
            </a:r>
            <a:r>
              <a:rPr lang="en-GB" sz="2400" baseline="-25000" dirty="0" smtClean="0">
                <a:solidFill>
                  <a:srgbClr val="FF0000"/>
                </a:solidFill>
              </a:rPr>
              <a:t>1</a:t>
            </a:r>
            <a:r>
              <a:rPr lang="en-GB" sz="2400" dirty="0" smtClean="0">
                <a:solidFill>
                  <a:srgbClr val="FF0000"/>
                </a:solidFill>
              </a:rPr>
              <a:t>(a</a:t>
            </a:r>
            <a:r>
              <a:rPr lang="en-GB" sz="2400" baseline="30000" dirty="0" smtClean="0">
                <a:solidFill>
                  <a:srgbClr val="FF0000"/>
                </a:solidFill>
              </a:rPr>
              <a:t> 1 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dirty="0" smtClean="0">
                <a:solidFill>
                  <a:schemeClr val="accent1"/>
                </a:solidFill>
              </a:rPr>
              <a:t>b</a:t>
            </a:r>
            <a:r>
              <a:rPr lang="en-GB" sz="2400" baseline="30000" dirty="0" smtClean="0">
                <a:solidFill>
                  <a:schemeClr val="accent1"/>
                </a:solidFill>
              </a:rPr>
              <a:t> j</a:t>
            </a:r>
            <a:r>
              <a:rPr lang="en-GB" sz="2400" baseline="300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) + ... + p</a:t>
            </a:r>
            <a:r>
              <a:rPr lang="en-GB" sz="2400" baseline="-25000" dirty="0" smtClean="0">
                <a:solidFill>
                  <a:srgbClr val="FF0000"/>
                </a:solidFill>
              </a:rPr>
              <a:t>r </a:t>
            </a:r>
            <a:r>
              <a:rPr lang="en-GB" sz="2400" dirty="0" smtClean="0">
                <a:solidFill>
                  <a:srgbClr val="FF0000"/>
                </a:solidFill>
              </a:rPr>
              <a:t>u</a:t>
            </a:r>
            <a:r>
              <a:rPr lang="en-GB" sz="2400" baseline="-25000" dirty="0" smtClean="0">
                <a:solidFill>
                  <a:srgbClr val="FF0000"/>
                </a:solidFill>
              </a:rPr>
              <a:t>1</a:t>
            </a:r>
            <a:r>
              <a:rPr lang="en-GB" sz="2400" dirty="0" smtClean="0">
                <a:solidFill>
                  <a:srgbClr val="FF0000"/>
                </a:solidFill>
              </a:rPr>
              <a:t>(a</a:t>
            </a:r>
            <a:r>
              <a:rPr lang="en-GB" sz="2400" baseline="30000" dirty="0" smtClean="0">
                <a:solidFill>
                  <a:srgbClr val="FF0000"/>
                </a:solidFill>
              </a:rPr>
              <a:t> r 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dirty="0" smtClean="0">
                <a:solidFill>
                  <a:schemeClr val="accent1"/>
                </a:solidFill>
              </a:rPr>
              <a:t>b</a:t>
            </a:r>
            <a:r>
              <a:rPr lang="en-GB" sz="2400" baseline="30000" dirty="0" smtClean="0">
                <a:solidFill>
                  <a:schemeClr val="accent1"/>
                </a:solidFill>
              </a:rPr>
              <a:t> j </a:t>
            </a:r>
            <a:r>
              <a:rPr lang="en-GB" sz="2400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sz="2400" dirty="0" smtClean="0"/>
              <a:t>also, </a:t>
            </a:r>
            <a:r>
              <a:rPr lang="en-GB" sz="2400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2400" baseline="-25000" dirty="0" smtClean="0">
                <a:solidFill>
                  <a:srgbClr val="FF0000"/>
                </a:solidFill>
              </a:rPr>
              <a:t>=1, ..., r</a:t>
            </a:r>
            <a:r>
              <a:rPr lang="en-GB" sz="2400" dirty="0" smtClean="0">
                <a:solidFill>
                  <a:srgbClr val="FF0000"/>
                </a:solidFill>
              </a:rPr>
              <a:t> p</a:t>
            </a:r>
            <a:r>
              <a:rPr lang="en-GB" sz="2400" baseline="-25000" dirty="0" smtClean="0">
                <a:solidFill>
                  <a:srgbClr val="FF0000"/>
                </a:solidFill>
              </a:rPr>
              <a:t> </a:t>
            </a:r>
            <a:r>
              <a:rPr lang="en-GB" sz="24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2400" baseline="-250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= 1 </a:t>
            </a:r>
            <a:r>
              <a:rPr lang="en-GB" sz="2400" dirty="0" smtClean="0"/>
              <a:t>, </a:t>
            </a:r>
            <a:r>
              <a:rPr lang="en-GB" sz="2400" dirty="0" smtClean="0">
                <a:solidFill>
                  <a:srgbClr val="FF0000"/>
                </a:solidFill>
              </a:rPr>
              <a:t>p</a:t>
            </a:r>
            <a:r>
              <a:rPr lang="en-GB" sz="2400" baseline="-25000" dirty="0" smtClean="0">
                <a:solidFill>
                  <a:srgbClr val="FF0000"/>
                </a:solidFill>
              </a:rPr>
              <a:t> </a:t>
            </a:r>
            <a:r>
              <a:rPr lang="en-GB" sz="24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2400" baseline="-250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≥ 0 for all </a:t>
            </a:r>
            <a:r>
              <a:rPr lang="en-GB" sz="2400" dirty="0" err="1" smtClean="0">
                <a:solidFill>
                  <a:srgbClr val="FF0000"/>
                </a:solidFill>
              </a:rPr>
              <a:t>i</a:t>
            </a:r>
            <a:r>
              <a:rPr lang="en-GB" sz="2400" dirty="0" smtClean="0">
                <a:solidFill>
                  <a:srgbClr val="FF0000"/>
                </a:solidFill>
              </a:rPr>
              <a:t> = 1, ..., r</a:t>
            </a:r>
          </a:p>
          <a:p>
            <a:r>
              <a:rPr lang="en-GB" sz="2800" dirty="0" smtClean="0"/>
              <a:t>If the system of linear inequalities has a solution we </a:t>
            </a:r>
            <a:r>
              <a:rPr lang="en-GB" sz="2800" dirty="0" smtClean="0"/>
              <a:t>have </a:t>
            </a:r>
            <a:r>
              <a:rPr lang="en-GB" sz="2800" dirty="0" smtClean="0"/>
              <a:t>strict domination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16234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4032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Normal-Form Games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Strictly Dominated Actions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and Nash Equilibria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5069160"/>
          </a:xfrm>
        </p:spPr>
        <p:txBody>
          <a:bodyPr>
            <a:normAutofit/>
          </a:bodyPr>
          <a:lstStyle/>
          <a:p>
            <a:r>
              <a:rPr lang="en-GB" u="sng" dirty="0" smtClean="0"/>
              <a:t>Theorem</a:t>
            </a:r>
            <a:r>
              <a:rPr lang="en-GB" dirty="0" smtClean="0"/>
              <a:t>: a strictly dominated action is not used with positive probability in any mixed NE</a:t>
            </a:r>
          </a:p>
          <a:p>
            <a:r>
              <a:rPr lang="en-GB" dirty="0" smtClean="0"/>
              <a:t>Hence, we can </a:t>
            </a:r>
            <a:r>
              <a:rPr lang="en-GB" dirty="0"/>
              <a:t>eliminate strictly </a:t>
            </a:r>
            <a:r>
              <a:rPr lang="en-GB" dirty="0" smtClean="0"/>
              <a:t>dominated </a:t>
            </a:r>
            <a:r>
              <a:rPr lang="en-GB" dirty="0"/>
              <a:t>strategies first</a:t>
            </a:r>
            <a:r>
              <a:rPr lang="en-GB" dirty="0" smtClean="0"/>
              <a:t>, and then </a:t>
            </a:r>
            <a:r>
              <a:rPr lang="en-GB" dirty="0"/>
              <a:t>solve the remaining </a:t>
            </a:r>
            <a:r>
              <a:rPr lang="en-GB" dirty="0" smtClean="0"/>
              <a:t>game</a:t>
            </a:r>
          </a:p>
          <a:p>
            <a:r>
              <a:rPr lang="en-GB" dirty="0" smtClean="0"/>
              <a:t>In some cases this can lead to a much simpler game to work with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48432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Eliminating Strictly Dominated Strategies: The Advantage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5544616" cy="511256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To find a mixed NE in original game by support guessing: </a:t>
            </a:r>
            <a:r>
              <a:rPr lang="en-GB" sz="2800" dirty="0" smtClean="0">
                <a:solidFill>
                  <a:srgbClr val="FF0000"/>
                </a:solidFill>
              </a:rPr>
              <a:t>2</a:t>
            </a:r>
            <a:r>
              <a:rPr lang="en-GB" sz="2800" baseline="30000" dirty="0" smtClean="0">
                <a:solidFill>
                  <a:srgbClr val="FF0000"/>
                </a:solidFill>
              </a:rPr>
              <a:t>3</a:t>
            </a:r>
            <a:r>
              <a:rPr lang="en-GB" sz="2800" dirty="0" smtClean="0"/>
              <a:t> x </a:t>
            </a:r>
            <a:r>
              <a:rPr lang="en-GB" sz="2800" dirty="0" smtClean="0">
                <a:solidFill>
                  <a:schemeClr val="accent1"/>
                </a:solidFill>
              </a:rPr>
              <a:t>2</a:t>
            </a:r>
            <a:r>
              <a:rPr lang="en-GB" sz="2800" baseline="30000" dirty="0" smtClean="0">
                <a:solidFill>
                  <a:schemeClr val="accent1"/>
                </a:solidFill>
              </a:rPr>
              <a:t>2</a:t>
            </a:r>
            <a:r>
              <a:rPr lang="en-GB" sz="2800" dirty="0" smtClean="0"/>
              <a:t> = 32 systems of linear inequalities </a:t>
            </a:r>
          </a:p>
          <a:p>
            <a:pPr marL="0" indent="0">
              <a:buNone/>
            </a:pPr>
            <a:endParaRPr lang="en-GB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BUT:</a:t>
            </a:r>
          </a:p>
          <a:p>
            <a:r>
              <a:rPr lang="en-GB" sz="2800" dirty="0" smtClean="0">
                <a:solidFill>
                  <a:srgbClr val="FF0000"/>
                </a:solidFill>
              </a:rPr>
              <a:t>B</a:t>
            </a:r>
            <a:r>
              <a:rPr lang="en-GB" sz="2800" dirty="0" smtClean="0"/>
              <a:t> is strictly dominated by </a:t>
            </a:r>
            <a:br>
              <a:rPr lang="en-GB" sz="2800" dirty="0" smtClean="0"/>
            </a:br>
            <a:r>
              <a:rPr lang="en-GB" sz="2800" dirty="0" smtClean="0">
                <a:solidFill>
                  <a:srgbClr val="FF0000"/>
                </a:solidFill>
              </a:rPr>
              <a:t>(T+C)/2</a:t>
            </a:r>
            <a:r>
              <a:rPr lang="en-GB" sz="2800" dirty="0" smtClean="0"/>
              <a:t>, </a:t>
            </a:r>
          </a:p>
          <a:p>
            <a:r>
              <a:rPr lang="en-GB" sz="2800" dirty="0"/>
              <a:t>T</a:t>
            </a:r>
            <a:r>
              <a:rPr lang="en-GB" sz="2800" dirty="0" smtClean="0"/>
              <a:t>hus it remains to solve </a:t>
            </a:r>
            <a:br>
              <a:rPr lang="en-GB" sz="2800" dirty="0" smtClean="0"/>
            </a:br>
            <a:r>
              <a:rPr lang="en-GB" sz="2800" dirty="0" smtClean="0"/>
              <a:t>a </a:t>
            </a:r>
            <a:r>
              <a:rPr lang="en-GB" sz="2800" dirty="0" smtClean="0">
                <a:solidFill>
                  <a:srgbClr val="FF0000"/>
                </a:solidFill>
              </a:rPr>
              <a:t>2</a:t>
            </a:r>
            <a:r>
              <a:rPr lang="en-GB" sz="2800" dirty="0" smtClean="0"/>
              <a:t> x </a:t>
            </a:r>
            <a:r>
              <a:rPr lang="en-GB" sz="2800" dirty="0" smtClean="0">
                <a:solidFill>
                  <a:schemeClr val="accent1"/>
                </a:solidFill>
              </a:rPr>
              <a:t>2</a:t>
            </a:r>
            <a:r>
              <a:rPr lang="en-GB" sz="2800" dirty="0" smtClean="0"/>
              <a:t> game 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6444208" y="2132856"/>
          <a:ext cx="2376264" cy="2376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132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8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04248" y="1484784"/>
            <a:ext cx="1675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 </a:t>
            </a:r>
            <a:r>
              <a:rPr lang="en-GB" sz="2800" dirty="0" smtClean="0">
                <a:solidFill>
                  <a:schemeClr val="accent1"/>
                </a:solidFill>
              </a:rPr>
              <a:t>L</a:t>
            </a:r>
            <a:r>
              <a:rPr lang="en-GB" sz="2800" dirty="0" smtClean="0"/>
              <a:t>             </a:t>
            </a:r>
            <a:r>
              <a:rPr lang="en-GB" sz="2800" dirty="0" smtClean="0">
                <a:solidFill>
                  <a:schemeClr val="accent1"/>
                </a:solidFill>
              </a:rPr>
              <a:t>R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8144" y="2204864"/>
            <a:ext cx="5760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</a:t>
            </a:r>
          </a:p>
          <a:p>
            <a:endParaRPr lang="en-GB" sz="2800" dirty="0" smtClean="0"/>
          </a:p>
          <a:p>
            <a:r>
              <a:rPr lang="en-GB" sz="2800" dirty="0" smtClean="0">
                <a:solidFill>
                  <a:srgbClr val="FF0000"/>
                </a:solidFill>
              </a:rPr>
              <a:t>C</a:t>
            </a:r>
          </a:p>
          <a:p>
            <a:endParaRPr lang="en-GB" sz="2800" dirty="0" smtClean="0"/>
          </a:p>
          <a:p>
            <a:r>
              <a:rPr lang="en-GB" sz="2800" dirty="0" smtClean="0">
                <a:solidFill>
                  <a:srgbClr val="FF0000"/>
                </a:solidFill>
              </a:rPr>
              <a:t>B</a:t>
            </a:r>
            <a:r>
              <a:rPr lang="en-GB" sz="2800" dirty="0" smtClean="0"/>
              <a:t>             </a:t>
            </a:r>
            <a:endParaRPr lang="en-US" sz="2800" dirty="0" smtClean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724128" y="4077072"/>
            <a:ext cx="3419872" cy="0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044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Iterated Elimination of Strictly Dominated Actions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424936" cy="3528392"/>
          </a:xfrm>
        </p:spPr>
        <p:txBody>
          <a:bodyPr>
            <a:normAutofit/>
          </a:bodyPr>
          <a:lstStyle/>
          <a:p>
            <a:r>
              <a:rPr lang="en-GB" dirty="0" smtClean="0"/>
              <a:t>Action 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FF0000"/>
                </a:solidFill>
              </a:rPr>
              <a:t>player 1</a:t>
            </a:r>
            <a:r>
              <a:rPr lang="en-GB" dirty="0" smtClean="0"/>
              <a:t> is </a:t>
            </a:r>
            <a:br>
              <a:rPr lang="en-GB" dirty="0" smtClean="0"/>
            </a:br>
            <a:r>
              <a:rPr lang="en-GB" dirty="0" smtClean="0"/>
              <a:t>dominated by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</a:p>
          <a:p>
            <a:r>
              <a:rPr lang="en-GB" dirty="0" smtClean="0"/>
              <a:t>None of the actions of </a:t>
            </a:r>
            <a:br>
              <a:rPr lang="en-GB" dirty="0" smtClean="0"/>
            </a:br>
            <a:r>
              <a:rPr lang="en-GB" dirty="0" smtClean="0">
                <a:solidFill>
                  <a:schemeClr val="accent1"/>
                </a:solidFill>
              </a:rPr>
              <a:t>player 2</a:t>
            </a:r>
            <a:r>
              <a:rPr lang="en-GB" dirty="0" smtClean="0"/>
              <a:t> is dominated</a:t>
            </a:r>
          </a:p>
          <a:p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player 1</a:t>
            </a:r>
            <a:r>
              <a:rPr lang="en-GB" dirty="0" smtClean="0"/>
              <a:t> is rational, </a:t>
            </a:r>
            <a:br>
              <a:rPr lang="en-GB" dirty="0" smtClean="0"/>
            </a:br>
            <a:r>
              <a:rPr lang="en-GB" dirty="0" smtClean="0"/>
              <a:t>she would never play 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5580112" y="2132856"/>
          <a:ext cx="3240360" cy="2376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20"/>
                <a:gridCol w="1080120"/>
                <a:gridCol w="108012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6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2123728" y="4581128"/>
            <a:ext cx="4608512" cy="2088244"/>
            <a:chOff x="251520" y="1772816"/>
            <a:chExt cx="4608512" cy="2088244"/>
          </a:xfrm>
        </p:grpSpPr>
        <p:pic>
          <p:nvPicPr>
            <p:cNvPr id="9" name="Picture 8" descr="marci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1520" y="2636911"/>
              <a:ext cx="555496" cy="1224149"/>
            </a:xfrm>
            <a:prstGeom prst="rect">
              <a:avLst/>
            </a:prstGeom>
          </p:spPr>
        </p:pic>
        <p:sp>
          <p:nvSpPr>
            <p:cNvPr id="10" name="Cloud Callout 9"/>
            <p:cNvSpPr/>
            <p:nvPr/>
          </p:nvSpPr>
          <p:spPr>
            <a:xfrm>
              <a:off x="971600" y="1772816"/>
              <a:ext cx="3888432" cy="1080120"/>
            </a:xfrm>
            <a:prstGeom prst="cloudCallout">
              <a:avLst>
                <a:gd name="adj1" fmla="val -54845"/>
                <a:gd name="adj2" fmla="val 45084"/>
              </a:avLst>
            </a:prstGeom>
            <a:solidFill>
              <a:schemeClr val="accent1">
                <a:alpha val="1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 smtClean="0">
                  <a:solidFill>
                    <a:schemeClr val="tx1"/>
                  </a:solidFill>
                </a:rPr>
                <a:t>I should not play </a:t>
              </a:r>
              <a:r>
                <a:rPr lang="en-GB" sz="2400" dirty="0" smtClean="0">
                  <a:solidFill>
                    <a:srgbClr val="FF0000"/>
                  </a:solidFill>
                </a:rPr>
                <a:t>B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716016" y="1124744"/>
            <a:ext cx="4044393" cy="3326889"/>
            <a:chOff x="4716016" y="1124744"/>
            <a:chExt cx="4044393" cy="3326889"/>
          </a:xfrm>
        </p:grpSpPr>
        <p:sp>
          <p:nvSpPr>
            <p:cNvPr id="6" name="TextBox 5"/>
            <p:cNvSpPr txBox="1"/>
            <p:nvPr/>
          </p:nvSpPr>
          <p:spPr>
            <a:xfrm>
              <a:off x="5796136" y="1556792"/>
              <a:ext cx="29642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 </a:t>
              </a:r>
              <a:r>
                <a:rPr lang="en-GB" sz="2800" dirty="0" smtClean="0">
                  <a:solidFill>
                    <a:schemeClr val="accent1"/>
                  </a:solidFill>
                </a:rPr>
                <a:t>L            M</a:t>
              </a:r>
              <a:r>
                <a:rPr lang="en-GB" sz="2800" dirty="0" smtClean="0"/>
                <a:t>             </a:t>
              </a:r>
              <a:r>
                <a:rPr lang="en-GB" sz="2800" dirty="0" smtClean="0">
                  <a:solidFill>
                    <a:schemeClr val="accent1"/>
                  </a:solidFill>
                </a:rPr>
                <a:t>R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48064" y="2204864"/>
              <a:ext cx="576064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T</a:t>
              </a:r>
            </a:p>
            <a:p>
              <a:endParaRPr lang="en-GB" sz="2800" dirty="0" smtClean="0"/>
            </a:p>
            <a:p>
              <a:r>
                <a:rPr lang="en-GB" sz="2800" dirty="0" smtClean="0">
                  <a:solidFill>
                    <a:srgbClr val="FF0000"/>
                  </a:solidFill>
                </a:rPr>
                <a:t>C</a:t>
              </a:r>
            </a:p>
            <a:p>
              <a:endParaRPr lang="en-GB" sz="2800" dirty="0" smtClean="0"/>
            </a:p>
            <a:p>
              <a:r>
                <a:rPr lang="en-GB" sz="2800" dirty="0" smtClean="0">
                  <a:solidFill>
                    <a:srgbClr val="FF0000"/>
                  </a:solidFill>
                </a:rPr>
                <a:t>B</a:t>
              </a:r>
              <a:r>
                <a:rPr lang="en-GB" sz="2800" dirty="0" smtClean="0"/>
                <a:t>             </a:t>
              </a:r>
              <a:endParaRPr lang="en-US" sz="2800" dirty="0" smtClean="0"/>
            </a:p>
          </p:txBody>
        </p:sp>
        <p:pic>
          <p:nvPicPr>
            <p:cNvPr id="11" name="Picture 10" descr="charli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380312" y="1124744"/>
              <a:ext cx="806354" cy="906016"/>
            </a:xfrm>
            <a:prstGeom prst="rect">
              <a:avLst/>
            </a:prstGeom>
          </p:spPr>
        </p:pic>
        <p:pic>
          <p:nvPicPr>
            <p:cNvPr id="12" name="Picture 11" descr="marci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16016" y="2924944"/>
              <a:ext cx="411480" cy="906780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/>
        </p:nvCxnSpPr>
        <p:spPr>
          <a:xfrm>
            <a:off x="5508104" y="4005064"/>
            <a:ext cx="3456384" cy="1588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830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Iterated Elimination of Strictly Dominated Actions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424936" cy="5112568"/>
          </a:xfrm>
        </p:spPr>
        <p:txBody>
          <a:bodyPr>
            <a:normAutofit/>
          </a:bodyPr>
          <a:lstStyle/>
          <a:p>
            <a:r>
              <a:rPr lang="en-GB" dirty="0" smtClean="0"/>
              <a:t>If </a:t>
            </a:r>
            <a:r>
              <a:rPr lang="en-GB" dirty="0" smtClean="0">
                <a:solidFill>
                  <a:schemeClr val="accent1"/>
                </a:solidFill>
              </a:rPr>
              <a:t>player 2</a:t>
            </a:r>
            <a:r>
              <a:rPr lang="en-GB" dirty="0" smtClean="0"/>
              <a:t> knows </a:t>
            </a:r>
            <a:r>
              <a:rPr lang="en-GB" dirty="0" smtClean="0">
                <a:solidFill>
                  <a:srgbClr val="FF0000"/>
                </a:solidFill>
              </a:rPr>
              <a:t>player 1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is rational, he can assume 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player 1</a:t>
            </a:r>
            <a:r>
              <a:rPr lang="en-GB" dirty="0" smtClean="0"/>
              <a:t> does not play 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</a:p>
          <a:p>
            <a:pPr lvl="1"/>
            <a:r>
              <a:rPr lang="en-GB" dirty="0" smtClean="0"/>
              <a:t>then </a:t>
            </a:r>
            <a:r>
              <a:rPr lang="en-GB" dirty="0" smtClean="0">
                <a:solidFill>
                  <a:schemeClr val="accent1"/>
                </a:solidFill>
              </a:rPr>
              <a:t>player 2</a:t>
            </a:r>
            <a:r>
              <a:rPr lang="en-GB" dirty="0" smtClean="0"/>
              <a:t> should not </a:t>
            </a:r>
            <a:br>
              <a:rPr lang="en-GB" dirty="0" smtClean="0"/>
            </a:br>
            <a:r>
              <a:rPr lang="en-GB" dirty="0" smtClean="0"/>
              <a:t>play </a:t>
            </a:r>
            <a:r>
              <a:rPr lang="en-GB" dirty="0" smtClean="0">
                <a:solidFill>
                  <a:schemeClr val="accent1"/>
                </a:solidFill>
              </a:rPr>
              <a:t>R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5580112" y="2132856"/>
          <a:ext cx="3240360" cy="2376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20"/>
                <a:gridCol w="1080120"/>
                <a:gridCol w="108012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6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96136" y="1556792"/>
            <a:ext cx="2964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 </a:t>
            </a:r>
            <a:r>
              <a:rPr lang="en-GB" sz="2800" dirty="0" smtClean="0">
                <a:solidFill>
                  <a:schemeClr val="accent1"/>
                </a:solidFill>
              </a:rPr>
              <a:t>L            M</a:t>
            </a:r>
            <a:r>
              <a:rPr lang="en-GB" sz="2800" dirty="0" smtClean="0"/>
              <a:t>             </a:t>
            </a:r>
            <a:r>
              <a:rPr lang="en-GB" sz="2800" dirty="0" smtClean="0">
                <a:solidFill>
                  <a:schemeClr val="accent1"/>
                </a:solidFill>
              </a:rPr>
              <a:t>R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2204864"/>
            <a:ext cx="5760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</a:t>
            </a:r>
          </a:p>
          <a:p>
            <a:endParaRPr lang="en-GB" sz="2800" dirty="0" smtClean="0"/>
          </a:p>
          <a:p>
            <a:r>
              <a:rPr lang="en-GB" sz="2800" dirty="0" smtClean="0">
                <a:solidFill>
                  <a:srgbClr val="FF0000"/>
                </a:solidFill>
              </a:rPr>
              <a:t>C</a:t>
            </a:r>
          </a:p>
          <a:p>
            <a:endParaRPr lang="en-GB" sz="2800" dirty="0" smtClean="0"/>
          </a:p>
          <a:p>
            <a:r>
              <a:rPr lang="en-GB" sz="2800" dirty="0" smtClean="0">
                <a:solidFill>
                  <a:srgbClr val="FF0000"/>
                </a:solidFill>
              </a:rPr>
              <a:t>B</a:t>
            </a:r>
            <a:r>
              <a:rPr lang="en-GB" sz="2800" dirty="0" smtClean="0"/>
              <a:t>             </a:t>
            </a:r>
            <a:endParaRPr lang="en-US" sz="28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323528" y="3979298"/>
            <a:ext cx="5004049" cy="2878702"/>
            <a:chOff x="-1" y="3501008"/>
            <a:chExt cx="5004049" cy="2878702"/>
          </a:xfrm>
        </p:grpSpPr>
        <p:pic>
          <p:nvPicPr>
            <p:cNvPr id="9" name="Picture 8" descr="charli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" y="5013176"/>
              <a:ext cx="1216215" cy="1366534"/>
            </a:xfrm>
            <a:prstGeom prst="rect">
              <a:avLst/>
            </a:prstGeom>
          </p:spPr>
        </p:pic>
        <p:sp>
          <p:nvSpPr>
            <p:cNvPr id="10" name="Cloud Callout 9"/>
            <p:cNvSpPr/>
            <p:nvPr/>
          </p:nvSpPr>
          <p:spPr>
            <a:xfrm>
              <a:off x="1115616" y="3501008"/>
              <a:ext cx="3888432" cy="2736304"/>
            </a:xfrm>
            <a:prstGeom prst="cloudCallout">
              <a:avLst>
                <a:gd name="adj1" fmla="val -53776"/>
                <a:gd name="adj2" fmla="val 16730"/>
              </a:avLst>
            </a:prstGeom>
            <a:solidFill>
              <a:schemeClr val="accent1">
                <a:alpha val="1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 smtClean="0">
                <a:solidFill>
                  <a:schemeClr val="tx1"/>
                </a:solidFill>
              </a:endParaRPr>
            </a:p>
            <a:p>
              <a:pPr algn="ctr"/>
              <a:endParaRPr lang="en-GB" sz="2400" dirty="0" smtClean="0">
                <a:solidFill>
                  <a:schemeClr val="tx1"/>
                </a:solidFill>
              </a:endParaRPr>
            </a:p>
            <a:p>
              <a:pPr algn="ctr"/>
              <a:endParaRPr lang="en-GB" sz="2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GB" sz="2400" dirty="0" smtClean="0">
                  <a:solidFill>
                    <a:schemeClr val="tx1"/>
                  </a:solidFill>
                </a:rPr>
                <a:t>So I should not play </a:t>
              </a:r>
              <a:r>
                <a:rPr lang="en-GB" sz="2400" dirty="0" smtClean="0">
                  <a:solidFill>
                    <a:schemeClr val="accent1"/>
                  </a:solidFill>
                </a:rPr>
                <a:t>R</a:t>
              </a:r>
              <a:endParaRPr lang="en-US" sz="2400" dirty="0">
                <a:solidFill>
                  <a:schemeClr val="accent1"/>
                </a:solidFill>
              </a:endParaRPr>
            </a:p>
          </p:txBody>
        </p:sp>
        <p:grpSp>
          <p:nvGrpSpPr>
            <p:cNvPr id="11" name="Group 16"/>
            <p:cNvGrpSpPr/>
            <p:nvPr/>
          </p:nvGrpSpPr>
          <p:grpSpPr>
            <a:xfrm>
              <a:off x="2051720" y="3717032"/>
              <a:ext cx="2448272" cy="1224136"/>
              <a:chOff x="251520" y="1772816"/>
              <a:chExt cx="4608512" cy="2088244"/>
            </a:xfrm>
          </p:grpSpPr>
          <p:pic>
            <p:nvPicPr>
              <p:cNvPr id="12" name="Picture 11" descr="marcie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51520" y="2636911"/>
                <a:ext cx="555496" cy="1224149"/>
              </a:xfrm>
              <a:prstGeom prst="rect">
                <a:avLst/>
              </a:prstGeom>
            </p:spPr>
          </p:pic>
          <p:sp>
            <p:nvSpPr>
              <p:cNvPr id="13" name="Cloud Callout 12"/>
              <p:cNvSpPr/>
              <p:nvPr/>
            </p:nvSpPr>
            <p:spPr>
              <a:xfrm>
                <a:off x="971600" y="1772816"/>
                <a:ext cx="3888432" cy="1080120"/>
              </a:xfrm>
              <a:prstGeom prst="cloudCallout">
                <a:avLst>
                  <a:gd name="adj1" fmla="val -54845"/>
                  <a:gd name="adj2" fmla="val 45084"/>
                </a:avLst>
              </a:prstGeom>
              <a:solidFill>
                <a:schemeClr val="accent1">
                  <a:alpha val="1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solidFill>
                      <a:schemeClr val="tx1"/>
                    </a:solidFill>
                  </a:rPr>
                  <a:t>I should not play 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B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14" name="Picture 13" descr="marc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924944"/>
            <a:ext cx="411480" cy="906780"/>
          </a:xfrm>
          <a:prstGeom prst="rect">
            <a:avLst/>
          </a:prstGeom>
        </p:spPr>
      </p:pic>
      <p:pic>
        <p:nvPicPr>
          <p:cNvPr id="15" name="Picture 14" descr="charl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1124744"/>
            <a:ext cx="806354" cy="906016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5508104" y="4005064"/>
            <a:ext cx="3456384" cy="1588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6804248" y="3356992"/>
            <a:ext cx="3024336" cy="158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377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Iterated Elimination of Strictly Dominated Actions </a:t>
            </a:r>
            <a:endParaRPr lang="en-US" dirty="0">
              <a:solidFill>
                <a:schemeClr val="tx2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5724128" y="3501008"/>
          <a:ext cx="3240360" cy="2376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20"/>
                <a:gridCol w="1080120"/>
                <a:gridCol w="108012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chemeClr val="accent1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6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oup 13"/>
          <p:cNvGrpSpPr/>
          <p:nvPr/>
        </p:nvGrpSpPr>
        <p:grpSpPr>
          <a:xfrm>
            <a:off x="4932040" y="2276872"/>
            <a:ext cx="3972385" cy="3542913"/>
            <a:chOff x="4788024" y="908720"/>
            <a:chExt cx="3972385" cy="3542913"/>
          </a:xfrm>
        </p:grpSpPr>
        <p:pic>
          <p:nvPicPr>
            <p:cNvPr id="9" name="Picture 8" descr="charli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36296" y="908720"/>
              <a:ext cx="806354" cy="90601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796136" y="1556792"/>
              <a:ext cx="29642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 </a:t>
              </a:r>
              <a:r>
                <a:rPr lang="en-GB" sz="2800" dirty="0" smtClean="0">
                  <a:solidFill>
                    <a:schemeClr val="accent1"/>
                  </a:solidFill>
                </a:rPr>
                <a:t>L            M</a:t>
              </a:r>
              <a:r>
                <a:rPr lang="en-GB" sz="2800" dirty="0" smtClean="0"/>
                <a:t>             </a:t>
              </a:r>
              <a:r>
                <a:rPr lang="en-GB" sz="2800" dirty="0" smtClean="0">
                  <a:solidFill>
                    <a:schemeClr val="accent1"/>
                  </a:solidFill>
                </a:rPr>
                <a:t>R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48064" y="2204864"/>
              <a:ext cx="576064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T</a:t>
              </a:r>
            </a:p>
            <a:p>
              <a:endParaRPr lang="en-GB" sz="2800" dirty="0" smtClean="0"/>
            </a:p>
            <a:p>
              <a:r>
                <a:rPr lang="en-GB" sz="2800" dirty="0" smtClean="0">
                  <a:solidFill>
                    <a:srgbClr val="FF0000"/>
                  </a:solidFill>
                </a:rPr>
                <a:t>C</a:t>
              </a:r>
            </a:p>
            <a:p>
              <a:endParaRPr lang="en-GB" sz="2800" dirty="0" smtClean="0"/>
            </a:p>
            <a:p>
              <a:r>
                <a:rPr lang="en-GB" sz="2800" dirty="0" smtClean="0">
                  <a:solidFill>
                    <a:srgbClr val="FF0000"/>
                  </a:solidFill>
                </a:rPr>
                <a:t>B</a:t>
              </a:r>
              <a:r>
                <a:rPr lang="en-GB" sz="2800" dirty="0" smtClean="0"/>
                <a:t>             </a:t>
              </a:r>
              <a:endParaRPr lang="en-US" sz="2800" dirty="0" smtClean="0"/>
            </a:p>
          </p:txBody>
        </p:sp>
        <p:pic>
          <p:nvPicPr>
            <p:cNvPr id="8" name="Picture 7" descr="marci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88024" y="2852936"/>
              <a:ext cx="411480" cy="906780"/>
            </a:xfrm>
            <a:prstGeom prst="rect">
              <a:avLst/>
            </a:prstGeom>
          </p:spPr>
        </p:pic>
      </p:grpSp>
      <p:grpSp>
        <p:nvGrpSpPr>
          <p:cNvPr id="4" name="Group 15"/>
          <p:cNvGrpSpPr/>
          <p:nvPr/>
        </p:nvGrpSpPr>
        <p:grpSpPr>
          <a:xfrm>
            <a:off x="0" y="1772816"/>
            <a:ext cx="4932040" cy="4752540"/>
            <a:chOff x="251520" y="-733063"/>
            <a:chExt cx="4608512" cy="4594123"/>
          </a:xfrm>
        </p:grpSpPr>
        <p:pic>
          <p:nvPicPr>
            <p:cNvPr id="11" name="Picture 10" descr="marci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1520" y="2636911"/>
              <a:ext cx="555496" cy="1224149"/>
            </a:xfrm>
            <a:prstGeom prst="rect">
              <a:avLst/>
            </a:prstGeom>
          </p:spPr>
        </p:pic>
        <p:sp>
          <p:nvSpPr>
            <p:cNvPr id="12" name="Cloud Callout 11"/>
            <p:cNvSpPr/>
            <p:nvPr/>
          </p:nvSpPr>
          <p:spPr>
            <a:xfrm>
              <a:off x="719064" y="-733063"/>
              <a:ext cx="4140968" cy="3585999"/>
            </a:xfrm>
            <a:prstGeom prst="cloudCallout">
              <a:avLst>
                <a:gd name="adj1" fmla="val -45466"/>
                <a:gd name="adj2" fmla="val 51807"/>
              </a:avLst>
            </a:prstGeom>
            <a:solidFill>
              <a:schemeClr val="accent1">
                <a:alpha val="1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 smtClean="0">
                <a:solidFill>
                  <a:schemeClr val="tx1"/>
                </a:solidFill>
              </a:endParaRPr>
            </a:p>
            <a:p>
              <a:pPr algn="ctr"/>
              <a:endParaRPr lang="en-GB" sz="2400" dirty="0" smtClean="0">
                <a:solidFill>
                  <a:schemeClr val="tx1"/>
                </a:solidFill>
              </a:endParaRPr>
            </a:p>
            <a:p>
              <a:pPr algn="ctr"/>
              <a:endParaRPr lang="en-GB" sz="2400" dirty="0" smtClean="0">
                <a:solidFill>
                  <a:schemeClr val="tx1"/>
                </a:solidFill>
              </a:endParaRPr>
            </a:p>
            <a:p>
              <a:pPr algn="ctr"/>
              <a:endParaRPr lang="en-GB" sz="2400" dirty="0" smtClean="0">
                <a:solidFill>
                  <a:schemeClr val="tx1"/>
                </a:solidFill>
              </a:endParaRPr>
            </a:p>
            <a:p>
              <a:pPr algn="ctr"/>
              <a:endParaRPr lang="en-GB" sz="2400" dirty="0" smtClean="0">
                <a:solidFill>
                  <a:schemeClr val="tx1"/>
                </a:solidFill>
              </a:endParaRPr>
            </a:p>
            <a:p>
              <a:pPr algn="ctr"/>
              <a:endParaRPr lang="en-GB" sz="2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GB" sz="2400" dirty="0" smtClean="0">
                  <a:solidFill>
                    <a:schemeClr val="tx1"/>
                  </a:solidFill>
                </a:rPr>
                <a:t>So I should not play </a:t>
              </a:r>
              <a:r>
                <a:rPr lang="en-GB" sz="2400" dirty="0" smtClean="0">
                  <a:solidFill>
                    <a:srgbClr val="FF0000"/>
                  </a:solidFill>
                </a:rPr>
                <a:t>C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19"/>
          <p:cNvGrpSpPr/>
          <p:nvPr/>
        </p:nvGrpSpPr>
        <p:grpSpPr>
          <a:xfrm>
            <a:off x="683568" y="2132856"/>
            <a:ext cx="3816424" cy="2088232"/>
            <a:chOff x="-1" y="3501008"/>
            <a:chExt cx="5004049" cy="2878702"/>
          </a:xfrm>
        </p:grpSpPr>
        <p:pic>
          <p:nvPicPr>
            <p:cNvPr id="13" name="Picture 12" descr="charli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" y="5013176"/>
              <a:ext cx="1216215" cy="1366534"/>
            </a:xfrm>
            <a:prstGeom prst="rect">
              <a:avLst/>
            </a:prstGeom>
          </p:spPr>
        </p:pic>
        <p:sp>
          <p:nvSpPr>
            <p:cNvPr id="15" name="Cloud Callout 14"/>
            <p:cNvSpPr/>
            <p:nvPr/>
          </p:nvSpPr>
          <p:spPr>
            <a:xfrm>
              <a:off x="1115616" y="3501008"/>
              <a:ext cx="3888432" cy="2736304"/>
            </a:xfrm>
            <a:prstGeom prst="cloudCallout">
              <a:avLst>
                <a:gd name="adj1" fmla="val -53776"/>
                <a:gd name="adj2" fmla="val 16730"/>
              </a:avLst>
            </a:prstGeom>
            <a:solidFill>
              <a:schemeClr val="accent1">
                <a:alpha val="1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 smtClean="0">
                <a:solidFill>
                  <a:schemeClr val="tx1"/>
                </a:solidFill>
              </a:endParaRPr>
            </a:p>
            <a:p>
              <a:pPr algn="ctr"/>
              <a:endParaRPr lang="en-GB" sz="2400" dirty="0" smtClean="0">
                <a:solidFill>
                  <a:schemeClr val="tx1"/>
                </a:solidFill>
              </a:endParaRPr>
            </a:p>
            <a:p>
              <a:pPr algn="ctr"/>
              <a:endParaRPr lang="en-GB" sz="2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GB" sz="2400" dirty="0" smtClean="0">
                  <a:solidFill>
                    <a:schemeClr val="tx1"/>
                  </a:solidFill>
                </a:rPr>
                <a:t>So I should not play </a:t>
              </a:r>
              <a:r>
                <a:rPr lang="en-GB" sz="2400" dirty="0" smtClean="0">
                  <a:solidFill>
                    <a:schemeClr val="accent1"/>
                  </a:solidFill>
                </a:rPr>
                <a:t>R</a:t>
              </a:r>
              <a:endParaRPr lang="en-US" sz="2400" dirty="0">
                <a:solidFill>
                  <a:schemeClr val="accent1"/>
                </a:solidFill>
              </a:endParaRPr>
            </a:p>
          </p:txBody>
        </p:sp>
        <p:grpSp>
          <p:nvGrpSpPr>
            <p:cNvPr id="14" name="Group 16"/>
            <p:cNvGrpSpPr/>
            <p:nvPr/>
          </p:nvGrpSpPr>
          <p:grpSpPr>
            <a:xfrm>
              <a:off x="2051720" y="3717032"/>
              <a:ext cx="2448272" cy="1224136"/>
              <a:chOff x="251520" y="1772816"/>
              <a:chExt cx="4608512" cy="2088244"/>
            </a:xfrm>
          </p:grpSpPr>
          <p:pic>
            <p:nvPicPr>
              <p:cNvPr id="18" name="Picture 17" descr="marcie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51520" y="2636911"/>
                <a:ext cx="555496" cy="1224149"/>
              </a:xfrm>
              <a:prstGeom prst="rect">
                <a:avLst/>
              </a:prstGeom>
            </p:spPr>
          </p:pic>
          <p:sp>
            <p:nvSpPr>
              <p:cNvPr id="19" name="Cloud Callout 18"/>
              <p:cNvSpPr/>
              <p:nvPr/>
            </p:nvSpPr>
            <p:spPr>
              <a:xfrm>
                <a:off x="971600" y="1772816"/>
                <a:ext cx="3888432" cy="1080120"/>
              </a:xfrm>
              <a:prstGeom prst="cloudCallout">
                <a:avLst>
                  <a:gd name="adj1" fmla="val -54845"/>
                  <a:gd name="adj2" fmla="val 45084"/>
                </a:avLst>
              </a:prstGeom>
              <a:solidFill>
                <a:schemeClr val="accent1">
                  <a:alpha val="1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>
                    <a:solidFill>
                      <a:schemeClr val="tx1"/>
                    </a:solidFill>
                  </a:rPr>
                  <a:t>I should not play 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B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p:grpSp>
      </p:grpSp>
      <p:cxnSp>
        <p:nvCxnSpPr>
          <p:cNvPr id="20" name="Straight Connector 19"/>
          <p:cNvCxnSpPr/>
          <p:nvPr/>
        </p:nvCxnSpPr>
        <p:spPr>
          <a:xfrm>
            <a:off x="5687616" y="5445224"/>
            <a:ext cx="3456384" cy="1588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6877050" y="4652342"/>
            <a:ext cx="3024336" cy="158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687616" y="4653136"/>
            <a:ext cx="3456384" cy="1588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6084962" y="4724350"/>
            <a:ext cx="3024336" cy="158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037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Iterated Elimination of Strictly Dominated Actions, Formally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GB" dirty="0" smtClean="0"/>
              <a:t>Given: an </a:t>
            </a:r>
            <a:r>
              <a:rPr lang="en-GB" dirty="0" smtClean="0">
                <a:solidFill>
                  <a:schemeClr val="accent1"/>
                </a:solidFill>
              </a:rPr>
              <a:t>n</a:t>
            </a:r>
            <a:r>
              <a:rPr lang="en-GB" dirty="0" smtClean="0"/>
              <a:t>-player game</a:t>
            </a:r>
          </a:p>
          <a:p>
            <a:pPr lvl="1"/>
            <a:r>
              <a:rPr lang="en-GB" dirty="0" smtClean="0"/>
              <a:t>pick a player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that has a </a:t>
            </a:r>
            <a:r>
              <a:rPr lang="en-GB" dirty="0" smtClean="0">
                <a:solidFill>
                  <a:schemeClr val="accent1"/>
                </a:solidFill>
              </a:rPr>
              <a:t>strictly dominated </a:t>
            </a:r>
            <a:r>
              <a:rPr lang="en-GB" dirty="0" smtClean="0"/>
              <a:t>action</a:t>
            </a:r>
          </a:p>
          <a:p>
            <a:pPr lvl="1"/>
            <a:r>
              <a:rPr lang="en-GB" dirty="0" smtClean="0"/>
              <a:t>remove </a:t>
            </a:r>
            <a:r>
              <a:rPr lang="en-GB" dirty="0" smtClean="0">
                <a:solidFill>
                  <a:schemeClr val="accent1"/>
                </a:solidFill>
              </a:rPr>
              <a:t>some</a:t>
            </a:r>
            <a:r>
              <a:rPr lang="en-GB" dirty="0" smtClean="0"/>
              <a:t> strictly dominated action of player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</a:p>
          <a:p>
            <a:pPr lvl="1"/>
            <a:r>
              <a:rPr lang="en-GB" dirty="0" smtClean="0"/>
              <a:t>repeat until </a:t>
            </a:r>
            <a:r>
              <a:rPr lang="en-GB" dirty="0" smtClean="0">
                <a:solidFill>
                  <a:schemeClr val="accent1"/>
                </a:solidFill>
              </a:rPr>
              <a:t>no player </a:t>
            </a:r>
            <a:r>
              <a:rPr lang="en-GB" dirty="0" smtClean="0"/>
              <a:t>has a strictly dominated action</a:t>
            </a:r>
          </a:p>
          <a:p>
            <a:r>
              <a:rPr lang="en-GB" u="sng" dirty="0" smtClean="0"/>
              <a:t>Fact</a:t>
            </a:r>
            <a:r>
              <a:rPr lang="en-GB" dirty="0" smtClean="0"/>
              <a:t>: the set of surviving actions is </a:t>
            </a:r>
            <a:r>
              <a:rPr lang="en-GB" dirty="0" smtClean="0">
                <a:solidFill>
                  <a:srgbClr val="FF0000"/>
                </a:solidFill>
              </a:rPr>
              <a:t>independent</a:t>
            </a:r>
            <a:r>
              <a:rPr lang="en-GB" dirty="0" smtClean="0"/>
              <a:t> of the elimination order</a:t>
            </a:r>
          </a:p>
          <a:p>
            <a:pPr lvl="1"/>
            <a:r>
              <a:rPr lang="en-GB" dirty="0" smtClean="0"/>
              <a:t>i.e., which agent was picked at each step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495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Iterated Elimination of Strictly Dominated Actions and Nash Equilibria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r>
              <a:rPr lang="en-GB" sz="2800" u="sng" dirty="0" smtClean="0"/>
              <a:t>Theorem</a:t>
            </a:r>
            <a:r>
              <a:rPr lang="en-GB" sz="2800" dirty="0" smtClean="0"/>
              <a:t>: For a game </a:t>
            </a:r>
            <a:r>
              <a:rPr lang="en-GB" sz="2800" dirty="0">
                <a:solidFill>
                  <a:schemeClr val="accent1"/>
                </a:solidFill>
              </a:rPr>
              <a:t>G</a:t>
            </a:r>
            <a:r>
              <a:rPr lang="en-GB" sz="2800" dirty="0" smtClean="0"/>
              <a:t>, suppose that after iterated elimination of strictly dominated actions the set of surviving actions of player </a:t>
            </a:r>
            <a:r>
              <a:rPr lang="en-GB" sz="2800" dirty="0" smtClean="0">
                <a:solidFill>
                  <a:schemeClr val="accent1"/>
                </a:solidFill>
              </a:rPr>
              <a:t>i</a:t>
            </a:r>
            <a:r>
              <a:rPr lang="en-GB" sz="2800" dirty="0" smtClean="0"/>
              <a:t> is </a:t>
            </a:r>
            <a:r>
              <a:rPr lang="en-GB" sz="2800" dirty="0" err="1" smtClean="0">
                <a:solidFill>
                  <a:schemeClr val="accent1"/>
                </a:solidFill>
              </a:rPr>
              <a:t>A’</a:t>
            </a:r>
            <a:r>
              <a:rPr lang="en-GB" sz="2800" baseline="-25000" dirty="0" err="1" smtClean="0">
                <a:solidFill>
                  <a:schemeClr val="accent1"/>
                </a:solidFill>
              </a:rPr>
              <a:t>i</a:t>
            </a:r>
            <a:r>
              <a:rPr lang="en-GB" sz="2800" dirty="0" smtClean="0"/>
              <a:t>. Then for any mixed Nash equilibrium </a:t>
            </a:r>
            <a:r>
              <a:rPr lang="en-GB" sz="2800" dirty="0" smtClean="0">
                <a:solidFill>
                  <a:schemeClr val="accent1"/>
                </a:solidFill>
              </a:rPr>
              <a:t>(</a:t>
            </a:r>
            <a:r>
              <a:rPr lang="en-GB" sz="2800" b="1" u="sng" dirty="0" smtClean="0">
                <a:solidFill>
                  <a:schemeClr val="accent1"/>
                </a:solidFill>
              </a:rPr>
              <a:t>p</a:t>
            </a:r>
            <a:r>
              <a:rPr lang="en-GB" sz="2800" baseline="-25000" dirty="0" smtClean="0">
                <a:solidFill>
                  <a:schemeClr val="accent1"/>
                </a:solidFill>
              </a:rPr>
              <a:t>1</a:t>
            </a:r>
            <a:r>
              <a:rPr lang="en-GB" sz="2800" dirty="0" smtClean="0">
                <a:solidFill>
                  <a:schemeClr val="accent1"/>
                </a:solidFill>
              </a:rPr>
              <a:t>, ..., </a:t>
            </a:r>
            <a:r>
              <a:rPr lang="en-GB" sz="2800" b="1" u="sng" dirty="0" err="1" smtClean="0">
                <a:solidFill>
                  <a:schemeClr val="accent1"/>
                </a:solidFill>
              </a:rPr>
              <a:t>p</a:t>
            </a:r>
            <a:r>
              <a:rPr lang="en-GB" sz="2800" baseline="-25000" dirty="0" err="1" smtClean="0">
                <a:solidFill>
                  <a:schemeClr val="accent1"/>
                </a:solidFill>
              </a:rPr>
              <a:t>n</a:t>
            </a:r>
            <a:r>
              <a:rPr lang="en-GB" sz="2800" dirty="0" smtClean="0">
                <a:solidFill>
                  <a:schemeClr val="accent1"/>
                </a:solidFill>
              </a:rPr>
              <a:t>) </a:t>
            </a:r>
            <a:r>
              <a:rPr lang="en-GB" sz="2800" dirty="0" smtClean="0"/>
              <a:t>of </a:t>
            </a:r>
            <a:r>
              <a:rPr lang="en-GB" sz="2800" dirty="0" smtClean="0">
                <a:solidFill>
                  <a:schemeClr val="accent1"/>
                </a:solidFill>
              </a:rPr>
              <a:t>G</a:t>
            </a:r>
            <a:r>
              <a:rPr lang="en-GB" sz="2800" dirty="0"/>
              <a:t>,</a:t>
            </a:r>
            <a:r>
              <a:rPr lang="en-GB" sz="2800" dirty="0" smtClean="0"/>
              <a:t> </a:t>
            </a:r>
            <a:r>
              <a:rPr lang="en-GB" sz="2800" dirty="0" smtClean="0">
                <a:solidFill>
                  <a:schemeClr val="accent1"/>
                </a:solidFill>
              </a:rPr>
              <a:t>supp(</a:t>
            </a:r>
            <a:r>
              <a:rPr lang="en-GB" sz="2800" b="1" u="sng" dirty="0" smtClean="0">
                <a:solidFill>
                  <a:schemeClr val="accent1"/>
                </a:solidFill>
              </a:rPr>
              <a:t>p</a:t>
            </a:r>
            <a:r>
              <a:rPr lang="en-GB" sz="2800" baseline="-25000" dirty="0" smtClean="0">
                <a:solidFill>
                  <a:schemeClr val="accent1"/>
                </a:solidFill>
              </a:rPr>
              <a:t>i </a:t>
            </a:r>
            <a:r>
              <a:rPr lang="en-GB" sz="2800" dirty="0" smtClean="0">
                <a:solidFill>
                  <a:schemeClr val="accent1"/>
                </a:solidFill>
              </a:rPr>
              <a:t>) </a:t>
            </a:r>
            <a:r>
              <a:rPr lang="en-GB" sz="2800" dirty="0" smtClean="0">
                <a:solidFill>
                  <a:schemeClr val="accent1"/>
                </a:solidFill>
                <a:sym typeface="Symbol"/>
              </a:rPr>
              <a:t></a:t>
            </a:r>
            <a:r>
              <a:rPr lang="en-GB" sz="2800" dirty="0" smtClean="0">
                <a:solidFill>
                  <a:schemeClr val="accent1"/>
                </a:solidFill>
              </a:rPr>
              <a:t> </a:t>
            </a:r>
            <a:r>
              <a:rPr lang="en-GB" sz="2800" dirty="0" err="1" smtClean="0">
                <a:solidFill>
                  <a:schemeClr val="accent1"/>
                </a:solidFill>
              </a:rPr>
              <a:t>A’</a:t>
            </a:r>
            <a:r>
              <a:rPr lang="en-GB" sz="2800" baseline="-25000" dirty="0" err="1" smtClean="0">
                <a:solidFill>
                  <a:schemeClr val="accent1"/>
                </a:solidFill>
              </a:rPr>
              <a:t>i</a:t>
            </a:r>
            <a:r>
              <a:rPr lang="en-GB" sz="2800" dirty="0" smtClean="0"/>
              <a:t> for all </a:t>
            </a:r>
            <a:r>
              <a:rPr lang="en-GB" sz="2800" dirty="0" smtClean="0">
                <a:solidFill>
                  <a:schemeClr val="accent1"/>
                </a:solidFill>
              </a:rPr>
              <a:t>i = 1, ..., n</a:t>
            </a:r>
            <a:r>
              <a:rPr lang="en-GB" sz="2800" dirty="0" smtClean="0"/>
              <a:t>.</a:t>
            </a:r>
          </a:p>
          <a:p>
            <a:pPr lvl="1"/>
            <a:r>
              <a:rPr lang="en-GB" dirty="0" smtClean="0"/>
              <a:t>in words: iterated elimination of strictly dominated actions cannot destroy Nash equilibria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737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Weakly Dominated Actions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3744416"/>
          </a:xfrm>
        </p:spPr>
        <p:txBody>
          <a:bodyPr>
            <a:noAutofit/>
          </a:bodyPr>
          <a:lstStyle/>
          <a:p>
            <a:r>
              <a:rPr lang="en-GB" sz="2800" dirty="0" smtClean="0"/>
              <a:t>An action </a:t>
            </a:r>
            <a:r>
              <a:rPr lang="en-GB" sz="2800" dirty="0" smtClean="0">
                <a:solidFill>
                  <a:srgbClr val="FF0000"/>
                </a:solidFill>
              </a:rPr>
              <a:t>a</a:t>
            </a:r>
            <a:r>
              <a:rPr lang="en-GB" sz="2800" dirty="0" smtClean="0"/>
              <a:t> of player </a:t>
            </a:r>
            <a:r>
              <a:rPr lang="en-GB" sz="2800" dirty="0" err="1" smtClean="0">
                <a:solidFill>
                  <a:srgbClr val="FF0000"/>
                </a:solidFill>
              </a:rPr>
              <a:t>i</a:t>
            </a:r>
            <a:r>
              <a:rPr lang="en-GB" sz="2800" dirty="0" smtClean="0"/>
              <a:t> is </a:t>
            </a:r>
            <a:r>
              <a:rPr lang="en-GB" sz="2800" dirty="0" smtClean="0">
                <a:solidFill>
                  <a:schemeClr val="accent1"/>
                </a:solidFill>
              </a:rPr>
              <a:t>weakly dominated</a:t>
            </a:r>
            <a:r>
              <a:rPr lang="en-GB" sz="2800" dirty="0" smtClean="0"/>
              <a:t> by his mixed strategy </a:t>
            </a:r>
            <a:r>
              <a:rPr lang="en-GB" sz="2800" b="1" u="sng" dirty="0" smtClean="0">
                <a:solidFill>
                  <a:srgbClr val="FF0000"/>
                </a:solidFill>
              </a:rPr>
              <a:t>p</a:t>
            </a:r>
            <a:r>
              <a:rPr lang="en-GB" sz="2800" dirty="0" smtClean="0"/>
              <a:t> if </a:t>
            </a:r>
          </a:p>
          <a:p>
            <a:pPr lvl="1"/>
            <a:r>
              <a:rPr lang="en-GB" sz="2400" dirty="0" smtClean="0">
                <a:solidFill>
                  <a:srgbClr val="FF0000"/>
                </a:solidFill>
              </a:rPr>
              <a:t>U</a:t>
            </a:r>
            <a:r>
              <a:rPr lang="en-GB" sz="2400" baseline="-25000" dirty="0" smtClean="0">
                <a:solidFill>
                  <a:srgbClr val="FF0000"/>
                </a:solidFill>
              </a:rPr>
              <a:t> i </a:t>
            </a:r>
            <a:r>
              <a:rPr lang="en-GB" sz="2400" dirty="0" smtClean="0">
                <a:solidFill>
                  <a:srgbClr val="FF0000"/>
                </a:solidFill>
              </a:rPr>
              <a:t>(</a:t>
            </a:r>
            <a:r>
              <a:rPr lang="en-GB" sz="2400" b="1" u="sng" dirty="0" smtClean="0">
                <a:solidFill>
                  <a:srgbClr val="FF0000"/>
                </a:solidFill>
              </a:rPr>
              <a:t>s</a:t>
            </a:r>
            <a:r>
              <a:rPr lang="en-GB" sz="2400" baseline="-25000" dirty="0" smtClean="0">
                <a:solidFill>
                  <a:srgbClr val="FF0000"/>
                </a:solidFill>
              </a:rPr>
              <a:t> -i </a:t>
            </a:r>
            <a:r>
              <a:rPr lang="en-GB" sz="2400" dirty="0" smtClean="0">
                <a:solidFill>
                  <a:srgbClr val="FF0000"/>
                </a:solidFill>
              </a:rPr>
              <a:t>, a) ≤ U</a:t>
            </a:r>
            <a:r>
              <a:rPr lang="en-GB" sz="2400" baseline="-25000" dirty="0" smtClean="0">
                <a:solidFill>
                  <a:srgbClr val="FF0000"/>
                </a:solidFill>
              </a:rPr>
              <a:t> i </a:t>
            </a:r>
            <a:r>
              <a:rPr lang="en-GB" sz="2400" dirty="0" smtClean="0">
                <a:solidFill>
                  <a:srgbClr val="FF0000"/>
                </a:solidFill>
              </a:rPr>
              <a:t>(</a:t>
            </a:r>
            <a:r>
              <a:rPr lang="en-GB" sz="2400" b="1" u="sng" dirty="0" smtClean="0">
                <a:solidFill>
                  <a:srgbClr val="FF0000"/>
                </a:solidFill>
              </a:rPr>
              <a:t>s</a:t>
            </a:r>
            <a:r>
              <a:rPr lang="en-GB" sz="2400" baseline="-25000" dirty="0" smtClean="0">
                <a:solidFill>
                  <a:srgbClr val="FF0000"/>
                </a:solidFill>
              </a:rPr>
              <a:t> -i 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b="1" u="sng" dirty="0" smtClean="0">
                <a:solidFill>
                  <a:srgbClr val="FF0000"/>
                </a:solidFill>
              </a:rPr>
              <a:t>p</a:t>
            </a:r>
            <a:r>
              <a:rPr lang="en-GB" sz="2400" dirty="0" smtClean="0">
                <a:solidFill>
                  <a:srgbClr val="FF0000"/>
                </a:solidFill>
              </a:rPr>
              <a:t>)</a:t>
            </a:r>
            <a:r>
              <a:rPr lang="en-GB" sz="2400" dirty="0" smtClean="0"/>
              <a:t> for any profile </a:t>
            </a:r>
            <a:r>
              <a:rPr lang="en-GB" sz="2400" b="1" u="sng" dirty="0" smtClean="0">
                <a:solidFill>
                  <a:srgbClr val="FF0000"/>
                </a:solidFill>
              </a:rPr>
              <a:t>s</a:t>
            </a:r>
            <a:r>
              <a:rPr lang="en-GB" sz="2400" baseline="-25000" dirty="0" smtClean="0">
                <a:solidFill>
                  <a:srgbClr val="FF0000"/>
                </a:solidFill>
              </a:rPr>
              <a:t> -i </a:t>
            </a:r>
            <a:r>
              <a:rPr lang="en-GB" sz="2400" dirty="0" smtClean="0"/>
              <a:t> </a:t>
            </a:r>
            <a:br>
              <a:rPr lang="en-GB" sz="2400" dirty="0" smtClean="0"/>
            </a:br>
            <a:r>
              <a:rPr lang="en-GB" sz="2400" dirty="0" smtClean="0"/>
              <a:t>of other players’ actions</a:t>
            </a:r>
          </a:p>
          <a:p>
            <a:pPr lvl="1"/>
            <a:r>
              <a:rPr lang="en-GB" sz="2400" dirty="0" smtClean="0"/>
              <a:t>and </a:t>
            </a:r>
            <a:r>
              <a:rPr lang="en-GB" sz="2400" dirty="0" smtClean="0">
                <a:solidFill>
                  <a:srgbClr val="FF0000"/>
                </a:solidFill>
              </a:rPr>
              <a:t>U</a:t>
            </a:r>
            <a:r>
              <a:rPr lang="en-GB" sz="2400" baseline="-25000" dirty="0" smtClean="0">
                <a:solidFill>
                  <a:srgbClr val="FF0000"/>
                </a:solidFill>
              </a:rPr>
              <a:t> i </a:t>
            </a:r>
            <a:r>
              <a:rPr lang="en-GB" sz="2400" dirty="0" smtClean="0">
                <a:solidFill>
                  <a:srgbClr val="FF0000"/>
                </a:solidFill>
              </a:rPr>
              <a:t>(</a:t>
            </a:r>
            <a:r>
              <a:rPr lang="en-GB" sz="2400" b="1" u="sng" dirty="0" smtClean="0">
                <a:solidFill>
                  <a:srgbClr val="FF0000"/>
                </a:solidFill>
              </a:rPr>
              <a:t>s</a:t>
            </a:r>
            <a:r>
              <a:rPr lang="en-GB" sz="2400" baseline="-25000" dirty="0" smtClean="0">
                <a:solidFill>
                  <a:srgbClr val="FF0000"/>
                </a:solidFill>
              </a:rPr>
              <a:t> -i </a:t>
            </a:r>
            <a:r>
              <a:rPr lang="en-GB" sz="2400" dirty="0" smtClean="0">
                <a:solidFill>
                  <a:srgbClr val="FF0000"/>
                </a:solidFill>
              </a:rPr>
              <a:t>, a) &lt; U</a:t>
            </a:r>
            <a:r>
              <a:rPr lang="en-GB" sz="2400" baseline="-25000" dirty="0" smtClean="0">
                <a:solidFill>
                  <a:srgbClr val="FF0000"/>
                </a:solidFill>
              </a:rPr>
              <a:t> i </a:t>
            </a:r>
            <a:r>
              <a:rPr lang="en-GB" sz="2400" dirty="0" smtClean="0">
                <a:solidFill>
                  <a:srgbClr val="FF0000"/>
                </a:solidFill>
              </a:rPr>
              <a:t>(</a:t>
            </a:r>
            <a:r>
              <a:rPr lang="en-GB" sz="2400" b="1" u="sng" dirty="0" smtClean="0">
                <a:solidFill>
                  <a:srgbClr val="FF0000"/>
                </a:solidFill>
              </a:rPr>
              <a:t>s</a:t>
            </a:r>
            <a:r>
              <a:rPr lang="en-GB" sz="2400" baseline="-25000" dirty="0" smtClean="0">
                <a:solidFill>
                  <a:srgbClr val="FF0000"/>
                </a:solidFill>
              </a:rPr>
              <a:t> -i 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b="1" u="sng" dirty="0" smtClean="0">
                <a:solidFill>
                  <a:srgbClr val="FF0000"/>
                </a:solidFill>
              </a:rPr>
              <a:t>p</a:t>
            </a:r>
            <a:r>
              <a:rPr lang="en-GB" sz="2400" dirty="0" smtClean="0">
                <a:solidFill>
                  <a:srgbClr val="FF0000"/>
                </a:solidFill>
              </a:rPr>
              <a:t>), </a:t>
            </a:r>
            <a:br>
              <a:rPr lang="en-GB" sz="2400" dirty="0" smtClean="0">
                <a:solidFill>
                  <a:srgbClr val="FF0000"/>
                </a:solidFill>
              </a:rPr>
            </a:br>
            <a:r>
              <a:rPr lang="en-GB" sz="2400" dirty="0" smtClean="0"/>
              <a:t>for </a:t>
            </a:r>
            <a:r>
              <a:rPr lang="en-GB" sz="2400" dirty="0"/>
              <a:t>at least one profile </a:t>
            </a:r>
            <a:r>
              <a:rPr lang="en-GB" sz="2400" b="1" u="sng" dirty="0">
                <a:solidFill>
                  <a:srgbClr val="FF0000"/>
                </a:solidFill>
              </a:rPr>
              <a:t>s</a:t>
            </a:r>
            <a:r>
              <a:rPr lang="en-GB" sz="2400" baseline="-25000" dirty="0">
                <a:solidFill>
                  <a:srgbClr val="FF0000"/>
                </a:solidFill>
              </a:rPr>
              <a:t> –i </a:t>
            </a:r>
            <a:r>
              <a:rPr lang="en-GB" sz="2400" dirty="0" smtClean="0"/>
              <a:t> </a:t>
            </a:r>
            <a:endParaRPr lang="en-GB" sz="2000" dirty="0" smtClean="0"/>
          </a:p>
          <a:p>
            <a:r>
              <a:rPr lang="en-GB" sz="2800" dirty="0" smtClean="0"/>
              <a:t>If we eliminate weakly dominated </a:t>
            </a:r>
            <a:br>
              <a:rPr lang="en-GB" sz="2800" dirty="0" smtClean="0"/>
            </a:br>
            <a:r>
              <a:rPr lang="en-GB" sz="2800" dirty="0" smtClean="0"/>
              <a:t>actions, we can lose Nash equilibria: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 weakly dominates 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L</a:t>
            </a:r>
            <a:r>
              <a:rPr lang="en-GB" dirty="0" smtClean="0"/>
              <a:t> weakly dominates </a:t>
            </a:r>
            <a:r>
              <a:rPr lang="en-GB" dirty="0" smtClean="0">
                <a:solidFill>
                  <a:schemeClr val="accent1"/>
                </a:solidFill>
              </a:rPr>
              <a:t>R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yet, (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R</a:t>
            </a:r>
            <a:r>
              <a:rPr lang="en-GB" dirty="0" smtClean="0"/>
              <a:t>) is a Nash equilibrium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6494325"/>
              </p:ext>
            </p:extLst>
          </p:nvPr>
        </p:nvGraphicFramePr>
        <p:xfrm>
          <a:off x="6660232" y="3429000"/>
          <a:ext cx="2376264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132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6156176" y="2780928"/>
            <a:ext cx="2539555" cy="2177083"/>
            <a:chOff x="6084168" y="4149080"/>
            <a:chExt cx="2539555" cy="2177083"/>
          </a:xfrm>
        </p:grpSpPr>
        <p:sp>
          <p:nvSpPr>
            <p:cNvPr id="5" name="TextBox 4"/>
            <p:cNvSpPr txBox="1"/>
            <p:nvPr/>
          </p:nvSpPr>
          <p:spPr>
            <a:xfrm>
              <a:off x="6084168" y="4941168"/>
              <a:ext cx="5760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T</a:t>
              </a:r>
            </a:p>
            <a:p>
              <a:endParaRPr lang="en-GB" sz="2800" dirty="0" smtClean="0"/>
            </a:p>
            <a:p>
              <a:r>
                <a:rPr lang="en-GB" sz="2800" dirty="0" smtClean="0">
                  <a:solidFill>
                    <a:srgbClr val="FF0000"/>
                  </a:solidFill>
                </a:rPr>
                <a:t>B</a:t>
              </a:r>
              <a:r>
                <a:rPr lang="en-GB" sz="2800" dirty="0" smtClean="0"/>
                <a:t>             </a:t>
              </a:r>
              <a:endParaRPr lang="en-US" sz="2800" dirty="0" smtClean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948264" y="4149080"/>
              <a:ext cx="16754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 </a:t>
              </a:r>
              <a:r>
                <a:rPr lang="en-GB" sz="2800" dirty="0" smtClean="0">
                  <a:solidFill>
                    <a:schemeClr val="accent1"/>
                  </a:solidFill>
                </a:rPr>
                <a:t>L</a:t>
              </a:r>
              <a:r>
                <a:rPr lang="en-GB" sz="2800" dirty="0" smtClean="0"/>
                <a:t>             </a:t>
              </a:r>
              <a:r>
                <a:rPr lang="en-GB" sz="2800" dirty="0" smtClean="0">
                  <a:solidFill>
                    <a:schemeClr val="accent1"/>
                  </a:solidFill>
                </a:rPr>
                <a:t>R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7219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2"/>
                </a:solidFill>
              </a:rPr>
              <a:t>Iterated Elimination of </a:t>
            </a:r>
            <a:r>
              <a:rPr lang="en-GB" dirty="0" smtClean="0">
                <a:solidFill>
                  <a:schemeClr val="tx2"/>
                </a:solidFill>
              </a:rPr>
              <a:t>Weakly </a:t>
            </a:r>
            <a:r>
              <a:rPr lang="en-GB" dirty="0">
                <a:solidFill>
                  <a:schemeClr val="tx2"/>
                </a:solidFill>
              </a:rPr>
              <a:t>Dominated Actions and Nash </a:t>
            </a:r>
            <a:r>
              <a:rPr lang="en-GB" dirty="0" err="1">
                <a:solidFill>
                  <a:schemeClr val="tx2"/>
                </a:solidFill>
              </a:rPr>
              <a:t>Equilibria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3744416"/>
          </a:xfrm>
        </p:spPr>
        <p:txBody>
          <a:bodyPr>
            <a:noAutofit/>
          </a:bodyPr>
          <a:lstStyle/>
          <a:p>
            <a:r>
              <a:rPr lang="en-GB" sz="2800" dirty="0" smtClean="0"/>
              <a:t>The elimination order matters in iterated deletion of weakly dominated strategies</a:t>
            </a:r>
          </a:p>
          <a:p>
            <a:r>
              <a:rPr lang="en-GB" sz="2800" dirty="0" smtClean="0"/>
              <a:t>Each order may eliminate a different subset of Nash </a:t>
            </a:r>
            <a:r>
              <a:rPr lang="en-GB" sz="2800" dirty="0" err="1" smtClean="0"/>
              <a:t>equilibria</a:t>
            </a:r>
            <a:endParaRPr lang="en-GB" sz="2800" dirty="0" smtClean="0"/>
          </a:p>
          <a:p>
            <a:r>
              <a:rPr lang="en-GB" sz="2800" dirty="0" smtClean="0"/>
              <a:t>Can we lose all equilibria of the original game? </a:t>
            </a:r>
            <a:endParaRPr lang="en-GB" sz="2800" dirty="0"/>
          </a:p>
          <a:p>
            <a:r>
              <a:rPr lang="en-GB" sz="2800" u="sng" dirty="0"/>
              <a:t>Theorem</a:t>
            </a:r>
            <a:r>
              <a:rPr lang="en-GB" sz="2800" dirty="0"/>
              <a:t>: For every game where each player has a finite action space, there is always at least one equilibrium that survives iterated elimination of weakly dominated strategies </a:t>
            </a:r>
            <a:endParaRPr lang="en-GB" sz="2800" dirty="0" smtClean="0"/>
          </a:p>
          <a:p>
            <a:pPr lvl="1"/>
            <a:r>
              <a:rPr lang="en-GB" sz="2400" dirty="0" smtClean="0"/>
              <a:t>thus: if we care for finding just one Nash equilibrium, no need to worry about elimination order</a:t>
            </a:r>
            <a:endParaRPr lang="en-GB" sz="2400" dirty="0"/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453453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 special case: 0-sum games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5904656" cy="2880320"/>
          </a:xfrm>
        </p:spPr>
        <p:txBody>
          <a:bodyPr>
            <a:noAutofit/>
          </a:bodyPr>
          <a:lstStyle/>
          <a:p>
            <a:r>
              <a:rPr lang="en-GB" sz="2400" dirty="0" smtClean="0"/>
              <a:t>Games where for any actions </a:t>
            </a:r>
            <a:r>
              <a:rPr lang="en-GB" sz="2400" dirty="0" smtClean="0">
                <a:solidFill>
                  <a:srgbClr val="FF0000"/>
                </a:solidFill>
              </a:rPr>
              <a:t>a</a:t>
            </a:r>
            <a:r>
              <a:rPr lang="en-GB" sz="2400" dirty="0">
                <a:solidFill>
                  <a:srgbClr val="FF0000"/>
                </a:solidFill>
                <a:ea typeface="Cambria Math"/>
                <a:sym typeface="Symbol"/>
              </a:rPr>
              <a:t></a:t>
            </a:r>
            <a:r>
              <a:rPr lang="en-GB" sz="2400" dirty="0">
                <a:solidFill>
                  <a:srgbClr val="FF0000"/>
                </a:solidFill>
                <a:ea typeface="Cambria Math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ea typeface="Cambria Math"/>
              </a:rPr>
              <a:t>A</a:t>
            </a:r>
            <a:r>
              <a:rPr lang="en-GB" sz="2400" baseline="-25000" dirty="0" smtClean="0">
                <a:solidFill>
                  <a:srgbClr val="FF0000"/>
                </a:solidFill>
                <a:ea typeface="Cambria Math"/>
              </a:rPr>
              <a:t>1</a:t>
            </a:r>
            <a:r>
              <a:rPr lang="en-GB" sz="2400" dirty="0" smtClean="0"/>
              <a:t>, </a:t>
            </a:r>
            <a:r>
              <a:rPr lang="en-GB" sz="2400" dirty="0">
                <a:solidFill>
                  <a:schemeClr val="accent1"/>
                </a:solidFill>
              </a:rPr>
              <a:t>b</a:t>
            </a:r>
            <a:r>
              <a:rPr lang="en-GB" sz="2400" dirty="0">
                <a:solidFill>
                  <a:schemeClr val="accent1"/>
                </a:solidFill>
                <a:ea typeface="Cambria Math"/>
                <a:sym typeface="Symbol"/>
              </a:rPr>
              <a:t></a:t>
            </a:r>
            <a:r>
              <a:rPr lang="en-GB" sz="2400" dirty="0">
                <a:solidFill>
                  <a:schemeClr val="accent1"/>
                </a:solidFill>
                <a:ea typeface="Cambria Math"/>
              </a:rPr>
              <a:t> </a:t>
            </a:r>
            <a:r>
              <a:rPr lang="en-GB" sz="2400" dirty="0" smtClean="0">
                <a:solidFill>
                  <a:schemeClr val="accent1"/>
                </a:solidFill>
                <a:ea typeface="Cambria Math"/>
              </a:rPr>
              <a:t>A</a:t>
            </a:r>
            <a:r>
              <a:rPr lang="en-GB" sz="2400" baseline="-25000" dirty="0" smtClean="0">
                <a:solidFill>
                  <a:schemeClr val="accent1"/>
                </a:solidFill>
                <a:ea typeface="Cambria Math"/>
              </a:rPr>
              <a:t>2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  </a:t>
            </a:r>
            <a:r>
              <a:rPr lang="en-GB" sz="2400" dirty="0" smtClean="0">
                <a:solidFill>
                  <a:srgbClr val="FF0000"/>
                </a:solidFill>
                <a:ea typeface="Cambria Math"/>
                <a:sym typeface="Symbol"/>
              </a:rPr>
              <a:t>u</a:t>
            </a:r>
            <a:r>
              <a:rPr lang="en-GB" sz="2400" baseline="-25000" dirty="0" smtClean="0">
                <a:solidFill>
                  <a:srgbClr val="FF0000"/>
                </a:solidFill>
                <a:ea typeface="Cambria Math"/>
                <a:sym typeface="Symbol"/>
              </a:rPr>
              <a:t>1</a:t>
            </a:r>
            <a:r>
              <a:rPr lang="en-GB" sz="2400" dirty="0" smtClean="0">
                <a:solidFill>
                  <a:srgbClr val="FF0000"/>
                </a:solidFill>
                <a:ea typeface="Cambria Math"/>
                <a:sym typeface="Symbol"/>
              </a:rPr>
              <a:t>(a, b) </a:t>
            </a:r>
            <a:r>
              <a:rPr lang="en-GB" sz="2400" dirty="0" smtClean="0">
                <a:ea typeface="Cambria Math"/>
                <a:sym typeface="Symbol"/>
              </a:rPr>
              <a:t>=</a:t>
            </a:r>
            <a:r>
              <a:rPr lang="en-GB" sz="2400" dirty="0" smtClean="0">
                <a:solidFill>
                  <a:srgbClr val="FF0000"/>
                </a:solidFill>
                <a:ea typeface="Cambria Math"/>
                <a:sym typeface="Symbol"/>
              </a:rPr>
              <a:t> </a:t>
            </a:r>
            <a:r>
              <a:rPr lang="en-GB" sz="2400" dirty="0" smtClean="0">
                <a:solidFill>
                  <a:schemeClr val="accent1"/>
                </a:solidFill>
              </a:rPr>
              <a:t>-u</a:t>
            </a:r>
            <a:r>
              <a:rPr lang="en-GB" sz="2400" baseline="-25000" dirty="0" smtClean="0">
                <a:solidFill>
                  <a:schemeClr val="accent1"/>
                </a:solidFill>
              </a:rPr>
              <a:t>2</a:t>
            </a:r>
            <a:r>
              <a:rPr lang="en-GB" sz="2400" dirty="0" smtClean="0">
                <a:solidFill>
                  <a:schemeClr val="accent1"/>
                </a:solidFill>
              </a:rPr>
              <a:t>(a, b)</a:t>
            </a:r>
            <a:endParaRPr lang="el-GR" sz="2400" dirty="0" smtClean="0">
              <a:solidFill>
                <a:schemeClr val="accent1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The payoff of one player is the payment made by the other</a:t>
            </a:r>
            <a:endParaRPr lang="en-GB" sz="2400" dirty="0" smtClean="0">
              <a:solidFill>
                <a:srgbClr val="000000"/>
              </a:solidFill>
            </a:endParaRPr>
          </a:p>
          <a:p>
            <a:r>
              <a:rPr lang="en-GB" sz="2400" dirty="0"/>
              <a:t>Also referred to as strictly competitive</a:t>
            </a:r>
          </a:p>
          <a:p>
            <a:r>
              <a:rPr lang="en-GB" sz="2400" dirty="0" smtClean="0"/>
              <a:t>It suffices to use only the matrix of player 1 to represent such a game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5531239"/>
              </p:ext>
            </p:extLst>
          </p:nvPr>
        </p:nvGraphicFramePr>
        <p:xfrm>
          <a:off x="6588224" y="2132856"/>
          <a:ext cx="2376264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132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1520" y="458112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How should we play in such a game?</a:t>
            </a:r>
          </a:p>
        </p:txBody>
      </p:sp>
    </p:spTree>
    <p:extLst>
      <p:ext uri="{BB962C8B-B14F-4D97-AF65-F5344CB8AC3E}">
        <p14:creationId xmlns:p14="http://schemas.microsoft.com/office/powerpoint/2010/main" val="4029689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Normal-Form Games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853136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Complete-information games</a:t>
            </a:r>
            <a:endParaRPr lang="en-GB" dirty="0" smtClean="0"/>
          </a:p>
          <a:p>
            <a:pPr lvl="1"/>
            <a:r>
              <a:rPr lang="en-GB" dirty="0" smtClean="0"/>
              <a:t> players know each other’s preferences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>
              <a:ea typeface="Cambria Math"/>
            </a:endParaRP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  <a:ea typeface="Cambria Math"/>
              </a:rPr>
              <a:t>Simultaneous</a:t>
            </a:r>
            <a:r>
              <a:rPr lang="en-GB" dirty="0" smtClean="0">
                <a:solidFill>
                  <a:schemeClr val="tx2"/>
                </a:solidFill>
                <a:ea typeface="Cambria Math"/>
              </a:rPr>
              <a:t> moves</a:t>
            </a:r>
            <a:endParaRPr lang="en-GB" dirty="0" smtClean="0">
              <a:solidFill>
                <a:schemeClr val="tx2"/>
              </a:solidFill>
            </a:endParaRPr>
          </a:p>
          <a:p>
            <a:pPr lvl="1"/>
            <a:r>
              <a:rPr lang="en-GB" dirty="0" smtClean="0">
                <a:ea typeface="Cambria Math"/>
              </a:rPr>
              <a:t>All players choose their action at the same time (or at the </a:t>
            </a:r>
            <a:r>
              <a:rPr lang="en-GB" dirty="0">
                <a:ea typeface="Cambria Math"/>
              </a:rPr>
              <a:t>time they make their own </a:t>
            </a:r>
            <a:r>
              <a:rPr lang="en-GB" dirty="0" smtClean="0">
                <a:ea typeface="Cambria Math"/>
              </a:rPr>
              <a:t>choice, they do not know or cannot observe the other players’ choices)</a:t>
            </a:r>
          </a:p>
        </p:txBody>
      </p:sp>
    </p:spTree>
    <p:extLst>
      <p:ext uri="{BB962C8B-B14F-4D97-AF65-F5344CB8AC3E}">
        <p14:creationId xmlns:p14="http://schemas.microsoft.com/office/powerpoint/2010/main" val="2132205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 special case: 0-sum games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5904656" cy="2880320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Idea:</a:t>
            </a:r>
            <a:r>
              <a:rPr lang="en-GB" sz="2400" dirty="0" smtClean="0"/>
              <a:t> Pessimistic play</a:t>
            </a:r>
          </a:p>
          <a:p>
            <a:r>
              <a:rPr lang="en-GB" sz="2400" dirty="0" smtClean="0"/>
              <a:t>Assume that no matter what you choose the other player will pick the worst outcome for you</a:t>
            </a:r>
            <a:endParaRPr lang="en-GB" sz="2400" dirty="0"/>
          </a:p>
          <a:p>
            <a:r>
              <a:rPr lang="en-GB" sz="2400" dirty="0" smtClean="0"/>
              <a:t>Reasoning of player 1: </a:t>
            </a:r>
          </a:p>
          <a:p>
            <a:pPr lvl="1"/>
            <a:r>
              <a:rPr lang="en-GB" sz="2000" dirty="0" smtClean="0"/>
              <a:t>If I pick row 1, in worst case I get 2</a:t>
            </a:r>
          </a:p>
          <a:p>
            <a:pPr lvl="1"/>
            <a:r>
              <a:rPr lang="en-GB" sz="2000" dirty="0" smtClean="0"/>
              <a:t>If I pick row 2, in worst case I get 1</a:t>
            </a:r>
          </a:p>
          <a:p>
            <a:pPr lvl="1"/>
            <a:r>
              <a:rPr lang="en-GB" sz="2000" dirty="0" smtClean="0"/>
              <a:t>I will pick the row that has the best worst case</a:t>
            </a:r>
          </a:p>
          <a:p>
            <a:pPr lvl="1"/>
            <a:r>
              <a:rPr lang="en-GB" sz="2000" dirty="0" smtClean="0"/>
              <a:t>Payoff = max</a:t>
            </a:r>
            <a:r>
              <a:rPr lang="en-GB" sz="2000" baseline="-25000" dirty="0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min</a:t>
            </a:r>
            <a:r>
              <a:rPr lang="en-GB" sz="2000" baseline="-25000" dirty="0" err="1" smtClean="0"/>
              <a:t>j</a:t>
            </a:r>
            <a:r>
              <a:rPr lang="en-GB" sz="2000" dirty="0" smtClean="0"/>
              <a:t> </a:t>
            </a:r>
            <a:r>
              <a:rPr lang="en-GB" sz="2000" dirty="0" err="1" smtClean="0"/>
              <a:t>R</a:t>
            </a:r>
            <a:r>
              <a:rPr lang="en-GB" sz="2000" baseline="-25000" dirty="0" err="1" smtClean="0"/>
              <a:t>ij</a:t>
            </a:r>
            <a:r>
              <a:rPr lang="en-GB" sz="2000" dirty="0" smtClean="0"/>
              <a:t> = 2</a:t>
            </a:r>
          </a:p>
          <a:p>
            <a:endParaRPr lang="en-GB" sz="2400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1647719"/>
              </p:ext>
            </p:extLst>
          </p:nvPr>
        </p:nvGraphicFramePr>
        <p:xfrm>
          <a:off x="6588224" y="2132856"/>
          <a:ext cx="2376264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132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5013176"/>
            <a:ext cx="77768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/>
              <a:t>Reasoning of player 2</a:t>
            </a:r>
            <a:r>
              <a:rPr lang="en-GB" sz="2400" dirty="0" smtClean="0"/>
              <a:t>:</a:t>
            </a:r>
          </a:p>
          <a:p>
            <a:pPr marL="800100" lvl="1" indent="-342900">
              <a:buFont typeface="Lucida Grande"/>
              <a:buChar char="−"/>
            </a:pPr>
            <a:r>
              <a:rPr lang="en-GB" sz="2000" dirty="0" smtClean="0"/>
              <a:t>If </a:t>
            </a:r>
            <a:r>
              <a:rPr lang="en-GB" sz="2000" dirty="0"/>
              <a:t>I pick column 1, in worst case I pay </a:t>
            </a:r>
            <a:r>
              <a:rPr lang="en-GB" sz="2000" dirty="0" smtClean="0"/>
              <a:t>4</a:t>
            </a:r>
          </a:p>
          <a:p>
            <a:pPr marL="800100" lvl="1" indent="-342900">
              <a:buFont typeface="Lucida Grande"/>
              <a:buChar char="−"/>
            </a:pPr>
            <a:r>
              <a:rPr lang="en-GB" sz="2000" dirty="0" smtClean="0"/>
              <a:t>If </a:t>
            </a:r>
            <a:r>
              <a:rPr lang="en-GB" sz="2000" dirty="0"/>
              <a:t>I pick column 2, in worst case I pay </a:t>
            </a:r>
            <a:r>
              <a:rPr lang="en-GB" sz="2000" dirty="0" smtClean="0"/>
              <a:t>3</a:t>
            </a:r>
          </a:p>
          <a:p>
            <a:pPr marL="800100" lvl="1" indent="-342900">
              <a:buFont typeface="Lucida Grande"/>
              <a:buChar char="−"/>
            </a:pPr>
            <a:r>
              <a:rPr lang="en-GB" sz="2000" dirty="0" smtClean="0"/>
              <a:t>I </a:t>
            </a:r>
            <a:r>
              <a:rPr lang="en-GB" sz="2000" dirty="0"/>
              <a:t>will pick the column that has the smallest  worst case </a:t>
            </a:r>
            <a:r>
              <a:rPr lang="en-GB" sz="2000" dirty="0" smtClean="0"/>
              <a:t>payment</a:t>
            </a:r>
          </a:p>
          <a:p>
            <a:pPr marL="800100" lvl="1" indent="-342900">
              <a:buFont typeface="Lucida Grande"/>
              <a:buChar char="−"/>
            </a:pPr>
            <a:r>
              <a:rPr lang="en-GB" sz="2000" dirty="0" smtClean="0"/>
              <a:t>Payment </a:t>
            </a:r>
            <a:r>
              <a:rPr lang="en-GB" sz="2000" dirty="0"/>
              <a:t>= </a:t>
            </a:r>
            <a:r>
              <a:rPr lang="en-GB" sz="2000" dirty="0" err="1" smtClean="0"/>
              <a:t>min</a:t>
            </a:r>
            <a:r>
              <a:rPr lang="en-GB" sz="2000" baseline="-25000" dirty="0" err="1" smtClean="0"/>
              <a:t>j</a:t>
            </a:r>
            <a:r>
              <a:rPr lang="en-GB" sz="2000" dirty="0" smtClean="0"/>
              <a:t> max</a:t>
            </a:r>
            <a:r>
              <a:rPr lang="en-GB" sz="2000" baseline="-25000" dirty="0" smtClean="0"/>
              <a:t>i</a:t>
            </a:r>
            <a:r>
              <a:rPr lang="en-GB" sz="2000" dirty="0" smtClean="0"/>
              <a:t> </a:t>
            </a:r>
            <a:r>
              <a:rPr lang="en-GB" sz="2000" dirty="0" err="1"/>
              <a:t>R</a:t>
            </a:r>
            <a:r>
              <a:rPr lang="en-GB" sz="2000" baseline="-25000" dirty="0" err="1"/>
              <a:t>ij</a:t>
            </a:r>
            <a:r>
              <a:rPr lang="en-GB" sz="2000" dirty="0"/>
              <a:t> = </a:t>
            </a:r>
            <a:r>
              <a:rPr lang="en-GB" sz="2000" dirty="0" smtClean="0"/>
              <a:t>3</a:t>
            </a:r>
            <a:endParaRPr lang="en-GB" sz="20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312225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 special case: 0-sum games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7920880" cy="2880320"/>
          </a:xfrm>
        </p:spPr>
        <p:txBody>
          <a:bodyPr>
            <a:noAutofit/>
          </a:bodyPr>
          <a:lstStyle/>
          <a:p>
            <a:r>
              <a:rPr lang="en-GB" sz="2400" dirty="0" smtClean="0"/>
              <a:t>In general </a:t>
            </a:r>
            <a:r>
              <a:rPr lang="en-GB" sz="2400" dirty="0"/>
              <a:t>max</a:t>
            </a:r>
            <a:r>
              <a:rPr lang="en-GB" sz="2400" baseline="-25000" dirty="0"/>
              <a:t>i</a:t>
            </a:r>
            <a:r>
              <a:rPr lang="en-GB" sz="2400" dirty="0"/>
              <a:t> </a:t>
            </a:r>
            <a:r>
              <a:rPr lang="en-GB" sz="2400" dirty="0" err="1"/>
              <a:t>min</a:t>
            </a:r>
            <a:r>
              <a:rPr lang="en-GB" sz="2400" baseline="-25000" dirty="0" err="1"/>
              <a:t>j</a:t>
            </a:r>
            <a:r>
              <a:rPr lang="en-GB" sz="2400" dirty="0"/>
              <a:t> </a:t>
            </a:r>
            <a:r>
              <a:rPr lang="en-GB" sz="2400" dirty="0" err="1" smtClean="0"/>
              <a:t>R</a:t>
            </a:r>
            <a:r>
              <a:rPr lang="en-GB" sz="2400" baseline="-25000" dirty="0" err="1" smtClean="0"/>
              <a:t>ij</a:t>
            </a:r>
            <a:r>
              <a:rPr lang="en-GB" sz="2400" baseline="-25000" dirty="0" smtClean="0"/>
              <a:t> </a:t>
            </a:r>
            <a:r>
              <a:rPr lang="en-GB" sz="2400" dirty="0" smtClean="0"/>
              <a:t>≠ </a:t>
            </a:r>
            <a:r>
              <a:rPr lang="en-GB" sz="2400" dirty="0" err="1"/>
              <a:t>min</a:t>
            </a:r>
            <a:r>
              <a:rPr lang="en-GB" sz="2400" baseline="-25000" dirty="0" err="1"/>
              <a:t>j</a:t>
            </a:r>
            <a:r>
              <a:rPr lang="en-GB" sz="2400" dirty="0"/>
              <a:t> max</a:t>
            </a:r>
            <a:r>
              <a:rPr lang="en-GB" sz="2400" baseline="-25000" dirty="0"/>
              <a:t>i</a:t>
            </a:r>
            <a:r>
              <a:rPr lang="en-GB" sz="2400" dirty="0"/>
              <a:t> </a:t>
            </a:r>
            <a:r>
              <a:rPr lang="en-GB" sz="2400" dirty="0" err="1"/>
              <a:t>R</a:t>
            </a:r>
            <a:r>
              <a:rPr lang="en-GB" sz="2400" baseline="-25000" dirty="0" err="1"/>
              <a:t>ij</a:t>
            </a:r>
            <a:endParaRPr lang="en-GB" sz="2400" dirty="0" smtClean="0"/>
          </a:p>
          <a:p>
            <a:r>
              <a:rPr lang="en-GB" sz="2400" dirty="0" smtClean="0"/>
              <a:t>Pessimistic play with pure strategies does not always lead to a Nash equilibrium</a:t>
            </a:r>
          </a:p>
          <a:p>
            <a:r>
              <a:rPr lang="en-GB" sz="2400" dirty="0" smtClean="0"/>
              <a:t>Suppose we do the same with mixed strategies</a:t>
            </a:r>
            <a:endParaRPr lang="en-GB" sz="2400" dirty="0"/>
          </a:p>
          <a:p>
            <a:r>
              <a:rPr lang="en-GB" sz="2400" dirty="0" smtClean="0"/>
              <a:t>We would need then to compute the quantities:</a:t>
            </a:r>
          </a:p>
          <a:p>
            <a:pPr lvl="1"/>
            <a:r>
              <a:rPr lang="en-GB" sz="2000" dirty="0" err="1" smtClean="0"/>
              <a:t>max</a:t>
            </a:r>
            <a:r>
              <a:rPr lang="en-GB" sz="2000" b="1" baseline="-25000" dirty="0" err="1" smtClean="0"/>
              <a:t>s</a:t>
            </a:r>
            <a:r>
              <a:rPr lang="en-GB" sz="2000" dirty="0" smtClean="0"/>
              <a:t> min</a:t>
            </a:r>
            <a:r>
              <a:rPr lang="en-GB" sz="2000" b="1" baseline="-25000" dirty="0" smtClean="0"/>
              <a:t>t</a:t>
            </a:r>
            <a:r>
              <a:rPr lang="en-GB" sz="2000" dirty="0" smtClean="0"/>
              <a:t> u</a:t>
            </a:r>
            <a:r>
              <a:rPr lang="en-GB" sz="2000" baseline="-25000" dirty="0" smtClean="0"/>
              <a:t>1</a:t>
            </a:r>
            <a:r>
              <a:rPr lang="en-GB" sz="2000" dirty="0" smtClean="0"/>
              <a:t>(</a:t>
            </a:r>
            <a:r>
              <a:rPr lang="en-GB" sz="2000" b="1" dirty="0" smtClean="0"/>
              <a:t>s</a:t>
            </a:r>
            <a:r>
              <a:rPr lang="en-GB" sz="2000" dirty="0" smtClean="0"/>
              <a:t>, </a:t>
            </a:r>
            <a:r>
              <a:rPr lang="en-GB" sz="2000" b="1" dirty="0" smtClean="0"/>
              <a:t>t</a:t>
            </a:r>
            <a:r>
              <a:rPr lang="en-GB" sz="2000" dirty="0" smtClean="0"/>
              <a:t>)</a:t>
            </a:r>
            <a:r>
              <a:rPr lang="en-GB" sz="2000" baseline="-25000" dirty="0" smtClean="0"/>
              <a:t> </a:t>
            </a:r>
          </a:p>
          <a:p>
            <a:pPr lvl="1"/>
            <a:r>
              <a:rPr lang="en-GB" sz="2000" dirty="0" smtClean="0"/>
              <a:t>min</a:t>
            </a:r>
            <a:r>
              <a:rPr lang="en-GB" sz="2000" b="1" baseline="-25000" dirty="0" smtClean="0"/>
              <a:t>t</a:t>
            </a:r>
            <a:r>
              <a:rPr lang="en-GB" sz="2000" dirty="0" smtClean="0"/>
              <a:t> </a:t>
            </a:r>
            <a:r>
              <a:rPr lang="en-GB" sz="2000" dirty="0" err="1" smtClean="0"/>
              <a:t>max</a:t>
            </a:r>
            <a:r>
              <a:rPr lang="en-GB" sz="2000" b="1" baseline="-25000" dirty="0" err="1" smtClean="0"/>
              <a:t>s</a:t>
            </a:r>
            <a:r>
              <a:rPr lang="en-GB" sz="2000" dirty="0" smtClean="0"/>
              <a:t> </a:t>
            </a:r>
            <a:r>
              <a:rPr lang="en-GB" sz="2000" dirty="0"/>
              <a:t>u</a:t>
            </a:r>
            <a:r>
              <a:rPr lang="en-GB" sz="2000" baseline="-25000" dirty="0"/>
              <a:t>1</a:t>
            </a:r>
            <a:r>
              <a:rPr lang="en-GB" sz="2000" dirty="0"/>
              <a:t>(</a:t>
            </a:r>
            <a:r>
              <a:rPr lang="en-GB" sz="2000" b="1" dirty="0"/>
              <a:t>s</a:t>
            </a:r>
            <a:r>
              <a:rPr lang="en-GB" sz="2000" dirty="0"/>
              <a:t>, </a:t>
            </a:r>
            <a:r>
              <a:rPr lang="en-GB" sz="2000" b="1" dirty="0"/>
              <a:t>t</a:t>
            </a:r>
            <a:r>
              <a:rPr lang="en-GB" sz="2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29979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 special case: 0-sum games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5904656" cy="28803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Back to the example:</a:t>
            </a:r>
          </a:p>
          <a:p>
            <a:r>
              <a:rPr lang="en-GB" sz="2400" dirty="0" smtClean="0"/>
              <a:t>We deal first with </a:t>
            </a:r>
            <a:r>
              <a:rPr lang="en-GB" sz="2400" dirty="0" err="1"/>
              <a:t>max</a:t>
            </a:r>
            <a:r>
              <a:rPr lang="en-GB" sz="2400" b="1" baseline="-25000" dirty="0" err="1"/>
              <a:t>s</a:t>
            </a:r>
            <a:r>
              <a:rPr lang="en-GB" sz="2400" dirty="0"/>
              <a:t> min</a:t>
            </a:r>
            <a:r>
              <a:rPr lang="en-GB" sz="2400" b="1" baseline="-25000" dirty="0"/>
              <a:t>t</a:t>
            </a:r>
            <a:r>
              <a:rPr lang="en-GB" sz="2400" dirty="0"/>
              <a:t> u</a:t>
            </a:r>
            <a:r>
              <a:rPr lang="en-GB" sz="2400" baseline="-25000" dirty="0"/>
              <a:t>1</a:t>
            </a:r>
            <a:r>
              <a:rPr lang="en-GB" sz="2400" dirty="0"/>
              <a:t>(</a:t>
            </a:r>
            <a:r>
              <a:rPr lang="en-GB" sz="2400" b="1" dirty="0"/>
              <a:t>s</a:t>
            </a:r>
            <a:r>
              <a:rPr lang="en-GB" sz="2400" dirty="0"/>
              <a:t>, </a:t>
            </a:r>
            <a:r>
              <a:rPr lang="en-GB" sz="2400" b="1" dirty="0"/>
              <a:t>t</a:t>
            </a:r>
            <a:r>
              <a:rPr lang="en-GB" sz="2400" dirty="0"/>
              <a:t>)</a:t>
            </a:r>
            <a:endParaRPr lang="en-GB" sz="2400" dirty="0" smtClean="0"/>
          </a:p>
          <a:p>
            <a:r>
              <a:rPr lang="en-GB" sz="2400" dirty="0" smtClean="0"/>
              <a:t>The maximum is achieved at some strategy </a:t>
            </a:r>
            <a:r>
              <a:rPr lang="en-GB" sz="2400" b="1" dirty="0" smtClean="0"/>
              <a:t>s</a:t>
            </a:r>
            <a:r>
              <a:rPr lang="en-GB" sz="2400" dirty="0" smtClean="0"/>
              <a:t> = (s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, s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) = (</a:t>
            </a:r>
            <a:r>
              <a:rPr lang="en-GB" sz="2400" dirty="0"/>
              <a:t>s</a:t>
            </a:r>
            <a:r>
              <a:rPr lang="en-GB" sz="2400" baseline="-25000" dirty="0"/>
              <a:t>1</a:t>
            </a:r>
            <a:r>
              <a:rPr lang="en-GB" sz="2400" dirty="0"/>
              <a:t>, </a:t>
            </a:r>
            <a:r>
              <a:rPr lang="en-GB" sz="2400" dirty="0" smtClean="0"/>
              <a:t>1 – s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)</a:t>
            </a:r>
          </a:p>
          <a:p>
            <a:r>
              <a:rPr lang="en-GB" sz="2400" u="sng" dirty="0" smtClean="0"/>
              <a:t>Fact</a:t>
            </a:r>
            <a:r>
              <a:rPr lang="en-GB" sz="2400" dirty="0" smtClean="0"/>
              <a:t>: Given </a:t>
            </a:r>
            <a:r>
              <a:rPr lang="en-GB" sz="2400" b="1" dirty="0" smtClean="0"/>
              <a:t>s</a:t>
            </a:r>
            <a:r>
              <a:rPr lang="en-GB" sz="2400" dirty="0" smtClean="0"/>
              <a:t>, the quantity </a:t>
            </a:r>
            <a:r>
              <a:rPr lang="en-GB" sz="2400" dirty="0"/>
              <a:t>min</a:t>
            </a:r>
            <a:r>
              <a:rPr lang="en-GB" sz="2400" b="1" baseline="-25000" dirty="0"/>
              <a:t>t</a:t>
            </a:r>
            <a:r>
              <a:rPr lang="en-GB" sz="2400" dirty="0"/>
              <a:t> u</a:t>
            </a:r>
            <a:r>
              <a:rPr lang="en-GB" sz="2400" baseline="-25000" dirty="0"/>
              <a:t>1</a:t>
            </a:r>
            <a:r>
              <a:rPr lang="en-GB" sz="2400" dirty="0"/>
              <a:t>(</a:t>
            </a:r>
            <a:r>
              <a:rPr lang="en-GB" sz="2400" b="1" dirty="0"/>
              <a:t>s</a:t>
            </a:r>
            <a:r>
              <a:rPr lang="en-GB" sz="2400" dirty="0"/>
              <a:t>, </a:t>
            </a:r>
            <a:r>
              <a:rPr lang="en-GB" sz="2400" b="1" dirty="0"/>
              <a:t>t</a:t>
            </a:r>
            <a:r>
              <a:rPr lang="en-GB" sz="2400" dirty="0" smtClean="0"/>
              <a:t>) is minimized at a pure strategy for player 2</a:t>
            </a:r>
            <a:endParaRPr lang="en-GB" sz="24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3717443"/>
              </p:ext>
            </p:extLst>
          </p:nvPr>
        </p:nvGraphicFramePr>
        <p:xfrm>
          <a:off x="6588224" y="2132856"/>
          <a:ext cx="2376264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132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4653136"/>
            <a:ext cx="864096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 smtClean="0"/>
              <a:t>Hence we need to compute: </a:t>
            </a:r>
          </a:p>
          <a:p>
            <a:pPr marL="342900" indent="-342900">
              <a:buFont typeface="Arial"/>
              <a:buChar char="•"/>
            </a:pPr>
            <a:endParaRPr lang="en-GB" sz="2400" dirty="0" smtClean="0"/>
          </a:p>
          <a:p>
            <a:pPr lvl="1"/>
            <a:r>
              <a:rPr lang="en-GB" sz="2400" dirty="0" smtClean="0"/>
              <a:t> max</a:t>
            </a:r>
            <a:r>
              <a:rPr lang="en-GB" sz="2400" baseline="-25000" dirty="0" smtClean="0"/>
              <a:t>s1</a:t>
            </a:r>
            <a:r>
              <a:rPr lang="en-GB" sz="2400" dirty="0" smtClean="0"/>
              <a:t> min</a:t>
            </a:r>
            <a:r>
              <a:rPr lang="en-GB" sz="2400" b="1" baseline="-25000" dirty="0" smtClean="0"/>
              <a:t> </a:t>
            </a:r>
            <a:r>
              <a:rPr lang="en-GB" sz="2400" dirty="0" smtClean="0"/>
              <a:t>{ 4s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 + 1-s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, 2s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 + 3(1-s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) } = </a:t>
            </a:r>
            <a:r>
              <a:rPr lang="en-GB" sz="2400" dirty="0"/>
              <a:t>max</a:t>
            </a:r>
            <a:r>
              <a:rPr lang="en-GB" sz="2400" baseline="-25000" dirty="0"/>
              <a:t>s1</a:t>
            </a:r>
            <a:r>
              <a:rPr lang="en-GB" sz="2400" dirty="0"/>
              <a:t> min</a:t>
            </a:r>
            <a:r>
              <a:rPr lang="en-GB" sz="2400" b="1" baseline="-25000" dirty="0"/>
              <a:t> </a:t>
            </a:r>
            <a:r>
              <a:rPr lang="en-GB" sz="2400" dirty="0"/>
              <a:t>{ </a:t>
            </a:r>
            <a:r>
              <a:rPr lang="en-GB" sz="2400" dirty="0" smtClean="0"/>
              <a:t>3s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 </a:t>
            </a:r>
            <a:r>
              <a:rPr lang="en-GB" sz="2400" dirty="0"/>
              <a:t>+ </a:t>
            </a:r>
            <a:r>
              <a:rPr lang="en-GB" sz="2400" dirty="0" smtClean="0"/>
              <a:t>1, 3 – s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 }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88886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 special case: 0-sum games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5904656" cy="1872208"/>
          </a:xfrm>
        </p:spPr>
        <p:txBody>
          <a:bodyPr>
            <a:noAutofit/>
          </a:bodyPr>
          <a:lstStyle/>
          <a:p>
            <a:r>
              <a:rPr lang="en-GB" sz="2400" dirty="0" smtClean="0"/>
              <a:t>Computing max</a:t>
            </a:r>
            <a:r>
              <a:rPr lang="en-GB" sz="2400" baseline="-25000" dirty="0" smtClean="0"/>
              <a:t>s1</a:t>
            </a:r>
            <a:r>
              <a:rPr lang="en-GB" sz="2400" dirty="0" smtClean="0"/>
              <a:t> </a:t>
            </a:r>
            <a:r>
              <a:rPr lang="en-GB" sz="2400" dirty="0"/>
              <a:t>min</a:t>
            </a:r>
            <a:r>
              <a:rPr lang="en-GB" sz="2400" b="1" baseline="-25000" dirty="0"/>
              <a:t> </a:t>
            </a:r>
            <a:r>
              <a:rPr lang="en-GB" sz="2400" dirty="0"/>
              <a:t>{ 3s</a:t>
            </a:r>
            <a:r>
              <a:rPr lang="en-GB" sz="2400" baseline="-25000" dirty="0"/>
              <a:t>1</a:t>
            </a:r>
            <a:r>
              <a:rPr lang="en-GB" sz="2400" dirty="0"/>
              <a:t> + 1, 3 – s</a:t>
            </a:r>
            <a:r>
              <a:rPr lang="en-GB" sz="2400" baseline="-25000" dirty="0"/>
              <a:t>1</a:t>
            </a:r>
            <a:r>
              <a:rPr lang="en-GB" sz="2400" dirty="0"/>
              <a:t> </a:t>
            </a:r>
            <a:r>
              <a:rPr lang="en-GB" sz="2400" dirty="0" smtClean="0"/>
              <a:t>}:</a:t>
            </a:r>
            <a:endParaRPr lang="en-GB" sz="2400" dirty="0"/>
          </a:p>
          <a:p>
            <a:r>
              <a:rPr lang="en-GB" sz="2400" dirty="0" smtClean="0"/>
              <a:t>Just need to maximize the minimum of 2 lines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5163428"/>
              </p:ext>
            </p:extLst>
          </p:nvPr>
        </p:nvGraphicFramePr>
        <p:xfrm>
          <a:off x="6588224" y="2132856"/>
          <a:ext cx="2376264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132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755576" y="6309320"/>
            <a:ext cx="3816424" cy="0"/>
          </a:xfrm>
          <a:prstGeom prst="line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55576" y="3356992"/>
            <a:ext cx="0" cy="2952328"/>
          </a:xfrm>
          <a:prstGeom prst="line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644008" y="6074132"/>
            <a:ext cx="4464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s</a:t>
            </a:r>
            <a:r>
              <a:rPr lang="en-GB" sz="2800" baseline="-25000" dirty="0" smtClean="0">
                <a:solidFill>
                  <a:schemeClr val="accent1"/>
                </a:solidFill>
              </a:rPr>
              <a:t>1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195736" y="5229200"/>
            <a:ext cx="0" cy="1080120"/>
          </a:xfrm>
          <a:prstGeom prst="line">
            <a:avLst/>
          </a:prstGeom>
          <a:ln w="1905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755576" y="5229200"/>
            <a:ext cx="1440160" cy="0"/>
          </a:xfrm>
          <a:prstGeom prst="line">
            <a:avLst/>
          </a:prstGeom>
          <a:ln w="1905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755576" y="4581128"/>
            <a:ext cx="2880320" cy="1296144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755576" y="5013176"/>
            <a:ext cx="2880320" cy="432048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491880" y="6252319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755576" y="4581128"/>
            <a:ext cx="2880320" cy="0"/>
          </a:xfrm>
          <a:prstGeom prst="line">
            <a:avLst/>
          </a:prstGeom>
          <a:ln w="1905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635896" y="4581128"/>
            <a:ext cx="0" cy="1728192"/>
          </a:xfrm>
          <a:prstGeom prst="line">
            <a:avLst/>
          </a:prstGeom>
          <a:ln w="1905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979712" y="626925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1/2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39552" y="626925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0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0686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32" grpId="0"/>
      <p:bldP spid="38" grpId="0"/>
      <p:bldP spid="39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 special case: 0-sum games</a:t>
            </a:r>
            <a:endParaRPr lang="en-US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9159943"/>
              </p:ext>
            </p:extLst>
          </p:nvPr>
        </p:nvGraphicFramePr>
        <p:xfrm>
          <a:off x="6588224" y="2132856"/>
          <a:ext cx="2376264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132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755576" y="6309320"/>
            <a:ext cx="3816424" cy="0"/>
          </a:xfrm>
          <a:prstGeom prst="line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55576" y="3356992"/>
            <a:ext cx="0" cy="2952328"/>
          </a:xfrm>
          <a:prstGeom prst="line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644008" y="6074132"/>
            <a:ext cx="4464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s</a:t>
            </a:r>
            <a:r>
              <a:rPr lang="en-GB" sz="2800" baseline="-25000" dirty="0" smtClean="0">
                <a:solidFill>
                  <a:schemeClr val="accent1"/>
                </a:solidFill>
              </a:rPr>
              <a:t>1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195736" y="5229200"/>
            <a:ext cx="0" cy="1080120"/>
          </a:xfrm>
          <a:prstGeom prst="line">
            <a:avLst/>
          </a:prstGeom>
          <a:ln w="1905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755576" y="5229200"/>
            <a:ext cx="1440160" cy="0"/>
          </a:xfrm>
          <a:prstGeom prst="line">
            <a:avLst/>
          </a:prstGeom>
          <a:ln w="1905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755576" y="4581128"/>
            <a:ext cx="2880320" cy="1296144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755576" y="5013176"/>
            <a:ext cx="2880320" cy="432048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491880" y="6252319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755576" y="4581128"/>
            <a:ext cx="2880320" cy="0"/>
          </a:xfrm>
          <a:prstGeom prst="line">
            <a:avLst/>
          </a:prstGeom>
          <a:ln w="1905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635896" y="4581128"/>
            <a:ext cx="0" cy="1728192"/>
          </a:xfrm>
          <a:prstGeom prst="line">
            <a:avLst/>
          </a:prstGeom>
          <a:ln w="1905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979712" y="626925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1/2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39552" y="626925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0</a:t>
            </a:r>
            <a:endParaRPr lang="en-US" sz="2000" dirty="0" smtClean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755576" y="5229200"/>
            <a:ext cx="1440160" cy="656456"/>
          </a:xfrm>
          <a:prstGeom prst="line">
            <a:avLst/>
          </a:prstGeom>
          <a:ln w="57150" cmpd="sng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2195736" y="5229200"/>
            <a:ext cx="1440160" cy="224408"/>
          </a:xfrm>
          <a:prstGeom prst="line">
            <a:avLst/>
          </a:prstGeom>
          <a:ln w="57150" cmpd="sng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99992" y="4131077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min. is maximized at the intersection </a:t>
            </a: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800" dirty="0">
                <a:sym typeface="Wingdings"/>
              </a:rPr>
              <a:t> </a:t>
            </a:r>
            <a:r>
              <a:rPr lang="en-US" sz="2800" dirty="0" smtClean="0">
                <a:sym typeface="Wingdings"/>
              </a:rPr>
              <a:t>s</a:t>
            </a:r>
            <a:r>
              <a:rPr lang="en-US" sz="2800" baseline="-25000" dirty="0" smtClean="0">
                <a:sym typeface="Wingdings"/>
              </a:rPr>
              <a:t>1</a:t>
            </a:r>
            <a:r>
              <a:rPr lang="en-US" sz="2800" dirty="0" smtClean="0">
                <a:sym typeface="Wingdings"/>
              </a:rPr>
              <a:t> = 1/2</a:t>
            </a:r>
            <a:endParaRPr lang="en-US" sz="2800" dirty="0" smtClean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323528" y="1484784"/>
            <a:ext cx="5904656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smtClean="0"/>
              <a:t>Computing max</a:t>
            </a:r>
            <a:r>
              <a:rPr lang="en-GB" sz="2400" baseline="-25000" smtClean="0"/>
              <a:t>s1</a:t>
            </a:r>
            <a:r>
              <a:rPr lang="en-GB" sz="2400" smtClean="0"/>
              <a:t> min</a:t>
            </a:r>
            <a:r>
              <a:rPr lang="en-GB" sz="2400" b="1" baseline="-25000" smtClean="0"/>
              <a:t> </a:t>
            </a:r>
            <a:r>
              <a:rPr lang="en-GB" sz="2400" smtClean="0"/>
              <a:t>{ 3s</a:t>
            </a:r>
            <a:r>
              <a:rPr lang="en-GB" sz="2400" baseline="-25000" smtClean="0"/>
              <a:t>1</a:t>
            </a:r>
            <a:r>
              <a:rPr lang="en-GB" sz="2400" smtClean="0"/>
              <a:t> + 1, 3 – s</a:t>
            </a:r>
            <a:r>
              <a:rPr lang="en-GB" sz="2400" baseline="-25000" smtClean="0"/>
              <a:t>1</a:t>
            </a:r>
            <a:r>
              <a:rPr lang="en-GB" sz="2400" smtClean="0"/>
              <a:t> }:</a:t>
            </a:r>
          </a:p>
          <a:p>
            <a:r>
              <a:rPr lang="en-GB" sz="2400" smtClean="0"/>
              <a:t>Just need to maximize the minimum of 2 lines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63900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 special case: 0-sum games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6192688" cy="28803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Overall: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2400" dirty="0" err="1" smtClean="0"/>
              <a:t>max</a:t>
            </a:r>
            <a:r>
              <a:rPr lang="en-GB" sz="2400" b="1" baseline="-25000" dirty="0" err="1" smtClean="0"/>
              <a:t>s</a:t>
            </a:r>
            <a:r>
              <a:rPr lang="en-GB" sz="2400" dirty="0" smtClean="0"/>
              <a:t> </a:t>
            </a:r>
            <a:r>
              <a:rPr lang="en-GB" sz="2400" dirty="0"/>
              <a:t>min</a:t>
            </a:r>
            <a:r>
              <a:rPr lang="en-GB" sz="2400" b="1" baseline="-25000" dirty="0"/>
              <a:t>t</a:t>
            </a:r>
            <a:r>
              <a:rPr lang="en-GB" sz="2400" dirty="0"/>
              <a:t> u</a:t>
            </a:r>
            <a:r>
              <a:rPr lang="en-GB" sz="2400" baseline="-25000" dirty="0"/>
              <a:t>1</a:t>
            </a:r>
            <a:r>
              <a:rPr lang="en-GB" sz="2400" dirty="0"/>
              <a:t>(</a:t>
            </a:r>
            <a:r>
              <a:rPr lang="en-GB" sz="2400" b="1" dirty="0"/>
              <a:t>s</a:t>
            </a:r>
            <a:r>
              <a:rPr lang="en-GB" sz="2400" dirty="0"/>
              <a:t>, </a:t>
            </a:r>
            <a:r>
              <a:rPr lang="en-GB" sz="2400" b="1" dirty="0"/>
              <a:t>t</a:t>
            </a:r>
            <a:r>
              <a:rPr lang="en-GB" sz="2400" dirty="0" smtClean="0"/>
              <a:t>) = </a:t>
            </a:r>
            <a:r>
              <a:rPr lang="en-GB" sz="2400" dirty="0"/>
              <a:t>max</a:t>
            </a:r>
            <a:r>
              <a:rPr lang="en-GB" sz="2400" baseline="-25000" dirty="0"/>
              <a:t>s1</a:t>
            </a:r>
            <a:r>
              <a:rPr lang="en-GB" sz="2400" dirty="0"/>
              <a:t> min</a:t>
            </a:r>
            <a:r>
              <a:rPr lang="en-GB" sz="2400" b="1" baseline="-25000" dirty="0"/>
              <a:t> </a:t>
            </a:r>
            <a:r>
              <a:rPr lang="en-GB" sz="2400" dirty="0"/>
              <a:t>{ 3s</a:t>
            </a:r>
            <a:r>
              <a:rPr lang="en-GB" sz="2400" baseline="-25000" dirty="0"/>
              <a:t>1</a:t>
            </a:r>
            <a:r>
              <a:rPr lang="en-GB" sz="2400" dirty="0"/>
              <a:t> + 1, 3 – s</a:t>
            </a:r>
            <a:r>
              <a:rPr lang="en-GB" sz="2400" baseline="-25000" dirty="0"/>
              <a:t>1</a:t>
            </a:r>
            <a:r>
              <a:rPr lang="en-GB" sz="2400" dirty="0"/>
              <a:t> </a:t>
            </a:r>
            <a:r>
              <a:rPr lang="en-GB" sz="2400" dirty="0" smtClean="0"/>
              <a:t>} = 3*1/2 + 1 = 5/2</a:t>
            </a:r>
          </a:p>
          <a:p>
            <a:r>
              <a:rPr lang="en-GB" sz="2400" dirty="0" smtClean="0"/>
              <a:t>Player 1 should play </a:t>
            </a:r>
            <a:r>
              <a:rPr lang="en-GB" sz="2400" b="1" dirty="0" smtClean="0"/>
              <a:t>s</a:t>
            </a:r>
            <a:r>
              <a:rPr lang="en-GB" sz="2400" dirty="0" smtClean="0"/>
              <a:t> = (1/2, 1/2) to guarantee such a payoff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2400" dirty="0" smtClean="0"/>
              <a:t>By doing the same analysis for player 2, we have min</a:t>
            </a:r>
            <a:r>
              <a:rPr lang="en-GB" sz="2400" b="1" baseline="-25000" dirty="0" smtClean="0"/>
              <a:t>t</a:t>
            </a:r>
            <a:r>
              <a:rPr lang="en-GB" sz="2400" dirty="0" smtClean="0"/>
              <a:t> </a:t>
            </a:r>
            <a:r>
              <a:rPr lang="en-GB" sz="2400" dirty="0" err="1" smtClean="0"/>
              <a:t>max</a:t>
            </a:r>
            <a:r>
              <a:rPr lang="en-GB" sz="2400" b="1" baseline="-25000" dirty="0" err="1" smtClean="0"/>
              <a:t>s</a:t>
            </a:r>
            <a:r>
              <a:rPr lang="en-GB" sz="2400" dirty="0" smtClean="0"/>
              <a:t> u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(</a:t>
            </a:r>
            <a:r>
              <a:rPr lang="en-GB" sz="2400" b="1" dirty="0" smtClean="0"/>
              <a:t>s</a:t>
            </a:r>
            <a:r>
              <a:rPr lang="en-GB" sz="2400" dirty="0" smtClean="0"/>
              <a:t>, </a:t>
            </a:r>
            <a:r>
              <a:rPr lang="en-GB" sz="2400" b="1" dirty="0" smtClean="0"/>
              <a:t>t</a:t>
            </a:r>
            <a:r>
              <a:rPr lang="en-GB" sz="2400" dirty="0" smtClean="0"/>
              <a:t>) = 5/2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2400" dirty="0" smtClean="0"/>
              <a:t>Player 2 should play </a:t>
            </a:r>
            <a:r>
              <a:rPr lang="en-GB" sz="2400" b="1" dirty="0" smtClean="0"/>
              <a:t>t</a:t>
            </a:r>
            <a:r>
              <a:rPr lang="en-GB" sz="2400" dirty="0" smtClean="0"/>
              <a:t> = (1/4, 3/4) to guarantee such a payment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2400" dirty="0" smtClean="0"/>
              <a:t>Is it a coincidence that </a:t>
            </a:r>
          </a:p>
          <a:p>
            <a:pPr marL="0" lvl="1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  </a:t>
            </a:r>
            <a:r>
              <a:rPr lang="en-GB" sz="2400" dirty="0" err="1" smtClean="0"/>
              <a:t>max</a:t>
            </a:r>
            <a:r>
              <a:rPr lang="en-GB" sz="2400" b="1" baseline="-25000" dirty="0" err="1" smtClean="0"/>
              <a:t>s</a:t>
            </a:r>
            <a:r>
              <a:rPr lang="en-GB" sz="2400" dirty="0" smtClean="0"/>
              <a:t> </a:t>
            </a:r>
            <a:r>
              <a:rPr lang="en-GB" sz="2400" dirty="0"/>
              <a:t>min</a:t>
            </a:r>
            <a:r>
              <a:rPr lang="en-GB" sz="2400" b="1" baseline="-25000" dirty="0"/>
              <a:t>t</a:t>
            </a:r>
            <a:r>
              <a:rPr lang="en-GB" sz="2400" dirty="0"/>
              <a:t> u</a:t>
            </a:r>
            <a:r>
              <a:rPr lang="en-GB" sz="2400" baseline="-25000" dirty="0"/>
              <a:t>1</a:t>
            </a:r>
            <a:r>
              <a:rPr lang="en-GB" sz="2400" dirty="0"/>
              <a:t>(</a:t>
            </a:r>
            <a:r>
              <a:rPr lang="en-GB" sz="2400" b="1" dirty="0"/>
              <a:t>s</a:t>
            </a:r>
            <a:r>
              <a:rPr lang="en-GB" sz="2400" dirty="0"/>
              <a:t>, </a:t>
            </a:r>
            <a:r>
              <a:rPr lang="en-GB" sz="2400" b="1" dirty="0"/>
              <a:t>t</a:t>
            </a:r>
            <a:r>
              <a:rPr lang="en-GB" sz="2400" dirty="0" smtClean="0"/>
              <a:t>) = </a:t>
            </a:r>
            <a:r>
              <a:rPr lang="en-GB" sz="2400" dirty="0"/>
              <a:t>min</a:t>
            </a:r>
            <a:r>
              <a:rPr lang="en-GB" sz="2400" b="1" baseline="-25000" dirty="0"/>
              <a:t>t</a:t>
            </a:r>
            <a:r>
              <a:rPr lang="en-GB" sz="2400" dirty="0"/>
              <a:t> </a:t>
            </a:r>
            <a:r>
              <a:rPr lang="en-GB" sz="2400" dirty="0" err="1"/>
              <a:t>max</a:t>
            </a:r>
            <a:r>
              <a:rPr lang="en-GB" sz="2400" b="1" baseline="-25000" dirty="0" err="1"/>
              <a:t>s</a:t>
            </a:r>
            <a:r>
              <a:rPr lang="en-GB" sz="2400" dirty="0"/>
              <a:t> u</a:t>
            </a:r>
            <a:r>
              <a:rPr lang="en-GB" sz="2400" baseline="-25000" dirty="0"/>
              <a:t>1</a:t>
            </a:r>
            <a:r>
              <a:rPr lang="en-GB" sz="2400" dirty="0"/>
              <a:t>(</a:t>
            </a:r>
            <a:r>
              <a:rPr lang="en-GB" sz="2400" b="1" dirty="0"/>
              <a:t>s</a:t>
            </a:r>
            <a:r>
              <a:rPr lang="en-GB" sz="2400" dirty="0"/>
              <a:t>, </a:t>
            </a:r>
            <a:r>
              <a:rPr lang="en-GB" sz="2400" b="1" dirty="0"/>
              <a:t>t</a:t>
            </a:r>
            <a:r>
              <a:rPr lang="en-GB" sz="2400" dirty="0" smtClean="0"/>
              <a:t>)?</a:t>
            </a:r>
            <a:endParaRPr lang="en-GB" sz="24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6960581"/>
              </p:ext>
            </p:extLst>
          </p:nvPr>
        </p:nvGraphicFramePr>
        <p:xfrm>
          <a:off x="6588224" y="2132856"/>
          <a:ext cx="2376264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132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451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The Main Result for 0-sum games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7992888" cy="28803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u="sng" dirty="0" smtClean="0"/>
              <a:t>Theorem</a:t>
            </a:r>
            <a:r>
              <a:rPr lang="en-GB" sz="2800" dirty="0" smtClean="0"/>
              <a:t>: For any finite 0-sum game: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GB" dirty="0" err="1" smtClean="0"/>
              <a:t>max</a:t>
            </a:r>
            <a:r>
              <a:rPr lang="en-GB" b="1" baseline="-25000" dirty="0" err="1" smtClean="0"/>
              <a:t>s</a:t>
            </a:r>
            <a:r>
              <a:rPr lang="en-GB" dirty="0" smtClean="0"/>
              <a:t> </a:t>
            </a:r>
            <a:r>
              <a:rPr lang="en-GB" dirty="0"/>
              <a:t>min</a:t>
            </a:r>
            <a:r>
              <a:rPr lang="en-GB" b="1" baseline="-25000" dirty="0"/>
              <a:t>t</a:t>
            </a:r>
            <a:r>
              <a:rPr lang="en-GB" dirty="0"/>
              <a:t> u</a:t>
            </a:r>
            <a:r>
              <a:rPr lang="en-GB" baseline="-25000" dirty="0"/>
              <a:t>1</a:t>
            </a:r>
            <a:r>
              <a:rPr lang="en-GB" dirty="0"/>
              <a:t>(</a:t>
            </a:r>
            <a:r>
              <a:rPr lang="en-GB" b="1" dirty="0"/>
              <a:t>s</a:t>
            </a:r>
            <a:r>
              <a:rPr lang="en-GB" dirty="0"/>
              <a:t>, </a:t>
            </a:r>
            <a:r>
              <a:rPr lang="en-GB" b="1" dirty="0"/>
              <a:t>t</a:t>
            </a:r>
            <a:r>
              <a:rPr lang="en-GB" dirty="0" smtClean="0"/>
              <a:t>) = </a:t>
            </a:r>
            <a:r>
              <a:rPr lang="en-GB" dirty="0"/>
              <a:t>min</a:t>
            </a:r>
            <a:r>
              <a:rPr lang="en-GB" b="1" baseline="-25000" dirty="0"/>
              <a:t>t</a:t>
            </a:r>
            <a:r>
              <a:rPr lang="en-GB" dirty="0"/>
              <a:t> </a:t>
            </a:r>
            <a:r>
              <a:rPr lang="en-GB" dirty="0" err="1"/>
              <a:t>max</a:t>
            </a:r>
            <a:r>
              <a:rPr lang="en-GB" b="1" baseline="-25000" dirty="0" err="1"/>
              <a:t>s</a:t>
            </a:r>
            <a:r>
              <a:rPr lang="en-GB" dirty="0"/>
              <a:t> u</a:t>
            </a:r>
            <a:r>
              <a:rPr lang="en-GB" baseline="-25000" dirty="0"/>
              <a:t>1</a:t>
            </a:r>
            <a:r>
              <a:rPr lang="en-GB" dirty="0"/>
              <a:t>(</a:t>
            </a:r>
            <a:r>
              <a:rPr lang="en-GB" b="1" dirty="0"/>
              <a:t>s</a:t>
            </a:r>
            <a:r>
              <a:rPr lang="en-GB" dirty="0"/>
              <a:t>, </a:t>
            </a:r>
            <a:r>
              <a:rPr lang="en-GB" b="1" dirty="0"/>
              <a:t>t</a:t>
            </a:r>
            <a:r>
              <a:rPr lang="en-GB" dirty="0" smtClean="0"/>
              <a:t>) (referred to as the value of the game)</a:t>
            </a:r>
            <a:endParaRPr lang="en-GB" dirty="0"/>
          </a:p>
          <a:p>
            <a:pPr marL="457200" lvl="1" indent="-457200">
              <a:buFont typeface="+mj-lt"/>
              <a:buAutoNum type="arabicPeriod"/>
            </a:pPr>
            <a:r>
              <a:rPr lang="en-GB" dirty="0" smtClean="0"/>
              <a:t>The (mixed) strategy profile (</a:t>
            </a:r>
            <a:r>
              <a:rPr lang="en-GB" b="1" dirty="0" smtClean="0"/>
              <a:t>s</a:t>
            </a:r>
            <a:r>
              <a:rPr lang="en-GB" dirty="0" smtClean="0"/>
              <a:t>, </a:t>
            </a:r>
            <a:r>
              <a:rPr lang="en-GB" b="1" dirty="0" smtClean="0"/>
              <a:t>t</a:t>
            </a:r>
            <a:r>
              <a:rPr lang="en-GB" dirty="0" smtClean="0"/>
              <a:t>), where the value of the game is achieved, forms a Nash equilibrium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GB" dirty="0" smtClean="0"/>
              <a:t>All Nash </a:t>
            </a:r>
            <a:r>
              <a:rPr lang="en-GB" dirty="0" err="1" smtClean="0"/>
              <a:t>equilibria</a:t>
            </a:r>
            <a:r>
              <a:rPr lang="en-GB" dirty="0" smtClean="0"/>
              <a:t> yield the same payoff to the players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GB" dirty="0" smtClean="0"/>
              <a:t>If (</a:t>
            </a:r>
            <a:r>
              <a:rPr lang="en-GB" b="1" dirty="0" smtClean="0"/>
              <a:t>s</a:t>
            </a:r>
            <a:r>
              <a:rPr lang="en-GB" dirty="0" smtClean="0"/>
              <a:t>, </a:t>
            </a:r>
            <a:r>
              <a:rPr lang="en-GB" b="1" dirty="0" smtClean="0"/>
              <a:t>t</a:t>
            </a:r>
            <a:r>
              <a:rPr lang="en-GB" dirty="0" smtClean="0"/>
              <a:t>), (</a:t>
            </a:r>
            <a:r>
              <a:rPr lang="en-GB" b="1" dirty="0" smtClean="0"/>
              <a:t>s’</a:t>
            </a:r>
            <a:r>
              <a:rPr lang="en-GB" dirty="0" smtClean="0"/>
              <a:t>, </a:t>
            </a:r>
            <a:r>
              <a:rPr lang="en-GB" b="1" dirty="0" smtClean="0"/>
              <a:t>t’</a:t>
            </a:r>
            <a:r>
              <a:rPr lang="en-GB" dirty="0" smtClean="0"/>
              <a:t>) are Nash </a:t>
            </a:r>
            <a:r>
              <a:rPr lang="en-GB" dirty="0" err="1" smtClean="0"/>
              <a:t>equilibria</a:t>
            </a:r>
            <a:r>
              <a:rPr lang="en-GB" dirty="0" smtClean="0"/>
              <a:t>, then (</a:t>
            </a:r>
            <a:r>
              <a:rPr lang="en-GB" b="1" dirty="0" smtClean="0"/>
              <a:t>s</a:t>
            </a:r>
            <a:r>
              <a:rPr lang="en-GB" dirty="0" smtClean="0"/>
              <a:t>, </a:t>
            </a:r>
            <a:r>
              <a:rPr lang="en-GB" b="1" dirty="0" smtClean="0"/>
              <a:t>t’</a:t>
            </a:r>
            <a:r>
              <a:rPr lang="en-GB" dirty="0" smtClean="0"/>
              <a:t>), (</a:t>
            </a:r>
            <a:r>
              <a:rPr lang="en-GB" b="1" dirty="0" smtClean="0"/>
              <a:t>s’</a:t>
            </a:r>
            <a:r>
              <a:rPr lang="en-GB" dirty="0" smtClean="0"/>
              <a:t>, </a:t>
            </a:r>
            <a:r>
              <a:rPr lang="en-GB" b="1" dirty="0" smtClean="0"/>
              <a:t>t</a:t>
            </a:r>
            <a:r>
              <a:rPr lang="en-GB" dirty="0" smtClean="0"/>
              <a:t>) are also Nash </a:t>
            </a:r>
            <a:r>
              <a:rPr lang="en-GB" dirty="0" err="1" smtClean="0"/>
              <a:t>equilibria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78398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4032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Extensive-Form Games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033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 far, we have considered games where players choose their strategies simultaneously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What if players take turns choosing their actions?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Simultaneous vs. Sequential Moves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411760" y="3573016"/>
            <a:ext cx="4515936" cy="813048"/>
            <a:chOff x="2411760" y="3573016"/>
            <a:chExt cx="4515936" cy="813048"/>
          </a:xfrm>
        </p:grpSpPr>
        <p:pic>
          <p:nvPicPr>
            <p:cNvPr id="4" name="Picture 3" descr="charli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1760" y="3573016"/>
              <a:ext cx="720080" cy="813048"/>
            </a:xfrm>
            <a:prstGeom prst="rect">
              <a:avLst/>
            </a:prstGeom>
          </p:spPr>
        </p:pic>
        <p:pic>
          <p:nvPicPr>
            <p:cNvPr id="5" name="Picture 4" descr="marci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16216" y="3573016"/>
              <a:ext cx="411480" cy="762764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3203848" y="2852936"/>
            <a:ext cx="1224136" cy="864096"/>
            <a:chOff x="3203848" y="2852936"/>
            <a:chExt cx="1224136" cy="864096"/>
          </a:xfrm>
        </p:grpSpPr>
        <p:sp>
          <p:nvSpPr>
            <p:cNvPr id="6" name="Cloud Callout 5"/>
            <p:cNvSpPr/>
            <p:nvPr/>
          </p:nvSpPr>
          <p:spPr>
            <a:xfrm>
              <a:off x="3203848" y="2852936"/>
              <a:ext cx="1224136" cy="864096"/>
            </a:xfrm>
            <a:prstGeom prst="cloudCallout">
              <a:avLst>
                <a:gd name="adj1" fmla="val -64336"/>
                <a:gd name="adj2" fmla="val 5264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47864" y="2996952"/>
              <a:ext cx="8867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chemeClr val="accent1"/>
                  </a:solidFill>
                </a:rPr>
                <a:t>T</a:t>
              </a:r>
              <a:r>
                <a:rPr lang="en-GB" sz="2000" dirty="0" smtClean="0"/>
                <a:t> or </a:t>
              </a:r>
              <a:r>
                <a:rPr lang="en-GB" sz="2000" dirty="0" smtClean="0">
                  <a:solidFill>
                    <a:schemeClr val="accent1"/>
                  </a:solidFill>
                </a:rPr>
                <a:t>F</a:t>
              </a:r>
              <a:r>
                <a:rPr lang="en-GB" sz="2000" dirty="0" smtClean="0"/>
                <a:t>?</a:t>
              </a:r>
              <a:endParaRPr lang="en-US" sz="2000" dirty="0" smtClean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004048" y="2852936"/>
            <a:ext cx="1224136" cy="864096"/>
            <a:chOff x="4499992" y="2852936"/>
            <a:chExt cx="1224136" cy="864096"/>
          </a:xfrm>
        </p:grpSpPr>
        <p:sp>
          <p:nvSpPr>
            <p:cNvPr id="8" name="Cloud Callout 7"/>
            <p:cNvSpPr/>
            <p:nvPr/>
          </p:nvSpPr>
          <p:spPr>
            <a:xfrm flipH="1">
              <a:off x="4499992" y="2852936"/>
              <a:ext cx="1224136" cy="864096"/>
            </a:xfrm>
            <a:prstGeom prst="cloudCallout">
              <a:avLst>
                <a:gd name="adj1" fmla="val -66635"/>
                <a:gd name="adj2" fmla="val 5101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44008" y="2996952"/>
              <a:ext cx="8867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T</a:t>
              </a:r>
              <a:r>
                <a:rPr lang="en-GB" sz="2000" dirty="0" smtClean="0"/>
                <a:t> or </a:t>
              </a:r>
              <a:r>
                <a:rPr lang="en-GB" sz="2000" dirty="0" smtClean="0">
                  <a:solidFill>
                    <a:srgbClr val="FF0000"/>
                  </a:solidFill>
                </a:rPr>
                <a:t>F</a:t>
              </a:r>
              <a:r>
                <a:rPr lang="en-GB" sz="2000" dirty="0" smtClean="0"/>
                <a:t>?</a:t>
              </a:r>
              <a:endParaRPr lang="en-US" sz="2000" dirty="0" smtClean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411760" y="5661248"/>
            <a:ext cx="4587944" cy="957064"/>
            <a:chOff x="2411760" y="5661248"/>
            <a:chExt cx="4587944" cy="957064"/>
          </a:xfrm>
        </p:grpSpPr>
        <p:pic>
          <p:nvPicPr>
            <p:cNvPr id="10" name="Picture 9" descr="charli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1760" y="5805264"/>
              <a:ext cx="720080" cy="813048"/>
            </a:xfrm>
            <a:prstGeom prst="rect">
              <a:avLst/>
            </a:prstGeom>
          </p:spPr>
        </p:pic>
        <p:pic>
          <p:nvPicPr>
            <p:cNvPr id="11" name="Picture 10" descr="marci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88224" y="5661248"/>
              <a:ext cx="411480" cy="762764"/>
            </a:xfrm>
            <a:prstGeom prst="rect">
              <a:avLst/>
            </a:prstGeom>
          </p:spPr>
        </p:pic>
      </p:grpSp>
      <p:sp>
        <p:nvSpPr>
          <p:cNvPr id="14" name="Cloud Callout 13"/>
          <p:cNvSpPr/>
          <p:nvPr/>
        </p:nvSpPr>
        <p:spPr>
          <a:xfrm>
            <a:off x="3275856" y="5013176"/>
            <a:ext cx="1224136" cy="864096"/>
          </a:xfrm>
          <a:prstGeom prst="cloudCallout">
            <a:avLst>
              <a:gd name="adj1" fmla="val -64336"/>
              <a:gd name="adj2" fmla="val 526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347864" y="5229200"/>
            <a:ext cx="1150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1"/>
                </a:solidFill>
              </a:rPr>
              <a:t>Football?</a:t>
            </a:r>
            <a:endParaRPr lang="en-US" sz="2000" dirty="0" smtClean="0">
              <a:solidFill>
                <a:schemeClr val="accent1"/>
              </a:solidFill>
            </a:endParaRPr>
          </a:p>
        </p:txBody>
      </p:sp>
      <p:sp>
        <p:nvSpPr>
          <p:cNvPr id="18" name="Cloud Callout 17"/>
          <p:cNvSpPr/>
          <p:nvPr/>
        </p:nvSpPr>
        <p:spPr>
          <a:xfrm flipH="1">
            <a:off x="4644008" y="5085184"/>
            <a:ext cx="1584176" cy="864096"/>
          </a:xfrm>
          <a:prstGeom prst="cloudCallout">
            <a:avLst>
              <a:gd name="adj1" fmla="val -66635"/>
              <a:gd name="adj2" fmla="val 5101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076056" y="5157192"/>
            <a:ext cx="990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OK, </a:t>
            </a:r>
            <a:br>
              <a:rPr lang="en-GB" sz="2000" dirty="0" smtClean="0"/>
            </a:br>
            <a:r>
              <a:rPr lang="en-GB" sz="2000" dirty="0" smtClean="0">
                <a:solidFill>
                  <a:srgbClr val="FF0000"/>
                </a:solidFill>
              </a:rPr>
              <a:t>football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83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 animBg="1"/>
      <p:bldP spid="15" grpId="0"/>
      <p:bldP spid="18" grpId="0" animBg="1"/>
      <p:bldP spid="19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Games With Sequential Moves: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More Examples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Content Placeholder 3" descr="chessboar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844824"/>
            <a:ext cx="3541149" cy="2304256"/>
          </a:xfrm>
        </p:spPr>
      </p:pic>
      <p:pic>
        <p:nvPicPr>
          <p:cNvPr id="5" name="Picture 4" descr="tic-tac-to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988840"/>
            <a:ext cx="2069976" cy="20699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4581128"/>
            <a:ext cx="726077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Chess and tic-tac-toe may differ in difficulty, </a:t>
            </a:r>
            <a:br>
              <a:rPr lang="en-GB" sz="2800" dirty="0" smtClean="0"/>
            </a:br>
            <a:r>
              <a:rPr lang="en-GB" sz="2800" dirty="0" smtClean="0"/>
              <a:t>but the underlying principle is the same: players </a:t>
            </a:r>
            <a:br>
              <a:rPr lang="en-GB" sz="2800" dirty="0" smtClean="0"/>
            </a:br>
            <a:r>
              <a:rPr lang="en-GB" sz="2800" dirty="0" smtClean="0">
                <a:solidFill>
                  <a:schemeClr val="accent1"/>
                </a:solidFill>
              </a:rPr>
              <a:t>take turn</a:t>
            </a:r>
            <a:r>
              <a:rPr lang="en-US" sz="2800" dirty="0">
                <a:solidFill>
                  <a:schemeClr val="accent1"/>
                </a:solidFill>
              </a:rPr>
              <a:t>s</a:t>
            </a:r>
            <a:r>
              <a:rPr lang="en-GB" sz="2800" dirty="0" smtClean="0">
                <a:solidFill>
                  <a:schemeClr val="accent1"/>
                </a:solidFill>
              </a:rPr>
              <a:t> </a:t>
            </a:r>
            <a:r>
              <a:rPr lang="en-GB" sz="2800" dirty="0" smtClean="0"/>
              <a:t>making moves, and eventually either </a:t>
            </a:r>
            <a:br>
              <a:rPr lang="en-GB" sz="2800" dirty="0" smtClean="0"/>
            </a:br>
            <a:r>
              <a:rPr lang="en-GB" sz="2800" dirty="0" smtClean="0"/>
              <a:t>one of the players wins or there is a tie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5553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Normal-Form Games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64096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Formally:</a:t>
            </a:r>
          </a:p>
          <a:p>
            <a:r>
              <a:rPr lang="en-GB" dirty="0" smtClean="0"/>
              <a:t>A </a:t>
            </a:r>
            <a:r>
              <a:rPr lang="en-GB" dirty="0" smtClean="0">
                <a:solidFill>
                  <a:schemeClr val="tx2"/>
                </a:solidFill>
              </a:rPr>
              <a:t>normal-form</a:t>
            </a:r>
            <a:r>
              <a:rPr lang="en-GB" dirty="0" smtClean="0"/>
              <a:t> game is given by</a:t>
            </a:r>
          </a:p>
          <a:p>
            <a:pPr lvl="1"/>
            <a:r>
              <a:rPr lang="en-GB" dirty="0" smtClean="0"/>
              <a:t> a set of </a:t>
            </a:r>
            <a:r>
              <a:rPr lang="en-GB" dirty="0" smtClean="0">
                <a:solidFill>
                  <a:schemeClr val="accent1"/>
                </a:solidFill>
              </a:rPr>
              <a:t>players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</a:p>
          <a:p>
            <a:pPr lvl="1"/>
            <a:r>
              <a:rPr lang="en-GB" dirty="0" smtClean="0"/>
              <a:t>for each player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, a set of available </a:t>
            </a:r>
            <a:r>
              <a:rPr lang="en-GB" dirty="0" smtClean="0">
                <a:solidFill>
                  <a:schemeClr val="accent1"/>
                </a:solidFill>
              </a:rPr>
              <a:t>actions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</a:p>
          <a:p>
            <a:pPr lvl="1"/>
            <a:r>
              <a:rPr lang="en-GB" dirty="0" smtClean="0"/>
              <a:t>for each player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, a </a:t>
            </a:r>
            <a:r>
              <a:rPr lang="en-GB" dirty="0" smtClean="0">
                <a:solidFill>
                  <a:schemeClr val="accent1"/>
                </a:solidFill>
              </a:rPr>
              <a:t>utility function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u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: 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x ... x A</a:t>
            </a:r>
            <a:r>
              <a:rPr lang="en-GB" baseline="-25000" dirty="0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→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Algerian" pitchFamily="82" charset="0"/>
                <a:ea typeface="Cambria Math"/>
              </a:rPr>
              <a:t>R</a:t>
            </a:r>
            <a:r>
              <a:rPr lang="en-GB" dirty="0" smtClean="0">
                <a:ea typeface="Cambria Math"/>
              </a:rPr>
              <a:t> (real numbers)</a:t>
            </a:r>
          </a:p>
          <a:p>
            <a:r>
              <a:rPr lang="en-GB" dirty="0" smtClean="0">
                <a:solidFill>
                  <a:schemeClr val="accent1"/>
                </a:solidFill>
                <a:ea typeface="Cambria Math"/>
              </a:rPr>
              <a:t>Action profile: </a:t>
            </a:r>
            <a:r>
              <a:rPr lang="en-GB" dirty="0" smtClean="0">
                <a:ea typeface="Cambria Math"/>
              </a:rPr>
              <a:t>Any vector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(a</a:t>
            </a:r>
            <a:r>
              <a:rPr lang="en-GB" baseline="-25000" dirty="0" smtClean="0">
                <a:solidFill>
                  <a:srgbClr val="FF0000"/>
                </a:solidFill>
                <a:ea typeface="Cambria Math"/>
              </a:rPr>
              <a:t>1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, ..., a</a:t>
            </a:r>
            <a:r>
              <a:rPr lang="en-GB" baseline="-25000" dirty="0" smtClean="0">
                <a:solidFill>
                  <a:srgbClr val="FF0000"/>
                </a:solidFill>
                <a:ea typeface="Cambria Math"/>
              </a:rPr>
              <a:t>n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)</a:t>
            </a:r>
            <a:r>
              <a:rPr lang="en-GB" dirty="0" smtClean="0">
                <a:ea typeface="Cambria Math"/>
              </a:rPr>
              <a:t>, with </a:t>
            </a:r>
            <a:r>
              <a:rPr lang="en-GB" dirty="0" err="1" smtClean="0">
                <a:solidFill>
                  <a:srgbClr val="FF0000"/>
                </a:solidFill>
                <a:ea typeface="Cambria Math"/>
              </a:rPr>
              <a:t>a</a:t>
            </a:r>
            <a:r>
              <a:rPr lang="en-GB" baseline="-25000" dirty="0" err="1" smtClean="0">
                <a:solidFill>
                  <a:srgbClr val="FF0000"/>
                </a:solidFill>
                <a:ea typeface="Cambria Math"/>
              </a:rPr>
              <a:t>i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 </a:t>
            </a:r>
            <a:r>
              <a:rPr lang="en-GB" dirty="0" smtClean="0">
                <a:solidFill>
                  <a:srgbClr val="FF0000"/>
                </a:solidFill>
                <a:ea typeface="Cambria Math"/>
                <a:sym typeface="Symbol"/>
              </a:rPr>
              <a:t>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 A</a:t>
            </a:r>
            <a:r>
              <a:rPr lang="en-GB" baseline="-25000" dirty="0" smtClean="0">
                <a:solidFill>
                  <a:srgbClr val="FF0000"/>
                </a:solidFill>
                <a:ea typeface="Cambria Math"/>
              </a:rPr>
              <a:t>i</a:t>
            </a:r>
            <a:endParaRPr lang="en-GB" dirty="0" smtClean="0">
              <a:solidFill>
                <a:schemeClr val="accent1"/>
              </a:solidFill>
            </a:endParaRPr>
          </a:p>
          <a:p>
            <a:pPr lvl="1"/>
            <a:r>
              <a:rPr lang="en-GB" dirty="0" smtClean="0">
                <a:ea typeface="Cambria Math"/>
              </a:rPr>
              <a:t>each action profile corresponds to an outcome </a:t>
            </a:r>
            <a:endParaRPr lang="en-GB" dirty="0" smtClean="0">
              <a:solidFill>
                <a:srgbClr val="000000"/>
              </a:solidFill>
              <a:ea typeface="Cambria Math"/>
            </a:endParaRPr>
          </a:p>
          <a:p>
            <a:pPr lvl="1"/>
            <a:r>
              <a:rPr lang="en-GB" dirty="0" err="1" smtClean="0">
                <a:solidFill>
                  <a:srgbClr val="FF0000"/>
                </a:solidFill>
                <a:ea typeface="Cambria Math"/>
              </a:rPr>
              <a:t>u</a:t>
            </a:r>
            <a:r>
              <a:rPr lang="en-GB" baseline="-25000" dirty="0" err="1" smtClean="0">
                <a:solidFill>
                  <a:srgbClr val="FF0000"/>
                </a:solidFill>
                <a:ea typeface="Cambria Math"/>
              </a:rPr>
              <a:t>i</a:t>
            </a:r>
            <a:r>
              <a:rPr lang="en-GB" dirty="0" smtClean="0">
                <a:ea typeface="Cambria Math"/>
              </a:rPr>
              <a:t> describes how much player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i</a:t>
            </a:r>
            <a:r>
              <a:rPr lang="en-GB" dirty="0" smtClean="0">
                <a:ea typeface="Cambria Math"/>
              </a:rPr>
              <a:t> enjoys each outcome</a:t>
            </a:r>
          </a:p>
        </p:txBody>
      </p:sp>
    </p:spTree>
    <p:extLst>
      <p:ext uri="{BB962C8B-B14F-4D97-AF65-F5344CB8AC3E}">
        <p14:creationId xmlns:p14="http://schemas.microsoft.com/office/powerpoint/2010/main" val="672081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Another Example: Market Entry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853136"/>
          </a:xfrm>
        </p:spPr>
        <p:txBody>
          <a:bodyPr>
            <a:normAutofit/>
          </a:bodyPr>
          <a:lstStyle/>
          <a:p>
            <a:r>
              <a:rPr lang="en-GB" dirty="0" smtClean="0"/>
              <a:t>Suppose that in some country </a:t>
            </a:r>
            <a:r>
              <a:rPr lang="en-GB" dirty="0" smtClean="0">
                <a:solidFill>
                  <a:srgbClr val="00B050"/>
                </a:solidFill>
              </a:rPr>
              <a:t>firm 1</a:t>
            </a:r>
            <a:r>
              <a:rPr lang="en-GB" dirty="0" smtClean="0"/>
              <a:t> is currently the only available fast food chain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Firm 2</a:t>
            </a:r>
            <a:r>
              <a:rPr lang="en-GB" dirty="0" smtClean="0"/>
              <a:t> considers opening their restaurants in that country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Firm 2</a:t>
            </a:r>
            <a:r>
              <a:rPr lang="en-GB" dirty="0" smtClean="0"/>
              <a:t> has 2 actions: enter (</a:t>
            </a:r>
            <a:r>
              <a:rPr lang="en-GB" dirty="0" smtClean="0">
                <a:solidFill>
                  <a:srgbClr val="FF0000"/>
                </a:solidFill>
              </a:rPr>
              <a:t>E</a:t>
            </a:r>
            <a:r>
              <a:rPr lang="en-GB" dirty="0" smtClean="0"/>
              <a:t>), stay out (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dirty="0" smtClean="0"/>
              <a:t>)</a:t>
            </a:r>
          </a:p>
          <a:p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firm 2</a:t>
            </a:r>
            <a:r>
              <a:rPr lang="en-GB" dirty="0" smtClean="0"/>
              <a:t> stays out, </a:t>
            </a:r>
            <a:r>
              <a:rPr lang="en-GB" dirty="0" smtClean="0">
                <a:solidFill>
                  <a:srgbClr val="00B050"/>
                </a:solidFill>
              </a:rPr>
              <a:t>firm 1</a:t>
            </a:r>
            <a:r>
              <a:rPr lang="en-GB" dirty="0" smtClean="0"/>
              <a:t> need not do anything</a:t>
            </a:r>
          </a:p>
          <a:p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firm 2</a:t>
            </a:r>
            <a:r>
              <a:rPr lang="en-GB" dirty="0" smtClean="0"/>
              <a:t> enters, </a:t>
            </a:r>
            <a:r>
              <a:rPr lang="en-GB" dirty="0" smtClean="0">
                <a:solidFill>
                  <a:srgbClr val="00B050"/>
                </a:solidFill>
              </a:rPr>
              <a:t>firm 1</a:t>
            </a:r>
            <a:r>
              <a:rPr lang="en-GB" dirty="0" smtClean="0"/>
              <a:t> can either fight (</a:t>
            </a:r>
            <a:r>
              <a:rPr lang="en-GB" dirty="0" smtClean="0">
                <a:solidFill>
                  <a:srgbClr val="00B050"/>
                </a:solidFill>
              </a:rPr>
              <a:t>F</a:t>
            </a:r>
            <a:r>
              <a:rPr lang="en-GB" dirty="0" smtClean="0"/>
              <a:t>) (lower prices, aggressive marketing) or accept (</a:t>
            </a:r>
            <a:r>
              <a:rPr lang="en-GB" dirty="0" smtClean="0">
                <a:solidFill>
                  <a:srgbClr val="00B050"/>
                </a:solidFill>
              </a:rPr>
              <a:t>A</a:t>
            </a:r>
            <a:r>
              <a:rPr lang="en-GB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372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Market Entry: Payoffs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firm 2</a:t>
            </a:r>
            <a:r>
              <a:rPr lang="en-GB" dirty="0" smtClean="0"/>
              <a:t> stays out, its payoff is </a:t>
            </a:r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dirty="0" smtClean="0"/>
              <a:t>, and </a:t>
            </a:r>
            <a:r>
              <a:rPr lang="en-GB" dirty="0" smtClean="0">
                <a:solidFill>
                  <a:srgbClr val="00B050"/>
                </a:solidFill>
              </a:rPr>
              <a:t>firm 1</a:t>
            </a:r>
            <a:r>
              <a:rPr lang="en-GB" dirty="0" smtClean="0"/>
              <a:t> has a payoff of </a:t>
            </a:r>
            <a:r>
              <a:rPr lang="en-GB" dirty="0" smtClean="0">
                <a:solidFill>
                  <a:srgbClr val="00B050"/>
                </a:solidFill>
              </a:rPr>
              <a:t>2</a:t>
            </a:r>
          </a:p>
          <a:p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firm 2</a:t>
            </a:r>
            <a:r>
              <a:rPr lang="en-GB" dirty="0" smtClean="0"/>
              <a:t> enters and </a:t>
            </a:r>
            <a:r>
              <a:rPr lang="en-GB" dirty="0" smtClean="0">
                <a:solidFill>
                  <a:srgbClr val="00B050"/>
                </a:solidFill>
              </a:rPr>
              <a:t>firm 1</a:t>
            </a:r>
            <a:r>
              <a:rPr lang="en-GB" dirty="0" smtClean="0"/>
              <a:t> fights, each gets a payoff of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-1</a:t>
            </a:r>
          </a:p>
          <a:p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firm 2</a:t>
            </a:r>
            <a:r>
              <a:rPr lang="en-GB" dirty="0" smtClean="0"/>
              <a:t> enters and </a:t>
            </a:r>
            <a:br>
              <a:rPr lang="en-GB" dirty="0" smtClean="0"/>
            </a:br>
            <a:r>
              <a:rPr lang="en-GB" dirty="0" smtClean="0">
                <a:solidFill>
                  <a:srgbClr val="00B050"/>
                </a:solidFill>
              </a:rPr>
              <a:t>firm 1</a:t>
            </a:r>
            <a:r>
              <a:rPr lang="en-GB" dirty="0" smtClean="0"/>
              <a:t> accepts, they share </a:t>
            </a:r>
            <a:br>
              <a:rPr lang="en-GB" dirty="0" smtClean="0"/>
            </a:br>
            <a:r>
              <a:rPr lang="en-GB" dirty="0" smtClean="0"/>
              <a:t>the market, so both get </a:t>
            </a:r>
            <a:br>
              <a:rPr lang="en-GB" dirty="0" smtClean="0"/>
            </a:br>
            <a:r>
              <a:rPr lang="en-GB" dirty="0" smtClean="0"/>
              <a:t>a payoff of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04319" y="3212976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0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2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364088" y="5013176"/>
            <a:ext cx="1160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-1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-1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7380312" y="5013176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1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grpSp>
        <p:nvGrpSpPr>
          <p:cNvPr id="24" name="Group 23"/>
          <p:cNvGrpSpPr/>
          <p:nvPr/>
        </p:nvGrpSpPr>
        <p:grpSpPr>
          <a:xfrm>
            <a:off x="6876256" y="1772816"/>
            <a:ext cx="1872208" cy="1512168"/>
            <a:chOff x="6876256" y="1772816"/>
            <a:chExt cx="1872208" cy="1512168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6696236" y="1952836"/>
              <a:ext cx="1440160" cy="1080120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6200000" flipH="1">
              <a:off x="7596336" y="2132856"/>
              <a:ext cx="1512168" cy="792088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020272" y="2060848"/>
              <a:ext cx="3593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E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388424" y="2060848"/>
              <a:ext cx="3497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S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796136" y="3212976"/>
            <a:ext cx="2049240" cy="1800200"/>
            <a:chOff x="5796136" y="3212976"/>
            <a:chExt cx="2049240" cy="1800200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5472100" y="3537012"/>
              <a:ext cx="1728192" cy="1080120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6444208" y="3645024"/>
              <a:ext cx="1800200" cy="936104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868144" y="3861048"/>
              <a:ext cx="3497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F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452320" y="3861048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A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884368" y="1196752"/>
            <a:ext cx="366657" cy="698376"/>
            <a:chOff x="7884368" y="1196752"/>
            <a:chExt cx="366657" cy="698376"/>
          </a:xfrm>
        </p:grpSpPr>
        <p:sp>
          <p:nvSpPr>
            <p:cNvPr id="12" name="TextBox 11"/>
            <p:cNvSpPr txBox="1"/>
            <p:nvPr/>
          </p:nvSpPr>
          <p:spPr>
            <a:xfrm>
              <a:off x="7884368" y="1196752"/>
              <a:ext cx="3666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</a:rPr>
                <a:t>2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7884368" y="1700808"/>
              <a:ext cx="194320" cy="1943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437591" y="2689756"/>
            <a:ext cx="560977" cy="645532"/>
            <a:chOff x="6437591" y="2689756"/>
            <a:chExt cx="560977" cy="645532"/>
          </a:xfrm>
        </p:grpSpPr>
        <p:sp>
          <p:nvSpPr>
            <p:cNvPr id="14" name="Oval 13"/>
            <p:cNvSpPr/>
            <p:nvPr/>
          </p:nvSpPr>
          <p:spPr>
            <a:xfrm>
              <a:off x="6804248" y="3140968"/>
              <a:ext cx="194320" cy="1943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37591" y="2689756"/>
              <a:ext cx="3666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00B050"/>
                  </a:solidFill>
                </a:rPr>
                <a:t>1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006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  <p:bldP spid="17" grpId="0"/>
      <p:bldP spid="18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Extensive Form Games: General Case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en-GB" dirty="0" smtClean="0"/>
              <a:t>An </a:t>
            </a:r>
            <a:r>
              <a:rPr lang="en-GB" dirty="0" smtClean="0">
                <a:solidFill>
                  <a:schemeClr val="accent1"/>
                </a:solidFill>
              </a:rPr>
              <a:t>extensive-form game</a:t>
            </a:r>
            <a:r>
              <a:rPr lang="en-GB" dirty="0" smtClean="0"/>
              <a:t> is described by </a:t>
            </a:r>
            <a:br>
              <a:rPr lang="en-GB" dirty="0" smtClean="0"/>
            </a:br>
            <a:r>
              <a:rPr lang="en-GB" dirty="0" smtClean="0"/>
              <a:t>a </a:t>
            </a:r>
            <a:r>
              <a:rPr lang="en-GB" dirty="0" smtClean="0">
                <a:solidFill>
                  <a:schemeClr val="accent1"/>
                </a:solidFill>
              </a:rPr>
              <a:t>game tree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rooted tree, with </a:t>
            </a:r>
            <a:r>
              <a:rPr lang="en-GB" dirty="0" smtClean="0">
                <a:solidFill>
                  <a:srgbClr val="FF0000"/>
                </a:solidFill>
              </a:rPr>
              <a:t>root </a:t>
            </a:r>
            <a:r>
              <a:rPr lang="en-GB" dirty="0" smtClean="0"/>
              <a:t>corresponding to </a:t>
            </a:r>
            <a:br>
              <a:rPr lang="en-GB" dirty="0" smtClean="0"/>
            </a:br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</a:rPr>
              <a:t>start </a:t>
            </a:r>
            <a:r>
              <a:rPr lang="en-GB" dirty="0" smtClean="0"/>
              <a:t>of the game</a:t>
            </a:r>
          </a:p>
          <a:p>
            <a:pPr lvl="1"/>
            <a:r>
              <a:rPr lang="en-GB" dirty="0" smtClean="0"/>
              <a:t>each </a:t>
            </a:r>
            <a:r>
              <a:rPr lang="en-GB" dirty="0" smtClean="0">
                <a:solidFill>
                  <a:srgbClr val="FF0000"/>
                </a:solidFill>
              </a:rPr>
              <a:t>internal node </a:t>
            </a:r>
            <a:r>
              <a:rPr lang="en-GB" dirty="0" smtClean="0"/>
              <a:t>of the tree is labeled by a </a:t>
            </a:r>
            <a:r>
              <a:rPr lang="en-GB" dirty="0" smtClean="0">
                <a:solidFill>
                  <a:schemeClr val="accent1"/>
                </a:solidFill>
              </a:rPr>
              <a:t>player</a:t>
            </a:r>
          </a:p>
          <a:p>
            <a:pPr lvl="1"/>
            <a:r>
              <a:rPr lang="en-GB" dirty="0" smtClean="0"/>
              <a:t>each </a:t>
            </a:r>
            <a:r>
              <a:rPr lang="en-GB" dirty="0" smtClean="0">
                <a:solidFill>
                  <a:srgbClr val="FF0000"/>
                </a:solidFill>
              </a:rPr>
              <a:t>leaf</a:t>
            </a:r>
            <a:r>
              <a:rPr lang="en-GB" dirty="0" smtClean="0"/>
              <a:t> is labeled by a </a:t>
            </a:r>
            <a:r>
              <a:rPr lang="en-GB" dirty="0" smtClean="0">
                <a:solidFill>
                  <a:schemeClr val="accent1"/>
                </a:solidFill>
              </a:rPr>
              <a:t>payoff vector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(assigning a payoff to each player in the game)</a:t>
            </a:r>
          </a:p>
          <a:p>
            <a:pPr lvl="1"/>
            <a:r>
              <a:rPr lang="en-GB" dirty="0" smtClean="0"/>
              <a:t>For a </a:t>
            </a:r>
            <a:r>
              <a:rPr lang="en-GB" dirty="0"/>
              <a:t>node </a:t>
            </a:r>
            <a:r>
              <a:rPr lang="en-GB" dirty="0" err="1"/>
              <a:t>labeled</a:t>
            </a:r>
            <a:r>
              <a:rPr lang="en-GB" dirty="0"/>
              <a:t> by a player </a:t>
            </a:r>
            <a:r>
              <a:rPr lang="en-GB" dirty="0" smtClean="0">
                <a:solidFill>
                  <a:srgbClr val="FF0000"/>
                </a:solidFill>
              </a:rPr>
              <a:t>X, </a:t>
            </a:r>
            <a:r>
              <a:rPr lang="en-GB" dirty="0" smtClean="0"/>
              <a:t>all </a:t>
            </a:r>
            <a:r>
              <a:rPr lang="en-GB" dirty="0" smtClean="0">
                <a:solidFill>
                  <a:srgbClr val="FF0000"/>
                </a:solidFill>
              </a:rPr>
              <a:t>edges</a:t>
            </a:r>
            <a:r>
              <a:rPr lang="en-GB" dirty="0" smtClean="0"/>
              <a:t> leaving the node are labeled by the </a:t>
            </a:r>
            <a:r>
              <a:rPr lang="en-GB" dirty="0" smtClean="0">
                <a:solidFill>
                  <a:schemeClr val="accent1"/>
                </a:solidFill>
              </a:rPr>
              <a:t>actions</a:t>
            </a:r>
            <a:r>
              <a:rPr lang="en-GB" dirty="0" smtClean="0"/>
              <a:t> of player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011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Extensive Form Games: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Playing The Game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944" cy="506916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Let the label of the root be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</a:p>
          <a:p>
            <a:r>
              <a:rPr lang="en-GB" dirty="0" smtClean="0"/>
              <a:t>Then the game starts by player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choosing an edge from the root; let </a:t>
            </a:r>
            <a:r>
              <a:rPr lang="en-GB" dirty="0" smtClean="0">
                <a:solidFill>
                  <a:srgbClr val="FF0000"/>
                </a:solidFill>
              </a:rPr>
              <a:t>y</a:t>
            </a:r>
            <a:r>
              <a:rPr lang="en-GB" dirty="0" smtClean="0"/>
              <a:t> be the label of the endpoint of this edge</a:t>
            </a:r>
          </a:p>
          <a:p>
            <a:r>
              <a:rPr lang="en-GB" dirty="0" smtClean="0"/>
              <a:t>Player </a:t>
            </a:r>
            <a:r>
              <a:rPr lang="en-GB" dirty="0" smtClean="0">
                <a:solidFill>
                  <a:srgbClr val="FF0000"/>
                </a:solidFill>
              </a:rPr>
              <a:t>y</a:t>
            </a:r>
            <a:r>
              <a:rPr lang="en-GB" dirty="0" smtClean="0"/>
              <a:t> chooses next, etc.</a:t>
            </a:r>
          </a:p>
          <a:p>
            <a:r>
              <a:rPr lang="en-GB" dirty="0" smtClean="0"/>
              <a:t>Players may appear </a:t>
            </a:r>
            <a:r>
              <a:rPr lang="en-GB" dirty="0" smtClean="0">
                <a:solidFill>
                  <a:schemeClr val="accent1"/>
                </a:solidFill>
              </a:rPr>
              <a:t>more than once</a:t>
            </a:r>
            <a:r>
              <a:rPr lang="en-GB" dirty="0" smtClean="0"/>
              <a:t> in the tree </a:t>
            </a:r>
          </a:p>
          <a:p>
            <a:r>
              <a:rPr lang="en-GB" dirty="0" smtClean="0"/>
              <a:t>Not all players appear on </a:t>
            </a:r>
            <a:r>
              <a:rPr lang="en-GB" dirty="0" smtClean="0">
                <a:solidFill>
                  <a:schemeClr val="accent1"/>
                </a:solidFill>
              </a:rPr>
              <a:t>all paths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6696236" y="1664804"/>
            <a:ext cx="1296144" cy="1080120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7236296" y="2204864"/>
            <a:ext cx="1296144" cy="0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7704348" y="1736812"/>
            <a:ext cx="1296144" cy="936104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868144" y="3284984"/>
            <a:ext cx="1368152" cy="504056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6336196" y="3320988"/>
            <a:ext cx="1368152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740352" y="3140968"/>
            <a:ext cx="1368152" cy="79208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8172400" y="3501008"/>
            <a:ext cx="1368152" cy="7200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336196" y="4689140"/>
            <a:ext cx="1368152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6732240" y="4725144"/>
            <a:ext cx="1440160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7812360" y="1484784"/>
            <a:ext cx="194320" cy="1943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164288" y="4149080"/>
            <a:ext cx="194320" cy="1943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732240" y="2780928"/>
            <a:ext cx="194320" cy="194320"/>
          </a:xfrm>
          <a:prstGeom prst="ellipse">
            <a:avLst/>
          </a:prstGeom>
          <a:solidFill>
            <a:srgbClr val="FF33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8748464" y="2780928"/>
            <a:ext cx="194320" cy="1943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8280000" y="4149080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0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2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7452320" y="429309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1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7380312" y="285293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2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0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3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5796136" y="429309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4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2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6156176" y="5661248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5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7380312" y="573325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6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6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6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8100392" y="11967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08304" y="37170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4448" y="220486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B050"/>
                </a:solidFill>
              </a:rPr>
              <a:t>3</a:t>
            </a:r>
            <a:endParaRPr lang="en-US" sz="2800" dirty="0" smtClean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44208" y="22768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33CC"/>
                </a:solidFill>
              </a:rPr>
              <a:t>2</a:t>
            </a:r>
            <a:endParaRPr lang="en-US" sz="2800" dirty="0" smtClean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800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Extensive Form Games: Strategies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6184"/>
            <a:ext cx="5410944" cy="506916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Strategy</a:t>
            </a:r>
            <a:r>
              <a:rPr lang="en-GB" dirty="0" smtClean="0"/>
              <a:t> of player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: </a:t>
            </a:r>
            <a:br>
              <a:rPr lang="en-GB" dirty="0" smtClean="0"/>
            </a:br>
            <a:r>
              <a:rPr lang="en-GB" dirty="0" smtClean="0"/>
              <a:t>a complete plan, i.e., which action would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choose for each node labeled with</a:t>
            </a:r>
            <a:r>
              <a:rPr lang="en-GB" dirty="0" smtClean="0">
                <a:solidFill>
                  <a:srgbClr val="FF0000"/>
                </a:solidFill>
              </a:rPr>
              <a:t> x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Caution:</a:t>
            </a:r>
            <a:r>
              <a:rPr lang="en-GB" dirty="0" smtClean="0">
                <a:solidFill>
                  <a:srgbClr val="000000"/>
                </a:solidFill>
              </a:rPr>
              <a:t> Need to specify what to do even for nodes that seem unlikely to occur due to the players’ choices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Player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has 6 strategies: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(L1, L4)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(L1, R4)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(C1, L4)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(C1, R4)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(R1, L4)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(R1, R4)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L4 looks redundant in (C1, L4)</a:t>
            </a:r>
            <a:r>
              <a:rPr lang="en-GB" dirty="0" smtClean="0"/>
              <a:t> :</a:t>
            </a:r>
            <a:br>
              <a:rPr lang="en-GB" dirty="0" smtClean="0"/>
            </a:br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chooses </a:t>
            </a:r>
            <a:r>
              <a:rPr lang="en-GB" dirty="0" smtClean="0">
                <a:solidFill>
                  <a:srgbClr val="FF0000"/>
                </a:solidFill>
              </a:rPr>
              <a:t>C1</a:t>
            </a:r>
            <a:r>
              <a:rPr lang="en-GB" dirty="0" smtClean="0"/>
              <a:t>, he will not be able to choose </a:t>
            </a:r>
            <a:r>
              <a:rPr lang="en-GB" dirty="0" smtClean="0">
                <a:solidFill>
                  <a:srgbClr val="FF0000"/>
                </a:solidFill>
              </a:rPr>
              <a:t>L4</a:t>
            </a:r>
          </a:p>
          <a:p>
            <a:r>
              <a:rPr lang="en-GB" dirty="0" smtClean="0"/>
              <a:t>But still</a:t>
            </a:r>
            <a:r>
              <a:rPr lang="en-GB" dirty="0" smtClean="0">
                <a:solidFill>
                  <a:srgbClr val="FF0000"/>
                </a:solidFill>
              </a:rPr>
              <a:t> (C1, L4) </a:t>
            </a:r>
            <a:r>
              <a:rPr lang="en-GB" dirty="0" smtClean="0">
                <a:solidFill>
                  <a:srgbClr val="000000"/>
                </a:solidFill>
              </a:rPr>
              <a:t>is a valid strategy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If by mistake </a:t>
            </a:r>
            <a:r>
              <a:rPr lang="en-GB" dirty="0" smtClean="0">
                <a:solidFill>
                  <a:srgbClr val="FF0000"/>
                </a:solidFill>
              </a:rPr>
              <a:t>C1</a:t>
            </a:r>
            <a:r>
              <a:rPr lang="en-GB" dirty="0" smtClean="0">
                <a:solidFill>
                  <a:srgbClr val="000000"/>
                </a:solidFill>
              </a:rPr>
              <a:t> is not played, then player 1 knows what to choose between </a:t>
            </a:r>
            <a:r>
              <a:rPr lang="en-GB" dirty="0" smtClean="0">
                <a:solidFill>
                  <a:srgbClr val="FF0000"/>
                </a:solidFill>
              </a:rPr>
              <a:t>L4, R4</a:t>
            </a: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6696236" y="1664804"/>
            <a:ext cx="1296144" cy="1080120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7236296" y="2204864"/>
            <a:ext cx="1296144" cy="0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7704348" y="1736812"/>
            <a:ext cx="1296144" cy="936104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868144" y="3284984"/>
            <a:ext cx="1368152" cy="504056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6336196" y="3320988"/>
            <a:ext cx="1368152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740352" y="3140968"/>
            <a:ext cx="1368152" cy="79208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8172400" y="3501008"/>
            <a:ext cx="1368152" cy="7200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336196" y="4689140"/>
            <a:ext cx="1368152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6732240" y="4725144"/>
            <a:ext cx="1440160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7812360" y="1484784"/>
            <a:ext cx="194320" cy="1943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164288" y="4149080"/>
            <a:ext cx="194320" cy="1943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732240" y="2780928"/>
            <a:ext cx="194320" cy="194320"/>
          </a:xfrm>
          <a:prstGeom prst="ellipse">
            <a:avLst/>
          </a:prstGeom>
          <a:solidFill>
            <a:srgbClr val="FF33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8748464" y="2780928"/>
            <a:ext cx="194320" cy="1943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8100392" y="11967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08304" y="37170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4448" y="220486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B050"/>
                </a:solidFill>
              </a:rPr>
              <a:t>3</a:t>
            </a:r>
            <a:endParaRPr lang="en-US" sz="2800" dirty="0" smtClean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44208" y="22768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33CC"/>
                </a:solidFill>
              </a:rPr>
              <a:t>2</a:t>
            </a:r>
            <a:endParaRPr lang="en-US" sz="2800" dirty="0" smtClean="0">
              <a:solidFill>
                <a:srgbClr val="FF33CC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76256" y="1772816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L1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84168" y="3212976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33CC"/>
                </a:solidFill>
              </a:rPr>
              <a:t>L2</a:t>
            </a:r>
            <a:endParaRPr lang="en-US" sz="2400" dirty="0" smtClean="0">
              <a:solidFill>
                <a:srgbClr val="FF33CC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956376" y="3212976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accent1"/>
                </a:solidFill>
              </a:rPr>
              <a:t>L3</a:t>
            </a:r>
            <a:endParaRPr lang="en-US" sz="2400" dirty="0" smtClean="0">
              <a:solidFill>
                <a:schemeClr val="accent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44208" y="4869160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L4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52320" y="2204864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C1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44408" y="1700808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R1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88424" y="3645024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accent1"/>
                </a:solidFill>
              </a:rPr>
              <a:t>R3</a:t>
            </a:r>
            <a:endParaRPr lang="en-US" sz="2400" dirty="0" smtClean="0">
              <a:solidFill>
                <a:schemeClr val="accent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20272" y="3212976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33CC"/>
                </a:solidFill>
              </a:rPr>
              <a:t>R2</a:t>
            </a:r>
            <a:endParaRPr lang="en-US" sz="2400" dirty="0" smtClean="0">
              <a:solidFill>
                <a:srgbClr val="FF33CC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24328" y="4869160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R4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804248" y="1628800"/>
            <a:ext cx="1080120" cy="3960440"/>
            <a:chOff x="6804248" y="1628800"/>
            <a:chExt cx="1080120" cy="3960440"/>
          </a:xfrm>
        </p:grpSpPr>
        <p:cxnSp>
          <p:nvCxnSpPr>
            <p:cNvPr id="49" name="Straight Connector 48"/>
            <p:cNvCxnSpPr/>
            <p:nvPr/>
          </p:nvCxnSpPr>
          <p:spPr>
            <a:xfrm rot="5400000">
              <a:off x="7236296" y="2276872"/>
              <a:ext cx="1296144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400000">
              <a:off x="6336196" y="4689140"/>
              <a:ext cx="1368152" cy="432048"/>
            </a:xfrm>
            <a:prstGeom prst="lin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500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Market Entry: Predicting the Outcome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5266928" cy="506916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How should players choose a strategy?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Firm 1 can reason as follows: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000000"/>
                </a:solidFill>
              </a:rPr>
              <a:t>If firm 2 enters, the best for me is to play A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Firm 2</a:t>
            </a:r>
            <a:r>
              <a:rPr lang="en-GB" dirty="0" smtClean="0"/>
              <a:t> reasons as follows:</a:t>
            </a:r>
          </a:p>
          <a:p>
            <a:pPr lvl="1"/>
            <a:r>
              <a:rPr lang="en-GB" dirty="0" smtClean="0"/>
              <a:t>if I enter, </a:t>
            </a:r>
            <a:r>
              <a:rPr lang="en-GB" dirty="0" smtClean="0">
                <a:solidFill>
                  <a:srgbClr val="00B050"/>
                </a:solidFill>
              </a:rPr>
              <a:t>firm 1</a:t>
            </a:r>
            <a:r>
              <a:rPr lang="en-GB" dirty="0" smtClean="0"/>
              <a:t> is better off</a:t>
            </a:r>
            <a:br>
              <a:rPr lang="en-GB" dirty="0" smtClean="0"/>
            </a:br>
            <a:r>
              <a:rPr lang="en-GB" dirty="0" smtClean="0"/>
              <a:t>accepting, so my payoff is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</a:p>
          <a:p>
            <a:pPr lvl="1"/>
            <a:r>
              <a:rPr lang="en-GB" dirty="0" smtClean="0"/>
              <a:t>if I stay out, my payoff is </a:t>
            </a:r>
            <a:r>
              <a:rPr lang="en-GB" dirty="0" smtClean="0">
                <a:solidFill>
                  <a:srgbClr val="FF0000"/>
                </a:solidFill>
              </a:rPr>
              <a:t>0</a:t>
            </a:r>
          </a:p>
          <a:p>
            <a:pPr lvl="1"/>
            <a:r>
              <a:rPr lang="en-GB" dirty="0" smtClean="0"/>
              <a:t>thus I am better off entering</a:t>
            </a:r>
          </a:p>
          <a:p>
            <a:r>
              <a:rPr lang="en-GB" dirty="0" smtClean="0"/>
              <a:t>The only “rational” </a:t>
            </a:r>
            <a:br>
              <a:rPr lang="en-GB" dirty="0" smtClean="0"/>
            </a:br>
            <a:r>
              <a:rPr lang="en-GB" dirty="0" smtClean="0"/>
              <a:t>outcome is (</a:t>
            </a:r>
            <a:r>
              <a:rPr lang="en-GB" dirty="0" smtClean="0">
                <a:solidFill>
                  <a:srgbClr val="FF0000"/>
                </a:solidFill>
              </a:rPr>
              <a:t>E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A</a:t>
            </a:r>
            <a:r>
              <a:rPr lang="en-GB" dirty="0" smtClean="0"/>
              <a:t>)</a:t>
            </a:r>
          </a:p>
          <a:p>
            <a:r>
              <a:rPr lang="en-GB" dirty="0" smtClean="0"/>
              <a:t>Corresponds to a backward induction process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28384" y="2852936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0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2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868144" y="3933056"/>
            <a:ext cx="1160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-1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-1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7308304" y="3933056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1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grpSp>
        <p:nvGrpSpPr>
          <p:cNvPr id="4" name="Group 23"/>
          <p:cNvGrpSpPr/>
          <p:nvPr/>
        </p:nvGrpSpPr>
        <p:grpSpPr>
          <a:xfrm>
            <a:off x="7164288" y="1772816"/>
            <a:ext cx="1429896" cy="1080120"/>
            <a:chOff x="7164288" y="1772816"/>
            <a:chExt cx="1429896" cy="1080120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7020272" y="1916832"/>
              <a:ext cx="1080120" cy="792088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6200000" flipH="1">
              <a:off x="7704348" y="2024844"/>
              <a:ext cx="1080120" cy="576064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164288" y="1844824"/>
              <a:ext cx="3593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E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244408" y="1844824"/>
              <a:ext cx="3497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S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6516216" y="2852936"/>
            <a:ext cx="1329160" cy="1080120"/>
            <a:chOff x="6228184" y="3212976"/>
            <a:chExt cx="1329160" cy="1080120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6012160" y="3429000"/>
              <a:ext cx="1080120" cy="648072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6624228" y="3465004"/>
              <a:ext cx="1080120" cy="576064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228184" y="3356992"/>
              <a:ext cx="3497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F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64288" y="3429000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A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grpSp>
        <p:nvGrpSpPr>
          <p:cNvPr id="8" name="Group 22"/>
          <p:cNvGrpSpPr/>
          <p:nvPr/>
        </p:nvGrpSpPr>
        <p:grpSpPr>
          <a:xfrm>
            <a:off x="7884368" y="1196752"/>
            <a:ext cx="366657" cy="698376"/>
            <a:chOff x="7884368" y="1196752"/>
            <a:chExt cx="366657" cy="698376"/>
          </a:xfrm>
        </p:grpSpPr>
        <p:sp>
          <p:nvSpPr>
            <p:cNvPr id="12" name="TextBox 11"/>
            <p:cNvSpPr txBox="1"/>
            <p:nvPr/>
          </p:nvSpPr>
          <p:spPr>
            <a:xfrm>
              <a:off x="7884368" y="1196752"/>
              <a:ext cx="3666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</a:rPr>
                <a:t>2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7884368" y="1700808"/>
              <a:ext cx="194320" cy="1943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24"/>
          <p:cNvGrpSpPr/>
          <p:nvPr/>
        </p:nvGrpSpPr>
        <p:grpSpPr>
          <a:xfrm>
            <a:off x="6797631" y="2329716"/>
            <a:ext cx="488969" cy="645532"/>
            <a:chOff x="6509599" y="2689756"/>
            <a:chExt cx="488969" cy="645532"/>
          </a:xfrm>
        </p:grpSpPr>
        <p:sp>
          <p:nvSpPr>
            <p:cNvPr id="14" name="Oval 13"/>
            <p:cNvSpPr/>
            <p:nvPr/>
          </p:nvSpPr>
          <p:spPr>
            <a:xfrm>
              <a:off x="6804248" y="3140968"/>
              <a:ext cx="194320" cy="1943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09599" y="2689756"/>
              <a:ext cx="3666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00B050"/>
                  </a:solidFill>
                </a:rPr>
                <a:t>1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9462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r>
              <a:rPr lang="en-GB" dirty="0" smtClean="0">
                <a:solidFill>
                  <a:schemeClr val="tx2"/>
                </a:solidFill>
              </a:rPr>
              <a:t>Predicting The Outcome: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Backward Induction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The outcome of the game can be predicted using </a:t>
            </a:r>
            <a:r>
              <a:rPr lang="en-GB" dirty="0" smtClean="0">
                <a:solidFill>
                  <a:schemeClr val="accent1"/>
                </a:solidFill>
              </a:rPr>
              <a:t>backward induction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Start with any node whose children are </a:t>
            </a:r>
            <a:r>
              <a:rPr lang="en-GB" dirty="0" smtClean="0">
                <a:solidFill>
                  <a:schemeClr val="accent1"/>
                </a:solidFill>
              </a:rPr>
              <a:t>leaves</a:t>
            </a:r>
            <a:r>
              <a:rPr lang="en-GB" dirty="0" smtClean="0"/>
              <a:t> only</a:t>
            </a:r>
          </a:p>
          <a:p>
            <a:pPr lvl="1"/>
            <a:r>
              <a:rPr lang="en-GB" dirty="0" smtClean="0"/>
              <a:t>For any such node, the agent who chooses the action will determine all payoffs including his own, so he will choose the action </a:t>
            </a:r>
            <a:r>
              <a:rPr lang="en-GB" dirty="0" smtClean="0">
                <a:solidFill>
                  <a:schemeClr val="accent1"/>
                </a:solidFill>
              </a:rPr>
              <a:t>maximizing his payoff</a:t>
            </a:r>
          </a:p>
          <a:p>
            <a:pPr lvl="2"/>
            <a:r>
              <a:rPr lang="en-GB" dirty="0" smtClean="0"/>
              <a:t>breaking </a:t>
            </a:r>
            <a:r>
              <a:rPr lang="en-GB" dirty="0" smtClean="0">
                <a:solidFill>
                  <a:schemeClr val="accent1"/>
                </a:solidFill>
              </a:rPr>
              <a:t>ties </a:t>
            </a:r>
            <a:r>
              <a:rPr lang="en-GB" dirty="0" smtClean="0"/>
              <a:t>arbitrarily (we will come back to this)</a:t>
            </a:r>
          </a:p>
          <a:p>
            <a:pPr lvl="1"/>
            <a:r>
              <a:rPr lang="en-GB" dirty="0" smtClean="0"/>
              <a:t>Fix his choice of action, and </a:t>
            </a:r>
            <a:r>
              <a:rPr lang="en-GB" dirty="0" smtClean="0">
                <a:solidFill>
                  <a:schemeClr val="accent1"/>
                </a:solidFill>
              </a:rPr>
              <a:t>delete</a:t>
            </a:r>
            <a:r>
              <a:rPr lang="en-GB" dirty="0" smtClean="0"/>
              <a:t> other branches</a:t>
            </a:r>
          </a:p>
          <a:p>
            <a:pPr lvl="1"/>
            <a:r>
              <a:rPr lang="en-GB" dirty="0" smtClean="0"/>
              <a:t>Now his node has one outgoing edge, so it can be treated as a </a:t>
            </a:r>
            <a:r>
              <a:rPr lang="en-GB" dirty="0" smtClean="0">
                <a:solidFill>
                  <a:schemeClr val="accent1"/>
                </a:solidFill>
              </a:rPr>
              <a:t>leaf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Repeat</a:t>
            </a:r>
            <a:r>
              <a:rPr lang="en-GB" dirty="0" smtClean="0"/>
              <a:t> until the root’s action is determined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363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Backward </a:t>
            </a:r>
            <a:r>
              <a:rPr lang="en-GB" dirty="0" smtClean="0">
                <a:solidFill>
                  <a:schemeClr val="tx2"/>
                </a:solidFill>
              </a:rPr>
              <a:t>Induction: Example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Player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prefers (</a:t>
            </a:r>
            <a:r>
              <a:rPr lang="en-GB" dirty="0" smtClean="0">
                <a:solidFill>
                  <a:srgbClr val="FF0000"/>
                </a:solidFill>
              </a:rPr>
              <a:t>6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6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6</a:t>
            </a:r>
            <a:r>
              <a:rPr lang="en-GB" dirty="0" smtClean="0"/>
              <a:t>) to 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1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5</a:t>
            </a:r>
            <a:r>
              <a:rPr lang="en-GB" dirty="0" smtClean="0"/>
              <a:t>), so he chooses </a:t>
            </a:r>
            <a:r>
              <a:rPr lang="en-GB" dirty="0" smtClean="0">
                <a:solidFill>
                  <a:srgbClr val="FF0000"/>
                </a:solidFill>
              </a:rPr>
              <a:t>R4</a:t>
            </a:r>
          </a:p>
          <a:p>
            <a:r>
              <a:rPr lang="en-GB" dirty="0" smtClean="0"/>
              <a:t>Player </a:t>
            </a:r>
            <a:r>
              <a:rPr lang="en-GB" dirty="0" smtClean="0">
                <a:solidFill>
                  <a:srgbClr val="FF33CC"/>
                </a:solidFill>
              </a:rPr>
              <a:t>2</a:t>
            </a:r>
            <a:r>
              <a:rPr lang="en-GB" dirty="0" smtClean="0"/>
              <a:t> prefers (</a:t>
            </a:r>
            <a:r>
              <a:rPr lang="en-GB" dirty="0" smtClean="0">
                <a:solidFill>
                  <a:srgbClr val="FF0000"/>
                </a:solidFill>
              </a:rPr>
              <a:t>6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6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6</a:t>
            </a:r>
            <a:r>
              <a:rPr lang="en-GB" dirty="0" smtClean="0"/>
              <a:t>) to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4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2</a:t>
            </a:r>
            <a:r>
              <a:rPr lang="en-GB" dirty="0" smtClean="0"/>
              <a:t>), so he chooses </a:t>
            </a:r>
            <a:r>
              <a:rPr lang="en-GB" dirty="0" smtClean="0">
                <a:solidFill>
                  <a:srgbClr val="FF33CC"/>
                </a:solidFill>
              </a:rPr>
              <a:t>R2</a:t>
            </a:r>
          </a:p>
          <a:p>
            <a:r>
              <a:rPr lang="en-GB" dirty="0" smtClean="0"/>
              <a:t>Player </a:t>
            </a:r>
            <a:r>
              <a:rPr lang="en-GB" dirty="0" smtClean="0">
                <a:solidFill>
                  <a:srgbClr val="00B050"/>
                </a:solidFill>
              </a:rPr>
              <a:t>3</a:t>
            </a:r>
            <a:r>
              <a:rPr lang="en-GB" dirty="0" smtClean="0"/>
              <a:t> prefers (</a:t>
            </a:r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1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2</a:t>
            </a:r>
            <a:r>
              <a:rPr lang="en-GB" dirty="0" smtClean="0"/>
              <a:t>) to 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1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1</a:t>
            </a:r>
            <a:r>
              <a:rPr lang="en-GB" dirty="0" smtClean="0"/>
              <a:t>), so he chooses </a:t>
            </a:r>
            <a:r>
              <a:rPr lang="en-GB" dirty="0" smtClean="0">
                <a:solidFill>
                  <a:srgbClr val="00B050"/>
                </a:solidFill>
              </a:rPr>
              <a:t>R3</a:t>
            </a:r>
          </a:p>
          <a:p>
            <a:r>
              <a:rPr lang="en-GB" dirty="0" smtClean="0"/>
              <a:t>Player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prefers (</a:t>
            </a:r>
            <a:r>
              <a:rPr lang="en-GB" dirty="0" smtClean="0">
                <a:solidFill>
                  <a:srgbClr val="FF0000"/>
                </a:solidFill>
              </a:rPr>
              <a:t>6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6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6</a:t>
            </a:r>
            <a:r>
              <a:rPr lang="en-GB" dirty="0" smtClean="0"/>
              <a:t>) to 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0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3</a:t>
            </a:r>
            <a:r>
              <a:rPr lang="en-GB" dirty="0" smtClean="0"/>
              <a:t>) and (</a:t>
            </a:r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1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2</a:t>
            </a:r>
            <a:r>
              <a:rPr lang="en-GB" dirty="0" smtClean="0"/>
              <a:t>), </a:t>
            </a:r>
            <a:br>
              <a:rPr lang="en-GB" dirty="0" smtClean="0"/>
            </a:br>
            <a:r>
              <a:rPr lang="en-GB" dirty="0" smtClean="0"/>
              <a:t>so he chooses </a:t>
            </a:r>
            <a:r>
              <a:rPr lang="en-GB" dirty="0" smtClean="0">
                <a:solidFill>
                  <a:srgbClr val="FF0000"/>
                </a:solidFill>
              </a:rPr>
              <a:t>L1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Strategies for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2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3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FF0000"/>
                </a:solidFill>
              </a:rPr>
              <a:t>(L1, R4)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R2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R3</a:t>
            </a:r>
            <a:r>
              <a:rPr lang="en-GB" dirty="0" smtClean="0"/>
              <a:t> </a:t>
            </a: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6696236" y="1664804"/>
            <a:ext cx="1296144" cy="1080120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868144" y="3284984"/>
            <a:ext cx="1368152" cy="504056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6336196" y="3320988"/>
            <a:ext cx="1368152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740352" y="3140968"/>
            <a:ext cx="1368152" cy="79208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336196" y="4689140"/>
            <a:ext cx="1368152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6732240" y="4725144"/>
            <a:ext cx="1440160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7164288" y="4149080"/>
            <a:ext cx="194320" cy="1943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732240" y="2780928"/>
            <a:ext cx="194320" cy="194320"/>
          </a:xfrm>
          <a:prstGeom prst="ellipse">
            <a:avLst/>
          </a:prstGeom>
          <a:solidFill>
            <a:srgbClr val="FF33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452320" y="429309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1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5796136" y="429309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4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2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6156176" y="5661248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5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7380312" y="573325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6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6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6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8100392" y="11967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08304" y="37170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7380312" y="1556792"/>
            <a:ext cx="1874635" cy="2992398"/>
            <a:chOff x="7380312" y="1556792"/>
            <a:chExt cx="1874635" cy="2992398"/>
          </a:xfrm>
        </p:grpSpPr>
        <p:cxnSp>
          <p:nvCxnSpPr>
            <p:cNvPr id="7" name="Straight Connector 6"/>
            <p:cNvCxnSpPr/>
            <p:nvPr/>
          </p:nvCxnSpPr>
          <p:spPr>
            <a:xfrm rot="5400000">
              <a:off x="7236296" y="2204864"/>
              <a:ext cx="1296144" cy="0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7704348" y="1736812"/>
              <a:ext cx="1296144" cy="936104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8172400" y="3501008"/>
              <a:ext cx="1368152" cy="72008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8748464" y="2780928"/>
              <a:ext cx="194320" cy="1943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280000" y="4149080"/>
              <a:ext cx="9749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(</a:t>
              </a:r>
              <a:r>
                <a:rPr lang="en-GB" sz="2000" dirty="0" smtClean="0">
                  <a:solidFill>
                    <a:srgbClr val="FF0000"/>
                  </a:solidFill>
                </a:rPr>
                <a:t>0</a:t>
              </a:r>
              <a:r>
                <a:rPr lang="en-GB" sz="2000" dirty="0" smtClean="0"/>
                <a:t>, </a:t>
              </a:r>
              <a:r>
                <a:rPr lang="en-GB" sz="2000" dirty="0" smtClean="0">
                  <a:solidFill>
                    <a:srgbClr val="FF33CC"/>
                  </a:solidFill>
                </a:rPr>
                <a:t>1</a:t>
              </a:r>
              <a:r>
                <a:rPr lang="en-GB" sz="2000" dirty="0" smtClean="0"/>
                <a:t>, </a:t>
              </a:r>
              <a:r>
                <a:rPr lang="en-GB" sz="2000" dirty="0" smtClean="0">
                  <a:solidFill>
                    <a:srgbClr val="00B050"/>
                  </a:solidFill>
                </a:rPr>
                <a:t>2</a:t>
              </a:r>
              <a:r>
                <a:rPr lang="en-GB" sz="2000" dirty="0" smtClean="0"/>
                <a:t>)</a:t>
              </a:r>
              <a:endParaRPr lang="en-US" sz="2000" dirty="0" smtClean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80312" y="2852936"/>
              <a:ext cx="9749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(</a:t>
              </a:r>
              <a:r>
                <a:rPr lang="en-GB" sz="2000" dirty="0" smtClean="0">
                  <a:solidFill>
                    <a:srgbClr val="FF0000"/>
                  </a:solidFill>
                </a:rPr>
                <a:t>2</a:t>
              </a:r>
              <a:r>
                <a:rPr lang="en-GB" sz="2000" dirty="0" smtClean="0"/>
                <a:t>, </a:t>
              </a:r>
              <a:r>
                <a:rPr lang="en-GB" sz="2000" dirty="0" smtClean="0">
                  <a:solidFill>
                    <a:srgbClr val="FF33CC"/>
                  </a:solidFill>
                </a:rPr>
                <a:t>0</a:t>
              </a:r>
              <a:r>
                <a:rPr lang="en-GB" sz="2000" dirty="0" smtClean="0"/>
                <a:t>, </a:t>
              </a:r>
              <a:r>
                <a:rPr lang="en-GB" sz="2000" dirty="0" smtClean="0">
                  <a:solidFill>
                    <a:srgbClr val="00B050"/>
                  </a:solidFill>
                </a:rPr>
                <a:t>3</a:t>
              </a:r>
              <a:r>
                <a:rPr lang="en-GB" sz="2000" dirty="0" smtClean="0"/>
                <a:t>)</a:t>
              </a:r>
              <a:endParaRPr lang="en-US" sz="2000" dirty="0" smtClean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604448" y="2204864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3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6444208" y="22768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33CC"/>
                </a:solidFill>
              </a:rPr>
              <a:t>2</a:t>
            </a:r>
            <a:endParaRPr lang="en-US" sz="2800" dirty="0" smtClean="0">
              <a:solidFill>
                <a:srgbClr val="FF33CC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7812360" y="1484784"/>
            <a:ext cx="194320" cy="1943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948264" y="1772816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L1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84168" y="3212976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33CC"/>
                </a:solidFill>
              </a:rPr>
              <a:t>L2</a:t>
            </a:r>
            <a:endParaRPr lang="en-US" sz="2400" dirty="0" smtClean="0">
              <a:solidFill>
                <a:srgbClr val="FF33CC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020272" y="3212976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33CC"/>
                </a:solidFill>
              </a:rPr>
              <a:t>R2</a:t>
            </a:r>
            <a:endParaRPr lang="en-US" sz="2400" dirty="0" smtClean="0">
              <a:solidFill>
                <a:srgbClr val="FF33CC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84368" y="3356992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L3</a:t>
            </a:r>
            <a:endParaRPr lang="en-US" sz="2400" dirty="0" smtClean="0">
              <a:solidFill>
                <a:srgbClr val="00B050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7380312" y="1772816"/>
            <a:ext cx="1514982" cy="2261865"/>
            <a:chOff x="7380312" y="1772816"/>
            <a:chExt cx="1514982" cy="2261865"/>
          </a:xfrm>
        </p:grpSpPr>
        <p:sp>
          <p:nvSpPr>
            <p:cNvPr id="40" name="TextBox 39"/>
            <p:cNvSpPr txBox="1"/>
            <p:nvPr/>
          </p:nvSpPr>
          <p:spPr>
            <a:xfrm>
              <a:off x="7380312" y="2132856"/>
              <a:ext cx="5036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</a:rPr>
                <a:t>C1</a:t>
              </a:r>
              <a:endParaRPr lang="en-US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244408" y="1772816"/>
              <a:ext cx="5068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</a:rPr>
                <a:t>R1</a:t>
              </a:r>
              <a:endParaRPr lang="en-US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388424" y="3573016"/>
              <a:ext cx="5068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00B050"/>
                  </a:solidFill>
                </a:rPr>
                <a:t>R3</a:t>
              </a:r>
              <a:endParaRPr lang="en-US" sz="2400" dirty="0" smtClean="0">
                <a:solidFill>
                  <a:srgbClr val="00B050"/>
                </a:solidFill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6444208" y="4869160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L4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24328" y="4941168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R4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293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9" grpId="0"/>
      <p:bldP spid="31" grpId="0"/>
      <p:bldP spid="32" grpId="0"/>
      <p:bldP spid="42" grpId="0"/>
      <p:bldP spid="44" grpId="0"/>
      <p:bldP spid="46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611560" y="5733256"/>
            <a:ext cx="2016224" cy="576064"/>
            <a:chOff x="611560" y="5733256"/>
            <a:chExt cx="2016224" cy="576064"/>
          </a:xfrm>
        </p:grpSpPr>
        <p:cxnSp>
          <p:nvCxnSpPr>
            <p:cNvPr id="11" name="Straight Connector 10"/>
            <p:cNvCxnSpPr/>
            <p:nvPr/>
          </p:nvCxnSpPr>
          <p:spPr>
            <a:xfrm rot="5400000">
              <a:off x="467544" y="5877272"/>
              <a:ext cx="576064" cy="288032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755576" y="5877272"/>
              <a:ext cx="576064" cy="288032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1871700" y="5841268"/>
              <a:ext cx="576064" cy="360040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2195736" y="5877272"/>
              <a:ext cx="576064" cy="288032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0" y="5013176"/>
            <a:ext cx="3376245" cy="1685801"/>
            <a:chOff x="0" y="5013176"/>
            <a:chExt cx="3376245" cy="1685801"/>
          </a:xfrm>
        </p:grpSpPr>
        <p:cxnSp>
          <p:nvCxnSpPr>
            <p:cNvPr id="5" name="Straight Connector 4"/>
            <p:cNvCxnSpPr/>
            <p:nvPr/>
          </p:nvCxnSpPr>
          <p:spPr>
            <a:xfrm rot="10800000" flipV="1">
              <a:off x="899592" y="5229200"/>
              <a:ext cx="792088" cy="504056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691680" y="5229200"/>
              <a:ext cx="648072" cy="504056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827584" y="5013176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5050"/>
                  </a:solidFill>
                </a:rPr>
                <a:t>L1</a:t>
              </a:r>
              <a:endParaRPr lang="en-US" sz="2400" dirty="0" smtClean="0">
                <a:solidFill>
                  <a:srgbClr val="FF505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07704" y="5013176"/>
              <a:ext cx="5068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5050"/>
                  </a:solidFill>
                </a:rPr>
                <a:t>R1</a:t>
              </a:r>
              <a:endParaRPr lang="en-US" sz="2400" dirty="0" smtClean="0">
                <a:solidFill>
                  <a:srgbClr val="FF505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1520" y="5661248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00B050"/>
                  </a:solidFill>
                </a:rPr>
                <a:t>L2</a:t>
              </a:r>
              <a:endParaRPr lang="en-US" sz="24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15616" y="5661248"/>
              <a:ext cx="5068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00B050"/>
                  </a:solidFill>
                </a:rPr>
                <a:t>R2</a:t>
              </a:r>
              <a:endParaRPr lang="en-US" sz="24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91680" y="5661248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00B050"/>
                  </a:solidFill>
                </a:rPr>
                <a:t>L3</a:t>
              </a:r>
              <a:endParaRPr lang="en-US" sz="24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411760" y="5661248"/>
              <a:ext cx="5068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00B050"/>
                  </a:solidFill>
                </a:rPr>
                <a:t>R3</a:t>
              </a:r>
              <a:endParaRPr lang="en-US" sz="24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1619672" y="5157192"/>
              <a:ext cx="194320" cy="1943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827584" y="5661248"/>
              <a:ext cx="194320" cy="1943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267744" y="5661248"/>
              <a:ext cx="194320" cy="1943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0" y="6237312"/>
              <a:ext cx="33762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  (</a:t>
              </a:r>
              <a:r>
                <a:rPr lang="en-GB" sz="2400" dirty="0" smtClean="0">
                  <a:solidFill>
                    <a:srgbClr val="FF0000"/>
                  </a:solidFill>
                </a:rPr>
                <a:t>1</a:t>
              </a:r>
              <a:r>
                <a:rPr lang="en-GB" sz="2400" dirty="0" smtClean="0"/>
                <a:t>, </a:t>
              </a:r>
              <a:r>
                <a:rPr lang="en-GB" sz="2400" dirty="0" smtClean="0">
                  <a:solidFill>
                    <a:srgbClr val="00B050"/>
                  </a:solidFill>
                </a:rPr>
                <a:t>2</a:t>
              </a:r>
              <a:r>
                <a:rPr lang="en-GB" sz="2400" dirty="0" smtClean="0"/>
                <a:t>)  (</a:t>
              </a:r>
              <a:r>
                <a:rPr lang="en-GB" sz="2400" dirty="0" smtClean="0">
                  <a:solidFill>
                    <a:srgbClr val="FF0000"/>
                  </a:solidFill>
                </a:rPr>
                <a:t>2</a:t>
              </a:r>
              <a:r>
                <a:rPr lang="en-GB" sz="2400" dirty="0" smtClean="0"/>
                <a:t>, </a:t>
              </a:r>
              <a:r>
                <a:rPr lang="en-GB" sz="2400" dirty="0" smtClean="0">
                  <a:solidFill>
                    <a:srgbClr val="00B050"/>
                  </a:solidFill>
                </a:rPr>
                <a:t>3</a:t>
              </a:r>
              <a:r>
                <a:rPr lang="en-GB" sz="2400" dirty="0" smtClean="0"/>
                <a:t>)   (</a:t>
              </a:r>
              <a:r>
                <a:rPr lang="en-GB" sz="2400" dirty="0" smtClean="0">
                  <a:solidFill>
                    <a:srgbClr val="FF0000"/>
                  </a:solidFill>
                </a:rPr>
                <a:t>3</a:t>
              </a:r>
              <a:r>
                <a:rPr lang="en-GB" sz="2400" dirty="0" smtClean="0"/>
                <a:t>, </a:t>
              </a:r>
              <a:r>
                <a:rPr lang="en-GB" sz="2400" dirty="0" smtClean="0">
                  <a:solidFill>
                    <a:srgbClr val="00B050"/>
                  </a:solidFill>
                </a:rPr>
                <a:t>1</a:t>
              </a:r>
              <a:r>
                <a:rPr lang="en-GB" sz="2400" dirty="0" smtClean="0"/>
                <a:t>)  (</a:t>
              </a:r>
              <a:r>
                <a:rPr lang="en-GB" sz="2400" dirty="0" smtClean="0">
                  <a:solidFill>
                    <a:srgbClr val="FF0000"/>
                  </a:solidFill>
                </a:rPr>
                <a:t>2</a:t>
              </a:r>
              <a:r>
                <a:rPr lang="en-GB" sz="2400" dirty="0" smtClean="0"/>
                <a:t>, </a:t>
              </a:r>
              <a:r>
                <a:rPr lang="en-GB" sz="2400" dirty="0" smtClean="0">
                  <a:solidFill>
                    <a:srgbClr val="00B050"/>
                  </a:solidFill>
                </a:rPr>
                <a:t>0</a:t>
              </a:r>
              <a:r>
                <a:rPr lang="en-GB" sz="2400" dirty="0" smtClean="0"/>
                <a:t>)</a:t>
              </a:r>
              <a:endParaRPr lang="en-US" sz="2400" dirty="0" smtClean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Converting Extensive Form Games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Into Normal Form Games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1"/>
            <a:ext cx="8208912" cy="3196952"/>
          </a:xfrm>
        </p:spPr>
        <p:txBody>
          <a:bodyPr/>
          <a:lstStyle/>
          <a:p>
            <a:r>
              <a:rPr lang="en-GB" dirty="0" smtClean="0"/>
              <a:t>Given an extensive-form game </a:t>
            </a:r>
            <a:r>
              <a:rPr lang="en-GB" dirty="0" smtClean="0">
                <a:solidFill>
                  <a:schemeClr val="accent1"/>
                </a:solidFill>
              </a:rPr>
              <a:t>G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we can list all strategies of each player</a:t>
            </a:r>
          </a:p>
          <a:p>
            <a:r>
              <a:rPr lang="en-GB" dirty="0" smtClean="0"/>
              <a:t>Let </a:t>
            </a:r>
            <a:r>
              <a:rPr lang="en-GB" dirty="0" smtClean="0">
                <a:solidFill>
                  <a:schemeClr val="accent1"/>
                </a:solidFill>
              </a:rPr>
              <a:t>N(G) </a:t>
            </a:r>
            <a:r>
              <a:rPr lang="en-GB" dirty="0" smtClean="0"/>
              <a:t>be a normal-form game with the same set of players as </a:t>
            </a:r>
            <a:r>
              <a:rPr lang="en-GB" dirty="0" smtClean="0">
                <a:solidFill>
                  <a:schemeClr val="accent1"/>
                </a:solidFill>
              </a:rPr>
              <a:t>G</a:t>
            </a:r>
            <a:r>
              <a:rPr lang="en-GB" dirty="0" smtClean="0"/>
              <a:t> such that for each player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i</a:t>
            </a:r>
            <a:r>
              <a:rPr lang="en-GB" dirty="0" smtClean="0"/>
              <a:t>, {actions of player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i</a:t>
            </a:r>
            <a:r>
              <a:rPr lang="en-GB" dirty="0" smtClean="0"/>
              <a:t> in </a:t>
            </a:r>
            <a:r>
              <a:rPr lang="en-GB" dirty="0" smtClean="0">
                <a:solidFill>
                  <a:schemeClr val="accent1"/>
                </a:solidFill>
              </a:rPr>
              <a:t>N(G)</a:t>
            </a:r>
            <a:r>
              <a:rPr lang="en-GB" dirty="0" smtClean="0"/>
              <a:t>} = </a:t>
            </a:r>
            <a:br>
              <a:rPr lang="en-GB" dirty="0" smtClean="0"/>
            </a:br>
            <a:r>
              <a:rPr lang="en-GB" dirty="0" smtClean="0"/>
              <a:t>             {strategies of player </a:t>
            </a:r>
            <a:r>
              <a:rPr lang="en-GB" dirty="0" smtClean="0">
                <a:solidFill>
                  <a:schemeClr val="accent1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in </a:t>
            </a:r>
            <a:r>
              <a:rPr lang="en-GB" dirty="0" smtClean="0">
                <a:solidFill>
                  <a:schemeClr val="accent1"/>
                </a:solidFill>
              </a:rPr>
              <a:t>G</a:t>
            </a:r>
            <a:r>
              <a:rPr lang="en-GB" dirty="0" smtClean="0"/>
              <a:t>}</a:t>
            </a:r>
            <a:endParaRPr lang="en-US" dirty="0"/>
          </a:p>
        </p:txBody>
      </p:sp>
      <p:sp>
        <p:nvSpPr>
          <p:cNvPr id="20" name="Striped Right Arrow 19"/>
          <p:cNvSpPr/>
          <p:nvPr/>
        </p:nvSpPr>
        <p:spPr>
          <a:xfrm>
            <a:off x="2627784" y="5229200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Content Placeholder 3"/>
          <p:cNvGraphicFramePr>
            <a:graphicFrameLocks/>
          </p:cNvGraphicFramePr>
          <p:nvPr/>
        </p:nvGraphicFramePr>
        <p:xfrm>
          <a:off x="4355976" y="5157192"/>
          <a:ext cx="4536504" cy="13681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4126"/>
                <a:gridCol w="1134126"/>
                <a:gridCol w="1134126"/>
                <a:gridCol w="1134126"/>
              </a:tblGrid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,</a:t>
                      </a:r>
                      <a:r>
                        <a:rPr lang="en-GB" sz="2800" baseline="0" dirty="0" smtClean="0"/>
                        <a:t> </a:t>
                      </a:r>
                      <a:r>
                        <a:rPr lang="en-GB" sz="2800" baseline="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2800" dirty="0" smtClean="0"/>
                        <a:t>, </a:t>
                      </a:r>
                      <a:r>
                        <a:rPr lang="en-GB" sz="28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GB" sz="280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GB" sz="28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28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GB" sz="280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309022" y="4653136"/>
            <a:ext cx="4838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  </a:t>
            </a:r>
            <a:r>
              <a:rPr lang="en-GB" sz="2400" dirty="0" smtClean="0">
                <a:solidFill>
                  <a:srgbClr val="00B050"/>
                </a:solidFill>
              </a:rPr>
              <a:t>(L2, L3)   (L2, R3)   (R2, L3)   (R2, R3)</a:t>
            </a:r>
            <a:endParaRPr lang="en-US" sz="2400" dirty="0" smtClean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35896" y="5229200"/>
            <a:ext cx="648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  </a:t>
            </a:r>
            <a:r>
              <a:rPr lang="en-GB" sz="2400" dirty="0" smtClean="0">
                <a:solidFill>
                  <a:srgbClr val="FF0000"/>
                </a:solidFill>
              </a:rPr>
              <a:t>L1</a:t>
            </a:r>
          </a:p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 </a:t>
            </a:r>
            <a:r>
              <a:rPr lang="en-GB" sz="2400" dirty="0" smtClean="0">
                <a:solidFill>
                  <a:srgbClr val="FF0000"/>
                </a:solidFill>
              </a:rPr>
              <a:t>R1</a:t>
            </a:r>
            <a:r>
              <a:rPr lang="en-GB" sz="2400" dirty="0" smtClean="0"/>
              <a:t> 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45258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" grpId="0" animBg="1"/>
      <p:bldP spid="32" grpId="0"/>
      <p:bldP spid="33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Predicting the Outcome: Nash Equilibria of the Normal-Form Game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GB" dirty="0" smtClean="0"/>
              <a:t>Can we use the </a:t>
            </a:r>
            <a:r>
              <a:rPr lang="en-GB" dirty="0" smtClean="0">
                <a:solidFill>
                  <a:srgbClr val="FF0000"/>
                </a:solidFill>
              </a:rPr>
              <a:t>(pure) NE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FF0000"/>
                </a:solidFill>
              </a:rPr>
              <a:t>N(G) </a:t>
            </a:r>
            <a:r>
              <a:rPr lang="en-GB" dirty="0" smtClean="0">
                <a:solidFill>
                  <a:srgbClr val="000000"/>
                </a:solidFill>
              </a:rPr>
              <a:t>as a prediction for the outcome of G?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How do they relate to </a:t>
            </a:r>
            <a:r>
              <a:rPr lang="en-GB" dirty="0" smtClean="0">
                <a:solidFill>
                  <a:schemeClr val="accent1"/>
                </a:solidFill>
              </a:rPr>
              <a:t>BI outcomes</a:t>
            </a:r>
            <a:r>
              <a:rPr lang="en-GB" dirty="0" smtClean="0"/>
              <a:t>?</a:t>
            </a:r>
          </a:p>
          <a:p>
            <a:r>
              <a:rPr lang="en-GB" u="sng" dirty="0" smtClean="0"/>
              <a:t>Claim</a:t>
            </a:r>
            <a:r>
              <a:rPr lang="en-GB" dirty="0" smtClean="0"/>
              <a:t>: any </a:t>
            </a:r>
            <a:r>
              <a:rPr lang="en-GB" dirty="0" smtClean="0">
                <a:solidFill>
                  <a:schemeClr val="accent1"/>
                </a:solidFill>
              </a:rPr>
              <a:t>backward </a:t>
            </a:r>
            <a:r>
              <a:rPr lang="en-GB" dirty="0" smtClean="0">
                <a:solidFill>
                  <a:schemeClr val="accent1"/>
                </a:solidFill>
              </a:rPr>
              <a:t>induction strategy profile</a:t>
            </a:r>
            <a:r>
              <a:rPr lang="en-GB" dirty="0" smtClean="0"/>
              <a:t> in the extensive-form game </a:t>
            </a:r>
            <a:r>
              <a:rPr lang="en-GB" dirty="0" smtClean="0">
                <a:solidFill>
                  <a:schemeClr val="accent1"/>
                </a:solidFill>
              </a:rPr>
              <a:t>G</a:t>
            </a:r>
            <a:r>
              <a:rPr lang="en-GB" dirty="0" smtClean="0"/>
              <a:t> corresponds to a </a:t>
            </a:r>
            <a:r>
              <a:rPr lang="en-GB" dirty="0" smtClean="0">
                <a:solidFill>
                  <a:srgbClr val="FF0000"/>
                </a:solidFill>
              </a:rPr>
              <a:t>NE </a:t>
            </a:r>
            <a:r>
              <a:rPr lang="en-GB" dirty="0" smtClean="0">
                <a:solidFill>
                  <a:srgbClr val="FF0000"/>
                </a:solidFill>
              </a:rPr>
              <a:t>profile</a:t>
            </a:r>
            <a:r>
              <a:rPr lang="en-GB" dirty="0" smtClean="0"/>
              <a:t> </a:t>
            </a:r>
            <a:r>
              <a:rPr lang="en-GB" dirty="0" smtClean="0"/>
              <a:t>in the normal-form  game </a:t>
            </a:r>
            <a:r>
              <a:rPr lang="en-GB" dirty="0" smtClean="0">
                <a:solidFill>
                  <a:srgbClr val="FF0000"/>
                </a:solidFill>
              </a:rPr>
              <a:t>N(G)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Is the reverse true?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46542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Example: Prisoner’s Dilemma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463242"/>
          </a:xfrm>
        </p:spPr>
        <p:txBody>
          <a:bodyPr wrap="square">
            <a:normAutofit fontScale="77500" lnSpcReduction="20000"/>
          </a:bodyPr>
          <a:lstStyle/>
          <a:p>
            <a:r>
              <a:rPr lang="en-GB" dirty="0" smtClean="0"/>
              <a:t>Two agents committed a crime. </a:t>
            </a:r>
          </a:p>
          <a:p>
            <a:r>
              <a:rPr lang="en-GB" dirty="0" smtClean="0"/>
              <a:t>The court does not have enough evidence to convict them of the crime, but can convict them of a minor offence 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year in prison each)</a:t>
            </a:r>
          </a:p>
          <a:p>
            <a:r>
              <a:rPr lang="en-GB" dirty="0" smtClean="0"/>
              <a:t>If one suspect confesses (acts as an informer), he walks free, and the other suspect gets </a:t>
            </a:r>
            <a:r>
              <a:rPr lang="en-GB" dirty="0" smtClean="0">
                <a:solidFill>
                  <a:srgbClr val="FF0000"/>
                </a:solidFill>
              </a:rPr>
              <a:t>4</a:t>
            </a:r>
            <a:r>
              <a:rPr lang="en-GB" dirty="0" smtClean="0"/>
              <a:t> years</a:t>
            </a:r>
          </a:p>
          <a:p>
            <a:r>
              <a:rPr lang="en-GB" dirty="0" smtClean="0"/>
              <a:t>If both confess, each gets </a:t>
            </a:r>
            <a:r>
              <a:rPr lang="en-GB" dirty="0" smtClean="0">
                <a:solidFill>
                  <a:srgbClr val="FF0000"/>
                </a:solidFill>
              </a:rPr>
              <a:t>3</a:t>
            </a:r>
            <a:r>
              <a:rPr lang="en-GB" dirty="0" smtClean="0"/>
              <a:t> years</a:t>
            </a:r>
          </a:p>
          <a:p>
            <a:r>
              <a:rPr lang="en-GB" dirty="0" smtClean="0"/>
              <a:t>Agents have no way of </a:t>
            </a:r>
            <a:r>
              <a:rPr lang="en-GB" dirty="0" smtClean="0">
                <a:solidFill>
                  <a:schemeClr val="accent1"/>
                </a:solidFill>
              </a:rPr>
              <a:t>communicating </a:t>
            </a:r>
            <a:r>
              <a:rPr lang="en-GB" dirty="0" smtClean="0"/>
              <a:t>or making </a:t>
            </a:r>
            <a:r>
              <a:rPr lang="en-GB" dirty="0" smtClean="0">
                <a:solidFill>
                  <a:schemeClr val="accent1"/>
                </a:solidFill>
              </a:rPr>
              <a:t>binding agreements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3" descr="priso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340768"/>
            <a:ext cx="2111896" cy="1673678"/>
          </a:xfrm>
          <a:prstGeom prst="rect">
            <a:avLst/>
          </a:prstGeom>
        </p:spPr>
      </p:pic>
      <p:pic>
        <p:nvPicPr>
          <p:cNvPr id="5" name="Picture 4" descr="priso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340768"/>
            <a:ext cx="2111896" cy="167367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83968" y="1340768"/>
            <a:ext cx="288032" cy="165618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Market Entry Revisited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15000" cy="50691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Backward </a:t>
            </a:r>
            <a:r>
              <a:rPr lang="en-GB" dirty="0" smtClean="0">
                <a:solidFill>
                  <a:schemeClr val="accent1"/>
                </a:solidFill>
              </a:rPr>
              <a:t>induction</a:t>
            </a:r>
            <a:r>
              <a:rPr lang="en-GB" dirty="0" smtClean="0"/>
              <a:t> outcome of the extensive-form game </a:t>
            </a:r>
            <a:br>
              <a:rPr lang="en-GB" dirty="0" smtClean="0"/>
            </a:br>
            <a:r>
              <a:rPr lang="en-GB" dirty="0" smtClean="0"/>
              <a:t>is (</a:t>
            </a:r>
            <a:r>
              <a:rPr lang="en-GB" dirty="0" smtClean="0">
                <a:solidFill>
                  <a:srgbClr val="FF0000"/>
                </a:solidFill>
              </a:rPr>
              <a:t>E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A</a:t>
            </a:r>
            <a:r>
              <a:rPr lang="en-GB" dirty="0" smtClean="0"/>
              <a:t>)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Nash equilibria</a:t>
            </a:r>
            <a:r>
              <a:rPr lang="en-GB" dirty="0" smtClean="0"/>
              <a:t> of the corresponding normal form</a:t>
            </a:r>
            <a:br>
              <a:rPr lang="en-GB" dirty="0" smtClean="0"/>
            </a:br>
            <a:r>
              <a:rPr lang="en-GB" dirty="0" smtClean="0"/>
              <a:t>game are (</a:t>
            </a:r>
            <a:r>
              <a:rPr lang="en-GB" dirty="0" smtClean="0">
                <a:solidFill>
                  <a:srgbClr val="FF0000"/>
                </a:solidFill>
              </a:rPr>
              <a:t>E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A</a:t>
            </a:r>
            <a:r>
              <a:rPr lang="en-GB" dirty="0" smtClean="0"/>
              <a:t>) and (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F</a:t>
            </a:r>
            <a:r>
              <a:rPr lang="en-GB" dirty="0" smtClean="0"/>
              <a:t>)</a:t>
            </a:r>
          </a:p>
          <a:p>
            <a:r>
              <a:rPr lang="en-GB" dirty="0" smtClean="0"/>
              <a:t>Thus, the </a:t>
            </a:r>
            <a:r>
              <a:rPr lang="en-GB" dirty="0" smtClean="0">
                <a:solidFill>
                  <a:schemeClr val="accent1"/>
                </a:solidFill>
              </a:rPr>
              <a:t>converse</a:t>
            </a:r>
            <a:r>
              <a:rPr lang="en-GB" dirty="0" smtClean="0"/>
              <a:t> is not true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28384" y="2852936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0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2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868144" y="3933056"/>
            <a:ext cx="1160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-1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-1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7308304" y="3933056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1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grpSp>
        <p:nvGrpSpPr>
          <p:cNvPr id="4" name="Group 23"/>
          <p:cNvGrpSpPr/>
          <p:nvPr/>
        </p:nvGrpSpPr>
        <p:grpSpPr>
          <a:xfrm>
            <a:off x="7164288" y="1772816"/>
            <a:ext cx="1429896" cy="1080120"/>
            <a:chOff x="7164288" y="1772816"/>
            <a:chExt cx="1429896" cy="1080120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7020272" y="1916832"/>
              <a:ext cx="1080120" cy="792088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6200000" flipH="1">
              <a:off x="7704348" y="2024844"/>
              <a:ext cx="1080120" cy="576064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164288" y="1844824"/>
              <a:ext cx="3593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E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244408" y="1844824"/>
              <a:ext cx="3497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S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6516216" y="2852936"/>
            <a:ext cx="1329160" cy="1080120"/>
            <a:chOff x="6228184" y="3212976"/>
            <a:chExt cx="1329160" cy="1080120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6012160" y="3429000"/>
              <a:ext cx="1080120" cy="648072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6624228" y="3465004"/>
              <a:ext cx="1080120" cy="576064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228184" y="3356992"/>
              <a:ext cx="3497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F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64288" y="3429000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A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grpSp>
        <p:nvGrpSpPr>
          <p:cNvPr id="8" name="Group 22"/>
          <p:cNvGrpSpPr/>
          <p:nvPr/>
        </p:nvGrpSpPr>
        <p:grpSpPr>
          <a:xfrm>
            <a:off x="7884368" y="1196752"/>
            <a:ext cx="366657" cy="698376"/>
            <a:chOff x="7884368" y="1196752"/>
            <a:chExt cx="366657" cy="698376"/>
          </a:xfrm>
        </p:grpSpPr>
        <p:sp>
          <p:nvSpPr>
            <p:cNvPr id="12" name="TextBox 11"/>
            <p:cNvSpPr txBox="1"/>
            <p:nvPr/>
          </p:nvSpPr>
          <p:spPr>
            <a:xfrm>
              <a:off x="7884368" y="1196752"/>
              <a:ext cx="3666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</a:rPr>
                <a:t>2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7884368" y="1700808"/>
              <a:ext cx="194320" cy="1943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24"/>
          <p:cNvGrpSpPr/>
          <p:nvPr/>
        </p:nvGrpSpPr>
        <p:grpSpPr>
          <a:xfrm>
            <a:off x="6797631" y="2329716"/>
            <a:ext cx="488969" cy="645532"/>
            <a:chOff x="6509599" y="2689756"/>
            <a:chExt cx="488969" cy="645532"/>
          </a:xfrm>
        </p:grpSpPr>
        <p:sp>
          <p:nvSpPr>
            <p:cNvPr id="14" name="Oval 13"/>
            <p:cNvSpPr/>
            <p:nvPr/>
          </p:nvSpPr>
          <p:spPr>
            <a:xfrm>
              <a:off x="6804248" y="3140968"/>
              <a:ext cx="194320" cy="1943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09599" y="2689756"/>
              <a:ext cx="3666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00B050"/>
                  </a:solidFill>
                </a:rPr>
                <a:t>1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graphicFrame>
        <p:nvGraphicFramePr>
          <p:cNvPr id="27" name="Content Placeholder 3"/>
          <p:cNvGraphicFramePr>
            <a:graphicFrameLocks/>
          </p:cNvGraphicFramePr>
          <p:nvPr/>
        </p:nvGraphicFramePr>
        <p:xfrm>
          <a:off x="6228184" y="5085184"/>
          <a:ext cx="2736304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8152"/>
                <a:gridCol w="136815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rgbClr val="00B05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GB" sz="32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32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3" name="Group 27"/>
          <p:cNvGrpSpPr/>
          <p:nvPr/>
        </p:nvGrpSpPr>
        <p:grpSpPr>
          <a:xfrm>
            <a:off x="5729936" y="4437112"/>
            <a:ext cx="2786130" cy="2168951"/>
            <a:chOff x="323528" y="1916832"/>
            <a:chExt cx="2578165" cy="2168951"/>
          </a:xfrm>
        </p:grpSpPr>
        <p:sp>
          <p:nvSpPr>
            <p:cNvPr id="29" name="TextBox 28"/>
            <p:cNvSpPr txBox="1"/>
            <p:nvPr/>
          </p:nvSpPr>
          <p:spPr>
            <a:xfrm>
              <a:off x="1187624" y="1916832"/>
              <a:ext cx="3904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00B050"/>
                  </a:solidFill>
                </a:rPr>
                <a:t>A</a:t>
              </a:r>
              <a:endParaRPr lang="en-US" sz="3200" dirty="0">
                <a:solidFill>
                  <a:srgbClr val="00B05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55776" y="1916832"/>
              <a:ext cx="3459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00B050"/>
                  </a:solidFill>
                </a:rPr>
                <a:t>F</a:t>
              </a:r>
              <a:endParaRPr lang="en-US" sz="3200" dirty="0">
                <a:solidFill>
                  <a:srgbClr val="00B05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3528" y="2636912"/>
              <a:ext cx="35630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E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4786" y="3501008"/>
              <a:ext cx="3459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S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9552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Market Entry Revisited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5915000" cy="506916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The NE 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GB" dirty="0"/>
              <a:t>, </a:t>
            </a:r>
            <a:r>
              <a:rPr lang="en-GB" dirty="0">
                <a:solidFill>
                  <a:srgbClr val="00B050"/>
                </a:solidFill>
              </a:rPr>
              <a:t>F</a:t>
            </a:r>
            <a:r>
              <a:rPr lang="en-GB" dirty="0" smtClean="0"/>
              <a:t>) is also not a “good” prediction</a:t>
            </a:r>
          </a:p>
          <a:p>
            <a:r>
              <a:rPr lang="en-GB" dirty="0" smtClean="0"/>
              <a:t>(</a:t>
            </a:r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GB" dirty="0"/>
              <a:t>, </a:t>
            </a:r>
            <a:r>
              <a:rPr lang="en-GB" dirty="0">
                <a:solidFill>
                  <a:srgbClr val="00B050"/>
                </a:solidFill>
              </a:rPr>
              <a:t>F</a:t>
            </a:r>
            <a:r>
              <a:rPr lang="en-GB" dirty="0"/>
              <a:t>) is a NE, </a:t>
            </a:r>
            <a:r>
              <a:rPr lang="en-GB" dirty="0" smtClean="0"/>
              <a:t>because </a:t>
            </a:r>
            <a:r>
              <a:rPr lang="en-GB" dirty="0" smtClean="0">
                <a:solidFill>
                  <a:srgbClr val="00B050"/>
                </a:solidFill>
              </a:rPr>
              <a:t>firm 1</a:t>
            </a:r>
            <a:r>
              <a:rPr lang="en-GB" dirty="0" smtClean="0"/>
              <a:t> promised </a:t>
            </a:r>
            <a:r>
              <a:rPr lang="en-GB" dirty="0"/>
              <a:t>to fight </a:t>
            </a:r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firm 2</a:t>
            </a:r>
            <a:r>
              <a:rPr lang="en-GB" dirty="0" smtClean="0"/>
              <a:t> </a:t>
            </a:r>
            <a:r>
              <a:rPr lang="en-GB" dirty="0"/>
              <a:t>deviates to </a:t>
            </a:r>
            <a:r>
              <a:rPr lang="en-GB" dirty="0">
                <a:solidFill>
                  <a:srgbClr val="FF0000"/>
                </a:solidFill>
              </a:rPr>
              <a:t>E</a:t>
            </a:r>
          </a:p>
          <a:p>
            <a:pPr lvl="1"/>
            <a:r>
              <a:rPr lang="en-GB" dirty="0"/>
              <a:t>but this is an </a:t>
            </a:r>
            <a:r>
              <a:rPr lang="en-GB" dirty="0">
                <a:solidFill>
                  <a:schemeClr val="accent1"/>
                </a:solidFill>
              </a:rPr>
              <a:t>empty threat</a:t>
            </a:r>
            <a:r>
              <a:rPr lang="en-GB" dirty="0"/>
              <a:t>: it is irrational for </a:t>
            </a:r>
            <a:r>
              <a:rPr lang="en-GB" dirty="0" smtClean="0">
                <a:solidFill>
                  <a:srgbClr val="00B050"/>
                </a:solidFill>
              </a:rPr>
              <a:t>firm 1</a:t>
            </a:r>
            <a:r>
              <a:rPr lang="en-GB" dirty="0" smtClean="0"/>
              <a:t> </a:t>
            </a:r>
            <a:r>
              <a:rPr lang="en-GB" dirty="0"/>
              <a:t>to fight! </a:t>
            </a:r>
            <a:endParaRPr lang="en-GB" dirty="0" smtClean="0"/>
          </a:p>
          <a:p>
            <a:r>
              <a:rPr lang="en-GB" dirty="0"/>
              <a:t>The matrix representation does not capture the fact that </a:t>
            </a:r>
            <a:r>
              <a:rPr lang="en-GB" dirty="0" smtClean="0">
                <a:solidFill>
                  <a:srgbClr val="FF0000"/>
                </a:solidFill>
              </a:rPr>
              <a:t>firm 2 </a:t>
            </a:r>
            <a:r>
              <a:rPr lang="en-GB" dirty="0"/>
              <a:t>moves first</a:t>
            </a:r>
          </a:p>
          <a:p>
            <a:r>
              <a:rPr lang="en-GB" dirty="0" smtClean="0"/>
              <a:t>We need a different solution concept than just Nash </a:t>
            </a:r>
            <a:r>
              <a:rPr lang="en-GB" dirty="0" err="1" smtClean="0"/>
              <a:t>equilibria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028384" y="2852936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0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2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868144" y="3933056"/>
            <a:ext cx="1160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-1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-1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7308304" y="3933056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1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grpSp>
        <p:nvGrpSpPr>
          <p:cNvPr id="4" name="Group 23"/>
          <p:cNvGrpSpPr/>
          <p:nvPr/>
        </p:nvGrpSpPr>
        <p:grpSpPr>
          <a:xfrm>
            <a:off x="7164288" y="1772816"/>
            <a:ext cx="1429896" cy="1080120"/>
            <a:chOff x="7164288" y="1772816"/>
            <a:chExt cx="1429896" cy="1080120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7020272" y="1916832"/>
              <a:ext cx="1080120" cy="792088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6200000" flipH="1">
              <a:off x="7704348" y="2024844"/>
              <a:ext cx="1080120" cy="576064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164288" y="1844824"/>
              <a:ext cx="3593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E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244408" y="1844824"/>
              <a:ext cx="3497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S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6516216" y="2852936"/>
            <a:ext cx="1329160" cy="1080120"/>
            <a:chOff x="6228184" y="3212976"/>
            <a:chExt cx="1329160" cy="1080120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6012160" y="3429000"/>
              <a:ext cx="1080120" cy="648072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6624228" y="3465004"/>
              <a:ext cx="1080120" cy="576064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228184" y="3356992"/>
              <a:ext cx="3497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F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64288" y="3429000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A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grpSp>
        <p:nvGrpSpPr>
          <p:cNvPr id="8" name="Group 22"/>
          <p:cNvGrpSpPr/>
          <p:nvPr/>
        </p:nvGrpSpPr>
        <p:grpSpPr>
          <a:xfrm>
            <a:off x="7884368" y="1196752"/>
            <a:ext cx="366657" cy="698376"/>
            <a:chOff x="7884368" y="1196752"/>
            <a:chExt cx="366657" cy="698376"/>
          </a:xfrm>
        </p:grpSpPr>
        <p:sp>
          <p:nvSpPr>
            <p:cNvPr id="12" name="TextBox 11"/>
            <p:cNvSpPr txBox="1"/>
            <p:nvPr/>
          </p:nvSpPr>
          <p:spPr>
            <a:xfrm>
              <a:off x="7884368" y="1196752"/>
              <a:ext cx="3666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</a:rPr>
                <a:t>2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7884368" y="1700808"/>
              <a:ext cx="194320" cy="1943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24"/>
          <p:cNvGrpSpPr/>
          <p:nvPr/>
        </p:nvGrpSpPr>
        <p:grpSpPr>
          <a:xfrm>
            <a:off x="6797631" y="2329716"/>
            <a:ext cx="488969" cy="645532"/>
            <a:chOff x="6509599" y="2689756"/>
            <a:chExt cx="488969" cy="645532"/>
          </a:xfrm>
        </p:grpSpPr>
        <p:sp>
          <p:nvSpPr>
            <p:cNvPr id="14" name="Oval 13"/>
            <p:cNvSpPr/>
            <p:nvPr/>
          </p:nvSpPr>
          <p:spPr>
            <a:xfrm>
              <a:off x="6804248" y="3140968"/>
              <a:ext cx="194320" cy="1943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09599" y="2689756"/>
              <a:ext cx="3666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00B050"/>
                  </a:solidFill>
                </a:rPr>
                <a:t>1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graphicFrame>
        <p:nvGraphicFramePr>
          <p:cNvPr id="27" name="Content Placeholder 3"/>
          <p:cNvGraphicFramePr>
            <a:graphicFrameLocks/>
          </p:cNvGraphicFramePr>
          <p:nvPr/>
        </p:nvGraphicFramePr>
        <p:xfrm>
          <a:off x="6228184" y="5085184"/>
          <a:ext cx="2736304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8152"/>
                <a:gridCol w="136815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rgbClr val="00B05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GB" sz="32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32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3" name="Group 27"/>
          <p:cNvGrpSpPr/>
          <p:nvPr/>
        </p:nvGrpSpPr>
        <p:grpSpPr>
          <a:xfrm>
            <a:off x="5729936" y="4437112"/>
            <a:ext cx="2786130" cy="2168951"/>
            <a:chOff x="323528" y="1916832"/>
            <a:chExt cx="2578165" cy="2168951"/>
          </a:xfrm>
        </p:grpSpPr>
        <p:sp>
          <p:nvSpPr>
            <p:cNvPr id="29" name="TextBox 28"/>
            <p:cNvSpPr txBox="1"/>
            <p:nvPr/>
          </p:nvSpPr>
          <p:spPr>
            <a:xfrm>
              <a:off x="1187624" y="1916832"/>
              <a:ext cx="3904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00B050"/>
                  </a:solidFill>
                </a:rPr>
                <a:t>A</a:t>
              </a:r>
              <a:endParaRPr lang="en-US" sz="3200" dirty="0">
                <a:solidFill>
                  <a:srgbClr val="00B05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55776" y="1916832"/>
              <a:ext cx="3459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00B050"/>
                  </a:solidFill>
                </a:rPr>
                <a:t>F</a:t>
              </a:r>
              <a:endParaRPr lang="en-US" sz="3200" dirty="0">
                <a:solidFill>
                  <a:srgbClr val="00B05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3528" y="2636912"/>
              <a:ext cx="35630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E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4786" y="3501008"/>
              <a:ext cx="3459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S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709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47"/>
          <p:cNvSpPr/>
          <p:nvPr/>
        </p:nvSpPr>
        <p:spPr>
          <a:xfrm>
            <a:off x="5528603" y="2236763"/>
            <a:ext cx="3052689" cy="4487594"/>
          </a:xfrm>
          <a:custGeom>
            <a:avLst/>
            <a:gdLst>
              <a:gd name="connsiteX0" fmla="*/ 1167619 w 3052689"/>
              <a:gd name="connsiteY0" fmla="*/ 14068 h 4487594"/>
              <a:gd name="connsiteX1" fmla="*/ 1209822 w 3052689"/>
              <a:gd name="connsiteY1" fmla="*/ 42203 h 4487594"/>
              <a:gd name="connsiteX2" fmla="*/ 1364566 w 3052689"/>
              <a:gd name="connsiteY2" fmla="*/ 211015 h 4487594"/>
              <a:gd name="connsiteX3" fmla="*/ 1392702 w 3052689"/>
              <a:gd name="connsiteY3" fmla="*/ 239151 h 4487594"/>
              <a:gd name="connsiteX4" fmla="*/ 1505243 w 3052689"/>
              <a:gd name="connsiteY4" fmla="*/ 295422 h 4487594"/>
              <a:gd name="connsiteX5" fmla="*/ 1575582 w 3052689"/>
              <a:gd name="connsiteY5" fmla="*/ 337625 h 4487594"/>
              <a:gd name="connsiteX6" fmla="*/ 1617785 w 3052689"/>
              <a:gd name="connsiteY6" fmla="*/ 379828 h 4487594"/>
              <a:gd name="connsiteX7" fmla="*/ 1702191 w 3052689"/>
              <a:gd name="connsiteY7" fmla="*/ 492369 h 4487594"/>
              <a:gd name="connsiteX8" fmla="*/ 1730326 w 3052689"/>
              <a:gd name="connsiteY8" fmla="*/ 534572 h 4487594"/>
              <a:gd name="connsiteX9" fmla="*/ 1842868 w 3052689"/>
              <a:gd name="connsiteY9" fmla="*/ 661182 h 4487594"/>
              <a:gd name="connsiteX10" fmla="*/ 1871003 w 3052689"/>
              <a:gd name="connsiteY10" fmla="*/ 759655 h 4487594"/>
              <a:gd name="connsiteX11" fmla="*/ 1885071 w 3052689"/>
              <a:gd name="connsiteY11" fmla="*/ 801859 h 4487594"/>
              <a:gd name="connsiteX12" fmla="*/ 1927274 w 3052689"/>
              <a:gd name="connsiteY12" fmla="*/ 998806 h 4487594"/>
              <a:gd name="connsiteX13" fmla="*/ 1969477 w 3052689"/>
              <a:gd name="connsiteY13" fmla="*/ 1026942 h 4487594"/>
              <a:gd name="connsiteX14" fmla="*/ 2011680 w 3052689"/>
              <a:gd name="connsiteY14" fmla="*/ 1041009 h 4487594"/>
              <a:gd name="connsiteX15" fmla="*/ 2053883 w 3052689"/>
              <a:gd name="connsiteY15" fmla="*/ 1069145 h 4487594"/>
              <a:gd name="connsiteX16" fmla="*/ 2096086 w 3052689"/>
              <a:gd name="connsiteY16" fmla="*/ 1083212 h 4487594"/>
              <a:gd name="connsiteX17" fmla="*/ 2110154 w 3052689"/>
              <a:gd name="connsiteY17" fmla="*/ 1378634 h 4487594"/>
              <a:gd name="connsiteX18" fmla="*/ 2124222 w 3052689"/>
              <a:gd name="connsiteY18" fmla="*/ 1463040 h 4487594"/>
              <a:gd name="connsiteX19" fmla="*/ 2166425 w 3052689"/>
              <a:gd name="connsiteY19" fmla="*/ 1674055 h 4487594"/>
              <a:gd name="connsiteX20" fmla="*/ 2180492 w 3052689"/>
              <a:gd name="connsiteY20" fmla="*/ 1856935 h 4487594"/>
              <a:gd name="connsiteX21" fmla="*/ 2166425 w 3052689"/>
              <a:gd name="connsiteY21" fmla="*/ 1927274 h 4487594"/>
              <a:gd name="connsiteX22" fmla="*/ 2124222 w 3052689"/>
              <a:gd name="connsiteY22" fmla="*/ 1955409 h 4487594"/>
              <a:gd name="connsiteX23" fmla="*/ 2082019 w 3052689"/>
              <a:gd name="connsiteY23" fmla="*/ 1969477 h 4487594"/>
              <a:gd name="connsiteX24" fmla="*/ 2011680 w 3052689"/>
              <a:gd name="connsiteY24" fmla="*/ 1997612 h 4487594"/>
              <a:gd name="connsiteX25" fmla="*/ 1969477 w 3052689"/>
              <a:gd name="connsiteY25" fmla="*/ 2053883 h 4487594"/>
              <a:gd name="connsiteX26" fmla="*/ 1941342 w 3052689"/>
              <a:gd name="connsiteY26" fmla="*/ 2096086 h 4487594"/>
              <a:gd name="connsiteX27" fmla="*/ 1969477 w 3052689"/>
              <a:gd name="connsiteY27" fmla="*/ 2236763 h 4487594"/>
              <a:gd name="connsiteX28" fmla="*/ 1997612 w 3052689"/>
              <a:gd name="connsiteY28" fmla="*/ 2433711 h 4487594"/>
              <a:gd name="connsiteX29" fmla="*/ 2039815 w 3052689"/>
              <a:gd name="connsiteY29" fmla="*/ 2475914 h 4487594"/>
              <a:gd name="connsiteX30" fmla="*/ 2082019 w 3052689"/>
              <a:gd name="connsiteY30" fmla="*/ 2504049 h 4487594"/>
              <a:gd name="connsiteX31" fmla="*/ 2110154 w 3052689"/>
              <a:gd name="connsiteY31" fmla="*/ 2532185 h 4487594"/>
              <a:gd name="connsiteX32" fmla="*/ 2574388 w 3052689"/>
              <a:gd name="connsiteY32" fmla="*/ 2546252 h 4487594"/>
              <a:gd name="connsiteX33" fmla="*/ 2672862 w 3052689"/>
              <a:gd name="connsiteY33" fmla="*/ 2560320 h 4487594"/>
              <a:gd name="connsiteX34" fmla="*/ 2700997 w 3052689"/>
              <a:gd name="connsiteY34" fmla="*/ 2757268 h 4487594"/>
              <a:gd name="connsiteX35" fmla="*/ 2743200 w 3052689"/>
              <a:gd name="connsiteY35" fmla="*/ 2883877 h 4487594"/>
              <a:gd name="connsiteX36" fmla="*/ 2771335 w 3052689"/>
              <a:gd name="connsiteY36" fmla="*/ 2954215 h 4487594"/>
              <a:gd name="connsiteX37" fmla="*/ 2785403 w 3052689"/>
              <a:gd name="connsiteY37" fmla="*/ 3010486 h 4487594"/>
              <a:gd name="connsiteX38" fmla="*/ 2897945 w 3052689"/>
              <a:gd name="connsiteY38" fmla="*/ 3193366 h 4487594"/>
              <a:gd name="connsiteX39" fmla="*/ 2940148 w 3052689"/>
              <a:gd name="connsiteY39" fmla="*/ 3277772 h 4487594"/>
              <a:gd name="connsiteX40" fmla="*/ 3010486 w 3052689"/>
              <a:gd name="connsiteY40" fmla="*/ 3362179 h 4487594"/>
              <a:gd name="connsiteX41" fmla="*/ 3038622 w 3052689"/>
              <a:gd name="connsiteY41" fmla="*/ 3446585 h 4487594"/>
              <a:gd name="connsiteX42" fmla="*/ 3052689 w 3052689"/>
              <a:gd name="connsiteY42" fmla="*/ 3488788 h 4487594"/>
              <a:gd name="connsiteX43" fmla="*/ 3010486 w 3052689"/>
              <a:gd name="connsiteY43" fmla="*/ 3615397 h 4487594"/>
              <a:gd name="connsiteX44" fmla="*/ 2968283 w 3052689"/>
              <a:gd name="connsiteY44" fmla="*/ 3629465 h 4487594"/>
              <a:gd name="connsiteX45" fmla="*/ 2940148 w 3052689"/>
              <a:gd name="connsiteY45" fmla="*/ 3924886 h 4487594"/>
              <a:gd name="connsiteX46" fmla="*/ 2926080 w 3052689"/>
              <a:gd name="connsiteY46" fmla="*/ 3967089 h 4487594"/>
              <a:gd name="connsiteX47" fmla="*/ 2855742 w 3052689"/>
              <a:gd name="connsiteY47" fmla="*/ 4023360 h 4487594"/>
              <a:gd name="connsiteX48" fmla="*/ 2799471 w 3052689"/>
              <a:gd name="connsiteY48" fmla="*/ 4065563 h 4487594"/>
              <a:gd name="connsiteX49" fmla="*/ 2672862 w 3052689"/>
              <a:gd name="connsiteY49" fmla="*/ 4178105 h 4487594"/>
              <a:gd name="connsiteX50" fmla="*/ 2616591 w 3052689"/>
              <a:gd name="connsiteY50" fmla="*/ 4220308 h 4487594"/>
              <a:gd name="connsiteX51" fmla="*/ 2574388 w 3052689"/>
              <a:gd name="connsiteY51" fmla="*/ 4262511 h 4487594"/>
              <a:gd name="connsiteX52" fmla="*/ 2433711 w 3052689"/>
              <a:gd name="connsiteY52" fmla="*/ 4276579 h 4487594"/>
              <a:gd name="connsiteX53" fmla="*/ 2264899 w 3052689"/>
              <a:gd name="connsiteY53" fmla="*/ 4346917 h 4487594"/>
              <a:gd name="connsiteX54" fmla="*/ 2208628 w 3052689"/>
              <a:gd name="connsiteY54" fmla="*/ 4403188 h 4487594"/>
              <a:gd name="connsiteX55" fmla="*/ 2152357 w 3052689"/>
              <a:gd name="connsiteY55" fmla="*/ 4431323 h 4487594"/>
              <a:gd name="connsiteX56" fmla="*/ 2039815 w 3052689"/>
              <a:gd name="connsiteY56" fmla="*/ 4487594 h 4487594"/>
              <a:gd name="connsiteX57" fmla="*/ 1477108 w 3052689"/>
              <a:gd name="connsiteY57" fmla="*/ 4459459 h 4487594"/>
              <a:gd name="connsiteX58" fmla="*/ 1392702 w 3052689"/>
              <a:gd name="connsiteY58" fmla="*/ 4431323 h 4487594"/>
              <a:gd name="connsiteX59" fmla="*/ 1350499 w 3052689"/>
              <a:gd name="connsiteY59" fmla="*/ 4417255 h 4487594"/>
              <a:gd name="connsiteX60" fmla="*/ 1294228 w 3052689"/>
              <a:gd name="connsiteY60" fmla="*/ 4403188 h 4487594"/>
              <a:gd name="connsiteX61" fmla="*/ 1195754 w 3052689"/>
              <a:gd name="connsiteY61" fmla="*/ 4360985 h 4487594"/>
              <a:gd name="connsiteX62" fmla="*/ 1111348 w 3052689"/>
              <a:gd name="connsiteY62" fmla="*/ 4318782 h 4487594"/>
              <a:gd name="connsiteX63" fmla="*/ 970671 w 3052689"/>
              <a:gd name="connsiteY63" fmla="*/ 4248443 h 4487594"/>
              <a:gd name="connsiteX64" fmla="*/ 886265 w 3052689"/>
              <a:gd name="connsiteY64" fmla="*/ 4220308 h 4487594"/>
              <a:gd name="connsiteX65" fmla="*/ 815926 w 3052689"/>
              <a:gd name="connsiteY65" fmla="*/ 4149969 h 4487594"/>
              <a:gd name="connsiteX66" fmla="*/ 787791 w 3052689"/>
              <a:gd name="connsiteY66" fmla="*/ 4107766 h 4487594"/>
              <a:gd name="connsiteX67" fmla="*/ 745588 w 3052689"/>
              <a:gd name="connsiteY67" fmla="*/ 4093699 h 4487594"/>
              <a:gd name="connsiteX68" fmla="*/ 661182 w 3052689"/>
              <a:gd name="connsiteY68" fmla="*/ 3967089 h 4487594"/>
              <a:gd name="connsiteX69" fmla="*/ 647114 w 3052689"/>
              <a:gd name="connsiteY69" fmla="*/ 3896751 h 4487594"/>
              <a:gd name="connsiteX70" fmla="*/ 618979 w 3052689"/>
              <a:gd name="connsiteY70" fmla="*/ 3713871 h 4487594"/>
              <a:gd name="connsiteX71" fmla="*/ 590843 w 3052689"/>
              <a:gd name="connsiteY71" fmla="*/ 3629465 h 4487594"/>
              <a:gd name="connsiteX72" fmla="*/ 534572 w 3052689"/>
              <a:gd name="connsiteY72" fmla="*/ 3446585 h 4487594"/>
              <a:gd name="connsiteX73" fmla="*/ 436099 w 3052689"/>
              <a:gd name="connsiteY73" fmla="*/ 3348111 h 4487594"/>
              <a:gd name="connsiteX74" fmla="*/ 351692 w 3052689"/>
              <a:gd name="connsiteY74" fmla="*/ 3291840 h 4487594"/>
              <a:gd name="connsiteX75" fmla="*/ 323557 w 3052689"/>
              <a:gd name="connsiteY75" fmla="*/ 3249637 h 4487594"/>
              <a:gd name="connsiteX76" fmla="*/ 253219 w 3052689"/>
              <a:gd name="connsiteY76" fmla="*/ 3165231 h 4487594"/>
              <a:gd name="connsiteX77" fmla="*/ 225083 w 3052689"/>
              <a:gd name="connsiteY77" fmla="*/ 3066757 h 4487594"/>
              <a:gd name="connsiteX78" fmla="*/ 168812 w 3052689"/>
              <a:gd name="connsiteY78" fmla="*/ 3010486 h 4487594"/>
              <a:gd name="connsiteX79" fmla="*/ 42203 w 3052689"/>
              <a:gd name="connsiteY79" fmla="*/ 2855742 h 4487594"/>
              <a:gd name="connsiteX80" fmla="*/ 14068 w 3052689"/>
              <a:gd name="connsiteY80" fmla="*/ 2757268 h 4487594"/>
              <a:gd name="connsiteX81" fmla="*/ 0 w 3052689"/>
              <a:gd name="connsiteY81" fmla="*/ 2658794 h 4487594"/>
              <a:gd name="connsiteX82" fmla="*/ 28135 w 3052689"/>
              <a:gd name="connsiteY82" fmla="*/ 2419643 h 4487594"/>
              <a:gd name="connsiteX83" fmla="*/ 56271 w 3052689"/>
              <a:gd name="connsiteY83" fmla="*/ 2363372 h 4487594"/>
              <a:gd name="connsiteX84" fmla="*/ 70339 w 3052689"/>
              <a:gd name="connsiteY84" fmla="*/ 1477108 h 4487594"/>
              <a:gd name="connsiteX85" fmla="*/ 98474 w 3052689"/>
              <a:gd name="connsiteY85" fmla="*/ 1322363 h 4487594"/>
              <a:gd name="connsiteX86" fmla="*/ 168812 w 3052689"/>
              <a:gd name="connsiteY86" fmla="*/ 998806 h 4487594"/>
              <a:gd name="connsiteX87" fmla="*/ 196948 w 3052689"/>
              <a:gd name="connsiteY87" fmla="*/ 928468 h 4487594"/>
              <a:gd name="connsiteX88" fmla="*/ 239151 w 3052689"/>
              <a:gd name="connsiteY88" fmla="*/ 872197 h 4487594"/>
              <a:gd name="connsiteX89" fmla="*/ 323557 w 3052689"/>
              <a:gd name="connsiteY89" fmla="*/ 787791 h 4487594"/>
              <a:gd name="connsiteX90" fmla="*/ 351692 w 3052689"/>
              <a:gd name="connsiteY90" fmla="*/ 759655 h 4487594"/>
              <a:gd name="connsiteX91" fmla="*/ 393895 w 3052689"/>
              <a:gd name="connsiteY91" fmla="*/ 717452 h 4487594"/>
              <a:gd name="connsiteX92" fmla="*/ 422031 w 3052689"/>
              <a:gd name="connsiteY92" fmla="*/ 661182 h 4487594"/>
              <a:gd name="connsiteX93" fmla="*/ 436099 w 3052689"/>
              <a:gd name="connsiteY93" fmla="*/ 618979 h 4487594"/>
              <a:gd name="connsiteX94" fmla="*/ 478302 w 3052689"/>
              <a:gd name="connsiteY94" fmla="*/ 548640 h 4487594"/>
              <a:gd name="connsiteX95" fmla="*/ 534572 w 3052689"/>
              <a:gd name="connsiteY95" fmla="*/ 436099 h 4487594"/>
              <a:gd name="connsiteX96" fmla="*/ 604911 w 3052689"/>
              <a:gd name="connsiteY96" fmla="*/ 351692 h 4487594"/>
              <a:gd name="connsiteX97" fmla="*/ 661182 w 3052689"/>
              <a:gd name="connsiteY97" fmla="*/ 253219 h 4487594"/>
              <a:gd name="connsiteX98" fmla="*/ 689317 w 3052689"/>
              <a:gd name="connsiteY98" fmla="*/ 211015 h 4487594"/>
              <a:gd name="connsiteX99" fmla="*/ 731520 w 3052689"/>
              <a:gd name="connsiteY99" fmla="*/ 154745 h 4487594"/>
              <a:gd name="connsiteX100" fmla="*/ 815926 w 3052689"/>
              <a:gd name="connsiteY100" fmla="*/ 84406 h 4487594"/>
              <a:gd name="connsiteX101" fmla="*/ 858129 w 3052689"/>
              <a:gd name="connsiteY101" fmla="*/ 70339 h 4487594"/>
              <a:gd name="connsiteX102" fmla="*/ 900332 w 3052689"/>
              <a:gd name="connsiteY102" fmla="*/ 42203 h 4487594"/>
              <a:gd name="connsiteX103" fmla="*/ 956603 w 3052689"/>
              <a:gd name="connsiteY103" fmla="*/ 28135 h 4487594"/>
              <a:gd name="connsiteX104" fmla="*/ 1012874 w 3052689"/>
              <a:gd name="connsiteY104" fmla="*/ 0 h 4487594"/>
              <a:gd name="connsiteX105" fmla="*/ 1055077 w 3052689"/>
              <a:gd name="connsiteY105" fmla="*/ 14068 h 4487594"/>
              <a:gd name="connsiteX106" fmla="*/ 1167619 w 3052689"/>
              <a:gd name="connsiteY106" fmla="*/ 14068 h 4487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3052689" h="4487594">
                <a:moveTo>
                  <a:pt x="1167619" y="14068"/>
                </a:moveTo>
                <a:cubicBezTo>
                  <a:pt x="1193410" y="18757"/>
                  <a:pt x="1198901" y="29296"/>
                  <a:pt x="1209822" y="42203"/>
                </a:cubicBezTo>
                <a:cubicBezTo>
                  <a:pt x="1358694" y="218143"/>
                  <a:pt x="1255436" y="174640"/>
                  <a:pt x="1364566" y="211015"/>
                </a:cubicBezTo>
                <a:cubicBezTo>
                  <a:pt x="1373945" y="220394"/>
                  <a:pt x="1381909" y="231442"/>
                  <a:pt x="1392702" y="239151"/>
                </a:cubicBezTo>
                <a:cubicBezTo>
                  <a:pt x="1450839" y="280678"/>
                  <a:pt x="1450614" y="277212"/>
                  <a:pt x="1505243" y="295422"/>
                </a:cubicBezTo>
                <a:cubicBezTo>
                  <a:pt x="1592872" y="383048"/>
                  <a:pt x="1466005" y="264573"/>
                  <a:pt x="1575582" y="337625"/>
                </a:cubicBezTo>
                <a:cubicBezTo>
                  <a:pt x="1592135" y="348661"/>
                  <a:pt x="1603717" y="365760"/>
                  <a:pt x="1617785" y="379828"/>
                </a:cubicBezTo>
                <a:cubicBezTo>
                  <a:pt x="1654385" y="489634"/>
                  <a:pt x="1594426" y="330719"/>
                  <a:pt x="1702191" y="492369"/>
                </a:cubicBezTo>
                <a:cubicBezTo>
                  <a:pt x="1711569" y="506437"/>
                  <a:pt x="1719094" y="521935"/>
                  <a:pt x="1730326" y="534572"/>
                </a:cubicBezTo>
                <a:cubicBezTo>
                  <a:pt x="1858812" y="679120"/>
                  <a:pt x="1779010" y="565397"/>
                  <a:pt x="1842868" y="661182"/>
                </a:cubicBezTo>
                <a:cubicBezTo>
                  <a:pt x="1876601" y="762385"/>
                  <a:pt x="1835669" y="635988"/>
                  <a:pt x="1871003" y="759655"/>
                </a:cubicBezTo>
                <a:cubicBezTo>
                  <a:pt x="1875077" y="773913"/>
                  <a:pt x="1880382" y="787791"/>
                  <a:pt x="1885071" y="801859"/>
                </a:cubicBezTo>
                <a:cubicBezTo>
                  <a:pt x="1891959" y="877628"/>
                  <a:pt x="1873252" y="944784"/>
                  <a:pt x="1927274" y="998806"/>
                </a:cubicBezTo>
                <a:cubicBezTo>
                  <a:pt x="1939229" y="1010761"/>
                  <a:pt x="1954355" y="1019381"/>
                  <a:pt x="1969477" y="1026942"/>
                </a:cubicBezTo>
                <a:cubicBezTo>
                  <a:pt x="1982740" y="1033574"/>
                  <a:pt x="1997612" y="1036320"/>
                  <a:pt x="2011680" y="1041009"/>
                </a:cubicBezTo>
                <a:cubicBezTo>
                  <a:pt x="2025748" y="1050388"/>
                  <a:pt x="2038761" y="1061584"/>
                  <a:pt x="2053883" y="1069145"/>
                </a:cubicBezTo>
                <a:cubicBezTo>
                  <a:pt x="2067146" y="1075777"/>
                  <a:pt x="2093433" y="1068623"/>
                  <a:pt x="2096086" y="1083212"/>
                </a:cubicBezTo>
                <a:cubicBezTo>
                  <a:pt x="2113722" y="1180207"/>
                  <a:pt x="2102871" y="1280318"/>
                  <a:pt x="2110154" y="1378634"/>
                </a:cubicBezTo>
                <a:cubicBezTo>
                  <a:pt x="2112261" y="1407080"/>
                  <a:pt x="2120452" y="1434767"/>
                  <a:pt x="2124222" y="1463040"/>
                </a:cubicBezTo>
                <a:cubicBezTo>
                  <a:pt x="2147346" y="1636470"/>
                  <a:pt x="2120823" y="1537251"/>
                  <a:pt x="2166425" y="1674055"/>
                </a:cubicBezTo>
                <a:cubicBezTo>
                  <a:pt x="2171114" y="1735015"/>
                  <a:pt x="2180492" y="1795795"/>
                  <a:pt x="2180492" y="1856935"/>
                </a:cubicBezTo>
                <a:cubicBezTo>
                  <a:pt x="2180492" y="1880846"/>
                  <a:pt x="2178288" y="1906514"/>
                  <a:pt x="2166425" y="1927274"/>
                </a:cubicBezTo>
                <a:cubicBezTo>
                  <a:pt x="2158037" y="1941954"/>
                  <a:pt x="2139344" y="1947848"/>
                  <a:pt x="2124222" y="1955409"/>
                </a:cubicBezTo>
                <a:cubicBezTo>
                  <a:pt x="2110959" y="1962041"/>
                  <a:pt x="2095904" y="1964270"/>
                  <a:pt x="2082019" y="1969477"/>
                </a:cubicBezTo>
                <a:cubicBezTo>
                  <a:pt x="2058374" y="1978344"/>
                  <a:pt x="2035126" y="1988234"/>
                  <a:pt x="2011680" y="1997612"/>
                </a:cubicBezTo>
                <a:cubicBezTo>
                  <a:pt x="1997612" y="2016369"/>
                  <a:pt x="1983105" y="2034804"/>
                  <a:pt x="1969477" y="2053883"/>
                </a:cubicBezTo>
                <a:cubicBezTo>
                  <a:pt x="1959650" y="2067641"/>
                  <a:pt x="1943024" y="2079263"/>
                  <a:pt x="1941342" y="2096086"/>
                </a:cubicBezTo>
                <a:cubicBezTo>
                  <a:pt x="1936368" y="2145827"/>
                  <a:pt x="1954377" y="2191463"/>
                  <a:pt x="1969477" y="2236763"/>
                </a:cubicBezTo>
                <a:cubicBezTo>
                  <a:pt x="1969549" y="2237340"/>
                  <a:pt x="1990559" y="2417841"/>
                  <a:pt x="1997612" y="2433711"/>
                </a:cubicBezTo>
                <a:cubicBezTo>
                  <a:pt x="2005692" y="2451891"/>
                  <a:pt x="2024531" y="2463178"/>
                  <a:pt x="2039815" y="2475914"/>
                </a:cubicBezTo>
                <a:cubicBezTo>
                  <a:pt x="2052804" y="2486738"/>
                  <a:pt x="2068816" y="2493487"/>
                  <a:pt x="2082019" y="2504049"/>
                </a:cubicBezTo>
                <a:cubicBezTo>
                  <a:pt x="2092376" y="2512334"/>
                  <a:pt x="2096939" y="2531052"/>
                  <a:pt x="2110154" y="2532185"/>
                </a:cubicBezTo>
                <a:cubicBezTo>
                  <a:pt x="2264404" y="2545406"/>
                  <a:pt x="2419643" y="2541563"/>
                  <a:pt x="2574388" y="2546252"/>
                </a:cubicBezTo>
                <a:cubicBezTo>
                  <a:pt x="2607213" y="2550941"/>
                  <a:pt x="2655802" y="2531887"/>
                  <a:pt x="2672862" y="2560320"/>
                </a:cubicBezTo>
                <a:cubicBezTo>
                  <a:pt x="2706981" y="2617185"/>
                  <a:pt x="2676368" y="2695695"/>
                  <a:pt x="2700997" y="2757268"/>
                </a:cubicBezTo>
                <a:cubicBezTo>
                  <a:pt x="2789057" y="2977419"/>
                  <a:pt x="2682624" y="2702148"/>
                  <a:pt x="2743200" y="2883877"/>
                </a:cubicBezTo>
                <a:cubicBezTo>
                  <a:pt x="2751185" y="2907833"/>
                  <a:pt x="2763350" y="2930259"/>
                  <a:pt x="2771335" y="2954215"/>
                </a:cubicBezTo>
                <a:cubicBezTo>
                  <a:pt x="2777449" y="2972557"/>
                  <a:pt x="2776357" y="2993399"/>
                  <a:pt x="2785403" y="3010486"/>
                </a:cubicBezTo>
                <a:cubicBezTo>
                  <a:pt x="2818894" y="3073746"/>
                  <a:pt x="2865934" y="3129345"/>
                  <a:pt x="2897945" y="3193366"/>
                </a:cubicBezTo>
                <a:cubicBezTo>
                  <a:pt x="2912013" y="3221501"/>
                  <a:pt x="2923964" y="3250798"/>
                  <a:pt x="2940148" y="3277772"/>
                </a:cubicBezTo>
                <a:cubicBezTo>
                  <a:pt x="2965228" y="3319571"/>
                  <a:pt x="2979961" y="3331652"/>
                  <a:pt x="3010486" y="3362179"/>
                </a:cubicBezTo>
                <a:lnTo>
                  <a:pt x="3038622" y="3446585"/>
                </a:lnTo>
                <a:lnTo>
                  <a:pt x="3052689" y="3488788"/>
                </a:lnTo>
                <a:cubicBezTo>
                  <a:pt x="3045825" y="3529977"/>
                  <a:pt x="3048527" y="3584964"/>
                  <a:pt x="3010486" y="3615397"/>
                </a:cubicBezTo>
                <a:cubicBezTo>
                  <a:pt x="2998907" y="3624660"/>
                  <a:pt x="2982351" y="3624776"/>
                  <a:pt x="2968283" y="3629465"/>
                </a:cubicBezTo>
                <a:cubicBezTo>
                  <a:pt x="2924870" y="3759702"/>
                  <a:pt x="2969928" y="3612192"/>
                  <a:pt x="2940148" y="3924886"/>
                </a:cubicBezTo>
                <a:cubicBezTo>
                  <a:pt x="2938742" y="3939648"/>
                  <a:pt x="2933709" y="3954373"/>
                  <a:pt x="2926080" y="3967089"/>
                </a:cubicBezTo>
                <a:cubicBezTo>
                  <a:pt x="2911963" y="3990617"/>
                  <a:pt x="2875871" y="4008982"/>
                  <a:pt x="2855742" y="4023360"/>
                </a:cubicBezTo>
                <a:cubicBezTo>
                  <a:pt x="2836663" y="4036988"/>
                  <a:pt x="2817369" y="4050418"/>
                  <a:pt x="2799471" y="4065563"/>
                </a:cubicBezTo>
                <a:cubicBezTo>
                  <a:pt x="2756366" y="4102037"/>
                  <a:pt x="2715967" y="4141631"/>
                  <a:pt x="2672862" y="4178105"/>
                </a:cubicBezTo>
                <a:cubicBezTo>
                  <a:pt x="2654964" y="4193250"/>
                  <a:pt x="2634393" y="4205049"/>
                  <a:pt x="2616591" y="4220308"/>
                </a:cubicBezTo>
                <a:cubicBezTo>
                  <a:pt x="2601486" y="4233255"/>
                  <a:pt x="2593403" y="4256660"/>
                  <a:pt x="2574388" y="4262511"/>
                </a:cubicBezTo>
                <a:cubicBezTo>
                  <a:pt x="2529346" y="4276370"/>
                  <a:pt x="2480603" y="4271890"/>
                  <a:pt x="2433711" y="4276579"/>
                </a:cubicBezTo>
                <a:cubicBezTo>
                  <a:pt x="2377440" y="4300025"/>
                  <a:pt x="2308004" y="4303812"/>
                  <a:pt x="2264899" y="4346917"/>
                </a:cubicBezTo>
                <a:cubicBezTo>
                  <a:pt x="2246142" y="4365674"/>
                  <a:pt x="2229849" y="4387272"/>
                  <a:pt x="2208628" y="4403188"/>
                </a:cubicBezTo>
                <a:cubicBezTo>
                  <a:pt x="2191851" y="4415770"/>
                  <a:pt x="2170565" y="4420919"/>
                  <a:pt x="2152357" y="4431323"/>
                </a:cubicBezTo>
                <a:cubicBezTo>
                  <a:pt x="2054021" y="4487515"/>
                  <a:pt x="2178310" y="4432197"/>
                  <a:pt x="2039815" y="4487594"/>
                </a:cubicBezTo>
                <a:cubicBezTo>
                  <a:pt x="1852246" y="4478216"/>
                  <a:pt x="1664205" y="4475728"/>
                  <a:pt x="1477108" y="4459459"/>
                </a:cubicBezTo>
                <a:cubicBezTo>
                  <a:pt x="1447562" y="4456890"/>
                  <a:pt x="1420837" y="4440702"/>
                  <a:pt x="1392702" y="4431323"/>
                </a:cubicBezTo>
                <a:cubicBezTo>
                  <a:pt x="1378634" y="4426634"/>
                  <a:pt x="1364885" y="4420851"/>
                  <a:pt x="1350499" y="4417255"/>
                </a:cubicBezTo>
                <a:cubicBezTo>
                  <a:pt x="1331742" y="4412566"/>
                  <a:pt x="1312398" y="4409795"/>
                  <a:pt x="1294228" y="4403188"/>
                </a:cubicBezTo>
                <a:cubicBezTo>
                  <a:pt x="1260666" y="4390984"/>
                  <a:pt x="1227696" y="4376956"/>
                  <a:pt x="1195754" y="4360985"/>
                </a:cubicBezTo>
                <a:cubicBezTo>
                  <a:pt x="1086674" y="4306445"/>
                  <a:pt x="1217424" y="4354139"/>
                  <a:pt x="1111348" y="4318782"/>
                </a:cubicBezTo>
                <a:cubicBezTo>
                  <a:pt x="1047843" y="4276444"/>
                  <a:pt x="1066918" y="4285461"/>
                  <a:pt x="970671" y="4248443"/>
                </a:cubicBezTo>
                <a:cubicBezTo>
                  <a:pt x="942991" y="4237797"/>
                  <a:pt x="886265" y="4220308"/>
                  <a:pt x="886265" y="4220308"/>
                </a:cubicBezTo>
                <a:cubicBezTo>
                  <a:pt x="862819" y="4196862"/>
                  <a:pt x="834319" y="4177558"/>
                  <a:pt x="815926" y="4149969"/>
                </a:cubicBezTo>
                <a:cubicBezTo>
                  <a:pt x="806548" y="4135901"/>
                  <a:pt x="800993" y="4118328"/>
                  <a:pt x="787791" y="4107766"/>
                </a:cubicBezTo>
                <a:cubicBezTo>
                  <a:pt x="776212" y="4098503"/>
                  <a:pt x="759656" y="4098388"/>
                  <a:pt x="745588" y="4093699"/>
                </a:cubicBezTo>
                <a:cubicBezTo>
                  <a:pt x="717453" y="4051496"/>
                  <a:pt x="671130" y="4016826"/>
                  <a:pt x="661182" y="3967089"/>
                </a:cubicBezTo>
                <a:cubicBezTo>
                  <a:pt x="656493" y="3943643"/>
                  <a:pt x="651045" y="3920336"/>
                  <a:pt x="647114" y="3896751"/>
                </a:cubicBezTo>
                <a:cubicBezTo>
                  <a:pt x="636974" y="3835913"/>
                  <a:pt x="631685" y="3774225"/>
                  <a:pt x="618979" y="3713871"/>
                </a:cubicBezTo>
                <a:cubicBezTo>
                  <a:pt x="612869" y="3684850"/>
                  <a:pt x="595719" y="3658719"/>
                  <a:pt x="590843" y="3629465"/>
                </a:cubicBezTo>
                <a:cubicBezTo>
                  <a:pt x="576026" y="3540564"/>
                  <a:pt x="581598" y="3532800"/>
                  <a:pt x="534572" y="3446585"/>
                </a:cubicBezTo>
                <a:cubicBezTo>
                  <a:pt x="506437" y="3395004"/>
                  <a:pt x="482991" y="3380935"/>
                  <a:pt x="436099" y="3348111"/>
                </a:cubicBezTo>
                <a:cubicBezTo>
                  <a:pt x="408397" y="3328719"/>
                  <a:pt x="379828" y="3310597"/>
                  <a:pt x="351692" y="3291840"/>
                </a:cubicBezTo>
                <a:cubicBezTo>
                  <a:pt x="342314" y="3277772"/>
                  <a:pt x="333937" y="3262983"/>
                  <a:pt x="323557" y="3249637"/>
                </a:cubicBezTo>
                <a:cubicBezTo>
                  <a:pt x="301072" y="3220728"/>
                  <a:pt x="272062" y="3196636"/>
                  <a:pt x="253219" y="3165231"/>
                </a:cubicBezTo>
                <a:cubicBezTo>
                  <a:pt x="238875" y="3141324"/>
                  <a:pt x="242718" y="3091446"/>
                  <a:pt x="225083" y="3066757"/>
                </a:cubicBezTo>
                <a:cubicBezTo>
                  <a:pt x="209665" y="3045172"/>
                  <a:pt x="184985" y="3031511"/>
                  <a:pt x="168812" y="3010486"/>
                </a:cubicBezTo>
                <a:cubicBezTo>
                  <a:pt x="45412" y="2850066"/>
                  <a:pt x="136481" y="2918593"/>
                  <a:pt x="42203" y="2855742"/>
                </a:cubicBezTo>
                <a:cubicBezTo>
                  <a:pt x="30148" y="2819578"/>
                  <a:pt x="21135" y="2796136"/>
                  <a:pt x="14068" y="2757268"/>
                </a:cubicBezTo>
                <a:cubicBezTo>
                  <a:pt x="8137" y="2724645"/>
                  <a:pt x="4689" y="2691619"/>
                  <a:pt x="0" y="2658794"/>
                </a:cubicBezTo>
                <a:cubicBezTo>
                  <a:pt x="2858" y="2624495"/>
                  <a:pt x="8582" y="2478301"/>
                  <a:pt x="28135" y="2419643"/>
                </a:cubicBezTo>
                <a:cubicBezTo>
                  <a:pt x="34767" y="2399748"/>
                  <a:pt x="46892" y="2382129"/>
                  <a:pt x="56271" y="2363372"/>
                </a:cubicBezTo>
                <a:cubicBezTo>
                  <a:pt x="60960" y="2067951"/>
                  <a:pt x="58371" y="1772324"/>
                  <a:pt x="70339" y="1477108"/>
                </a:cubicBezTo>
                <a:cubicBezTo>
                  <a:pt x="72463" y="1424724"/>
                  <a:pt x="89855" y="1374077"/>
                  <a:pt x="98474" y="1322363"/>
                </a:cubicBezTo>
                <a:cubicBezTo>
                  <a:pt x="167619" y="907488"/>
                  <a:pt x="94836" y="1165252"/>
                  <a:pt x="168812" y="998806"/>
                </a:cubicBezTo>
                <a:cubicBezTo>
                  <a:pt x="179068" y="975730"/>
                  <a:pt x="184684" y="950542"/>
                  <a:pt x="196948" y="928468"/>
                </a:cubicBezTo>
                <a:cubicBezTo>
                  <a:pt x="208335" y="907972"/>
                  <a:pt x="223466" y="889624"/>
                  <a:pt x="239151" y="872197"/>
                </a:cubicBezTo>
                <a:cubicBezTo>
                  <a:pt x="265769" y="842622"/>
                  <a:pt x="295422" y="815926"/>
                  <a:pt x="323557" y="787791"/>
                </a:cubicBezTo>
                <a:lnTo>
                  <a:pt x="351692" y="759655"/>
                </a:lnTo>
                <a:cubicBezTo>
                  <a:pt x="365760" y="745587"/>
                  <a:pt x="384998" y="735246"/>
                  <a:pt x="393895" y="717452"/>
                </a:cubicBezTo>
                <a:cubicBezTo>
                  <a:pt x="403274" y="698695"/>
                  <a:pt x="413770" y="680457"/>
                  <a:pt x="422031" y="661182"/>
                </a:cubicBezTo>
                <a:cubicBezTo>
                  <a:pt x="427872" y="647552"/>
                  <a:pt x="429467" y="632242"/>
                  <a:pt x="436099" y="618979"/>
                </a:cubicBezTo>
                <a:cubicBezTo>
                  <a:pt x="448327" y="594523"/>
                  <a:pt x="465339" y="572715"/>
                  <a:pt x="478302" y="548640"/>
                </a:cubicBezTo>
                <a:cubicBezTo>
                  <a:pt x="498186" y="511712"/>
                  <a:pt x="504915" y="465756"/>
                  <a:pt x="534572" y="436099"/>
                </a:cubicBezTo>
                <a:cubicBezTo>
                  <a:pt x="579287" y="391384"/>
                  <a:pt x="554750" y="418574"/>
                  <a:pt x="604911" y="351692"/>
                </a:cubicBezTo>
                <a:cubicBezTo>
                  <a:pt x="627741" y="283205"/>
                  <a:pt x="607952" y="327742"/>
                  <a:pt x="661182" y="253219"/>
                </a:cubicBezTo>
                <a:cubicBezTo>
                  <a:pt x="671009" y="239461"/>
                  <a:pt x="679490" y="224773"/>
                  <a:pt x="689317" y="211015"/>
                </a:cubicBezTo>
                <a:cubicBezTo>
                  <a:pt x="702945" y="191936"/>
                  <a:pt x="716262" y="172546"/>
                  <a:pt x="731520" y="154745"/>
                </a:cubicBezTo>
                <a:cubicBezTo>
                  <a:pt x="754853" y="127523"/>
                  <a:pt x="783366" y="100686"/>
                  <a:pt x="815926" y="84406"/>
                </a:cubicBezTo>
                <a:cubicBezTo>
                  <a:pt x="829189" y="77774"/>
                  <a:pt x="844061" y="75028"/>
                  <a:pt x="858129" y="70339"/>
                </a:cubicBezTo>
                <a:cubicBezTo>
                  <a:pt x="872197" y="60960"/>
                  <a:pt x="884792" y="48863"/>
                  <a:pt x="900332" y="42203"/>
                </a:cubicBezTo>
                <a:cubicBezTo>
                  <a:pt x="918103" y="34587"/>
                  <a:pt x="938500" y="34924"/>
                  <a:pt x="956603" y="28135"/>
                </a:cubicBezTo>
                <a:cubicBezTo>
                  <a:pt x="976239" y="20772"/>
                  <a:pt x="994117" y="9378"/>
                  <a:pt x="1012874" y="0"/>
                </a:cubicBezTo>
                <a:cubicBezTo>
                  <a:pt x="1026942" y="4689"/>
                  <a:pt x="1040450" y="11630"/>
                  <a:pt x="1055077" y="14068"/>
                </a:cubicBezTo>
                <a:cubicBezTo>
                  <a:pt x="1186347" y="35946"/>
                  <a:pt x="1141828" y="9379"/>
                  <a:pt x="1167619" y="14068"/>
                </a:cubicBezTo>
                <a:close/>
              </a:path>
            </a:pathLst>
          </a:custGeom>
          <a:solidFill>
            <a:schemeClr val="accent6">
              <a:lumMod val="75000"/>
              <a:alpha val="14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>
                <a:solidFill>
                  <a:schemeClr val="tx2"/>
                </a:solidFill>
              </a:rPr>
              <a:t>Subgames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5472608" cy="5257800"/>
          </a:xfrm>
        </p:spPr>
        <p:txBody>
          <a:bodyPr>
            <a:normAutofit/>
          </a:bodyPr>
          <a:lstStyle/>
          <a:p>
            <a:r>
              <a:rPr lang="en-GB" dirty="0" smtClean="0"/>
              <a:t>For any game </a:t>
            </a:r>
            <a:r>
              <a:rPr lang="en-GB" dirty="0" smtClean="0">
                <a:solidFill>
                  <a:schemeClr val="accent1"/>
                </a:solidFill>
              </a:rPr>
              <a:t>G</a:t>
            </a:r>
            <a:r>
              <a:rPr lang="en-GB" dirty="0" smtClean="0"/>
              <a:t>, each </a:t>
            </a:r>
            <a:r>
              <a:rPr lang="en-GB" dirty="0" err="1" smtClean="0"/>
              <a:t>subtree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defines a subgame </a:t>
            </a:r>
            <a:r>
              <a:rPr lang="en-GB" dirty="0" smtClean="0">
                <a:solidFill>
                  <a:schemeClr val="accent1"/>
                </a:solidFill>
              </a:rPr>
              <a:t>G’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In </a:t>
            </a:r>
            <a:r>
              <a:rPr lang="en-GB" dirty="0" smtClean="0">
                <a:solidFill>
                  <a:schemeClr val="accent1"/>
                </a:solidFill>
              </a:rPr>
              <a:t>G’: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same set of players as </a:t>
            </a:r>
            <a:r>
              <a:rPr lang="en-GB" dirty="0" smtClean="0">
                <a:solidFill>
                  <a:schemeClr val="accent1"/>
                </a:solidFill>
              </a:rPr>
              <a:t>G</a:t>
            </a:r>
            <a:endParaRPr lang="en-GB" dirty="0"/>
          </a:p>
          <a:p>
            <a:pPr lvl="1"/>
            <a:r>
              <a:rPr lang="en-GB" dirty="0" smtClean="0"/>
              <a:t>set of actions of a player: </a:t>
            </a:r>
            <a:br>
              <a:rPr lang="en-GB" dirty="0" smtClean="0"/>
            </a:br>
            <a:r>
              <a:rPr lang="en-GB" dirty="0" smtClean="0"/>
              <a:t>subset of his actions in </a:t>
            </a:r>
            <a:r>
              <a:rPr lang="en-GB" dirty="0" smtClean="0">
                <a:solidFill>
                  <a:schemeClr val="accent1"/>
                </a:solidFill>
              </a:rPr>
              <a:t>G</a:t>
            </a:r>
          </a:p>
          <a:p>
            <a:r>
              <a:rPr lang="en-GB" dirty="0" smtClean="0"/>
              <a:t>Each strategy in </a:t>
            </a:r>
            <a:r>
              <a:rPr lang="en-GB" dirty="0" smtClean="0">
                <a:solidFill>
                  <a:schemeClr val="accent1"/>
                </a:solidFill>
              </a:rPr>
              <a:t>G </a:t>
            </a:r>
            <a:r>
              <a:rPr lang="en-GB" dirty="0" smtClean="0"/>
              <a:t>corresponds to a strategy in </a:t>
            </a:r>
            <a:r>
              <a:rPr lang="en-GB" dirty="0" smtClean="0">
                <a:solidFill>
                  <a:schemeClr val="accent1"/>
                </a:solidFill>
              </a:rPr>
              <a:t>G’ </a:t>
            </a:r>
            <a:r>
              <a:rPr lang="en-GB" dirty="0" smtClean="0">
                <a:solidFill>
                  <a:srgbClr val="000000"/>
                </a:solidFill>
              </a:rPr>
              <a:t>(by projection)</a:t>
            </a:r>
          </a:p>
          <a:p>
            <a:endParaRPr lang="en-GB" dirty="0" smtClean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6696236" y="1664804"/>
            <a:ext cx="1296144" cy="1080120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868144" y="3284984"/>
            <a:ext cx="1368152" cy="504056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6336196" y="3320988"/>
            <a:ext cx="1368152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740352" y="3140968"/>
            <a:ext cx="1368152" cy="79208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336196" y="4689140"/>
            <a:ext cx="1368152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6732240" y="4725144"/>
            <a:ext cx="1440160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7164288" y="4149080"/>
            <a:ext cx="194320" cy="1943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732240" y="2780928"/>
            <a:ext cx="194320" cy="194320"/>
          </a:xfrm>
          <a:prstGeom prst="ellipse">
            <a:avLst/>
          </a:prstGeom>
          <a:solidFill>
            <a:srgbClr val="FF33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452320" y="429309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1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5796136" y="429309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4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2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6156176" y="5661248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5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7380312" y="573325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6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6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6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8100392" y="11967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08304" y="37170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grpSp>
        <p:nvGrpSpPr>
          <p:cNvPr id="4" name="Group 37"/>
          <p:cNvGrpSpPr/>
          <p:nvPr/>
        </p:nvGrpSpPr>
        <p:grpSpPr>
          <a:xfrm>
            <a:off x="7380312" y="1556792"/>
            <a:ext cx="1874635" cy="2992398"/>
            <a:chOff x="7380312" y="1556792"/>
            <a:chExt cx="1874635" cy="2992398"/>
          </a:xfrm>
        </p:grpSpPr>
        <p:cxnSp>
          <p:nvCxnSpPr>
            <p:cNvPr id="7" name="Straight Connector 6"/>
            <p:cNvCxnSpPr/>
            <p:nvPr/>
          </p:nvCxnSpPr>
          <p:spPr>
            <a:xfrm rot="5400000">
              <a:off x="7236296" y="2204864"/>
              <a:ext cx="1296144" cy="0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7704348" y="1736812"/>
              <a:ext cx="1296144" cy="936104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8172400" y="3501008"/>
              <a:ext cx="1368152" cy="72008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8748464" y="2780928"/>
              <a:ext cx="194320" cy="1943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280000" y="4149080"/>
              <a:ext cx="9749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(</a:t>
              </a:r>
              <a:r>
                <a:rPr lang="en-GB" sz="2000" dirty="0" smtClean="0">
                  <a:solidFill>
                    <a:srgbClr val="FF0000"/>
                  </a:solidFill>
                </a:rPr>
                <a:t>0</a:t>
              </a:r>
              <a:r>
                <a:rPr lang="en-GB" sz="2000" dirty="0" smtClean="0"/>
                <a:t>, </a:t>
              </a:r>
              <a:r>
                <a:rPr lang="en-GB" sz="2000" dirty="0" smtClean="0">
                  <a:solidFill>
                    <a:srgbClr val="FF33CC"/>
                  </a:solidFill>
                </a:rPr>
                <a:t>1</a:t>
              </a:r>
              <a:r>
                <a:rPr lang="en-GB" sz="2000" dirty="0" smtClean="0"/>
                <a:t>, </a:t>
              </a:r>
              <a:r>
                <a:rPr lang="en-GB" sz="2000" dirty="0" smtClean="0">
                  <a:solidFill>
                    <a:srgbClr val="00B050"/>
                  </a:solidFill>
                </a:rPr>
                <a:t>2</a:t>
              </a:r>
              <a:r>
                <a:rPr lang="en-GB" sz="2000" dirty="0" smtClean="0"/>
                <a:t>)</a:t>
              </a:r>
              <a:endParaRPr lang="en-US" sz="2000" dirty="0" smtClean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80312" y="2852936"/>
              <a:ext cx="9749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(</a:t>
              </a:r>
              <a:r>
                <a:rPr lang="en-GB" sz="2000" dirty="0" smtClean="0">
                  <a:solidFill>
                    <a:srgbClr val="FF0000"/>
                  </a:solidFill>
                </a:rPr>
                <a:t>2</a:t>
              </a:r>
              <a:r>
                <a:rPr lang="en-GB" sz="2000" dirty="0" smtClean="0"/>
                <a:t>, </a:t>
              </a:r>
              <a:r>
                <a:rPr lang="en-GB" sz="2000" dirty="0" smtClean="0">
                  <a:solidFill>
                    <a:srgbClr val="FF33CC"/>
                  </a:solidFill>
                </a:rPr>
                <a:t>0</a:t>
              </a:r>
              <a:r>
                <a:rPr lang="en-GB" sz="2000" dirty="0" smtClean="0"/>
                <a:t>, </a:t>
              </a:r>
              <a:r>
                <a:rPr lang="en-GB" sz="2000" dirty="0" smtClean="0">
                  <a:solidFill>
                    <a:srgbClr val="00B050"/>
                  </a:solidFill>
                </a:rPr>
                <a:t>3</a:t>
              </a:r>
              <a:r>
                <a:rPr lang="en-GB" sz="2000" dirty="0" smtClean="0"/>
                <a:t>)</a:t>
              </a:r>
              <a:endParaRPr lang="en-US" sz="2000" dirty="0" smtClean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604448" y="2204864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3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6444208" y="22768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33CC"/>
                </a:solidFill>
              </a:rPr>
              <a:t>2</a:t>
            </a:r>
            <a:endParaRPr lang="en-US" sz="2800" dirty="0" smtClean="0">
              <a:solidFill>
                <a:srgbClr val="FF33CC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7812360" y="1484784"/>
            <a:ext cx="194320" cy="1943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948264" y="1772816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L1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84168" y="3212976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33CC"/>
                </a:solidFill>
              </a:rPr>
              <a:t>L2</a:t>
            </a:r>
            <a:endParaRPr lang="en-US" sz="2400" dirty="0" smtClean="0">
              <a:solidFill>
                <a:srgbClr val="FF33CC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020272" y="3212976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33CC"/>
                </a:solidFill>
              </a:rPr>
              <a:t>R2</a:t>
            </a:r>
            <a:endParaRPr lang="en-US" sz="2400" dirty="0" smtClean="0">
              <a:solidFill>
                <a:srgbClr val="FF33CC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84368" y="3356992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L3</a:t>
            </a:r>
            <a:endParaRPr lang="en-US" sz="2400" dirty="0" smtClean="0">
              <a:solidFill>
                <a:srgbClr val="00B050"/>
              </a:solidFill>
            </a:endParaRPr>
          </a:p>
        </p:txBody>
      </p:sp>
      <p:grpSp>
        <p:nvGrpSpPr>
          <p:cNvPr id="6" name="Group 47"/>
          <p:cNvGrpSpPr/>
          <p:nvPr/>
        </p:nvGrpSpPr>
        <p:grpSpPr>
          <a:xfrm>
            <a:off x="7380312" y="1772816"/>
            <a:ext cx="1514982" cy="2261865"/>
            <a:chOff x="7380312" y="1772816"/>
            <a:chExt cx="1514982" cy="2261865"/>
          </a:xfrm>
        </p:grpSpPr>
        <p:sp>
          <p:nvSpPr>
            <p:cNvPr id="40" name="TextBox 39"/>
            <p:cNvSpPr txBox="1"/>
            <p:nvPr/>
          </p:nvSpPr>
          <p:spPr>
            <a:xfrm>
              <a:off x="7380312" y="2132856"/>
              <a:ext cx="5036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</a:rPr>
                <a:t>C1</a:t>
              </a:r>
              <a:endParaRPr lang="en-US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244408" y="1772816"/>
              <a:ext cx="5068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0000"/>
                  </a:solidFill>
                </a:rPr>
                <a:t>R1</a:t>
              </a:r>
              <a:endParaRPr lang="en-US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388424" y="3573016"/>
              <a:ext cx="5068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00B050"/>
                  </a:solidFill>
                </a:rPr>
                <a:t>R3</a:t>
              </a:r>
              <a:endParaRPr lang="en-US" sz="2400" dirty="0" smtClean="0">
                <a:solidFill>
                  <a:srgbClr val="00B050"/>
                </a:solidFill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6444208" y="4869160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L4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24328" y="4941168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R4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87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3" grpId="0" build="p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 48"/>
          <p:cNvSpPr/>
          <p:nvPr/>
        </p:nvSpPr>
        <p:spPr>
          <a:xfrm>
            <a:off x="7542194" y="2285662"/>
            <a:ext cx="1609426" cy="2659718"/>
          </a:xfrm>
          <a:custGeom>
            <a:avLst/>
            <a:gdLst>
              <a:gd name="connsiteX0" fmla="*/ 1606 w 1609426"/>
              <a:gd name="connsiteY0" fmla="*/ 2141558 h 2659718"/>
              <a:gd name="connsiteX1" fmla="*/ 9226 w 1609426"/>
              <a:gd name="connsiteY1" fmla="*/ 2072978 h 2659718"/>
              <a:gd name="connsiteX2" fmla="*/ 32086 w 1609426"/>
              <a:gd name="connsiteY2" fmla="*/ 2050118 h 2659718"/>
              <a:gd name="connsiteX3" fmla="*/ 62566 w 1609426"/>
              <a:gd name="connsiteY3" fmla="*/ 2004398 h 2659718"/>
              <a:gd name="connsiteX4" fmla="*/ 138766 w 1609426"/>
              <a:gd name="connsiteY4" fmla="*/ 1951058 h 2659718"/>
              <a:gd name="connsiteX5" fmla="*/ 161626 w 1609426"/>
              <a:gd name="connsiteY5" fmla="*/ 1943438 h 2659718"/>
              <a:gd name="connsiteX6" fmla="*/ 184486 w 1609426"/>
              <a:gd name="connsiteY6" fmla="*/ 1920578 h 2659718"/>
              <a:gd name="connsiteX7" fmla="*/ 214966 w 1609426"/>
              <a:gd name="connsiteY7" fmla="*/ 1874858 h 2659718"/>
              <a:gd name="connsiteX8" fmla="*/ 222586 w 1609426"/>
              <a:gd name="connsiteY8" fmla="*/ 1798658 h 2659718"/>
              <a:gd name="connsiteX9" fmla="*/ 253066 w 1609426"/>
              <a:gd name="connsiteY9" fmla="*/ 1737698 h 2659718"/>
              <a:gd name="connsiteX10" fmla="*/ 260686 w 1609426"/>
              <a:gd name="connsiteY10" fmla="*/ 1699598 h 2659718"/>
              <a:gd name="connsiteX11" fmla="*/ 268306 w 1609426"/>
              <a:gd name="connsiteY11" fmla="*/ 1646258 h 2659718"/>
              <a:gd name="connsiteX12" fmla="*/ 306406 w 1609426"/>
              <a:gd name="connsiteY12" fmla="*/ 1585298 h 2659718"/>
              <a:gd name="connsiteX13" fmla="*/ 321646 w 1609426"/>
              <a:gd name="connsiteY13" fmla="*/ 1554818 h 2659718"/>
              <a:gd name="connsiteX14" fmla="*/ 352126 w 1609426"/>
              <a:gd name="connsiteY14" fmla="*/ 1509098 h 2659718"/>
              <a:gd name="connsiteX15" fmla="*/ 367366 w 1609426"/>
              <a:gd name="connsiteY15" fmla="*/ 1463378 h 2659718"/>
              <a:gd name="connsiteX16" fmla="*/ 397846 w 1609426"/>
              <a:gd name="connsiteY16" fmla="*/ 1242398 h 2659718"/>
              <a:gd name="connsiteX17" fmla="*/ 428326 w 1609426"/>
              <a:gd name="connsiteY17" fmla="*/ 1211918 h 2659718"/>
              <a:gd name="connsiteX18" fmla="*/ 458806 w 1609426"/>
              <a:gd name="connsiteY18" fmla="*/ 1173818 h 2659718"/>
              <a:gd name="connsiteX19" fmla="*/ 481666 w 1609426"/>
              <a:gd name="connsiteY19" fmla="*/ 1135718 h 2659718"/>
              <a:gd name="connsiteX20" fmla="*/ 496906 w 1609426"/>
              <a:gd name="connsiteY20" fmla="*/ 1112858 h 2659718"/>
              <a:gd name="connsiteX21" fmla="*/ 527386 w 1609426"/>
              <a:gd name="connsiteY21" fmla="*/ 1105238 h 2659718"/>
              <a:gd name="connsiteX22" fmla="*/ 595966 w 1609426"/>
              <a:gd name="connsiteY22" fmla="*/ 1051898 h 2659718"/>
              <a:gd name="connsiteX23" fmla="*/ 618826 w 1609426"/>
              <a:gd name="connsiteY23" fmla="*/ 1044278 h 2659718"/>
              <a:gd name="connsiteX24" fmla="*/ 672166 w 1609426"/>
              <a:gd name="connsiteY24" fmla="*/ 990938 h 2659718"/>
              <a:gd name="connsiteX25" fmla="*/ 679786 w 1609426"/>
              <a:gd name="connsiteY25" fmla="*/ 968078 h 2659718"/>
              <a:gd name="connsiteX26" fmla="*/ 695026 w 1609426"/>
              <a:gd name="connsiteY26" fmla="*/ 945218 h 2659718"/>
              <a:gd name="connsiteX27" fmla="*/ 702646 w 1609426"/>
              <a:gd name="connsiteY27" fmla="*/ 922358 h 2659718"/>
              <a:gd name="connsiteX28" fmla="*/ 778846 w 1609426"/>
              <a:gd name="connsiteY28" fmla="*/ 838538 h 2659718"/>
              <a:gd name="connsiteX29" fmla="*/ 824566 w 1609426"/>
              <a:gd name="connsiteY29" fmla="*/ 792818 h 2659718"/>
              <a:gd name="connsiteX30" fmla="*/ 855046 w 1609426"/>
              <a:gd name="connsiteY30" fmla="*/ 602318 h 2659718"/>
              <a:gd name="connsiteX31" fmla="*/ 862666 w 1609426"/>
              <a:gd name="connsiteY31" fmla="*/ 541358 h 2659718"/>
              <a:gd name="connsiteX32" fmla="*/ 885526 w 1609426"/>
              <a:gd name="connsiteY32" fmla="*/ 510878 h 2659718"/>
              <a:gd name="connsiteX33" fmla="*/ 900766 w 1609426"/>
              <a:gd name="connsiteY33" fmla="*/ 457538 h 2659718"/>
              <a:gd name="connsiteX34" fmla="*/ 923626 w 1609426"/>
              <a:gd name="connsiteY34" fmla="*/ 388958 h 2659718"/>
              <a:gd name="connsiteX35" fmla="*/ 946486 w 1609426"/>
              <a:gd name="connsiteY35" fmla="*/ 297518 h 2659718"/>
              <a:gd name="connsiteX36" fmla="*/ 954106 w 1609426"/>
              <a:gd name="connsiteY36" fmla="*/ 267038 h 2659718"/>
              <a:gd name="connsiteX37" fmla="*/ 969346 w 1609426"/>
              <a:gd name="connsiteY37" fmla="*/ 221318 h 2659718"/>
              <a:gd name="connsiteX38" fmla="*/ 999826 w 1609426"/>
              <a:gd name="connsiteY38" fmla="*/ 167978 h 2659718"/>
              <a:gd name="connsiteX39" fmla="*/ 1022686 w 1609426"/>
              <a:gd name="connsiteY39" fmla="*/ 145118 h 2659718"/>
              <a:gd name="connsiteX40" fmla="*/ 1030306 w 1609426"/>
              <a:gd name="connsiteY40" fmla="*/ 114638 h 2659718"/>
              <a:gd name="connsiteX41" fmla="*/ 1091266 w 1609426"/>
              <a:gd name="connsiteY41" fmla="*/ 46058 h 2659718"/>
              <a:gd name="connsiteX42" fmla="*/ 1106506 w 1609426"/>
              <a:gd name="connsiteY42" fmla="*/ 23198 h 2659718"/>
              <a:gd name="connsiteX43" fmla="*/ 1205566 w 1609426"/>
              <a:gd name="connsiteY43" fmla="*/ 15578 h 2659718"/>
              <a:gd name="connsiteX44" fmla="*/ 1342726 w 1609426"/>
              <a:gd name="connsiteY44" fmla="*/ 15578 h 2659718"/>
              <a:gd name="connsiteX45" fmla="*/ 1365586 w 1609426"/>
              <a:gd name="connsiteY45" fmla="*/ 30818 h 2659718"/>
              <a:gd name="connsiteX46" fmla="*/ 1396066 w 1609426"/>
              <a:gd name="connsiteY46" fmla="*/ 53678 h 2659718"/>
              <a:gd name="connsiteX47" fmla="*/ 1457026 w 1609426"/>
              <a:gd name="connsiteY47" fmla="*/ 152738 h 2659718"/>
              <a:gd name="connsiteX48" fmla="*/ 1472266 w 1609426"/>
              <a:gd name="connsiteY48" fmla="*/ 198458 h 2659718"/>
              <a:gd name="connsiteX49" fmla="*/ 1479886 w 1609426"/>
              <a:gd name="connsiteY49" fmla="*/ 259418 h 2659718"/>
              <a:gd name="connsiteX50" fmla="*/ 1495126 w 1609426"/>
              <a:gd name="connsiteY50" fmla="*/ 305138 h 2659718"/>
              <a:gd name="connsiteX51" fmla="*/ 1502746 w 1609426"/>
              <a:gd name="connsiteY51" fmla="*/ 358478 h 2659718"/>
              <a:gd name="connsiteX52" fmla="*/ 1525606 w 1609426"/>
              <a:gd name="connsiteY52" fmla="*/ 427058 h 2659718"/>
              <a:gd name="connsiteX53" fmla="*/ 1540846 w 1609426"/>
              <a:gd name="connsiteY53" fmla="*/ 472778 h 2659718"/>
              <a:gd name="connsiteX54" fmla="*/ 1563706 w 1609426"/>
              <a:gd name="connsiteY54" fmla="*/ 533738 h 2659718"/>
              <a:gd name="connsiteX55" fmla="*/ 1571326 w 1609426"/>
              <a:gd name="connsiteY55" fmla="*/ 602318 h 2659718"/>
              <a:gd name="connsiteX56" fmla="*/ 1578946 w 1609426"/>
              <a:gd name="connsiteY56" fmla="*/ 693758 h 2659718"/>
              <a:gd name="connsiteX57" fmla="*/ 1586566 w 1609426"/>
              <a:gd name="connsiteY57" fmla="*/ 724238 h 2659718"/>
              <a:gd name="connsiteX58" fmla="*/ 1594186 w 1609426"/>
              <a:gd name="connsiteY58" fmla="*/ 769958 h 2659718"/>
              <a:gd name="connsiteX59" fmla="*/ 1609426 w 1609426"/>
              <a:gd name="connsiteY59" fmla="*/ 876638 h 2659718"/>
              <a:gd name="connsiteX60" fmla="*/ 1601806 w 1609426"/>
              <a:gd name="connsiteY60" fmla="*/ 1250018 h 2659718"/>
              <a:gd name="connsiteX61" fmla="*/ 1594186 w 1609426"/>
              <a:gd name="connsiteY61" fmla="*/ 1272878 h 2659718"/>
              <a:gd name="connsiteX62" fmla="*/ 1578946 w 1609426"/>
              <a:gd name="connsiteY62" fmla="*/ 1295738 h 2659718"/>
              <a:gd name="connsiteX63" fmla="*/ 1548466 w 1609426"/>
              <a:gd name="connsiteY63" fmla="*/ 1341458 h 2659718"/>
              <a:gd name="connsiteX64" fmla="*/ 1556086 w 1609426"/>
              <a:gd name="connsiteY64" fmla="*/ 1432898 h 2659718"/>
              <a:gd name="connsiteX65" fmla="*/ 1578946 w 1609426"/>
              <a:gd name="connsiteY65" fmla="*/ 1585298 h 2659718"/>
              <a:gd name="connsiteX66" fmla="*/ 1586566 w 1609426"/>
              <a:gd name="connsiteY66" fmla="*/ 1615778 h 2659718"/>
              <a:gd name="connsiteX67" fmla="*/ 1601806 w 1609426"/>
              <a:gd name="connsiteY67" fmla="*/ 1768178 h 2659718"/>
              <a:gd name="connsiteX68" fmla="*/ 1586566 w 1609426"/>
              <a:gd name="connsiteY68" fmla="*/ 2507318 h 2659718"/>
              <a:gd name="connsiteX69" fmla="*/ 1571326 w 1609426"/>
              <a:gd name="connsiteY69" fmla="*/ 2545418 h 2659718"/>
              <a:gd name="connsiteX70" fmla="*/ 1525606 w 1609426"/>
              <a:gd name="connsiteY70" fmla="*/ 2583518 h 2659718"/>
              <a:gd name="connsiteX71" fmla="*/ 1495126 w 1609426"/>
              <a:gd name="connsiteY71" fmla="*/ 2598758 h 2659718"/>
              <a:gd name="connsiteX72" fmla="*/ 1449406 w 1609426"/>
              <a:gd name="connsiteY72" fmla="*/ 2606378 h 2659718"/>
              <a:gd name="connsiteX73" fmla="*/ 1388446 w 1609426"/>
              <a:gd name="connsiteY73" fmla="*/ 2636858 h 2659718"/>
              <a:gd name="connsiteX74" fmla="*/ 1350346 w 1609426"/>
              <a:gd name="connsiteY74" fmla="*/ 2644478 h 2659718"/>
              <a:gd name="connsiteX75" fmla="*/ 1281766 w 1609426"/>
              <a:gd name="connsiteY75" fmla="*/ 2652098 h 2659718"/>
              <a:gd name="connsiteX76" fmla="*/ 1228426 w 1609426"/>
              <a:gd name="connsiteY76" fmla="*/ 2659718 h 2659718"/>
              <a:gd name="connsiteX77" fmla="*/ 1030306 w 1609426"/>
              <a:gd name="connsiteY77" fmla="*/ 2652098 h 2659718"/>
              <a:gd name="connsiteX78" fmla="*/ 992206 w 1609426"/>
              <a:gd name="connsiteY78" fmla="*/ 2613998 h 2659718"/>
              <a:gd name="connsiteX79" fmla="*/ 969346 w 1609426"/>
              <a:gd name="connsiteY79" fmla="*/ 2598758 h 2659718"/>
              <a:gd name="connsiteX80" fmla="*/ 931246 w 1609426"/>
              <a:gd name="connsiteY80" fmla="*/ 2568278 h 2659718"/>
              <a:gd name="connsiteX81" fmla="*/ 893146 w 1609426"/>
              <a:gd name="connsiteY81" fmla="*/ 2560658 h 2659718"/>
              <a:gd name="connsiteX82" fmla="*/ 870286 w 1609426"/>
              <a:gd name="connsiteY82" fmla="*/ 2553038 h 2659718"/>
              <a:gd name="connsiteX83" fmla="*/ 847426 w 1609426"/>
              <a:gd name="connsiteY83" fmla="*/ 2537798 h 2659718"/>
              <a:gd name="connsiteX84" fmla="*/ 824566 w 1609426"/>
              <a:gd name="connsiteY84" fmla="*/ 2530178 h 2659718"/>
              <a:gd name="connsiteX85" fmla="*/ 778846 w 1609426"/>
              <a:gd name="connsiteY85" fmla="*/ 2499698 h 2659718"/>
              <a:gd name="connsiteX86" fmla="*/ 755986 w 1609426"/>
              <a:gd name="connsiteY86" fmla="*/ 2484458 h 2659718"/>
              <a:gd name="connsiteX87" fmla="*/ 710266 w 1609426"/>
              <a:gd name="connsiteY87" fmla="*/ 2461598 h 2659718"/>
              <a:gd name="connsiteX88" fmla="*/ 649306 w 1609426"/>
              <a:gd name="connsiteY88" fmla="*/ 2469218 h 2659718"/>
              <a:gd name="connsiteX89" fmla="*/ 573106 w 1609426"/>
              <a:gd name="connsiteY89" fmla="*/ 2461598 h 2659718"/>
              <a:gd name="connsiteX90" fmla="*/ 550246 w 1609426"/>
              <a:gd name="connsiteY90" fmla="*/ 2453978 h 2659718"/>
              <a:gd name="connsiteX91" fmla="*/ 519766 w 1609426"/>
              <a:gd name="connsiteY91" fmla="*/ 2446358 h 2659718"/>
              <a:gd name="connsiteX92" fmla="*/ 481666 w 1609426"/>
              <a:gd name="connsiteY92" fmla="*/ 2438738 h 2659718"/>
              <a:gd name="connsiteX93" fmla="*/ 405466 w 1609426"/>
              <a:gd name="connsiteY93" fmla="*/ 2408258 h 2659718"/>
              <a:gd name="connsiteX94" fmla="*/ 374986 w 1609426"/>
              <a:gd name="connsiteY94" fmla="*/ 2400638 h 2659718"/>
              <a:gd name="connsiteX95" fmla="*/ 352126 w 1609426"/>
              <a:gd name="connsiteY95" fmla="*/ 2393018 h 2659718"/>
              <a:gd name="connsiteX96" fmla="*/ 314026 w 1609426"/>
              <a:gd name="connsiteY96" fmla="*/ 2377778 h 2659718"/>
              <a:gd name="connsiteX97" fmla="*/ 268306 w 1609426"/>
              <a:gd name="connsiteY97" fmla="*/ 2370158 h 2659718"/>
              <a:gd name="connsiteX98" fmla="*/ 237826 w 1609426"/>
              <a:gd name="connsiteY98" fmla="*/ 2377778 h 2659718"/>
              <a:gd name="connsiteX99" fmla="*/ 214966 w 1609426"/>
              <a:gd name="connsiteY99" fmla="*/ 2423498 h 2659718"/>
              <a:gd name="connsiteX100" fmla="*/ 93046 w 1609426"/>
              <a:gd name="connsiteY100" fmla="*/ 2415878 h 2659718"/>
              <a:gd name="connsiteX101" fmla="*/ 70186 w 1609426"/>
              <a:gd name="connsiteY101" fmla="*/ 2400638 h 2659718"/>
              <a:gd name="connsiteX102" fmla="*/ 39706 w 1609426"/>
              <a:gd name="connsiteY102" fmla="*/ 2354918 h 2659718"/>
              <a:gd name="connsiteX103" fmla="*/ 16846 w 1609426"/>
              <a:gd name="connsiteY103" fmla="*/ 2278718 h 2659718"/>
              <a:gd name="connsiteX104" fmla="*/ 1606 w 1609426"/>
              <a:gd name="connsiteY104" fmla="*/ 2149178 h 2659718"/>
              <a:gd name="connsiteX105" fmla="*/ 1606 w 1609426"/>
              <a:gd name="connsiteY105" fmla="*/ 2141558 h 2659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1609426" h="2659718">
                <a:moveTo>
                  <a:pt x="1606" y="2141558"/>
                </a:moveTo>
                <a:cubicBezTo>
                  <a:pt x="2876" y="2128858"/>
                  <a:pt x="1953" y="2094798"/>
                  <a:pt x="9226" y="2072978"/>
                </a:cubicBezTo>
                <a:cubicBezTo>
                  <a:pt x="12634" y="2062755"/>
                  <a:pt x="25470" y="2058624"/>
                  <a:pt x="32086" y="2050118"/>
                </a:cubicBezTo>
                <a:cubicBezTo>
                  <a:pt x="43331" y="2035660"/>
                  <a:pt x="47913" y="2015388"/>
                  <a:pt x="62566" y="2004398"/>
                </a:cubicBezTo>
                <a:cubicBezTo>
                  <a:pt x="76477" y="1993965"/>
                  <a:pt x="127509" y="1954810"/>
                  <a:pt x="138766" y="1951058"/>
                </a:cubicBezTo>
                <a:lnTo>
                  <a:pt x="161626" y="1943438"/>
                </a:lnTo>
                <a:cubicBezTo>
                  <a:pt x="169246" y="1935818"/>
                  <a:pt x="177870" y="1929084"/>
                  <a:pt x="184486" y="1920578"/>
                </a:cubicBezTo>
                <a:cubicBezTo>
                  <a:pt x="195731" y="1906120"/>
                  <a:pt x="214966" y="1874858"/>
                  <a:pt x="214966" y="1874858"/>
                </a:cubicBezTo>
                <a:cubicBezTo>
                  <a:pt x="217506" y="1849458"/>
                  <a:pt x="215754" y="1823253"/>
                  <a:pt x="222586" y="1798658"/>
                </a:cubicBezTo>
                <a:cubicBezTo>
                  <a:pt x="228666" y="1776768"/>
                  <a:pt x="253066" y="1737698"/>
                  <a:pt x="253066" y="1737698"/>
                </a:cubicBezTo>
                <a:cubicBezTo>
                  <a:pt x="255606" y="1724998"/>
                  <a:pt x="258557" y="1712373"/>
                  <a:pt x="260686" y="1699598"/>
                </a:cubicBezTo>
                <a:cubicBezTo>
                  <a:pt x="263639" y="1681882"/>
                  <a:pt x="263580" y="1663586"/>
                  <a:pt x="268306" y="1646258"/>
                </a:cubicBezTo>
                <a:cubicBezTo>
                  <a:pt x="275780" y="1618854"/>
                  <a:pt x="291763" y="1608726"/>
                  <a:pt x="306406" y="1585298"/>
                </a:cubicBezTo>
                <a:cubicBezTo>
                  <a:pt x="312426" y="1575665"/>
                  <a:pt x="315802" y="1564558"/>
                  <a:pt x="321646" y="1554818"/>
                </a:cubicBezTo>
                <a:cubicBezTo>
                  <a:pt x="331070" y="1539112"/>
                  <a:pt x="343935" y="1525481"/>
                  <a:pt x="352126" y="1509098"/>
                </a:cubicBezTo>
                <a:cubicBezTo>
                  <a:pt x="359310" y="1494730"/>
                  <a:pt x="367366" y="1463378"/>
                  <a:pt x="367366" y="1463378"/>
                </a:cubicBezTo>
                <a:cubicBezTo>
                  <a:pt x="367368" y="1463359"/>
                  <a:pt x="372765" y="1288380"/>
                  <a:pt x="397846" y="1242398"/>
                </a:cubicBezTo>
                <a:cubicBezTo>
                  <a:pt x="404726" y="1229784"/>
                  <a:pt x="418780" y="1222657"/>
                  <a:pt x="428326" y="1211918"/>
                </a:cubicBezTo>
                <a:cubicBezTo>
                  <a:pt x="439131" y="1199762"/>
                  <a:pt x="449479" y="1187142"/>
                  <a:pt x="458806" y="1173818"/>
                </a:cubicBezTo>
                <a:cubicBezTo>
                  <a:pt x="467299" y="1161685"/>
                  <a:pt x="473816" y="1148277"/>
                  <a:pt x="481666" y="1135718"/>
                </a:cubicBezTo>
                <a:cubicBezTo>
                  <a:pt x="486520" y="1127952"/>
                  <a:pt x="489286" y="1117938"/>
                  <a:pt x="496906" y="1112858"/>
                </a:cubicBezTo>
                <a:cubicBezTo>
                  <a:pt x="505620" y="1107049"/>
                  <a:pt x="517226" y="1107778"/>
                  <a:pt x="527386" y="1105238"/>
                </a:cubicBezTo>
                <a:cubicBezTo>
                  <a:pt x="547110" y="1085514"/>
                  <a:pt x="568623" y="1061012"/>
                  <a:pt x="595966" y="1051898"/>
                </a:cubicBezTo>
                <a:lnTo>
                  <a:pt x="618826" y="1044278"/>
                </a:lnTo>
                <a:cubicBezTo>
                  <a:pt x="646766" y="1023323"/>
                  <a:pt x="654386" y="1022053"/>
                  <a:pt x="672166" y="990938"/>
                </a:cubicBezTo>
                <a:cubicBezTo>
                  <a:pt x="676151" y="983964"/>
                  <a:pt x="676194" y="975262"/>
                  <a:pt x="679786" y="968078"/>
                </a:cubicBezTo>
                <a:cubicBezTo>
                  <a:pt x="683882" y="959887"/>
                  <a:pt x="690930" y="953409"/>
                  <a:pt x="695026" y="945218"/>
                </a:cubicBezTo>
                <a:cubicBezTo>
                  <a:pt x="698618" y="938034"/>
                  <a:pt x="698191" y="929041"/>
                  <a:pt x="702646" y="922358"/>
                </a:cubicBezTo>
                <a:cubicBezTo>
                  <a:pt x="731758" y="878690"/>
                  <a:pt x="745266" y="876316"/>
                  <a:pt x="778846" y="838538"/>
                </a:cubicBezTo>
                <a:cubicBezTo>
                  <a:pt x="820089" y="792139"/>
                  <a:pt x="781845" y="821299"/>
                  <a:pt x="824566" y="792818"/>
                </a:cubicBezTo>
                <a:cubicBezTo>
                  <a:pt x="834726" y="729318"/>
                  <a:pt x="845412" y="665900"/>
                  <a:pt x="855046" y="602318"/>
                </a:cubicBezTo>
                <a:cubicBezTo>
                  <a:pt x="858114" y="582071"/>
                  <a:pt x="856190" y="560785"/>
                  <a:pt x="862666" y="541358"/>
                </a:cubicBezTo>
                <a:cubicBezTo>
                  <a:pt x="866682" y="529310"/>
                  <a:pt x="877906" y="521038"/>
                  <a:pt x="885526" y="510878"/>
                </a:cubicBezTo>
                <a:cubicBezTo>
                  <a:pt x="890606" y="493098"/>
                  <a:pt x="894918" y="475081"/>
                  <a:pt x="900766" y="457538"/>
                </a:cubicBezTo>
                <a:cubicBezTo>
                  <a:pt x="929460" y="371455"/>
                  <a:pt x="905365" y="462001"/>
                  <a:pt x="923626" y="388958"/>
                </a:cubicBezTo>
                <a:cubicBezTo>
                  <a:pt x="941047" y="232168"/>
                  <a:pt x="914988" y="371014"/>
                  <a:pt x="946486" y="297518"/>
                </a:cubicBezTo>
                <a:cubicBezTo>
                  <a:pt x="950611" y="287892"/>
                  <a:pt x="951097" y="277069"/>
                  <a:pt x="954106" y="267038"/>
                </a:cubicBezTo>
                <a:cubicBezTo>
                  <a:pt x="958722" y="251651"/>
                  <a:pt x="963380" y="236233"/>
                  <a:pt x="969346" y="221318"/>
                </a:cubicBezTo>
                <a:cubicBezTo>
                  <a:pt x="975079" y="206985"/>
                  <a:pt x="989252" y="180667"/>
                  <a:pt x="999826" y="167978"/>
                </a:cubicBezTo>
                <a:cubicBezTo>
                  <a:pt x="1006725" y="159699"/>
                  <a:pt x="1015066" y="152738"/>
                  <a:pt x="1022686" y="145118"/>
                </a:cubicBezTo>
                <a:cubicBezTo>
                  <a:pt x="1025226" y="134958"/>
                  <a:pt x="1026181" y="124264"/>
                  <a:pt x="1030306" y="114638"/>
                </a:cubicBezTo>
                <a:cubicBezTo>
                  <a:pt x="1043613" y="83587"/>
                  <a:pt x="1071754" y="75326"/>
                  <a:pt x="1091266" y="46058"/>
                </a:cubicBezTo>
                <a:cubicBezTo>
                  <a:pt x="1096346" y="38438"/>
                  <a:pt x="1097657" y="25558"/>
                  <a:pt x="1106506" y="23198"/>
                </a:cubicBezTo>
                <a:cubicBezTo>
                  <a:pt x="1138505" y="14665"/>
                  <a:pt x="1172546" y="18118"/>
                  <a:pt x="1205566" y="15578"/>
                </a:cubicBezTo>
                <a:cubicBezTo>
                  <a:pt x="1262158" y="1430"/>
                  <a:pt x="1254449" y="0"/>
                  <a:pt x="1342726" y="15578"/>
                </a:cubicBezTo>
                <a:cubicBezTo>
                  <a:pt x="1351745" y="17170"/>
                  <a:pt x="1358134" y="25495"/>
                  <a:pt x="1365586" y="30818"/>
                </a:cubicBezTo>
                <a:cubicBezTo>
                  <a:pt x="1375920" y="38200"/>
                  <a:pt x="1387936" y="43922"/>
                  <a:pt x="1396066" y="53678"/>
                </a:cubicBezTo>
                <a:cubicBezTo>
                  <a:pt x="1410475" y="70969"/>
                  <a:pt x="1445050" y="122797"/>
                  <a:pt x="1457026" y="152738"/>
                </a:cubicBezTo>
                <a:cubicBezTo>
                  <a:pt x="1462992" y="167653"/>
                  <a:pt x="1472266" y="198458"/>
                  <a:pt x="1472266" y="198458"/>
                </a:cubicBezTo>
                <a:cubicBezTo>
                  <a:pt x="1474806" y="218778"/>
                  <a:pt x="1475595" y="239394"/>
                  <a:pt x="1479886" y="259418"/>
                </a:cubicBezTo>
                <a:cubicBezTo>
                  <a:pt x="1483252" y="275126"/>
                  <a:pt x="1495126" y="305138"/>
                  <a:pt x="1495126" y="305138"/>
                </a:cubicBezTo>
                <a:cubicBezTo>
                  <a:pt x="1497666" y="322918"/>
                  <a:pt x="1498707" y="340977"/>
                  <a:pt x="1502746" y="358478"/>
                </a:cubicBezTo>
                <a:lnTo>
                  <a:pt x="1525606" y="427058"/>
                </a:lnTo>
                <a:cubicBezTo>
                  <a:pt x="1530686" y="442298"/>
                  <a:pt x="1537696" y="457026"/>
                  <a:pt x="1540846" y="472778"/>
                </a:cubicBezTo>
                <a:cubicBezTo>
                  <a:pt x="1550262" y="519858"/>
                  <a:pt x="1541282" y="500102"/>
                  <a:pt x="1563706" y="533738"/>
                </a:cubicBezTo>
                <a:cubicBezTo>
                  <a:pt x="1566246" y="556598"/>
                  <a:pt x="1569145" y="579421"/>
                  <a:pt x="1571326" y="602318"/>
                </a:cubicBezTo>
                <a:cubicBezTo>
                  <a:pt x="1574226" y="632766"/>
                  <a:pt x="1575152" y="663409"/>
                  <a:pt x="1578946" y="693758"/>
                </a:cubicBezTo>
                <a:cubicBezTo>
                  <a:pt x="1580245" y="704150"/>
                  <a:pt x="1584512" y="713969"/>
                  <a:pt x="1586566" y="724238"/>
                </a:cubicBezTo>
                <a:cubicBezTo>
                  <a:pt x="1589596" y="739388"/>
                  <a:pt x="1592270" y="754627"/>
                  <a:pt x="1594186" y="769958"/>
                </a:cubicBezTo>
                <a:cubicBezTo>
                  <a:pt x="1607179" y="873903"/>
                  <a:pt x="1593838" y="814286"/>
                  <a:pt x="1609426" y="876638"/>
                </a:cubicBezTo>
                <a:cubicBezTo>
                  <a:pt x="1606886" y="1001098"/>
                  <a:pt x="1606590" y="1125624"/>
                  <a:pt x="1601806" y="1250018"/>
                </a:cubicBezTo>
                <a:cubicBezTo>
                  <a:pt x="1601497" y="1258044"/>
                  <a:pt x="1597778" y="1265694"/>
                  <a:pt x="1594186" y="1272878"/>
                </a:cubicBezTo>
                <a:cubicBezTo>
                  <a:pt x="1590090" y="1281069"/>
                  <a:pt x="1583042" y="1287547"/>
                  <a:pt x="1578946" y="1295738"/>
                </a:cubicBezTo>
                <a:cubicBezTo>
                  <a:pt x="1556890" y="1339849"/>
                  <a:pt x="1591801" y="1298123"/>
                  <a:pt x="1548466" y="1341458"/>
                </a:cubicBezTo>
                <a:cubicBezTo>
                  <a:pt x="1551006" y="1371938"/>
                  <a:pt x="1552580" y="1402514"/>
                  <a:pt x="1556086" y="1432898"/>
                </a:cubicBezTo>
                <a:cubicBezTo>
                  <a:pt x="1557014" y="1440944"/>
                  <a:pt x="1572516" y="1553148"/>
                  <a:pt x="1578946" y="1585298"/>
                </a:cubicBezTo>
                <a:cubicBezTo>
                  <a:pt x="1581000" y="1595567"/>
                  <a:pt x="1584026" y="1605618"/>
                  <a:pt x="1586566" y="1615778"/>
                </a:cubicBezTo>
                <a:cubicBezTo>
                  <a:pt x="1589194" y="1639429"/>
                  <a:pt x="1601972" y="1750266"/>
                  <a:pt x="1601806" y="1768178"/>
                </a:cubicBezTo>
                <a:cubicBezTo>
                  <a:pt x="1599524" y="2014600"/>
                  <a:pt x="1596223" y="2261075"/>
                  <a:pt x="1586566" y="2507318"/>
                </a:cubicBezTo>
                <a:cubicBezTo>
                  <a:pt x="1586030" y="2520986"/>
                  <a:pt x="1578575" y="2533819"/>
                  <a:pt x="1571326" y="2545418"/>
                </a:cubicBezTo>
                <a:cubicBezTo>
                  <a:pt x="1562570" y="2559427"/>
                  <a:pt x="1539943" y="2575326"/>
                  <a:pt x="1525606" y="2583518"/>
                </a:cubicBezTo>
                <a:cubicBezTo>
                  <a:pt x="1515743" y="2589154"/>
                  <a:pt x="1506006" y="2595494"/>
                  <a:pt x="1495126" y="2598758"/>
                </a:cubicBezTo>
                <a:cubicBezTo>
                  <a:pt x="1480327" y="2603198"/>
                  <a:pt x="1464646" y="2603838"/>
                  <a:pt x="1449406" y="2606378"/>
                </a:cubicBezTo>
                <a:cubicBezTo>
                  <a:pt x="1429086" y="2616538"/>
                  <a:pt x="1409650" y="2628703"/>
                  <a:pt x="1388446" y="2636858"/>
                </a:cubicBezTo>
                <a:cubicBezTo>
                  <a:pt x="1376358" y="2641507"/>
                  <a:pt x="1363167" y="2642646"/>
                  <a:pt x="1350346" y="2644478"/>
                </a:cubicBezTo>
                <a:cubicBezTo>
                  <a:pt x="1327576" y="2647731"/>
                  <a:pt x="1304589" y="2649245"/>
                  <a:pt x="1281766" y="2652098"/>
                </a:cubicBezTo>
                <a:cubicBezTo>
                  <a:pt x="1263944" y="2654326"/>
                  <a:pt x="1246206" y="2657178"/>
                  <a:pt x="1228426" y="2659718"/>
                </a:cubicBezTo>
                <a:cubicBezTo>
                  <a:pt x="1162386" y="2657178"/>
                  <a:pt x="1096044" y="2658898"/>
                  <a:pt x="1030306" y="2652098"/>
                </a:cubicBezTo>
                <a:cubicBezTo>
                  <a:pt x="1007641" y="2649753"/>
                  <a:pt x="1004711" y="2626503"/>
                  <a:pt x="992206" y="2613998"/>
                </a:cubicBezTo>
                <a:cubicBezTo>
                  <a:pt x="985730" y="2607522"/>
                  <a:pt x="976672" y="2604253"/>
                  <a:pt x="969346" y="2598758"/>
                </a:cubicBezTo>
                <a:cubicBezTo>
                  <a:pt x="956335" y="2589000"/>
                  <a:pt x="945793" y="2575551"/>
                  <a:pt x="931246" y="2568278"/>
                </a:cubicBezTo>
                <a:cubicBezTo>
                  <a:pt x="919662" y="2562486"/>
                  <a:pt x="905711" y="2563799"/>
                  <a:pt x="893146" y="2560658"/>
                </a:cubicBezTo>
                <a:cubicBezTo>
                  <a:pt x="885354" y="2558710"/>
                  <a:pt x="877470" y="2556630"/>
                  <a:pt x="870286" y="2553038"/>
                </a:cubicBezTo>
                <a:cubicBezTo>
                  <a:pt x="862095" y="2548942"/>
                  <a:pt x="855617" y="2541894"/>
                  <a:pt x="847426" y="2537798"/>
                </a:cubicBezTo>
                <a:cubicBezTo>
                  <a:pt x="840242" y="2534206"/>
                  <a:pt x="831587" y="2534079"/>
                  <a:pt x="824566" y="2530178"/>
                </a:cubicBezTo>
                <a:cubicBezTo>
                  <a:pt x="808555" y="2521283"/>
                  <a:pt x="794086" y="2509858"/>
                  <a:pt x="778846" y="2499698"/>
                </a:cubicBezTo>
                <a:cubicBezTo>
                  <a:pt x="771226" y="2494618"/>
                  <a:pt x="764674" y="2487354"/>
                  <a:pt x="755986" y="2484458"/>
                </a:cubicBezTo>
                <a:cubicBezTo>
                  <a:pt x="724438" y="2473942"/>
                  <a:pt x="739809" y="2481293"/>
                  <a:pt x="710266" y="2461598"/>
                </a:cubicBezTo>
                <a:cubicBezTo>
                  <a:pt x="689946" y="2464138"/>
                  <a:pt x="669784" y="2469218"/>
                  <a:pt x="649306" y="2469218"/>
                </a:cubicBezTo>
                <a:cubicBezTo>
                  <a:pt x="623779" y="2469218"/>
                  <a:pt x="598336" y="2465480"/>
                  <a:pt x="573106" y="2461598"/>
                </a:cubicBezTo>
                <a:cubicBezTo>
                  <a:pt x="565167" y="2460377"/>
                  <a:pt x="557969" y="2456185"/>
                  <a:pt x="550246" y="2453978"/>
                </a:cubicBezTo>
                <a:cubicBezTo>
                  <a:pt x="540176" y="2451101"/>
                  <a:pt x="529989" y="2448630"/>
                  <a:pt x="519766" y="2446358"/>
                </a:cubicBezTo>
                <a:cubicBezTo>
                  <a:pt x="507123" y="2443548"/>
                  <a:pt x="494161" y="2442146"/>
                  <a:pt x="481666" y="2438738"/>
                </a:cubicBezTo>
                <a:cubicBezTo>
                  <a:pt x="381129" y="2411319"/>
                  <a:pt x="481456" y="2436754"/>
                  <a:pt x="405466" y="2408258"/>
                </a:cubicBezTo>
                <a:cubicBezTo>
                  <a:pt x="395660" y="2404581"/>
                  <a:pt x="385056" y="2403515"/>
                  <a:pt x="374986" y="2400638"/>
                </a:cubicBezTo>
                <a:cubicBezTo>
                  <a:pt x="367263" y="2398431"/>
                  <a:pt x="359647" y="2395838"/>
                  <a:pt x="352126" y="2393018"/>
                </a:cubicBezTo>
                <a:cubicBezTo>
                  <a:pt x="339319" y="2388215"/>
                  <a:pt x="327222" y="2381377"/>
                  <a:pt x="314026" y="2377778"/>
                </a:cubicBezTo>
                <a:cubicBezTo>
                  <a:pt x="299120" y="2373713"/>
                  <a:pt x="283546" y="2372698"/>
                  <a:pt x="268306" y="2370158"/>
                </a:cubicBezTo>
                <a:cubicBezTo>
                  <a:pt x="258146" y="2372698"/>
                  <a:pt x="246540" y="2371969"/>
                  <a:pt x="237826" y="2377778"/>
                </a:cubicBezTo>
                <a:cubicBezTo>
                  <a:pt x="225165" y="2386219"/>
                  <a:pt x="219313" y="2410458"/>
                  <a:pt x="214966" y="2423498"/>
                </a:cubicBezTo>
                <a:cubicBezTo>
                  <a:pt x="174326" y="2420958"/>
                  <a:pt x="133267" y="2422229"/>
                  <a:pt x="93046" y="2415878"/>
                </a:cubicBezTo>
                <a:cubicBezTo>
                  <a:pt x="84000" y="2414450"/>
                  <a:pt x="76217" y="2407530"/>
                  <a:pt x="70186" y="2400638"/>
                </a:cubicBezTo>
                <a:cubicBezTo>
                  <a:pt x="58125" y="2386854"/>
                  <a:pt x="45498" y="2372294"/>
                  <a:pt x="39706" y="2354918"/>
                </a:cubicBezTo>
                <a:cubicBezTo>
                  <a:pt x="21154" y="2299263"/>
                  <a:pt x="28362" y="2324783"/>
                  <a:pt x="16846" y="2278718"/>
                </a:cubicBezTo>
                <a:cubicBezTo>
                  <a:pt x="15642" y="2261862"/>
                  <a:pt x="18925" y="2183816"/>
                  <a:pt x="1606" y="2149178"/>
                </a:cubicBezTo>
                <a:cubicBezTo>
                  <a:pt x="0" y="2145965"/>
                  <a:pt x="336" y="2154258"/>
                  <a:pt x="1606" y="2141558"/>
                </a:cubicBezTo>
                <a:close/>
              </a:path>
            </a:pathLst>
          </a:custGeom>
          <a:solidFill>
            <a:schemeClr val="accent3">
              <a:lumMod val="75000"/>
              <a:alpha val="12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5528603" y="2236763"/>
            <a:ext cx="3052689" cy="4487594"/>
          </a:xfrm>
          <a:custGeom>
            <a:avLst/>
            <a:gdLst>
              <a:gd name="connsiteX0" fmla="*/ 1167619 w 3052689"/>
              <a:gd name="connsiteY0" fmla="*/ 14068 h 4487594"/>
              <a:gd name="connsiteX1" fmla="*/ 1209822 w 3052689"/>
              <a:gd name="connsiteY1" fmla="*/ 42203 h 4487594"/>
              <a:gd name="connsiteX2" fmla="*/ 1364566 w 3052689"/>
              <a:gd name="connsiteY2" fmla="*/ 211015 h 4487594"/>
              <a:gd name="connsiteX3" fmla="*/ 1392702 w 3052689"/>
              <a:gd name="connsiteY3" fmla="*/ 239151 h 4487594"/>
              <a:gd name="connsiteX4" fmla="*/ 1505243 w 3052689"/>
              <a:gd name="connsiteY4" fmla="*/ 295422 h 4487594"/>
              <a:gd name="connsiteX5" fmla="*/ 1575582 w 3052689"/>
              <a:gd name="connsiteY5" fmla="*/ 337625 h 4487594"/>
              <a:gd name="connsiteX6" fmla="*/ 1617785 w 3052689"/>
              <a:gd name="connsiteY6" fmla="*/ 379828 h 4487594"/>
              <a:gd name="connsiteX7" fmla="*/ 1702191 w 3052689"/>
              <a:gd name="connsiteY7" fmla="*/ 492369 h 4487594"/>
              <a:gd name="connsiteX8" fmla="*/ 1730326 w 3052689"/>
              <a:gd name="connsiteY8" fmla="*/ 534572 h 4487594"/>
              <a:gd name="connsiteX9" fmla="*/ 1842868 w 3052689"/>
              <a:gd name="connsiteY9" fmla="*/ 661182 h 4487594"/>
              <a:gd name="connsiteX10" fmla="*/ 1871003 w 3052689"/>
              <a:gd name="connsiteY10" fmla="*/ 759655 h 4487594"/>
              <a:gd name="connsiteX11" fmla="*/ 1885071 w 3052689"/>
              <a:gd name="connsiteY11" fmla="*/ 801859 h 4487594"/>
              <a:gd name="connsiteX12" fmla="*/ 1927274 w 3052689"/>
              <a:gd name="connsiteY12" fmla="*/ 998806 h 4487594"/>
              <a:gd name="connsiteX13" fmla="*/ 1969477 w 3052689"/>
              <a:gd name="connsiteY13" fmla="*/ 1026942 h 4487594"/>
              <a:gd name="connsiteX14" fmla="*/ 2011680 w 3052689"/>
              <a:gd name="connsiteY14" fmla="*/ 1041009 h 4487594"/>
              <a:gd name="connsiteX15" fmla="*/ 2053883 w 3052689"/>
              <a:gd name="connsiteY15" fmla="*/ 1069145 h 4487594"/>
              <a:gd name="connsiteX16" fmla="*/ 2096086 w 3052689"/>
              <a:gd name="connsiteY16" fmla="*/ 1083212 h 4487594"/>
              <a:gd name="connsiteX17" fmla="*/ 2110154 w 3052689"/>
              <a:gd name="connsiteY17" fmla="*/ 1378634 h 4487594"/>
              <a:gd name="connsiteX18" fmla="*/ 2124222 w 3052689"/>
              <a:gd name="connsiteY18" fmla="*/ 1463040 h 4487594"/>
              <a:gd name="connsiteX19" fmla="*/ 2166425 w 3052689"/>
              <a:gd name="connsiteY19" fmla="*/ 1674055 h 4487594"/>
              <a:gd name="connsiteX20" fmla="*/ 2180492 w 3052689"/>
              <a:gd name="connsiteY20" fmla="*/ 1856935 h 4487594"/>
              <a:gd name="connsiteX21" fmla="*/ 2166425 w 3052689"/>
              <a:gd name="connsiteY21" fmla="*/ 1927274 h 4487594"/>
              <a:gd name="connsiteX22" fmla="*/ 2124222 w 3052689"/>
              <a:gd name="connsiteY22" fmla="*/ 1955409 h 4487594"/>
              <a:gd name="connsiteX23" fmla="*/ 2082019 w 3052689"/>
              <a:gd name="connsiteY23" fmla="*/ 1969477 h 4487594"/>
              <a:gd name="connsiteX24" fmla="*/ 2011680 w 3052689"/>
              <a:gd name="connsiteY24" fmla="*/ 1997612 h 4487594"/>
              <a:gd name="connsiteX25" fmla="*/ 1969477 w 3052689"/>
              <a:gd name="connsiteY25" fmla="*/ 2053883 h 4487594"/>
              <a:gd name="connsiteX26" fmla="*/ 1941342 w 3052689"/>
              <a:gd name="connsiteY26" fmla="*/ 2096086 h 4487594"/>
              <a:gd name="connsiteX27" fmla="*/ 1969477 w 3052689"/>
              <a:gd name="connsiteY27" fmla="*/ 2236763 h 4487594"/>
              <a:gd name="connsiteX28" fmla="*/ 1997612 w 3052689"/>
              <a:gd name="connsiteY28" fmla="*/ 2433711 h 4487594"/>
              <a:gd name="connsiteX29" fmla="*/ 2039815 w 3052689"/>
              <a:gd name="connsiteY29" fmla="*/ 2475914 h 4487594"/>
              <a:gd name="connsiteX30" fmla="*/ 2082019 w 3052689"/>
              <a:gd name="connsiteY30" fmla="*/ 2504049 h 4487594"/>
              <a:gd name="connsiteX31" fmla="*/ 2110154 w 3052689"/>
              <a:gd name="connsiteY31" fmla="*/ 2532185 h 4487594"/>
              <a:gd name="connsiteX32" fmla="*/ 2574388 w 3052689"/>
              <a:gd name="connsiteY32" fmla="*/ 2546252 h 4487594"/>
              <a:gd name="connsiteX33" fmla="*/ 2672862 w 3052689"/>
              <a:gd name="connsiteY33" fmla="*/ 2560320 h 4487594"/>
              <a:gd name="connsiteX34" fmla="*/ 2700997 w 3052689"/>
              <a:gd name="connsiteY34" fmla="*/ 2757268 h 4487594"/>
              <a:gd name="connsiteX35" fmla="*/ 2743200 w 3052689"/>
              <a:gd name="connsiteY35" fmla="*/ 2883877 h 4487594"/>
              <a:gd name="connsiteX36" fmla="*/ 2771335 w 3052689"/>
              <a:gd name="connsiteY36" fmla="*/ 2954215 h 4487594"/>
              <a:gd name="connsiteX37" fmla="*/ 2785403 w 3052689"/>
              <a:gd name="connsiteY37" fmla="*/ 3010486 h 4487594"/>
              <a:gd name="connsiteX38" fmla="*/ 2897945 w 3052689"/>
              <a:gd name="connsiteY38" fmla="*/ 3193366 h 4487594"/>
              <a:gd name="connsiteX39" fmla="*/ 2940148 w 3052689"/>
              <a:gd name="connsiteY39" fmla="*/ 3277772 h 4487594"/>
              <a:gd name="connsiteX40" fmla="*/ 3010486 w 3052689"/>
              <a:gd name="connsiteY40" fmla="*/ 3362179 h 4487594"/>
              <a:gd name="connsiteX41" fmla="*/ 3038622 w 3052689"/>
              <a:gd name="connsiteY41" fmla="*/ 3446585 h 4487594"/>
              <a:gd name="connsiteX42" fmla="*/ 3052689 w 3052689"/>
              <a:gd name="connsiteY42" fmla="*/ 3488788 h 4487594"/>
              <a:gd name="connsiteX43" fmla="*/ 3010486 w 3052689"/>
              <a:gd name="connsiteY43" fmla="*/ 3615397 h 4487594"/>
              <a:gd name="connsiteX44" fmla="*/ 2968283 w 3052689"/>
              <a:gd name="connsiteY44" fmla="*/ 3629465 h 4487594"/>
              <a:gd name="connsiteX45" fmla="*/ 2940148 w 3052689"/>
              <a:gd name="connsiteY45" fmla="*/ 3924886 h 4487594"/>
              <a:gd name="connsiteX46" fmla="*/ 2926080 w 3052689"/>
              <a:gd name="connsiteY46" fmla="*/ 3967089 h 4487594"/>
              <a:gd name="connsiteX47" fmla="*/ 2855742 w 3052689"/>
              <a:gd name="connsiteY47" fmla="*/ 4023360 h 4487594"/>
              <a:gd name="connsiteX48" fmla="*/ 2799471 w 3052689"/>
              <a:gd name="connsiteY48" fmla="*/ 4065563 h 4487594"/>
              <a:gd name="connsiteX49" fmla="*/ 2672862 w 3052689"/>
              <a:gd name="connsiteY49" fmla="*/ 4178105 h 4487594"/>
              <a:gd name="connsiteX50" fmla="*/ 2616591 w 3052689"/>
              <a:gd name="connsiteY50" fmla="*/ 4220308 h 4487594"/>
              <a:gd name="connsiteX51" fmla="*/ 2574388 w 3052689"/>
              <a:gd name="connsiteY51" fmla="*/ 4262511 h 4487594"/>
              <a:gd name="connsiteX52" fmla="*/ 2433711 w 3052689"/>
              <a:gd name="connsiteY52" fmla="*/ 4276579 h 4487594"/>
              <a:gd name="connsiteX53" fmla="*/ 2264899 w 3052689"/>
              <a:gd name="connsiteY53" fmla="*/ 4346917 h 4487594"/>
              <a:gd name="connsiteX54" fmla="*/ 2208628 w 3052689"/>
              <a:gd name="connsiteY54" fmla="*/ 4403188 h 4487594"/>
              <a:gd name="connsiteX55" fmla="*/ 2152357 w 3052689"/>
              <a:gd name="connsiteY55" fmla="*/ 4431323 h 4487594"/>
              <a:gd name="connsiteX56" fmla="*/ 2039815 w 3052689"/>
              <a:gd name="connsiteY56" fmla="*/ 4487594 h 4487594"/>
              <a:gd name="connsiteX57" fmla="*/ 1477108 w 3052689"/>
              <a:gd name="connsiteY57" fmla="*/ 4459459 h 4487594"/>
              <a:gd name="connsiteX58" fmla="*/ 1392702 w 3052689"/>
              <a:gd name="connsiteY58" fmla="*/ 4431323 h 4487594"/>
              <a:gd name="connsiteX59" fmla="*/ 1350499 w 3052689"/>
              <a:gd name="connsiteY59" fmla="*/ 4417255 h 4487594"/>
              <a:gd name="connsiteX60" fmla="*/ 1294228 w 3052689"/>
              <a:gd name="connsiteY60" fmla="*/ 4403188 h 4487594"/>
              <a:gd name="connsiteX61" fmla="*/ 1195754 w 3052689"/>
              <a:gd name="connsiteY61" fmla="*/ 4360985 h 4487594"/>
              <a:gd name="connsiteX62" fmla="*/ 1111348 w 3052689"/>
              <a:gd name="connsiteY62" fmla="*/ 4318782 h 4487594"/>
              <a:gd name="connsiteX63" fmla="*/ 970671 w 3052689"/>
              <a:gd name="connsiteY63" fmla="*/ 4248443 h 4487594"/>
              <a:gd name="connsiteX64" fmla="*/ 886265 w 3052689"/>
              <a:gd name="connsiteY64" fmla="*/ 4220308 h 4487594"/>
              <a:gd name="connsiteX65" fmla="*/ 815926 w 3052689"/>
              <a:gd name="connsiteY65" fmla="*/ 4149969 h 4487594"/>
              <a:gd name="connsiteX66" fmla="*/ 787791 w 3052689"/>
              <a:gd name="connsiteY66" fmla="*/ 4107766 h 4487594"/>
              <a:gd name="connsiteX67" fmla="*/ 745588 w 3052689"/>
              <a:gd name="connsiteY67" fmla="*/ 4093699 h 4487594"/>
              <a:gd name="connsiteX68" fmla="*/ 661182 w 3052689"/>
              <a:gd name="connsiteY68" fmla="*/ 3967089 h 4487594"/>
              <a:gd name="connsiteX69" fmla="*/ 647114 w 3052689"/>
              <a:gd name="connsiteY69" fmla="*/ 3896751 h 4487594"/>
              <a:gd name="connsiteX70" fmla="*/ 618979 w 3052689"/>
              <a:gd name="connsiteY70" fmla="*/ 3713871 h 4487594"/>
              <a:gd name="connsiteX71" fmla="*/ 590843 w 3052689"/>
              <a:gd name="connsiteY71" fmla="*/ 3629465 h 4487594"/>
              <a:gd name="connsiteX72" fmla="*/ 534572 w 3052689"/>
              <a:gd name="connsiteY72" fmla="*/ 3446585 h 4487594"/>
              <a:gd name="connsiteX73" fmla="*/ 436099 w 3052689"/>
              <a:gd name="connsiteY73" fmla="*/ 3348111 h 4487594"/>
              <a:gd name="connsiteX74" fmla="*/ 351692 w 3052689"/>
              <a:gd name="connsiteY74" fmla="*/ 3291840 h 4487594"/>
              <a:gd name="connsiteX75" fmla="*/ 323557 w 3052689"/>
              <a:gd name="connsiteY75" fmla="*/ 3249637 h 4487594"/>
              <a:gd name="connsiteX76" fmla="*/ 253219 w 3052689"/>
              <a:gd name="connsiteY76" fmla="*/ 3165231 h 4487594"/>
              <a:gd name="connsiteX77" fmla="*/ 225083 w 3052689"/>
              <a:gd name="connsiteY77" fmla="*/ 3066757 h 4487594"/>
              <a:gd name="connsiteX78" fmla="*/ 168812 w 3052689"/>
              <a:gd name="connsiteY78" fmla="*/ 3010486 h 4487594"/>
              <a:gd name="connsiteX79" fmla="*/ 42203 w 3052689"/>
              <a:gd name="connsiteY79" fmla="*/ 2855742 h 4487594"/>
              <a:gd name="connsiteX80" fmla="*/ 14068 w 3052689"/>
              <a:gd name="connsiteY80" fmla="*/ 2757268 h 4487594"/>
              <a:gd name="connsiteX81" fmla="*/ 0 w 3052689"/>
              <a:gd name="connsiteY81" fmla="*/ 2658794 h 4487594"/>
              <a:gd name="connsiteX82" fmla="*/ 28135 w 3052689"/>
              <a:gd name="connsiteY82" fmla="*/ 2419643 h 4487594"/>
              <a:gd name="connsiteX83" fmla="*/ 56271 w 3052689"/>
              <a:gd name="connsiteY83" fmla="*/ 2363372 h 4487594"/>
              <a:gd name="connsiteX84" fmla="*/ 70339 w 3052689"/>
              <a:gd name="connsiteY84" fmla="*/ 1477108 h 4487594"/>
              <a:gd name="connsiteX85" fmla="*/ 98474 w 3052689"/>
              <a:gd name="connsiteY85" fmla="*/ 1322363 h 4487594"/>
              <a:gd name="connsiteX86" fmla="*/ 168812 w 3052689"/>
              <a:gd name="connsiteY86" fmla="*/ 998806 h 4487594"/>
              <a:gd name="connsiteX87" fmla="*/ 196948 w 3052689"/>
              <a:gd name="connsiteY87" fmla="*/ 928468 h 4487594"/>
              <a:gd name="connsiteX88" fmla="*/ 239151 w 3052689"/>
              <a:gd name="connsiteY88" fmla="*/ 872197 h 4487594"/>
              <a:gd name="connsiteX89" fmla="*/ 323557 w 3052689"/>
              <a:gd name="connsiteY89" fmla="*/ 787791 h 4487594"/>
              <a:gd name="connsiteX90" fmla="*/ 351692 w 3052689"/>
              <a:gd name="connsiteY90" fmla="*/ 759655 h 4487594"/>
              <a:gd name="connsiteX91" fmla="*/ 393895 w 3052689"/>
              <a:gd name="connsiteY91" fmla="*/ 717452 h 4487594"/>
              <a:gd name="connsiteX92" fmla="*/ 422031 w 3052689"/>
              <a:gd name="connsiteY92" fmla="*/ 661182 h 4487594"/>
              <a:gd name="connsiteX93" fmla="*/ 436099 w 3052689"/>
              <a:gd name="connsiteY93" fmla="*/ 618979 h 4487594"/>
              <a:gd name="connsiteX94" fmla="*/ 478302 w 3052689"/>
              <a:gd name="connsiteY94" fmla="*/ 548640 h 4487594"/>
              <a:gd name="connsiteX95" fmla="*/ 534572 w 3052689"/>
              <a:gd name="connsiteY95" fmla="*/ 436099 h 4487594"/>
              <a:gd name="connsiteX96" fmla="*/ 604911 w 3052689"/>
              <a:gd name="connsiteY96" fmla="*/ 351692 h 4487594"/>
              <a:gd name="connsiteX97" fmla="*/ 661182 w 3052689"/>
              <a:gd name="connsiteY97" fmla="*/ 253219 h 4487594"/>
              <a:gd name="connsiteX98" fmla="*/ 689317 w 3052689"/>
              <a:gd name="connsiteY98" fmla="*/ 211015 h 4487594"/>
              <a:gd name="connsiteX99" fmla="*/ 731520 w 3052689"/>
              <a:gd name="connsiteY99" fmla="*/ 154745 h 4487594"/>
              <a:gd name="connsiteX100" fmla="*/ 815926 w 3052689"/>
              <a:gd name="connsiteY100" fmla="*/ 84406 h 4487594"/>
              <a:gd name="connsiteX101" fmla="*/ 858129 w 3052689"/>
              <a:gd name="connsiteY101" fmla="*/ 70339 h 4487594"/>
              <a:gd name="connsiteX102" fmla="*/ 900332 w 3052689"/>
              <a:gd name="connsiteY102" fmla="*/ 42203 h 4487594"/>
              <a:gd name="connsiteX103" fmla="*/ 956603 w 3052689"/>
              <a:gd name="connsiteY103" fmla="*/ 28135 h 4487594"/>
              <a:gd name="connsiteX104" fmla="*/ 1012874 w 3052689"/>
              <a:gd name="connsiteY104" fmla="*/ 0 h 4487594"/>
              <a:gd name="connsiteX105" fmla="*/ 1055077 w 3052689"/>
              <a:gd name="connsiteY105" fmla="*/ 14068 h 4487594"/>
              <a:gd name="connsiteX106" fmla="*/ 1167619 w 3052689"/>
              <a:gd name="connsiteY106" fmla="*/ 14068 h 4487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3052689" h="4487594">
                <a:moveTo>
                  <a:pt x="1167619" y="14068"/>
                </a:moveTo>
                <a:cubicBezTo>
                  <a:pt x="1193410" y="18757"/>
                  <a:pt x="1198901" y="29296"/>
                  <a:pt x="1209822" y="42203"/>
                </a:cubicBezTo>
                <a:cubicBezTo>
                  <a:pt x="1358694" y="218143"/>
                  <a:pt x="1255436" y="174640"/>
                  <a:pt x="1364566" y="211015"/>
                </a:cubicBezTo>
                <a:cubicBezTo>
                  <a:pt x="1373945" y="220394"/>
                  <a:pt x="1381909" y="231442"/>
                  <a:pt x="1392702" y="239151"/>
                </a:cubicBezTo>
                <a:cubicBezTo>
                  <a:pt x="1450839" y="280678"/>
                  <a:pt x="1450614" y="277212"/>
                  <a:pt x="1505243" y="295422"/>
                </a:cubicBezTo>
                <a:cubicBezTo>
                  <a:pt x="1592872" y="383048"/>
                  <a:pt x="1466005" y="264573"/>
                  <a:pt x="1575582" y="337625"/>
                </a:cubicBezTo>
                <a:cubicBezTo>
                  <a:pt x="1592135" y="348661"/>
                  <a:pt x="1603717" y="365760"/>
                  <a:pt x="1617785" y="379828"/>
                </a:cubicBezTo>
                <a:cubicBezTo>
                  <a:pt x="1654385" y="489634"/>
                  <a:pt x="1594426" y="330719"/>
                  <a:pt x="1702191" y="492369"/>
                </a:cubicBezTo>
                <a:cubicBezTo>
                  <a:pt x="1711569" y="506437"/>
                  <a:pt x="1719094" y="521935"/>
                  <a:pt x="1730326" y="534572"/>
                </a:cubicBezTo>
                <a:cubicBezTo>
                  <a:pt x="1858812" y="679120"/>
                  <a:pt x="1779010" y="565397"/>
                  <a:pt x="1842868" y="661182"/>
                </a:cubicBezTo>
                <a:cubicBezTo>
                  <a:pt x="1876601" y="762385"/>
                  <a:pt x="1835669" y="635988"/>
                  <a:pt x="1871003" y="759655"/>
                </a:cubicBezTo>
                <a:cubicBezTo>
                  <a:pt x="1875077" y="773913"/>
                  <a:pt x="1880382" y="787791"/>
                  <a:pt x="1885071" y="801859"/>
                </a:cubicBezTo>
                <a:cubicBezTo>
                  <a:pt x="1891959" y="877628"/>
                  <a:pt x="1873252" y="944784"/>
                  <a:pt x="1927274" y="998806"/>
                </a:cubicBezTo>
                <a:cubicBezTo>
                  <a:pt x="1939229" y="1010761"/>
                  <a:pt x="1954355" y="1019381"/>
                  <a:pt x="1969477" y="1026942"/>
                </a:cubicBezTo>
                <a:cubicBezTo>
                  <a:pt x="1982740" y="1033574"/>
                  <a:pt x="1997612" y="1036320"/>
                  <a:pt x="2011680" y="1041009"/>
                </a:cubicBezTo>
                <a:cubicBezTo>
                  <a:pt x="2025748" y="1050388"/>
                  <a:pt x="2038761" y="1061584"/>
                  <a:pt x="2053883" y="1069145"/>
                </a:cubicBezTo>
                <a:cubicBezTo>
                  <a:pt x="2067146" y="1075777"/>
                  <a:pt x="2093433" y="1068623"/>
                  <a:pt x="2096086" y="1083212"/>
                </a:cubicBezTo>
                <a:cubicBezTo>
                  <a:pt x="2113722" y="1180207"/>
                  <a:pt x="2102871" y="1280318"/>
                  <a:pt x="2110154" y="1378634"/>
                </a:cubicBezTo>
                <a:cubicBezTo>
                  <a:pt x="2112261" y="1407080"/>
                  <a:pt x="2120452" y="1434767"/>
                  <a:pt x="2124222" y="1463040"/>
                </a:cubicBezTo>
                <a:cubicBezTo>
                  <a:pt x="2147346" y="1636470"/>
                  <a:pt x="2120823" y="1537251"/>
                  <a:pt x="2166425" y="1674055"/>
                </a:cubicBezTo>
                <a:cubicBezTo>
                  <a:pt x="2171114" y="1735015"/>
                  <a:pt x="2180492" y="1795795"/>
                  <a:pt x="2180492" y="1856935"/>
                </a:cubicBezTo>
                <a:cubicBezTo>
                  <a:pt x="2180492" y="1880846"/>
                  <a:pt x="2178288" y="1906514"/>
                  <a:pt x="2166425" y="1927274"/>
                </a:cubicBezTo>
                <a:cubicBezTo>
                  <a:pt x="2158037" y="1941954"/>
                  <a:pt x="2139344" y="1947848"/>
                  <a:pt x="2124222" y="1955409"/>
                </a:cubicBezTo>
                <a:cubicBezTo>
                  <a:pt x="2110959" y="1962041"/>
                  <a:pt x="2095904" y="1964270"/>
                  <a:pt x="2082019" y="1969477"/>
                </a:cubicBezTo>
                <a:cubicBezTo>
                  <a:pt x="2058374" y="1978344"/>
                  <a:pt x="2035126" y="1988234"/>
                  <a:pt x="2011680" y="1997612"/>
                </a:cubicBezTo>
                <a:cubicBezTo>
                  <a:pt x="1997612" y="2016369"/>
                  <a:pt x="1983105" y="2034804"/>
                  <a:pt x="1969477" y="2053883"/>
                </a:cubicBezTo>
                <a:cubicBezTo>
                  <a:pt x="1959650" y="2067641"/>
                  <a:pt x="1943024" y="2079263"/>
                  <a:pt x="1941342" y="2096086"/>
                </a:cubicBezTo>
                <a:cubicBezTo>
                  <a:pt x="1936368" y="2145827"/>
                  <a:pt x="1954377" y="2191463"/>
                  <a:pt x="1969477" y="2236763"/>
                </a:cubicBezTo>
                <a:cubicBezTo>
                  <a:pt x="1969549" y="2237340"/>
                  <a:pt x="1990559" y="2417841"/>
                  <a:pt x="1997612" y="2433711"/>
                </a:cubicBezTo>
                <a:cubicBezTo>
                  <a:pt x="2005692" y="2451891"/>
                  <a:pt x="2024531" y="2463178"/>
                  <a:pt x="2039815" y="2475914"/>
                </a:cubicBezTo>
                <a:cubicBezTo>
                  <a:pt x="2052804" y="2486738"/>
                  <a:pt x="2068816" y="2493487"/>
                  <a:pt x="2082019" y="2504049"/>
                </a:cubicBezTo>
                <a:cubicBezTo>
                  <a:pt x="2092376" y="2512334"/>
                  <a:pt x="2096939" y="2531052"/>
                  <a:pt x="2110154" y="2532185"/>
                </a:cubicBezTo>
                <a:cubicBezTo>
                  <a:pt x="2264404" y="2545406"/>
                  <a:pt x="2419643" y="2541563"/>
                  <a:pt x="2574388" y="2546252"/>
                </a:cubicBezTo>
                <a:cubicBezTo>
                  <a:pt x="2607213" y="2550941"/>
                  <a:pt x="2655802" y="2531887"/>
                  <a:pt x="2672862" y="2560320"/>
                </a:cubicBezTo>
                <a:cubicBezTo>
                  <a:pt x="2706981" y="2617185"/>
                  <a:pt x="2676368" y="2695695"/>
                  <a:pt x="2700997" y="2757268"/>
                </a:cubicBezTo>
                <a:cubicBezTo>
                  <a:pt x="2789057" y="2977419"/>
                  <a:pt x="2682624" y="2702148"/>
                  <a:pt x="2743200" y="2883877"/>
                </a:cubicBezTo>
                <a:cubicBezTo>
                  <a:pt x="2751185" y="2907833"/>
                  <a:pt x="2763350" y="2930259"/>
                  <a:pt x="2771335" y="2954215"/>
                </a:cubicBezTo>
                <a:cubicBezTo>
                  <a:pt x="2777449" y="2972557"/>
                  <a:pt x="2776357" y="2993399"/>
                  <a:pt x="2785403" y="3010486"/>
                </a:cubicBezTo>
                <a:cubicBezTo>
                  <a:pt x="2818894" y="3073746"/>
                  <a:pt x="2865934" y="3129345"/>
                  <a:pt x="2897945" y="3193366"/>
                </a:cubicBezTo>
                <a:cubicBezTo>
                  <a:pt x="2912013" y="3221501"/>
                  <a:pt x="2923964" y="3250798"/>
                  <a:pt x="2940148" y="3277772"/>
                </a:cubicBezTo>
                <a:cubicBezTo>
                  <a:pt x="2965228" y="3319571"/>
                  <a:pt x="2979961" y="3331652"/>
                  <a:pt x="3010486" y="3362179"/>
                </a:cubicBezTo>
                <a:lnTo>
                  <a:pt x="3038622" y="3446585"/>
                </a:lnTo>
                <a:lnTo>
                  <a:pt x="3052689" y="3488788"/>
                </a:lnTo>
                <a:cubicBezTo>
                  <a:pt x="3045825" y="3529977"/>
                  <a:pt x="3048527" y="3584964"/>
                  <a:pt x="3010486" y="3615397"/>
                </a:cubicBezTo>
                <a:cubicBezTo>
                  <a:pt x="2998907" y="3624660"/>
                  <a:pt x="2982351" y="3624776"/>
                  <a:pt x="2968283" y="3629465"/>
                </a:cubicBezTo>
                <a:cubicBezTo>
                  <a:pt x="2924870" y="3759702"/>
                  <a:pt x="2969928" y="3612192"/>
                  <a:pt x="2940148" y="3924886"/>
                </a:cubicBezTo>
                <a:cubicBezTo>
                  <a:pt x="2938742" y="3939648"/>
                  <a:pt x="2933709" y="3954373"/>
                  <a:pt x="2926080" y="3967089"/>
                </a:cubicBezTo>
                <a:cubicBezTo>
                  <a:pt x="2911963" y="3990617"/>
                  <a:pt x="2875871" y="4008982"/>
                  <a:pt x="2855742" y="4023360"/>
                </a:cubicBezTo>
                <a:cubicBezTo>
                  <a:pt x="2836663" y="4036988"/>
                  <a:pt x="2817369" y="4050418"/>
                  <a:pt x="2799471" y="4065563"/>
                </a:cubicBezTo>
                <a:cubicBezTo>
                  <a:pt x="2756366" y="4102037"/>
                  <a:pt x="2715967" y="4141631"/>
                  <a:pt x="2672862" y="4178105"/>
                </a:cubicBezTo>
                <a:cubicBezTo>
                  <a:pt x="2654964" y="4193250"/>
                  <a:pt x="2634393" y="4205049"/>
                  <a:pt x="2616591" y="4220308"/>
                </a:cubicBezTo>
                <a:cubicBezTo>
                  <a:pt x="2601486" y="4233255"/>
                  <a:pt x="2593403" y="4256660"/>
                  <a:pt x="2574388" y="4262511"/>
                </a:cubicBezTo>
                <a:cubicBezTo>
                  <a:pt x="2529346" y="4276370"/>
                  <a:pt x="2480603" y="4271890"/>
                  <a:pt x="2433711" y="4276579"/>
                </a:cubicBezTo>
                <a:cubicBezTo>
                  <a:pt x="2377440" y="4300025"/>
                  <a:pt x="2308004" y="4303812"/>
                  <a:pt x="2264899" y="4346917"/>
                </a:cubicBezTo>
                <a:cubicBezTo>
                  <a:pt x="2246142" y="4365674"/>
                  <a:pt x="2229849" y="4387272"/>
                  <a:pt x="2208628" y="4403188"/>
                </a:cubicBezTo>
                <a:cubicBezTo>
                  <a:pt x="2191851" y="4415770"/>
                  <a:pt x="2170565" y="4420919"/>
                  <a:pt x="2152357" y="4431323"/>
                </a:cubicBezTo>
                <a:cubicBezTo>
                  <a:pt x="2054021" y="4487515"/>
                  <a:pt x="2178310" y="4432197"/>
                  <a:pt x="2039815" y="4487594"/>
                </a:cubicBezTo>
                <a:cubicBezTo>
                  <a:pt x="1852246" y="4478216"/>
                  <a:pt x="1664205" y="4475728"/>
                  <a:pt x="1477108" y="4459459"/>
                </a:cubicBezTo>
                <a:cubicBezTo>
                  <a:pt x="1447562" y="4456890"/>
                  <a:pt x="1420837" y="4440702"/>
                  <a:pt x="1392702" y="4431323"/>
                </a:cubicBezTo>
                <a:cubicBezTo>
                  <a:pt x="1378634" y="4426634"/>
                  <a:pt x="1364885" y="4420851"/>
                  <a:pt x="1350499" y="4417255"/>
                </a:cubicBezTo>
                <a:cubicBezTo>
                  <a:pt x="1331742" y="4412566"/>
                  <a:pt x="1312398" y="4409795"/>
                  <a:pt x="1294228" y="4403188"/>
                </a:cubicBezTo>
                <a:cubicBezTo>
                  <a:pt x="1260666" y="4390984"/>
                  <a:pt x="1227696" y="4376956"/>
                  <a:pt x="1195754" y="4360985"/>
                </a:cubicBezTo>
                <a:cubicBezTo>
                  <a:pt x="1086674" y="4306445"/>
                  <a:pt x="1217424" y="4354139"/>
                  <a:pt x="1111348" y="4318782"/>
                </a:cubicBezTo>
                <a:cubicBezTo>
                  <a:pt x="1047843" y="4276444"/>
                  <a:pt x="1066918" y="4285461"/>
                  <a:pt x="970671" y="4248443"/>
                </a:cubicBezTo>
                <a:cubicBezTo>
                  <a:pt x="942991" y="4237797"/>
                  <a:pt x="886265" y="4220308"/>
                  <a:pt x="886265" y="4220308"/>
                </a:cubicBezTo>
                <a:cubicBezTo>
                  <a:pt x="862819" y="4196862"/>
                  <a:pt x="834319" y="4177558"/>
                  <a:pt x="815926" y="4149969"/>
                </a:cubicBezTo>
                <a:cubicBezTo>
                  <a:pt x="806548" y="4135901"/>
                  <a:pt x="800993" y="4118328"/>
                  <a:pt x="787791" y="4107766"/>
                </a:cubicBezTo>
                <a:cubicBezTo>
                  <a:pt x="776212" y="4098503"/>
                  <a:pt x="759656" y="4098388"/>
                  <a:pt x="745588" y="4093699"/>
                </a:cubicBezTo>
                <a:cubicBezTo>
                  <a:pt x="717453" y="4051496"/>
                  <a:pt x="671130" y="4016826"/>
                  <a:pt x="661182" y="3967089"/>
                </a:cubicBezTo>
                <a:cubicBezTo>
                  <a:pt x="656493" y="3943643"/>
                  <a:pt x="651045" y="3920336"/>
                  <a:pt x="647114" y="3896751"/>
                </a:cubicBezTo>
                <a:cubicBezTo>
                  <a:pt x="636974" y="3835913"/>
                  <a:pt x="631685" y="3774225"/>
                  <a:pt x="618979" y="3713871"/>
                </a:cubicBezTo>
                <a:cubicBezTo>
                  <a:pt x="612869" y="3684850"/>
                  <a:pt x="595719" y="3658719"/>
                  <a:pt x="590843" y="3629465"/>
                </a:cubicBezTo>
                <a:cubicBezTo>
                  <a:pt x="576026" y="3540564"/>
                  <a:pt x="581598" y="3532800"/>
                  <a:pt x="534572" y="3446585"/>
                </a:cubicBezTo>
                <a:cubicBezTo>
                  <a:pt x="506437" y="3395004"/>
                  <a:pt x="482991" y="3380935"/>
                  <a:pt x="436099" y="3348111"/>
                </a:cubicBezTo>
                <a:cubicBezTo>
                  <a:pt x="408397" y="3328719"/>
                  <a:pt x="379828" y="3310597"/>
                  <a:pt x="351692" y="3291840"/>
                </a:cubicBezTo>
                <a:cubicBezTo>
                  <a:pt x="342314" y="3277772"/>
                  <a:pt x="333937" y="3262983"/>
                  <a:pt x="323557" y="3249637"/>
                </a:cubicBezTo>
                <a:cubicBezTo>
                  <a:pt x="301072" y="3220728"/>
                  <a:pt x="272062" y="3196636"/>
                  <a:pt x="253219" y="3165231"/>
                </a:cubicBezTo>
                <a:cubicBezTo>
                  <a:pt x="238875" y="3141324"/>
                  <a:pt x="242718" y="3091446"/>
                  <a:pt x="225083" y="3066757"/>
                </a:cubicBezTo>
                <a:cubicBezTo>
                  <a:pt x="209665" y="3045172"/>
                  <a:pt x="184985" y="3031511"/>
                  <a:pt x="168812" y="3010486"/>
                </a:cubicBezTo>
                <a:cubicBezTo>
                  <a:pt x="45412" y="2850066"/>
                  <a:pt x="136481" y="2918593"/>
                  <a:pt x="42203" y="2855742"/>
                </a:cubicBezTo>
                <a:cubicBezTo>
                  <a:pt x="30148" y="2819578"/>
                  <a:pt x="21135" y="2796136"/>
                  <a:pt x="14068" y="2757268"/>
                </a:cubicBezTo>
                <a:cubicBezTo>
                  <a:pt x="8137" y="2724645"/>
                  <a:pt x="4689" y="2691619"/>
                  <a:pt x="0" y="2658794"/>
                </a:cubicBezTo>
                <a:cubicBezTo>
                  <a:pt x="2858" y="2624495"/>
                  <a:pt x="8582" y="2478301"/>
                  <a:pt x="28135" y="2419643"/>
                </a:cubicBezTo>
                <a:cubicBezTo>
                  <a:pt x="34767" y="2399748"/>
                  <a:pt x="46892" y="2382129"/>
                  <a:pt x="56271" y="2363372"/>
                </a:cubicBezTo>
                <a:cubicBezTo>
                  <a:pt x="60960" y="2067951"/>
                  <a:pt x="58371" y="1772324"/>
                  <a:pt x="70339" y="1477108"/>
                </a:cubicBezTo>
                <a:cubicBezTo>
                  <a:pt x="72463" y="1424724"/>
                  <a:pt x="89855" y="1374077"/>
                  <a:pt x="98474" y="1322363"/>
                </a:cubicBezTo>
                <a:cubicBezTo>
                  <a:pt x="167619" y="907488"/>
                  <a:pt x="94836" y="1165252"/>
                  <a:pt x="168812" y="998806"/>
                </a:cubicBezTo>
                <a:cubicBezTo>
                  <a:pt x="179068" y="975730"/>
                  <a:pt x="184684" y="950542"/>
                  <a:pt x="196948" y="928468"/>
                </a:cubicBezTo>
                <a:cubicBezTo>
                  <a:pt x="208335" y="907972"/>
                  <a:pt x="223466" y="889624"/>
                  <a:pt x="239151" y="872197"/>
                </a:cubicBezTo>
                <a:cubicBezTo>
                  <a:pt x="265769" y="842622"/>
                  <a:pt x="295422" y="815926"/>
                  <a:pt x="323557" y="787791"/>
                </a:cubicBezTo>
                <a:lnTo>
                  <a:pt x="351692" y="759655"/>
                </a:lnTo>
                <a:cubicBezTo>
                  <a:pt x="365760" y="745587"/>
                  <a:pt x="384998" y="735246"/>
                  <a:pt x="393895" y="717452"/>
                </a:cubicBezTo>
                <a:cubicBezTo>
                  <a:pt x="403274" y="698695"/>
                  <a:pt x="413770" y="680457"/>
                  <a:pt x="422031" y="661182"/>
                </a:cubicBezTo>
                <a:cubicBezTo>
                  <a:pt x="427872" y="647552"/>
                  <a:pt x="429467" y="632242"/>
                  <a:pt x="436099" y="618979"/>
                </a:cubicBezTo>
                <a:cubicBezTo>
                  <a:pt x="448327" y="594523"/>
                  <a:pt x="465339" y="572715"/>
                  <a:pt x="478302" y="548640"/>
                </a:cubicBezTo>
                <a:cubicBezTo>
                  <a:pt x="498186" y="511712"/>
                  <a:pt x="504915" y="465756"/>
                  <a:pt x="534572" y="436099"/>
                </a:cubicBezTo>
                <a:cubicBezTo>
                  <a:pt x="579287" y="391384"/>
                  <a:pt x="554750" y="418574"/>
                  <a:pt x="604911" y="351692"/>
                </a:cubicBezTo>
                <a:cubicBezTo>
                  <a:pt x="627741" y="283205"/>
                  <a:pt x="607952" y="327742"/>
                  <a:pt x="661182" y="253219"/>
                </a:cubicBezTo>
                <a:cubicBezTo>
                  <a:pt x="671009" y="239461"/>
                  <a:pt x="679490" y="224773"/>
                  <a:pt x="689317" y="211015"/>
                </a:cubicBezTo>
                <a:cubicBezTo>
                  <a:pt x="702945" y="191936"/>
                  <a:pt x="716262" y="172546"/>
                  <a:pt x="731520" y="154745"/>
                </a:cubicBezTo>
                <a:cubicBezTo>
                  <a:pt x="754853" y="127523"/>
                  <a:pt x="783366" y="100686"/>
                  <a:pt x="815926" y="84406"/>
                </a:cubicBezTo>
                <a:cubicBezTo>
                  <a:pt x="829189" y="77774"/>
                  <a:pt x="844061" y="75028"/>
                  <a:pt x="858129" y="70339"/>
                </a:cubicBezTo>
                <a:cubicBezTo>
                  <a:pt x="872197" y="60960"/>
                  <a:pt x="884792" y="48863"/>
                  <a:pt x="900332" y="42203"/>
                </a:cubicBezTo>
                <a:cubicBezTo>
                  <a:pt x="918103" y="34587"/>
                  <a:pt x="938500" y="34924"/>
                  <a:pt x="956603" y="28135"/>
                </a:cubicBezTo>
                <a:cubicBezTo>
                  <a:pt x="976239" y="20772"/>
                  <a:pt x="994117" y="9378"/>
                  <a:pt x="1012874" y="0"/>
                </a:cubicBezTo>
                <a:cubicBezTo>
                  <a:pt x="1026942" y="4689"/>
                  <a:pt x="1040450" y="11630"/>
                  <a:pt x="1055077" y="14068"/>
                </a:cubicBezTo>
                <a:cubicBezTo>
                  <a:pt x="1186347" y="35946"/>
                  <a:pt x="1141828" y="9379"/>
                  <a:pt x="1167619" y="14068"/>
                </a:cubicBezTo>
                <a:close/>
              </a:path>
            </a:pathLst>
          </a:custGeom>
          <a:solidFill>
            <a:schemeClr val="accent6">
              <a:lumMod val="75000"/>
              <a:alpha val="14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Strategies in </a:t>
            </a:r>
            <a:r>
              <a:rPr lang="en-GB" dirty="0" err="1" smtClean="0">
                <a:solidFill>
                  <a:schemeClr val="tx2"/>
                </a:solidFill>
              </a:rPr>
              <a:t>Subgames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Consider a strategy profile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(L1, R4)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L2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R3</a:t>
            </a:r>
            <a:r>
              <a:rPr lang="en-GB" dirty="0" smtClean="0"/>
              <a:t>) in </a:t>
            </a:r>
            <a:r>
              <a:rPr lang="en-GB" dirty="0" smtClean="0">
                <a:solidFill>
                  <a:schemeClr val="accent1"/>
                </a:solidFill>
              </a:rPr>
              <a:t>G</a:t>
            </a:r>
          </a:p>
          <a:p>
            <a:r>
              <a:rPr lang="en-GB" dirty="0" smtClean="0"/>
              <a:t>Its projection to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G’</a:t>
            </a:r>
            <a:r>
              <a:rPr lang="en-GB" dirty="0" smtClean="0"/>
              <a:t> is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R4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L2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Ø</a:t>
            </a:r>
            <a:r>
              <a:rPr lang="en-GB" dirty="0" smtClean="0"/>
              <a:t>) and its projection </a:t>
            </a:r>
            <a:br>
              <a:rPr lang="en-GB" dirty="0" smtClean="0"/>
            </a:br>
            <a:r>
              <a:rPr lang="en-GB" dirty="0" smtClean="0"/>
              <a:t>to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G’’</a:t>
            </a:r>
            <a:r>
              <a:rPr lang="en-GB" dirty="0" smtClean="0"/>
              <a:t> is (</a:t>
            </a:r>
            <a:r>
              <a:rPr lang="en-GB" dirty="0" smtClean="0">
                <a:solidFill>
                  <a:srgbClr val="FF0000"/>
                </a:solidFill>
              </a:rPr>
              <a:t>Ø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33CC"/>
                </a:solidFill>
              </a:rPr>
              <a:t>Ø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R3</a:t>
            </a:r>
            <a:r>
              <a:rPr lang="en-GB" dirty="0" smtClean="0"/>
              <a:t>) </a:t>
            </a:r>
          </a:p>
          <a:p>
            <a:r>
              <a:rPr lang="en-GB" dirty="0" smtClean="0"/>
              <a:t>Generally, if </a:t>
            </a:r>
            <a:r>
              <a:rPr lang="en-GB" dirty="0" smtClean="0">
                <a:solidFill>
                  <a:schemeClr val="accent1"/>
                </a:solidFill>
              </a:rPr>
              <a:t>s = (a</a:t>
            </a:r>
            <a:r>
              <a:rPr lang="en-GB" baseline="-25000" dirty="0" smtClean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, ..., a</a:t>
            </a:r>
            <a:r>
              <a:rPr lang="en-GB" baseline="-25000" dirty="0" smtClean="0">
                <a:solidFill>
                  <a:schemeClr val="accent1"/>
                </a:solidFill>
              </a:rPr>
              <a:t>t</a:t>
            </a:r>
            <a:r>
              <a:rPr lang="en-GB" dirty="0" smtClean="0">
                <a:solidFill>
                  <a:schemeClr val="accent1"/>
                </a:solidFill>
              </a:rPr>
              <a:t>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is a strategy of player </a:t>
            </a:r>
            <a:r>
              <a:rPr lang="en-GB" dirty="0" smtClean="0">
                <a:solidFill>
                  <a:schemeClr val="accent1"/>
                </a:solidFill>
              </a:rPr>
              <a:t>i</a:t>
            </a:r>
            <a:r>
              <a:rPr lang="en-GB" dirty="0" smtClean="0"/>
              <a:t> in </a:t>
            </a:r>
            <a:r>
              <a:rPr lang="en-GB" dirty="0" smtClean="0">
                <a:solidFill>
                  <a:schemeClr val="accent1"/>
                </a:solidFill>
              </a:rPr>
              <a:t>G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and </a:t>
            </a:r>
            <a:r>
              <a:rPr lang="en-GB" dirty="0" smtClean="0">
                <a:solidFill>
                  <a:schemeClr val="accent1"/>
                </a:solidFill>
              </a:rPr>
              <a:t>G’</a:t>
            </a:r>
            <a:r>
              <a:rPr lang="en-GB" dirty="0" smtClean="0"/>
              <a:t> is a subgame of </a:t>
            </a:r>
            <a:r>
              <a:rPr lang="en-GB" dirty="0" smtClean="0">
                <a:solidFill>
                  <a:schemeClr val="accent1"/>
                </a:solidFill>
              </a:rPr>
              <a:t>G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then the projection of </a:t>
            </a:r>
            <a:r>
              <a:rPr lang="en-GB" dirty="0" smtClean="0">
                <a:solidFill>
                  <a:schemeClr val="accent1"/>
                </a:solidFill>
              </a:rPr>
              <a:t>s</a:t>
            </a:r>
            <a:r>
              <a:rPr lang="en-GB" dirty="0" smtClean="0"/>
              <a:t> to </a:t>
            </a:r>
            <a:r>
              <a:rPr lang="en-GB" dirty="0" smtClean="0">
                <a:solidFill>
                  <a:schemeClr val="accent1"/>
                </a:solidFill>
              </a:rPr>
              <a:t>G’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consists of all actions in </a:t>
            </a:r>
            <a:r>
              <a:rPr lang="en-GB" dirty="0" smtClean="0">
                <a:solidFill>
                  <a:schemeClr val="accent1"/>
                </a:solidFill>
              </a:rPr>
              <a:t>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associated with nodes of </a:t>
            </a:r>
            <a:r>
              <a:rPr lang="en-GB" dirty="0" smtClean="0">
                <a:solidFill>
                  <a:schemeClr val="accent1"/>
                </a:solidFill>
              </a:rPr>
              <a:t>G’</a:t>
            </a:r>
          </a:p>
          <a:p>
            <a:endParaRPr lang="en-GB" dirty="0" smtClean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6696236" y="1664804"/>
            <a:ext cx="1296144" cy="1080120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868144" y="3284984"/>
            <a:ext cx="1368152" cy="504056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6336196" y="3320988"/>
            <a:ext cx="1368152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740352" y="3140968"/>
            <a:ext cx="1368152" cy="79208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336196" y="4689140"/>
            <a:ext cx="1368152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6732240" y="4725144"/>
            <a:ext cx="1440160" cy="432048"/>
          </a:xfrm>
          <a:prstGeom prst="lin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7164288" y="4149080"/>
            <a:ext cx="194320" cy="1943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732240" y="2780928"/>
            <a:ext cx="194320" cy="194320"/>
          </a:xfrm>
          <a:prstGeom prst="ellipse">
            <a:avLst/>
          </a:prstGeom>
          <a:solidFill>
            <a:srgbClr val="FF33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452320" y="429309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1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5796136" y="429309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4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2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6156176" y="5661248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1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5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7380312" y="5733256"/>
            <a:ext cx="974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</a:t>
            </a:r>
            <a:r>
              <a:rPr lang="en-GB" sz="2000" dirty="0" smtClean="0">
                <a:solidFill>
                  <a:srgbClr val="FF0000"/>
                </a:solidFill>
              </a:rPr>
              <a:t>6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FF33CC"/>
                </a:solidFill>
              </a:rPr>
              <a:t>6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B050"/>
                </a:solidFill>
              </a:rPr>
              <a:t>6</a:t>
            </a:r>
            <a:r>
              <a:rPr lang="en-GB" sz="2000" dirty="0" smtClean="0"/>
              <a:t>)</a:t>
            </a:r>
            <a:endParaRPr lang="en-US" sz="20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8100392" y="11967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08304" y="37170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grpSp>
        <p:nvGrpSpPr>
          <p:cNvPr id="4" name="Group 37"/>
          <p:cNvGrpSpPr/>
          <p:nvPr/>
        </p:nvGrpSpPr>
        <p:grpSpPr>
          <a:xfrm>
            <a:off x="7380312" y="1556792"/>
            <a:ext cx="1874635" cy="2992398"/>
            <a:chOff x="7380312" y="1556792"/>
            <a:chExt cx="1874635" cy="2992398"/>
          </a:xfrm>
        </p:grpSpPr>
        <p:cxnSp>
          <p:nvCxnSpPr>
            <p:cNvPr id="7" name="Straight Connector 6"/>
            <p:cNvCxnSpPr/>
            <p:nvPr/>
          </p:nvCxnSpPr>
          <p:spPr>
            <a:xfrm rot="5400000">
              <a:off x="7236296" y="2204864"/>
              <a:ext cx="1296144" cy="0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7704348" y="1736812"/>
              <a:ext cx="1296144" cy="936104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8172400" y="3501008"/>
              <a:ext cx="1368152" cy="72008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8748464" y="2780928"/>
              <a:ext cx="194320" cy="1943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280000" y="4149080"/>
              <a:ext cx="9749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(</a:t>
              </a:r>
              <a:r>
                <a:rPr lang="en-GB" sz="2000" dirty="0" smtClean="0">
                  <a:solidFill>
                    <a:srgbClr val="FF0000"/>
                  </a:solidFill>
                </a:rPr>
                <a:t>0</a:t>
              </a:r>
              <a:r>
                <a:rPr lang="en-GB" sz="2000" dirty="0" smtClean="0"/>
                <a:t>, </a:t>
              </a:r>
              <a:r>
                <a:rPr lang="en-GB" sz="2000" dirty="0" smtClean="0">
                  <a:solidFill>
                    <a:srgbClr val="FF33CC"/>
                  </a:solidFill>
                </a:rPr>
                <a:t>1</a:t>
              </a:r>
              <a:r>
                <a:rPr lang="en-GB" sz="2000" dirty="0" smtClean="0"/>
                <a:t>, </a:t>
              </a:r>
              <a:r>
                <a:rPr lang="en-GB" sz="2000" dirty="0" smtClean="0">
                  <a:solidFill>
                    <a:srgbClr val="00B050"/>
                  </a:solidFill>
                </a:rPr>
                <a:t>2</a:t>
              </a:r>
              <a:r>
                <a:rPr lang="en-GB" sz="2000" dirty="0" smtClean="0"/>
                <a:t>)</a:t>
              </a:r>
              <a:endParaRPr lang="en-US" sz="2000" dirty="0" smtClean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80312" y="2852936"/>
              <a:ext cx="9749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(</a:t>
              </a:r>
              <a:r>
                <a:rPr lang="en-GB" sz="2000" dirty="0" smtClean="0">
                  <a:solidFill>
                    <a:srgbClr val="FF0000"/>
                  </a:solidFill>
                </a:rPr>
                <a:t>2</a:t>
              </a:r>
              <a:r>
                <a:rPr lang="en-GB" sz="2000" dirty="0" smtClean="0"/>
                <a:t>, </a:t>
              </a:r>
              <a:r>
                <a:rPr lang="en-GB" sz="2000" dirty="0" smtClean="0">
                  <a:solidFill>
                    <a:srgbClr val="FF33CC"/>
                  </a:solidFill>
                </a:rPr>
                <a:t>0</a:t>
              </a:r>
              <a:r>
                <a:rPr lang="en-GB" sz="2000" dirty="0" smtClean="0"/>
                <a:t>, </a:t>
              </a:r>
              <a:r>
                <a:rPr lang="en-GB" sz="2000" dirty="0" smtClean="0">
                  <a:solidFill>
                    <a:srgbClr val="00B050"/>
                  </a:solidFill>
                </a:rPr>
                <a:t>3</a:t>
              </a:r>
              <a:r>
                <a:rPr lang="en-GB" sz="2000" dirty="0" smtClean="0"/>
                <a:t>)</a:t>
              </a:r>
              <a:endParaRPr lang="en-US" sz="2000" dirty="0" smtClean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604448" y="2204864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3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6444208" y="22768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33CC"/>
                </a:solidFill>
              </a:rPr>
              <a:t>2</a:t>
            </a:r>
            <a:endParaRPr lang="en-US" sz="2800" dirty="0" smtClean="0">
              <a:solidFill>
                <a:srgbClr val="FF33CC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7812360" y="1484784"/>
            <a:ext cx="194320" cy="1943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948264" y="1772816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L1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84168" y="3212976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33CC"/>
                </a:solidFill>
              </a:rPr>
              <a:t>L2</a:t>
            </a:r>
            <a:endParaRPr lang="en-US" sz="2400" dirty="0" smtClean="0">
              <a:solidFill>
                <a:srgbClr val="FF33CC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020272" y="3212976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33CC"/>
                </a:solidFill>
              </a:rPr>
              <a:t>R2</a:t>
            </a:r>
            <a:endParaRPr lang="en-US" sz="2400" dirty="0" smtClean="0">
              <a:solidFill>
                <a:srgbClr val="FF33CC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84368" y="3356992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L3</a:t>
            </a:r>
            <a:endParaRPr lang="en-US" sz="2400" dirty="0" smtClean="0">
              <a:solidFill>
                <a:srgbClr val="00B05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80312" y="2132856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C1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956376" y="2132856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R1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88424" y="3573016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R3</a:t>
            </a:r>
            <a:endParaRPr lang="en-US" sz="2400" dirty="0" smtClean="0">
              <a:solidFill>
                <a:srgbClr val="00B05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444208" y="4869160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L4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24328" y="4941168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R4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08104" y="2492896"/>
            <a:ext cx="500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</a:rPr>
              <a:t>G’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388424" y="1772816"/>
            <a:ext cx="590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3">
                    <a:lumMod val="75000"/>
                  </a:schemeClr>
                </a:solidFill>
              </a:rPr>
              <a:t>G’’</a:t>
            </a: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828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8" grpId="0" animBg="1"/>
      <p:bldP spid="3" grpId="0" build="p"/>
      <p:bldP spid="50" grpId="0"/>
      <p:bldP spid="51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chemeClr val="tx2"/>
                </a:solidFill>
              </a:rPr>
              <a:t>Subgames</a:t>
            </a:r>
            <a:r>
              <a:rPr lang="en-GB" dirty="0" smtClean="0">
                <a:solidFill>
                  <a:schemeClr val="tx2"/>
                </a:solidFill>
              </a:rPr>
              <a:t> and Nash Equilibria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1"/>
            <a:ext cx="8640960" cy="442108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Given an extensive-form game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, let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N(G)</a:t>
            </a:r>
            <a:r>
              <a:rPr lang="en-GB" dirty="0" smtClean="0"/>
              <a:t> be the associated normal-form game.</a:t>
            </a:r>
          </a:p>
          <a:p>
            <a:r>
              <a:rPr lang="en-GB" b="1" u="sng" dirty="0" smtClean="0">
                <a:solidFill>
                  <a:srgbClr val="FF000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 = (s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dirty="0" err="1" smtClean="0">
                <a:solidFill>
                  <a:srgbClr val="FF0000"/>
                </a:solidFill>
              </a:rPr>
              <a:t>s</a:t>
            </a:r>
            <a:r>
              <a:rPr lang="en-GB" baseline="-25000" dirty="0" err="1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be </a:t>
            </a:r>
            <a:r>
              <a:rPr lang="en-GB" dirty="0"/>
              <a:t>a Nash </a:t>
            </a:r>
            <a:r>
              <a:rPr lang="en-GB" dirty="0" smtClean="0"/>
              <a:t>equilibrium of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>
                <a:solidFill>
                  <a:srgbClr val="FF0000"/>
                </a:solidFill>
              </a:rPr>
              <a:t>(G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/>
          </a:p>
          <a:p>
            <a:pPr lvl="1"/>
            <a:r>
              <a:rPr lang="en-GB" dirty="0" smtClean="0"/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is the strategy of 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endParaRPr lang="en-GB" dirty="0" smtClean="0"/>
          </a:p>
          <a:p>
            <a:r>
              <a:rPr lang="en-GB" dirty="0" smtClean="0"/>
              <a:t>Pick a </a:t>
            </a:r>
            <a:r>
              <a:rPr lang="en-GB" dirty="0" err="1" smtClean="0"/>
              <a:t>subgame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G</a:t>
            </a:r>
            <a:r>
              <a:rPr lang="en-GB" dirty="0" smtClean="0">
                <a:solidFill>
                  <a:srgbClr val="FF0000"/>
                </a:solidFill>
              </a:rPr>
              <a:t>’ </a:t>
            </a:r>
            <a:r>
              <a:rPr lang="en-GB" dirty="0" smtClean="0"/>
              <a:t>of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endParaRPr lang="en-GB" dirty="0" smtClean="0"/>
          </a:p>
          <a:p>
            <a:r>
              <a:rPr lang="en-GB" dirty="0" smtClean="0"/>
              <a:t>Let  </a:t>
            </a:r>
            <a:r>
              <a:rPr lang="en-GB" b="1" u="sng" dirty="0" smtClean="0">
                <a:solidFill>
                  <a:srgbClr val="FF000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’ = (s’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dirty="0" err="1" smtClean="0">
                <a:solidFill>
                  <a:srgbClr val="FF0000"/>
                </a:solidFill>
              </a:rPr>
              <a:t>s’</a:t>
            </a:r>
            <a:r>
              <a:rPr lang="en-GB" baseline="-25000" dirty="0" err="1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be</a:t>
            </a:r>
            <a:r>
              <a:rPr lang="el-GR" dirty="0" smtClean="0"/>
              <a:t> </a:t>
            </a:r>
            <a:r>
              <a:rPr lang="en-US" dirty="0" smtClean="0"/>
              <a:t>projection of </a:t>
            </a:r>
            <a:r>
              <a:rPr lang="en-GB" b="1" u="sng" dirty="0" smtClean="0">
                <a:solidFill>
                  <a:srgbClr val="FF000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on </a:t>
            </a:r>
            <a:r>
              <a:rPr lang="en-GB" dirty="0" smtClean="0">
                <a:solidFill>
                  <a:srgbClr val="FF0000"/>
                </a:solidFill>
              </a:rPr>
              <a:t>G’</a:t>
            </a:r>
          </a:p>
          <a:p>
            <a:r>
              <a:rPr lang="en-GB" dirty="0" smtClean="0"/>
              <a:t>Is </a:t>
            </a:r>
            <a:r>
              <a:rPr lang="en-GB" b="1" u="sng" dirty="0" smtClean="0">
                <a:solidFill>
                  <a:srgbClr val="FF000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’</a:t>
            </a:r>
            <a:r>
              <a:rPr lang="en-GB" dirty="0" smtClean="0"/>
              <a:t> a NE in </a:t>
            </a:r>
            <a:r>
              <a:rPr lang="en-GB" dirty="0" smtClean="0">
                <a:solidFill>
                  <a:srgbClr val="FF0000"/>
                </a:solidFill>
              </a:rPr>
              <a:t>N(G’)</a:t>
            </a:r>
            <a:r>
              <a:rPr lang="en-GB" dirty="0" smtClean="0"/>
              <a:t>?</a:t>
            </a:r>
          </a:p>
          <a:p>
            <a:r>
              <a:rPr lang="en-GB" dirty="0" smtClean="0"/>
              <a:t>Not always!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5013176"/>
            <a:ext cx="504056" cy="523220"/>
          </a:xfrm>
          <a:prstGeom prst="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G</a:t>
            </a:r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211960" y="6021288"/>
            <a:ext cx="504056" cy="523220"/>
          </a:xfrm>
          <a:prstGeom prst="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G’</a:t>
            </a:r>
            <a:endParaRPr lang="en-US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868144" y="5013176"/>
            <a:ext cx="1008112" cy="523220"/>
          </a:xfrm>
          <a:prstGeom prst="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N(G)</a:t>
            </a:r>
            <a:endParaRPr 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868144" y="6021288"/>
            <a:ext cx="1008112" cy="523220"/>
          </a:xfrm>
          <a:prstGeom prst="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N(G’)</a:t>
            </a:r>
            <a:endParaRPr lang="en-US" sz="2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956376" y="5013176"/>
            <a:ext cx="504056" cy="523220"/>
          </a:xfrm>
          <a:prstGeom prst="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 </a:t>
            </a:r>
            <a:r>
              <a:rPr lang="en-GB" sz="2800" b="1" u="sng" dirty="0" smtClean="0"/>
              <a:t>s</a:t>
            </a:r>
            <a:endParaRPr lang="en-US" sz="28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956376" y="6021288"/>
            <a:ext cx="504056" cy="523220"/>
          </a:xfrm>
          <a:prstGeom prst="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 </a:t>
            </a:r>
            <a:r>
              <a:rPr lang="en-GB" sz="2800" b="1" u="sng" dirty="0" smtClean="0"/>
              <a:t>s</a:t>
            </a:r>
            <a:r>
              <a:rPr lang="en-GB" sz="2800" dirty="0" smtClean="0"/>
              <a:t>’</a:t>
            </a:r>
            <a:endParaRPr lang="en-US" sz="2800" dirty="0" smtClean="0"/>
          </a:p>
        </p:txBody>
      </p:sp>
      <p:sp>
        <p:nvSpPr>
          <p:cNvPr id="10" name="Right Arrow 9"/>
          <p:cNvSpPr/>
          <p:nvPr/>
        </p:nvSpPr>
        <p:spPr>
          <a:xfrm>
            <a:off x="5076056" y="5157192"/>
            <a:ext cx="402344" cy="26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7164288" y="5157192"/>
            <a:ext cx="402344" cy="26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355976" y="5661248"/>
            <a:ext cx="268608" cy="2583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5076056" y="6165304"/>
            <a:ext cx="402344" cy="26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8100392" y="5661248"/>
            <a:ext cx="268608" cy="2583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164288" y="5661248"/>
            <a:ext cx="402344" cy="772664"/>
            <a:chOff x="7164288" y="5661248"/>
            <a:chExt cx="402344" cy="772664"/>
          </a:xfrm>
        </p:grpSpPr>
        <p:sp>
          <p:nvSpPr>
            <p:cNvPr id="15" name="Right Arrow 14"/>
            <p:cNvSpPr/>
            <p:nvPr/>
          </p:nvSpPr>
          <p:spPr>
            <a:xfrm>
              <a:off x="7164288" y="6165304"/>
              <a:ext cx="402344" cy="268608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164288" y="5661248"/>
              <a:ext cx="3513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?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760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Equilibria in </a:t>
            </a:r>
            <a:r>
              <a:rPr lang="en-GB" dirty="0" err="1" smtClean="0">
                <a:solidFill>
                  <a:schemeClr val="tx2"/>
                </a:solidFill>
              </a:rPr>
              <a:t>Subgames</a:t>
            </a:r>
            <a:r>
              <a:rPr lang="en-GB" dirty="0" smtClean="0">
                <a:solidFill>
                  <a:schemeClr val="tx2"/>
                </a:solidFill>
              </a:rPr>
              <a:t>: an Example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048" cy="5069160"/>
          </a:xfrm>
        </p:spPr>
        <p:txBody>
          <a:bodyPr>
            <a:normAutofit/>
          </a:bodyPr>
          <a:lstStyle/>
          <a:p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F</a:t>
            </a:r>
            <a:r>
              <a:rPr lang="en-GB" dirty="0" smtClean="0"/>
              <a:t>) is a Nash equilibrium in </a:t>
            </a:r>
            <a:r>
              <a:rPr lang="en-GB" dirty="0" smtClean="0">
                <a:solidFill>
                  <a:schemeClr val="accent1"/>
                </a:solidFill>
              </a:rPr>
              <a:t>N(G) </a:t>
            </a:r>
          </a:p>
          <a:p>
            <a:r>
              <a:rPr lang="en-GB" dirty="0" smtClean="0"/>
              <a:t>The projection of (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F</a:t>
            </a:r>
            <a:r>
              <a:rPr lang="en-GB" dirty="0" smtClean="0"/>
              <a:t>) to</a:t>
            </a:r>
            <a:br>
              <a:rPr lang="en-GB" dirty="0" smtClean="0"/>
            </a:br>
            <a:r>
              <a:rPr lang="en-GB" dirty="0" smtClean="0"/>
              <a:t>the left subgame </a:t>
            </a:r>
            <a:r>
              <a:rPr lang="en-GB" dirty="0" smtClean="0">
                <a:solidFill>
                  <a:schemeClr val="accent1"/>
                </a:solidFill>
              </a:rPr>
              <a:t>G’</a:t>
            </a:r>
            <a:r>
              <a:rPr lang="en-GB" dirty="0" smtClean="0"/>
              <a:t> is (</a:t>
            </a:r>
            <a:r>
              <a:rPr lang="en-GB" dirty="0" smtClean="0">
                <a:solidFill>
                  <a:srgbClr val="FF0000"/>
                </a:solidFill>
              </a:rPr>
              <a:t>Ø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F</a:t>
            </a:r>
            <a:r>
              <a:rPr lang="en-GB" dirty="0" smtClean="0"/>
              <a:t>)</a:t>
            </a:r>
          </a:p>
          <a:p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Ø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F</a:t>
            </a:r>
            <a:r>
              <a:rPr lang="en-GB" dirty="0" smtClean="0"/>
              <a:t>) is not a NE in </a:t>
            </a:r>
            <a:r>
              <a:rPr lang="en-GB" dirty="0" smtClean="0">
                <a:solidFill>
                  <a:schemeClr val="accent1"/>
                </a:solidFill>
              </a:rPr>
              <a:t>N(G’)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Firm 1 </a:t>
            </a:r>
            <a:r>
              <a:rPr lang="en-GB" dirty="0" smtClean="0"/>
              <a:t>can profit by</a:t>
            </a:r>
            <a:br>
              <a:rPr lang="en-GB" dirty="0" smtClean="0"/>
            </a:br>
            <a:r>
              <a:rPr lang="en-GB" dirty="0" smtClean="0"/>
              <a:t>deviating to </a:t>
            </a:r>
            <a:r>
              <a:rPr lang="en-GB" dirty="0" smtClean="0">
                <a:solidFill>
                  <a:srgbClr val="00B050"/>
                </a:solidFill>
              </a:rPr>
              <a:t>A</a:t>
            </a:r>
            <a:r>
              <a:rPr lang="en-GB" dirty="0" smtClean="0"/>
              <a:t>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28384" y="2852936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0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2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868144" y="3933056"/>
            <a:ext cx="1160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-1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-1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7308304" y="3933056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1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00B050"/>
                </a:solidFill>
              </a:rPr>
              <a:t>1</a:t>
            </a:r>
            <a:r>
              <a:rPr lang="en-GB" sz="2800" dirty="0" smtClean="0"/>
              <a:t>)</a:t>
            </a:r>
            <a:endParaRPr lang="en-US" sz="2800" dirty="0" smtClean="0"/>
          </a:p>
        </p:txBody>
      </p:sp>
      <p:grpSp>
        <p:nvGrpSpPr>
          <p:cNvPr id="4" name="Group 23"/>
          <p:cNvGrpSpPr/>
          <p:nvPr/>
        </p:nvGrpSpPr>
        <p:grpSpPr>
          <a:xfrm>
            <a:off x="7164288" y="1772816"/>
            <a:ext cx="1429896" cy="1080120"/>
            <a:chOff x="7164288" y="1772816"/>
            <a:chExt cx="1429896" cy="1080120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7020272" y="1916832"/>
              <a:ext cx="1080120" cy="792088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6200000" flipH="1">
              <a:off x="7704348" y="2024844"/>
              <a:ext cx="1080120" cy="576064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164288" y="1844824"/>
              <a:ext cx="3593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E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244408" y="1844824"/>
              <a:ext cx="3497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S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6516216" y="2852936"/>
            <a:ext cx="1329160" cy="1080120"/>
            <a:chOff x="6228184" y="3212976"/>
            <a:chExt cx="1329160" cy="1080120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6012160" y="3429000"/>
              <a:ext cx="1080120" cy="648072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6624228" y="3465004"/>
              <a:ext cx="1080120" cy="576064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228184" y="3356992"/>
              <a:ext cx="3497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F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64288" y="3429000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A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grpSp>
        <p:nvGrpSpPr>
          <p:cNvPr id="8" name="Group 22"/>
          <p:cNvGrpSpPr/>
          <p:nvPr/>
        </p:nvGrpSpPr>
        <p:grpSpPr>
          <a:xfrm>
            <a:off x="7884368" y="1196752"/>
            <a:ext cx="410690" cy="698376"/>
            <a:chOff x="7884368" y="1196752"/>
            <a:chExt cx="410690" cy="698376"/>
          </a:xfrm>
        </p:grpSpPr>
        <p:sp>
          <p:nvSpPr>
            <p:cNvPr id="12" name="TextBox 11"/>
            <p:cNvSpPr txBox="1"/>
            <p:nvPr/>
          </p:nvSpPr>
          <p:spPr>
            <a:xfrm>
              <a:off x="7884368" y="1196752"/>
              <a:ext cx="4106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accent1"/>
                  </a:solidFill>
                </a:rPr>
                <a:t>G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7884368" y="1700808"/>
              <a:ext cx="194320" cy="1943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Oval 13"/>
          <p:cNvSpPr/>
          <p:nvPr/>
        </p:nvSpPr>
        <p:spPr>
          <a:xfrm>
            <a:off x="7092280" y="2780928"/>
            <a:ext cx="194320" cy="1943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660232" y="2420888"/>
            <a:ext cx="500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G’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graphicFrame>
        <p:nvGraphicFramePr>
          <p:cNvPr id="27" name="Content Placeholder 3"/>
          <p:cNvGraphicFramePr>
            <a:graphicFrameLocks/>
          </p:cNvGraphicFramePr>
          <p:nvPr/>
        </p:nvGraphicFramePr>
        <p:xfrm>
          <a:off x="6300192" y="5085184"/>
          <a:ext cx="2592288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/>
                <a:gridCol w="1296144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rgbClr val="00B05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GB" sz="32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GB" sz="32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3" name="Group 27"/>
          <p:cNvGrpSpPr/>
          <p:nvPr/>
        </p:nvGrpSpPr>
        <p:grpSpPr>
          <a:xfrm>
            <a:off x="5868144" y="4509120"/>
            <a:ext cx="2786130" cy="2168951"/>
            <a:chOff x="323528" y="1916832"/>
            <a:chExt cx="2578165" cy="2168951"/>
          </a:xfrm>
        </p:grpSpPr>
        <p:sp>
          <p:nvSpPr>
            <p:cNvPr id="29" name="TextBox 28"/>
            <p:cNvSpPr txBox="1"/>
            <p:nvPr/>
          </p:nvSpPr>
          <p:spPr>
            <a:xfrm>
              <a:off x="1187624" y="1916832"/>
              <a:ext cx="3904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00B050"/>
                  </a:solidFill>
                </a:rPr>
                <a:t>A</a:t>
              </a:r>
              <a:endParaRPr lang="en-US" sz="3200" dirty="0">
                <a:solidFill>
                  <a:srgbClr val="00B05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55776" y="1916832"/>
              <a:ext cx="3459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00B050"/>
                  </a:solidFill>
                </a:rPr>
                <a:t>F</a:t>
              </a:r>
              <a:endParaRPr lang="en-US" sz="3200" dirty="0">
                <a:solidFill>
                  <a:srgbClr val="00B05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3528" y="2636912"/>
              <a:ext cx="35630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E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4786" y="3501008"/>
              <a:ext cx="3459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S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33" name="Content Placeholder 3"/>
          <p:cNvGraphicFramePr>
            <a:graphicFrameLocks/>
          </p:cNvGraphicFramePr>
          <p:nvPr/>
        </p:nvGraphicFramePr>
        <p:xfrm>
          <a:off x="1475656" y="5877272"/>
          <a:ext cx="2808312" cy="7920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4156"/>
                <a:gridCol w="140415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baseline="0" dirty="0" smtClean="0"/>
                        <a:t> </a:t>
                      </a:r>
                      <a:r>
                        <a:rPr lang="en-GB" sz="3200" baseline="0" dirty="0" smtClean="0">
                          <a:solidFill>
                            <a:srgbClr val="00B05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1907704" y="5229200"/>
            <a:ext cx="2005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</a:rPr>
              <a:t>A               F</a:t>
            </a:r>
            <a:endParaRPr lang="en-US" sz="3200" dirty="0" smtClean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7544" y="5373216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N(G’)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32040" y="4797152"/>
            <a:ext cx="861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N(G)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099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  <p:bldP spid="34" grpId="0"/>
      <p:bldP spid="35" grpId="0"/>
      <p:bldP spid="36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>
                <a:solidFill>
                  <a:schemeClr val="tx2"/>
                </a:solidFill>
              </a:rPr>
              <a:t>Subgame</a:t>
            </a:r>
            <a:r>
              <a:rPr lang="en-GB" dirty="0" smtClean="0">
                <a:solidFill>
                  <a:schemeClr val="tx2"/>
                </a:solidFill>
              </a:rPr>
              <a:t>-Perfect Equilibria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u="sng" dirty="0" smtClean="0"/>
              <a:t>Definition</a:t>
            </a:r>
            <a:r>
              <a:rPr lang="en-GB" dirty="0" smtClean="0"/>
              <a:t>: Consider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>
                <a:solidFill>
                  <a:srgbClr val="FF0000"/>
                </a:solidFill>
              </a:rPr>
              <a:t>:</a:t>
            </a:r>
            <a:r>
              <a:rPr lang="en-GB" dirty="0" smtClean="0"/>
              <a:t> an extensive-form game, </a:t>
            </a:r>
            <a:endParaRPr lang="en-GB" dirty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N(G):</a:t>
            </a:r>
            <a:r>
              <a:rPr lang="en-GB" dirty="0" smtClean="0"/>
              <a:t> the corresponding normal-form game, </a:t>
            </a:r>
            <a:endParaRPr lang="en-GB" dirty="0"/>
          </a:p>
          <a:p>
            <a:pPr lvl="1"/>
            <a:r>
              <a:rPr lang="en-GB" b="1" u="sng" dirty="0" smtClean="0">
                <a:solidFill>
                  <a:srgbClr val="FF0000"/>
                </a:solidFill>
              </a:rPr>
              <a:t>s</a:t>
            </a:r>
            <a:r>
              <a:rPr lang="en-GB" b="1" dirty="0" smtClean="0">
                <a:solidFill>
                  <a:srgbClr val="FF0000"/>
                </a:solidFill>
              </a:rPr>
              <a:t>:</a:t>
            </a:r>
            <a:r>
              <a:rPr lang="en-GB" dirty="0" smtClean="0"/>
              <a:t> a NE of </a:t>
            </a:r>
            <a:r>
              <a:rPr lang="en-GB" dirty="0" smtClean="0">
                <a:solidFill>
                  <a:srgbClr val="FF0000"/>
                </a:solidFill>
              </a:rPr>
              <a:t>N(G)</a:t>
            </a:r>
            <a:r>
              <a:rPr lang="en-GB" dirty="0" smtClean="0"/>
              <a:t>. </a:t>
            </a:r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Then </a:t>
            </a:r>
            <a:r>
              <a:rPr lang="en-GB" b="1" u="sng" dirty="0" smtClean="0">
                <a:solidFill>
                  <a:srgbClr val="FF0000"/>
                </a:solidFill>
              </a:rPr>
              <a:t>s</a:t>
            </a:r>
            <a:r>
              <a:rPr lang="en-GB" dirty="0" smtClean="0"/>
              <a:t> is said to be a </a:t>
            </a:r>
            <a:r>
              <a:rPr lang="en-GB" dirty="0" err="1" smtClean="0">
                <a:solidFill>
                  <a:schemeClr val="accent1"/>
                </a:solidFill>
              </a:rPr>
              <a:t>subgame</a:t>
            </a:r>
            <a:r>
              <a:rPr lang="en-GB" dirty="0" smtClean="0">
                <a:solidFill>
                  <a:schemeClr val="accent1"/>
                </a:solidFill>
              </a:rPr>
              <a:t>-perfect NE (SPNE)</a:t>
            </a:r>
            <a:r>
              <a:rPr lang="en-GB" dirty="0" smtClean="0"/>
              <a:t> if its projection onto any subgame </a:t>
            </a:r>
            <a:r>
              <a:rPr lang="en-GB" dirty="0" smtClean="0">
                <a:solidFill>
                  <a:srgbClr val="FF0000"/>
                </a:solidFill>
              </a:rPr>
              <a:t>G’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 is a NE of </a:t>
            </a:r>
            <a:r>
              <a:rPr lang="en-GB" dirty="0" smtClean="0">
                <a:solidFill>
                  <a:srgbClr val="FF0000"/>
                </a:solidFill>
              </a:rPr>
              <a:t>N(G’)</a:t>
            </a:r>
            <a:endParaRPr lang="en-GB" dirty="0"/>
          </a:p>
          <a:p>
            <a:r>
              <a:rPr lang="en-GB" dirty="0" smtClean="0"/>
              <a:t>Why do we care for such strategy profiles?</a:t>
            </a:r>
          </a:p>
          <a:p>
            <a:r>
              <a:rPr lang="en-GB" dirty="0" smtClean="0"/>
              <a:t>They are robust against any “change of plan”</a:t>
            </a:r>
          </a:p>
          <a:p>
            <a:pPr lvl="1"/>
            <a:r>
              <a:rPr lang="en-GB" dirty="0" smtClean="0"/>
              <a:t>At ANY node, every player is playing an optimal strategy against the projection of </a:t>
            </a:r>
            <a:r>
              <a:rPr lang="en-GB" b="1" u="sng" dirty="0" smtClean="0">
                <a:solidFill>
                  <a:srgbClr val="FF0000"/>
                </a:solidFill>
              </a:rPr>
              <a:t>s</a:t>
            </a:r>
            <a:r>
              <a:rPr lang="en-GB" baseline="-25000" dirty="0" smtClean="0">
                <a:solidFill>
                  <a:srgbClr val="FF0000"/>
                </a:solidFill>
              </a:rPr>
              <a:t>-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on the </a:t>
            </a:r>
            <a:r>
              <a:rPr lang="en-GB" dirty="0" err="1" smtClean="0">
                <a:solidFill>
                  <a:srgbClr val="000000"/>
                </a:solidFill>
              </a:rPr>
              <a:t>subgame</a:t>
            </a:r>
            <a:r>
              <a:rPr lang="en-GB" dirty="0" smtClean="0">
                <a:solidFill>
                  <a:srgbClr val="000000"/>
                </a:solidFill>
              </a:rPr>
              <a:t> starting from that node</a:t>
            </a:r>
          </a:p>
        </p:txBody>
      </p:sp>
    </p:spTree>
    <p:extLst>
      <p:ext uri="{BB962C8B-B14F-4D97-AF65-F5344CB8AC3E}">
        <p14:creationId xmlns:p14="http://schemas.microsoft.com/office/powerpoint/2010/main" val="1178993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tx2"/>
                </a:solidFill>
              </a:rPr>
              <a:t>Subgame</a:t>
            </a:r>
            <a:r>
              <a:rPr lang="en-GB" dirty="0">
                <a:solidFill>
                  <a:schemeClr val="tx2"/>
                </a:solidFill>
              </a:rPr>
              <a:t>-Perfect </a:t>
            </a:r>
            <a:r>
              <a:rPr lang="en-GB" dirty="0" err="1">
                <a:solidFill>
                  <a:schemeClr val="tx2"/>
                </a:solidFill>
              </a:rPr>
              <a:t>Equilibria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16224"/>
            <a:ext cx="8136904" cy="3412976"/>
          </a:xfrm>
        </p:spPr>
        <p:txBody>
          <a:bodyPr>
            <a:normAutofit/>
          </a:bodyPr>
          <a:lstStyle/>
          <a:p>
            <a:r>
              <a:rPr lang="en-GB" sz="3600" u="sng" dirty="0" smtClean="0">
                <a:solidFill>
                  <a:srgbClr val="000000"/>
                </a:solidFill>
              </a:rPr>
              <a:t>Theorem</a:t>
            </a:r>
            <a:r>
              <a:rPr lang="en-GB" sz="3600" dirty="0" smtClean="0">
                <a:solidFill>
                  <a:srgbClr val="000000"/>
                </a:solidFill>
              </a:rPr>
              <a:t>:</a:t>
            </a:r>
            <a:r>
              <a:rPr lang="en-GB" sz="3600" dirty="0" smtClean="0"/>
              <a:t> </a:t>
            </a:r>
            <a:r>
              <a:rPr lang="en-GB" sz="3600" dirty="0"/>
              <a:t>the output of </a:t>
            </a:r>
            <a:r>
              <a:rPr lang="en-GB" sz="3600" dirty="0" smtClean="0"/>
              <a:t>backward induction is </a:t>
            </a:r>
            <a:r>
              <a:rPr lang="en-GB" sz="3600" dirty="0"/>
              <a:t>a </a:t>
            </a:r>
            <a:r>
              <a:rPr lang="en-GB" sz="3600" dirty="0" err="1"/>
              <a:t>subgame</a:t>
            </a:r>
            <a:r>
              <a:rPr lang="en-GB" sz="3600" dirty="0"/>
              <a:t>-perfect NE</a:t>
            </a:r>
          </a:p>
          <a:p>
            <a:r>
              <a:rPr lang="en-GB" sz="3600" dirty="0">
                <a:solidFill>
                  <a:srgbClr val="FF0000"/>
                </a:solidFill>
              </a:rPr>
              <a:t>Intuition:</a:t>
            </a:r>
            <a:r>
              <a:rPr lang="en-GB" sz="3600" dirty="0"/>
              <a:t> </a:t>
            </a:r>
            <a:r>
              <a:rPr lang="en-GB" sz="3600" dirty="0" smtClean="0"/>
              <a:t>backward </a:t>
            </a:r>
            <a:r>
              <a:rPr lang="en-GB" sz="3600" dirty="0"/>
              <a:t>induction proceeds </a:t>
            </a:r>
            <a:r>
              <a:rPr lang="en-GB" sz="3600" dirty="0" err="1"/>
              <a:t>subgame</a:t>
            </a:r>
            <a:r>
              <a:rPr lang="en-GB" sz="3600" dirty="0"/>
              <a:t> by </a:t>
            </a:r>
            <a:r>
              <a:rPr lang="en-GB" sz="3600" dirty="0" err="1"/>
              <a:t>subgame</a:t>
            </a:r>
            <a:r>
              <a:rPr lang="en-GB" sz="3600" dirty="0"/>
              <a:t>, finding an “optimal” solution in </a:t>
            </a:r>
            <a:r>
              <a:rPr lang="en-GB" sz="3600" dirty="0" smtClean="0"/>
              <a:t>each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09829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Corollaries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96944" cy="506916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A game is finite if the tree has finite depth and </a:t>
            </a:r>
            <a:r>
              <a:rPr lang="en-GB" dirty="0"/>
              <a:t>the </a:t>
            </a:r>
            <a:r>
              <a:rPr lang="en-GB" dirty="0" err="1"/>
              <a:t>outdegree</a:t>
            </a:r>
            <a:r>
              <a:rPr lang="en-GB" dirty="0"/>
              <a:t> of each node is finite</a:t>
            </a:r>
            <a:endParaRPr lang="en-GB" dirty="0" smtClean="0"/>
          </a:p>
          <a:p>
            <a:r>
              <a:rPr lang="en-GB" u="sng" dirty="0" smtClean="0"/>
              <a:t>Corollary 1</a:t>
            </a:r>
            <a:r>
              <a:rPr lang="en-GB" dirty="0" smtClean="0"/>
              <a:t>: In a finite game a pure SPNE always exists</a:t>
            </a:r>
          </a:p>
          <a:p>
            <a:pPr lvl="1"/>
            <a:r>
              <a:rPr lang="en-GB" dirty="0" smtClean="0"/>
              <a:t>unlike pure NE in normal-form games</a:t>
            </a:r>
          </a:p>
          <a:p>
            <a:endParaRPr lang="en-GB" dirty="0" smtClean="0"/>
          </a:p>
          <a:p>
            <a:r>
              <a:rPr lang="en-GB" u="sng" dirty="0" smtClean="0">
                <a:solidFill>
                  <a:srgbClr val="000000"/>
                </a:solidFill>
              </a:rPr>
              <a:t>Corollary 2</a:t>
            </a:r>
            <a:r>
              <a:rPr lang="en-GB" dirty="0" smtClean="0">
                <a:solidFill>
                  <a:srgbClr val="000000"/>
                </a:solidFill>
              </a:rPr>
              <a:t>:</a:t>
            </a:r>
            <a:r>
              <a:rPr lang="en-GB" dirty="0" smtClean="0"/>
              <a:t> Consider a finite 2-player 0-sum extensive-form game with outcomes {win, lose, tie}. Then:</a:t>
            </a:r>
          </a:p>
          <a:p>
            <a:pPr lvl="1"/>
            <a:r>
              <a:rPr lang="en-GB" dirty="0" smtClean="0"/>
              <a:t>Either one of the players has a winning strategy</a:t>
            </a:r>
          </a:p>
          <a:p>
            <a:pPr lvl="1"/>
            <a:r>
              <a:rPr lang="en-GB" dirty="0" smtClean="0"/>
              <a:t>Or both have a strategy that can guarantee a tie</a:t>
            </a:r>
          </a:p>
          <a:p>
            <a:pPr lvl="1"/>
            <a:r>
              <a:rPr lang="en-GB" dirty="0" smtClean="0"/>
              <a:t>But it is often hard to tell which of the two applies!</a:t>
            </a:r>
          </a:p>
          <a:p>
            <a:pPr lvl="1"/>
            <a:r>
              <a:rPr lang="en-GB" dirty="0" smtClean="0"/>
              <a:t>Examples</a:t>
            </a:r>
            <a:r>
              <a:rPr lang="en-GB" dirty="0"/>
              <a:t>: tic-tac-</a:t>
            </a:r>
            <a:r>
              <a:rPr lang="en-GB" dirty="0" smtClean="0"/>
              <a:t>toe (we can guarantee a tie), chess (open problem),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79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611560" y="5733256"/>
            <a:ext cx="2016224" cy="576064"/>
            <a:chOff x="611560" y="5733256"/>
            <a:chExt cx="2016224" cy="576064"/>
          </a:xfrm>
        </p:grpSpPr>
        <p:cxnSp>
          <p:nvCxnSpPr>
            <p:cNvPr id="11" name="Straight Connector 10"/>
            <p:cNvCxnSpPr/>
            <p:nvPr/>
          </p:nvCxnSpPr>
          <p:spPr>
            <a:xfrm rot="5400000">
              <a:off x="467544" y="5877272"/>
              <a:ext cx="576064" cy="288032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30" idx="4"/>
            </p:cNvCxnSpPr>
            <p:nvPr/>
          </p:nvCxnSpPr>
          <p:spPr>
            <a:xfrm rot="16200000" flipH="1">
              <a:off x="829308" y="5951004"/>
              <a:ext cx="453752" cy="262880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1871700" y="5841268"/>
              <a:ext cx="576064" cy="360040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2195736" y="5877272"/>
              <a:ext cx="576064" cy="288032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34"/>
          <p:cNvGrpSpPr/>
          <p:nvPr/>
        </p:nvGrpSpPr>
        <p:grpSpPr>
          <a:xfrm>
            <a:off x="0" y="5013176"/>
            <a:ext cx="3376245" cy="1685801"/>
            <a:chOff x="0" y="5013176"/>
            <a:chExt cx="3376245" cy="1685801"/>
          </a:xfrm>
        </p:grpSpPr>
        <p:cxnSp>
          <p:nvCxnSpPr>
            <p:cNvPr id="5" name="Straight Connector 4"/>
            <p:cNvCxnSpPr>
              <a:stCxn id="29" idx="3"/>
            </p:cNvCxnSpPr>
            <p:nvPr/>
          </p:nvCxnSpPr>
          <p:spPr>
            <a:xfrm rot="5400000">
              <a:off x="1068761" y="5153886"/>
              <a:ext cx="410201" cy="748538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29" idx="5"/>
              <a:endCxn id="31" idx="1"/>
            </p:cNvCxnSpPr>
            <p:nvPr/>
          </p:nvCxnSpPr>
          <p:spPr>
            <a:xfrm rot="16200000" flipH="1">
              <a:off x="1857543" y="5251046"/>
              <a:ext cx="366650" cy="510668"/>
            </a:xfrm>
            <a:prstGeom prst="line">
              <a:avLst/>
            </a:prstGeom>
            <a:ln w="381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827584" y="5013176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5050"/>
                  </a:solidFill>
                </a:rPr>
                <a:t>L1</a:t>
              </a:r>
              <a:endParaRPr lang="en-US" sz="2400" dirty="0" smtClean="0">
                <a:solidFill>
                  <a:srgbClr val="FF505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07704" y="5013176"/>
              <a:ext cx="5068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FF5050"/>
                  </a:solidFill>
                </a:rPr>
                <a:t>R1</a:t>
              </a:r>
              <a:endParaRPr lang="en-US" sz="2400" dirty="0" smtClean="0">
                <a:solidFill>
                  <a:srgbClr val="FF505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1520" y="5661248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00B050"/>
                  </a:solidFill>
                </a:rPr>
                <a:t>L2</a:t>
              </a:r>
              <a:endParaRPr lang="en-US" sz="24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15616" y="5661248"/>
              <a:ext cx="5068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00B050"/>
                  </a:solidFill>
                </a:rPr>
                <a:t>R2</a:t>
              </a:r>
              <a:endParaRPr lang="en-US" sz="24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91680" y="5661248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00B050"/>
                  </a:solidFill>
                </a:rPr>
                <a:t>L3</a:t>
              </a:r>
              <a:endParaRPr lang="en-US" sz="24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411760" y="5661248"/>
              <a:ext cx="5068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rgbClr val="00B050"/>
                  </a:solidFill>
                </a:rPr>
                <a:t>R3</a:t>
              </a:r>
              <a:endParaRPr lang="en-US" sz="24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1619672" y="5157192"/>
              <a:ext cx="194320" cy="1943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827584" y="5661248"/>
              <a:ext cx="194320" cy="1943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267744" y="5661248"/>
              <a:ext cx="194320" cy="19432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0" y="6237312"/>
              <a:ext cx="33762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  (</a:t>
              </a:r>
              <a:r>
                <a:rPr lang="en-GB" sz="2400" dirty="0" smtClean="0">
                  <a:solidFill>
                    <a:srgbClr val="FF0000"/>
                  </a:solidFill>
                </a:rPr>
                <a:t>1</a:t>
              </a:r>
              <a:r>
                <a:rPr lang="en-GB" sz="2400" dirty="0" smtClean="0"/>
                <a:t>, </a:t>
              </a:r>
              <a:r>
                <a:rPr lang="en-GB" sz="2400" dirty="0" smtClean="0">
                  <a:solidFill>
                    <a:srgbClr val="00B050"/>
                  </a:solidFill>
                </a:rPr>
                <a:t>3</a:t>
              </a:r>
              <a:r>
                <a:rPr lang="en-GB" sz="2400" dirty="0" smtClean="0"/>
                <a:t>)  (</a:t>
              </a:r>
              <a:r>
                <a:rPr lang="en-GB" sz="2400" dirty="0" smtClean="0">
                  <a:solidFill>
                    <a:srgbClr val="FF0000"/>
                  </a:solidFill>
                </a:rPr>
                <a:t>3</a:t>
              </a:r>
              <a:r>
                <a:rPr lang="en-GB" sz="2400" dirty="0" smtClean="0"/>
                <a:t>, </a:t>
              </a:r>
              <a:r>
                <a:rPr lang="en-GB" sz="2400" dirty="0" smtClean="0">
                  <a:solidFill>
                    <a:srgbClr val="00B050"/>
                  </a:solidFill>
                </a:rPr>
                <a:t>3</a:t>
              </a:r>
              <a:r>
                <a:rPr lang="en-GB" sz="2400" dirty="0" smtClean="0"/>
                <a:t>)   (</a:t>
              </a:r>
              <a:r>
                <a:rPr lang="en-GB" sz="2400" dirty="0" smtClean="0">
                  <a:solidFill>
                    <a:srgbClr val="FF0000"/>
                  </a:solidFill>
                </a:rPr>
                <a:t>2</a:t>
              </a:r>
              <a:r>
                <a:rPr lang="en-GB" sz="2400" dirty="0" smtClean="0"/>
                <a:t>, </a:t>
              </a:r>
              <a:r>
                <a:rPr lang="en-GB" sz="2400" dirty="0" smtClean="0">
                  <a:solidFill>
                    <a:srgbClr val="00B050"/>
                  </a:solidFill>
                </a:rPr>
                <a:t>1</a:t>
              </a:r>
              <a:r>
                <a:rPr lang="en-GB" sz="2400" dirty="0" smtClean="0"/>
                <a:t>)  (</a:t>
              </a:r>
              <a:r>
                <a:rPr lang="en-GB" sz="2400" dirty="0" smtClean="0">
                  <a:solidFill>
                    <a:srgbClr val="FF0000"/>
                  </a:solidFill>
                </a:rPr>
                <a:t>2</a:t>
              </a:r>
              <a:r>
                <a:rPr lang="en-GB" sz="2400" dirty="0" smtClean="0"/>
                <a:t>, </a:t>
              </a:r>
              <a:r>
                <a:rPr lang="en-GB" sz="2400" dirty="0" smtClean="0">
                  <a:solidFill>
                    <a:srgbClr val="00B050"/>
                  </a:solidFill>
                </a:rPr>
                <a:t>0</a:t>
              </a:r>
              <a:r>
                <a:rPr lang="en-GB" sz="2400" dirty="0" smtClean="0"/>
                <a:t>)</a:t>
              </a:r>
              <a:endParaRPr lang="en-US" sz="2400" dirty="0" smtClean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Backward Induction: Handling Ties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0"/>
            <a:ext cx="8208912" cy="3412975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Suppose at some node, </a:t>
            </a:r>
            <a:r>
              <a:rPr lang="en-GB" dirty="0" smtClean="0">
                <a:solidFill>
                  <a:srgbClr val="00B050"/>
                </a:solidFill>
              </a:rPr>
              <a:t>2 or more </a:t>
            </a:r>
            <a:r>
              <a:rPr lang="en-GB" dirty="0" smtClean="0"/>
              <a:t>branches lead to maximal payoff for the player who is choosing an action</a:t>
            </a:r>
          </a:p>
          <a:p>
            <a:r>
              <a:rPr lang="en-GB" dirty="0" smtClean="0"/>
              <a:t>Then both lead to (distinct) SPNE</a:t>
            </a:r>
          </a:p>
          <a:p>
            <a:r>
              <a:rPr lang="en-GB" dirty="0" smtClean="0"/>
              <a:t>If we want to find </a:t>
            </a:r>
            <a:r>
              <a:rPr lang="en-GB" dirty="0" smtClean="0">
                <a:solidFill>
                  <a:schemeClr val="accent1"/>
                </a:solidFill>
              </a:rPr>
              <a:t>all</a:t>
            </a:r>
            <a:r>
              <a:rPr lang="en-GB" dirty="0" smtClean="0"/>
              <a:t> SPNE, we need to explore </a:t>
            </a:r>
            <a:r>
              <a:rPr lang="en-GB" dirty="0" smtClean="0">
                <a:solidFill>
                  <a:schemeClr val="accent1"/>
                </a:solidFill>
              </a:rPr>
              <a:t>all</a:t>
            </a:r>
            <a:r>
              <a:rPr lang="en-GB" dirty="0" smtClean="0"/>
              <a:t> optimal choices at each node during the backward induction process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23928" y="5229200"/>
            <a:ext cx="1790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(L2, L3)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R1</a:t>
            </a:r>
          </a:p>
        </p:txBody>
      </p:sp>
      <p:cxnSp>
        <p:nvCxnSpPr>
          <p:cNvPr id="36" name="Straight Connector 35"/>
          <p:cNvCxnSpPr>
            <a:endCxn id="30" idx="3"/>
          </p:cNvCxnSpPr>
          <p:nvPr/>
        </p:nvCxnSpPr>
        <p:spPr>
          <a:xfrm rot="5400000" flipH="1" flipV="1">
            <a:off x="492697" y="5945975"/>
            <a:ext cx="482209" cy="244482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1" idx="3"/>
          </p:cNvCxnSpPr>
          <p:nvPr/>
        </p:nvCxnSpPr>
        <p:spPr>
          <a:xfrm rot="5400000" flipH="1" flipV="1">
            <a:off x="1896853" y="5909971"/>
            <a:ext cx="482209" cy="316490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30" idx="4"/>
          </p:cNvCxnSpPr>
          <p:nvPr/>
        </p:nvCxnSpPr>
        <p:spPr>
          <a:xfrm rot="16200000" flipV="1">
            <a:off x="829308" y="5951004"/>
            <a:ext cx="453752" cy="262880"/>
          </a:xfrm>
          <a:prstGeom prst="line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1" idx="1"/>
          </p:cNvCxnSpPr>
          <p:nvPr/>
        </p:nvCxnSpPr>
        <p:spPr>
          <a:xfrm rot="16200000" flipV="1">
            <a:off x="1835697" y="5229200"/>
            <a:ext cx="388497" cy="53251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30" idx="7"/>
            <a:endCxn id="29" idx="3"/>
          </p:cNvCxnSpPr>
          <p:nvPr/>
        </p:nvCxnSpPr>
        <p:spPr>
          <a:xfrm rot="5400000" flipH="1" flipV="1">
            <a:off x="1137463" y="5179038"/>
            <a:ext cx="366650" cy="654684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923928" y="5949280"/>
            <a:ext cx="1790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(R2, L3)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L1</a:t>
            </a:r>
          </a:p>
        </p:txBody>
      </p:sp>
    </p:spTree>
    <p:extLst>
      <p:ext uri="{BB962C8B-B14F-4D97-AF65-F5344CB8AC3E}">
        <p14:creationId xmlns:p14="http://schemas.microsoft.com/office/powerpoint/2010/main" val="2480766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7" grpId="0"/>
      <p:bldP spid="5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8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22975</TotalTime>
  <Words>9233</Words>
  <Application>Microsoft Macintosh PowerPoint</Application>
  <PresentationFormat>On-screen Show (4:3)</PresentationFormat>
  <Paragraphs>1514</Paragraphs>
  <Slides>128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128</vt:i4>
      </vt:variant>
    </vt:vector>
  </HeadingPairs>
  <TitlesOfParts>
    <vt:vector size="129" baseType="lpstr">
      <vt:lpstr>Office Theme</vt:lpstr>
      <vt:lpstr>Multiagent Systems Chapter 17: Game theoretic Foundations of Multi Agent Systems http://mitpress.mit.edu/multiagentsystems </vt:lpstr>
      <vt:lpstr>Outline</vt:lpstr>
      <vt:lpstr>What Does Game Theory Study?</vt:lpstr>
      <vt:lpstr>Why Study Game Theory?</vt:lpstr>
      <vt:lpstr>A Bit of History</vt:lpstr>
      <vt:lpstr>Normal-Form Games</vt:lpstr>
      <vt:lpstr>Normal-Form Games</vt:lpstr>
      <vt:lpstr>Normal-Form Games</vt:lpstr>
      <vt:lpstr>Example: Prisoner’s Dilemma</vt:lpstr>
      <vt:lpstr>Prisoner’s Dilemma: the Model</vt:lpstr>
      <vt:lpstr>Prisoner’s Dilemma:  Matrix Representation</vt:lpstr>
      <vt:lpstr>Prisoner’s Dilemma:  the Rational Outcome </vt:lpstr>
      <vt:lpstr>Dominant Strategy: Definition </vt:lpstr>
      <vt:lpstr>Dominant Strategy: Discussion </vt:lpstr>
      <vt:lpstr>The Joint Project Game</vt:lpstr>
      <vt:lpstr>Joint Project vs. Prisoner’s Dilemma </vt:lpstr>
      <vt:lpstr>Battle of Sexes </vt:lpstr>
      <vt:lpstr>Battle of Sexes </vt:lpstr>
      <vt:lpstr>Notation</vt:lpstr>
      <vt:lpstr>Nash Equilibrium (Nash’51)</vt:lpstr>
      <vt:lpstr>Nash Equilibrium Pictorially</vt:lpstr>
      <vt:lpstr>Nash Equilibria in Battle of Sexes</vt:lpstr>
      <vt:lpstr>Nash Equilibrium and Dominant Strategies </vt:lpstr>
      <vt:lpstr>Best Response Functions</vt:lpstr>
      <vt:lpstr>Example</vt:lpstr>
      <vt:lpstr>Best Responses and Nash Equilibria</vt:lpstr>
      <vt:lpstr>Example Revisited</vt:lpstr>
      <vt:lpstr>Infinite Action Spaces</vt:lpstr>
      <vt:lpstr>Example: Preparing for an Exam</vt:lpstr>
      <vt:lpstr>Example: Preparing for an Exam</vt:lpstr>
      <vt:lpstr> Joint Exam Preparation, Continued</vt:lpstr>
      <vt:lpstr>Joint Exam Preparation, Algebraically</vt:lpstr>
      <vt:lpstr>Nash Equilibrium: Caution</vt:lpstr>
      <vt:lpstr>Non-existence of NE:  Matching Pennies </vt:lpstr>
      <vt:lpstr>PowerPoint Presentation</vt:lpstr>
      <vt:lpstr>Matching Pennies: Randomization</vt:lpstr>
      <vt:lpstr>Matching Pennies: Randomization</vt:lpstr>
      <vt:lpstr>How Should We Play?</vt:lpstr>
      <vt:lpstr>Mixed Strategies</vt:lpstr>
      <vt:lpstr>Mixed Strategies and Payoffs</vt:lpstr>
      <vt:lpstr>Expected Utility (2 Players)</vt:lpstr>
      <vt:lpstr>Expected Utility (n Players)</vt:lpstr>
      <vt:lpstr>Equilibria in Mixed Strategies</vt:lpstr>
      <vt:lpstr>Equilibria in Mixed Strategies</vt:lpstr>
      <vt:lpstr>Properties of Mixed Nash Equilibria</vt:lpstr>
      <vt:lpstr>Properties of Mixed Nash Equilibria</vt:lpstr>
      <vt:lpstr>Properties of Mixed Nash Equilibria</vt:lpstr>
      <vt:lpstr>Properties of Mixed Nash Equilibria</vt:lpstr>
      <vt:lpstr>Example</vt:lpstr>
      <vt:lpstr>Computing Mixed Nash Equilibria</vt:lpstr>
      <vt:lpstr>Computing Mixed Nash Equilibria</vt:lpstr>
      <vt:lpstr>Finding Mixed NE With Given Support</vt:lpstr>
      <vt:lpstr>Finding Mixed NE by  Support Enumeration</vt:lpstr>
      <vt:lpstr>Finding Mixed NE by  Support Enumeration</vt:lpstr>
      <vt:lpstr>Complexity Issues</vt:lpstr>
      <vt:lpstr>Complexity Issues: A Few More Details</vt:lpstr>
      <vt:lpstr>Strictly Dominated Actions</vt:lpstr>
      <vt:lpstr>Example: Actions Dominated  by Mixed Strategies</vt:lpstr>
      <vt:lpstr>Strictly Dominated Actions:  an Algorithmic Perspective </vt:lpstr>
      <vt:lpstr>Strictly Dominated Actions  and Nash Equilibria</vt:lpstr>
      <vt:lpstr>Eliminating Strictly Dominated Strategies: The Advantage </vt:lpstr>
      <vt:lpstr>Iterated Elimination of Strictly Dominated Actions </vt:lpstr>
      <vt:lpstr>Iterated Elimination of Strictly Dominated Actions </vt:lpstr>
      <vt:lpstr>Iterated Elimination of Strictly Dominated Actions </vt:lpstr>
      <vt:lpstr>Iterated Elimination of Strictly Dominated Actions, Formally</vt:lpstr>
      <vt:lpstr>Iterated Elimination of Strictly Dominated Actions and Nash Equilibria</vt:lpstr>
      <vt:lpstr>Weakly Dominated Actions</vt:lpstr>
      <vt:lpstr>Iterated Elimination of Weakly Dominated Actions and Nash Equilibria</vt:lpstr>
      <vt:lpstr>A special case: 0-sum games</vt:lpstr>
      <vt:lpstr>A special case: 0-sum games</vt:lpstr>
      <vt:lpstr>A special case: 0-sum games</vt:lpstr>
      <vt:lpstr>A special case: 0-sum games</vt:lpstr>
      <vt:lpstr>A special case: 0-sum games</vt:lpstr>
      <vt:lpstr>A special case: 0-sum games</vt:lpstr>
      <vt:lpstr>A special case: 0-sum games</vt:lpstr>
      <vt:lpstr>The Main Result for 0-sum games</vt:lpstr>
      <vt:lpstr>Extensive-Form Games</vt:lpstr>
      <vt:lpstr>Simultaneous vs. Sequential Moves</vt:lpstr>
      <vt:lpstr>Games With Sequential Moves:  More Examples</vt:lpstr>
      <vt:lpstr>Another Example: Market Entry</vt:lpstr>
      <vt:lpstr>Market Entry: Payoffs</vt:lpstr>
      <vt:lpstr>Extensive Form Games: General Case</vt:lpstr>
      <vt:lpstr>Extensive Form Games:  Playing The Game</vt:lpstr>
      <vt:lpstr>Extensive Form Games: Strategies</vt:lpstr>
      <vt:lpstr>Market Entry: Predicting the Outcome </vt:lpstr>
      <vt:lpstr> Predicting The Outcome:  Backward Induction</vt:lpstr>
      <vt:lpstr>Backward Induction: Example</vt:lpstr>
      <vt:lpstr>Converting Extensive Form Games  Into Normal Form Games</vt:lpstr>
      <vt:lpstr>Predicting the Outcome: Nash Equilibria of the Normal-Form Game</vt:lpstr>
      <vt:lpstr>Market Entry Revisited</vt:lpstr>
      <vt:lpstr>Market Entry Revisited</vt:lpstr>
      <vt:lpstr>Subgames</vt:lpstr>
      <vt:lpstr>Strategies in Subgames</vt:lpstr>
      <vt:lpstr>Subgames and Nash Equilibria</vt:lpstr>
      <vt:lpstr>Equilibria in Subgames: an Example</vt:lpstr>
      <vt:lpstr>Subgame-Perfect Equilibria</vt:lpstr>
      <vt:lpstr>Subgame-Perfect Equilibria</vt:lpstr>
      <vt:lpstr>Corollaries</vt:lpstr>
      <vt:lpstr>Backward Induction: Handling Ties</vt:lpstr>
      <vt:lpstr>Bayesian Games</vt:lpstr>
      <vt:lpstr>Games with Imperfect Information</vt:lpstr>
      <vt:lpstr>Example: Battle of Sexes</vt:lpstr>
      <vt:lpstr>Strategies</vt:lpstr>
      <vt:lpstr>Strategies</vt:lpstr>
      <vt:lpstr>Strategies</vt:lpstr>
      <vt:lpstr>Which Strategy Profiles Are Stable?</vt:lpstr>
      <vt:lpstr>Stable Profiles</vt:lpstr>
      <vt:lpstr>Stable Profiles</vt:lpstr>
      <vt:lpstr>Tweaking the Game</vt:lpstr>
      <vt:lpstr>Stable Profiles in the Tweaked Game</vt:lpstr>
      <vt:lpstr>PowerPoint Presentation</vt:lpstr>
      <vt:lpstr>Interpretation</vt:lpstr>
      <vt:lpstr>Types and States</vt:lpstr>
      <vt:lpstr>Types and States, Continued</vt:lpstr>
      <vt:lpstr>Bayesian Game: Definition</vt:lpstr>
      <vt:lpstr>Bayesian Games and  Normal Form Games</vt:lpstr>
      <vt:lpstr>Computing Utilities in E(G): Example</vt:lpstr>
      <vt:lpstr>Nash Equilibrium in Bayesian Games </vt:lpstr>
      <vt:lpstr>Example: Battle of Sexes</vt:lpstr>
      <vt:lpstr>Example: Battle of Sexes</vt:lpstr>
      <vt:lpstr>Example: Battle of Sexes</vt:lpstr>
      <vt:lpstr>Example: Battle of Sexes</vt:lpstr>
      <vt:lpstr>Illustration: First-Price Auctions With Incomplete Information</vt:lpstr>
      <vt:lpstr>First-Price Auction With  Incomplete Information</vt:lpstr>
      <vt:lpstr>Infinite Type Spaces</vt:lpstr>
      <vt:lpstr>Infinite Type Spaces: Strategies and Beliefs</vt:lpstr>
      <vt:lpstr> First Price Auction With Two Bidders</vt:lpstr>
      <vt:lpstr>Example:  First Price Auction With Two Bidders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MAS371: Mathematical Foundations of Game Theory  Lecture 1</dc:title>
  <dc:subject/>
  <dc:creator> </dc:creator>
  <cp:keywords/>
  <dc:description/>
  <cp:lastModifiedBy>Vangelis Markakis</cp:lastModifiedBy>
  <cp:revision>184</cp:revision>
  <dcterms:created xsi:type="dcterms:W3CDTF">2011-01-22T04:27:03Z</dcterms:created>
  <dcterms:modified xsi:type="dcterms:W3CDTF">2012-06-20T23:24:56Z</dcterms:modified>
  <cp:category/>
</cp:coreProperties>
</file>