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7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71" r:id="rId4"/>
    <p:sldId id="258" r:id="rId5"/>
    <p:sldId id="272" r:id="rId6"/>
    <p:sldId id="259" r:id="rId7"/>
    <p:sldId id="273" r:id="rId8"/>
    <p:sldId id="260" r:id="rId9"/>
    <p:sldId id="274" r:id="rId10"/>
    <p:sldId id="275" r:id="rId11"/>
    <p:sldId id="290" r:id="rId12"/>
    <p:sldId id="261" r:id="rId13"/>
    <p:sldId id="279" r:id="rId14"/>
    <p:sldId id="276" r:id="rId15"/>
    <p:sldId id="277" r:id="rId16"/>
    <p:sldId id="280" r:id="rId17"/>
    <p:sldId id="278" r:id="rId18"/>
    <p:sldId id="281" r:id="rId19"/>
    <p:sldId id="291" r:id="rId20"/>
    <p:sldId id="262" r:id="rId21"/>
    <p:sldId id="282" r:id="rId22"/>
    <p:sldId id="283" r:id="rId23"/>
    <p:sldId id="284" r:id="rId24"/>
    <p:sldId id="286" r:id="rId25"/>
    <p:sldId id="287" r:id="rId26"/>
    <p:sldId id="288" r:id="rId27"/>
    <p:sldId id="293" r:id="rId28"/>
    <p:sldId id="289" r:id="rId29"/>
    <p:sldId id="294" r:id="rId30"/>
    <p:sldId id="295" r:id="rId31"/>
    <p:sldId id="285" r:id="rId32"/>
    <p:sldId id="292" r:id="rId33"/>
    <p:sldId id="263" r:id="rId34"/>
    <p:sldId id="264" r:id="rId35"/>
    <p:sldId id="296" r:id="rId36"/>
    <p:sldId id="297" r:id="rId37"/>
    <p:sldId id="298" r:id="rId38"/>
    <p:sldId id="299" r:id="rId39"/>
    <p:sldId id="300" r:id="rId40"/>
    <p:sldId id="301" r:id="rId41"/>
    <p:sldId id="265" r:id="rId42"/>
    <p:sldId id="302" r:id="rId43"/>
    <p:sldId id="266" r:id="rId44"/>
    <p:sldId id="267" r:id="rId45"/>
    <p:sldId id="303" r:id="rId46"/>
    <p:sldId id="304" r:id="rId47"/>
    <p:sldId id="305" r:id="rId48"/>
    <p:sldId id="306" r:id="rId49"/>
    <p:sldId id="307" r:id="rId50"/>
    <p:sldId id="268" r:id="rId51"/>
    <p:sldId id="269" r:id="rId52"/>
    <p:sldId id="270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34551" autoAdjust="0"/>
    <p:restoredTop sz="86399" autoAdjust="0"/>
  </p:normalViewPr>
  <p:slideViewPr>
    <p:cSldViewPr snapToObjects="1">
      <p:cViewPr varScale="1">
        <p:scale>
          <a:sx n="124" d="100"/>
          <a:sy n="124" d="100"/>
        </p:scale>
        <p:origin x="-168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2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printerSettings" Target="printerSettings/printerSettings1.bin"/><Relationship Id="rId56" Type="http://schemas.openxmlformats.org/officeDocument/2006/relationships/presProps" Target="presProps.xml"/><Relationship Id="rId57" Type="http://schemas.openxmlformats.org/officeDocument/2006/relationships/viewProps" Target="viewProps.xml"/><Relationship Id="rId58" Type="http://schemas.openxmlformats.org/officeDocument/2006/relationships/theme" Target="theme/theme1.xml"/><Relationship Id="rId59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CB969-81DB-BF47-BC4A-556C21CD890D}" type="datetimeFigureOut">
              <a:rPr lang="en-US" smtClean="0"/>
              <a:pPr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31300-B614-3E4A-8CAA-3567967F6F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df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df"/><Relationship Id="rId3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df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df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df"/><Relationship Id="rId3" Type="http://schemas.openxmlformats.org/officeDocument/2006/relationships/image" Target="../media/image2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df"/><Relationship Id="rId3" Type="http://schemas.openxmlformats.org/officeDocument/2006/relationships/image" Target="../media/image22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df"/><Relationship Id="rId3" Type="http://schemas.openxmlformats.org/officeDocument/2006/relationships/image" Target="../media/image2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4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2362200"/>
          </a:xfrm>
        </p:spPr>
        <p:txBody>
          <a:bodyPr>
            <a:noAutofit/>
          </a:bodyPr>
          <a:lstStyle/>
          <a:p>
            <a:r>
              <a:rPr lang="en-US" sz="4000" dirty="0" smtClean="0"/>
              <a:t>Agent Oriented Software Engineering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Michael </a:t>
            </a:r>
            <a:r>
              <a:rPr lang="en-US" sz="4000" dirty="0" err="1" smtClean="0"/>
              <a:t>Winikoff</a:t>
            </a:r>
            <a:r>
              <a:rPr lang="en-US" sz="4000" dirty="0" smtClean="0"/>
              <a:t> and Lin </a:t>
            </a:r>
            <a:r>
              <a:rPr lang="en-US" sz="4000" dirty="0" err="1" smtClean="0"/>
              <a:t>Padgham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514600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Chapter 15 of</a:t>
            </a:r>
          </a:p>
          <a:p>
            <a:r>
              <a:rPr lang="en-US" sz="2800" dirty="0" err="1" smtClean="0">
                <a:solidFill>
                  <a:schemeClr val="tx1"/>
                </a:solidFill>
              </a:rPr>
              <a:t>Multiagent</a:t>
            </a:r>
            <a:r>
              <a:rPr lang="en-US" sz="2800" dirty="0" smtClean="0">
                <a:solidFill>
                  <a:schemeClr val="tx1"/>
                </a:solidFill>
              </a:rPr>
              <a:t> Systems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Edited by Gerhard Weiss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MIT Press, 2012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1722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http://www.the-mas-book.info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Actions and Percepts in the </a:t>
            </a:r>
            <a:br>
              <a:rPr lang="en-US" dirty="0" smtClean="0"/>
            </a:br>
            <a:r>
              <a:rPr lang="en-US" dirty="0" err="1" smtClean="0"/>
              <a:t>Holonic</a:t>
            </a:r>
            <a:r>
              <a:rPr lang="en-US" dirty="0" smtClean="0"/>
              <a:t> Manufacturing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Robot1:</a:t>
            </a:r>
          </a:p>
          <a:p>
            <a:r>
              <a:rPr lang="en-US" dirty="0" smtClean="0"/>
              <a:t>percept: </a:t>
            </a:r>
            <a:r>
              <a:rPr lang="en-US" dirty="0" err="1" smtClean="0"/>
              <a:t>manufacture(composite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load(part</a:t>
            </a:r>
            <a:r>
              <a:rPr lang="en-US" dirty="0" smtClean="0"/>
              <a:t>) into jig</a:t>
            </a:r>
          </a:p>
          <a:p>
            <a:r>
              <a:rPr lang="en-US" dirty="0" smtClean="0"/>
              <a:t>unload()</a:t>
            </a:r>
          </a:p>
          <a:p>
            <a:r>
              <a:rPr lang="en-US" dirty="0" err="1" smtClean="0"/>
              <a:t>moveToFlipper</a:t>
            </a:r>
            <a:r>
              <a:rPr lang="en-US" dirty="0" smtClean="0"/>
              <a:t>()</a:t>
            </a:r>
          </a:p>
          <a:p>
            <a:r>
              <a:rPr lang="en-US" dirty="0" err="1" smtClean="0"/>
              <a:t>moveFromFlipper</a:t>
            </a:r>
            <a:r>
              <a:rPr lang="en-US" dirty="0" smtClean="0"/>
              <a:t>()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Robot2:</a:t>
            </a:r>
          </a:p>
          <a:p>
            <a:r>
              <a:rPr lang="en-US" dirty="0" err="1" smtClean="0"/>
              <a:t>join(jig</a:t>
            </a:r>
            <a:r>
              <a:rPr lang="en-US" dirty="0" smtClean="0"/>
              <a:t>): join the bottom part to the top part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Flipper:</a:t>
            </a:r>
          </a:p>
          <a:p>
            <a:r>
              <a:rPr lang="en-US" dirty="0" smtClean="0"/>
              <a:t>flip() the item in the flipper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Table:</a:t>
            </a:r>
          </a:p>
          <a:p>
            <a:r>
              <a:rPr lang="en-US" dirty="0" err="1" smtClean="0"/>
              <a:t>rotateTe(jig</a:t>
            </a:r>
            <a:r>
              <a:rPr lang="en-US" dirty="0" smtClean="0"/>
              <a:t>, position)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Requirements concerned with </a:t>
            </a:r>
            <a:r>
              <a:rPr lang="en-US" b="1" i="1" dirty="0" smtClean="0"/>
              <a:t>defining the required functionality of the system-to-be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Commonly used activities:</a:t>
            </a:r>
          </a:p>
          <a:p>
            <a:pPr lvl="1"/>
            <a:r>
              <a:rPr lang="en-US" dirty="0" smtClean="0"/>
              <a:t>specifying instances of desired </a:t>
            </a:r>
            <a:r>
              <a:rPr lang="en-US" dirty="0" err="1" smtClean="0"/>
              <a:t>behaviour</a:t>
            </a:r>
            <a:r>
              <a:rPr lang="en-US" dirty="0" smtClean="0"/>
              <a:t> using </a:t>
            </a:r>
            <a:r>
              <a:rPr lang="en-US" b="1" i="1" dirty="0" smtClean="0"/>
              <a:t>scenarios</a:t>
            </a:r>
            <a:endParaRPr lang="en-US" b="1" dirty="0" smtClean="0"/>
          </a:p>
          <a:p>
            <a:pPr lvl="1"/>
            <a:r>
              <a:rPr lang="en-US" dirty="0" smtClean="0"/>
              <a:t>capturing system </a:t>
            </a:r>
            <a:r>
              <a:rPr lang="en-US" b="1" i="1" dirty="0" smtClean="0"/>
              <a:t>goals </a:t>
            </a:r>
            <a:r>
              <a:rPr lang="en-US" dirty="0" smtClean="0"/>
              <a:t>and their relationships</a:t>
            </a:r>
          </a:p>
          <a:p>
            <a:pPr lvl="1"/>
            <a:r>
              <a:rPr lang="en-US" dirty="0" smtClean="0"/>
              <a:t>defining the </a:t>
            </a:r>
            <a:r>
              <a:rPr lang="en-US" b="1" i="1" dirty="0" smtClean="0"/>
              <a:t>interface</a:t>
            </a:r>
            <a:r>
              <a:rPr lang="en-US" b="1" dirty="0" smtClean="0"/>
              <a:t> </a:t>
            </a:r>
            <a:r>
              <a:rPr lang="en-US" dirty="0" smtClean="0"/>
              <a:t>between the system-to-be and its environment</a:t>
            </a:r>
          </a:p>
          <a:p>
            <a:r>
              <a:rPr lang="en-US" dirty="0" smtClean="0"/>
              <a:t>These activities are typically done in parallel in an iterative manner</a:t>
            </a:r>
          </a:p>
          <a:p>
            <a:r>
              <a:rPr lang="en-US" dirty="0" smtClean="0"/>
              <a:t>Some methodologies define </a:t>
            </a:r>
            <a:r>
              <a:rPr lang="en-US" i="1" dirty="0" smtClean="0"/>
              <a:t>roles</a:t>
            </a:r>
            <a:r>
              <a:rPr lang="en-US" dirty="0" smtClean="0"/>
              <a:t> …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Coherent grouping of related goals, percepts, actions</a:t>
            </a:r>
          </a:p>
          <a:p>
            <a:r>
              <a:rPr lang="en-US" dirty="0" smtClean="0"/>
              <a:t>Example: </a:t>
            </a:r>
          </a:p>
          <a:p>
            <a:pPr lvl="1"/>
            <a:r>
              <a:rPr lang="en-US" b="1" dirty="0" smtClean="0"/>
              <a:t>manager</a:t>
            </a:r>
            <a:r>
              <a:rPr lang="en-US" dirty="0" smtClean="0"/>
              <a:t>: this role is responsible for overall management of the manufacturing process. It does not perform any actions.</a:t>
            </a:r>
          </a:p>
          <a:p>
            <a:pPr lvl="1"/>
            <a:r>
              <a:rPr lang="en-US" b="1" dirty="0" err="1" smtClean="0"/>
              <a:t>pickAndPlacer</a:t>
            </a:r>
            <a:r>
              <a:rPr lang="en-US" dirty="0" smtClean="0"/>
              <a:t>: this role is responsible for moving parts in and out of the jig when it is located on the East side of the table. Associated actions are: load, </a:t>
            </a:r>
            <a:r>
              <a:rPr lang="en-US" dirty="0" err="1" smtClean="0"/>
              <a:t>moveToFlipper</a:t>
            </a:r>
            <a:r>
              <a:rPr lang="en-US" dirty="0" smtClean="0"/>
              <a:t>, </a:t>
            </a:r>
            <a:r>
              <a:rPr lang="en-US" dirty="0" err="1" smtClean="0"/>
              <a:t>moveFromFlipper</a:t>
            </a:r>
            <a:r>
              <a:rPr lang="en-US" dirty="0" smtClean="0"/>
              <a:t>, unload</a:t>
            </a:r>
          </a:p>
          <a:p>
            <a:pPr lvl="1"/>
            <a:r>
              <a:rPr lang="en-US" b="1" dirty="0" smtClean="0"/>
              <a:t>fastener</a:t>
            </a:r>
            <a:r>
              <a:rPr lang="en-US" dirty="0" smtClean="0"/>
              <a:t>: this role is responsible for joining parts together. Associated action: join.</a:t>
            </a:r>
          </a:p>
          <a:p>
            <a:pPr lvl="1"/>
            <a:r>
              <a:rPr lang="en-US" b="1" dirty="0" smtClean="0"/>
              <a:t>transporter</a:t>
            </a:r>
            <a:r>
              <a:rPr lang="en-US" dirty="0" smtClean="0"/>
              <a:t>: this role is responsible for transporting items by rotating the table. Associated action: </a:t>
            </a:r>
            <a:r>
              <a:rPr lang="en-US" dirty="0" err="1" smtClean="0"/>
              <a:t>rotateTo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/>
              <a:t>flipper</a:t>
            </a:r>
            <a:r>
              <a:rPr lang="en-US" dirty="0" smtClean="0"/>
              <a:t>: this role is responsible for flipping parts using the “flip” action.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Requirements: Scenarios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 to OO use cases, but more details in some methodologies</a:t>
            </a:r>
          </a:p>
          <a:p>
            <a:r>
              <a:rPr lang="en-US" dirty="0" smtClean="0"/>
              <a:t>Structure and format varies</a:t>
            </a:r>
          </a:p>
          <a:p>
            <a:r>
              <a:rPr lang="en-US" dirty="0" smtClean="0"/>
              <a:t>Example (right) shows goals and actions, along with the roles</a:t>
            </a:r>
            <a:endParaRPr lang="en-US" dirty="0"/>
          </a:p>
        </p:txBody>
      </p:sp>
      <p:pic>
        <p:nvPicPr>
          <p:cNvPr id="5" name="Picture 4" descr="03-scenario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0" y="1600200"/>
            <a:ext cx="4419600" cy="5016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Requirements: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Capture goals of system</a:t>
            </a:r>
          </a:p>
          <a:p>
            <a:r>
              <a:rPr lang="en-US" dirty="0" smtClean="0"/>
              <a:t>Is complementary to scenario </a:t>
            </a:r>
          </a:p>
          <a:p>
            <a:pPr lvl="1"/>
            <a:r>
              <a:rPr lang="en-US" dirty="0" smtClean="0"/>
              <a:t>not specific to a given trace, but doesn’t capture sequencing.</a:t>
            </a:r>
          </a:p>
          <a:p>
            <a:r>
              <a:rPr lang="en-US" dirty="0" smtClean="0"/>
              <a:t>Extract initial goals from the scenario</a:t>
            </a:r>
          </a:p>
          <a:p>
            <a:r>
              <a:rPr lang="en-US" dirty="0" smtClean="0"/>
              <a:t>Refine by asking “why?” (gives parent goal) and “how?” (gives child goals)</a:t>
            </a:r>
          </a:p>
          <a:p>
            <a:r>
              <a:rPr lang="en-US" dirty="0" smtClean="0"/>
              <a:t>Results in goal model, e.g. goal tree</a:t>
            </a:r>
          </a:p>
          <a:p>
            <a:pPr lvl="1"/>
            <a:r>
              <a:rPr lang="en-US" dirty="0" smtClean="0"/>
              <a:t>Some methodologies have richer notations</a:t>
            </a:r>
          </a:p>
          <a:p>
            <a:pPr lvl="1"/>
            <a:r>
              <a:rPr lang="en-US" dirty="0" smtClean="0"/>
              <a:t>Example (next slide) also shows actions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Goal Model</a:t>
            </a:r>
            <a:endParaRPr lang="en-US" dirty="0"/>
          </a:p>
        </p:txBody>
      </p:sp>
      <p:pic>
        <p:nvPicPr>
          <p:cNvPr id="4" name="Picture 3" descr="04-goal-model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1905000"/>
            <a:ext cx="919518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Requirements: </a:t>
            </a:r>
            <a:r>
              <a:rPr lang="en-US" baseline="0" dirty="0" smtClean="0"/>
              <a:t>Environment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Specify interface to environment in terms of actions and percepts</a:t>
            </a:r>
          </a:p>
          <a:p>
            <a:r>
              <a:rPr lang="en-US" dirty="0" smtClean="0"/>
              <a:t>May be pre-determined by problem</a:t>
            </a:r>
          </a:p>
          <a:p>
            <a:pPr lvl="1"/>
            <a:r>
              <a:rPr lang="en-US" dirty="0" smtClean="0"/>
              <a:t>e.g. robot capabilities in </a:t>
            </a:r>
            <a:r>
              <a:rPr lang="en-US" dirty="0" err="1" smtClean="0"/>
              <a:t>Holonic</a:t>
            </a:r>
            <a:r>
              <a:rPr lang="en-US" dirty="0" smtClean="0"/>
              <a:t> Manufacturing</a:t>
            </a:r>
          </a:p>
          <a:p>
            <a:endParaRPr lang="en-US" dirty="0" smtClean="0"/>
          </a:p>
          <a:p>
            <a:r>
              <a:rPr lang="en-US" dirty="0" smtClean="0"/>
              <a:t>Overlap exists between the three models (scenarios, goals, environment interface). </a:t>
            </a:r>
          </a:p>
          <a:p>
            <a:r>
              <a:rPr lang="en-US" dirty="0" smtClean="0"/>
              <a:t>Hence each model influences the others …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Some methodologies have an </a:t>
            </a:r>
            <a:r>
              <a:rPr lang="en-US" i="1" dirty="0" smtClean="0"/>
              <a:t>early requirements</a:t>
            </a:r>
            <a:r>
              <a:rPr lang="en-US" dirty="0" smtClean="0"/>
              <a:t> phase that captures the context of the system-to-be in terms of stakeholders, and their goals and dependencies.</a:t>
            </a:r>
          </a:p>
          <a:p>
            <a:r>
              <a:rPr lang="en-US" dirty="0" smtClean="0"/>
              <a:t>Capturing domain concepts (“ontology”) is important – can use UML class diagrams, Protégé …</a:t>
            </a:r>
          </a:p>
          <a:p>
            <a:r>
              <a:rPr lang="en-US" dirty="0" smtClean="0"/>
              <a:t>Some work has proposed richer environmental models (e.g. chapters 2 and 13)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Agent Oriented Software Engineering (AOSE) concerned with </a:t>
            </a:r>
            <a:r>
              <a:rPr lang="en-US" b="1" i="1" dirty="0" smtClean="0"/>
              <a:t>engineering aspects of developing MAS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Focus on methodologies and tools</a:t>
            </a:r>
          </a:p>
          <a:p>
            <a:r>
              <a:rPr lang="en-US" dirty="0" smtClean="0"/>
              <a:t>This chapter aims to: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</a:t>
            </a:r>
            <a:r>
              <a:rPr lang="en-US" dirty="0" smtClean="0"/>
              <a:t>ive a sense for what an AOSE methodology looks like.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Describe the current state of work in the area of AOSE.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aims to define the overall structure of the system by answering:</a:t>
            </a:r>
          </a:p>
          <a:p>
            <a:pPr lvl="1"/>
            <a:r>
              <a:rPr lang="en-US" dirty="0" smtClean="0"/>
              <a:t>What agent types exist, and what (roles and) goals do they incorporate?</a:t>
            </a:r>
          </a:p>
          <a:p>
            <a:pPr lvl="1"/>
            <a:r>
              <a:rPr lang="en-US" dirty="0" smtClean="0"/>
              <a:t>What are the communication pathways between agents?</a:t>
            </a:r>
          </a:p>
          <a:p>
            <a:pPr lvl="1"/>
            <a:r>
              <a:rPr lang="en-US" dirty="0" smtClean="0"/>
              <a:t>How do agents interact to achieve the system’s goals?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key models: </a:t>
            </a:r>
          </a:p>
          <a:p>
            <a:pPr lvl="1"/>
            <a:r>
              <a:rPr lang="en-US" dirty="0" smtClean="0"/>
              <a:t>a </a:t>
            </a:r>
            <a:r>
              <a:rPr lang="en-US" b="1" dirty="0" smtClean="0"/>
              <a:t>static </a:t>
            </a:r>
            <a:r>
              <a:rPr lang="en-US" dirty="0" smtClean="0"/>
              <a:t>view of the system’s structure, and</a:t>
            </a:r>
          </a:p>
          <a:p>
            <a:pPr lvl="1"/>
            <a:r>
              <a:rPr lang="en-US" dirty="0" smtClean="0"/>
              <a:t>a model that captures the </a:t>
            </a:r>
            <a:r>
              <a:rPr lang="en-US" b="1" dirty="0" smtClean="0"/>
              <a:t>dynamic </a:t>
            </a:r>
            <a:r>
              <a:rPr lang="en-US" dirty="0" err="1" smtClean="0"/>
              <a:t>behaviour</a:t>
            </a:r>
            <a:r>
              <a:rPr lang="en-US" dirty="0" smtClean="0"/>
              <a:t> of the system.</a:t>
            </a:r>
          </a:p>
          <a:p>
            <a:r>
              <a:rPr lang="en-US" dirty="0" smtClean="0"/>
              <a:t>Also capture shared data.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agent types exist?”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Common technique is to consider grouping of smaller “chunks” (e.g. roles), taking into account:</a:t>
            </a:r>
          </a:p>
          <a:p>
            <a:pPr lvl="1"/>
            <a:r>
              <a:rPr lang="en-US" dirty="0" smtClean="0"/>
              <a:t>the degree of </a:t>
            </a:r>
            <a:r>
              <a:rPr lang="en-US" b="1" dirty="0" smtClean="0"/>
              <a:t>coupling</a:t>
            </a:r>
            <a:r>
              <a:rPr lang="en-US" dirty="0" smtClean="0"/>
              <a:t> between agents,</a:t>
            </a:r>
          </a:p>
          <a:p>
            <a:pPr lvl="1"/>
            <a:r>
              <a:rPr lang="en-US" dirty="0" smtClean="0"/>
              <a:t>the </a:t>
            </a:r>
            <a:r>
              <a:rPr lang="en-US" b="1" dirty="0" smtClean="0"/>
              <a:t>cohesiveness</a:t>
            </a:r>
            <a:r>
              <a:rPr lang="en-US" dirty="0" smtClean="0"/>
              <a:t> of agent types, and</a:t>
            </a:r>
          </a:p>
          <a:p>
            <a:pPr lvl="1"/>
            <a:r>
              <a:rPr lang="en-US" dirty="0" smtClean="0"/>
              <a:t>any other reasons for keeping “chunks” separate (e.g. deployment hardware, security, privacy)</a:t>
            </a:r>
          </a:p>
          <a:p>
            <a:r>
              <a:rPr lang="en-US" dirty="0" smtClean="0"/>
              <a:t>No single “right” answer – technique is about identifying tradeoff points.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“What agent types exist?”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 the </a:t>
            </a:r>
            <a:r>
              <a:rPr lang="en-US" dirty="0" err="1" smtClean="0"/>
              <a:t>Holonic</a:t>
            </a:r>
            <a:r>
              <a:rPr lang="en-US" dirty="0" smtClean="0"/>
              <a:t> Manufacturing example:</a:t>
            </a:r>
          </a:p>
          <a:p>
            <a:r>
              <a:rPr lang="en-US" dirty="0" smtClean="0"/>
              <a:t>Natural to have each robot be a separate agent …</a:t>
            </a:r>
          </a:p>
          <a:p>
            <a:r>
              <a:rPr lang="en-US" dirty="0" smtClean="0"/>
              <a:t>… but assign </a:t>
            </a:r>
            <a:r>
              <a:rPr lang="en-US" dirty="0" err="1" smtClean="0"/>
              <a:t>pickAndPlacer</a:t>
            </a:r>
            <a:r>
              <a:rPr lang="en-US" dirty="0" smtClean="0"/>
              <a:t> and manager roles to Robot1</a:t>
            </a:r>
            <a:endParaRPr lang="en-US" dirty="0"/>
          </a:p>
        </p:txBody>
      </p:sp>
      <p:pic>
        <p:nvPicPr>
          <p:cNvPr id="4" name="Picture 3" descr="05-role-to-agent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33400" y="4419600"/>
            <a:ext cx="8204200" cy="22624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7400" y="6400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italics = actions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(static)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Specified using System Overview Diagram</a:t>
            </a:r>
          </a:p>
          <a:p>
            <a:r>
              <a:rPr lang="en-US" dirty="0" smtClean="0"/>
              <a:t>First, derive goals, action and percept assignment. </a:t>
            </a:r>
          </a:p>
          <a:p>
            <a:pPr lvl="1"/>
            <a:r>
              <a:rPr lang="en-US" dirty="0" smtClean="0"/>
              <a:t>Derived from the role-agent assignment: a role’s goals, actions and percepts are assigned to the agent that plays that role.</a:t>
            </a:r>
          </a:p>
          <a:p>
            <a:r>
              <a:rPr lang="en-US" dirty="0" smtClean="0"/>
              <a:t>Then consider communication …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Dynamics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Captured using interaction protocols</a:t>
            </a:r>
          </a:p>
          <a:p>
            <a:r>
              <a:rPr lang="en-US" dirty="0" smtClean="0"/>
              <a:t>Process:</a:t>
            </a:r>
          </a:p>
          <a:p>
            <a:pPr lvl="1"/>
            <a:r>
              <a:rPr lang="en-US" dirty="0" smtClean="0"/>
              <a:t>Begin with scenarios</a:t>
            </a:r>
          </a:p>
          <a:p>
            <a:pPr lvl="1"/>
            <a:r>
              <a:rPr lang="en-US" dirty="0" smtClean="0"/>
              <a:t>Insert messages where communication is needed (i.e. when step N by agent A is followed by step </a:t>
            </a:r>
            <a:br>
              <a:rPr lang="en-US" dirty="0" smtClean="0"/>
            </a:br>
            <a:r>
              <a:rPr lang="en-US" dirty="0" smtClean="0"/>
              <a:t>N+1 by a different agent)</a:t>
            </a:r>
          </a:p>
          <a:p>
            <a:pPr lvl="1"/>
            <a:r>
              <a:rPr lang="en-US" dirty="0" err="1" smtClean="0"/>
              <a:t>Generalise</a:t>
            </a:r>
            <a:r>
              <a:rPr lang="en-US" dirty="0" smtClean="0"/>
              <a:t>: “what else could happen here?”, “what could go wrong?”</a:t>
            </a:r>
          </a:p>
          <a:p>
            <a:r>
              <a:rPr lang="en-US" dirty="0" smtClean="0"/>
              <a:t>Agent UML (AUML) sequence diagrams often used for depicting interaction protocols.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Holonic</a:t>
            </a:r>
            <a:r>
              <a:rPr lang="en-US" dirty="0" smtClean="0"/>
              <a:t> Manufacturing Protocols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76200" y="16002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Top level protocol shows manufacturing process:</a:t>
            </a:r>
          </a:p>
          <a:p>
            <a:r>
              <a:rPr lang="en-US" dirty="0" smtClean="0"/>
              <a:t>initial loading of two parts and joining them</a:t>
            </a:r>
          </a:p>
          <a:p>
            <a:r>
              <a:rPr lang="en-US" dirty="0" smtClean="0"/>
              <a:t>then repeatedly adding a part and fastening it</a:t>
            </a:r>
          </a:p>
          <a:p>
            <a:r>
              <a:rPr lang="en-US" dirty="0" smtClean="0"/>
              <a:t>finally, unload the result</a:t>
            </a:r>
            <a:endParaRPr lang="en-US" dirty="0"/>
          </a:p>
        </p:txBody>
      </p:sp>
      <p:pic>
        <p:nvPicPr>
          <p:cNvPr id="4" name="Picture 3" descr="06-toplevel-v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38600" y="1854645"/>
            <a:ext cx="5105400" cy="4271518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Fasten Protocol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Fasten protocol simply involves a request (from Robot1 to Robot2) to fasten.</a:t>
            </a:r>
          </a:p>
          <a:p>
            <a:r>
              <a:rPr lang="en-US" dirty="0" smtClean="0"/>
              <a:t>Robot2 then locks the table, performs the </a:t>
            </a:r>
            <a:r>
              <a:rPr lang="en-US" i="1" dirty="0" smtClean="0"/>
              <a:t>join </a:t>
            </a:r>
            <a:r>
              <a:rPr lang="en-US" dirty="0" smtClean="0"/>
              <a:t>action, and informs Robot1</a:t>
            </a:r>
            <a:endParaRPr lang="en-US" dirty="0"/>
          </a:p>
        </p:txBody>
      </p:sp>
      <p:pic>
        <p:nvPicPr>
          <p:cNvPr id="8" name="Picture 7" descr="07-fasten-v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458009" y="4191000"/>
            <a:ext cx="5685991" cy="2667000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-addpart-v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83704" y="1428750"/>
            <a:ext cx="4884096" cy="459105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AddPart</a:t>
            </a:r>
            <a:r>
              <a:rPr lang="en-US" dirty="0" smtClean="0"/>
              <a:t> Protocol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err="1" smtClean="0"/>
              <a:t>AddPart</a:t>
            </a:r>
            <a:r>
              <a:rPr lang="en-US" dirty="0" smtClean="0"/>
              <a:t> protocol shows:</a:t>
            </a:r>
          </a:p>
          <a:p>
            <a:r>
              <a:rPr lang="en-US" dirty="0" smtClean="0"/>
              <a:t>the table being locked</a:t>
            </a:r>
          </a:p>
          <a:p>
            <a:r>
              <a:rPr lang="en-US" dirty="0" smtClean="0"/>
              <a:t>then the existing part is moved to the flipper</a:t>
            </a:r>
          </a:p>
          <a:p>
            <a:r>
              <a:rPr lang="en-US" dirty="0" smtClean="0"/>
              <a:t>then the new part is loaded (and, optionally, the old part is flipped at the same time (“par”))</a:t>
            </a:r>
          </a:p>
          <a:p>
            <a:r>
              <a:rPr lang="en-US" dirty="0" smtClean="0"/>
              <a:t>and then the old part is moved back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2400" y="6027003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Note that showing actions in the protocol (e.g. “&lt;load&gt;”) is needed to show clearly what’s going on.</a:t>
            </a:r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09-lock-v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81600" y="1325563"/>
            <a:ext cx="3810000" cy="48006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 Protocol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Lock protocol is a simple request-response (“please lock”, “ok”) …</a:t>
            </a:r>
          </a:p>
          <a:p>
            <a:r>
              <a:rPr lang="en-US" dirty="0" smtClean="0"/>
              <a:t> … extended to deal with failure (by retrying), </a:t>
            </a:r>
          </a:p>
          <a:p>
            <a:r>
              <a:rPr lang="en-US" dirty="0" smtClean="0"/>
              <a:t>and with an optional rotation to the desired position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Methodology includes: </a:t>
            </a:r>
          </a:p>
          <a:p>
            <a:pPr lvl="1"/>
            <a:r>
              <a:rPr lang="en-US" dirty="0" smtClean="0"/>
              <a:t>overall </a:t>
            </a:r>
            <a:r>
              <a:rPr lang="en-US" b="1" dirty="0" smtClean="0"/>
              <a:t>process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which produces design </a:t>
            </a:r>
            <a:r>
              <a:rPr lang="en-US" dirty="0" err="1" smtClean="0"/>
              <a:t>artefacts</a:t>
            </a:r>
            <a:r>
              <a:rPr lang="en-US" dirty="0" smtClean="0"/>
              <a:t> (“</a:t>
            </a:r>
            <a:r>
              <a:rPr lang="en-US" b="1" dirty="0" smtClean="0"/>
              <a:t>models</a:t>
            </a:r>
            <a:r>
              <a:rPr lang="en-US" dirty="0" smtClean="0"/>
              <a:t>”)</a:t>
            </a:r>
            <a:endParaRPr lang="en-US" b="1" dirty="0" smtClean="0"/>
          </a:p>
          <a:p>
            <a:pPr lvl="1"/>
            <a:r>
              <a:rPr lang="en-US" b="1" dirty="0" smtClean="0"/>
              <a:t>notation </a:t>
            </a:r>
            <a:r>
              <a:rPr lang="en-US" dirty="0" smtClean="0"/>
              <a:t>used to capture the models</a:t>
            </a:r>
          </a:p>
          <a:p>
            <a:pPr lvl="1"/>
            <a:r>
              <a:rPr lang="en-US" b="1" dirty="0" smtClean="0"/>
              <a:t>techniques </a:t>
            </a:r>
            <a:r>
              <a:rPr lang="en-US" dirty="0" smtClean="0"/>
              <a:t>(i.e. how to do things – heuristics) </a:t>
            </a:r>
          </a:p>
          <a:p>
            <a:pPr lvl="1"/>
            <a:r>
              <a:rPr lang="en-US" dirty="0" smtClean="0"/>
              <a:t>underlying </a:t>
            </a:r>
            <a:r>
              <a:rPr lang="en-US" b="1" dirty="0" smtClean="0"/>
              <a:t>concepts</a:t>
            </a:r>
            <a:endParaRPr lang="en-US" dirty="0" smtClean="0"/>
          </a:p>
          <a:p>
            <a:pPr lvl="1"/>
            <a:r>
              <a:rPr lang="en-US" b="1" dirty="0" smtClean="0"/>
              <a:t>tool support </a:t>
            </a:r>
            <a:r>
              <a:rPr lang="en-US" dirty="0" smtClean="0"/>
              <a:t>very valuable, but not focus of chapter</a:t>
            </a:r>
          </a:p>
          <a:p>
            <a:r>
              <a:rPr lang="en-US" dirty="0" smtClean="0"/>
              <a:t>Activities follow typical development life cycle: requirements, design, implementation, assurance, maintenance  </a:t>
            </a:r>
          </a:p>
          <a:p>
            <a:pPr lvl="1"/>
            <a:r>
              <a:rPr lang="en-US" dirty="0" smtClean="0"/>
              <a:t>… but typically done iteratively, not sequentially (i.e. not waterfall)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Overview Diagram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Having developed the protocols, we can now capture the system’s (static) structure using a System Overview Diagram (next slide)</a:t>
            </a:r>
          </a:p>
          <a:p>
            <a:r>
              <a:rPr lang="en-US" dirty="0" smtClean="0"/>
              <a:t>May also need to define shared data at this point.</a:t>
            </a:r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Overview Diagram</a:t>
            </a:r>
            <a:endParaRPr lang="en-US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" y="2017713"/>
            <a:ext cx="13922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&gt;manufacture&lt;</a:t>
            </a:r>
          </a:p>
        </p:txBody>
      </p:sp>
      <p:sp>
        <p:nvSpPr>
          <p:cNvPr id="5" name="Isosceles Triangle 4"/>
          <p:cNvSpPr/>
          <p:nvPr/>
        </p:nvSpPr>
        <p:spPr>
          <a:xfrm>
            <a:off x="2590800" y="1752600"/>
            <a:ext cx="1524000" cy="83185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Robot1</a:t>
            </a:r>
            <a:endParaRPr lang="en-US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5043488" y="1593850"/>
            <a:ext cx="9731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&lt;load(X)&gt;</a:t>
            </a:r>
          </a:p>
        </p:txBody>
      </p: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6372225" y="5940425"/>
            <a:ext cx="9715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&lt;join(jig)&gt;</a:t>
            </a: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2433638" y="6016625"/>
            <a:ext cx="1681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&lt;rotateTo(jig,pos)&gt;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457200" y="6016625"/>
            <a:ext cx="6238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&lt;flip&gt;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4876800" y="2357438"/>
            <a:ext cx="18018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&lt;moveFromFlipper&gt;</a:t>
            </a: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5043488" y="2740025"/>
            <a:ext cx="933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&lt;unload&gt;</a:t>
            </a: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4991100" y="1978025"/>
            <a:ext cx="1571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&lt;moveToFlipper&gt;</a:t>
            </a:r>
          </a:p>
        </p:txBody>
      </p:sp>
      <p:sp>
        <p:nvSpPr>
          <p:cNvPr id="13" name="Isosceles Triangle 12"/>
          <p:cNvSpPr/>
          <p:nvPr/>
        </p:nvSpPr>
        <p:spPr>
          <a:xfrm>
            <a:off x="6172200" y="4724400"/>
            <a:ext cx="1524000" cy="83820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Robot2</a:t>
            </a:r>
            <a:endParaRPr lang="en-US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Isosceles Triangle 13"/>
          <p:cNvSpPr/>
          <p:nvPr/>
        </p:nvSpPr>
        <p:spPr>
          <a:xfrm>
            <a:off x="2590800" y="4724400"/>
            <a:ext cx="1371600" cy="83820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1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Table</a:t>
            </a:r>
            <a:endParaRPr lang="en-US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>
            <a:off x="76200" y="4724400"/>
            <a:ext cx="1447800" cy="90805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defRPr/>
            </a:pPr>
            <a:r>
              <a:rPr lang="en-US" sz="1400" dirty="0" err="1">
                <a:solidFill>
                  <a:schemeClr val="tx1"/>
                </a:solidFill>
                <a:latin typeface="Arial"/>
                <a:cs typeface="Arial"/>
              </a:rPr>
              <a:t>FlipperRobot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6" name="Left-Right Arrow 15"/>
          <p:cNvSpPr/>
          <p:nvPr/>
        </p:nvSpPr>
        <p:spPr>
          <a:xfrm>
            <a:off x="2743200" y="3276600"/>
            <a:ext cx="1219200" cy="457200"/>
          </a:xfrm>
          <a:prstGeom prst="leftRightArrow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Lock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Left-Right Arrow 16"/>
          <p:cNvSpPr/>
          <p:nvPr/>
        </p:nvSpPr>
        <p:spPr>
          <a:xfrm>
            <a:off x="4495800" y="4946650"/>
            <a:ext cx="1219200" cy="457200"/>
          </a:xfrm>
          <a:prstGeom prst="leftRightArrow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Lock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8" name="Left-Right Arrow 17"/>
          <p:cNvSpPr/>
          <p:nvPr/>
        </p:nvSpPr>
        <p:spPr>
          <a:xfrm>
            <a:off x="533400" y="3352800"/>
            <a:ext cx="1219200" cy="457200"/>
          </a:xfrm>
          <a:prstGeom prst="leftRightArrow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>
                <a:solidFill>
                  <a:srgbClr val="000000"/>
                </a:solidFill>
              </a:rPr>
              <a:t>AddPart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9" name="Left-Right Arrow 18"/>
          <p:cNvSpPr/>
          <p:nvPr/>
        </p:nvSpPr>
        <p:spPr>
          <a:xfrm>
            <a:off x="5943600" y="3422650"/>
            <a:ext cx="1219200" cy="457200"/>
          </a:xfrm>
          <a:prstGeom prst="leftRightArrow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Fasten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>
            <a:stCxn id="4" idx="3"/>
          </p:cNvCxnSpPr>
          <p:nvPr/>
        </p:nvCxnSpPr>
        <p:spPr>
          <a:xfrm flipV="1">
            <a:off x="1697038" y="2171700"/>
            <a:ext cx="12747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5"/>
            <a:endCxn id="6" idx="1"/>
          </p:cNvCxnSpPr>
          <p:nvPr/>
        </p:nvCxnSpPr>
        <p:spPr>
          <a:xfrm flipV="1">
            <a:off x="3733800" y="1747838"/>
            <a:ext cx="1309688" cy="4206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5"/>
            <a:endCxn id="12" idx="1"/>
          </p:cNvCxnSpPr>
          <p:nvPr/>
        </p:nvCxnSpPr>
        <p:spPr>
          <a:xfrm flipV="1">
            <a:off x="3733800" y="2132013"/>
            <a:ext cx="1257300" cy="36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5"/>
            <a:endCxn id="10" idx="1"/>
          </p:cNvCxnSpPr>
          <p:nvPr/>
        </p:nvCxnSpPr>
        <p:spPr>
          <a:xfrm>
            <a:off x="3733800" y="2168525"/>
            <a:ext cx="1143000" cy="3429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5" idx="5"/>
            <a:endCxn id="11" idx="1"/>
          </p:cNvCxnSpPr>
          <p:nvPr/>
        </p:nvCxnSpPr>
        <p:spPr>
          <a:xfrm>
            <a:off x="3733800" y="2168525"/>
            <a:ext cx="1309688" cy="7254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5" idx="3"/>
            <a:endCxn id="9" idx="0"/>
          </p:cNvCxnSpPr>
          <p:nvPr/>
        </p:nvCxnSpPr>
        <p:spPr>
          <a:xfrm rot="5400000">
            <a:off x="592931" y="5809457"/>
            <a:ext cx="384175" cy="30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4" idx="3"/>
            <a:endCxn id="8" idx="0"/>
          </p:cNvCxnSpPr>
          <p:nvPr/>
        </p:nvCxnSpPr>
        <p:spPr>
          <a:xfrm rot="5400000">
            <a:off x="3048000" y="5788025"/>
            <a:ext cx="454025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6669881" y="5750719"/>
            <a:ext cx="37782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  <a:endCxn id="18" idx="5"/>
          </p:cNvCxnSpPr>
          <p:nvPr/>
        </p:nvCxnSpPr>
        <p:spPr>
          <a:xfrm rot="5400000" flipH="1" flipV="1">
            <a:off x="457200" y="4038600"/>
            <a:ext cx="1028700" cy="3429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8" idx="1"/>
            <a:endCxn id="5" idx="3"/>
          </p:cNvCxnSpPr>
          <p:nvPr/>
        </p:nvCxnSpPr>
        <p:spPr>
          <a:xfrm rot="5400000" flipH="1" flipV="1">
            <a:off x="1806575" y="1920875"/>
            <a:ext cx="882650" cy="22098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6" idx="1"/>
            <a:endCxn id="5" idx="3"/>
          </p:cNvCxnSpPr>
          <p:nvPr/>
        </p:nvCxnSpPr>
        <p:spPr>
          <a:xfrm rot="5400000" flipH="1" flipV="1">
            <a:off x="2949576" y="2987675"/>
            <a:ext cx="806450" cy="317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9" idx="3"/>
            <a:endCxn id="5" idx="3"/>
          </p:cNvCxnSpPr>
          <p:nvPr/>
        </p:nvCxnSpPr>
        <p:spPr>
          <a:xfrm rot="10800000">
            <a:off x="3352800" y="2584450"/>
            <a:ext cx="2590800" cy="10668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4" idx="1"/>
            <a:endCxn id="18" idx="6"/>
          </p:cNvCxnSpPr>
          <p:nvPr/>
        </p:nvCxnSpPr>
        <p:spPr>
          <a:xfrm rot="10800000">
            <a:off x="1524000" y="3810000"/>
            <a:ext cx="1409700" cy="13335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4" idx="0"/>
            <a:endCxn id="16" idx="5"/>
          </p:cNvCxnSpPr>
          <p:nvPr/>
        </p:nvCxnSpPr>
        <p:spPr>
          <a:xfrm rot="5400000" flipH="1" flipV="1">
            <a:off x="2762250" y="4133850"/>
            <a:ext cx="1104900" cy="762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4" idx="5"/>
            <a:endCxn id="17" idx="3"/>
          </p:cNvCxnSpPr>
          <p:nvPr/>
        </p:nvCxnSpPr>
        <p:spPr>
          <a:xfrm>
            <a:off x="3619500" y="5143500"/>
            <a:ext cx="876300" cy="317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5"/>
            <a:endCxn id="19" idx="4"/>
          </p:cNvCxnSpPr>
          <p:nvPr/>
        </p:nvCxnSpPr>
        <p:spPr>
          <a:xfrm flipV="1">
            <a:off x="3619500" y="3879850"/>
            <a:ext cx="2552700" cy="12636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3" idx="0"/>
            <a:endCxn id="19" idx="5"/>
          </p:cNvCxnSpPr>
          <p:nvPr/>
        </p:nvCxnSpPr>
        <p:spPr>
          <a:xfrm rot="16200000" flipV="1">
            <a:off x="6264275" y="4054475"/>
            <a:ext cx="958850" cy="381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7"/>
            <a:endCxn id="13" idx="1"/>
          </p:cNvCxnSpPr>
          <p:nvPr/>
        </p:nvCxnSpPr>
        <p:spPr>
          <a:xfrm flipV="1">
            <a:off x="5715000" y="5143500"/>
            <a:ext cx="838200" cy="317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239000" y="1670050"/>
            <a:ext cx="1485900" cy="2895600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Arial"/>
                <a:cs typeface="Arial"/>
              </a:rPr>
              <a:t>Key:</a:t>
            </a:r>
          </a:p>
        </p:txBody>
      </p:sp>
      <p:sp>
        <p:nvSpPr>
          <p:cNvPr id="39" name="TextBox 102"/>
          <p:cNvSpPr txBox="1">
            <a:spLocks noChangeArrowheads="1"/>
          </p:cNvSpPr>
          <p:nvPr/>
        </p:nvSpPr>
        <p:spPr bwMode="auto">
          <a:xfrm>
            <a:off x="7516813" y="2047875"/>
            <a:ext cx="874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&lt;action&gt;</a:t>
            </a:r>
          </a:p>
        </p:txBody>
      </p:sp>
      <p:sp>
        <p:nvSpPr>
          <p:cNvPr id="40" name="Isosceles Triangle 39"/>
          <p:cNvSpPr/>
          <p:nvPr/>
        </p:nvSpPr>
        <p:spPr>
          <a:xfrm>
            <a:off x="7394575" y="2590800"/>
            <a:ext cx="1119188" cy="68580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Arial"/>
                <a:cs typeface="Arial"/>
              </a:rPr>
              <a:t>agent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41" name="TextBox 104"/>
          <p:cNvSpPr txBox="1">
            <a:spLocks noChangeArrowheads="1"/>
          </p:cNvSpPr>
          <p:nvPr/>
        </p:nvSpPr>
        <p:spPr bwMode="auto">
          <a:xfrm>
            <a:off x="7458075" y="2276475"/>
            <a:ext cx="9921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/>
              <a:t>&gt;percept&lt;</a:t>
            </a:r>
          </a:p>
        </p:txBody>
      </p:sp>
      <p:sp>
        <p:nvSpPr>
          <p:cNvPr id="42" name="Left-Right Arrow 41"/>
          <p:cNvSpPr/>
          <p:nvPr/>
        </p:nvSpPr>
        <p:spPr>
          <a:xfrm>
            <a:off x="7343775" y="3390900"/>
            <a:ext cx="1219200" cy="457200"/>
          </a:xfrm>
          <a:prstGeom prst="leftRightArrow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0000"/>
                </a:solidFill>
              </a:rPr>
              <a:t>Protocol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100513" y="3651250"/>
            <a:ext cx="1081087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Unlock</a:t>
            </a:r>
          </a:p>
        </p:txBody>
      </p:sp>
      <p:sp>
        <p:nvSpPr>
          <p:cNvPr id="44" name="Isosceles Triangle 43"/>
          <p:cNvSpPr/>
          <p:nvPr/>
        </p:nvSpPr>
        <p:spPr>
          <a:xfrm flipV="1">
            <a:off x="4100513" y="3651250"/>
            <a:ext cx="1081087" cy="17145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latin typeface="Arial"/>
              <a:cs typeface="Arial"/>
            </a:endParaRPr>
          </a:p>
        </p:txBody>
      </p:sp>
      <p:cxnSp>
        <p:nvCxnSpPr>
          <p:cNvPr id="45" name="Straight Arrow Connector 44"/>
          <p:cNvCxnSpPr>
            <a:stCxn id="43" idx="2"/>
            <a:endCxn id="14" idx="5"/>
          </p:cNvCxnSpPr>
          <p:nvPr/>
        </p:nvCxnSpPr>
        <p:spPr>
          <a:xfrm rot="5400000">
            <a:off x="3612357" y="4115593"/>
            <a:ext cx="1035050" cy="10207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5" idx="3"/>
            <a:endCxn id="44" idx="3"/>
          </p:cNvCxnSpPr>
          <p:nvPr/>
        </p:nvCxnSpPr>
        <p:spPr>
          <a:xfrm rot="16200000" flipH="1">
            <a:off x="3463132" y="2474118"/>
            <a:ext cx="1066800" cy="12874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432675" y="4022725"/>
            <a:ext cx="1081088" cy="4572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Message</a:t>
            </a:r>
          </a:p>
        </p:txBody>
      </p:sp>
      <p:sp>
        <p:nvSpPr>
          <p:cNvPr id="48" name="Isosceles Triangle 47"/>
          <p:cNvSpPr/>
          <p:nvPr/>
        </p:nvSpPr>
        <p:spPr>
          <a:xfrm flipV="1">
            <a:off x="7432675" y="4022725"/>
            <a:ext cx="1081088" cy="171450"/>
          </a:xfrm>
          <a:prstGeom prst="triangl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Design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Detailed design aims to </a:t>
            </a:r>
            <a:r>
              <a:rPr lang="en-US" b="1" dirty="0" smtClean="0"/>
              <a:t>specify the internal structure of each agent</a:t>
            </a:r>
            <a:r>
              <a:rPr lang="en-US" dirty="0" smtClean="0"/>
              <a:t>, so that implementation can be done.</a:t>
            </a:r>
          </a:p>
          <a:p>
            <a:r>
              <a:rPr lang="en-US" dirty="0" smtClean="0"/>
              <a:t>Do this by starting with each agent’s interface (messages sent/received, actions, percepts, goals) and defining its internals.</a:t>
            </a:r>
          </a:p>
          <a:p>
            <a:r>
              <a:rPr lang="en-US" dirty="0" smtClean="0"/>
              <a:t>To do this, need to know the target implementation platform type</a:t>
            </a:r>
          </a:p>
          <a:p>
            <a:r>
              <a:rPr lang="en-US" dirty="0" smtClean="0"/>
              <a:t>We consider two examples:</a:t>
            </a:r>
          </a:p>
          <a:p>
            <a:pPr lvl="1"/>
            <a:r>
              <a:rPr lang="en-US" dirty="0" smtClean="0"/>
              <a:t>A Belief-Desire-Intention (BDI) platform</a:t>
            </a:r>
          </a:p>
          <a:p>
            <a:pPr lvl="1"/>
            <a:r>
              <a:rPr lang="en-US" dirty="0" smtClean="0"/>
              <a:t>A design using a Finite State Machine (FSM) targeting JADE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Robot1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know that Robot1:</a:t>
            </a:r>
          </a:p>
          <a:p>
            <a:pPr lvl="1"/>
            <a:r>
              <a:rPr lang="en-US" dirty="0" smtClean="0"/>
              <a:t>participates in the protocols: </a:t>
            </a:r>
            <a:r>
              <a:rPr lang="en-US" dirty="0" err="1" smtClean="0"/>
              <a:t>AddPart</a:t>
            </a:r>
            <a:r>
              <a:rPr lang="en-US" dirty="0" smtClean="0"/>
              <a:t>, Lock, Fasten</a:t>
            </a:r>
          </a:p>
          <a:p>
            <a:pPr lvl="1"/>
            <a:r>
              <a:rPr lang="en-US" dirty="0" smtClean="0"/>
              <a:t>has actions: load, unload, </a:t>
            </a:r>
            <a:r>
              <a:rPr lang="en-US" dirty="0" err="1" smtClean="0"/>
              <a:t>moveToFlipper</a:t>
            </a:r>
            <a:r>
              <a:rPr lang="en-US" dirty="0" smtClean="0"/>
              <a:t>, </a:t>
            </a:r>
            <a:r>
              <a:rPr lang="en-US" dirty="0" err="1" smtClean="0"/>
              <a:t>moveFromFlipper</a:t>
            </a:r>
            <a:endParaRPr lang="en-US" dirty="0" smtClean="0"/>
          </a:p>
          <a:p>
            <a:pPr lvl="1"/>
            <a:r>
              <a:rPr lang="en-US" dirty="0" smtClean="0"/>
              <a:t>receives percept manufacture</a:t>
            </a:r>
          </a:p>
          <a:p>
            <a:pPr lvl="1"/>
            <a:r>
              <a:rPr lang="en-US" dirty="0" smtClean="0"/>
              <a:t>has goals: </a:t>
            </a:r>
            <a:r>
              <a:rPr lang="en-US" dirty="0" err="1" smtClean="0"/>
              <a:t>loadPart</a:t>
            </a:r>
            <a:r>
              <a:rPr lang="en-US" dirty="0" smtClean="0"/>
              <a:t>, </a:t>
            </a:r>
            <a:r>
              <a:rPr lang="en-US" dirty="0" err="1" smtClean="0"/>
              <a:t>decideParts</a:t>
            </a:r>
            <a:r>
              <a:rPr lang="en-US" dirty="0" smtClean="0"/>
              <a:t>, </a:t>
            </a:r>
            <a:r>
              <a:rPr lang="en-US" dirty="0" err="1" smtClean="0"/>
              <a:t>decideNext</a:t>
            </a:r>
            <a:r>
              <a:rPr lang="en-US" dirty="0" smtClean="0"/>
              <a:t>, </a:t>
            </a:r>
            <a:r>
              <a:rPr lang="en-US" dirty="0" err="1" smtClean="0"/>
              <a:t>flipOver</a:t>
            </a:r>
            <a:endParaRPr lang="en-US" dirty="0" smtClean="0"/>
          </a:p>
          <a:p>
            <a:r>
              <a:rPr lang="en-US" dirty="0" smtClean="0"/>
              <a:t>What plans and internal events does Robot1 need to play its part? 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BDI Platform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BDI platforms define an agent in terms of a collection of </a:t>
            </a:r>
            <a:r>
              <a:rPr lang="en-US" b="1" dirty="0" smtClean="0"/>
              <a:t>plans</a:t>
            </a:r>
            <a:r>
              <a:rPr lang="en-US" dirty="0" smtClean="0"/>
              <a:t> that are triggered by </a:t>
            </a:r>
            <a:r>
              <a:rPr lang="en-US" b="1" dirty="0" smtClean="0"/>
              <a:t>events</a:t>
            </a:r>
            <a:r>
              <a:rPr lang="en-US" dirty="0" smtClean="0"/>
              <a:t> (or messages).</a:t>
            </a:r>
          </a:p>
          <a:p>
            <a:pPr lvl="1"/>
            <a:r>
              <a:rPr lang="en-US" dirty="0" smtClean="0"/>
              <a:t>Each event may trigger more than one plan – which plan to use is determined by the plan’s </a:t>
            </a:r>
            <a:r>
              <a:rPr lang="en-US" i="1" dirty="0" smtClean="0"/>
              <a:t>context </a:t>
            </a:r>
            <a:r>
              <a:rPr lang="en-US" i="1" dirty="0" smtClean="0"/>
              <a:t>condition</a:t>
            </a:r>
            <a:endParaRPr lang="en-US" dirty="0" smtClean="0"/>
          </a:p>
          <a:p>
            <a:r>
              <a:rPr lang="en-US" dirty="0" smtClean="0"/>
              <a:t>To capture detailed design use an </a:t>
            </a:r>
            <a:r>
              <a:rPr lang="en-US" b="1" dirty="0" smtClean="0"/>
              <a:t>Agent Overview Diagram </a:t>
            </a:r>
            <a:r>
              <a:rPr lang="en-US" dirty="0" smtClean="0"/>
              <a:t>for each agent type</a:t>
            </a:r>
          </a:p>
          <a:p>
            <a:pPr lvl="1"/>
            <a:r>
              <a:rPr lang="en-US" dirty="0" smtClean="0"/>
              <a:t>This shows plans, events, messages, percepts and actions; and the relationships between them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Initial Structure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895600"/>
          </a:xfrm>
        </p:spPr>
        <p:txBody>
          <a:bodyPr/>
          <a:lstStyle/>
          <a:p>
            <a:r>
              <a:rPr lang="en-US" dirty="0" smtClean="0"/>
              <a:t>Start by creating a plan to handle the percept</a:t>
            </a:r>
          </a:p>
          <a:p>
            <a:r>
              <a:rPr lang="en-US" dirty="0" smtClean="0"/>
              <a:t>This plan then posts events corresponding to the </a:t>
            </a:r>
            <a:r>
              <a:rPr lang="en-US" dirty="0" err="1" smtClean="0"/>
              <a:t>subgoals</a:t>
            </a:r>
            <a:endParaRPr lang="en-US" dirty="0" smtClean="0"/>
          </a:p>
          <a:p>
            <a:r>
              <a:rPr lang="en-US" dirty="0" smtClean="0"/>
              <a:t>Each of these events needs a plan to handle it</a:t>
            </a:r>
            <a:endParaRPr lang="en-US" dirty="0"/>
          </a:p>
        </p:txBody>
      </p:sp>
      <p:pic>
        <p:nvPicPr>
          <p:cNvPr id="8" name="Content Placeholder 7" descr="10-aodpart1-new.pdf"/>
          <p:cNvPicPr>
            <a:picLocks noGrp="1" noChangeAspect="1"/>
          </p:cNvPicPr>
          <p:nvPr>
            <p:ph sz="half" idx="2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01040" y="4114800"/>
            <a:ext cx="8085660" cy="2680883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developing build2 </a:t>
            </a:r>
            <a:endParaRPr lang="en-US" dirty="0"/>
          </a:p>
        </p:txBody>
      </p:sp>
      <p:pic>
        <p:nvPicPr>
          <p:cNvPr id="6" name="Content Placeholder 5" descr="11-aodpart2-new.pdf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967023" y="3739133"/>
            <a:ext cx="6024577" cy="298886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8534400" cy="244373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build2Plan posts events corresponding to its </a:t>
            </a:r>
            <a:r>
              <a:rPr lang="en-US" dirty="0" err="1" smtClean="0"/>
              <a:t>subgoals</a:t>
            </a:r>
            <a:r>
              <a:rPr lang="en-US" dirty="0" smtClean="0"/>
              <a:t> – </a:t>
            </a:r>
            <a:r>
              <a:rPr lang="en-US" dirty="0" err="1" smtClean="0"/>
              <a:t>loadPart</a:t>
            </a:r>
            <a:r>
              <a:rPr lang="en-US" dirty="0" smtClean="0"/>
              <a:t> simply becomes the action load</a:t>
            </a:r>
          </a:p>
          <a:p>
            <a:r>
              <a:rPr lang="en-US" dirty="0" smtClean="0"/>
              <a:t>Since the </a:t>
            </a:r>
            <a:r>
              <a:rPr lang="en-US" dirty="0" err="1" smtClean="0"/>
              <a:t>fastenParts</a:t>
            </a:r>
            <a:r>
              <a:rPr lang="en-US" dirty="0" smtClean="0"/>
              <a:t> </a:t>
            </a:r>
            <a:r>
              <a:rPr lang="en-US" dirty="0" err="1" smtClean="0"/>
              <a:t>subgoal</a:t>
            </a:r>
            <a:r>
              <a:rPr lang="en-US" dirty="0" smtClean="0"/>
              <a:t> is performed by Robot2, instead of posting an internal event, send a message (to Robot2)</a:t>
            </a:r>
          </a:p>
          <a:p>
            <a:r>
              <a:rPr lang="en-US" dirty="0" smtClean="0"/>
              <a:t>Also need to lock and unlock, so add these messages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addPart</a:t>
            </a:r>
            <a:r>
              <a:rPr lang="en-US" dirty="0" smtClean="0"/>
              <a:t> and complete</a:t>
            </a:r>
            <a:endParaRPr lang="en-US" dirty="0"/>
          </a:p>
        </p:txBody>
      </p:sp>
      <p:pic>
        <p:nvPicPr>
          <p:cNvPr id="5" name="Content Placeholder 4" descr="12-aod-part3-new-v2.pdf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038600" y="3565940"/>
            <a:ext cx="5105400" cy="3166828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00201"/>
            <a:ext cx="8382000" cy="4943502"/>
          </a:xfrm>
        </p:spPr>
        <p:txBody>
          <a:bodyPr>
            <a:normAutofit/>
          </a:bodyPr>
          <a:lstStyle/>
          <a:p>
            <a:r>
              <a:rPr lang="en-US" dirty="0" err="1" smtClean="0"/>
              <a:t>addPart</a:t>
            </a:r>
            <a:r>
              <a:rPr lang="en-US" dirty="0" smtClean="0"/>
              <a:t> has </a:t>
            </a:r>
            <a:r>
              <a:rPr lang="en-US" dirty="0" err="1" smtClean="0"/>
              <a:t>subgoals</a:t>
            </a:r>
            <a:r>
              <a:rPr lang="en-US" dirty="0" smtClean="0"/>
              <a:t> </a:t>
            </a:r>
            <a:r>
              <a:rPr lang="en-US" dirty="0" err="1" smtClean="0"/>
              <a:t>loadPart</a:t>
            </a:r>
            <a:r>
              <a:rPr lang="en-US" dirty="0" smtClean="0"/>
              <a:t>, </a:t>
            </a:r>
            <a:r>
              <a:rPr lang="en-US" dirty="0" err="1" smtClean="0"/>
              <a:t>fastenParts</a:t>
            </a:r>
            <a:r>
              <a:rPr lang="en-US" dirty="0" smtClean="0"/>
              <a:t>, </a:t>
            </a:r>
            <a:r>
              <a:rPr lang="en-US" dirty="0" err="1" smtClean="0"/>
              <a:t>decideNext</a:t>
            </a:r>
            <a:r>
              <a:rPr lang="en-US" dirty="0" smtClean="0"/>
              <a:t> and </a:t>
            </a:r>
            <a:r>
              <a:rPr lang="en-US" dirty="0" err="1" smtClean="0"/>
              <a:t>flipOver</a:t>
            </a:r>
            <a:r>
              <a:rPr lang="en-US" dirty="0" smtClean="0"/>
              <a:t> – add them.</a:t>
            </a:r>
          </a:p>
          <a:p>
            <a:r>
              <a:rPr lang="en-US" dirty="0" smtClean="0"/>
              <a:t>add messages in line with the interaction protocols</a:t>
            </a:r>
          </a:p>
          <a:p>
            <a:r>
              <a:rPr lang="en-US" dirty="0" err="1" smtClean="0"/>
              <a:t>subgoal</a:t>
            </a:r>
            <a:r>
              <a:rPr lang="en-US" dirty="0" smtClean="0"/>
              <a:t> “assess” is </a:t>
            </a:r>
            <a:br>
              <a:rPr lang="en-US" dirty="0" smtClean="0"/>
            </a:br>
            <a:r>
              <a:rPr lang="en-US" dirty="0" smtClean="0"/>
              <a:t>handled by a suitable </a:t>
            </a:r>
            <a:br>
              <a:rPr lang="en-US" dirty="0" smtClean="0"/>
            </a:br>
            <a:r>
              <a:rPr lang="en-US" dirty="0" smtClean="0"/>
              <a:t>context condition on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completePlan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final BDI design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Check that all messages that Robot1 should be able to send or receive are in the detailed design</a:t>
            </a:r>
          </a:p>
          <a:p>
            <a:pPr lvl="1"/>
            <a:r>
              <a:rPr lang="en-US" dirty="0" smtClean="0"/>
              <a:t>sent: lock-at, fasten, </a:t>
            </a:r>
            <a:r>
              <a:rPr lang="en-US" dirty="0" err="1" smtClean="0"/>
              <a:t>flipRequest</a:t>
            </a:r>
            <a:r>
              <a:rPr lang="en-US" dirty="0" smtClean="0"/>
              <a:t>, unlock - all present in design</a:t>
            </a:r>
          </a:p>
          <a:p>
            <a:pPr lvl="1"/>
            <a:r>
              <a:rPr lang="en-US" dirty="0" smtClean="0"/>
              <a:t>received messages missing: </a:t>
            </a:r>
            <a:r>
              <a:rPr lang="en-US" dirty="0" err="1" smtClean="0"/>
              <a:t>lockFailed</a:t>
            </a:r>
            <a:r>
              <a:rPr lang="en-US" dirty="0" smtClean="0"/>
              <a:t>, locked-at, fastened, flipped – add, and ensure there is a plan that deals with each incoming message.</a:t>
            </a:r>
          </a:p>
          <a:p>
            <a:r>
              <a:rPr lang="en-US" dirty="0" smtClean="0"/>
              <a:t>Use </a:t>
            </a:r>
            <a:r>
              <a:rPr lang="en-US" i="1" dirty="0" smtClean="0"/>
              <a:t>capability</a:t>
            </a:r>
            <a:r>
              <a:rPr lang="en-US" dirty="0" smtClean="0"/>
              <a:t> to encapsulate lock management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History of AOSE: Three Generations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229600" cy="5257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mid to late 90s</a:t>
            </a:r>
          </a:p>
          <a:p>
            <a:pPr marL="914400" lvl="1" indent="-514350"/>
            <a:r>
              <a:rPr lang="en-US" sz="1800" dirty="0" smtClean="0"/>
              <a:t>Examples: DESIRE, AAII, </a:t>
            </a:r>
            <a:br>
              <a:rPr lang="en-US" sz="1800" dirty="0" smtClean="0"/>
            </a:br>
            <a:r>
              <a:rPr lang="en-US" sz="1800" dirty="0" smtClean="0"/>
              <a:t>MAS-</a:t>
            </a:r>
            <a:r>
              <a:rPr lang="en-US" sz="1800" dirty="0" err="1" smtClean="0"/>
              <a:t>CommonKADS</a:t>
            </a:r>
            <a:r>
              <a:rPr lang="en-US" sz="1800" dirty="0" smtClean="0"/>
              <a:t>, Gaia</a:t>
            </a:r>
          </a:p>
          <a:p>
            <a:pPr marL="914400" lvl="1" indent="-514350"/>
            <a:r>
              <a:rPr lang="en-US" sz="1800" dirty="0" smtClean="0"/>
              <a:t>Generally briefly described</a:t>
            </a:r>
          </a:p>
          <a:p>
            <a:pPr marL="914400" lvl="1" indent="-514350"/>
            <a:r>
              <a:rPr lang="en-US" sz="1800" dirty="0" smtClean="0"/>
              <a:t>Lacking tool support</a:t>
            </a:r>
          </a:p>
          <a:p>
            <a:pPr marL="914400" lvl="1" indent="-514350"/>
            <a:r>
              <a:rPr lang="en-US" sz="1800" dirty="0" smtClean="0"/>
              <a:t>May not cover full life cycle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late 90s to early 00s</a:t>
            </a:r>
          </a:p>
          <a:p>
            <a:pPr marL="914400" lvl="1" indent="-514350"/>
            <a:r>
              <a:rPr lang="en-US" sz="1800" dirty="0" smtClean="0"/>
              <a:t>Examples: </a:t>
            </a:r>
            <a:r>
              <a:rPr lang="en-US" sz="1800" dirty="0" err="1" smtClean="0"/>
              <a:t>MaSE</a:t>
            </a:r>
            <a:r>
              <a:rPr lang="en-US" sz="1800" dirty="0" smtClean="0"/>
              <a:t>, </a:t>
            </a:r>
            <a:r>
              <a:rPr lang="en-US" sz="1800" dirty="0" err="1" smtClean="0"/>
              <a:t>Tropos</a:t>
            </a:r>
            <a:r>
              <a:rPr lang="en-US" sz="1800" dirty="0" smtClean="0"/>
              <a:t>, MESSAGE, </a:t>
            </a:r>
            <a:br>
              <a:rPr lang="en-US" sz="1800" dirty="0" smtClean="0"/>
            </a:br>
            <a:r>
              <a:rPr lang="en-US" sz="1800" dirty="0" smtClean="0"/>
              <a:t>Prometheus </a:t>
            </a:r>
          </a:p>
          <a:p>
            <a:pPr marL="914400" lvl="1" indent="-514350"/>
            <a:r>
              <a:rPr lang="en-US" sz="1800" dirty="0" smtClean="0"/>
              <a:t>More detailed descriptions</a:t>
            </a:r>
          </a:p>
          <a:p>
            <a:pPr marL="914400" lvl="1" indent="-514350"/>
            <a:r>
              <a:rPr lang="en-US" sz="1800" dirty="0" smtClean="0"/>
              <a:t>Tend to have tool support</a:t>
            </a:r>
          </a:p>
          <a:p>
            <a:pPr marL="914400" lvl="1" indent="-514350"/>
            <a:r>
              <a:rPr lang="en-US" sz="1800" dirty="0" smtClean="0"/>
              <a:t>Tend to cover Requirements to Implementation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mid to late 00s</a:t>
            </a:r>
          </a:p>
          <a:p>
            <a:pPr marL="914400" lvl="1" indent="-514350"/>
            <a:r>
              <a:rPr lang="en-US" sz="1800" dirty="0" smtClean="0"/>
              <a:t>Examples: PASSI, INGENIAS, ADEM</a:t>
            </a:r>
          </a:p>
          <a:p>
            <a:pPr marL="914400" lvl="1" indent="-514350"/>
            <a:r>
              <a:rPr lang="en-US" sz="1800" dirty="0" smtClean="0"/>
              <a:t>Increased focus on UML and Model-Driven Development</a:t>
            </a:r>
          </a:p>
          <a:p>
            <a:pPr marL="914400" lvl="1" indent="-514350"/>
            <a:r>
              <a:rPr lang="en-US" sz="1800" dirty="0" smtClean="0"/>
              <a:t>Tend to be more complex</a:t>
            </a:r>
          </a:p>
        </p:txBody>
      </p:sp>
      <p:pic>
        <p:nvPicPr>
          <p:cNvPr id="4" name="Picture 3" descr="history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486400" y="1417638"/>
            <a:ext cx="3657600" cy="2899548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Final BDI Design for Robot1</a:t>
            </a:r>
            <a:endParaRPr lang="en-US" dirty="0"/>
          </a:p>
        </p:txBody>
      </p:sp>
      <p:pic>
        <p:nvPicPr>
          <p:cNvPr id="5" name="Content Placeholder 4" descr="13-aod-final-new-v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4800" y="1143000"/>
            <a:ext cx="8686800" cy="5715991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II: FSM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Derive internal process for Robot1 by identifying states of interaction (gaps between messages in the protocols)</a:t>
            </a:r>
          </a:p>
          <a:p>
            <a:pPr lvl="1"/>
            <a:r>
              <a:rPr lang="en-US" dirty="0" smtClean="0"/>
              <a:t>messages are transitions between states</a:t>
            </a:r>
          </a:p>
          <a:p>
            <a:pPr lvl="1"/>
            <a:r>
              <a:rPr lang="en-US" dirty="0" smtClean="0"/>
              <a:t>compress interactions that don’t involve Robot1 (e.g. Robot2 and Table locking the table in the Fasten protocol)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lang="en-US" dirty="0" smtClean="0"/>
              <a:t>Final FSM Design for Robot1</a:t>
            </a:r>
            <a:endParaRPr lang="en-US" dirty="0"/>
          </a:p>
        </p:txBody>
      </p:sp>
      <p:pic>
        <p:nvPicPr>
          <p:cNvPr id="4" name="Picture 3" descr="14-fsm-v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0600" y="868680"/>
            <a:ext cx="7391400" cy="591312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Mapping </a:t>
            </a:r>
            <a:r>
              <a:rPr lang="en-US" dirty="0" smtClean="0"/>
              <a:t>detailed design to implementation generally done manually</a:t>
            </a:r>
          </a:p>
          <a:p>
            <a:r>
              <a:rPr lang="en-US" dirty="0" smtClean="0"/>
              <a:t>Some design tools can generate skeleton code in an agent-oriented programming language</a:t>
            </a:r>
          </a:p>
          <a:p>
            <a:r>
              <a:rPr lang="en-US" dirty="0" smtClean="0"/>
              <a:t>Some work on round-trip engineering exists</a:t>
            </a:r>
          </a:p>
          <a:p>
            <a:r>
              <a:rPr lang="en-US" dirty="0" smtClean="0"/>
              <a:t>Some work has been done on model driven development of agent systems</a:t>
            </a:r>
          </a:p>
          <a:p>
            <a:pPr lvl="1"/>
            <a:r>
              <a:rPr lang="en-US" dirty="0" smtClean="0"/>
              <a:t>implementation generated from design</a:t>
            </a:r>
          </a:p>
          <a:p>
            <a:pPr lvl="1"/>
            <a:r>
              <a:rPr lang="en-US" dirty="0" smtClean="0"/>
              <a:t>… but design expands to include additional information to make this possible …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for this is less well developed than support for “core” activities (requirements, design, detailed design).</a:t>
            </a:r>
          </a:p>
          <a:p>
            <a:r>
              <a:rPr lang="en-US" dirty="0" smtClean="0"/>
              <a:t>Much of the work in testing and debugging uses information created during design</a:t>
            </a:r>
          </a:p>
          <a:p>
            <a:pPr lvl="1"/>
            <a:r>
              <a:rPr lang="en-US" dirty="0" smtClean="0"/>
              <a:t>e.g. using interaction protocols to monitor system execution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and Debugging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Testing agents is hard: concurrent systems, with goal-directed flexible </a:t>
            </a:r>
            <a:r>
              <a:rPr lang="en-US" dirty="0" err="1" smtClean="0"/>
              <a:t>behaviour</a:t>
            </a:r>
            <a:r>
              <a:rPr lang="en-US" dirty="0" smtClean="0"/>
              <a:t> …</a:t>
            </a:r>
          </a:p>
          <a:p>
            <a:r>
              <a:rPr lang="en-US" dirty="0" smtClean="0"/>
              <a:t>Testing takes places at different levels: units, modules, integration, system, and acceptance</a:t>
            </a:r>
          </a:p>
          <a:p>
            <a:r>
              <a:rPr lang="en-US" dirty="0" smtClean="0"/>
              <a:t>Testing has different aspects: test case design, execution, and checking of test results.</a:t>
            </a:r>
            <a:endParaRPr lang="en-US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and Debugging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well developed contemporary methodologies provide some support for automated execution of tests, and checking test results.</a:t>
            </a:r>
          </a:p>
          <a:p>
            <a:r>
              <a:rPr lang="en-US" dirty="0" smtClean="0"/>
              <a:t>… but test case </a:t>
            </a:r>
            <a:r>
              <a:rPr lang="en-US" i="1" dirty="0" smtClean="0"/>
              <a:t>generation</a:t>
            </a:r>
            <a:r>
              <a:rPr lang="en-US" dirty="0" smtClean="0"/>
              <a:t> is usually manual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and Debugging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Tropos</a:t>
            </a:r>
            <a:r>
              <a:rPr lang="en-US" dirty="0" smtClean="0"/>
              <a:t> has a tool (</a:t>
            </a:r>
            <a:r>
              <a:rPr lang="en-US" dirty="0" err="1" smtClean="0"/>
              <a:t>eCAT</a:t>
            </a:r>
            <a:r>
              <a:rPr lang="en-US" dirty="0" smtClean="0"/>
              <a:t>) that provides support for test case generation</a:t>
            </a:r>
          </a:p>
          <a:p>
            <a:pPr lvl="1"/>
            <a:r>
              <a:rPr lang="en-US" dirty="0" smtClean="0"/>
              <a:t>This uses </a:t>
            </a:r>
            <a:r>
              <a:rPr lang="en-US" dirty="0" err="1" smtClean="0"/>
              <a:t>ontologies</a:t>
            </a:r>
            <a:r>
              <a:rPr lang="en-US" dirty="0" smtClean="0"/>
              <a:t> to generate message content</a:t>
            </a:r>
          </a:p>
          <a:p>
            <a:r>
              <a:rPr lang="en-US" dirty="0" smtClean="0"/>
              <a:t>Prometheus has work on test case generation</a:t>
            </a:r>
          </a:p>
          <a:p>
            <a:endParaRPr lang="en-US" dirty="0" smtClean="0"/>
          </a:p>
          <a:p>
            <a:r>
              <a:rPr lang="en-US" i="1" dirty="0" smtClean="0"/>
              <a:t>But is a given set of tests adequate?</a:t>
            </a:r>
            <a:endParaRPr lang="en-US" i="1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Adequacy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the complexity of agent systems, a set of tests may not be adequate</a:t>
            </a:r>
          </a:p>
          <a:p>
            <a:r>
              <a:rPr lang="en-US" dirty="0" smtClean="0"/>
              <a:t>There has been some work on adapting existing notion of code coverage to agents</a:t>
            </a:r>
          </a:p>
          <a:p>
            <a:r>
              <a:rPr lang="en-US" dirty="0" smtClean="0"/>
              <a:t>But this work is not yet used in agent testing tools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Formal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The difficulty of testing agent systems has motivated the development of formal methods</a:t>
            </a:r>
          </a:p>
          <a:p>
            <a:r>
              <a:rPr lang="en-US" dirty="0" smtClean="0"/>
              <a:t>Formal methods use mathematical techniques to </a:t>
            </a:r>
            <a:r>
              <a:rPr lang="en-US" i="1" dirty="0" smtClean="0"/>
              <a:t>prove</a:t>
            </a:r>
            <a:r>
              <a:rPr lang="en-US" dirty="0" smtClean="0"/>
              <a:t> that a system is correct (with respect to its </a:t>
            </a:r>
            <a:r>
              <a:rPr lang="en-US" dirty="0" err="1" smtClean="0"/>
              <a:t>formalised</a:t>
            </a:r>
            <a:r>
              <a:rPr lang="en-US" dirty="0" smtClean="0"/>
              <a:t> specification)</a:t>
            </a:r>
          </a:p>
          <a:p>
            <a:r>
              <a:rPr lang="en-US" dirty="0" smtClean="0"/>
              <a:t>Much of the work uses </a:t>
            </a:r>
            <a:r>
              <a:rPr lang="en-US" i="1" dirty="0" smtClean="0"/>
              <a:t>model checking</a:t>
            </a:r>
            <a:r>
              <a:rPr lang="en-US" dirty="0" smtClean="0"/>
              <a:t>, where an (often abstract) model of the system is systematically checked against a specification</a:t>
            </a:r>
          </a:p>
          <a:p>
            <a:r>
              <a:rPr lang="en-US" dirty="0" smtClean="0"/>
              <a:t>But current state-of-the-art is still limited to very small programs (e.g. six line contract net with three agents)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Historical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focus on developing new methodologies</a:t>
            </a:r>
          </a:p>
          <a:p>
            <a:r>
              <a:rPr lang="en-US" dirty="0" smtClean="0"/>
              <a:t>Reduction over time in number of actively developed methodologies</a:t>
            </a:r>
          </a:p>
          <a:p>
            <a:r>
              <a:rPr lang="en-US" dirty="0" smtClean="0"/>
              <a:t>… increased focus on </a:t>
            </a:r>
            <a:r>
              <a:rPr lang="en-US" dirty="0" err="1" smtClean="0"/>
              <a:t>standardisation</a:t>
            </a:r>
            <a:r>
              <a:rPr lang="en-US" dirty="0" smtClean="0"/>
              <a:t> and consolidation?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Maintenance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Once software has been deployed, it is subject to further change, such as: </a:t>
            </a:r>
          </a:p>
          <a:p>
            <a:pPr lvl="1"/>
            <a:r>
              <a:rPr lang="en-US" dirty="0" smtClean="0"/>
              <a:t>adapting to changes in its environment</a:t>
            </a:r>
          </a:p>
          <a:p>
            <a:pPr lvl="1"/>
            <a:r>
              <a:rPr lang="en-US" dirty="0" smtClean="0"/>
              <a:t>adding new functionality</a:t>
            </a:r>
          </a:p>
          <a:p>
            <a:r>
              <a:rPr lang="en-US" dirty="0" smtClean="0"/>
              <a:t>Only one piece of work that has looked at maintenance of agent systems</a:t>
            </a:r>
          </a:p>
          <a:p>
            <a:r>
              <a:rPr lang="en-US" dirty="0" smtClean="0"/>
              <a:t>Dam </a:t>
            </a:r>
            <a:r>
              <a:rPr lang="en-US" i="1" dirty="0" smtClean="0"/>
              <a:t>et al</a:t>
            </a:r>
            <a:r>
              <a:rPr lang="en-US" dirty="0" smtClean="0"/>
              <a:t>. </a:t>
            </a:r>
            <a:r>
              <a:rPr lang="en-US" dirty="0" smtClean="0"/>
              <a:t>focused on change propagation in design models: </a:t>
            </a:r>
            <a:r>
              <a:rPr lang="en-US" dirty="0" smtClean="0"/>
              <a:t>g</a:t>
            </a:r>
            <a:r>
              <a:rPr lang="en-US" dirty="0" smtClean="0"/>
              <a:t>iven a change to a design model, what other changes are needed to restore consistency of the model?</a:t>
            </a:r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Comparing Methodologies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 the early days of the field there were many methodologies</a:t>
            </a:r>
          </a:p>
          <a:p>
            <a:r>
              <a:rPr lang="en-US" dirty="0" smtClean="0"/>
              <a:t>This prompted work (around 2001-2003) on </a:t>
            </a:r>
            <a:r>
              <a:rPr lang="en-US" i="1" dirty="0" smtClean="0"/>
              <a:t>comparing</a:t>
            </a:r>
            <a:r>
              <a:rPr lang="en-US" dirty="0" smtClean="0"/>
              <a:t> methodologies</a:t>
            </a:r>
          </a:p>
          <a:p>
            <a:r>
              <a:rPr lang="en-US" dirty="0" smtClean="0"/>
              <a:t>Typical approach was feature based:</a:t>
            </a:r>
          </a:p>
          <a:p>
            <a:pPr lvl="1"/>
            <a:r>
              <a:rPr lang="en-US" dirty="0" smtClean="0"/>
              <a:t>Define a list of features of interest</a:t>
            </a:r>
          </a:p>
          <a:p>
            <a:pPr lvl="1"/>
            <a:r>
              <a:rPr lang="en-US" dirty="0" smtClean="0"/>
              <a:t>Assess each methodology against each feature</a:t>
            </a:r>
            <a:r>
              <a:rPr lang="en-US" dirty="0" smtClean="0"/>
              <a:t>, resulting in a large table</a:t>
            </a:r>
          </a:p>
          <a:p>
            <a:r>
              <a:rPr lang="en-US" dirty="0" smtClean="0"/>
              <a:t>Unfortunately this approach suffers from subjectivity </a:t>
            </a:r>
          </a:p>
          <a:p>
            <a:pPr lvl="1"/>
            <a:r>
              <a:rPr lang="en-US" dirty="0" smtClean="0"/>
              <a:t>… in some cases even the authors of a methodology didn’t agree on how to rate their methodology on given criteria!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Areas for further research:</a:t>
            </a:r>
          </a:p>
          <a:p>
            <a:pPr lvl="1"/>
            <a:r>
              <a:rPr lang="en-US" dirty="0" smtClean="0"/>
              <a:t>Understanding the benefits of the agent paradigm</a:t>
            </a:r>
          </a:p>
          <a:p>
            <a:pPr lvl="1"/>
            <a:r>
              <a:rPr lang="en-US" dirty="0" smtClean="0"/>
              <a:t>Designing flexible interactions</a:t>
            </a:r>
          </a:p>
          <a:p>
            <a:pPr lvl="1"/>
            <a:r>
              <a:rPr lang="en-US" dirty="0" smtClean="0"/>
              <a:t>Extending methodologies to deal with systems</a:t>
            </a:r>
          </a:p>
          <a:p>
            <a:pPr lvl="2"/>
            <a:r>
              <a:rPr lang="en-US" dirty="0" smtClean="0"/>
              <a:t>… that have complex and dynamic </a:t>
            </a:r>
            <a:r>
              <a:rPr lang="en-US" dirty="0" err="1" smtClean="0"/>
              <a:t>organisational</a:t>
            </a:r>
            <a:r>
              <a:rPr lang="en-US" dirty="0" smtClean="0"/>
              <a:t> structure</a:t>
            </a:r>
          </a:p>
          <a:p>
            <a:pPr lvl="2"/>
            <a:r>
              <a:rPr lang="en-US" dirty="0" smtClean="0"/>
              <a:t>… that have many simple agents with emergent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2"/>
            <a:r>
              <a:rPr lang="en-US" dirty="0" smtClean="0"/>
              <a:t>… that are an </a:t>
            </a:r>
            <a:r>
              <a:rPr lang="en-US" i="1" dirty="0" smtClean="0"/>
              <a:t>open</a:t>
            </a:r>
            <a:r>
              <a:rPr lang="en-US" dirty="0" smtClean="0"/>
              <a:t> society of agents</a:t>
            </a:r>
          </a:p>
          <a:p>
            <a:pPr lvl="1"/>
            <a:r>
              <a:rPr lang="en-US" dirty="0" smtClean="0"/>
              <a:t>Techniques for assurance of agent systems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Areas for further work (not research):</a:t>
            </a:r>
          </a:p>
          <a:p>
            <a:pPr lvl="1"/>
            <a:r>
              <a:rPr lang="en-US" dirty="0" err="1" smtClean="0"/>
              <a:t>Standardisation</a:t>
            </a:r>
            <a:r>
              <a:rPr lang="en-US" dirty="0" smtClean="0"/>
              <a:t> of methodologies</a:t>
            </a:r>
          </a:p>
          <a:p>
            <a:pPr lvl="2"/>
            <a:r>
              <a:rPr lang="en-US" dirty="0" smtClean="0"/>
              <a:t>Reduce unnecessary differences between methodologies</a:t>
            </a:r>
          </a:p>
          <a:p>
            <a:pPr lvl="2"/>
            <a:r>
              <a:rPr lang="en-US" dirty="0" smtClean="0"/>
              <a:t>Enable reuse of tool development, rather than duplicated effort</a:t>
            </a:r>
          </a:p>
          <a:p>
            <a:pPr lvl="2"/>
            <a:r>
              <a:rPr lang="en-US" dirty="0" smtClean="0"/>
              <a:t>One approach that has been proposed is </a:t>
            </a:r>
            <a:r>
              <a:rPr lang="en-US" i="1" dirty="0" smtClean="0"/>
              <a:t>method engineering</a:t>
            </a:r>
            <a:endParaRPr lang="en-US" dirty="0" smtClean="0"/>
          </a:p>
          <a:p>
            <a:pPr lvl="1"/>
            <a:r>
              <a:rPr lang="en-US" dirty="0" smtClean="0"/>
              <a:t>Integration of agent practices, standards and tools with mainstream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Agents defined as having certain properties</a:t>
            </a:r>
          </a:p>
          <a:p>
            <a:r>
              <a:rPr lang="en-US" dirty="0" smtClean="0"/>
              <a:t>Design agents with these </a:t>
            </a:r>
            <a:r>
              <a:rPr lang="en-US" b="1" dirty="0" smtClean="0"/>
              <a:t>properties </a:t>
            </a:r>
            <a:r>
              <a:rPr lang="en-US" dirty="0" smtClean="0"/>
              <a:t>using supporting </a:t>
            </a:r>
            <a:r>
              <a:rPr lang="en-US" b="1" dirty="0" smtClean="0"/>
              <a:t>concepts</a:t>
            </a:r>
            <a:endParaRPr lang="en-US" b="1" dirty="0"/>
          </a:p>
        </p:txBody>
      </p:sp>
      <p:pic>
        <p:nvPicPr>
          <p:cNvPr id="4" name="Picture 3" descr="concepts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3936999"/>
            <a:ext cx="8686800" cy="266262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Agent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 </a:t>
            </a:r>
            <a:r>
              <a:rPr lang="en-US" b="1" dirty="0" smtClean="0"/>
              <a:t>situated </a:t>
            </a:r>
            <a:r>
              <a:rPr lang="en-US" dirty="0" smtClean="0"/>
              <a:t>agents by modeling interface with environment in terms of </a:t>
            </a:r>
            <a:r>
              <a:rPr lang="en-US" b="1" dirty="0" smtClean="0"/>
              <a:t>actions </a:t>
            </a:r>
            <a:r>
              <a:rPr lang="en-US" dirty="0" smtClean="0"/>
              <a:t>and </a:t>
            </a:r>
            <a:r>
              <a:rPr lang="en-US" b="1" dirty="0" smtClean="0"/>
              <a:t>percepts</a:t>
            </a:r>
          </a:p>
          <a:p>
            <a:r>
              <a:rPr lang="en-US" dirty="0" smtClean="0"/>
              <a:t>Design </a:t>
            </a:r>
            <a:r>
              <a:rPr lang="en-US" b="1" dirty="0" smtClean="0"/>
              <a:t>proactive</a:t>
            </a:r>
            <a:r>
              <a:rPr lang="en-US" dirty="0" smtClean="0"/>
              <a:t> and </a:t>
            </a:r>
            <a:r>
              <a:rPr lang="en-US" b="1" dirty="0" smtClean="0"/>
              <a:t>autonomous </a:t>
            </a:r>
            <a:r>
              <a:rPr lang="en-US" dirty="0" smtClean="0"/>
              <a:t>agents using </a:t>
            </a:r>
            <a:r>
              <a:rPr lang="en-US" b="1" dirty="0" smtClean="0"/>
              <a:t>goals</a:t>
            </a:r>
            <a:endParaRPr lang="en-US" dirty="0" smtClean="0"/>
          </a:p>
          <a:p>
            <a:r>
              <a:rPr lang="en-US" dirty="0" smtClean="0"/>
              <a:t>Achieve </a:t>
            </a:r>
            <a:r>
              <a:rPr lang="en-US" b="1" dirty="0" smtClean="0"/>
              <a:t>reactivity</a:t>
            </a:r>
            <a:r>
              <a:rPr lang="en-US" dirty="0" smtClean="0"/>
              <a:t> using </a:t>
            </a:r>
            <a:r>
              <a:rPr lang="en-US" b="1" dirty="0" smtClean="0"/>
              <a:t>events</a:t>
            </a:r>
            <a:endParaRPr lang="en-US" dirty="0" smtClean="0"/>
          </a:p>
          <a:p>
            <a:r>
              <a:rPr lang="en-US" dirty="0" smtClean="0"/>
              <a:t>Agents interact with each other (</a:t>
            </a:r>
            <a:r>
              <a:rPr lang="en-US" b="1" dirty="0" smtClean="0"/>
              <a:t>social</a:t>
            </a:r>
            <a:r>
              <a:rPr lang="en-US" dirty="0" smtClean="0"/>
              <a:t>) using </a:t>
            </a:r>
            <a:r>
              <a:rPr lang="en-US" b="1" dirty="0" smtClean="0"/>
              <a:t>messages </a:t>
            </a:r>
            <a:r>
              <a:rPr lang="en-US" dirty="0" smtClean="0"/>
              <a:t>and </a:t>
            </a:r>
            <a:r>
              <a:rPr lang="en-US" b="1" dirty="0" smtClean="0"/>
              <a:t>protocols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Holonic</a:t>
            </a:r>
            <a:r>
              <a:rPr lang="en-US" dirty="0" smtClean="0"/>
              <a:t> Manufacturing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34200" y="3162300"/>
            <a:ext cx="1600200" cy="2286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robot1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(loads &amp; unloads)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Left Bracket 4"/>
          <p:cNvSpPr/>
          <p:nvPr/>
        </p:nvSpPr>
        <p:spPr>
          <a:xfrm rot="16200000">
            <a:off x="7543800" y="1866901"/>
            <a:ext cx="152400" cy="1371600"/>
          </a:xfrm>
          <a:prstGeom prst="leftBracket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15200" y="22479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buffer</a:t>
            </a:r>
            <a:endParaRPr lang="en-US" dirty="0"/>
          </a:p>
        </p:txBody>
      </p:sp>
      <p:sp>
        <p:nvSpPr>
          <p:cNvPr id="7" name="Left Bracket 6"/>
          <p:cNvSpPr/>
          <p:nvPr/>
        </p:nvSpPr>
        <p:spPr>
          <a:xfrm rot="16200000">
            <a:off x="7543800" y="1257301"/>
            <a:ext cx="152400" cy="1371600"/>
          </a:xfrm>
          <a:prstGeom prst="leftBracket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315200" y="16383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 buffer</a:t>
            </a:r>
            <a:endParaRPr lang="en-US" dirty="0"/>
          </a:p>
        </p:txBody>
      </p:sp>
      <p:sp>
        <p:nvSpPr>
          <p:cNvPr id="9" name="Left Bracket 8"/>
          <p:cNvSpPr/>
          <p:nvPr/>
        </p:nvSpPr>
        <p:spPr>
          <a:xfrm rot="16200000">
            <a:off x="7543800" y="647701"/>
            <a:ext cx="152400" cy="1371600"/>
          </a:xfrm>
          <a:prstGeom prst="leftBracket">
            <a:avLst/>
          </a:prstGeom>
          <a:ln w="571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6629400" y="1028700"/>
            <a:ext cx="609600" cy="228600"/>
          </a:xfrm>
          <a:prstGeom prst="leftArrow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15200" y="10287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 buffer</a:t>
            </a:r>
            <a:endParaRPr lang="en-US" dirty="0"/>
          </a:p>
        </p:txBody>
      </p:sp>
      <p:sp>
        <p:nvSpPr>
          <p:cNvPr id="12" name="Left Arrow 11"/>
          <p:cNvSpPr/>
          <p:nvPr/>
        </p:nvSpPr>
        <p:spPr>
          <a:xfrm>
            <a:off x="6629400" y="1638300"/>
            <a:ext cx="609600" cy="228600"/>
          </a:xfrm>
          <a:prstGeom prst="leftArrow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eft Arrow 12"/>
          <p:cNvSpPr/>
          <p:nvPr/>
        </p:nvSpPr>
        <p:spPr>
          <a:xfrm>
            <a:off x="6629400" y="2247900"/>
            <a:ext cx="609600" cy="228600"/>
          </a:xfrm>
          <a:prstGeom prst="leftArrow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62000" y="3162300"/>
            <a:ext cx="1600200" cy="22860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robot2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(joins)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34200" y="5867400"/>
            <a:ext cx="1600200" cy="838200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flipper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71800" y="2628901"/>
            <a:ext cx="3429000" cy="3238499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86200" y="4762500"/>
            <a:ext cx="1519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rotating table</a:t>
            </a:r>
            <a:endParaRPr lang="en-US" dirty="0"/>
          </a:p>
        </p:txBody>
      </p:sp>
      <p:sp>
        <p:nvSpPr>
          <p:cNvPr id="18" name="Curved Up Arrow 17"/>
          <p:cNvSpPr/>
          <p:nvPr/>
        </p:nvSpPr>
        <p:spPr>
          <a:xfrm>
            <a:off x="4114800" y="5131832"/>
            <a:ext cx="1066800" cy="609599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noFill/>
          <a:ln w="3810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76600" y="3924300"/>
            <a:ext cx="838200" cy="6096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jig 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257800" y="3924300"/>
            <a:ext cx="838200" cy="6096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jig 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" y="12573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Goal: Assemble “A”, “B” and “C” parts into a composite “ABC” part.</a:t>
            </a:r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for making an “ABC” part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robot1 loads an A part into one of the jigs on the rotating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robot1 loads a B part on top of it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table rotates so the A and B parts are at robot2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robot2 joins the parts together, yielding an “AB” part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table rotates back to robot1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if an AB part is required, robot1 unloads the part, else continue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robot1 moves the AB part to the flipper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flipper flips the part over (“BA”) at the same time as robot1 loads a C part into the jig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robot1 loads the BA part on top of the C part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table rotates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robot2 joins the C and BA parts, yielding a complete ABC part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table is rotated, and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robot1 then unloads the finished part.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2673</Words>
  <Application>Microsoft Macintosh PowerPoint</Application>
  <PresentationFormat>On-screen Show (4:3)</PresentationFormat>
  <Paragraphs>323</Paragraphs>
  <Slides>53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Agent Oriented Software Engineering  Michael Winikoff and Lin Padgham</vt:lpstr>
      <vt:lpstr>Introduction</vt:lpstr>
      <vt:lpstr>Methodology</vt:lpstr>
      <vt:lpstr>History of AOSE: Three Generations</vt:lpstr>
      <vt:lpstr>Historical Observations</vt:lpstr>
      <vt:lpstr>Agent Concepts</vt:lpstr>
      <vt:lpstr>Agent Concepts</vt:lpstr>
      <vt:lpstr>Example: Holonic Manufacturing</vt:lpstr>
      <vt:lpstr>Process for making an “ABC” part</vt:lpstr>
      <vt:lpstr>Actions and Percepts in the  Holonic Manufacturing Example</vt:lpstr>
      <vt:lpstr>Requirements</vt:lpstr>
      <vt:lpstr>Requirements</vt:lpstr>
      <vt:lpstr>Roles</vt:lpstr>
      <vt:lpstr>Requirements: Scenarios</vt:lpstr>
      <vt:lpstr>Requirements: Goals</vt:lpstr>
      <vt:lpstr>Example Goal Model</vt:lpstr>
      <vt:lpstr>Requirements: Environment </vt:lpstr>
      <vt:lpstr>Variations on requirements</vt:lpstr>
      <vt:lpstr>Design</vt:lpstr>
      <vt:lpstr>Design</vt:lpstr>
      <vt:lpstr>Design</vt:lpstr>
      <vt:lpstr>“What agent types exist?”</vt:lpstr>
      <vt:lpstr>“What agent types exist?”</vt:lpstr>
      <vt:lpstr>System (static) structure</vt:lpstr>
      <vt:lpstr>System Dynamics</vt:lpstr>
      <vt:lpstr>Holonic Manufacturing Protocols</vt:lpstr>
      <vt:lpstr>Fasten Protocol</vt:lpstr>
      <vt:lpstr>AddPart Protocol</vt:lpstr>
      <vt:lpstr>Lock Protocol</vt:lpstr>
      <vt:lpstr>System Overview Diagram</vt:lpstr>
      <vt:lpstr>System Overview Diagram</vt:lpstr>
      <vt:lpstr>Detailed Design</vt:lpstr>
      <vt:lpstr>Detailed Design</vt:lpstr>
      <vt:lpstr>Example: Robot1</vt:lpstr>
      <vt:lpstr>BDI Platform Design</vt:lpstr>
      <vt:lpstr>Example: Initial Structure</vt:lpstr>
      <vt:lpstr>Example: developing build2 </vt:lpstr>
      <vt:lpstr>Example: addPart and complete</vt:lpstr>
      <vt:lpstr>Example: final BDI design</vt:lpstr>
      <vt:lpstr>Final BDI Design for Robot1</vt:lpstr>
      <vt:lpstr>Approach II: FSM</vt:lpstr>
      <vt:lpstr>Final FSM Design for Robot1</vt:lpstr>
      <vt:lpstr>Implementation</vt:lpstr>
      <vt:lpstr>Assurance</vt:lpstr>
      <vt:lpstr>Testing and Debugging</vt:lpstr>
      <vt:lpstr>Testing and Debugging (2)</vt:lpstr>
      <vt:lpstr>Testing and Debugging (3)</vt:lpstr>
      <vt:lpstr>Testing Adequacy</vt:lpstr>
      <vt:lpstr>Formal Methods</vt:lpstr>
      <vt:lpstr>Software Maintenance</vt:lpstr>
      <vt:lpstr>Comparing Methodologies</vt:lpstr>
      <vt:lpstr>Conclusions</vt:lpstr>
      <vt:lpstr>Conclusions</vt:lpstr>
    </vt:vector>
  </TitlesOfParts>
  <Company>University of Otago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Agent Oriented Software Engineering  Michael Winikoff and Lin Padgham</dc:title>
  <dc:creator>Information Science</dc:creator>
  <cp:lastModifiedBy>Information Science</cp:lastModifiedBy>
  <cp:revision>48</cp:revision>
  <dcterms:created xsi:type="dcterms:W3CDTF">2012-05-01T22:19:23Z</dcterms:created>
  <dcterms:modified xsi:type="dcterms:W3CDTF">2012-05-01T23:06:58Z</dcterms:modified>
</cp:coreProperties>
</file>