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9"/>
  </p:notesMasterIdLst>
  <p:sldIdLst>
    <p:sldId id="265" r:id="rId2"/>
    <p:sldId id="257" r:id="rId3"/>
    <p:sldId id="266" r:id="rId4"/>
    <p:sldId id="267" r:id="rId5"/>
    <p:sldId id="269" r:id="rId6"/>
    <p:sldId id="268" r:id="rId7"/>
    <p:sldId id="272" r:id="rId8"/>
    <p:sldId id="271" r:id="rId9"/>
    <p:sldId id="270" r:id="rId10"/>
    <p:sldId id="273" r:id="rId11"/>
    <p:sldId id="274" r:id="rId12"/>
    <p:sldId id="275" r:id="rId13"/>
    <p:sldId id="276" r:id="rId14"/>
    <p:sldId id="278" r:id="rId15"/>
    <p:sldId id="277" r:id="rId16"/>
    <p:sldId id="280" r:id="rId17"/>
    <p:sldId id="279" r:id="rId18"/>
    <p:sldId id="281" r:id="rId19"/>
    <p:sldId id="282" r:id="rId20"/>
    <p:sldId id="283" r:id="rId21"/>
    <p:sldId id="284" r:id="rId22"/>
    <p:sldId id="285" r:id="rId23"/>
    <p:sldId id="287" r:id="rId24"/>
    <p:sldId id="286"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7" r:id="rId65"/>
    <p:sldId id="328" r:id="rId66"/>
    <p:sldId id="329" r:id="rId67"/>
    <p:sldId id="330" r:id="rId68"/>
    <p:sldId id="331" r:id="rId69"/>
    <p:sldId id="332" r:id="rId70"/>
    <p:sldId id="333" r:id="rId71"/>
    <p:sldId id="334" r:id="rId72"/>
    <p:sldId id="335" r:id="rId73"/>
    <p:sldId id="336" r:id="rId74"/>
    <p:sldId id="337" r:id="rId75"/>
    <p:sldId id="338" r:id="rId76"/>
    <p:sldId id="339" r:id="rId77"/>
    <p:sldId id="340" r:id="rId78"/>
    <p:sldId id="341" r:id="rId79"/>
    <p:sldId id="342" r:id="rId80"/>
    <p:sldId id="343" r:id="rId81"/>
    <p:sldId id="344" r:id="rId82"/>
    <p:sldId id="345" r:id="rId83"/>
    <p:sldId id="346" r:id="rId84"/>
    <p:sldId id="347" r:id="rId85"/>
    <p:sldId id="348" r:id="rId86"/>
    <p:sldId id="349" r:id="rId87"/>
    <p:sldId id="350" r:id="rId88"/>
    <p:sldId id="351" r:id="rId89"/>
    <p:sldId id="352" r:id="rId90"/>
    <p:sldId id="353" r:id="rId91"/>
    <p:sldId id="354" r:id="rId92"/>
    <p:sldId id="355" r:id="rId93"/>
    <p:sldId id="356" r:id="rId94"/>
    <p:sldId id="357" r:id="rId95"/>
    <p:sldId id="358" r:id="rId96"/>
    <p:sldId id="359" r:id="rId97"/>
    <p:sldId id="360" r:id="rId98"/>
    <p:sldId id="361" r:id="rId99"/>
    <p:sldId id="362" r:id="rId100"/>
    <p:sldId id="363" r:id="rId101"/>
    <p:sldId id="364" r:id="rId102"/>
    <p:sldId id="365" r:id="rId103"/>
    <p:sldId id="366" r:id="rId104"/>
    <p:sldId id="367" r:id="rId105"/>
    <p:sldId id="368" r:id="rId106"/>
    <p:sldId id="369" r:id="rId107"/>
    <p:sldId id="370" r:id="rId108"/>
    <p:sldId id="371" r:id="rId109"/>
    <p:sldId id="372" r:id="rId110"/>
    <p:sldId id="373" r:id="rId111"/>
    <p:sldId id="374" r:id="rId112"/>
    <p:sldId id="375" r:id="rId113"/>
    <p:sldId id="376" r:id="rId114"/>
    <p:sldId id="377" r:id="rId115"/>
    <p:sldId id="378" r:id="rId116"/>
    <p:sldId id="379" r:id="rId117"/>
    <p:sldId id="380" r:id="rId1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432"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994"/>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image" Target="../media/image3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419552-A361-47BA-9A25-ACDCBA913FF3}" type="datetimeFigureOut">
              <a:rPr lang="en-US" smtClean="0"/>
              <a:pPr/>
              <a:t>5/13/2012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F12F38-B199-4E18-B426-502AF669BA8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3F12F38-B199-4E18-B426-502AF669BA8D}" type="slidenum">
              <a:rPr lang="en-US" smtClean="0"/>
              <a:pPr/>
              <a:t>44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6F1923D-954A-0647-A37E-80BD73001ED2}" type="slidenum">
              <a:rPr lang="en-US"/>
              <a:pPr/>
              <a:t>65</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C2A1F6CE-C8F1-6C4E-BEDF-E108315384D4}" type="slidenum">
              <a:rPr lang="en-US"/>
              <a:pPr/>
              <a:t>66</a:t>
            </a:fld>
            <a:endParaRPr lang="en-US"/>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09D5C864-C70F-664A-B8ED-51662E1DA3F4}" type="slidenum">
              <a:rPr lang="en-US"/>
              <a:pPr/>
              <a:t>68</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E19F588-80EE-BE43-8EB9-6BB1B7DDF488}" type="slidenum">
              <a:rPr lang="en-US"/>
              <a:pPr/>
              <a:t>74</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9F5FDBF5-14AB-8A4D-8129-09E6A1DD7B22}" type="slidenum">
              <a:rPr lang="en-US"/>
              <a:pPr/>
              <a:t>75</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7CDB3636-58B3-364E-A93E-4620CD5DEB0C}" type="slidenum">
              <a:rPr lang="en-US"/>
              <a:pPr/>
              <a:t>76</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24F44926-210A-D04F-A003-ABDF577AEE10}" type="slidenum">
              <a:rPr lang="en-US"/>
              <a:pPr/>
              <a:t>77</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571D286-9BE4-574D-93D4-F7795152D5D7}" type="slidenum">
              <a:rPr lang="en-US"/>
              <a:pPr/>
              <a:t>80</a:t>
            </a:fld>
            <a:endParaRPr lang="en-US"/>
          </a:p>
        </p:txBody>
      </p:sp>
      <p:sp>
        <p:nvSpPr>
          <p:cNvPr id="59395" name="Rectangle 2"/>
          <p:cNvSpPr>
            <a:spLocks noGrp="1" noRot="1" noChangeAspect="1" noChangeArrowheads="1"/>
          </p:cNvSpPr>
          <p:nvPr>
            <p:ph type="sldImg"/>
          </p:nvPr>
        </p:nvSpPr>
        <p:spPr>
          <a:solidFill>
            <a:srgbClr val="FFFFFF"/>
          </a:solidFill>
          <a:ln/>
        </p:spPr>
      </p:sp>
      <p:sp>
        <p:nvSpPr>
          <p:cNvPr id="59396"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47996EF-F73F-1746-AEE5-55F680CA2077}" type="slidenum">
              <a:rPr lang="en-US"/>
              <a:pPr/>
              <a:t>82</a:t>
            </a:fld>
            <a:endParaRPr lang="en-US"/>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0C07172A-A051-1F43-9695-210ED720C4E0}" type="slidenum">
              <a:rPr lang="en-US"/>
              <a:pPr/>
              <a:t>83</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3F12F38-B199-4E18-B426-502AF669BA8D}" type="slidenum">
              <a:rPr lang="en-US" smtClean="0"/>
              <a:pPr/>
              <a:t>45</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EDC0F87F-1E38-F149-8F3B-D0A4D1DA2226}" type="slidenum">
              <a:rPr lang="en-US"/>
              <a:pPr/>
              <a:t>84</a:t>
            </a:fld>
            <a:endParaRPr lang="en-US"/>
          </a:p>
        </p:txBody>
      </p:sp>
      <p:sp>
        <p:nvSpPr>
          <p:cNvPr id="65539" name="Rectangle 2"/>
          <p:cNvSpPr>
            <a:spLocks noGrp="1" noRot="1" noChangeAspect="1" noChangeArrowheads="1"/>
          </p:cNvSpPr>
          <p:nvPr>
            <p:ph type="sldImg"/>
          </p:nvPr>
        </p:nvSpPr>
        <p:spPr>
          <a:solidFill>
            <a:srgbClr val="FFFFFF"/>
          </a:solidFill>
          <a:ln/>
        </p:spPr>
      </p:sp>
      <p:sp>
        <p:nvSpPr>
          <p:cNvPr id="65540"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B2198048-9324-6F4B-9B12-1753E232B47B}" type="slidenum">
              <a:rPr lang="en-US"/>
              <a:pPr/>
              <a:t>85</a:t>
            </a:fld>
            <a:endParaRPr lang="en-U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8BC60F91-CD46-4049-868C-E83630CD29E8}" type="slidenum">
              <a:rPr lang="en-US"/>
              <a:pPr/>
              <a:t>86</a:t>
            </a:fld>
            <a:endParaRPr lang="en-US"/>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3E4BB64-6B4A-CC41-B3D7-BB4DB4E2639F}" type="slidenum">
              <a:rPr lang="en-US"/>
              <a:pPr/>
              <a:t>87</a:t>
            </a:fld>
            <a:endParaRPr lang="en-US"/>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6C7F5F6A-E3CD-2B4E-806B-C1F0E118A0C1}" type="slidenum">
              <a:rPr lang="en-US"/>
              <a:pPr/>
              <a:t>88</a:t>
            </a:fld>
            <a:endParaRPr lang="en-US"/>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D8717481-EECA-534D-8C7A-30DA37117E3B}" type="slidenum">
              <a:rPr lang="en-US"/>
              <a:pPr/>
              <a:t>89</a:t>
            </a:fld>
            <a:endParaRPr lang="en-US"/>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26D8B33E-54E5-B748-AFF3-7B7F87BC1EFE}" type="slidenum">
              <a:rPr lang="en-US"/>
              <a:pPr/>
              <a:t>90</a:t>
            </a:fld>
            <a:endParaRPr lang="en-US"/>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C3EF934E-D5F2-F148-A947-45BA259236C5}" type="slidenum">
              <a:rPr lang="en-US"/>
              <a:pPr/>
              <a:t>91</a:t>
            </a:fld>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A9672543-9FD8-DC42-BFC7-32DB627F8793}" type="slidenum">
              <a:rPr lang="en-US"/>
              <a:pPr/>
              <a:t>94</a:t>
            </a:fld>
            <a:endParaRPr lang="en-US"/>
          </a:p>
        </p:txBody>
      </p:sp>
      <p:sp>
        <p:nvSpPr>
          <p:cNvPr id="117763" name="Rectangle 2"/>
          <p:cNvSpPr>
            <a:spLocks noGrp="1" noRot="1" noChangeAspect="1" noChangeArrowheads="1"/>
          </p:cNvSpPr>
          <p:nvPr>
            <p:ph type="sldImg"/>
          </p:nvPr>
        </p:nvSpPr>
        <p:spPr>
          <a:solidFill>
            <a:srgbClr val="FFFFFF"/>
          </a:solidFill>
          <a:ln/>
        </p:spPr>
      </p:sp>
      <p:sp>
        <p:nvSpPr>
          <p:cNvPr id="117764" name="Rectangle 3"/>
          <p:cNvSpPr>
            <a:spLocks noGrp="1" noChangeArrowheads="1"/>
          </p:cNvSpPr>
          <p:nvPr>
            <p:ph type="body" idx="1"/>
          </p:nvPr>
        </p:nvSpPr>
        <p:spPr>
          <a:solidFill>
            <a:srgbClr val="FFFFFF"/>
          </a:solidFill>
          <a:ln>
            <a:solidFill>
              <a:srgbClr val="000000"/>
            </a:solid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9DBA2513-5B76-434E-994F-2E867B923C2D}" type="slidenum">
              <a:rPr lang="en-US"/>
              <a:pPr/>
              <a:t>95</a:t>
            </a:fld>
            <a:endParaRPr lang="en-US"/>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6D847F7-4686-5442-B05C-6CFC51CC6B61}" type="slidenum">
              <a:rPr lang="en-US"/>
              <a:pPr/>
              <a:t>57</a:t>
            </a:fld>
            <a:endParaRPr 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1A5F6ACF-F256-7D4D-878B-C9C8D346208F}" type="slidenum">
              <a:rPr lang="en-US"/>
              <a:pPr/>
              <a:t>96</a:t>
            </a:fld>
            <a:endParaRPr lang="en-US"/>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03E5E9F7-A684-5D4B-BF9A-D8F9E7E577CE}" type="slidenum">
              <a:rPr lang="en-US"/>
              <a:pPr/>
              <a:t>97</a:t>
            </a:fld>
            <a:endParaRPr lang="en-US"/>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C83956ED-22D8-A948-A0C0-CFA054AEE8E5}" type="slidenum">
              <a:rPr lang="en-US"/>
              <a:pPr/>
              <a:t>98</a:t>
            </a:fld>
            <a:endParaRPr lang="en-US"/>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60F4E492-8F8F-FB42-918A-300A170E2E77}" type="slidenum">
              <a:rPr lang="en-US"/>
              <a:pPr/>
              <a:t>99</a:t>
            </a:fld>
            <a:endParaRPr lang="en-US"/>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EBFE317E-3609-0942-86FD-60CE31563549}" type="slidenum">
              <a:rPr lang="en-US"/>
              <a:pPr/>
              <a:t>100</a:t>
            </a:fld>
            <a:endParaRPr lang="en-US"/>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586C20A5-6455-4546-BA59-8B4F3308029F}" type="slidenum">
              <a:rPr lang="en-US"/>
              <a:pPr/>
              <a:t>101</a:t>
            </a:fld>
            <a:endParaRPr lang="en-US"/>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EB7154EF-D9E6-754A-9EE6-CA6F46908B9B}" type="slidenum">
              <a:rPr lang="en-US"/>
              <a:pPr/>
              <a:t>102</a:t>
            </a:fld>
            <a:endParaRPr lang="en-US"/>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8E97F36C-3B8D-4048-9E13-C1B0192DD7B3}" type="slidenum">
              <a:rPr lang="en-US"/>
              <a:pPr/>
              <a:t>103</a:t>
            </a:fld>
            <a:endParaRPr lang="en-US"/>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2A8EA4DC-2B2E-2A49-A295-B2E28666AC0F}" type="slidenum">
              <a:rPr lang="en-US"/>
              <a:pPr/>
              <a:t>104</a:t>
            </a:fld>
            <a:endParaRPr lang="en-US"/>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0FD0D5CA-D312-9242-AAE9-13106CE37A37}" type="slidenum">
              <a:rPr lang="en-US"/>
              <a:pPr/>
              <a:t>105</a:t>
            </a:fld>
            <a:endParaRPr lang="en-US"/>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B561191-E223-AA41-9451-A63B08756A77}" type="slidenum">
              <a:rPr lang="en-US"/>
              <a:pPr/>
              <a:t>58</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5A67B9BD-1F1E-1C40-8F9B-04D36AEAA8B6}" type="slidenum">
              <a:rPr lang="en-US"/>
              <a:pPr/>
              <a:t>107</a:t>
            </a:fld>
            <a:endParaRPr lang="en-US"/>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493D36E6-87D8-8840-876D-D04B60C0402B}" type="slidenum">
              <a:rPr lang="en-US"/>
              <a:pPr/>
              <a:t>108</a:t>
            </a:fld>
            <a:endParaRPr lang="en-US"/>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92DF7AA9-7595-8143-BF72-AC8FB4C8F0E2}" type="slidenum">
              <a:rPr lang="en-US"/>
              <a:pPr/>
              <a:t>110</a:t>
            </a:fld>
            <a:endParaRPr lang="en-US"/>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73B79253-0822-7B48-AF73-7CFEBE3A223F}" type="slidenum">
              <a:rPr lang="en-US"/>
              <a:pPr/>
              <a:t>59</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63638E4-7C76-5B46-8A83-E43B490B3F99}" type="slidenum">
              <a:rPr lang="en-US"/>
              <a:pPr/>
              <a:t>60</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998326D8-3A99-114F-987C-DC41E722DE29}" type="slidenum">
              <a:rPr lang="en-US"/>
              <a:pPr/>
              <a:t>61</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D63E4473-C543-F446-8410-C605448AFEB3}" type="slidenum">
              <a:rPr lang="en-US"/>
              <a:pPr/>
              <a:t>62</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FC89074A-3AC4-BB4E-8ACE-8732C44B564B}" type="slidenum">
              <a:rPr lang="en-US"/>
              <a:pPr/>
              <a:t>64</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US">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59A5C4-39FD-424B-8BC7-82CA56512698}" type="datetimeFigureOut">
              <a:rPr lang="en-US" smtClean="0"/>
              <a:pPr/>
              <a:t>5/13/2012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9A5C4-39FD-424B-8BC7-82CA56512698}" type="datetimeFigureOut">
              <a:rPr lang="en-US" smtClean="0"/>
              <a:pPr/>
              <a:t>5/13/2012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9A5C4-39FD-424B-8BC7-82CA56512698}" type="datetimeFigureOut">
              <a:rPr lang="en-US" smtClean="0"/>
              <a:pPr/>
              <a:t>5/13/2012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59A5C4-39FD-424B-8BC7-82CA56512698}" type="datetimeFigureOut">
              <a:rPr lang="en-US" smtClean="0"/>
              <a:pPr/>
              <a:t>5/13/2012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59A5C4-39FD-424B-8BC7-82CA56512698}" type="datetimeFigureOut">
              <a:rPr lang="en-US" smtClean="0"/>
              <a:pPr/>
              <a:t>5/13/2012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59A5C4-39FD-424B-8BC7-82CA56512698}" type="datetimeFigureOut">
              <a:rPr lang="en-US" smtClean="0"/>
              <a:pPr/>
              <a:t>5/13/2012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59A5C4-39FD-424B-8BC7-82CA56512698}" type="datetimeFigureOut">
              <a:rPr lang="en-US" smtClean="0"/>
              <a:pPr/>
              <a:t>5/13/2012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59A5C4-39FD-424B-8BC7-82CA56512698}" type="datetimeFigureOut">
              <a:rPr lang="en-US" smtClean="0"/>
              <a:pPr/>
              <a:t>5/13/2012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59A5C4-39FD-424B-8BC7-82CA56512698}" type="datetimeFigureOut">
              <a:rPr lang="en-US" smtClean="0"/>
              <a:pPr/>
              <a:t>5/13/2012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9A5C4-39FD-424B-8BC7-82CA56512698}" type="datetimeFigureOut">
              <a:rPr lang="en-US" smtClean="0"/>
              <a:pPr/>
              <a:t>5/13/2012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9A5C4-39FD-424B-8BC7-82CA56512698}" type="datetimeFigureOut">
              <a:rPr lang="en-US" smtClean="0"/>
              <a:pPr/>
              <a:t>5/13/2012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2621F8-0618-4201-A20E-3E5D3B49248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9A5C4-39FD-424B-8BC7-82CA56512698}" type="datetimeFigureOut">
              <a:rPr lang="en-US" smtClean="0"/>
              <a:pPr/>
              <a:t>5/13/2012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621F8-0618-4201-A20E-3E5D3B49248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the-mas-book.info/"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0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MULTIAGENT PLANNING, CONTROL, AND EXECUTION</a:t>
            </a:r>
            <a:endParaRPr lang="en-US" dirty="0"/>
          </a:p>
        </p:txBody>
      </p:sp>
      <p:sp>
        <p:nvSpPr>
          <p:cNvPr id="3" name="Subtitle 2"/>
          <p:cNvSpPr>
            <a:spLocks noGrp="1"/>
          </p:cNvSpPr>
          <p:nvPr>
            <p:ph type="subTitle" idx="1"/>
          </p:nvPr>
        </p:nvSpPr>
        <p:spPr/>
        <p:txBody>
          <a:bodyPr>
            <a:normAutofit fontScale="70000" lnSpcReduction="20000"/>
          </a:bodyPr>
          <a:lstStyle/>
          <a:p>
            <a:r>
              <a:rPr lang="en-US" dirty="0" smtClean="0"/>
              <a:t>Chapter 11 of</a:t>
            </a:r>
          </a:p>
          <a:p>
            <a:r>
              <a:rPr lang="en-US" dirty="0" err="1" smtClean="0"/>
              <a:t>Multiagent</a:t>
            </a:r>
            <a:r>
              <a:rPr lang="en-US" dirty="0" smtClean="0"/>
              <a:t> Systems: A Modern Approach</a:t>
            </a:r>
          </a:p>
          <a:p>
            <a:r>
              <a:rPr lang="en-US" u="sng" dirty="0" smtClean="0">
                <a:hlinkClick r:id="rId2"/>
              </a:rPr>
              <a:t>http://www.the-mas-book.info</a:t>
            </a:r>
            <a:endParaRPr lang="en-US" dirty="0" smtClean="0"/>
          </a:p>
          <a:p>
            <a:endParaRPr lang="en-US" dirty="0" smtClean="0"/>
          </a:p>
          <a:p>
            <a:r>
              <a:rPr lang="en-US" dirty="0" smtClean="0"/>
              <a:t>E. Durfee and S. Zilberstein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Coordination Prior to Local Planning</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Formulate interaction plans/rules beforehand, and commit to following them</a:t>
            </a:r>
          </a:p>
          <a:p>
            <a:pPr lvl="1"/>
            <a:r>
              <a:rPr lang="en-US" dirty="0" smtClean="0"/>
              <a:t>Example: Message-exchange protocol defining interpretations of and allowable responses to (sequences) of communicative acts</a:t>
            </a:r>
          </a:p>
          <a:p>
            <a:r>
              <a:rPr lang="en-US" dirty="0" smtClean="0"/>
              <a:t>Main ideas:</a:t>
            </a:r>
          </a:p>
          <a:p>
            <a:pPr lvl="1"/>
            <a:r>
              <a:rPr lang="en-US" dirty="0" smtClean="0"/>
              <a:t>Core aspects about what coordination decisions will need to be made and how they will be resolved are known ahead of time</a:t>
            </a:r>
          </a:p>
          <a:p>
            <a:pPr lvl="1"/>
            <a:r>
              <a:rPr lang="en-US" dirty="0" smtClean="0"/>
              <a:t>Details of agents’ plans specific to a particular problem instance can fit into the predefined coordination framework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Exhaustive Backups</a:t>
            </a:r>
          </a:p>
        </p:txBody>
      </p:sp>
      <p:grpSp>
        <p:nvGrpSpPr>
          <p:cNvPr id="2" name="Group 121"/>
          <p:cNvGrpSpPr>
            <a:grpSpLocks/>
          </p:cNvGrpSpPr>
          <p:nvPr/>
        </p:nvGrpSpPr>
        <p:grpSpPr bwMode="auto">
          <a:xfrm>
            <a:off x="6030913" y="3848100"/>
            <a:ext cx="1485900" cy="647700"/>
            <a:chOff x="2357" y="2160"/>
            <a:chExt cx="936" cy="408"/>
          </a:xfrm>
        </p:grpSpPr>
        <p:sp>
          <p:nvSpPr>
            <p:cNvPr id="129122" name="Oval 122"/>
            <p:cNvSpPr>
              <a:spLocks noChangeArrowheads="1"/>
            </p:cNvSpPr>
            <p:nvPr/>
          </p:nvSpPr>
          <p:spPr bwMode="auto">
            <a:xfrm>
              <a:off x="2390" y="23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123" name="Oval 123"/>
            <p:cNvSpPr>
              <a:spLocks noChangeArrowheads="1"/>
            </p:cNvSpPr>
            <p:nvPr/>
          </p:nvSpPr>
          <p:spPr bwMode="auto">
            <a:xfrm>
              <a:off x="3119" y="23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124" name="Line 124"/>
            <p:cNvSpPr>
              <a:spLocks noChangeShapeType="1"/>
            </p:cNvSpPr>
            <p:nvPr/>
          </p:nvSpPr>
          <p:spPr bwMode="auto">
            <a:xfrm>
              <a:off x="2530" y="2344"/>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125" name="Line 125"/>
            <p:cNvSpPr>
              <a:spLocks noChangeShapeType="1"/>
            </p:cNvSpPr>
            <p:nvPr/>
          </p:nvSpPr>
          <p:spPr bwMode="auto">
            <a:xfrm flipH="1">
              <a:off x="2530" y="2409"/>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126" name="Text Box 126"/>
            <p:cNvSpPr txBox="1">
              <a:spLocks noChangeArrowheads="1"/>
            </p:cNvSpPr>
            <p:nvPr/>
          </p:nvSpPr>
          <p:spPr bwMode="auto">
            <a:xfrm>
              <a:off x="2357" y="22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127" name="Text Box 127"/>
            <p:cNvSpPr txBox="1">
              <a:spLocks noChangeArrowheads="1"/>
            </p:cNvSpPr>
            <p:nvPr/>
          </p:nvSpPr>
          <p:spPr bwMode="auto">
            <a:xfrm>
              <a:off x="3085" y="22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128" name="Text Box 128"/>
            <p:cNvSpPr txBox="1">
              <a:spLocks noChangeArrowheads="1"/>
            </p:cNvSpPr>
            <p:nvPr/>
          </p:nvSpPr>
          <p:spPr bwMode="auto">
            <a:xfrm>
              <a:off x="2683" y="2160"/>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129" name="Text Box 129"/>
            <p:cNvSpPr txBox="1">
              <a:spLocks noChangeArrowheads="1"/>
            </p:cNvSpPr>
            <p:nvPr/>
          </p:nvSpPr>
          <p:spPr bwMode="auto">
            <a:xfrm>
              <a:off x="2675" y="2376"/>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grpSp>
      <p:grpSp>
        <p:nvGrpSpPr>
          <p:cNvPr id="3" name="Group 177"/>
          <p:cNvGrpSpPr>
            <a:grpSpLocks/>
          </p:cNvGrpSpPr>
          <p:nvPr/>
        </p:nvGrpSpPr>
        <p:grpSpPr bwMode="auto">
          <a:xfrm>
            <a:off x="1839913" y="3848100"/>
            <a:ext cx="1485900" cy="647700"/>
            <a:chOff x="2357" y="2160"/>
            <a:chExt cx="936" cy="408"/>
          </a:xfrm>
        </p:grpSpPr>
        <p:sp>
          <p:nvSpPr>
            <p:cNvPr id="129114" name="Oval 178"/>
            <p:cNvSpPr>
              <a:spLocks noChangeArrowheads="1"/>
            </p:cNvSpPr>
            <p:nvPr/>
          </p:nvSpPr>
          <p:spPr bwMode="auto">
            <a:xfrm>
              <a:off x="2390" y="23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115" name="Oval 179"/>
            <p:cNvSpPr>
              <a:spLocks noChangeArrowheads="1"/>
            </p:cNvSpPr>
            <p:nvPr/>
          </p:nvSpPr>
          <p:spPr bwMode="auto">
            <a:xfrm>
              <a:off x="3119" y="23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116" name="Line 180"/>
            <p:cNvSpPr>
              <a:spLocks noChangeShapeType="1"/>
            </p:cNvSpPr>
            <p:nvPr/>
          </p:nvSpPr>
          <p:spPr bwMode="auto">
            <a:xfrm>
              <a:off x="2530" y="2344"/>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117" name="Line 181"/>
            <p:cNvSpPr>
              <a:spLocks noChangeShapeType="1"/>
            </p:cNvSpPr>
            <p:nvPr/>
          </p:nvSpPr>
          <p:spPr bwMode="auto">
            <a:xfrm flipH="1">
              <a:off x="2530" y="2409"/>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118" name="Text Box 182"/>
            <p:cNvSpPr txBox="1">
              <a:spLocks noChangeArrowheads="1"/>
            </p:cNvSpPr>
            <p:nvPr/>
          </p:nvSpPr>
          <p:spPr bwMode="auto">
            <a:xfrm>
              <a:off x="2357" y="22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119" name="Text Box 183"/>
            <p:cNvSpPr txBox="1">
              <a:spLocks noChangeArrowheads="1"/>
            </p:cNvSpPr>
            <p:nvPr/>
          </p:nvSpPr>
          <p:spPr bwMode="auto">
            <a:xfrm>
              <a:off x="3085" y="22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120" name="Text Box 184"/>
            <p:cNvSpPr txBox="1">
              <a:spLocks noChangeArrowheads="1"/>
            </p:cNvSpPr>
            <p:nvPr/>
          </p:nvSpPr>
          <p:spPr bwMode="auto">
            <a:xfrm>
              <a:off x="2683" y="2160"/>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121" name="Text Box 185"/>
            <p:cNvSpPr txBox="1">
              <a:spLocks noChangeArrowheads="1"/>
            </p:cNvSpPr>
            <p:nvPr/>
          </p:nvSpPr>
          <p:spPr bwMode="auto">
            <a:xfrm>
              <a:off x="2675" y="2376"/>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grpSp>
      <p:grpSp>
        <p:nvGrpSpPr>
          <p:cNvPr id="4" name="Group 198"/>
          <p:cNvGrpSpPr>
            <a:grpSpLocks/>
          </p:cNvGrpSpPr>
          <p:nvPr/>
        </p:nvGrpSpPr>
        <p:grpSpPr bwMode="auto">
          <a:xfrm>
            <a:off x="622300" y="2971800"/>
            <a:ext cx="8064500" cy="2438400"/>
            <a:chOff x="392" y="1872"/>
            <a:chExt cx="5080" cy="1536"/>
          </a:xfrm>
        </p:grpSpPr>
        <p:grpSp>
          <p:nvGrpSpPr>
            <p:cNvPr id="5" name="Group 195"/>
            <p:cNvGrpSpPr>
              <a:grpSpLocks/>
            </p:cNvGrpSpPr>
            <p:nvPr/>
          </p:nvGrpSpPr>
          <p:grpSpPr bwMode="auto">
            <a:xfrm>
              <a:off x="3032" y="1872"/>
              <a:ext cx="2440" cy="1536"/>
              <a:chOff x="3032" y="1872"/>
              <a:chExt cx="2440" cy="1536"/>
            </a:xfrm>
          </p:grpSpPr>
          <p:sp>
            <p:nvSpPr>
              <p:cNvPr id="129074" name="Line 75"/>
              <p:cNvSpPr>
                <a:spLocks noChangeShapeType="1"/>
              </p:cNvSpPr>
              <p:nvPr/>
            </p:nvSpPr>
            <p:spPr bwMode="auto">
              <a:xfrm>
                <a:off x="3585" y="2074"/>
                <a:ext cx="291" cy="486"/>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75" name="Line 76"/>
              <p:cNvSpPr>
                <a:spLocks noChangeShapeType="1"/>
              </p:cNvSpPr>
              <p:nvPr/>
            </p:nvSpPr>
            <p:spPr bwMode="auto">
              <a:xfrm flipH="1">
                <a:off x="4717" y="2074"/>
                <a:ext cx="291" cy="486"/>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76" name="Oval 79"/>
              <p:cNvSpPr>
                <a:spLocks noChangeArrowheads="1"/>
              </p:cNvSpPr>
              <p:nvPr/>
            </p:nvSpPr>
            <p:spPr bwMode="auto">
              <a:xfrm>
                <a:off x="3067" y="2560"/>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77" name="Oval 80"/>
              <p:cNvSpPr>
                <a:spLocks noChangeArrowheads="1"/>
              </p:cNvSpPr>
              <p:nvPr/>
            </p:nvSpPr>
            <p:spPr bwMode="auto">
              <a:xfrm>
                <a:off x="5300" y="2560"/>
                <a:ext cx="155"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78" name="Line 81"/>
              <p:cNvSpPr>
                <a:spLocks noChangeShapeType="1"/>
              </p:cNvSpPr>
              <p:nvPr/>
            </p:nvSpPr>
            <p:spPr bwMode="auto">
              <a:xfrm>
                <a:off x="3229" y="2624"/>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79" name="Line 82"/>
              <p:cNvSpPr>
                <a:spLocks noChangeShapeType="1"/>
              </p:cNvSpPr>
              <p:nvPr/>
            </p:nvSpPr>
            <p:spPr bwMode="auto">
              <a:xfrm flipH="1">
                <a:off x="4717" y="2624"/>
                <a:ext cx="583"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80" name="Oval 83"/>
              <p:cNvSpPr>
                <a:spLocks noChangeArrowheads="1"/>
              </p:cNvSpPr>
              <p:nvPr/>
            </p:nvSpPr>
            <p:spPr bwMode="auto">
              <a:xfrm>
                <a:off x="4222" y="1908"/>
                <a:ext cx="155"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1" name="Oval 84"/>
              <p:cNvSpPr>
                <a:spLocks noChangeArrowheads="1"/>
              </p:cNvSpPr>
              <p:nvPr/>
            </p:nvSpPr>
            <p:spPr bwMode="auto">
              <a:xfrm>
                <a:off x="4950" y="19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2" name="Oval 85"/>
              <p:cNvSpPr>
                <a:spLocks noChangeArrowheads="1"/>
              </p:cNvSpPr>
              <p:nvPr/>
            </p:nvSpPr>
            <p:spPr bwMode="auto">
              <a:xfrm>
                <a:off x="3455" y="1912"/>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3" name="Line 86"/>
              <p:cNvSpPr>
                <a:spLocks noChangeShapeType="1"/>
              </p:cNvSpPr>
              <p:nvPr/>
            </p:nvSpPr>
            <p:spPr bwMode="auto">
              <a:xfrm>
                <a:off x="3617" y="2042"/>
                <a:ext cx="97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84" name="Line 87"/>
              <p:cNvSpPr>
                <a:spLocks noChangeShapeType="1"/>
              </p:cNvSpPr>
              <p:nvPr/>
            </p:nvSpPr>
            <p:spPr bwMode="auto">
              <a:xfrm flipH="1">
                <a:off x="3973" y="2042"/>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85" name="Line 88"/>
              <p:cNvSpPr>
                <a:spLocks noChangeShapeType="1"/>
              </p:cNvSpPr>
              <p:nvPr/>
            </p:nvSpPr>
            <p:spPr bwMode="auto">
              <a:xfrm>
                <a:off x="4329" y="2042"/>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86" name="Oval 89"/>
              <p:cNvSpPr>
                <a:spLocks noChangeArrowheads="1"/>
              </p:cNvSpPr>
              <p:nvPr/>
            </p:nvSpPr>
            <p:spPr bwMode="auto">
              <a:xfrm flipV="1">
                <a:off x="4189" y="3247"/>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7" name="Oval 90"/>
              <p:cNvSpPr>
                <a:spLocks noChangeArrowheads="1"/>
              </p:cNvSpPr>
              <p:nvPr/>
            </p:nvSpPr>
            <p:spPr bwMode="auto">
              <a:xfrm flipV="1">
                <a:off x="4918" y="3247"/>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8" name="Oval 91"/>
              <p:cNvSpPr>
                <a:spLocks noChangeArrowheads="1"/>
              </p:cNvSpPr>
              <p:nvPr/>
            </p:nvSpPr>
            <p:spPr bwMode="auto">
              <a:xfrm flipV="1">
                <a:off x="3423" y="3243"/>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89" name="Line 92"/>
              <p:cNvSpPr>
                <a:spLocks noChangeShapeType="1"/>
              </p:cNvSpPr>
              <p:nvPr/>
            </p:nvSpPr>
            <p:spPr bwMode="auto">
              <a:xfrm flipV="1">
                <a:off x="3552" y="2751"/>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90" name="Line 94"/>
              <p:cNvSpPr>
                <a:spLocks noChangeShapeType="1"/>
              </p:cNvSpPr>
              <p:nvPr/>
            </p:nvSpPr>
            <p:spPr bwMode="auto">
              <a:xfrm flipH="1" flipV="1">
                <a:off x="3941" y="2783"/>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91" name="Line 95"/>
              <p:cNvSpPr>
                <a:spLocks noChangeShapeType="1"/>
              </p:cNvSpPr>
              <p:nvPr/>
            </p:nvSpPr>
            <p:spPr bwMode="auto">
              <a:xfrm flipV="1">
                <a:off x="4297" y="2783"/>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92" name="Line 97"/>
              <p:cNvSpPr>
                <a:spLocks noChangeShapeType="1"/>
              </p:cNvSpPr>
              <p:nvPr/>
            </p:nvSpPr>
            <p:spPr bwMode="auto">
              <a:xfrm flipH="1" flipV="1">
                <a:off x="4685" y="2751"/>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93" name="Line 98"/>
              <p:cNvSpPr>
                <a:spLocks noChangeShapeType="1"/>
              </p:cNvSpPr>
              <p:nvPr/>
            </p:nvSpPr>
            <p:spPr bwMode="auto">
              <a:xfrm flipH="1" flipV="1">
                <a:off x="3973" y="2783"/>
                <a:ext cx="97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94" name="Text Box 99"/>
              <p:cNvSpPr txBox="1">
                <a:spLocks noChangeArrowheads="1"/>
              </p:cNvSpPr>
              <p:nvPr/>
            </p:nvSpPr>
            <p:spPr bwMode="auto">
              <a:xfrm>
                <a:off x="3424" y="1872"/>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95" name="Text Box 100"/>
              <p:cNvSpPr txBox="1">
                <a:spLocks noChangeArrowheads="1"/>
              </p:cNvSpPr>
              <p:nvPr/>
            </p:nvSpPr>
            <p:spPr bwMode="auto">
              <a:xfrm>
                <a:off x="3032" y="252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96" name="Text Box 101"/>
              <p:cNvSpPr txBox="1">
                <a:spLocks noChangeArrowheads="1"/>
              </p:cNvSpPr>
              <p:nvPr/>
            </p:nvSpPr>
            <p:spPr bwMode="auto">
              <a:xfrm>
                <a:off x="4192" y="18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97" name="Text Box 102"/>
              <p:cNvSpPr txBox="1">
                <a:spLocks noChangeArrowheads="1"/>
              </p:cNvSpPr>
              <p:nvPr/>
            </p:nvSpPr>
            <p:spPr bwMode="auto">
              <a:xfrm>
                <a:off x="4912" y="18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98" name="Text Box 103"/>
              <p:cNvSpPr txBox="1">
                <a:spLocks noChangeArrowheads="1"/>
              </p:cNvSpPr>
              <p:nvPr/>
            </p:nvSpPr>
            <p:spPr bwMode="auto">
              <a:xfrm>
                <a:off x="3392" y="321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099" name="Text Box 104"/>
              <p:cNvSpPr txBox="1">
                <a:spLocks noChangeArrowheads="1"/>
              </p:cNvSpPr>
              <p:nvPr/>
            </p:nvSpPr>
            <p:spPr bwMode="auto">
              <a:xfrm>
                <a:off x="5264" y="252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100" name="Text Box 105"/>
              <p:cNvSpPr txBox="1">
                <a:spLocks noChangeArrowheads="1"/>
              </p:cNvSpPr>
              <p:nvPr/>
            </p:nvSpPr>
            <p:spPr bwMode="auto">
              <a:xfrm>
                <a:off x="4160" y="321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101" name="Text Box 106"/>
              <p:cNvSpPr txBox="1">
                <a:spLocks noChangeArrowheads="1"/>
              </p:cNvSpPr>
              <p:nvPr/>
            </p:nvSpPr>
            <p:spPr bwMode="auto">
              <a:xfrm>
                <a:off x="4880" y="320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102" name="Text Box 107"/>
              <p:cNvSpPr txBox="1">
                <a:spLocks noChangeArrowheads="1"/>
              </p:cNvSpPr>
              <p:nvPr/>
            </p:nvSpPr>
            <p:spPr bwMode="auto">
              <a:xfrm>
                <a:off x="4032" y="2024"/>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103" name="Text Box 108"/>
              <p:cNvSpPr txBox="1">
                <a:spLocks noChangeArrowheads="1"/>
              </p:cNvSpPr>
              <p:nvPr/>
            </p:nvSpPr>
            <p:spPr bwMode="auto">
              <a:xfrm>
                <a:off x="3568" y="220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104" name="Text Box 110"/>
              <p:cNvSpPr txBox="1">
                <a:spLocks noChangeArrowheads="1"/>
              </p:cNvSpPr>
              <p:nvPr/>
            </p:nvSpPr>
            <p:spPr bwMode="auto">
              <a:xfrm>
                <a:off x="4856" y="293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105" name="Text Box 111"/>
              <p:cNvSpPr txBox="1">
                <a:spLocks noChangeArrowheads="1"/>
              </p:cNvSpPr>
              <p:nvPr/>
            </p:nvSpPr>
            <p:spPr bwMode="auto">
              <a:xfrm>
                <a:off x="4336" y="308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106" name="Text Box 113"/>
              <p:cNvSpPr txBox="1">
                <a:spLocks noChangeArrowheads="1"/>
              </p:cNvSpPr>
              <p:nvPr/>
            </p:nvSpPr>
            <p:spPr bwMode="auto">
              <a:xfrm>
                <a:off x="3337" y="2936"/>
                <a:ext cx="362" cy="192"/>
              </a:xfrm>
              <a:prstGeom prst="rect">
                <a:avLst/>
              </a:prstGeom>
              <a:noFill/>
              <a:ln w="9525">
                <a:noFill/>
                <a:miter lim="800000"/>
                <a:headEnd/>
                <a:tailEnd/>
              </a:ln>
            </p:spPr>
            <p:txBody>
              <a:bodyPr>
                <a:prstTxWarp prst="textNoShape">
                  <a:avLst/>
                </a:prstTxWarp>
                <a:spAutoFit/>
              </a:bodyPr>
              <a:lstStyle/>
              <a:p>
                <a:pPr algn="l"/>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107" name="Text Box 114"/>
              <p:cNvSpPr txBox="1">
                <a:spLocks noChangeArrowheads="1"/>
              </p:cNvSpPr>
              <p:nvPr/>
            </p:nvSpPr>
            <p:spPr bwMode="auto">
              <a:xfrm>
                <a:off x="3768" y="197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108" name="Text Box 115"/>
              <p:cNvSpPr txBox="1">
                <a:spLocks noChangeArrowheads="1"/>
              </p:cNvSpPr>
              <p:nvPr/>
            </p:nvSpPr>
            <p:spPr bwMode="auto">
              <a:xfrm>
                <a:off x="4376" y="2024"/>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109" name="Text Box 116"/>
              <p:cNvSpPr txBox="1">
                <a:spLocks noChangeArrowheads="1"/>
              </p:cNvSpPr>
              <p:nvPr/>
            </p:nvSpPr>
            <p:spPr bwMode="auto">
              <a:xfrm>
                <a:off x="4842" y="2216"/>
                <a:ext cx="345" cy="192"/>
              </a:xfrm>
              <a:prstGeom prst="rect">
                <a:avLst/>
              </a:prstGeom>
              <a:noFill/>
              <a:ln w="9525">
                <a:noFill/>
                <a:miter lim="800000"/>
                <a:headEnd/>
                <a:tailEnd/>
              </a:ln>
            </p:spPr>
            <p:txBody>
              <a:bodyPr>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110" name="Text Box 117"/>
              <p:cNvSpPr txBox="1">
                <a:spLocks noChangeArrowheads="1"/>
              </p:cNvSpPr>
              <p:nvPr/>
            </p:nvSpPr>
            <p:spPr bwMode="auto">
              <a:xfrm>
                <a:off x="4608" y="312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111" name="Text Box 118"/>
              <p:cNvSpPr txBox="1">
                <a:spLocks noChangeArrowheads="1"/>
              </p:cNvSpPr>
              <p:nvPr/>
            </p:nvSpPr>
            <p:spPr bwMode="auto">
              <a:xfrm>
                <a:off x="4000" y="30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112" name="Text Box 119"/>
              <p:cNvSpPr txBox="1">
                <a:spLocks noChangeArrowheads="1"/>
              </p:cNvSpPr>
              <p:nvPr/>
            </p:nvSpPr>
            <p:spPr bwMode="auto">
              <a:xfrm>
                <a:off x="3318" y="2440"/>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113" name="Text Box 120"/>
              <p:cNvSpPr txBox="1">
                <a:spLocks noChangeArrowheads="1"/>
              </p:cNvSpPr>
              <p:nvPr/>
            </p:nvSpPr>
            <p:spPr bwMode="auto">
              <a:xfrm>
                <a:off x="4886" y="2448"/>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grpSp>
        <p:grpSp>
          <p:nvGrpSpPr>
            <p:cNvPr id="6" name="Group 194"/>
            <p:cNvGrpSpPr>
              <a:grpSpLocks/>
            </p:cNvGrpSpPr>
            <p:nvPr/>
          </p:nvGrpSpPr>
          <p:grpSpPr bwMode="auto">
            <a:xfrm>
              <a:off x="392" y="1872"/>
              <a:ext cx="2440" cy="1536"/>
              <a:chOff x="392" y="1872"/>
              <a:chExt cx="2440" cy="1536"/>
            </a:xfrm>
          </p:grpSpPr>
          <p:sp>
            <p:nvSpPr>
              <p:cNvPr id="129034" name="Line 131"/>
              <p:cNvSpPr>
                <a:spLocks noChangeShapeType="1"/>
              </p:cNvSpPr>
              <p:nvPr/>
            </p:nvSpPr>
            <p:spPr bwMode="auto">
              <a:xfrm>
                <a:off x="945" y="2074"/>
                <a:ext cx="291" cy="486"/>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35" name="Line 132"/>
              <p:cNvSpPr>
                <a:spLocks noChangeShapeType="1"/>
              </p:cNvSpPr>
              <p:nvPr/>
            </p:nvSpPr>
            <p:spPr bwMode="auto">
              <a:xfrm flipH="1">
                <a:off x="2077" y="2074"/>
                <a:ext cx="291" cy="486"/>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36" name="Oval 135"/>
              <p:cNvSpPr>
                <a:spLocks noChangeArrowheads="1"/>
              </p:cNvSpPr>
              <p:nvPr/>
            </p:nvSpPr>
            <p:spPr bwMode="auto">
              <a:xfrm>
                <a:off x="427" y="2560"/>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37" name="Oval 136"/>
              <p:cNvSpPr>
                <a:spLocks noChangeArrowheads="1"/>
              </p:cNvSpPr>
              <p:nvPr/>
            </p:nvSpPr>
            <p:spPr bwMode="auto">
              <a:xfrm>
                <a:off x="2660" y="2560"/>
                <a:ext cx="155"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38" name="Line 137"/>
              <p:cNvSpPr>
                <a:spLocks noChangeShapeType="1"/>
              </p:cNvSpPr>
              <p:nvPr/>
            </p:nvSpPr>
            <p:spPr bwMode="auto">
              <a:xfrm>
                <a:off x="589" y="2624"/>
                <a:ext cx="582"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39" name="Line 138"/>
              <p:cNvSpPr>
                <a:spLocks noChangeShapeType="1"/>
              </p:cNvSpPr>
              <p:nvPr/>
            </p:nvSpPr>
            <p:spPr bwMode="auto">
              <a:xfrm flipH="1">
                <a:off x="2077" y="2624"/>
                <a:ext cx="583" cy="0"/>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40" name="Oval 139"/>
              <p:cNvSpPr>
                <a:spLocks noChangeArrowheads="1"/>
              </p:cNvSpPr>
              <p:nvPr/>
            </p:nvSpPr>
            <p:spPr bwMode="auto">
              <a:xfrm>
                <a:off x="1582" y="1908"/>
                <a:ext cx="155"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1" name="Oval 140"/>
              <p:cNvSpPr>
                <a:spLocks noChangeArrowheads="1"/>
              </p:cNvSpPr>
              <p:nvPr/>
            </p:nvSpPr>
            <p:spPr bwMode="auto">
              <a:xfrm>
                <a:off x="2310" y="1908"/>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2" name="Oval 141"/>
              <p:cNvSpPr>
                <a:spLocks noChangeArrowheads="1"/>
              </p:cNvSpPr>
              <p:nvPr/>
            </p:nvSpPr>
            <p:spPr bwMode="auto">
              <a:xfrm>
                <a:off x="815" y="1912"/>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3" name="Line 142"/>
              <p:cNvSpPr>
                <a:spLocks noChangeShapeType="1"/>
              </p:cNvSpPr>
              <p:nvPr/>
            </p:nvSpPr>
            <p:spPr bwMode="auto">
              <a:xfrm>
                <a:off x="977" y="2042"/>
                <a:ext cx="97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44" name="Line 143"/>
              <p:cNvSpPr>
                <a:spLocks noChangeShapeType="1"/>
              </p:cNvSpPr>
              <p:nvPr/>
            </p:nvSpPr>
            <p:spPr bwMode="auto">
              <a:xfrm flipH="1">
                <a:off x="1333" y="2042"/>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45" name="Line 144"/>
              <p:cNvSpPr>
                <a:spLocks noChangeShapeType="1"/>
              </p:cNvSpPr>
              <p:nvPr/>
            </p:nvSpPr>
            <p:spPr bwMode="auto">
              <a:xfrm>
                <a:off x="1689" y="2042"/>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46" name="Oval 145"/>
              <p:cNvSpPr>
                <a:spLocks noChangeArrowheads="1"/>
              </p:cNvSpPr>
              <p:nvPr/>
            </p:nvSpPr>
            <p:spPr bwMode="auto">
              <a:xfrm flipV="1">
                <a:off x="1549" y="3247"/>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7" name="Oval 146"/>
              <p:cNvSpPr>
                <a:spLocks noChangeArrowheads="1"/>
              </p:cNvSpPr>
              <p:nvPr/>
            </p:nvSpPr>
            <p:spPr bwMode="auto">
              <a:xfrm flipV="1">
                <a:off x="2278" y="3247"/>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8" name="Oval 147"/>
              <p:cNvSpPr>
                <a:spLocks noChangeArrowheads="1"/>
              </p:cNvSpPr>
              <p:nvPr/>
            </p:nvSpPr>
            <p:spPr bwMode="auto">
              <a:xfrm flipV="1">
                <a:off x="783" y="3243"/>
                <a:ext cx="156" cy="15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129049" name="Line 148"/>
              <p:cNvSpPr>
                <a:spLocks noChangeShapeType="1"/>
              </p:cNvSpPr>
              <p:nvPr/>
            </p:nvSpPr>
            <p:spPr bwMode="auto">
              <a:xfrm flipV="1">
                <a:off x="912" y="2751"/>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50" name="Line 150"/>
              <p:cNvSpPr>
                <a:spLocks noChangeShapeType="1"/>
              </p:cNvSpPr>
              <p:nvPr/>
            </p:nvSpPr>
            <p:spPr bwMode="auto">
              <a:xfrm flipH="1" flipV="1">
                <a:off x="1301" y="2783"/>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51" name="Line 151"/>
              <p:cNvSpPr>
                <a:spLocks noChangeShapeType="1"/>
              </p:cNvSpPr>
              <p:nvPr/>
            </p:nvSpPr>
            <p:spPr bwMode="auto">
              <a:xfrm flipV="1">
                <a:off x="1657" y="2783"/>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52" name="Line 153"/>
              <p:cNvSpPr>
                <a:spLocks noChangeShapeType="1"/>
              </p:cNvSpPr>
              <p:nvPr/>
            </p:nvSpPr>
            <p:spPr bwMode="auto">
              <a:xfrm flipH="1" flipV="1">
                <a:off x="2045" y="2751"/>
                <a:ext cx="29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53" name="Line 154"/>
              <p:cNvSpPr>
                <a:spLocks noChangeShapeType="1"/>
              </p:cNvSpPr>
              <p:nvPr/>
            </p:nvSpPr>
            <p:spPr bwMode="auto">
              <a:xfrm flipH="1" flipV="1">
                <a:off x="1333" y="2783"/>
                <a:ext cx="971" cy="485"/>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a:p>
            </p:txBody>
          </p:sp>
          <p:sp>
            <p:nvSpPr>
              <p:cNvPr id="129054" name="Text Box 155"/>
              <p:cNvSpPr txBox="1">
                <a:spLocks noChangeArrowheads="1"/>
              </p:cNvSpPr>
              <p:nvPr/>
            </p:nvSpPr>
            <p:spPr bwMode="auto">
              <a:xfrm>
                <a:off x="784" y="1872"/>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55" name="Text Box 156"/>
              <p:cNvSpPr txBox="1">
                <a:spLocks noChangeArrowheads="1"/>
              </p:cNvSpPr>
              <p:nvPr/>
            </p:nvSpPr>
            <p:spPr bwMode="auto">
              <a:xfrm>
                <a:off x="392" y="252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56" name="Text Box 157"/>
              <p:cNvSpPr txBox="1">
                <a:spLocks noChangeArrowheads="1"/>
              </p:cNvSpPr>
              <p:nvPr/>
            </p:nvSpPr>
            <p:spPr bwMode="auto">
              <a:xfrm>
                <a:off x="1552" y="18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57" name="Text Box 158"/>
              <p:cNvSpPr txBox="1">
                <a:spLocks noChangeArrowheads="1"/>
              </p:cNvSpPr>
              <p:nvPr/>
            </p:nvSpPr>
            <p:spPr bwMode="auto">
              <a:xfrm>
                <a:off x="2272" y="18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1</a:t>
                </a:r>
                <a:endParaRPr lang="en-US" sz="1400" i="1">
                  <a:latin typeface="Times New Roman" charset="0"/>
                </a:endParaRPr>
              </a:p>
            </p:txBody>
          </p:sp>
          <p:sp>
            <p:nvSpPr>
              <p:cNvPr id="129058" name="Text Box 159"/>
              <p:cNvSpPr txBox="1">
                <a:spLocks noChangeArrowheads="1"/>
              </p:cNvSpPr>
              <p:nvPr/>
            </p:nvSpPr>
            <p:spPr bwMode="auto">
              <a:xfrm>
                <a:off x="752" y="321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059" name="Text Box 160"/>
              <p:cNvSpPr txBox="1">
                <a:spLocks noChangeArrowheads="1"/>
              </p:cNvSpPr>
              <p:nvPr/>
            </p:nvSpPr>
            <p:spPr bwMode="auto">
              <a:xfrm>
                <a:off x="2624" y="252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060" name="Text Box 161"/>
              <p:cNvSpPr txBox="1">
                <a:spLocks noChangeArrowheads="1"/>
              </p:cNvSpPr>
              <p:nvPr/>
            </p:nvSpPr>
            <p:spPr bwMode="auto">
              <a:xfrm>
                <a:off x="1520" y="321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061" name="Text Box 162"/>
              <p:cNvSpPr txBox="1">
                <a:spLocks noChangeArrowheads="1"/>
              </p:cNvSpPr>
              <p:nvPr/>
            </p:nvSpPr>
            <p:spPr bwMode="auto">
              <a:xfrm>
                <a:off x="2240" y="320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a</a:t>
                </a:r>
                <a:r>
                  <a:rPr lang="en-US" sz="1400" i="1" baseline="-25000">
                    <a:latin typeface="Times New Roman" charset="0"/>
                  </a:rPr>
                  <a:t>2</a:t>
                </a:r>
                <a:endParaRPr lang="en-US" sz="1400" i="1">
                  <a:latin typeface="Times New Roman" charset="0"/>
                </a:endParaRPr>
              </a:p>
            </p:txBody>
          </p:sp>
          <p:sp>
            <p:nvSpPr>
              <p:cNvPr id="129062" name="Text Box 163"/>
              <p:cNvSpPr txBox="1">
                <a:spLocks noChangeArrowheads="1"/>
              </p:cNvSpPr>
              <p:nvPr/>
            </p:nvSpPr>
            <p:spPr bwMode="auto">
              <a:xfrm>
                <a:off x="1373" y="2024"/>
                <a:ext cx="244"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  </a:t>
                </a:r>
                <a:endParaRPr lang="en-US" sz="1400" i="1">
                  <a:latin typeface="Times New Roman" charset="0"/>
                </a:endParaRPr>
              </a:p>
            </p:txBody>
          </p:sp>
          <p:sp>
            <p:nvSpPr>
              <p:cNvPr id="129063" name="Text Box 164"/>
              <p:cNvSpPr txBox="1">
                <a:spLocks noChangeArrowheads="1"/>
              </p:cNvSpPr>
              <p:nvPr/>
            </p:nvSpPr>
            <p:spPr bwMode="auto">
              <a:xfrm>
                <a:off x="928" y="220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064" name="Text Box 166"/>
              <p:cNvSpPr txBox="1">
                <a:spLocks noChangeArrowheads="1"/>
              </p:cNvSpPr>
              <p:nvPr/>
            </p:nvSpPr>
            <p:spPr bwMode="auto">
              <a:xfrm>
                <a:off x="2216" y="293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065" name="Text Box 167"/>
              <p:cNvSpPr txBox="1">
                <a:spLocks noChangeArrowheads="1"/>
              </p:cNvSpPr>
              <p:nvPr/>
            </p:nvSpPr>
            <p:spPr bwMode="auto">
              <a:xfrm>
                <a:off x="1696" y="3088"/>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066" name="Text Box 169"/>
              <p:cNvSpPr txBox="1">
                <a:spLocks noChangeArrowheads="1"/>
              </p:cNvSpPr>
              <p:nvPr/>
            </p:nvSpPr>
            <p:spPr bwMode="auto">
              <a:xfrm>
                <a:off x="675" y="2936"/>
                <a:ext cx="362" cy="192"/>
              </a:xfrm>
              <a:prstGeom prst="rect">
                <a:avLst/>
              </a:prstGeom>
              <a:noFill/>
              <a:ln w="9525">
                <a:noFill/>
                <a:miter lim="800000"/>
                <a:headEnd/>
                <a:tailEnd/>
              </a:ln>
            </p:spPr>
            <p:txBody>
              <a:bodyPr>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067" name="Text Box 170"/>
              <p:cNvSpPr txBox="1">
                <a:spLocks noChangeArrowheads="1"/>
              </p:cNvSpPr>
              <p:nvPr/>
            </p:nvSpPr>
            <p:spPr bwMode="auto">
              <a:xfrm>
                <a:off x="1128" y="1976"/>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068" name="Text Box 171"/>
              <p:cNvSpPr txBox="1">
                <a:spLocks noChangeArrowheads="1"/>
              </p:cNvSpPr>
              <p:nvPr/>
            </p:nvSpPr>
            <p:spPr bwMode="auto">
              <a:xfrm>
                <a:off x="1736" y="2024"/>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069" name="Text Box 172"/>
              <p:cNvSpPr txBox="1">
                <a:spLocks noChangeArrowheads="1"/>
              </p:cNvSpPr>
              <p:nvPr/>
            </p:nvSpPr>
            <p:spPr bwMode="auto">
              <a:xfrm>
                <a:off x="2153" y="2216"/>
                <a:ext cx="442" cy="192"/>
              </a:xfrm>
              <a:prstGeom prst="rect">
                <a:avLst/>
              </a:prstGeom>
              <a:noFill/>
              <a:ln w="9525">
                <a:noFill/>
                <a:miter lim="800000"/>
                <a:headEnd/>
                <a:tailEnd/>
              </a:ln>
            </p:spPr>
            <p:txBody>
              <a:bodyPr>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070" name="Text Box 173"/>
              <p:cNvSpPr txBox="1">
                <a:spLocks noChangeArrowheads="1"/>
              </p:cNvSpPr>
              <p:nvPr/>
            </p:nvSpPr>
            <p:spPr bwMode="auto">
              <a:xfrm>
                <a:off x="1968" y="312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2</a:t>
                </a:r>
                <a:endParaRPr lang="en-US" sz="1400" i="1">
                  <a:latin typeface="Times New Roman" charset="0"/>
                </a:endParaRPr>
              </a:p>
            </p:txBody>
          </p:sp>
          <p:sp>
            <p:nvSpPr>
              <p:cNvPr id="129071" name="Text Box 174"/>
              <p:cNvSpPr txBox="1">
                <a:spLocks noChangeArrowheads="1"/>
              </p:cNvSpPr>
              <p:nvPr/>
            </p:nvSpPr>
            <p:spPr bwMode="auto">
              <a:xfrm>
                <a:off x="1360" y="3080"/>
                <a:ext cx="20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endParaRPr lang="en-US" sz="1400" i="1">
                  <a:latin typeface="Times New Roman" charset="0"/>
                </a:endParaRPr>
              </a:p>
            </p:txBody>
          </p:sp>
          <p:sp>
            <p:nvSpPr>
              <p:cNvPr id="129072" name="Text Box 175"/>
              <p:cNvSpPr txBox="1">
                <a:spLocks noChangeArrowheads="1"/>
              </p:cNvSpPr>
              <p:nvPr/>
            </p:nvSpPr>
            <p:spPr bwMode="auto">
              <a:xfrm>
                <a:off x="678" y="2440"/>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sp>
            <p:nvSpPr>
              <p:cNvPr id="129073" name="Text Box 176"/>
              <p:cNvSpPr txBox="1">
                <a:spLocks noChangeArrowheads="1"/>
              </p:cNvSpPr>
              <p:nvPr/>
            </p:nvSpPr>
            <p:spPr bwMode="auto">
              <a:xfrm>
                <a:off x="2246" y="2448"/>
                <a:ext cx="328" cy="192"/>
              </a:xfrm>
              <a:prstGeom prst="rect">
                <a:avLst/>
              </a:prstGeom>
              <a:noFill/>
              <a:ln w="9525">
                <a:noFill/>
                <a:miter lim="800000"/>
                <a:headEnd/>
                <a:tailEnd/>
              </a:ln>
            </p:spPr>
            <p:txBody>
              <a:bodyPr wrap="none">
                <a:prstTxWarp prst="textNoShape">
                  <a:avLst/>
                </a:prstTxWarp>
                <a:spAutoFit/>
              </a:bodyPr>
              <a:lstStyle/>
              <a:p>
                <a:r>
                  <a:rPr lang="en-US" sz="1400" i="1">
                    <a:latin typeface="Times New Roman" charset="0"/>
                  </a:rPr>
                  <a:t>o</a:t>
                </a:r>
                <a:r>
                  <a:rPr lang="en-US" sz="1400" i="1" baseline="-25000">
                    <a:latin typeface="Times New Roman" charset="0"/>
                  </a:rPr>
                  <a:t>1</a:t>
                </a:r>
                <a:r>
                  <a:rPr lang="en-US" sz="1400" i="1">
                    <a:latin typeface="Times New Roman" charset="0"/>
                  </a:rPr>
                  <a:t>,o</a:t>
                </a:r>
                <a:r>
                  <a:rPr lang="en-US" sz="1400" i="1" baseline="-25000">
                    <a:latin typeface="Times New Roman" charset="0"/>
                  </a:rPr>
                  <a:t>2</a:t>
                </a:r>
              </a:p>
            </p:txBody>
          </p:sp>
        </p:grpSp>
      </p:grpSp>
      <p:sp>
        <p:nvSpPr>
          <p:cNvPr id="129031" name="Rectangle 200"/>
          <p:cNvSpPr>
            <a:spLocks noGrp="1" noChangeArrowheads="1"/>
          </p:cNvSpPr>
          <p:nvPr>
            <p:ph type="body" idx="1"/>
          </p:nvPr>
        </p:nvSpPr>
        <p:spPr>
          <a:xfrm>
            <a:off x="457200" y="1905000"/>
            <a:ext cx="8229600" cy="4724400"/>
          </a:xfrm>
          <a:noFill/>
        </p:spPr>
        <p:txBody>
          <a:bodyPr>
            <a:normAutofit/>
          </a:bodyPr>
          <a:lstStyle/>
          <a:p>
            <a:pPr eaLnBrk="1" hangingPunct="1">
              <a:lnSpc>
                <a:spcPct val="90000"/>
              </a:lnSpc>
            </a:pPr>
            <a:r>
              <a:rPr lang="en-US" sz="2600" dirty="0">
                <a:ea typeface="ＭＳ Ｐゴシック" charset="-128"/>
                <a:cs typeface="ＭＳ Ｐゴシック" charset="-128"/>
              </a:rPr>
              <a:t>Add a node for every possible action and deterministic transition rule</a:t>
            </a: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endParaRPr lang="en-US" sz="2600" dirty="0">
              <a:ea typeface="ＭＳ Ｐゴシック" charset="-128"/>
              <a:cs typeface="ＭＳ Ｐゴシック" charset="-128"/>
            </a:endParaRPr>
          </a:p>
          <a:p>
            <a:pPr eaLnBrk="1" hangingPunct="1">
              <a:lnSpc>
                <a:spcPct val="90000"/>
              </a:lnSpc>
            </a:pPr>
            <a:r>
              <a:rPr lang="en-US" sz="2600" dirty="0">
                <a:ea typeface="ＭＳ Ｐゴシック" charset="-128"/>
                <a:cs typeface="ＭＳ Ｐゴシック" charset="-128"/>
              </a:rPr>
              <a:t>Repeated backups converge to optimality, but lead to very large controllers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8"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Value-Preserving Transformations</a:t>
            </a:r>
          </a:p>
        </p:txBody>
      </p:sp>
      <p:sp>
        <p:nvSpPr>
          <p:cNvPr id="131079" name="Rectangle 3"/>
          <p:cNvSpPr>
            <a:spLocks noGrp="1" noChangeArrowheads="1"/>
          </p:cNvSpPr>
          <p:nvPr>
            <p:ph type="body" idx="1"/>
          </p:nvPr>
        </p:nvSpPr>
        <p:spPr>
          <a:xfrm>
            <a:off x="457201" y="1905000"/>
            <a:ext cx="8229599" cy="4800600"/>
          </a:xfrm>
        </p:spPr>
        <p:txBody>
          <a:bodyPr/>
          <a:lstStyle/>
          <a:p>
            <a:pPr eaLnBrk="1" hangingPunct="1">
              <a:spcAft>
                <a:spcPts val="1200"/>
              </a:spcAft>
            </a:pPr>
            <a:r>
              <a:rPr lang="en-US" sz="2600" dirty="0">
                <a:ea typeface="ＭＳ Ｐゴシック" charset="-128"/>
                <a:cs typeface="ＭＳ Ｐゴシック" charset="-128"/>
              </a:rPr>
              <a:t>A </a:t>
            </a:r>
            <a:r>
              <a:rPr lang="en-US" sz="2600" b="1" dirty="0">
                <a:ea typeface="ＭＳ Ｐゴシック" charset="-128"/>
                <a:cs typeface="ＭＳ Ｐゴシック" charset="-128"/>
              </a:rPr>
              <a:t>value-preserving transformation</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changes the </a:t>
            </a:r>
            <a:r>
              <a:rPr lang="en-US" sz="2600" dirty="0">
                <a:ea typeface="ＭＳ Ｐゴシック" charset="-128"/>
                <a:cs typeface="ＭＳ Ｐゴシック" charset="-128"/>
              </a:rPr>
              <a:t>joint controller without sacrificing value</a:t>
            </a:r>
          </a:p>
          <a:p>
            <a:pPr eaLnBrk="1" hangingPunct="1"/>
            <a:r>
              <a:rPr lang="en-US" sz="2600" dirty="0">
                <a:ea typeface="ＭＳ Ｐゴシック" charset="-128"/>
                <a:cs typeface="ＭＳ Ｐゴシック" charset="-128"/>
              </a:rPr>
              <a:t>Formally, there must exist mappings</a:t>
            </a:r>
          </a:p>
          <a:p>
            <a:pPr eaLnBrk="1" hangingPunct="1">
              <a:buFont typeface="Wingdings" charset="2"/>
              <a:buNone/>
            </a:pPr>
            <a:r>
              <a:rPr lang="en-US" sz="2600" i="1" dirty="0">
                <a:latin typeface="Times New Roman" charset="0"/>
                <a:ea typeface="ＭＳ Ｐゴシック" charset="-128"/>
                <a:cs typeface="ＭＳ Ｐゴシック" charset="-128"/>
              </a:rPr>
              <a:t>	f</a:t>
            </a:r>
            <a:r>
              <a:rPr lang="en-US" sz="2600" i="1" baseline="-25000" dirty="0">
                <a:latin typeface="Times New Roman" charset="0"/>
                <a:ea typeface="ＭＳ Ｐゴシック" charset="-128"/>
                <a:cs typeface="ＭＳ Ｐゴシック" charset="-128"/>
              </a:rPr>
              <a:t>i</a:t>
            </a:r>
            <a:r>
              <a:rPr lang="en-US" sz="2600" i="1"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rPr>
              <a:t>: </a:t>
            </a:r>
            <a:r>
              <a:rPr lang="en-US" sz="2600" i="1" dirty="0">
                <a:latin typeface="Times New Roman" charset="0"/>
                <a:ea typeface="ＭＳ Ｐゴシック" charset="-128"/>
                <a:cs typeface="ＭＳ Ｐゴシック" charset="-128"/>
              </a:rPr>
              <a:t>Q</a:t>
            </a:r>
            <a:r>
              <a:rPr lang="en-US" sz="2600" i="1" baseline="-25000" dirty="0">
                <a:latin typeface="Times New Roman" charset="0"/>
                <a:ea typeface="ＭＳ Ｐゴシック" charset="-128"/>
                <a:cs typeface="ＭＳ Ｐゴシック" charset="-128"/>
              </a:rPr>
              <a:t>i</a:t>
            </a:r>
            <a:r>
              <a:rPr lang="en-US" sz="2600" i="1"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sym typeface="Symbol" charset="2"/>
              </a:rPr>
              <a:t> </a:t>
            </a:r>
            <a:r>
              <a:rPr lang="en-US" sz="2600" i="1" dirty="0" err="1">
                <a:latin typeface="Times New Roman" charset="0"/>
                <a:ea typeface="ＭＳ Ｐゴシック" charset="-128"/>
                <a:cs typeface="ＭＳ Ｐゴシック" charset="-128"/>
              </a:rPr>
              <a:t>R</a:t>
            </a:r>
            <a:r>
              <a:rPr lang="en-US" sz="2600" i="1" baseline="-25000" dirty="0" err="1">
                <a:latin typeface="Times New Roman" charset="0"/>
                <a:ea typeface="ＭＳ Ｐゴシック" charset="-128"/>
                <a:cs typeface="ＭＳ Ｐゴシック" charset="-128"/>
              </a:rPr>
              <a:t>i</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 for </a:t>
            </a:r>
            <a:r>
              <a:rPr lang="en-US" sz="2600" dirty="0">
                <a:ea typeface="ＭＳ Ｐゴシック" charset="-128"/>
                <a:cs typeface="ＭＳ Ｐゴシック" charset="-128"/>
              </a:rPr>
              <a:t>each agent </a:t>
            </a:r>
            <a:r>
              <a:rPr lang="en-US" sz="2600" i="1" dirty="0" err="1">
                <a:latin typeface="Times New Roman" charset="0"/>
                <a:ea typeface="ＭＳ Ｐゴシック" charset="-128"/>
                <a:cs typeface="ＭＳ Ｐゴシック" charset="-128"/>
              </a:rPr>
              <a:t>i</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and  </a:t>
            </a:r>
            <a:r>
              <a:rPr lang="en-US" sz="2600" i="1" dirty="0">
                <a:latin typeface="Times New Roman" charset="0"/>
                <a:ea typeface="ＭＳ Ｐゴシック" charset="-128"/>
                <a:cs typeface="ＭＳ Ｐゴシック" charset="-128"/>
              </a:rPr>
              <a:t>f</a:t>
            </a:r>
            <a:r>
              <a:rPr lang="en-US" sz="2600" i="1" baseline="-25000" dirty="0">
                <a:latin typeface="Times New Roman" charset="0"/>
                <a:ea typeface="ＭＳ Ｐゴシック" charset="-128"/>
                <a:cs typeface="ＭＳ Ｐゴシック" charset="-128"/>
              </a:rPr>
              <a:t>c</a:t>
            </a:r>
            <a:r>
              <a:rPr lang="en-US" sz="2600" i="1"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rPr>
              <a:t>: </a:t>
            </a:r>
            <a:r>
              <a:rPr lang="en-US" sz="2600" i="1" dirty="0">
                <a:latin typeface="Times New Roman" charset="0"/>
                <a:ea typeface="ＭＳ Ｐゴシック" charset="-128"/>
                <a:cs typeface="ＭＳ Ｐゴシック" charset="-128"/>
              </a:rPr>
              <a:t>Q</a:t>
            </a:r>
            <a:r>
              <a:rPr lang="en-US" sz="2600" i="1" baseline="-25000" dirty="0">
                <a:latin typeface="Times New Roman" charset="0"/>
                <a:ea typeface="ＭＳ Ｐゴシック" charset="-128"/>
                <a:cs typeface="ＭＳ Ｐゴシック" charset="-128"/>
              </a:rPr>
              <a:t>c</a:t>
            </a:r>
            <a:r>
              <a:rPr lang="en-US" sz="2600" i="1"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sym typeface="Symbol" charset="2"/>
              </a:rPr>
              <a:t> </a:t>
            </a:r>
            <a:r>
              <a:rPr lang="en-US" sz="2600" i="1" dirty="0" err="1">
                <a:latin typeface="Times New Roman" charset="0"/>
                <a:ea typeface="ＭＳ Ｐゴシック" charset="-128"/>
                <a:cs typeface="ＭＳ Ｐゴシック" charset="-128"/>
              </a:rPr>
              <a:t>R</a:t>
            </a:r>
            <a:r>
              <a:rPr lang="en-US" sz="2600" i="1" baseline="-25000" dirty="0" err="1">
                <a:latin typeface="Times New Roman" charset="0"/>
                <a:ea typeface="ＭＳ Ｐゴシック" charset="-128"/>
                <a:cs typeface="ＭＳ Ｐゴシック" charset="-128"/>
              </a:rPr>
              <a:t>c</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       such </a:t>
            </a:r>
            <a:r>
              <a:rPr lang="en-US" sz="2600" dirty="0">
                <a:ea typeface="ＭＳ Ｐゴシック" charset="-128"/>
                <a:cs typeface="ＭＳ Ｐゴシック" charset="-128"/>
              </a:rPr>
              <a:t>that</a:t>
            </a:r>
          </a:p>
          <a:p>
            <a:pPr eaLnBrk="1" hangingPunct="1"/>
            <a:endParaRPr lang="en-US" sz="2600" dirty="0">
              <a:ea typeface="ＭＳ Ｐゴシック" charset="-128"/>
              <a:cs typeface="ＭＳ Ｐゴシック" charset="-128"/>
            </a:endParaRPr>
          </a:p>
          <a:p>
            <a:pPr eaLnBrk="1" hangingPunct="1"/>
            <a:endParaRPr lang="en-US" sz="2600" dirty="0">
              <a:ea typeface="ＭＳ Ｐゴシック" charset="-128"/>
              <a:cs typeface="ＭＳ Ｐゴシック" charset="-128"/>
            </a:endParaRPr>
          </a:p>
          <a:p>
            <a:pPr eaLnBrk="1" hangingPunct="1">
              <a:buFont typeface="Wingdings" charset="2"/>
              <a:buNone/>
            </a:pPr>
            <a:r>
              <a:rPr lang="en-US" sz="2600" dirty="0">
                <a:ea typeface="ＭＳ Ｐゴシック" charset="-128"/>
                <a:cs typeface="ＭＳ Ｐゴシック" charset="-128"/>
              </a:rPr>
              <a:t>	for </a:t>
            </a:r>
            <a:r>
              <a:rPr lang="en-US" sz="2600" dirty="0" smtClean="0">
                <a:ea typeface="ＭＳ Ｐゴシック" charset="-128"/>
                <a:cs typeface="ＭＳ Ｐゴシック" charset="-128"/>
              </a:rPr>
              <a:t>all  </a:t>
            </a:r>
            <a:r>
              <a:rPr lang="en-US" sz="2600" i="1" dirty="0">
                <a:latin typeface="Times New Roman" charset="0"/>
                <a:ea typeface="ＭＳ Ｐゴシック" charset="-128"/>
                <a:cs typeface="ＭＳ Ｐゴシック" charset="-128"/>
              </a:rPr>
              <a:t>s</a:t>
            </a:r>
            <a:r>
              <a:rPr lang="en-US" sz="2600" dirty="0">
                <a:ea typeface="ＭＳ Ｐゴシック" charset="-128"/>
                <a:cs typeface="ＭＳ Ｐゴシック" charset="-128"/>
              </a:rPr>
              <a:t> </a:t>
            </a:r>
            <a:r>
              <a:rPr lang="en-US" sz="2600" dirty="0">
                <a:ea typeface="ＭＳ Ｐゴシック" charset="-128"/>
                <a:cs typeface="ＭＳ Ｐゴシック" charset="-128"/>
                <a:sym typeface="Symbol" charset="2"/>
              </a:rPr>
              <a:t> </a:t>
            </a:r>
            <a:r>
              <a:rPr lang="en-US" sz="2600" i="1" dirty="0">
                <a:latin typeface="Times New Roman" charset="0"/>
                <a:ea typeface="ＭＳ Ｐゴシック" charset="-128"/>
                <a:cs typeface="ＭＳ Ｐゴシック" charset="-128"/>
                <a:sym typeface="Symbol" charset="2"/>
              </a:rPr>
              <a:t>S</a:t>
            </a:r>
            <a:r>
              <a:rPr lang="en-US" sz="2600" dirty="0">
                <a:ea typeface="ＭＳ Ｐゴシック" charset="-128"/>
                <a:cs typeface="ＭＳ Ｐゴシック" charset="-128"/>
                <a:sym typeface="Symbol" charset="2"/>
              </a:rPr>
              <a:t>,         </a:t>
            </a:r>
            <a:r>
              <a:rPr lang="en-US" sz="2600" dirty="0" smtClean="0">
                <a:ea typeface="ＭＳ Ｐゴシック" charset="-128"/>
                <a:cs typeface="ＭＳ Ｐゴシック" charset="-128"/>
                <a:sym typeface="Symbol" charset="2"/>
              </a:rPr>
              <a:t>  , and</a:t>
            </a:r>
            <a:endParaRPr lang="en-US" sz="2600" dirty="0">
              <a:latin typeface="Times New Roman" charset="0"/>
              <a:ea typeface="ＭＳ Ｐゴシック" charset="-128"/>
              <a:cs typeface="ＭＳ Ｐゴシック" charset="-128"/>
              <a:sym typeface="Symbol" charset="2"/>
            </a:endParaRPr>
          </a:p>
        </p:txBody>
      </p:sp>
      <p:graphicFrame>
        <p:nvGraphicFramePr>
          <p:cNvPr id="131074" name="Object 2"/>
          <p:cNvGraphicFramePr>
            <a:graphicFrameLocks noChangeAspect="1"/>
          </p:cNvGraphicFramePr>
          <p:nvPr/>
        </p:nvGraphicFramePr>
        <p:xfrm>
          <a:off x="1828800" y="4287838"/>
          <a:ext cx="5754688" cy="817562"/>
        </p:xfrm>
        <a:graphic>
          <a:graphicData uri="http://schemas.openxmlformats.org/presentationml/2006/ole">
            <p:oleObj spid="_x0000_s14338" name="Equation" r:id="rId4" imgW="2577960" imgH="356400" progId="Equation.3">
              <p:embed/>
            </p:oleObj>
          </a:graphicData>
        </a:graphic>
      </p:graphicFrame>
      <p:graphicFrame>
        <p:nvGraphicFramePr>
          <p:cNvPr id="131075" name="Object 3"/>
          <p:cNvGraphicFramePr>
            <a:graphicFrameLocks noChangeAspect="1"/>
          </p:cNvGraphicFramePr>
          <p:nvPr>
            <p:extLst>
              <p:ext uri="{D42A27DB-BD31-4B8C-83A1-F6EECF244321}">
                <p14:modId xmlns:p14="http://schemas.microsoft.com/office/powerpoint/2010/main" xmlns="" val="3696697983"/>
              </p:ext>
            </p:extLst>
          </p:nvPr>
        </p:nvGraphicFramePr>
        <p:xfrm>
          <a:off x="2590800" y="5254625"/>
          <a:ext cx="838200" cy="460375"/>
        </p:xfrm>
        <a:graphic>
          <a:graphicData uri="http://schemas.openxmlformats.org/presentationml/2006/ole">
            <p:oleObj spid="_x0000_s14339" name="Equation" r:id="rId5" imgW="383760" imgH="200880" progId="Equation.3">
              <p:embed/>
            </p:oleObj>
          </a:graphicData>
        </a:graphic>
      </p:graphicFrame>
      <p:graphicFrame>
        <p:nvGraphicFramePr>
          <p:cNvPr id="131076" name="Object 4"/>
          <p:cNvGraphicFramePr>
            <a:graphicFrameLocks noChangeAspect="1"/>
          </p:cNvGraphicFramePr>
          <p:nvPr>
            <p:extLst>
              <p:ext uri="{D42A27DB-BD31-4B8C-83A1-F6EECF244321}">
                <p14:modId xmlns:p14="http://schemas.microsoft.com/office/powerpoint/2010/main" xmlns="" val="766399243"/>
              </p:ext>
            </p:extLst>
          </p:nvPr>
        </p:nvGraphicFramePr>
        <p:xfrm>
          <a:off x="4114800" y="5335588"/>
          <a:ext cx="1054100" cy="379412"/>
        </p:xfrm>
        <a:graphic>
          <a:graphicData uri="http://schemas.openxmlformats.org/presentationml/2006/ole">
            <p:oleObj spid="_x0000_s14340" name="Equation" r:id="rId6" imgW="484560" imgH="164520" progId="Equation.3">
              <p:embed/>
            </p:oleObj>
          </a:graphicData>
        </a:graphic>
      </p:graphicFrame>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Bounded Policy Iteration Algorithm</a:t>
            </a:r>
            <a:br>
              <a:rPr lang="en-US" dirty="0">
                <a:ea typeface="ＭＳ Ｐゴシック" charset="-128"/>
                <a:cs typeface="ＭＳ Ｐゴシック" charset="-128"/>
              </a:rPr>
            </a:br>
            <a:r>
              <a:rPr lang="en-AU" sz="1800" dirty="0">
                <a:solidFill>
                  <a:srgbClr val="1F497D"/>
                </a:solidFill>
                <a:ea typeface="ＭＳ Ｐゴシック" charset="-128"/>
                <a:cs typeface="ＭＳ Ｐゴシック" charset="-128"/>
              </a:rPr>
              <a:t>Bernstein, Hansen &amp; Zilberstein, IJCAI 2005, JAIR 2009</a:t>
            </a:r>
            <a:endParaRPr lang="en-US" sz="1800" dirty="0">
              <a:solidFill>
                <a:srgbClr val="1F497D"/>
              </a:solidFill>
              <a:ea typeface="ＭＳ Ｐゴシック" charset="-128"/>
              <a:cs typeface="ＭＳ Ｐゴシック" charset="-128"/>
            </a:endParaRPr>
          </a:p>
        </p:txBody>
      </p:sp>
      <p:sp>
        <p:nvSpPr>
          <p:cNvPr id="133125" name="Rectangle 3"/>
          <p:cNvSpPr>
            <a:spLocks noGrp="1" noChangeArrowheads="1"/>
          </p:cNvSpPr>
          <p:nvPr>
            <p:ph type="body" idx="1"/>
          </p:nvPr>
        </p:nvSpPr>
        <p:spPr>
          <a:xfrm>
            <a:off x="457200" y="5486400"/>
            <a:ext cx="8229600" cy="1295400"/>
          </a:xfrm>
        </p:spPr>
        <p:txBody>
          <a:bodyPr>
            <a:normAutofit/>
          </a:bodyPr>
          <a:lstStyle/>
          <a:p>
            <a:pPr marL="533400" indent="-533400" eaLnBrk="1" hangingPunct="1">
              <a:buFont typeface="Times" charset="0"/>
              <a:buNone/>
            </a:pPr>
            <a:r>
              <a:rPr lang="en-AU" sz="2400" b="1" dirty="0" smtClean="0">
                <a:ea typeface="ＭＳ Ｐゴシック" charset="-128"/>
                <a:cs typeface="ＭＳ Ｐゴシック" charset="-128"/>
              </a:rPr>
              <a:t>	Theorem</a:t>
            </a:r>
            <a:r>
              <a:rPr lang="en-AU" sz="2400" b="1" dirty="0">
                <a:ea typeface="ＭＳ Ｐゴシック" charset="-128"/>
                <a:cs typeface="ＭＳ Ｐゴシック" charset="-128"/>
              </a:rPr>
              <a:t>: </a:t>
            </a:r>
            <a:r>
              <a:rPr lang="en-AU" sz="2400" i="1" dirty="0">
                <a:ea typeface="ＭＳ Ｐゴシック" charset="-128"/>
                <a:cs typeface="ＭＳ Ｐゴシック" charset="-128"/>
              </a:rPr>
              <a:t>For any </a:t>
            </a:r>
            <a:r>
              <a:rPr lang="en-US" sz="2400" i="1" dirty="0">
                <a:ea typeface="ＭＳ Ｐゴシック" charset="-128"/>
                <a:cs typeface="ＭＳ Ｐゴシック" charset="-128"/>
                <a:sym typeface="Symbol" charset="2"/>
              </a:rPr>
              <a:t></a:t>
            </a:r>
            <a:r>
              <a:rPr lang="en-AU" sz="2400" i="1" dirty="0">
                <a:ea typeface="ＭＳ Ｐゴシック" charset="-128"/>
                <a:cs typeface="ＭＳ Ｐゴシック" charset="-128"/>
              </a:rPr>
              <a:t>, bounded policy iteration returns a joint controller that is </a:t>
            </a:r>
            <a:r>
              <a:rPr lang="en-US" sz="2400" i="1" dirty="0">
                <a:ea typeface="ＭＳ Ｐゴシック" charset="-128"/>
                <a:cs typeface="ＭＳ Ｐゴシック" charset="-128"/>
                <a:sym typeface="Symbol" charset="2"/>
              </a:rPr>
              <a:t></a:t>
            </a:r>
            <a:r>
              <a:rPr lang="en-AU" sz="2400" i="1" dirty="0">
                <a:ea typeface="ＭＳ Ｐゴシック" charset="-128"/>
                <a:cs typeface="ＭＳ Ｐゴシック" charset="-128"/>
              </a:rPr>
              <a:t>-optimal for all initial states in a finite number of iterations.</a:t>
            </a:r>
            <a:endParaRPr lang="en-US" sz="2400" i="1" dirty="0">
              <a:ea typeface="ＭＳ Ｐゴシック" charset="-128"/>
              <a:cs typeface="ＭＳ Ｐゴシック" charset="-128"/>
            </a:endParaRPr>
          </a:p>
        </p:txBody>
      </p:sp>
      <p:pic>
        <p:nvPicPr>
          <p:cNvPr id="2" name="Picture 1" descr="Screen Shot 2012-05-07 at 8.38.14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14401" y="1495188"/>
            <a:ext cx="7162800" cy="3991212"/>
          </a:xfrm>
          <a:prstGeom prst="rect">
            <a:avLst/>
          </a:prstGeom>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Useful Transformations</a:t>
            </a:r>
          </a:p>
        </p:txBody>
      </p:sp>
      <p:sp>
        <p:nvSpPr>
          <p:cNvPr id="135172" name="Rectangle 3"/>
          <p:cNvSpPr>
            <a:spLocks noGrp="1" noChangeArrowheads="1"/>
          </p:cNvSpPr>
          <p:nvPr>
            <p:ph type="body" idx="1"/>
          </p:nvPr>
        </p:nvSpPr>
        <p:spPr>
          <a:xfrm>
            <a:off x="912813" y="1905000"/>
            <a:ext cx="8110537" cy="4953000"/>
          </a:xfrm>
        </p:spPr>
        <p:txBody>
          <a:bodyPr/>
          <a:lstStyle/>
          <a:p>
            <a:pPr eaLnBrk="1" hangingPunct="1"/>
            <a:r>
              <a:rPr lang="en-US" sz="2600" dirty="0">
                <a:ea typeface="ＭＳ Ｐゴシック" charset="-128"/>
                <a:cs typeface="ＭＳ Ｐゴシック" charset="-128"/>
              </a:rPr>
              <a:t>Controller reductions</a:t>
            </a:r>
          </a:p>
          <a:p>
            <a:pPr lvl="1" eaLnBrk="1" hangingPunct="1">
              <a:spcAft>
                <a:spcPts val="1200"/>
              </a:spcAft>
            </a:pPr>
            <a:r>
              <a:rPr lang="en-US" sz="2600" dirty="0"/>
              <a:t>Shrink the controller without sacrificing value</a:t>
            </a:r>
          </a:p>
          <a:p>
            <a:pPr eaLnBrk="1" hangingPunct="1"/>
            <a:r>
              <a:rPr lang="en-US" sz="2600" dirty="0">
                <a:ea typeface="ＭＳ Ｐゴシック" charset="-128"/>
                <a:cs typeface="ＭＳ Ｐゴシック" charset="-128"/>
              </a:rPr>
              <a:t>Bounded dynamic programming updates</a:t>
            </a:r>
          </a:p>
          <a:p>
            <a:pPr lvl="1" eaLnBrk="1" hangingPunct="1">
              <a:spcAft>
                <a:spcPts val="1200"/>
              </a:spcAft>
            </a:pPr>
            <a:r>
              <a:rPr lang="en-US" sz="2600" dirty="0"/>
              <a:t>Increase value while keeping the size fixed</a:t>
            </a:r>
          </a:p>
          <a:p>
            <a:pPr eaLnBrk="1" hangingPunct="1">
              <a:spcAft>
                <a:spcPts val="1200"/>
              </a:spcAft>
            </a:pPr>
            <a:r>
              <a:rPr lang="en-US" sz="2600" dirty="0">
                <a:ea typeface="ＭＳ Ｐゴシック" charset="-128"/>
                <a:cs typeface="ＭＳ Ｐゴシック" charset="-128"/>
              </a:rPr>
              <a:t>Both can be done using polynomial-</a:t>
            </a:r>
            <a:r>
              <a:rPr lang="en-US" sz="2600" dirty="0" smtClean="0">
                <a:ea typeface="ＭＳ Ｐゴシック" charset="-128"/>
                <a:cs typeface="ＭＳ Ｐゴシック" charset="-128"/>
              </a:rPr>
              <a:t>size </a:t>
            </a:r>
            <a:r>
              <a:rPr lang="en-US" sz="2600" dirty="0">
                <a:ea typeface="ＭＳ Ｐゴシック" charset="-128"/>
                <a:cs typeface="ＭＳ Ｐゴシック" charset="-128"/>
              </a:rPr>
              <a:t>linear programs</a:t>
            </a:r>
          </a:p>
          <a:p>
            <a:pPr eaLnBrk="1" hangingPunct="1">
              <a:spcAft>
                <a:spcPts val="1200"/>
              </a:spcAft>
            </a:pPr>
            <a:r>
              <a:rPr lang="en-US" sz="2600" dirty="0">
                <a:ea typeface="ＭＳ Ｐゴシック" charset="-128"/>
                <a:cs typeface="ＭＳ Ｐゴシック" charset="-128"/>
              </a:rPr>
              <a:t>Generalize ideas from POMDP literature, particularly the BPI algorithm [</a:t>
            </a:r>
            <a:r>
              <a:rPr lang="en-US" sz="2000" dirty="0" err="1">
                <a:solidFill>
                  <a:srgbClr val="1F497D"/>
                </a:solidFill>
                <a:ea typeface="ＭＳ Ｐゴシック" charset="-128"/>
                <a:cs typeface="ＭＳ Ｐゴシック" charset="-128"/>
              </a:rPr>
              <a:t>Poupart</a:t>
            </a:r>
            <a:r>
              <a:rPr lang="en-US" sz="2000" dirty="0">
                <a:solidFill>
                  <a:srgbClr val="1F497D"/>
                </a:solidFill>
                <a:ea typeface="ＭＳ Ｐゴシック" charset="-128"/>
                <a:cs typeface="ＭＳ Ｐゴシック" charset="-128"/>
              </a:rPr>
              <a:t> &amp; </a:t>
            </a:r>
            <a:r>
              <a:rPr lang="en-US" sz="2000" dirty="0" err="1">
                <a:solidFill>
                  <a:srgbClr val="1F497D"/>
                </a:solidFill>
                <a:ea typeface="ＭＳ Ｐゴシック" charset="-128"/>
                <a:cs typeface="ＭＳ Ｐゴシック" charset="-128"/>
              </a:rPr>
              <a:t>Boutilier</a:t>
            </a:r>
            <a:r>
              <a:rPr lang="en-US" sz="2000" dirty="0">
                <a:solidFill>
                  <a:srgbClr val="1F497D"/>
                </a:solidFill>
                <a:ea typeface="ＭＳ Ｐゴシック" charset="-128"/>
                <a:cs typeface="ＭＳ Ｐゴシック" charset="-128"/>
              </a:rPr>
              <a:t> 03</a:t>
            </a:r>
            <a:r>
              <a:rPr lang="en-US" sz="2600" dirty="0">
                <a:ea typeface="ＭＳ Ｐゴシック" charset="-128"/>
                <a:cs typeface="ＭＳ Ｐゴシック" charset="-128"/>
              </a:rPr>
              <a:t>]</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Decentralized BPI Summary</a:t>
            </a:r>
          </a:p>
        </p:txBody>
      </p:sp>
      <p:sp>
        <p:nvSpPr>
          <p:cNvPr id="155652" name="Rectangle 3"/>
          <p:cNvSpPr>
            <a:spLocks noGrp="1" noChangeArrowheads="1"/>
          </p:cNvSpPr>
          <p:nvPr>
            <p:ph type="body" idx="1"/>
          </p:nvPr>
        </p:nvSpPr>
        <p:spPr>
          <a:xfrm>
            <a:off x="457200" y="1905000"/>
            <a:ext cx="8229600" cy="4953000"/>
          </a:xfrm>
        </p:spPr>
        <p:txBody>
          <a:bodyPr/>
          <a:lstStyle/>
          <a:p>
            <a:pPr eaLnBrk="1" hangingPunct="1">
              <a:spcAft>
                <a:spcPts val="600"/>
              </a:spcAft>
            </a:pPr>
            <a:r>
              <a:rPr lang="en-US" sz="2600" dirty="0">
                <a:ea typeface="ＭＳ Ｐゴシック" charset="-128"/>
                <a:cs typeface="ＭＳ Ｐゴシック" charset="-128"/>
              </a:rPr>
              <a:t>DEC-BPI finds better and much more compact solutions than exhaustive backups</a:t>
            </a:r>
          </a:p>
          <a:p>
            <a:pPr eaLnBrk="1" hangingPunct="1">
              <a:spcAft>
                <a:spcPts val="600"/>
              </a:spcAft>
            </a:pPr>
            <a:r>
              <a:rPr lang="en-US" sz="2600" dirty="0">
                <a:ea typeface="ＭＳ Ｐゴシック" charset="-128"/>
                <a:cs typeface="ＭＳ Ｐゴシック" charset="-128"/>
              </a:rPr>
              <a:t>A larger correlation device tends to lead to higher values on average</a:t>
            </a:r>
          </a:p>
          <a:p>
            <a:pPr eaLnBrk="1" hangingPunct="1">
              <a:spcAft>
                <a:spcPts val="600"/>
              </a:spcAft>
            </a:pPr>
            <a:r>
              <a:rPr lang="en-US" sz="2600" dirty="0">
                <a:ea typeface="ＭＳ Ｐゴシック" charset="-128"/>
                <a:cs typeface="ＭＳ Ｐゴシック" charset="-128"/>
              </a:rPr>
              <a:t>Larger local controllers tend to yield higher average values </a:t>
            </a:r>
            <a:r>
              <a:rPr lang="en-US" sz="2600" i="1" dirty="0">
                <a:ea typeface="ＭＳ Ｐゴシック" charset="-128"/>
                <a:cs typeface="ＭＳ Ｐゴシック" charset="-128"/>
              </a:rPr>
              <a:t>up to a point</a:t>
            </a:r>
          </a:p>
          <a:p>
            <a:pPr eaLnBrk="1" hangingPunct="1">
              <a:spcAft>
                <a:spcPts val="600"/>
              </a:spcAft>
            </a:pPr>
            <a:r>
              <a:rPr lang="en-US" sz="2600" dirty="0">
                <a:ea typeface="ＭＳ Ｐゴシック" charset="-128"/>
                <a:cs typeface="ＭＳ Ｐゴシック" charset="-128"/>
              </a:rPr>
              <a:t>But, bounded DP is limited by improving one controller at a time</a:t>
            </a:r>
          </a:p>
          <a:p>
            <a:pPr eaLnBrk="1" hangingPunct="1">
              <a:spcAft>
                <a:spcPts val="600"/>
              </a:spcAft>
            </a:pPr>
            <a:r>
              <a:rPr lang="en-US" sz="2600" dirty="0">
                <a:ea typeface="ＭＳ Ｐゴシック" charset="-128"/>
                <a:cs typeface="ＭＳ Ｐゴシック" charset="-128"/>
              </a:rPr>
              <a:t>Linear program (one-step </a:t>
            </a:r>
            <a:r>
              <a:rPr lang="en-US" sz="2600" dirty="0" err="1">
                <a:ea typeface="ＭＳ Ｐゴシック" charset="-128"/>
                <a:cs typeface="ＭＳ Ｐゴシック" charset="-128"/>
              </a:rPr>
              <a:t>lookahead</a:t>
            </a:r>
            <a:r>
              <a:rPr lang="en-US" sz="2600" dirty="0">
                <a:ea typeface="ＭＳ Ｐゴシック" charset="-128"/>
                <a:cs typeface="ＭＳ Ｐゴシック" charset="-128"/>
              </a:rPr>
              <a:t>) results in local optimality and tends to “get stuck”</a:t>
            </a: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Nonlinear Optimization Approach</a:t>
            </a:r>
            <a:br>
              <a:rPr lang="en-US" dirty="0" smtClean="0">
                <a:ea typeface="ＭＳ Ｐゴシック" charset="-128"/>
                <a:cs typeface="ＭＳ Ｐゴシック" charset="-128"/>
              </a:rPr>
            </a:br>
            <a:r>
              <a:rPr lang="en-AU" sz="1800" dirty="0" smtClean="0">
                <a:solidFill>
                  <a:srgbClr val="1F497D"/>
                </a:solidFill>
                <a:ea typeface="ＭＳ Ｐゴシック" charset="-128"/>
                <a:cs typeface="ＭＳ Ｐゴシック" charset="-128"/>
              </a:rPr>
              <a:t>Amato, Bernstein &amp; Zilberstein, UAI 2007, JAAMAS 2010</a:t>
            </a:r>
            <a:endParaRPr lang="en-US" sz="1800" dirty="0" smtClean="0">
              <a:solidFill>
                <a:srgbClr val="1F497D"/>
              </a:solidFill>
              <a:ea typeface="ＭＳ Ｐゴシック" charset="-128"/>
              <a:cs typeface="ＭＳ Ｐゴシック" charset="-128"/>
            </a:endParaRPr>
          </a:p>
        </p:txBody>
      </p:sp>
      <p:sp>
        <p:nvSpPr>
          <p:cNvPr id="157700" name="Rectangle 3"/>
          <p:cNvSpPr>
            <a:spLocks noGrp="1" noChangeArrowheads="1"/>
          </p:cNvSpPr>
          <p:nvPr>
            <p:ph type="body" idx="1"/>
          </p:nvPr>
        </p:nvSpPr>
        <p:spPr>
          <a:xfrm>
            <a:off x="457201" y="1752600"/>
            <a:ext cx="8229599" cy="4953000"/>
          </a:xfrm>
        </p:spPr>
        <p:txBody>
          <a:bodyPr/>
          <a:lstStyle/>
          <a:p>
            <a:pPr eaLnBrk="1" hangingPunct="1"/>
            <a:r>
              <a:rPr lang="en-US" sz="2600" dirty="0" smtClean="0">
                <a:ea typeface="ＭＳ Ｐゴシック" charset="-128"/>
                <a:cs typeface="ＭＳ Ｐゴシック" charset="-128"/>
              </a:rPr>
              <a:t>Idea</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Model </a:t>
            </a:r>
            <a:r>
              <a:rPr lang="en-US" sz="2600" dirty="0">
                <a:ea typeface="ＭＳ Ｐゴシック" charset="-128"/>
                <a:cs typeface="ＭＳ Ｐゴシック" charset="-128"/>
              </a:rPr>
              <a:t>the problem as a non-linear program (NLP)</a:t>
            </a:r>
          </a:p>
          <a:p>
            <a:pPr eaLnBrk="1" hangingPunct="1"/>
            <a:r>
              <a:rPr lang="en-US" sz="2600" dirty="0">
                <a:ea typeface="ＭＳ Ｐゴシック" charset="-128"/>
                <a:cs typeface="ＭＳ Ｐゴシック" charset="-128"/>
              </a:rPr>
              <a:t>Consider node values </a:t>
            </a:r>
            <a:r>
              <a:rPr lang="en-US" sz="2600" dirty="0" smtClean="0">
                <a:ea typeface="ＭＳ Ｐゴシック" charset="-128"/>
                <a:cs typeface="ＭＳ Ｐゴシック" charset="-128"/>
              </a:rPr>
              <a:t>(and FSC parameters</a:t>
            </a:r>
            <a:r>
              <a:rPr lang="en-US" sz="2600" dirty="0">
                <a:ea typeface="ＭＳ Ｐゴシック" charset="-128"/>
                <a:cs typeface="ＭＳ Ｐゴシック" charset="-128"/>
              </a:rPr>
              <a:t>) as</a:t>
            </a:r>
            <a:r>
              <a:rPr lang="en-US" sz="2600" dirty="0" smtClean="0">
                <a:ea typeface="ＭＳ Ｐゴシック" charset="-128"/>
                <a:cs typeface="ＭＳ Ｐゴシック" charset="-128"/>
              </a:rPr>
              <a:t> variables</a:t>
            </a:r>
            <a:endParaRPr lang="en-US" sz="2600" dirty="0">
              <a:ea typeface="ＭＳ Ｐゴシック" charset="-128"/>
              <a:cs typeface="ＭＳ Ｐゴシック" charset="-128"/>
            </a:endParaRPr>
          </a:p>
          <a:p>
            <a:pPr eaLnBrk="1" hangingPunct="1"/>
            <a:r>
              <a:rPr lang="en-US" sz="2600" dirty="0" smtClean="0">
                <a:ea typeface="ＭＳ Ｐゴシック" charset="-128"/>
                <a:cs typeface="ＭＳ Ｐゴシック" charset="-128"/>
              </a:rPr>
              <a:t>NLP </a:t>
            </a:r>
            <a:r>
              <a:rPr lang="en-US" sz="2600" dirty="0">
                <a:ea typeface="ＭＳ Ｐゴシック" charset="-128"/>
                <a:cs typeface="ＭＳ Ｐゴシック" charset="-128"/>
              </a:rPr>
              <a:t>can take advantage of an initial state </a:t>
            </a:r>
            <a:r>
              <a:rPr lang="en-US" sz="2600" dirty="0" smtClean="0">
                <a:ea typeface="ＭＳ Ｐゴシック" charset="-128"/>
                <a:cs typeface="ＭＳ Ｐゴシック" charset="-128"/>
              </a:rPr>
              <a:t>distribution</a:t>
            </a:r>
          </a:p>
          <a:p>
            <a:pPr eaLnBrk="1" hangingPunct="1"/>
            <a:r>
              <a:rPr lang="en-US" sz="2600" dirty="0" smtClean="0">
                <a:ea typeface="ＭＳ Ｐゴシック" charset="-128"/>
                <a:cs typeface="ＭＳ Ｐゴシック" charset="-128"/>
              </a:rPr>
              <a:t>Perform improvement </a:t>
            </a:r>
            <a:r>
              <a:rPr lang="en-US" sz="2600" dirty="0">
                <a:ea typeface="ＭＳ Ｐゴシック" charset="-128"/>
                <a:cs typeface="ＭＳ Ｐゴシック" charset="-128"/>
              </a:rPr>
              <a:t>and evaluation all in one </a:t>
            </a:r>
            <a:r>
              <a:rPr lang="en-US" sz="2600" dirty="0" smtClean="0">
                <a:ea typeface="ＭＳ Ｐゴシック" charset="-128"/>
                <a:cs typeface="ＭＳ Ｐゴシック" charset="-128"/>
              </a:rPr>
              <a:t>step</a:t>
            </a:r>
            <a:endParaRPr lang="en-US" sz="2600" dirty="0">
              <a:ea typeface="ＭＳ Ｐゴシック" charset="-128"/>
              <a:cs typeface="ＭＳ Ｐゴシック" charset="-128"/>
            </a:endParaRPr>
          </a:p>
          <a:p>
            <a:pPr eaLnBrk="1" hangingPunct="1"/>
            <a:r>
              <a:rPr lang="en-US" sz="2600" dirty="0">
                <a:ea typeface="ＭＳ Ｐゴシック" charset="-128"/>
                <a:cs typeface="ＭＳ Ｐゴシック" charset="-128"/>
              </a:rPr>
              <a:t>Additional constraints maintain valid </a:t>
            </a:r>
            <a:r>
              <a:rPr lang="en-US" sz="2600" dirty="0" smtClean="0">
                <a:ea typeface="ＭＳ Ｐゴシック" charset="-128"/>
                <a:cs typeface="ＭＳ Ｐゴシック" charset="-128"/>
              </a:rPr>
              <a:t>values</a:t>
            </a:r>
          </a:p>
          <a:p>
            <a:pPr eaLnBrk="1" hangingPunct="1"/>
            <a:r>
              <a:rPr lang="en-US" sz="2600" dirty="0" smtClean="0">
                <a:ea typeface="ＭＳ Ｐゴシック" charset="-128"/>
                <a:cs typeface="ＭＳ Ｐゴシック" charset="-128"/>
              </a:rPr>
              <a:t>Notation:</a:t>
            </a:r>
            <a:endParaRPr lang="en-US" sz="2600" dirty="0">
              <a:ea typeface="ＭＳ Ｐゴシック" charset="-128"/>
              <a:cs typeface="ＭＳ Ｐゴシック" charset="-128"/>
            </a:endParaRPr>
          </a:p>
        </p:txBody>
      </p:sp>
      <p:pic>
        <p:nvPicPr>
          <p:cNvPr id="2" name="Picture 1" descr="Screen Shot 2012-05-08 at 11.10.32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5800" y="4572000"/>
            <a:ext cx="7991856" cy="2057400"/>
          </a:xfrm>
          <a:prstGeom prst="rect">
            <a:avLst/>
          </a:prstGeom>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NLP Approach</a:t>
            </a:r>
            <a:endParaRPr lang="en-US" dirty="0"/>
          </a:p>
        </p:txBody>
      </p:sp>
      <p:pic>
        <p:nvPicPr>
          <p:cNvPr id="4" name="Picture 3" descr="Screen Shot 2012-05-07 at 8.41.21 AM.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76400"/>
            <a:ext cx="8191085" cy="4343400"/>
          </a:xfrm>
          <a:prstGeom prst="rect">
            <a:avLst/>
          </a:prstGeom>
        </p:spPr>
      </p:pic>
    </p:spTree>
    <p:extLst>
      <p:ext uri="{BB962C8B-B14F-4D97-AF65-F5344CB8AC3E}">
        <p14:creationId xmlns:p14="http://schemas.microsoft.com/office/powerpoint/2010/main" xmlns="" val="99686928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Optimality</a:t>
            </a:r>
          </a:p>
        </p:txBody>
      </p:sp>
      <p:sp>
        <p:nvSpPr>
          <p:cNvPr id="165892" name="Rectangle 3"/>
          <p:cNvSpPr>
            <a:spLocks noGrp="1" noChangeArrowheads="1"/>
          </p:cNvSpPr>
          <p:nvPr>
            <p:ph type="body" idx="1"/>
          </p:nvPr>
        </p:nvSpPr>
        <p:spPr>
          <a:xfrm>
            <a:off x="457201" y="1905000"/>
            <a:ext cx="8229599" cy="4724400"/>
          </a:xfrm>
        </p:spPr>
        <p:txBody>
          <a:bodyPr/>
          <a:lstStyle/>
          <a:p>
            <a:pPr eaLnBrk="1" hangingPunct="1">
              <a:lnSpc>
                <a:spcPct val="95000"/>
              </a:lnSpc>
              <a:spcAft>
                <a:spcPts val="600"/>
              </a:spcAft>
              <a:buFont typeface="Wingdings" charset="2"/>
              <a:buNone/>
            </a:pPr>
            <a:r>
              <a:rPr lang="en-US" sz="2600" b="1" dirty="0">
                <a:ea typeface="ＭＳ Ｐゴシック" charset="-128"/>
                <a:cs typeface="ＭＳ Ｐゴシック" charset="-128"/>
              </a:rPr>
              <a:t>Theorem</a:t>
            </a:r>
            <a:r>
              <a:rPr lang="en-US" sz="2600" dirty="0">
                <a:ea typeface="ＭＳ Ｐゴシック" charset="-128"/>
                <a:cs typeface="ＭＳ Ｐゴシック" charset="-128"/>
              </a:rPr>
              <a:t>: </a:t>
            </a:r>
            <a:r>
              <a:rPr lang="en-US" sz="2600" i="1" dirty="0">
                <a:ea typeface="ＭＳ Ｐゴシック" charset="-128"/>
                <a:cs typeface="ＭＳ Ｐゴシック" charset="-128"/>
              </a:rPr>
              <a:t>An optimal solution of the NLP results in optimal stochastic controllers for the given size and initial state distribution</a:t>
            </a:r>
            <a:r>
              <a:rPr lang="en-US" sz="2600" i="1" dirty="0" smtClean="0">
                <a:ea typeface="ＭＳ Ｐゴシック" charset="-128"/>
                <a:cs typeface="ＭＳ Ｐゴシック" charset="-128"/>
              </a:rPr>
              <a:t>.</a:t>
            </a:r>
            <a:endParaRPr lang="en-US" sz="2600" dirty="0" smtClean="0">
              <a:ea typeface="ＭＳ Ｐゴシック" charset="-128"/>
              <a:cs typeface="ＭＳ Ｐゴシック" charset="-128"/>
            </a:endParaRPr>
          </a:p>
          <a:p>
            <a:pPr eaLnBrk="1" hangingPunct="1">
              <a:lnSpc>
                <a:spcPct val="95000"/>
              </a:lnSpc>
            </a:pPr>
            <a:r>
              <a:rPr lang="en-US" sz="2600" dirty="0">
                <a:ea typeface="ＭＳ Ｐゴシック" charset="-128"/>
                <a:cs typeface="ＭＳ Ｐゴシック" charset="-128"/>
              </a:rPr>
              <a:t>Advantages of the NLP approach:</a:t>
            </a:r>
          </a:p>
          <a:p>
            <a:pPr lvl="1" eaLnBrk="1" hangingPunct="1">
              <a:lnSpc>
                <a:spcPct val="95000"/>
              </a:lnSpc>
            </a:pPr>
            <a:r>
              <a:rPr lang="en-US" sz="2600" dirty="0"/>
              <a:t>Efficient policy representation with fixed memory</a:t>
            </a:r>
          </a:p>
          <a:p>
            <a:pPr lvl="1" eaLnBrk="1" hangingPunct="1">
              <a:lnSpc>
                <a:spcPct val="95000"/>
              </a:lnSpc>
            </a:pPr>
            <a:r>
              <a:rPr lang="en-US" sz="2600" dirty="0"/>
              <a:t>NLP represents optimal policy for given size</a:t>
            </a:r>
          </a:p>
          <a:p>
            <a:pPr lvl="1" eaLnBrk="1" hangingPunct="1">
              <a:lnSpc>
                <a:spcPct val="95000"/>
              </a:lnSpc>
            </a:pPr>
            <a:r>
              <a:rPr lang="en-US" sz="2600" dirty="0"/>
              <a:t>Takes advantage of known start state</a:t>
            </a:r>
          </a:p>
          <a:p>
            <a:pPr lvl="1" eaLnBrk="1" hangingPunct="1">
              <a:lnSpc>
                <a:spcPct val="95000"/>
              </a:lnSpc>
            </a:pPr>
            <a:r>
              <a:rPr lang="en-US" sz="2600" dirty="0"/>
              <a:t>Easy to implement using off-the-shelf solvers</a:t>
            </a:r>
          </a:p>
          <a:p>
            <a:pPr eaLnBrk="1" hangingPunct="1">
              <a:lnSpc>
                <a:spcPct val="95000"/>
              </a:lnSpc>
            </a:pPr>
            <a:r>
              <a:rPr lang="en-US" sz="2600" dirty="0">
                <a:ea typeface="ＭＳ Ｐゴシック" charset="-128"/>
                <a:cs typeface="ＭＳ Ｐゴシック" charset="-128"/>
              </a:rPr>
              <a:t>Limitations:</a:t>
            </a:r>
          </a:p>
          <a:p>
            <a:pPr lvl="1" eaLnBrk="1" hangingPunct="1">
              <a:lnSpc>
                <a:spcPct val="95000"/>
              </a:lnSpc>
            </a:pPr>
            <a:r>
              <a:rPr lang="en-US" sz="2600" dirty="0"/>
              <a:t>Difficult to solve optimally</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Comparison of NLP &amp; DEC-BPI</a:t>
            </a:r>
            <a:br>
              <a:rPr lang="en-US" dirty="0" smtClean="0">
                <a:ea typeface="ＭＳ Ｐゴシック" charset="-128"/>
                <a:cs typeface="ＭＳ Ｐゴシック" charset="-128"/>
              </a:rPr>
            </a:br>
            <a:r>
              <a:rPr lang="en-AU" sz="1800" dirty="0">
                <a:solidFill>
                  <a:srgbClr val="1F497D"/>
                </a:solidFill>
                <a:ea typeface="ＭＳ Ｐゴシック" charset="-128"/>
                <a:cs typeface="ＭＳ Ｐゴシック" charset="-128"/>
              </a:rPr>
              <a:t>Amato, Bernstein &amp; Zilberstein, UAI 2007, JAAMAS </a:t>
            </a:r>
            <a:r>
              <a:rPr lang="en-AU" sz="1800" dirty="0" smtClean="0">
                <a:solidFill>
                  <a:srgbClr val="1F497D"/>
                </a:solidFill>
                <a:ea typeface="ＭＳ Ｐゴシック" charset="-128"/>
                <a:cs typeface="ＭＳ Ｐゴシック" charset="-128"/>
              </a:rPr>
              <a:t>2010</a:t>
            </a:r>
            <a:endParaRPr lang="en-US" sz="1800" dirty="0">
              <a:solidFill>
                <a:srgbClr val="1F497D"/>
              </a:solidFill>
              <a:ea typeface="ＭＳ Ｐゴシック" charset="-128"/>
              <a:cs typeface="ＭＳ Ｐゴシック" charset="-128"/>
            </a:endParaRPr>
          </a:p>
        </p:txBody>
      </p:sp>
      <p:sp>
        <p:nvSpPr>
          <p:cNvPr id="169988" name="Rectangle 3"/>
          <p:cNvSpPr>
            <a:spLocks noGrp="1" noChangeArrowheads="1"/>
          </p:cNvSpPr>
          <p:nvPr>
            <p:ph type="body" idx="1"/>
          </p:nvPr>
        </p:nvSpPr>
        <p:spPr>
          <a:xfrm>
            <a:off x="457201" y="1905000"/>
            <a:ext cx="8229599" cy="4419600"/>
          </a:xfrm>
        </p:spPr>
        <p:txBody>
          <a:bodyPr/>
          <a:lstStyle/>
          <a:p>
            <a:pPr eaLnBrk="1" hangingPunct="1"/>
            <a:r>
              <a:rPr lang="en-US" sz="2800" dirty="0">
                <a:ea typeface="ＭＳ Ｐゴシック" charset="-128"/>
                <a:cs typeface="ＭＳ Ｐゴシック" charset="-128"/>
              </a:rPr>
              <a:t>Used freely available nonlinear constrained optimization solver called “</a:t>
            </a:r>
            <a:r>
              <a:rPr lang="en-US" sz="2800" b="1" dirty="0">
                <a:ea typeface="ＭＳ Ｐゴシック" charset="-128"/>
                <a:cs typeface="ＭＳ Ｐゴシック" charset="-128"/>
              </a:rPr>
              <a:t>filter</a:t>
            </a:r>
            <a:r>
              <a:rPr lang="en-US" sz="2800" dirty="0">
                <a:ea typeface="ＭＳ Ｐゴシック" charset="-128"/>
                <a:cs typeface="ＭＳ Ｐゴシック" charset="-128"/>
              </a:rPr>
              <a:t>” on the NEOS server (</a:t>
            </a:r>
            <a:r>
              <a:rPr lang="en-US" sz="2000" dirty="0">
                <a:ea typeface="ＭＳ Ｐゴシック" charset="-128"/>
                <a:cs typeface="ＭＳ Ｐゴシック" charset="-128"/>
              </a:rPr>
              <a:t>http://www-</a:t>
            </a:r>
            <a:r>
              <a:rPr lang="en-US" sz="2000" dirty="0" err="1">
                <a:ea typeface="ＭＳ Ｐゴシック" charset="-128"/>
                <a:cs typeface="ＭＳ Ｐゴシック" charset="-128"/>
              </a:rPr>
              <a:t>neos.mcs.anl.gov/neos</a:t>
            </a:r>
            <a:r>
              <a:rPr lang="en-US" sz="2000" dirty="0">
                <a:ea typeface="ＭＳ Ｐゴシック" charset="-128"/>
                <a:cs typeface="ＭＳ Ｐゴシック" charset="-128"/>
              </a:rPr>
              <a:t>/</a:t>
            </a:r>
            <a:r>
              <a:rPr lang="en-US" sz="2800" dirty="0">
                <a:ea typeface="ＭＳ Ｐゴシック" charset="-128"/>
                <a:cs typeface="ＭＳ Ｐゴシック" charset="-128"/>
              </a:rPr>
              <a:t>)</a:t>
            </a:r>
          </a:p>
          <a:p>
            <a:pPr eaLnBrk="1" hangingPunct="1"/>
            <a:r>
              <a:rPr lang="en-US" sz="2800" dirty="0">
                <a:ea typeface="ＭＳ Ｐゴシック" charset="-128"/>
                <a:cs typeface="ＭＳ Ｐゴシック" charset="-128"/>
              </a:rPr>
              <a:t>Solver guarantees locally optimal solution</a:t>
            </a:r>
          </a:p>
          <a:p>
            <a:pPr eaLnBrk="1" hangingPunct="1"/>
            <a:r>
              <a:rPr lang="en-US" sz="2800" dirty="0">
                <a:ea typeface="ＭＳ Ｐゴシック" charset="-128"/>
                <a:cs typeface="ＭＳ Ｐゴシック" charset="-128"/>
              </a:rPr>
              <a:t>Used 10 random initial controllers for a range of controller sizes</a:t>
            </a:r>
          </a:p>
          <a:p>
            <a:pPr eaLnBrk="1" hangingPunct="1"/>
            <a:r>
              <a:rPr lang="en-US" sz="2800" dirty="0">
                <a:ea typeface="ＭＳ Ｐゴシック" charset="-128"/>
                <a:cs typeface="ＭＳ Ｐゴシック" charset="-128"/>
              </a:rPr>
              <a:t>Compared NLP with DEC-BPI, with and without a small (2-node) correlation device</a:t>
            </a:r>
            <a:endParaRPr lang="en-US"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itle 1"/>
          <p:cNvSpPr>
            <a:spLocks noGrp="1"/>
          </p:cNvSpPr>
          <p:nvPr>
            <p:ph type="title"/>
          </p:nvPr>
        </p:nvSpPr>
        <p:spPr/>
        <p:txBody>
          <a:bodyPr/>
          <a:lstStyle/>
          <a:p>
            <a:r>
              <a:rPr lang="en-US" dirty="0" smtClean="0">
                <a:ea typeface="ＭＳ Ｐゴシック" charset="-128"/>
                <a:cs typeface="ＭＳ Ｐゴシック" charset="-128"/>
              </a:rPr>
              <a:t>NLP vs. DEC-BPI for Box Pushing</a:t>
            </a:r>
            <a:br>
              <a:rPr lang="en-US" dirty="0" smtClean="0">
                <a:ea typeface="ＭＳ Ｐゴシック" charset="-128"/>
                <a:cs typeface="ＭＳ Ｐゴシック" charset="-128"/>
              </a:rPr>
            </a:br>
            <a:r>
              <a:rPr lang="en-AU" sz="1800" dirty="0" smtClean="0">
                <a:solidFill>
                  <a:srgbClr val="1F497D"/>
                </a:solidFill>
                <a:ea typeface="ＭＳ Ｐゴシック" charset="-128"/>
                <a:cs typeface="ＭＳ Ｐゴシック" charset="-128"/>
              </a:rPr>
              <a:t>Amato, Bernstein &amp; Zilberstein, JAAMAS 2010</a:t>
            </a:r>
            <a:endParaRPr lang="en-US" sz="1800" dirty="0" smtClean="0">
              <a:solidFill>
                <a:srgbClr val="1F497D"/>
              </a:solidFill>
              <a:ea typeface="ＭＳ Ｐゴシック" charset="-128"/>
              <a:cs typeface="ＭＳ Ｐゴシック" charset="-128"/>
            </a:endParaRPr>
          </a:p>
        </p:txBody>
      </p:sp>
      <p:pic>
        <p:nvPicPr>
          <p:cNvPr id="178180" name="Picture 4" descr="Picture 1.png"/>
          <p:cNvPicPr>
            <a:picLocks noChangeAspect="1"/>
          </p:cNvPicPr>
          <p:nvPr/>
        </p:nvPicPr>
        <p:blipFill>
          <a:blip r:embed="rId2" cstate="print"/>
          <a:srcRect/>
          <a:stretch>
            <a:fillRect/>
          </a:stretch>
        </p:blipFill>
        <p:spPr bwMode="auto">
          <a:xfrm>
            <a:off x="838200" y="2743200"/>
            <a:ext cx="7473950" cy="3968750"/>
          </a:xfrm>
          <a:prstGeom prst="rect">
            <a:avLst/>
          </a:prstGeom>
          <a:noFill/>
          <a:ln w="25400">
            <a:solidFill>
              <a:srgbClr val="4F6F92"/>
            </a:solidFill>
            <a:miter lim="800000"/>
            <a:headEnd/>
            <a:tailEnd/>
          </a:ln>
        </p:spPr>
      </p:pic>
      <p:sp>
        <p:nvSpPr>
          <p:cNvPr id="178181" name="Rectangle 6"/>
          <p:cNvSpPr txBox="1">
            <a:spLocks noChangeArrowheads="1"/>
          </p:cNvSpPr>
          <p:nvPr/>
        </p:nvSpPr>
        <p:spPr bwMode="auto">
          <a:xfrm>
            <a:off x="457200" y="1676400"/>
            <a:ext cx="8305800" cy="4572000"/>
          </a:xfrm>
          <a:prstGeom prst="rect">
            <a:avLst/>
          </a:prstGeom>
          <a:noFill/>
          <a:ln w="9525">
            <a:noFill/>
            <a:miter lim="800000"/>
            <a:headEnd/>
            <a:tailEnd/>
          </a:ln>
        </p:spPr>
        <p:txBody>
          <a:bodyPr>
            <a:prstTxWarp prst="textNoShape">
              <a:avLst/>
            </a:prstTxWarp>
          </a:bodyPr>
          <a:lstStyle/>
          <a:p>
            <a:pPr algn="l"/>
            <a:r>
              <a:rPr lang="en-US" sz="1800" dirty="0"/>
              <a:t>Values and running times (in seconds) for each controller size using NLP methods and DEC-BPI with and without a 2 node correlation device and BFS.  An “x” indicates that the approach was not able to solve the problem.</a:t>
            </a:r>
            <a:endParaRPr lang="en-US" sz="18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Social Laws</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Basic idea: Identify joint states that should be avoided, and impose restrictions (laws) on agents’ action choices to prevent them.</a:t>
            </a:r>
          </a:p>
          <a:p>
            <a:r>
              <a:rPr lang="en-US" dirty="0" smtClean="0"/>
              <a:t>Canonical example: Avoid collisions.</a:t>
            </a:r>
          </a:p>
          <a:p>
            <a:pPr lvl="1"/>
            <a:r>
              <a:rPr lang="en-US" dirty="0" smtClean="0"/>
              <a:t>Mobile robots moving in an open space risk colliding with and disabling each other.</a:t>
            </a:r>
          </a:p>
          <a:p>
            <a:pPr lvl="1"/>
            <a:r>
              <a:rPr lang="en-US" dirty="0" smtClean="0"/>
              <a:t>Yet, centrally controlling all of their motions is overkill: micromanaging largely-independent behaviors, potential single point of failure, and scales poorly as number of robots grows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NLP Approach Summary</a:t>
            </a:r>
          </a:p>
        </p:txBody>
      </p:sp>
      <p:sp>
        <p:nvSpPr>
          <p:cNvPr id="181252" name="Rectangle 3"/>
          <p:cNvSpPr>
            <a:spLocks noGrp="1" noChangeArrowheads="1"/>
          </p:cNvSpPr>
          <p:nvPr>
            <p:ph type="body" idx="1"/>
          </p:nvPr>
        </p:nvSpPr>
        <p:spPr>
          <a:xfrm>
            <a:off x="457201" y="1905000"/>
            <a:ext cx="8229599" cy="4572000"/>
          </a:xfrm>
        </p:spPr>
        <p:txBody>
          <a:bodyPr>
            <a:normAutofit/>
          </a:bodyPr>
          <a:lstStyle/>
          <a:p>
            <a:pPr eaLnBrk="1" hangingPunct="1">
              <a:spcAft>
                <a:spcPts val="1200"/>
              </a:spcAft>
            </a:pPr>
            <a:r>
              <a:rPr lang="en-US" sz="2800" dirty="0" smtClean="0">
                <a:ea typeface="ＭＳ Ｐゴシック" charset="-128"/>
                <a:cs typeface="ＭＳ Ｐゴシック" charset="-128"/>
              </a:rPr>
              <a:t>The NLP defines </a:t>
            </a:r>
            <a:r>
              <a:rPr lang="en-US" sz="2800" dirty="0">
                <a:ea typeface="ＭＳ Ｐゴシック" charset="-128"/>
                <a:cs typeface="ＭＳ Ｐゴシック" charset="-128"/>
              </a:rPr>
              <a:t>the optimal fixed-size stochastic </a:t>
            </a:r>
            <a:r>
              <a:rPr lang="en-US" sz="2800" dirty="0" smtClean="0">
                <a:ea typeface="ＭＳ Ｐゴシック" charset="-128"/>
                <a:cs typeface="ＭＳ Ｐゴシック" charset="-128"/>
              </a:rPr>
              <a:t>controller</a:t>
            </a:r>
          </a:p>
          <a:p>
            <a:pPr eaLnBrk="1" hangingPunct="1">
              <a:spcAft>
                <a:spcPts val="1200"/>
              </a:spcAft>
            </a:pPr>
            <a:r>
              <a:rPr lang="en-US" sz="2800" dirty="0" smtClean="0">
                <a:ea typeface="ＭＳ Ｐゴシック" charset="-128"/>
                <a:cs typeface="ＭＳ Ｐゴシック" charset="-128"/>
              </a:rPr>
              <a:t>Approach shows </a:t>
            </a:r>
            <a:r>
              <a:rPr lang="en-US" sz="2800" dirty="0">
                <a:ea typeface="ＭＳ Ｐゴシック" charset="-128"/>
                <a:cs typeface="ＭＳ Ｐゴシック" charset="-128"/>
              </a:rPr>
              <a:t>consistent improvement over DEC-BPI using an off-the-shelf locally optimal solver</a:t>
            </a:r>
          </a:p>
          <a:p>
            <a:pPr eaLnBrk="1" hangingPunct="1">
              <a:spcAft>
                <a:spcPts val="1200"/>
              </a:spcAft>
            </a:pPr>
            <a:r>
              <a:rPr lang="en-US" sz="2800" dirty="0">
                <a:ea typeface="ＭＳ Ｐゴシック" charset="-128"/>
                <a:cs typeface="ＭＳ Ｐゴシック" charset="-128"/>
              </a:rPr>
              <a:t>A small correlation device can have significant benefits   </a:t>
            </a:r>
            <a:endParaRPr lang="en-US" sz="2800" dirty="0" smtClean="0">
              <a:ea typeface="ＭＳ Ｐゴシック" charset="-128"/>
              <a:cs typeface="ＭＳ Ｐゴシック" charset="-128"/>
            </a:endParaRPr>
          </a:p>
          <a:p>
            <a:pPr eaLnBrk="1" hangingPunct="1">
              <a:spcAft>
                <a:spcPts val="1200"/>
              </a:spcAft>
            </a:pPr>
            <a:r>
              <a:rPr lang="en-US" sz="2800" dirty="0" smtClean="0">
                <a:ea typeface="ＭＳ Ｐゴシック" charset="-128"/>
                <a:cs typeface="ＭＳ Ｐゴシック" charset="-128"/>
              </a:rPr>
              <a:t>Better performance may be obtained by </a:t>
            </a:r>
            <a:r>
              <a:rPr lang="en-US" sz="2800" dirty="0">
                <a:ea typeface="ＭＳ Ｐゴシック" charset="-128"/>
                <a:cs typeface="ＭＳ Ｐゴシック" charset="-128"/>
              </a:rPr>
              <a:t>exploiting the structure of the NLP</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Multiagent</a:t>
            </a:r>
            <a:r>
              <a:rPr lang="en-US" dirty="0" smtClean="0"/>
              <a:t> Execution</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In the simplest case where the model used for plan/control decision-making is faithful to the actual environment, agents simply follow their decisions until done.</a:t>
            </a:r>
          </a:p>
          <a:p>
            <a:r>
              <a:rPr lang="en-US" dirty="0" smtClean="0"/>
              <a:t>More generally, models are incomplete, and so the agents can face situations that they had not anticipated.</a:t>
            </a:r>
          </a:p>
          <a:p>
            <a:r>
              <a:rPr lang="en-US" dirty="0" smtClean="0"/>
              <a:t>Difficult enough in single-agent case; harder in </a:t>
            </a:r>
            <a:r>
              <a:rPr lang="en-US" dirty="0" err="1" smtClean="0"/>
              <a:t>multiagent</a:t>
            </a:r>
            <a:r>
              <a:rPr lang="en-US" dirty="0" smtClean="0"/>
              <a:t> case, where some agents’ responses to unexpected situations can trigger other agents to encounter unexpected situations, leading to an unfortunate chain reaction.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Multiagent</a:t>
            </a:r>
            <a:r>
              <a:rPr lang="en-US" dirty="0" smtClean="0"/>
              <a:t> Plan Monitoring</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In the single-agent case, an agent can monitor its state and compare its state with what its plan anticipated to detect a deviation.</a:t>
            </a:r>
          </a:p>
          <a:p>
            <a:r>
              <a:rPr lang="en-US" dirty="0" smtClean="0"/>
              <a:t>In the </a:t>
            </a:r>
            <a:r>
              <a:rPr lang="en-US" dirty="0" err="1" smtClean="0"/>
              <a:t>multiagent</a:t>
            </a:r>
            <a:r>
              <a:rPr lang="en-US" dirty="0" smtClean="0"/>
              <a:t> case, it is possible that each agent’s local state is consistent with one of its expected trajectories, and yet the global state might have deviated from the joint plan.</a:t>
            </a:r>
          </a:p>
          <a:p>
            <a:r>
              <a:rPr lang="en-US" dirty="0" smtClean="0"/>
              <a:t>Hence, detecting plan deviations is a distributed problem solving task, where agents might need to share partial, tentative hypotheses about the global state to determine when the global state has veered from expectations.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Multiagent</a:t>
            </a:r>
            <a:r>
              <a:rPr lang="en-US" dirty="0" smtClean="0"/>
              <a:t> Plan Recovery</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smtClean="0"/>
              <a:t>In the single-agent case, recovering from a deviation involves repairing the plan to get it back on course, or </a:t>
            </a:r>
            <a:r>
              <a:rPr lang="en-US" dirty="0" err="1" smtClean="0"/>
              <a:t>replanning</a:t>
            </a:r>
            <a:r>
              <a:rPr lang="en-US" dirty="0" smtClean="0"/>
              <a:t> from the current state.</a:t>
            </a:r>
          </a:p>
          <a:p>
            <a:r>
              <a:rPr lang="en-US" dirty="0" smtClean="0"/>
              <a:t>In the </a:t>
            </a:r>
            <a:r>
              <a:rPr lang="en-US" dirty="0" err="1" smtClean="0"/>
              <a:t>multiagent</a:t>
            </a:r>
            <a:r>
              <a:rPr lang="en-US" dirty="0" smtClean="0"/>
              <a:t> case, both of these strategies are possible as well.  Unfortunately, repairing and </a:t>
            </a:r>
            <a:r>
              <a:rPr lang="en-US" dirty="0" err="1" smtClean="0"/>
              <a:t>replanning</a:t>
            </a:r>
            <a:r>
              <a:rPr lang="en-US" dirty="0" smtClean="0"/>
              <a:t> locally can introduce new coordination flaws into the joint plan, and thus can trigger a chain reaction of plan coordination.</a:t>
            </a:r>
          </a:p>
          <a:p>
            <a:r>
              <a:rPr lang="en-US" dirty="0" smtClean="0"/>
              <a:t>Further, deviations due to incorrect models mean that revised plans are prone to deviations themselves, unless models are updated based on experience.  This raises issues in </a:t>
            </a:r>
            <a:r>
              <a:rPr lang="en-US" dirty="0" err="1" smtClean="0"/>
              <a:t>multiagent</a:t>
            </a:r>
            <a:r>
              <a:rPr lang="en-US" dirty="0" smtClean="0"/>
              <a:t> learning, and the danger of non-</a:t>
            </a:r>
            <a:r>
              <a:rPr lang="en-US" dirty="0" err="1" smtClean="0"/>
              <a:t>stationarity</a:t>
            </a:r>
            <a:r>
              <a:rPr lang="en-US" dirty="0" smtClean="0"/>
              <a:t> in simultaneous learning.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Continuous </a:t>
            </a:r>
            <a:r>
              <a:rPr lang="en-US" dirty="0" err="1" smtClean="0"/>
              <a:t>Multiagent</a:t>
            </a:r>
            <a:r>
              <a:rPr lang="en-US" dirty="0" smtClean="0"/>
              <a:t> Planning</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smtClean="0"/>
              <a:t>In some domains, deviations might be so prevalent that, if agents need to converge on fully-coordinated joint plans before continuing, they might never make meaningful progress.</a:t>
            </a:r>
          </a:p>
          <a:p>
            <a:r>
              <a:rPr lang="en-US" dirty="0" smtClean="0"/>
              <a:t>For more cognitive tasks, such as interpretation tasks (tracking vehicles in distributed sensor nets), it might be acceptable for agents to pursue plans that are not fully coordinated:</a:t>
            </a:r>
          </a:p>
          <a:p>
            <a:pPr lvl="1"/>
            <a:r>
              <a:rPr lang="en-US" dirty="0" smtClean="0"/>
              <a:t>The consequences of </a:t>
            </a:r>
            <a:r>
              <a:rPr lang="en-US" dirty="0" err="1" smtClean="0"/>
              <a:t>miscoordination</a:t>
            </a:r>
            <a:r>
              <a:rPr lang="en-US" dirty="0" smtClean="0"/>
              <a:t> are not catastrophic.</a:t>
            </a:r>
          </a:p>
          <a:p>
            <a:r>
              <a:rPr lang="en-US" dirty="0" smtClean="0"/>
              <a:t>The idea is that agents can make local repairs to their plans, potentially anticipating repairs that other agents will make to their plans, and pursue the repaired plans without waiting to converge on fully-coordinated plans.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PGP: Partial Global Planning</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dirty="0" smtClean="0"/>
              <a:t>Coordination over abstract actions: This makes it faster (so agents reestablish full coordination sooner) and more robust (deviations in detailed plans might cancel each other out such that abstract plans remain coordinated.</a:t>
            </a:r>
          </a:p>
          <a:p>
            <a:r>
              <a:rPr lang="en-US" dirty="0" smtClean="0"/>
              <a:t>Decentralized coordination: While many of the coordination approaches in this chapter involve some decentralized processing, most ultimately require a single entity to make and impose coordination decisions/constraints.  By not insisting on provably-coordinated plans at any given time, PGP is fully decentralized.</a:t>
            </a:r>
          </a:p>
          <a:p>
            <a:r>
              <a:rPr lang="en-US" dirty="0" err="1" smtClean="0"/>
              <a:t>Multiagent</a:t>
            </a:r>
            <a:r>
              <a:rPr lang="en-US" dirty="0" smtClean="0"/>
              <a:t> reasoning: To achieve decentralization, each agent reasons not only about its own plans, but about others’ plans.  In essence, each hypothesizes how the joint plan will change, and will enact its own changes in expectation that others will do the same.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PGP: Partial Global Planning (2)</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Communication planning: By examining the evolving plans it ascribes to others, an agent makes more informed decisions about what partial results to share to improve collective performance.</a:t>
            </a:r>
          </a:p>
          <a:p>
            <a:r>
              <a:rPr lang="en-US" dirty="0" smtClean="0"/>
              <a:t>Asynchronous responsiveness: Each agent pursues a plan based on its current best guess as to the global situation, permitting faster responses to emergent circumstances.</a:t>
            </a:r>
          </a:p>
          <a:p>
            <a:r>
              <a:rPr lang="en-US" dirty="0" smtClean="0"/>
              <a:t>Dampened responsiveness: Agents using PGP are endowed with a rudimentary understanding that coordination incurs cost and delay, and thus there might be some deviations from expectations that are sufficiently minor that correcting for them will actually degrade performance worse than proceeding with their existing plans.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Conclusions</a:t>
            </a:r>
            <a:endParaRPr lang="en-US" dirty="0"/>
          </a:p>
        </p:txBody>
      </p:sp>
      <p:sp>
        <p:nvSpPr>
          <p:cNvPr id="3" name="Content Placeholder 2"/>
          <p:cNvSpPr>
            <a:spLocks noGrp="1"/>
          </p:cNvSpPr>
          <p:nvPr>
            <p:ph idx="1"/>
          </p:nvPr>
        </p:nvSpPr>
        <p:spPr>
          <a:xfrm>
            <a:off x="457200" y="1295400"/>
            <a:ext cx="8229600" cy="5562600"/>
          </a:xfrm>
        </p:spPr>
        <p:txBody>
          <a:bodyPr>
            <a:normAutofit fontScale="77500" lnSpcReduction="20000"/>
          </a:bodyPr>
          <a:lstStyle/>
          <a:p>
            <a:r>
              <a:rPr lang="en-US" dirty="0" err="1" smtClean="0"/>
              <a:t>Multiagent</a:t>
            </a:r>
            <a:r>
              <a:rPr lang="en-US" dirty="0" smtClean="0"/>
              <a:t> planning and control has been addressed using various assumptions about degree of coupling in agents’ activities, degree of mutual awareness possible, degree to which local plans are hard to formulate relative to resolving coordination problems, and the degree to which agents’ environments are uncertain and non-deterministic.</a:t>
            </a:r>
          </a:p>
          <a:p>
            <a:r>
              <a:rPr lang="en-US" dirty="0" err="1" smtClean="0"/>
              <a:t>Multiagent</a:t>
            </a:r>
            <a:r>
              <a:rPr lang="en-US" dirty="0" smtClean="0"/>
              <a:t> planning/control has been a topic of research in the </a:t>
            </a:r>
            <a:r>
              <a:rPr lang="en-US" dirty="0" err="1" smtClean="0"/>
              <a:t>multiagent</a:t>
            </a:r>
            <a:r>
              <a:rPr lang="en-US" dirty="0" smtClean="0"/>
              <a:t> systems community from the community’s inception.</a:t>
            </a:r>
          </a:p>
          <a:p>
            <a:r>
              <a:rPr lang="en-US" dirty="0" err="1" smtClean="0"/>
              <a:t>Multiagent</a:t>
            </a:r>
            <a:r>
              <a:rPr lang="en-US" dirty="0" smtClean="0"/>
              <a:t> planning/control under classical assumptions has drawn on a variety of concepts including social laws, organizations, contracting, state-space search, and hierarchical plan decomposition.</a:t>
            </a:r>
          </a:p>
          <a:p>
            <a:r>
              <a:rPr lang="en-US" dirty="0" smtClean="0"/>
              <a:t>In non-classical settings, contemporary techniques in </a:t>
            </a:r>
            <a:r>
              <a:rPr lang="en-US" dirty="0" err="1" smtClean="0"/>
              <a:t>multiagent</a:t>
            </a:r>
            <a:r>
              <a:rPr lang="en-US" dirty="0" smtClean="0"/>
              <a:t> planning/control draw heavily on mathematical programming, Markov decision processes, and Bayesian networks.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Social Laws for Collision Prevention</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smtClean="0"/>
              <a:t>First pass: Never enter a location that is occupied.</a:t>
            </a:r>
          </a:p>
          <a:p>
            <a:pPr lvl="1"/>
            <a:r>
              <a:rPr lang="en-US" dirty="0" smtClean="0"/>
              <a:t>Does not account for simultaneous movement, when more than one robot enters the same (previously) unoccupied location.</a:t>
            </a:r>
          </a:p>
          <a:p>
            <a:r>
              <a:rPr lang="en-US" dirty="0" smtClean="0"/>
              <a:t>Second pass: Restrict direction from which a location can be entered to only one choice.</a:t>
            </a:r>
          </a:p>
          <a:p>
            <a:pPr lvl="1"/>
            <a:r>
              <a:rPr lang="en-US" dirty="0" smtClean="0"/>
              <a:t>Now, collision cannot occur if world begins in a “safe” state.</a:t>
            </a:r>
          </a:p>
          <a:p>
            <a:pPr lvl="1"/>
            <a:r>
              <a:rPr lang="en-US" dirty="0" smtClean="0"/>
              <a:t>Creates equivalent of “one-way” locations.</a:t>
            </a:r>
          </a:p>
          <a:p>
            <a:pPr lvl="1"/>
            <a:r>
              <a:rPr lang="en-US" dirty="0" smtClean="0"/>
              <a:t>Need to be careful in the creation of these to ensure that every location can eventually be reached.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Social Laws in Grid Environment</a:t>
            </a:r>
            <a:endParaRPr lang="en-US" dirty="0"/>
          </a:p>
        </p:txBody>
      </p:sp>
      <p:sp>
        <p:nvSpPr>
          <p:cNvPr id="3" name="Content Placeholder 2"/>
          <p:cNvSpPr>
            <a:spLocks noGrp="1"/>
          </p:cNvSpPr>
          <p:nvPr>
            <p:ph idx="1"/>
          </p:nvPr>
        </p:nvSpPr>
        <p:spPr>
          <a:xfrm>
            <a:off x="457200" y="4572000"/>
            <a:ext cx="8229600" cy="2286000"/>
          </a:xfrm>
        </p:spPr>
        <p:txBody>
          <a:bodyPr>
            <a:normAutofit fontScale="70000" lnSpcReduction="20000"/>
          </a:bodyPr>
          <a:lstStyle/>
          <a:p>
            <a:r>
              <a:rPr lang="en-US" dirty="0" smtClean="0"/>
              <a:t>So long as agents start in different locations, and keep moving at every step in the dictated direction, then eventually each can transit between any pair of locations.</a:t>
            </a:r>
          </a:p>
          <a:p>
            <a:r>
              <a:rPr lang="en-US" dirty="0" smtClean="0"/>
              <a:t>Hence, they can independently plan the order of picking up and dropping off items, making all deliveries without fear of </a:t>
            </a:r>
            <a:r>
              <a:rPr lang="en-US" dirty="0" err="1" smtClean="0"/>
              <a:t>collisioin</a:t>
            </a:r>
            <a:r>
              <a:rPr lang="en-US" dirty="0" smtClean="0"/>
              <a:t>.</a:t>
            </a:r>
          </a:p>
          <a:p>
            <a:r>
              <a:rPr lang="en-US" dirty="0" smtClean="0"/>
              <a:t>But distance traveled will generally be larger than the minimum necessary.</a:t>
            </a:r>
          </a:p>
        </p:txBody>
      </p:sp>
      <p:grpSp>
        <p:nvGrpSpPr>
          <p:cNvPr id="147" name="Group 146"/>
          <p:cNvGrpSpPr/>
          <p:nvPr/>
        </p:nvGrpSpPr>
        <p:grpSpPr>
          <a:xfrm>
            <a:off x="2895600" y="1219200"/>
            <a:ext cx="3200400" cy="3200400"/>
            <a:chOff x="2895600" y="1600200"/>
            <a:chExt cx="3200400" cy="3200400"/>
          </a:xfrm>
        </p:grpSpPr>
        <p:grpSp>
          <p:nvGrpSpPr>
            <p:cNvPr id="8" name="Group 7"/>
            <p:cNvGrpSpPr/>
            <p:nvPr/>
          </p:nvGrpSpPr>
          <p:grpSpPr>
            <a:xfrm>
              <a:off x="2895600" y="1600200"/>
              <a:ext cx="533400" cy="533400"/>
              <a:chOff x="2895600" y="2133600"/>
              <a:chExt cx="533400" cy="533400"/>
            </a:xfrm>
          </p:grpSpPr>
          <p:sp>
            <p:nvSpPr>
              <p:cNvPr id="5" name="Rectangle 4"/>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5" idx="1"/>
                <a:endCxn id="5"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3429000" y="1600200"/>
              <a:ext cx="533400" cy="533400"/>
              <a:chOff x="2895600" y="2133600"/>
              <a:chExt cx="533400" cy="533400"/>
            </a:xfrm>
          </p:grpSpPr>
          <p:sp>
            <p:nvSpPr>
              <p:cNvPr id="10" name="Rectangle 9"/>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stCxn id="10" idx="1"/>
                <a:endCxn id="10"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3962400" y="1600200"/>
              <a:ext cx="533400" cy="533400"/>
              <a:chOff x="2895600" y="2133600"/>
              <a:chExt cx="533400" cy="533400"/>
            </a:xfrm>
          </p:grpSpPr>
          <p:sp>
            <p:nvSpPr>
              <p:cNvPr id="13" name="Rectangle 12"/>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a:stCxn id="13" idx="1"/>
                <a:endCxn id="13"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495800" y="1600200"/>
              <a:ext cx="533400" cy="533400"/>
              <a:chOff x="2895600" y="2133600"/>
              <a:chExt cx="533400" cy="533400"/>
            </a:xfrm>
          </p:grpSpPr>
          <p:sp>
            <p:nvSpPr>
              <p:cNvPr id="16" name="Rectangle 15"/>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stCxn id="16" idx="1"/>
                <a:endCxn id="16"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p:cNvGrpSpPr/>
            <p:nvPr/>
          </p:nvGrpSpPr>
          <p:grpSpPr>
            <a:xfrm>
              <a:off x="5029200" y="2133600"/>
              <a:ext cx="533400" cy="533400"/>
              <a:chOff x="6172200" y="2514600"/>
              <a:chExt cx="533400" cy="533400"/>
            </a:xfrm>
          </p:grpSpPr>
          <p:sp>
            <p:nvSpPr>
              <p:cNvPr id="19" name="Rectangle 18"/>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a:stCxn id="19" idx="3"/>
                <a:endCxn id="19"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3" name="Group 62"/>
            <p:cNvGrpSpPr/>
            <p:nvPr/>
          </p:nvGrpSpPr>
          <p:grpSpPr>
            <a:xfrm>
              <a:off x="3429000" y="2133600"/>
              <a:ext cx="533400" cy="533400"/>
              <a:chOff x="7010400" y="3429000"/>
              <a:chExt cx="533400" cy="533400"/>
            </a:xfrm>
          </p:grpSpPr>
          <p:sp>
            <p:nvSpPr>
              <p:cNvPr id="22" name="Rectangle 21"/>
              <p:cNvSpPr/>
              <p:nvPr/>
            </p:nvSpPr>
            <p:spPr>
              <a:xfrm>
                <a:off x="7010400" y="34290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a:stCxn id="22" idx="0"/>
                <a:endCxn id="22" idx="2"/>
              </p:cNvCxnSpPr>
              <p:nvPr/>
            </p:nvCxnSpPr>
            <p:spPr>
              <a:xfrm>
                <a:off x="7277100" y="34290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3429000" y="2667000"/>
              <a:ext cx="533400" cy="533400"/>
              <a:chOff x="2895600" y="2133600"/>
              <a:chExt cx="533400" cy="533400"/>
            </a:xfrm>
          </p:grpSpPr>
          <p:sp>
            <p:nvSpPr>
              <p:cNvPr id="25" name="Rectangle 24"/>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p:cNvCxnSpPr>
                <a:stCxn id="25" idx="1"/>
                <a:endCxn id="25"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3962400" y="2667000"/>
              <a:ext cx="533400" cy="533400"/>
              <a:chOff x="2895600" y="2133600"/>
              <a:chExt cx="533400" cy="533400"/>
            </a:xfrm>
          </p:grpSpPr>
          <p:sp>
            <p:nvSpPr>
              <p:cNvPr id="28" name="Rectangle 27"/>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a:stCxn id="28" idx="1"/>
                <a:endCxn id="28"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4495800" y="2667000"/>
              <a:ext cx="533400" cy="533400"/>
              <a:chOff x="2895600" y="2133600"/>
              <a:chExt cx="533400" cy="533400"/>
            </a:xfrm>
          </p:grpSpPr>
          <p:sp>
            <p:nvSpPr>
              <p:cNvPr id="31" name="Rectangle 30"/>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a:stCxn id="31" idx="1"/>
                <a:endCxn id="31"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p:cNvGrpSpPr/>
            <p:nvPr/>
          </p:nvGrpSpPr>
          <p:grpSpPr>
            <a:xfrm>
              <a:off x="5029200" y="2667000"/>
              <a:ext cx="533400" cy="533400"/>
              <a:chOff x="2895600" y="2133600"/>
              <a:chExt cx="533400" cy="533400"/>
            </a:xfrm>
          </p:grpSpPr>
          <p:sp>
            <p:nvSpPr>
              <p:cNvPr id="34" name="Rectangle 33"/>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p:cNvCxnSpPr>
                <a:stCxn id="34" idx="1"/>
                <a:endCxn id="34"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2895600" y="2133600"/>
              <a:ext cx="533400" cy="533400"/>
              <a:chOff x="2895600" y="2133600"/>
              <a:chExt cx="533400" cy="533400"/>
            </a:xfrm>
          </p:grpSpPr>
          <p:sp>
            <p:nvSpPr>
              <p:cNvPr id="52" name="Rectangle 51"/>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a:stCxn id="52" idx="2"/>
                <a:endCxn id="52" idx="0"/>
              </p:cNvCxnSpPr>
              <p:nvPr/>
            </p:nvCxnSpPr>
            <p:spPr>
              <a:xfrm flipV="1">
                <a:off x="3162300" y="21336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5562600" y="1600200"/>
              <a:ext cx="533400" cy="533400"/>
              <a:chOff x="7010400" y="3429000"/>
              <a:chExt cx="533400" cy="533400"/>
            </a:xfrm>
          </p:grpSpPr>
          <p:sp>
            <p:nvSpPr>
              <p:cNvPr id="67" name="Rectangle 66"/>
              <p:cNvSpPr/>
              <p:nvPr/>
            </p:nvSpPr>
            <p:spPr>
              <a:xfrm>
                <a:off x="7010400" y="34290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Arrow Connector 67"/>
              <p:cNvCxnSpPr>
                <a:stCxn id="67" idx="0"/>
                <a:endCxn id="67" idx="2"/>
              </p:cNvCxnSpPr>
              <p:nvPr/>
            </p:nvCxnSpPr>
            <p:spPr>
              <a:xfrm>
                <a:off x="7277100" y="34290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3429000" y="4267200"/>
              <a:ext cx="533400" cy="533400"/>
              <a:chOff x="6172200" y="2514600"/>
              <a:chExt cx="533400" cy="533400"/>
            </a:xfrm>
          </p:grpSpPr>
          <p:sp>
            <p:nvSpPr>
              <p:cNvPr id="70" name="Rectangle 69"/>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Arrow Connector 70"/>
              <p:cNvCxnSpPr>
                <a:stCxn id="70" idx="3"/>
                <a:endCxn id="70"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3962400" y="2133600"/>
              <a:ext cx="533400" cy="533400"/>
              <a:chOff x="6172200" y="2514600"/>
              <a:chExt cx="533400" cy="533400"/>
            </a:xfrm>
          </p:grpSpPr>
          <p:sp>
            <p:nvSpPr>
              <p:cNvPr id="73" name="Rectangle 72"/>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Arrow Connector 73"/>
              <p:cNvCxnSpPr>
                <a:stCxn id="73" idx="3"/>
                <a:endCxn id="73"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5" name="Group 74"/>
            <p:cNvGrpSpPr/>
            <p:nvPr/>
          </p:nvGrpSpPr>
          <p:grpSpPr>
            <a:xfrm>
              <a:off x="4495800" y="2133600"/>
              <a:ext cx="533400" cy="533400"/>
              <a:chOff x="6172200" y="2514600"/>
              <a:chExt cx="533400" cy="533400"/>
            </a:xfrm>
          </p:grpSpPr>
          <p:sp>
            <p:nvSpPr>
              <p:cNvPr id="76" name="Rectangle 75"/>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7" name="Straight Arrow Connector 76"/>
              <p:cNvCxnSpPr>
                <a:stCxn id="76" idx="3"/>
                <a:endCxn id="76"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8" name="Group 77"/>
            <p:cNvGrpSpPr/>
            <p:nvPr/>
          </p:nvGrpSpPr>
          <p:grpSpPr>
            <a:xfrm>
              <a:off x="5562600" y="2667000"/>
              <a:ext cx="533400" cy="533400"/>
              <a:chOff x="7010400" y="3429000"/>
              <a:chExt cx="533400" cy="533400"/>
            </a:xfrm>
          </p:grpSpPr>
          <p:sp>
            <p:nvSpPr>
              <p:cNvPr id="79" name="Rectangle 78"/>
              <p:cNvSpPr/>
              <p:nvPr/>
            </p:nvSpPr>
            <p:spPr>
              <a:xfrm>
                <a:off x="7010400" y="34290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Arrow Connector 79"/>
              <p:cNvCxnSpPr>
                <a:stCxn id="79" idx="0"/>
                <a:endCxn id="79" idx="2"/>
              </p:cNvCxnSpPr>
              <p:nvPr/>
            </p:nvCxnSpPr>
            <p:spPr>
              <a:xfrm>
                <a:off x="7277100" y="34290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p:nvGrpSpPr>
          <p:grpSpPr>
            <a:xfrm>
              <a:off x="5029200" y="1600200"/>
              <a:ext cx="533400" cy="533400"/>
              <a:chOff x="2895600" y="2133600"/>
              <a:chExt cx="533400" cy="533400"/>
            </a:xfrm>
          </p:grpSpPr>
          <p:sp>
            <p:nvSpPr>
              <p:cNvPr id="85" name="Rectangle 84"/>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6" name="Straight Arrow Connector 85"/>
              <p:cNvCxnSpPr>
                <a:stCxn id="85" idx="1"/>
                <a:endCxn id="85"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p:nvGrpSpPr>
          <p:grpSpPr>
            <a:xfrm>
              <a:off x="5562600" y="2133600"/>
              <a:ext cx="533400" cy="533400"/>
              <a:chOff x="6172200" y="2514600"/>
              <a:chExt cx="533400" cy="533400"/>
            </a:xfrm>
          </p:grpSpPr>
          <p:sp>
            <p:nvSpPr>
              <p:cNvPr id="88" name="Rectangle 87"/>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9" name="Straight Arrow Connector 88"/>
              <p:cNvCxnSpPr>
                <a:stCxn id="88" idx="3"/>
                <a:endCxn id="88"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5029200" y="3200400"/>
              <a:ext cx="533400" cy="533400"/>
              <a:chOff x="6172200" y="2514600"/>
              <a:chExt cx="533400" cy="533400"/>
            </a:xfrm>
          </p:grpSpPr>
          <p:sp>
            <p:nvSpPr>
              <p:cNvPr id="91" name="Rectangle 90"/>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Arrow Connector 91"/>
              <p:cNvCxnSpPr>
                <a:stCxn id="91" idx="3"/>
                <a:endCxn id="91"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p:nvGrpSpPr>
          <p:grpSpPr>
            <a:xfrm>
              <a:off x="3962400" y="3200400"/>
              <a:ext cx="533400" cy="533400"/>
              <a:chOff x="6172200" y="2514600"/>
              <a:chExt cx="533400" cy="533400"/>
            </a:xfrm>
          </p:grpSpPr>
          <p:sp>
            <p:nvSpPr>
              <p:cNvPr id="94" name="Rectangle 93"/>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Straight Arrow Connector 94"/>
              <p:cNvCxnSpPr>
                <a:stCxn id="94" idx="3"/>
                <a:endCxn id="94"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4495800" y="3200400"/>
              <a:ext cx="533400" cy="533400"/>
              <a:chOff x="6172200" y="2514600"/>
              <a:chExt cx="533400" cy="533400"/>
            </a:xfrm>
          </p:grpSpPr>
          <p:sp>
            <p:nvSpPr>
              <p:cNvPr id="97" name="Rectangle 96"/>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Arrow Connector 97"/>
              <p:cNvCxnSpPr>
                <a:stCxn id="97" idx="3"/>
                <a:endCxn id="97"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9" name="Group 98"/>
            <p:cNvGrpSpPr/>
            <p:nvPr/>
          </p:nvGrpSpPr>
          <p:grpSpPr>
            <a:xfrm>
              <a:off x="5562600" y="3200400"/>
              <a:ext cx="533400" cy="533400"/>
              <a:chOff x="6172200" y="2514600"/>
              <a:chExt cx="533400" cy="533400"/>
            </a:xfrm>
          </p:grpSpPr>
          <p:sp>
            <p:nvSpPr>
              <p:cNvPr id="100" name="Rectangle 99"/>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1" name="Straight Arrow Connector 100"/>
              <p:cNvCxnSpPr>
                <a:stCxn id="100" idx="3"/>
                <a:endCxn id="100"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2" name="Group 101"/>
            <p:cNvGrpSpPr/>
            <p:nvPr/>
          </p:nvGrpSpPr>
          <p:grpSpPr>
            <a:xfrm>
              <a:off x="3429000" y="3200400"/>
              <a:ext cx="533400" cy="533400"/>
              <a:chOff x="7010400" y="3429000"/>
              <a:chExt cx="533400" cy="533400"/>
            </a:xfrm>
          </p:grpSpPr>
          <p:sp>
            <p:nvSpPr>
              <p:cNvPr id="103" name="Rectangle 102"/>
              <p:cNvSpPr/>
              <p:nvPr/>
            </p:nvSpPr>
            <p:spPr>
              <a:xfrm>
                <a:off x="7010400" y="34290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4" name="Straight Arrow Connector 103"/>
              <p:cNvCxnSpPr>
                <a:stCxn id="103" idx="0"/>
                <a:endCxn id="103" idx="2"/>
              </p:cNvCxnSpPr>
              <p:nvPr/>
            </p:nvCxnSpPr>
            <p:spPr>
              <a:xfrm>
                <a:off x="7277100" y="34290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3429000" y="3733800"/>
              <a:ext cx="533400" cy="533400"/>
              <a:chOff x="2895600" y="2133600"/>
              <a:chExt cx="533400" cy="533400"/>
            </a:xfrm>
          </p:grpSpPr>
          <p:sp>
            <p:nvSpPr>
              <p:cNvPr id="106" name="Rectangle 105"/>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Arrow Connector 106"/>
              <p:cNvCxnSpPr>
                <a:stCxn id="106" idx="1"/>
                <a:endCxn id="106"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3962400" y="3733800"/>
              <a:ext cx="533400" cy="533400"/>
              <a:chOff x="2895600" y="2133600"/>
              <a:chExt cx="533400" cy="533400"/>
            </a:xfrm>
          </p:grpSpPr>
          <p:sp>
            <p:nvSpPr>
              <p:cNvPr id="109" name="Rectangle 108"/>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Straight Arrow Connector 109"/>
              <p:cNvCxnSpPr>
                <a:stCxn id="109" idx="1"/>
                <a:endCxn id="109"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1" name="Group 110"/>
            <p:cNvGrpSpPr/>
            <p:nvPr/>
          </p:nvGrpSpPr>
          <p:grpSpPr>
            <a:xfrm>
              <a:off x="4495800" y="3733800"/>
              <a:ext cx="533400" cy="533400"/>
              <a:chOff x="2895600" y="2133600"/>
              <a:chExt cx="533400" cy="533400"/>
            </a:xfrm>
          </p:grpSpPr>
          <p:sp>
            <p:nvSpPr>
              <p:cNvPr id="112" name="Rectangle 111"/>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Straight Arrow Connector 112"/>
              <p:cNvCxnSpPr>
                <a:stCxn id="112" idx="1"/>
                <a:endCxn id="112"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5029200" y="3733800"/>
              <a:ext cx="533400" cy="533400"/>
              <a:chOff x="2895600" y="2133600"/>
              <a:chExt cx="533400" cy="533400"/>
            </a:xfrm>
          </p:grpSpPr>
          <p:sp>
            <p:nvSpPr>
              <p:cNvPr id="115" name="Rectangle 114"/>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6" name="Straight Arrow Connector 115"/>
              <p:cNvCxnSpPr>
                <a:stCxn id="115" idx="1"/>
                <a:endCxn id="115" idx="3"/>
              </p:cNvCxnSpPr>
              <p:nvPr/>
            </p:nvCxnSpPr>
            <p:spPr>
              <a:xfrm>
                <a:off x="2895600" y="2400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7" name="Group 116"/>
            <p:cNvGrpSpPr/>
            <p:nvPr/>
          </p:nvGrpSpPr>
          <p:grpSpPr>
            <a:xfrm>
              <a:off x="5562600" y="3733800"/>
              <a:ext cx="533400" cy="533400"/>
              <a:chOff x="7010400" y="3429000"/>
              <a:chExt cx="533400" cy="533400"/>
            </a:xfrm>
          </p:grpSpPr>
          <p:sp>
            <p:nvSpPr>
              <p:cNvPr id="118" name="Rectangle 117"/>
              <p:cNvSpPr/>
              <p:nvPr/>
            </p:nvSpPr>
            <p:spPr>
              <a:xfrm>
                <a:off x="7010400" y="34290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9" name="Straight Arrow Connector 118"/>
              <p:cNvCxnSpPr>
                <a:stCxn id="118" idx="0"/>
                <a:endCxn id="118" idx="2"/>
              </p:cNvCxnSpPr>
              <p:nvPr/>
            </p:nvCxnSpPr>
            <p:spPr>
              <a:xfrm>
                <a:off x="7277100" y="34290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0" name="Group 119"/>
            <p:cNvGrpSpPr/>
            <p:nvPr/>
          </p:nvGrpSpPr>
          <p:grpSpPr>
            <a:xfrm>
              <a:off x="5029200" y="4267200"/>
              <a:ext cx="533400" cy="533400"/>
              <a:chOff x="6172200" y="2514600"/>
              <a:chExt cx="533400" cy="533400"/>
            </a:xfrm>
          </p:grpSpPr>
          <p:sp>
            <p:nvSpPr>
              <p:cNvPr id="121" name="Rectangle 120"/>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Straight Arrow Connector 121"/>
              <p:cNvCxnSpPr>
                <a:stCxn id="121" idx="3"/>
                <a:endCxn id="121"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p:nvGrpSpPr>
          <p:grpSpPr>
            <a:xfrm>
              <a:off x="3962400" y="4267200"/>
              <a:ext cx="533400" cy="533400"/>
              <a:chOff x="6172200" y="2514600"/>
              <a:chExt cx="533400" cy="533400"/>
            </a:xfrm>
          </p:grpSpPr>
          <p:sp>
            <p:nvSpPr>
              <p:cNvPr id="124" name="Rectangle 123"/>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Arrow Connector 124"/>
              <p:cNvCxnSpPr>
                <a:stCxn id="124" idx="3"/>
                <a:endCxn id="124"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p:nvGrpSpPr>
          <p:grpSpPr>
            <a:xfrm>
              <a:off x="4495800" y="4267200"/>
              <a:ext cx="533400" cy="533400"/>
              <a:chOff x="6172200" y="2514600"/>
              <a:chExt cx="533400" cy="533400"/>
            </a:xfrm>
          </p:grpSpPr>
          <p:sp>
            <p:nvSpPr>
              <p:cNvPr id="127" name="Rectangle 126"/>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8" name="Straight Arrow Connector 127"/>
              <p:cNvCxnSpPr>
                <a:stCxn id="127" idx="3"/>
                <a:endCxn id="127"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p:nvGrpSpPr>
          <p:grpSpPr>
            <a:xfrm>
              <a:off x="5562600" y="4267200"/>
              <a:ext cx="533400" cy="533400"/>
              <a:chOff x="6172200" y="2514600"/>
              <a:chExt cx="533400" cy="533400"/>
            </a:xfrm>
          </p:grpSpPr>
          <p:sp>
            <p:nvSpPr>
              <p:cNvPr id="130" name="Rectangle 129"/>
              <p:cNvSpPr/>
              <p:nvPr/>
            </p:nvSpPr>
            <p:spPr>
              <a:xfrm>
                <a:off x="6172200" y="2514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1" name="Straight Arrow Connector 130"/>
              <p:cNvCxnSpPr>
                <a:stCxn id="130" idx="3"/>
                <a:endCxn id="130" idx="1"/>
              </p:cNvCxnSpPr>
              <p:nvPr/>
            </p:nvCxnSpPr>
            <p:spPr>
              <a:xfrm flipH="1">
                <a:off x="6172200" y="2781300"/>
                <a:ext cx="533400" cy="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5" name="Group 134"/>
            <p:cNvGrpSpPr/>
            <p:nvPr/>
          </p:nvGrpSpPr>
          <p:grpSpPr>
            <a:xfrm>
              <a:off x="2895600" y="3200400"/>
              <a:ext cx="533400" cy="533400"/>
              <a:chOff x="2895600" y="2133600"/>
              <a:chExt cx="533400" cy="533400"/>
            </a:xfrm>
          </p:grpSpPr>
          <p:sp>
            <p:nvSpPr>
              <p:cNvPr id="136" name="Rectangle 135"/>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7" name="Straight Arrow Connector 136"/>
              <p:cNvCxnSpPr>
                <a:stCxn id="136" idx="2"/>
                <a:endCxn id="136" idx="0"/>
              </p:cNvCxnSpPr>
              <p:nvPr/>
            </p:nvCxnSpPr>
            <p:spPr>
              <a:xfrm flipV="1">
                <a:off x="3162300" y="21336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8" name="Group 137"/>
            <p:cNvGrpSpPr/>
            <p:nvPr/>
          </p:nvGrpSpPr>
          <p:grpSpPr>
            <a:xfrm>
              <a:off x="2895600" y="3733800"/>
              <a:ext cx="533400" cy="533400"/>
              <a:chOff x="2895600" y="2133600"/>
              <a:chExt cx="533400" cy="533400"/>
            </a:xfrm>
          </p:grpSpPr>
          <p:sp>
            <p:nvSpPr>
              <p:cNvPr id="139" name="Rectangle 138"/>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0" name="Straight Arrow Connector 139"/>
              <p:cNvCxnSpPr>
                <a:stCxn id="139" idx="2"/>
                <a:endCxn id="139" idx="0"/>
              </p:cNvCxnSpPr>
              <p:nvPr/>
            </p:nvCxnSpPr>
            <p:spPr>
              <a:xfrm flipV="1">
                <a:off x="3162300" y="21336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1" name="Group 140"/>
            <p:cNvGrpSpPr/>
            <p:nvPr/>
          </p:nvGrpSpPr>
          <p:grpSpPr>
            <a:xfrm>
              <a:off x="2895600" y="4267200"/>
              <a:ext cx="533400" cy="533400"/>
              <a:chOff x="2895600" y="2133600"/>
              <a:chExt cx="533400" cy="533400"/>
            </a:xfrm>
          </p:grpSpPr>
          <p:sp>
            <p:nvSpPr>
              <p:cNvPr id="142" name="Rectangle 141"/>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Arrow Connector 142"/>
              <p:cNvCxnSpPr>
                <a:stCxn id="142" idx="2"/>
                <a:endCxn id="142" idx="0"/>
              </p:cNvCxnSpPr>
              <p:nvPr/>
            </p:nvCxnSpPr>
            <p:spPr>
              <a:xfrm flipV="1">
                <a:off x="3162300" y="21336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4" name="Group 143"/>
            <p:cNvGrpSpPr/>
            <p:nvPr/>
          </p:nvGrpSpPr>
          <p:grpSpPr>
            <a:xfrm>
              <a:off x="2895600" y="2667000"/>
              <a:ext cx="533400" cy="533400"/>
              <a:chOff x="2895600" y="2133600"/>
              <a:chExt cx="533400" cy="533400"/>
            </a:xfrm>
          </p:grpSpPr>
          <p:sp>
            <p:nvSpPr>
              <p:cNvPr id="145" name="Rectangle 144"/>
              <p:cNvSpPr/>
              <p:nvPr/>
            </p:nvSpPr>
            <p:spPr>
              <a:xfrm>
                <a:off x="2895600" y="2133600"/>
                <a:ext cx="533400" cy="53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6" name="Straight Arrow Connector 145"/>
              <p:cNvCxnSpPr>
                <a:stCxn id="145" idx="2"/>
                <a:endCxn id="145" idx="0"/>
              </p:cNvCxnSpPr>
              <p:nvPr/>
            </p:nvCxnSpPr>
            <p:spPr>
              <a:xfrm flipV="1">
                <a:off x="3162300" y="2133600"/>
                <a:ext cx="0" cy="533400"/>
              </a:xfrm>
              <a:prstGeom prst="straightConnector1">
                <a:avLst/>
              </a:prstGeom>
              <a:ln w="508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Conventions</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Flip side of social laws to encourage, rather than prohibit, particular outcomes</a:t>
            </a:r>
          </a:p>
          <a:p>
            <a:r>
              <a:rPr lang="en-US" dirty="0" smtClean="0"/>
              <a:t>Basic idea: Identify joint states that are preferred, and impose restrictions (laws) on agents’ action choices so as to achieve them.</a:t>
            </a:r>
          </a:p>
          <a:p>
            <a:r>
              <a:rPr lang="en-US" dirty="0" smtClean="0"/>
              <a:t>Canonical example: Shared awareness of goals.</a:t>
            </a:r>
          </a:p>
          <a:p>
            <a:pPr lvl="1"/>
            <a:r>
              <a:rPr lang="en-US" dirty="0" smtClean="0"/>
              <a:t>If an agent that is cooperating on a goal with others comes to believe that achieving the goal is impossible,</a:t>
            </a:r>
          </a:p>
          <a:p>
            <a:pPr lvl="1"/>
            <a:r>
              <a:rPr lang="en-US" dirty="0" smtClean="0"/>
              <a:t>Then rationality would dictate that it stop taking actions associated with achieving the goal,</a:t>
            </a:r>
          </a:p>
          <a:p>
            <a:pPr lvl="1"/>
            <a:r>
              <a:rPr lang="en-US" dirty="0" smtClean="0"/>
              <a:t>And by convention must inform the cooperating agents so that they also avoid wasting effort.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Laws/Conventions Formation</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pPr marL="514350" indent="-514350">
              <a:buFont typeface="+mj-lt"/>
              <a:buAutoNum type="arabicPeriod"/>
            </a:pPr>
            <a:r>
              <a:rPr lang="en-US" dirty="0" smtClean="0"/>
              <a:t>Identify joint states that should be avoided (or sought).</a:t>
            </a:r>
          </a:p>
          <a:p>
            <a:pPr marL="514350" indent="-514350">
              <a:buFont typeface="+mj-lt"/>
              <a:buAutoNum type="arabicPeriod"/>
            </a:pPr>
            <a:r>
              <a:rPr lang="en-US" dirty="0" smtClean="0"/>
              <a:t>Work backward through agents’ joint actions to identify possible precursor states to the states to avoid (seek).</a:t>
            </a:r>
          </a:p>
          <a:p>
            <a:pPr marL="514350" indent="-514350">
              <a:buFont typeface="+mj-lt"/>
              <a:buAutoNum type="arabicPeriod"/>
            </a:pPr>
            <a:r>
              <a:rPr lang="en-US" dirty="0" smtClean="0"/>
              <a:t>Impose constraints on agents’ choices of actions in the precursor states to prevent (or require) reaching the states to avoid (seek).</a:t>
            </a:r>
          </a:p>
          <a:p>
            <a:pPr marL="514350" indent="-514350">
              <a:buFont typeface="+mj-lt"/>
              <a:buAutoNum type="arabicPeriod"/>
            </a:pPr>
            <a:r>
              <a:rPr lang="en-US" dirty="0" err="1" smtClean="0"/>
              <a:t>Recurse</a:t>
            </a:r>
            <a:r>
              <a:rPr lang="en-US" dirty="0" smtClean="0"/>
              <a:t>: If no action choices exist in a precursor state that avoid (attain) the target state, then the precursor state itself becomes a state to be avoided (sought).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Social Laws/Conventions Challenges</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10000"/>
          </a:bodyPr>
          <a:lstStyle/>
          <a:p>
            <a:r>
              <a:rPr lang="en-US" dirty="0" smtClean="0"/>
              <a:t>Identifying prior to agent execution all of the states that should be avoided (sought).</a:t>
            </a:r>
          </a:p>
          <a:p>
            <a:pPr lvl="1"/>
            <a:r>
              <a:rPr lang="en-US" dirty="0" smtClean="0"/>
              <a:t>When state space is large/infinite, some bad (good) states might be missed.</a:t>
            </a:r>
          </a:p>
          <a:p>
            <a:pPr lvl="1"/>
            <a:r>
              <a:rPr lang="en-US" dirty="0" smtClean="0"/>
              <a:t>New laws/conventions could need to be legislated dynamically in response to unexpected outcomes.</a:t>
            </a:r>
          </a:p>
          <a:p>
            <a:r>
              <a:rPr lang="en-US" dirty="0" smtClean="0"/>
              <a:t>Different laws could achieve the same (safety) results but have significant impacts on performance.</a:t>
            </a:r>
          </a:p>
          <a:p>
            <a:pPr lvl="1"/>
            <a:r>
              <a:rPr lang="en-US" dirty="0" smtClean="0"/>
              <a:t>E.g., Cars drive east-west on even days, north-south on odd</a:t>
            </a:r>
          </a:p>
          <a:p>
            <a:r>
              <a:rPr lang="en-US" dirty="0" smtClean="0"/>
              <a:t>Pushed further, then performance might get even better if different laws apply to different agents.</a:t>
            </a:r>
          </a:p>
          <a:p>
            <a:pPr lvl="1"/>
            <a:r>
              <a:rPr lang="en-US" dirty="0" smtClean="0"/>
              <a:t>E.g., Fire trucks have authority to violate some laws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Organizational Structuring</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Basic idea: Assign complementary roles to agents, where agents’ roles bias their choices of actions and lead to better cooperative behavior.</a:t>
            </a:r>
          </a:p>
          <a:p>
            <a:r>
              <a:rPr lang="en-US" dirty="0" smtClean="0"/>
              <a:t>Canonical example: Sensor networks.</a:t>
            </a:r>
          </a:p>
          <a:p>
            <a:pPr lvl="1"/>
            <a:r>
              <a:rPr lang="en-US" dirty="0" smtClean="0"/>
              <a:t>Agents in different locations are responsible for monitoring complementary regions,</a:t>
            </a:r>
          </a:p>
          <a:p>
            <a:pPr lvl="1"/>
            <a:r>
              <a:rPr lang="en-US" dirty="0" smtClean="0"/>
              <a:t>Some agents might have particular responsibility for fusing sensed data/interpretations of others.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Organizational Structuring</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Basic idea: Assign complementary roles to agents, where agents’ roles bias their choices of actions and lead to better cooperative behavior.</a:t>
            </a:r>
          </a:p>
          <a:p>
            <a:r>
              <a:rPr lang="en-US" dirty="0" smtClean="0"/>
              <a:t>Canonical example: Sensor networks.</a:t>
            </a:r>
          </a:p>
          <a:p>
            <a:pPr lvl="1"/>
            <a:r>
              <a:rPr lang="en-US" dirty="0" smtClean="0"/>
              <a:t>Agents in different locations are responsible for monitoring complementary regions,</a:t>
            </a:r>
          </a:p>
          <a:p>
            <a:pPr lvl="1"/>
            <a:r>
              <a:rPr lang="en-US" dirty="0" err="1" smtClean="0"/>
              <a:t>Agemts</a:t>
            </a:r>
            <a:r>
              <a:rPr lang="en-US" dirty="0" smtClean="0"/>
              <a:t> with different sensing modalities are responsible for detecting particular phenomena,</a:t>
            </a:r>
          </a:p>
          <a:p>
            <a:pPr lvl="1"/>
            <a:r>
              <a:rPr lang="en-US" dirty="0" smtClean="0"/>
              <a:t>Some agents might have particular responsibility for fusing sensed data/interpretations of others.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Organizational Design</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Encode in computational form the roles/protocols exhibited by humans.</a:t>
            </a:r>
          </a:p>
          <a:p>
            <a:r>
              <a:rPr lang="en-US" dirty="0" smtClean="0"/>
              <a:t>Detect patterns of recurrent interactions among agents working from first principles, and compile these into roles and protocols.</a:t>
            </a:r>
          </a:p>
          <a:p>
            <a:r>
              <a:rPr lang="en-US" dirty="0" smtClean="0"/>
              <a:t>Decompose the task from the top down, and base roles on subtasks and interactions on subtask relationships.</a:t>
            </a:r>
          </a:p>
          <a:p>
            <a:r>
              <a:rPr lang="en-US" dirty="0" smtClean="0"/>
              <a:t>Define a space of organizational designs, and search over that space, using expectations about the task-environment to evaluate alternative (partial) organizational designs.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smtClean="0"/>
              <a:t>Necessary when near-term choices of actions can enable, or prevent, later action choices required to achieve goals.</a:t>
            </a:r>
          </a:p>
          <a:p>
            <a:r>
              <a:rPr lang="en-US" dirty="0" smtClean="0"/>
              <a:t>Possible when agent possesses a sufficiently detailed and correct model of the environment, and of how actions affect the environment.</a:t>
            </a:r>
            <a:endParaRPr lang="en-US" dirty="0"/>
          </a:p>
          <a:p>
            <a:r>
              <a:rPr lang="en-US" dirty="0" smtClean="0"/>
              <a:t>Challenging because the space of possible plans grows exponentially with the plan duration.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cap="small" dirty="0" err="1" smtClean="0"/>
              <a:t>OrganizationSearch</a:t>
            </a:r>
            <a:endParaRPr lang="en-US" cap="small"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pPr marL="514350" indent="-514350">
              <a:buNone/>
            </a:pPr>
            <a:r>
              <a:rPr lang="en-US" dirty="0" smtClean="0"/>
              <a:t>Initialize space of candidate partial organizations with a single candidate with the overall goal as its single (leaf) node.</a:t>
            </a:r>
          </a:p>
          <a:p>
            <a:pPr marL="514350" indent="-514350">
              <a:buFont typeface="+mj-lt"/>
              <a:buAutoNum type="arabicPeriod"/>
            </a:pPr>
            <a:r>
              <a:rPr lang="en-US" dirty="0" smtClean="0"/>
              <a:t>Generate expansions of a candidate partial organization by finding an unbound goal leaf in its decomposition hierarchy, and replacing it either with a role-goal binding (e.g., assigning it to an agent capability), or with a </a:t>
            </a:r>
            <a:r>
              <a:rPr lang="en-US" dirty="0" err="1" smtClean="0"/>
              <a:t>subgoal</a:t>
            </a:r>
            <a:r>
              <a:rPr lang="en-US" dirty="0" smtClean="0"/>
              <a:t> tree that decomposes it further.</a:t>
            </a:r>
          </a:p>
          <a:p>
            <a:pPr marL="514350" indent="-514350">
              <a:buFont typeface="+mj-lt"/>
              <a:buAutoNum type="arabicPeriod"/>
            </a:pPr>
            <a:r>
              <a:rPr lang="en-US" dirty="0" smtClean="0"/>
              <a:t>Repeat step 1 until all leaves have associated roles.</a:t>
            </a:r>
          </a:p>
          <a:p>
            <a:pPr marL="514350" indent="-514350">
              <a:buFont typeface="+mj-lt"/>
              <a:buAutoNum type="arabicPeriod"/>
            </a:pPr>
            <a:r>
              <a:rPr lang="en-US" dirty="0" smtClean="0"/>
              <a:t>Use information about available agents’ capabilities to assign agents to the roles.</a:t>
            </a:r>
          </a:p>
          <a:p>
            <a:pPr marL="514350" indent="-514350">
              <a:buFont typeface="+mj-lt"/>
              <a:buAutoNum type="arabicPeriod"/>
            </a:pPr>
            <a:r>
              <a:rPr lang="en-US" dirty="0" smtClean="0"/>
              <a:t>If all roles assigned, return organization; else, backtrack to try different decompositions.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Organization Execution</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A purpose of adopting an organization is to simplify the operational control decisions of the agents:</a:t>
            </a:r>
          </a:p>
          <a:p>
            <a:pPr lvl="1"/>
            <a:r>
              <a:rPr lang="en-US" dirty="0" smtClean="0"/>
              <a:t>The organizational biases should lead agents towards compatible activities, so an agent following its role specifications should not need to model what others are doing.</a:t>
            </a:r>
          </a:p>
          <a:p>
            <a:r>
              <a:rPr lang="en-US" dirty="0" smtClean="0"/>
              <a:t>This can lead to good, but suboptimal, performance:</a:t>
            </a:r>
          </a:p>
          <a:p>
            <a:pPr lvl="1"/>
            <a:r>
              <a:rPr lang="en-US" dirty="0" smtClean="0"/>
              <a:t>Organizational inefficiencies can arise from lack of detailed awareness of concurrent activities across the organization.</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Functionally-Accurate Cooperation</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A characterization of organizational performance:</a:t>
            </a:r>
          </a:p>
          <a:p>
            <a:pPr lvl="1"/>
            <a:r>
              <a:rPr lang="en-US" dirty="0" smtClean="0"/>
              <a:t>Agents’ decisions lead to accurate functioning of the collective, in the limit, even though at any given time the system might not be completely accurate.</a:t>
            </a:r>
          </a:p>
          <a:p>
            <a:pPr lvl="1"/>
            <a:r>
              <a:rPr lang="en-US" dirty="0" smtClean="0"/>
              <a:t>Agents’ actions cooperatively lead to proper functional performance, even though no single agent can achieve that performance alone.</a:t>
            </a:r>
          </a:p>
          <a:p>
            <a:r>
              <a:rPr lang="en-US" dirty="0" smtClean="0"/>
              <a:t>FAC posits that, given enough time and information exchange, agents will eventually converge on good global solutions.</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FAC Applications</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FAC is appropriate for cognitive tasks where multiple, tentative, partial solutions can be considered at once:</a:t>
            </a:r>
          </a:p>
          <a:p>
            <a:pPr lvl="1"/>
            <a:r>
              <a:rPr lang="en-US" dirty="0" smtClean="0"/>
              <a:t>Interpretation of sensor network data.</a:t>
            </a:r>
          </a:p>
          <a:p>
            <a:pPr lvl="1"/>
            <a:r>
              <a:rPr lang="en-US" dirty="0" smtClean="0"/>
              <a:t>Design of an artifact, plan, process, etc.</a:t>
            </a:r>
          </a:p>
          <a:p>
            <a:r>
              <a:rPr lang="en-US" dirty="0" smtClean="0"/>
              <a:t>FAC agents typically utilize architectures that expedite the efficient storage and retrieval of tentative partial solutions:</a:t>
            </a:r>
          </a:p>
          <a:p>
            <a:pPr lvl="1"/>
            <a:r>
              <a:rPr lang="en-US" dirty="0" smtClean="0"/>
              <a:t>E.g., Blackboard architectures.</a:t>
            </a:r>
          </a:p>
          <a:p>
            <a:pPr lvl="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FAC Agent Interactions</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Exchange of tentative partial solutions increases:</a:t>
            </a:r>
          </a:p>
          <a:p>
            <a:pPr lvl="1"/>
            <a:r>
              <a:rPr lang="en-US" dirty="0" smtClean="0"/>
              <a:t>Completeness of solutions (combination).</a:t>
            </a:r>
          </a:p>
          <a:p>
            <a:pPr lvl="1"/>
            <a:r>
              <a:rPr lang="en-US" dirty="0" smtClean="0"/>
              <a:t>Confidence in solutions (corroboration).</a:t>
            </a:r>
          </a:p>
          <a:p>
            <a:pPr lvl="1"/>
            <a:r>
              <a:rPr lang="en-US" dirty="0" smtClean="0"/>
              <a:t>Precision of solutions (refinement).</a:t>
            </a:r>
          </a:p>
          <a:p>
            <a:r>
              <a:rPr lang="en-US" dirty="0" smtClean="0"/>
              <a:t>Uncontrolled, exchange can engender distraction and duplication of effort.</a:t>
            </a:r>
          </a:p>
          <a:p>
            <a:r>
              <a:rPr lang="en-US" dirty="0" smtClean="0"/>
              <a:t>For this reason, FAC often combined with organizational structuring:</a:t>
            </a:r>
          </a:p>
          <a:p>
            <a:pPr lvl="1"/>
            <a:r>
              <a:rPr lang="en-US" dirty="0" smtClean="0"/>
              <a:t>Agents’ roles and responsibilities bias their decisions about what to exchange, what to work on locally, etc.</a:t>
            </a:r>
          </a:p>
          <a:p>
            <a:pPr lvl="1"/>
            <a:r>
              <a:rPr lang="en-US" dirty="0" smtClean="0"/>
              <a:t>Communication protocols guide timing decisions about how locally-complete a hypothesis should be before it is shared with other agents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Agent Interaction Variations</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Rather than voluntarily exchanging information unprompted, protocol could be request-driven:</a:t>
            </a:r>
          </a:p>
          <a:p>
            <a:pPr lvl="1"/>
            <a:r>
              <a:rPr lang="en-US" dirty="0" smtClean="0"/>
              <a:t>Agent identifies characteristics of information that would be helpful to have, and queries others for it.</a:t>
            </a:r>
          </a:p>
          <a:p>
            <a:pPr lvl="1"/>
            <a:r>
              <a:rPr lang="en-US" dirty="0" smtClean="0"/>
              <a:t>Whom to ask can be guided by organizational knowledge.</a:t>
            </a:r>
          </a:p>
          <a:p>
            <a:pPr lvl="1"/>
            <a:r>
              <a:rPr lang="en-US" dirty="0" smtClean="0"/>
              <a:t>Asking can in fact influence behavior of asked agents to prioritize finding an answer.</a:t>
            </a:r>
          </a:p>
          <a:p>
            <a:pPr lvl="1"/>
            <a:r>
              <a:rPr lang="en-US" dirty="0" smtClean="0"/>
              <a:t>Can be more efficient, but introduces more delay in information exchange (2 rounds of message passing instead of 1).</a:t>
            </a:r>
          </a:p>
          <a:p>
            <a:r>
              <a:rPr lang="en-US" dirty="0" smtClean="0"/>
              <a:t>Reducing rounds of iterative communication can also be accomplished by conveying multiple tentative hypotheses in the same round:</a:t>
            </a:r>
          </a:p>
          <a:p>
            <a:pPr lvl="1"/>
            <a:r>
              <a:rPr lang="en-US" dirty="0" smtClean="0"/>
              <a:t>E.g., several available times for scheduling a meeting.</a:t>
            </a:r>
          </a:p>
          <a:p>
            <a:r>
              <a:rPr lang="en-US" dirty="0" smtClean="0"/>
              <a:t>Repetition (“murmuring”) for undependable channels.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Result-Sharing vs. Task-Sharing</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FAC with Organizational Structuring assumes that agents’ different roles inherently distribute tasks among them, so joint problem solving involves sharing partial, tentative results.</a:t>
            </a:r>
          </a:p>
          <a:p>
            <a:r>
              <a:rPr lang="en-US" dirty="0" smtClean="0"/>
              <a:t>A common alternative of moving results to agents whose tasks (roles) need them, is to instead move tasks to agents that can do them.</a:t>
            </a:r>
          </a:p>
          <a:p>
            <a:r>
              <a:rPr lang="en-US" dirty="0" smtClean="0"/>
              <a:t>That is, cooperative problem solving involves identifying how and where agents should share tasks such that tasks are assigned to agents that are best able to do them.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Task-Sharing Protocols</a:t>
            </a:r>
            <a:endParaRPr lang="en-US" dirty="0"/>
          </a:p>
        </p:txBody>
      </p:sp>
      <p:sp>
        <p:nvSpPr>
          <p:cNvPr id="3" name="Content Placeholder 2"/>
          <p:cNvSpPr>
            <a:spLocks noGrp="1"/>
          </p:cNvSpPr>
          <p:nvPr>
            <p:ph idx="1"/>
          </p:nvPr>
        </p:nvSpPr>
        <p:spPr>
          <a:xfrm>
            <a:off x="457200" y="1600200"/>
            <a:ext cx="8229600" cy="5257800"/>
          </a:xfrm>
        </p:spPr>
        <p:txBody>
          <a:bodyPr>
            <a:normAutofit fontScale="85000" lnSpcReduction="20000"/>
          </a:bodyPr>
          <a:lstStyle/>
          <a:p>
            <a:r>
              <a:rPr lang="en-US" dirty="0" smtClean="0"/>
              <a:t>A protocol in this context represents a template for a pre-defined plan:</a:t>
            </a:r>
          </a:p>
          <a:p>
            <a:pPr lvl="1"/>
            <a:r>
              <a:rPr lang="en-US" dirty="0" smtClean="0"/>
              <a:t>To achieve the goal of assigning tasks/roles to agents most able to do them;</a:t>
            </a:r>
          </a:p>
          <a:p>
            <a:pPr lvl="1"/>
            <a:r>
              <a:rPr lang="en-US" dirty="0" smtClean="0"/>
              <a:t>The protocol provides a communication plan template for the agents to follow;</a:t>
            </a:r>
          </a:p>
          <a:p>
            <a:pPr lvl="1"/>
            <a:r>
              <a:rPr lang="en-US" dirty="0" smtClean="0"/>
              <a:t>Where the specific tasks/roles to be done, and how agents can express their suitability for doing them, can vary.</a:t>
            </a:r>
          </a:p>
          <a:p>
            <a:r>
              <a:rPr lang="en-US" dirty="0" smtClean="0"/>
              <a:t>Formulating protocols is similar to social laws and organizational structures:</a:t>
            </a:r>
          </a:p>
          <a:p>
            <a:pPr lvl="1"/>
            <a:r>
              <a:rPr lang="en-US" dirty="0" smtClean="0"/>
              <a:t>Identify desirable states of the world (e.g., tasks/roles distributed well);</a:t>
            </a:r>
          </a:p>
          <a:p>
            <a:pPr lvl="1"/>
            <a:r>
              <a:rPr lang="en-US" dirty="0" smtClean="0"/>
              <a:t>Identify patterns of actions that if jointly followed will bring those states about.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Contract-Net Protocol Example</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The first well-studied </a:t>
            </a:r>
            <a:r>
              <a:rPr lang="en-US" dirty="0" err="1" smtClean="0"/>
              <a:t>multiagent</a:t>
            </a:r>
            <a:r>
              <a:rPr lang="en-US" dirty="0" smtClean="0"/>
              <a:t> protocol.</a:t>
            </a:r>
          </a:p>
          <a:p>
            <a:r>
              <a:rPr lang="en-US" dirty="0" smtClean="0"/>
              <a:t>Investigated in the context of distributed sensor net establishment (DSNE):</a:t>
            </a:r>
          </a:p>
          <a:p>
            <a:pPr lvl="1"/>
            <a:r>
              <a:rPr lang="en-US" dirty="0" smtClean="0"/>
              <a:t>Given high-level goal of monitoring a region;</a:t>
            </a:r>
          </a:p>
          <a:p>
            <a:pPr lvl="1"/>
            <a:r>
              <a:rPr lang="en-US" dirty="0" smtClean="0"/>
              <a:t>Decompose overall monitoring objective into a set of smaller roles (e.g., regions to monitor, fusion of results from different regions).</a:t>
            </a:r>
          </a:p>
          <a:p>
            <a:pPr lvl="1"/>
            <a:r>
              <a:rPr lang="en-US" dirty="0" smtClean="0"/>
              <a:t>Discover agents whose positions and/or resources permit them to perform the roles, and assign the roles accordingly.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Contract-Net Protocol Process</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pPr marL="514350" indent="-514350">
              <a:buFont typeface="+mj-lt"/>
              <a:buAutoNum type="arabicPeriod"/>
            </a:pPr>
            <a:r>
              <a:rPr lang="en-US" dirty="0" smtClean="0"/>
              <a:t>An agent whose role/task exceeds its abilities decomposes the role/task into pieces that, if all performed, achieve the desired performance.</a:t>
            </a:r>
          </a:p>
          <a:p>
            <a:pPr marL="514350" indent="-514350">
              <a:buFont typeface="+mj-lt"/>
              <a:buAutoNum type="arabicPeriod"/>
            </a:pPr>
            <a:r>
              <a:rPr lang="en-US" dirty="0" smtClean="0"/>
              <a:t>For each </a:t>
            </a:r>
            <a:r>
              <a:rPr lang="en-US" dirty="0" err="1" smtClean="0"/>
              <a:t>subrole</a:t>
            </a:r>
            <a:r>
              <a:rPr lang="en-US" dirty="0" smtClean="0"/>
              <a:t>/task, this </a:t>
            </a:r>
            <a:r>
              <a:rPr lang="en-US" u="sng" dirty="0" smtClean="0"/>
              <a:t>Manager</a:t>
            </a:r>
            <a:r>
              <a:rPr lang="en-US" dirty="0" smtClean="0"/>
              <a:t> agent initiates the contracting protocol:</a:t>
            </a:r>
          </a:p>
          <a:p>
            <a:pPr marL="914400" lvl="1" indent="-514350">
              <a:buFont typeface="+mj-lt"/>
              <a:buAutoNum type="arabicPeriod"/>
            </a:pPr>
            <a:r>
              <a:rPr lang="en-US" dirty="0" smtClean="0"/>
              <a:t>It formulates a task-announcement message describing the task, the capabilities required of agents eligible to accept the task, and the contents of a bid for the task.</a:t>
            </a:r>
          </a:p>
          <a:p>
            <a:pPr marL="914400" lvl="1" indent="-514350">
              <a:buFont typeface="+mj-lt"/>
              <a:buAutoNum type="arabicPeriod"/>
            </a:pPr>
            <a:r>
              <a:rPr lang="en-US" dirty="0" smtClean="0"/>
              <a:t>It broadcasts the message, or if it has knowledge about which agents are likely candidates it can address the announcement just to them.</a:t>
            </a:r>
          </a:p>
          <a:p>
            <a:pPr marL="514350" indent="-514350" algn="ctr">
              <a:buNone/>
            </a:pPr>
            <a:r>
              <a:rPr lang="en-US" dirty="0" smtClean="0"/>
              <a:t>In the DSNE domain, an announcement message could indicate the regional coverage needed by whomever takes on the role, and the bid specification might request a summary of the sensory capabilities/limits of the potential recipient of the role/task.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Multiagent</a:t>
            </a:r>
            <a:r>
              <a:rPr lang="en-US" dirty="0" smtClean="0"/>
              <a:t> Planning</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dirty="0" smtClean="0"/>
              <a:t>Now the near-term choices of actions can enable, or prevent, later action choices </a:t>
            </a:r>
            <a:r>
              <a:rPr lang="en-US" i="1" dirty="0" smtClean="0"/>
              <a:t>of others</a:t>
            </a:r>
            <a:r>
              <a:rPr lang="en-US" dirty="0" smtClean="0"/>
              <a:t> required to achieve goals, and </a:t>
            </a:r>
            <a:r>
              <a:rPr lang="en-US" i="1" dirty="0" smtClean="0"/>
              <a:t>others’</a:t>
            </a:r>
            <a:r>
              <a:rPr lang="en-US" dirty="0" smtClean="0"/>
              <a:t> near-term actions can affect the agent’s later choices too.</a:t>
            </a:r>
          </a:p>
          <a:p>
            <a:r>
              <a:rPr lang="en-US" dirty="0" smtClean="0"/>
              <a:t>Possible when agents can explicitly or implicitly model others’ plans, and predict outcomes in the environment of executing the plans jointly.</a:t>
            </a:r>
            <a:endParaRPr lang="en-US" dirty="0"/>
          </a:p>
          <a:p>
            <a:r>
              <a:rPr lang="en-US" dirty="0" smtClean="0"/>
              <a:t>Challenging because the space of possible individual plans grows exponentially with the plan duration, and of </a:t>
            </a:r>
            <a:r>
              <a:rPr lang="en-US" dirty="0" err="1" smtClean="0"/>
              <a:t>multiagent</a:t>
            </a:r>
            <a:r>
              <a:rPr lang="en-US" dirty="0" smtClean="0"/>
              <a:t> plans grows exponentially in the number of agents.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Contract-Net Protocol Process (2)</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pPr marL="514350" indent="-514350">
              <a:buFont typeface="+mj-lt"/>
              <a:buAutoNum type="arabicPeriod" startAt="3"/>
            </a:pPr>
            <a:r>
              <a:rPr lang="en-US" dirty="0" smtClean="0"/>
              <a:t>A potential </a:t>
            </a:r>
            <a:r>
              <a:rPr lang="en-US" u="sng" dirty="0" smtClean="0"/>
              <a:t>Contractor</a:t>
            </a:r>
            <a:r>
              <a:rPr lang="en-US" dirty="0" smtClean="0"/>
              <a:t> agent receiving an announcement message:</a:t>
            </a:r>
          </a:p>
          <a:p>
            <a:pPr marL="914400" lvl="1" indent="-514350">
              <a:buFont typeface="+mj-lt"/>
              <a:buAutoNum type="arabicPeriod"/>
            </a:pPr>
            <a:r>
              <a:rPr lang="en-US" dirty="0" smtClean="0"/>
              <a:t>Confirms that it satisfies the eligibility requirements;</a:t>
            </a:r>
          </a:p>
          <a:p>
            <a:pPr marL="914400" lvl="1" indent="-514350">
              <a:buFont typeface="+mj-lt"/>
              <a:buAutoNum type="arabicPeriod"/>
            </a:pPr>
            <a:r>
              <a:rPr lang="en-US" dirty="0" smtClean="0"/>
              <a:t>Uses the task/role description to determine the degree to which is it willing and able to perform the role/task;</a:t>
            </a:r>
          </a:p>
          <a:p>
            <a:pPr marL="914400" lvl="1" indent="-514350">
              <a:buFont typeface="+mj-lt"/>
              <a:buAutoNum type="arabicPeriod"/>
            </a:pPr>
            <a:r>
              <a:rPr lang="en-US" dirty="0" smtClean="0"/>
              <a:t>Generates and submits a bid in the specified format.</a:t>
            </a:r>
          </a:p>
          <a:p>
            <a:pPr marL="514350" indent="-514350">
              <a:buFont typeface="+mj-lt"/>
              <a:buAutoNum type="arabicPeriod" startAt="3"/>
            </a:pPr>
            <a:r>
              <a:rPr lang="en-US" dirty="0" smtClean="0"/>
              <a:t>The Manager agent :</a:t>
            </a:r>
          </a:p>
          <a:p>
            <a:pPr marL="914400" lvl="1" indent="-514350">
              <a:buFont typeface="+mj-lt"/>
              <a:buAutoNum type="arabicPeriod"/>
            </a:pPr>
            <a:r>
              <a:rPr lang="en-US" dirty="0" smtClean="0"/>
              <a:t>Collects the bids sent by the contractors.</a:t>
            </a:r>
          </a:p>
          <a:p>
            <a:pPr marL="914400" lvl="1" indent="-514350">
              <a:buFont typeface="+mj-lt"/>
              <a:buAutoNum type="arabicPeriod"/>
            </a:pPr>
            <a:r>
              <a:rPr lang="en-US" dirty="0" smtClean="0"/>
              <a:t> If no (acceptable) bids are received, it sends out a revised announcement (relaxing eligibility requirements, or modifying the expectations of the role/task.</a:t>
            </a:r>
          </a:p>
          <a:p>
            <a:pPr marL="914400" lvl="1" indent="-514350">
              <a:buFont typeface="+mj-lt"/>
              <a:buAutoNum type="arabicPeriod"/>
            </a:pPr>
            <a:r>
              <a:rPr lang="en-US" dirty="0" smtClean="0"/>
              <a:t>If acceptable bids are received, it accepts one (or more, if redundancy is needed for robustness) and awards the task/role.</a:t>
            </a:r>
          </a:p>
          <a:p>
            <a:pPr marL="514350" indent="-514350" algn="ctr">
              <a:buNone/>
            </a:pPr>
            <a:r>
              <a:rPr lang="en-US" dirty="0" smtClean="0"/>
              <a:t>In the DSNE domain, the Manager might need to carve up the region differently to better match the spatial arrangement of existing sensors.  If the right placements of sensors are available, it will decide which sensor in each </a:t>
            </a:r>
            <a:r>
              <a:rPr lang="en-US" dirty="0" err="1" smtClean="0"/>
              <a:t>subregion</a:t>
            </a:r>
            <a:r>
              <a:rPr lang="en-US" dirty="0" smtClean="0"/>
              <a:t> is “best” (is most reliable, powerful, available…) and assign the roles accordingly.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Contract-Net Protocol Process (3)</a:t>
            </a:r>
            <a:endParaRPr lang="en-US" dirty="0"/>
          </a:p>
        </p:txBody>
      </p:sp>
      <p:sp>
        <p:nvSpPr>
          <p:cNvPr id="3" name="Content Placeholder 2"/>
          <p:cNvSpPr>
            <a:spLocks noGrp="1"/>
          </p:cNvSpPr>
          <p:nvPr>
            <p:ph idx="1"/>
          </p:nvPr>
        </p:nvSpPr>
        <p:spPr>
          <a:xfrm>
            <a:off x="457200" y="1600200"/>
            <a:ext cx="8229600" cy="5257800"/>
          </a:xfrm>
        </p:spPr>
        <p:txBody>
          <a:bodyPr>
            <a:normAutofit fontScale="70000" lnSpcReduction="20000"/>
          </a:bodyPr>
          <a:lstStyle/>
          <a:p>
            <a:pPr marL="514350" indent="-514350">
              <a:buFont typeface="+mj-lt"/>
              <a:buAutoNum type="arabicPeriod" startAt="5"/>
            </a:pPr>
            <a:r>
              <a:rPr lang="en-US" dirty="0" smtClean="0"/>
              <a:t>A winning Contractor adopts the assigned role/task, which could require that it withdraw bids sent to other managers.</a:t>
            </a:r>
          </a:p>
          <a:p>
            <a:pPr marL="514350" indent="-514350">
              <a:buFont typeface="+mj-lt"/>
              <a:buAutoNum type="arabicPeriod" startAt="5"/>
            </a:pPr>
            <a:r>
              <a:rPr lang="en-US" dirty="0" smtClean="0"/>
              <a:t>It performs its role/task:</a:t>
            </a:r>
          </a:p>
          <a:p>
            <a:pPr marL="914400" lvl="1" indent="-514350">
              <a:buFont typeface="+mj-lt"/>
              <a:buAutoNum type="arabicPeriod"/>
            </a:pPr>
            <a:r>
              <a:rPr lang="en-US" dirty="0" smtClean="0"/>
              <a:t>It could further decompose its task, recursively invoking the Contract-Net protocol</a:t>
            </a:r>
          </a:p>
          <a:p>
            <a:pPr marL="914400" lvl="1" indent="-514350">
              <a:buFont typeface="+mj-lt"/>
              <a:buAutoNum type="arabicPeriod"/>
            </a:pPr>
            <a:r>
              <a:rPr lang="en-US" dirty="0" smtClean="0"/>
              <a:t>It could send interim reports back to the Manager reporting on its progress/results so far.</a:t>
            </a:r>
          </a:p>
          <a:p>
            <a:pPr marL="514350" indent="-514350">
              <a:buFont typeface="+mj-lt"/>
              <a:buAutoNum type="arabicPeriod" startAt="5"/>
            </a:pPr>
            <a:r>
              <a:rPr lang="en-US" dirty="0" smtClean="0"/>
              <a:t>When the task/role is completed, it sends final information to the Manager.</a:t>
            </a:r>
          </a:p>
          <a:p>
            <a:pPr marL="514350" indent="-514350">
              <a:buFont typeface="+mj-lt"/>
              <a:buAutoNum type="arabicPeriod" startAt="5"/>
            </a:pPr>
            <a:r>
              <a:rPr lang="en-US" dirty="0" smtClean="0"/>
              <a:t>Upon receiving reports, the Manager:</a:t>
            </a:r>
          </a:p>
          <a:p>
            <a:pPr marL="914400" lvl="1" indent="-514350">
              <a:buFont typeface="+mj-lt"/>
              <a:buAutoNum type="arabicPeriod"/>
            </a:pPr>
            <a:r>
              <a:rPr lang="en-US" dirty="0" smtClean="0"/>
              <a:t>Combines reports from the different Contractors to synthesize a full view of the (tentative) global solution.</a:t>
            </a:r>
          </a:p>
          <a:p>
            <a:pPr marL="914400" lvl="1" indent="-514350">
              <a:buFont typeface="+mj-lt"/>
              <a:buAutoNum type="arabicPeriod"/>
            </a:pPr>
            <a:r>
              <a:rPr lang="en-US" dirty="0" smtClean="0"/>
              <a:t>Cancels or redirects Contractors if collective performance is not on a satisfactory trajectory.</a:t>
            </a:r>
          </a:p>
          <a:p>
            <a:pPr marL="514350" indent="-514350" algn="ctr">
              <a:buNone/>
            </a:pPr>
            <a:r>
              <a:rPr lang="en-US" dirty="0" smtClean="0"/>
              <a:t>In the DSNE domain, Contractors will monitor their assigned regions, sharing partial maps of the phenomena detected in their regions with the Manager, which will compose these results into a global view of the phenomena.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Tradeoffs About When to Coordinate</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Coordination first, like in social laws and organizational structuring, decouples agents’ local problems so that they can plan (and </a:t>
            </a:r>
            <a:r>
              <a:rPr lang="en-US" dirty="0" err="1" smtClean="0"/>
              <a:t>replan</a:t>
            </a:r>
            <a:r>
              <a:rPr lang="en-US" dirty="0" smtClean="0"/>
              <a:t>) independently.</a:t>
            </a:r>
          </a:p>
          <a:p>
            <a:r>
              <a:rPr lang="en-US" dirty="0" smtClean="0"/>
              <a:t>But, as has been seen, imposing the coordination constraints might be overkill for any particular problem instance:</a:t>
            </a:r>
          </a:p>
          <a:p>
            <a:pPr lvl="1"/>
            <a:r>
              <a:rPr lang="en-US" dirty="0" smtClean="0"/>
              <a:t>Laws unnecessarily restrictive</a:t>
            </a:r>
          </a:p>
          <a:p>
            <a:pPr lvl="1"/>
            <a:r>
              <a:rPr lang="en-US" dirty="0" smtClean="0"/>
              <a:t>Organizational inefficiencies.</a:t>
            </a:r>
          </a:p>
          <a:p>
            <a:r>
              <a:rPr lang="en-US" dirty="0" smtClean="0"/>
              <a:t>Alternative is to wait until agents know what they want to do, and then coordinate their particular plans rather than coordinating for all possible plans.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Local Planning Prior to Coordination</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smtClean="0"/>
              <a:t>Appeals to locality and decomposability arguments</a:t>
            </a:r>
          </a:p>
          <a:p>
            <a:pPr lvl="1"/>
            <a:r>
              <a:rPr lang="en-US" dirty="0" smtClean="0"/>
              <a:t>That the collective endeavor is composed of largely independent activities done by individuals.</a:t>
            </a:r>
          </a:p>
          <a:p>
            <a:pPr lvl="1"/>
            <a:r>
              <a:rPr lang="en-US" dirty="0" smtClean="0"/>
              <a:t>And that interdependencies are local to small numbers of individuals.</a:t>
            </a:r>
          </a:p>
          <a:p>
            <a:r>
              <a:rPr lang="en-US" dirty="0" smtClean="0"/>
              <a:t>This argues for a divide-and-conquer approach:</a:t>
            </a:r>
          </a:p>
          <a:p>
            <a:pPr lvl="1"/>
            <a:r>
              <a:rPr lang="en-US" dirty="0" smtClean="0"/>
              <a:t>Each individual plans as if it were completely independent.</a:t>
            </a:r>
          </a:p>
          <a:p>
            <a:pPr lvl="1"/>
            <a:r>
              <a:rPr lang="en-US" dirty="0" smtClean="0"/>
              <a:t>Then any interdependencies are identified and resolved.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Multiagent</a:t>
            </a:r>
            <a:r>
              <a:rPr lang="en-US" dirty="0" smtClean="0"/>
              <a:t> Plan Coordination Problem (MPCP)</a:t>
            </a:r>
            <a:endParaRPr lang="en-US" dirty="0"/>
          </a:p>
        </p:txBody>
      </p:sp>
      <p:sp>
        <p:nvSpPr>
          <p:cNvPr id="3" name="Content Placeholder 2"/>
          <p:cNvSpPr>
            <a:spLocks noGrp="1"/>
          </p:cNvSpPr>
          <p:nvPr>
            <p:ph idx="1"/>
          </p:nvPr>
        </p:nvSpPr>
        <p:spPr>
          <a:xfrm>
            <a:off x="457200" y="1600200"/>
            <a:ext cx="8229600" cy="5257800"/>
          </a:xfrm>
        </p:spPr>
        <p:txBody>
          <a:bodyPr>
            <a:normAutofit fontScale="92500"/>
          </a:bodyPr>
          <a:lstStyle/>
          <a:p>
            <a:r>
              <a:rPr lang="en-US" dirty="0" smtClean="0"/>
              <a:t>Finds a </a:t>
            </a:r>
            <a:r>
              <a:rPr lang="en-US" dirty="0" err="1" smtClean="0"/>
              <a:t>multiagent</a:t>
            </a:r>
            <a:r>
              <a:rPr lang="en-US" dirty="0" smtClean="0"/>
              <a:t> plan that is a combination of agents’ local plans, adjusted to account for interdependencies.</a:t>
            </a:r>
          </a:p>
          <a:p>
            <a:r>
              <a:rPr lang="en-US" dirty="0" smtClean="0"/>
              <a:t>Resulting plan could differ from a </a:t>
            </a:r>
            <a:r>
              <a:rPr lang="en-US" dirty="0" err="1" smtClean="0"/>
              <a:t>multiagent</a:t>
            </a:r>
            <a:r>
              <a:rPr lang="en-US" dirty="0" smtClean="0"/>
              <a:t> plan that considers the full space of joint actions.</a:t>
            </a:r>
          </a:p>
          <a:p>
            <a:r>
              <a:rPr lang="en-US" dirty="0" smtClean="0"/>
              <a:t>Has a distributed constraint satisfaction flavor:</a:t>
            </a:r>
          </a:p>
          <a:p>
            <a:pPr lvl="1"/>
            <a:r>
              <a:rPr lang="en-US" dirty="0" smtClean="0"/>
              <a:t>Assignments of variables (plans or pieces of plans) that satisfy local and </a:t>
            </a:r>
            <a:r>
              <a:rPr lang="en-US" dirty="0" err="1" smtClean="0"/>
              <a:t>interagent</a:t>
            </a:r>
            <a:r>
              <a:rPr lang="en-US" dirty="0" smtClean="0"/>
              <a:t> constraints.</a:t>
            </a:r>
          </a:p>
          <a:p>
            <a:pPr lvl="1"/>
            <a:r>
              <a:rPr lang="en-US" dirty="0" smtClean="0"/>
              <a:t>But domain of variables (plan spaces) are too large to enumerate, and constraints can be expensive to check.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Basic MPCP Approach</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pPr marL="514350" indent="-514350">
              <a:buFont typeface="+mj-lt"/>
              <a:buAutoNum type="arabicPeriod"/>
            </a:pPr>
            <a:r>
              <a:rPr lang="en-US" dirty="0" smtClean="0"/>
              <a:t>Each agent builds its own plan as if it were alone.</a:t>
            </a:r>
          </a:p>
          <a:p>
            <a:pPr marL="514350" indent="-514350">
              <a:buFont typeface="+mj-lt"/>
              <a:buAutoNum type="arabicPeriod"/>
            </a:pPr>
            <a:r>
              <a:rPr lang="en-US" dirty="0" smtClean="0"/>
              <a:t>Agents directly, or through a more centralized intermediary, identify potential conflicts/inefficiencies that could arise during joint execution.</a:t>
            </a:r>
          </a:p>
          <a:p>
            <a:pPr marL="514350" indent="-514350">
              <a:buFont typeface="+mj-lt"/>
              <a:buAutoNum type="arabicPeriod"/>
            </a:pPr>
            <a:r>
              <a:rPr lang="en-US" dirty="0" smtClean="0"/>
              <a:t>To resolve such problems, agents inject additional constraints (for example, semaphores to prevent bad combinations of actions).</a:t>
            </a:r>
          </a:p>
          <a:p>
            <a:pPr marL="514350" indent="-514350">
              <a:buFont typeface="+mj-lt"/>
              <a:buAutoNum type="arabicPeriod"/>
            </a:pPr>
            <a:r>
              <a:rPr lang="en-US" dirty="0" smtClean="0"/>
              <a:t>If all problems prevented, then done.  Else, one or more agents formulates an alternative local plan and the process repeats.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State-Space MPCP Approach</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20000"/>
          </a:bodyPr>
          <a:lstStyle/>
          <a:p>
            <a:r>
              <a:rPr lang="en-US" dirty="0" smtClean="0"/>
              <a:t>Detects problems in joint execution by projecting forward through plan execution, in a graph-planning manner.</a:t>
            </a:r>
          </a:p>
          <a:p>
            <a:pPr marL="971550" lvl="1" indent="-514350">
              <a:buFont typeface="+mj-lt"/>
              <a:buAutoNum type="arabicPeriod"/>
            </a:pPr>
            <a:r>
              <a:rPr lang="en-US" dirty="0" smtClean="0"/>
              <a:t>From current state, consider combination of actions consisting of the next action of each agents’ plan.</a:t>
            </a:r>
          </a:p>
          <a:p>
            <a:pPr marL="971550" lvl="1" indent="-514350">
              <a:buFont typeface="+mj-lt"/>
              <a:buAutoNum type="arabicPeriod"/>
            </a:pPr>
            <a:r>
              <a:rPr lang="en-US" dirty="0" smtClean="0"/>
              <a:t>Using </a:t>
            </a:r>
            <a:r>
              <a:rPr lang="en-US" dirty="0" err="1" smtClean="0"/>
              <a:t>mutex</a:t>
            </a:r>
            <a:r>
              <a:rPr lang="en-US" dirty="0" smtClean="0"/>
              <a:t> concepts, identify impermissible combinations of actions.</a:t>
            </a:r>
          </a:p>
          <a:p>
            <a:pPr marL="971550" lvl="1" indent="-514350">
              <a:buFont typeface="+mj-lt"/>
              <a:buAutoNum type="arabicPeriod"/>
            </a:pPr>
            <a:r>
              <a:rPr lang="en-US" dirty="0" smtClean="0"/>
              <a:t>Impose timing constraints that prevent </a:t>
            </a:r>
            <a:r>
              <a:rPr lang="en-US" dirty="0" err="1" smtClean="0"/>
              <a:t>mutex</a:t>
            </a:r>
            <a:r>
              <a:rPr lang="en-US" dirty="0" smtClean="0"/>
              <a:t> actions, postponing some of them, to create a legal next “current” state, and repeat the process.</a:t>
            </a:r>
          </a:p>
          <a:p>
            <a:pPr marL="571500" indent="-514350"/>
            <a:r>
              <a:rPr lang="en-US" dirty="0" smtClean="0"/>
              <a:t>The process above can search over different choices of which actions to postpone to ultimately find a joint execution sequence that achieves the agents’ combined goals.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 Combination Search</a:t>
            </a:r>
            <a:br>
              <a:rPr lang="en-US" dirty="0" smtClean="0"/>
            </a:br>
            <a:r>
              <a:rPr lang="en-AU" sz="1800" dirty="0" smtClean="0">
                <a:solidFill>
                  <a:srgbClr val="1F497D"/>
                </a:solidFill>
                <a:ea typeface="ＭＳ Ｐゴシック" charset="-128"/>
                <a:cs typeface="ＭＳ Ｐゴシック" charset="-128"/>
              </a:rPr>
              <a:t> </a:t>
            </a:r>
            <a:r>
              <a:rPr lang="en-AU" sz="1800" dirty="0" err="1" smtClean="0">
                <a:solidFill>
                  <a:srgbClr val="1F497D"/>
                </a:solidFill>
                <a:ea typeface="ＭＳ Ｐゴシック" charset="-128"/>
                <a:cs typeface="ＭＳ Ｐゴシック" charset="-128"/>
              </a:rPr>
              <a:t>Ephrati</a:t>
            </a:r>
            <a:r>
              <a:rPr lang="en-AU" sz="1800" dirty="0" smtClean="0">
                <a:solidFill>
                  <a:srgbClr val="1F497D"/>
                </a:solidFill>
                <a:ea typeface="ＭＳ Ｐゴシック" charset="-128"/>
                <a:cs typeface="ＭＳ Ｐゴシック" charset="-128"/>
              </a:rPr>
              <a:t> &amp; Rosenschein, AAAI 1994</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Variation on state-space MPCP techniques.</a:t>
            </a:r>
          </a:p>
          <a:p>
            <a:r>
              <a:rPr lang="en-US" dirty="0" smtClean="0"/>
              <a:t>Each agent starts with a space of plans that can achieve its goals.</a:t>
            </a:r>
          </a:p>
          <a:p>
            <a:r>
              <a:rPr lang="en-US" dirty="0" err="1" smtClean="0"/>
              <a:t>Mutex</a:t>
            </a:r>
            <a:r>
              <a:rPr lang="en-US" dirty="0" smtClean="0"/>
              <a:t> can rule out particular combinations of agents’ plans, but least-commitment of maintaining a space of plans supports finding better (nearly optimal) joint plans.</a:t>
            </a:r>
          </a:p>
          <a:p>
            <a:r>
              <a:rPr lang="en-US" dirty="0" smtClean="0"/>
              <a:t>A* search technique to explore alternative paths through action combinations, where heuristic includes estimated further costs from a particular joint state to a goal-satisfying state.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Plan-Space MPCP Approach</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Instead of using agents’ individual plans to search through the spaces of joint states that they might induce;</a:t>
            </a:r>
          </a:p>
          <a:p>
            <a:r>
              <a:rPr lang="en-US" dirty="0" smtClean="0"/>
              <a:t>Search through a space of joint plans of the agents.</a:t>
            </a:r>
          </a:p>
          <a:p>
            <a:r>
              <a:rPr lang="en-US" dirty="0" smtClean="0"/>
              <a:t>Builds on single-agent planning techniques, and in particular partial-order causal-link (POCL) planning.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Single-Agent POCL Plan</a:t>
            </a: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381000" y="2438400"/>
            <a:ext cx="8372475" cy="2143125"/>
          </a:xfrm>
          <a:prstGeom prst="rect">
            <a:avLst/>
          </a:prstGeom>
          <a:noFill/>
          <a:ln w="9525">
            <a:noFill/>
            <a:miter lim="800000"/>
            <a:headEnd/>
            <a:tailEnd/>
          </a:ln>
        </p:spPr>
      </p:pic>
      <p:sp>
        <p:nvSpPr>
          <p:cNvPr id="7" name="Content Placeholder 2"/>
          <p:cNvSpPr>
            <a:spLocks noGrp="1"/>
          </p:cNvSpPr>
          <p:nvPr>
            <p:ph idx="1"/>
          </p:nvPr>
        </p:nvSpPr>
        <p:spPr>
          <a:xfrm>
            <a:off x="457200" y="1600200"/>
            <a:ext cx="8229600" cy="1600200"/>
          </a:xfrm>
        </p:spPr>
        <p:txBody>
          <a:bodyPr>
            <a:normAutofit/>
          </a:bodyPr>
          <a:lstStyle/>
          <a:p>
            <a:r>
              <a:rPr lang="en-US" dirty="0" smtClean="0"/>
              <a:t>A partial-order causal-link plan is defined 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Multiagent</a:t>
            </a:r>
            <a:r>
              <a:rPr lang="en-US" dirty="0" smtClean="0"/>
              <a:t> Planning, Control, and Execution</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dirty="0" smtClean="0"/>
              <a:t>Assuming that agents are cooperative:</a:t>
            </a:r>
          </a:p>
          <a:p>
            <a:pPr lvl="1"/>
            <a:r>
              <a:rPr lang="en-US" dirty="0" smtClean="0"/>
              <a:t>Strive to maximize some joint performance measure</a:t>
            </a:r>
          </a:p>
          <a:p>
            <a:r>
              <a:rPr lang="en-US" dirty="0" smtClean="0"/>
              <a:t>Agents’ planned activities should dovetail well to maximize achievement of joint objectives.</a:t>
            </a:r>
          </a:p>
          <a:p>
            <a:r>
              <a:rPr lang="en-US" dirty="0" smtClean="0"/>
              <a:t>Agents’ immediate control decisions should jointly contribute to improving collective state.</a:t>
            </a:r>
            <a:endParaRPr lang="en-US" dirty="0"/>
          </a:p>
          <a:p>
            <a:r>
              <a:rPr lang="en-US" dirty="0" smtClean="0"/>
              <a:t>Agents should monitor outcomes of joint actions and progress of joint plans to execute as a responsive </a:t>
            </a:r>
            <a:r>
              <a:rPr lang="en-US" dirty="0" err="1" smtClean="0"/>
              <a:t>multiagent</a:t>
            </a:r>
            <a:r>
              <a:rPr lang="en-US" dirty="0" smtClean="0"/>
              <a:t> team.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Single-Agent POCL Planning</a:t>
            </a:r>
            <a:endParaRPr lang="en-US" dirty="0"/>
          </a:p>
        </p:txBody>
      </p:sp>
      <p:sp>
        <p:nvSpPr>
          <p:cNvPr id="7" name="Content Placeholder 2"/>
          <p:cNvSpPr>
            <a:spLocks noGrp="1"/>
          </p:cNvSpPr>
          <p:nvPr>
            <p:ph idx="1"/>
          </p:nvPr>
        </p:nvSpPr>
        <p:spPr>
          <a:xfrm>
            <a:off x="457200" y="1600200"/>
            <a:ext cx="8229600" cy="4953000"/>
          </a:xfrm>
        </p:spPr>
        <p:txBody>
          <a:bodyPr>
            <a:normAutofit/>
          </a:bodyPr>
          <a:lstStyle/>
          <a:p>
            <a:pPr marL="514350" indent="-514350">
              <a:buFont typeface="+mj-lt"/>
              <a:buAutoNum type="arabicPeriod"/>
            </a:pPr>
            <a:r>
              <a:rPr lang="en-US" dirty="0" smtClean="0"/>
              <a:t>Initialize the plan with the init and goal steps.</a:t>
            </a:r>
          </a:p>
          <a:p>
            <a:pPr marL="514350" indent="-514350">
              <a:buFont typeface="+mj-lt"/>
              <a:buAutoNum type="arabicPeriod"/>
            </a:pPr>
            <a:r>
              <a:rPr lang="en-US" dirty="0" smtClean="0"/>
              <a:t>While there is a flaw (a causal-link conflict or an open precondition):</a:t>
            </a:r>
          </a:p>
          <a:p>
            <a:pPr marL="914400" lvl="1" indent="-514350">
              <a:buFont typeface="+mj-lt"/>
              <a:buAutoNum type="arabicPeriod"/>
            </a:pPr>
            <a:r>
              <a:rPr lang="en-US" dirty="0" smtClean="0"/>
              <a:t>Select a flaw to eliminate.</a:t>
            </a:r>
          </a:p>
          <a:p>
            <a:pPr marL="914400" lvl="1" indent="-514350">
              <a:buFont typeface="+mj-lt"/>
              <a:buAutoNum type="arabicPeriod"/>
            </a:pPr>
            <a:r>
              <a:rPr lang="en-US" dirty="0" smtClean="0"/>
              <a:t>Eliminate that flaw:</a:t>
            </a:r>
          </a:p>
          <a:p>
            <a:pPr marL="1314450" lvl="2" indent="-514350"/>
            <a:r>
              <a:rPr lang="en-US" dirty="0" smtClean="0"/>
              <a:t>Add ordering constraints to resolve conflict.</a:t>
            </a:r>
          </a:p>
          <a:p>
            <a:pPr marL="1314450" lvl="2" indent="-514350"/>
            <a:r>
              <a:rPr lang="en-US" dirty="0" smtClean="0"/>
              <a:t>Add causal link (and a new step creating it if needed) to resolve open precondition.</a:t>
            </a:r>
          </a:p>
          <a:p>
            <a:pPr marL="514350" indent="-514350">
              <a:buFont typeface="+mj-lt"/>
              <a:buAutoNum type="arabicPeriod"/>
            </a:pPr>
            <a:r>
              <a:rPr lang="en-US" dirty="0" smtClean="0"/>
              <a:t>When no flaws remain, return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anim calcmode="lin" valueType="num">
                                      <p:cBhvr additive="base">
                                        <p:cTn id="3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Single-Agent POCL Planning Problem</a:t>
            </a:r>
            <a:endParaRPr lang="en-US" dirty="0"/>
          </a:p>
        </p:txBody>
      </p:sp>
      <p:sp>
        <p:nvSpPr>
          <p:cNvPr id="7" name="Content Placeholder 2"/>
          <p:cNvSpPr>
            <a:spLocks noGrp="1"/>
          </p:cNvSpPr>
          <p:nvPr>
            <p:ph idx="1"/>
          </p:nvPr>
        </p:nvSpPr>
        <p:spPr>
          <a:xfrm>
            <a:off x="457200" y="1600200"/>
            <a:ext cx="8229600" cy="1905000"/>
          </a:xfrm>
        </p:spPr>
        <p:txBody>
          <a:bodyPr>
            <a:normAutofit/>
          </a:bodyPr>
          <a:lstStyle/>
          <a:p>
            <a:pPr marL="514350" indent="-514350">
              <a:buNone/>
            </a:pPr>
            <a:r>
              <a:rPr lang="en-US" dirty="0" smtClean="0"/>
              <a:t>Blocks world with blocks A, B, C, and D</a:t>
            </a:r>
          </a:p>
          <a:p>
            <a:pPr marL="514350" indent="-514350">
              <a:buNone/>
            </a:pPr>
            <a:r>
              <a:rPr lang="en-US" dirty="0" smtClean="0"/>
              <a:t>Goal: Block A should be on block B.</a:t>
            </a:r>
          </a:p>
          <a:p>
            <a:pPr marL="514350" indent="-514350">
              <a:buNone/>
            </a:pPr>
            <a:r>
              <a:rPr lang="en-US" dirty="0" smtClean="0"/>
              <a:t>Initial state:</a:t>
            </a:r>
          </a:p>
        </p:txBody>
      </p:sp>
      <p:pic>
        <p:nvPicPr>
          <p:cNvPr id="2050" name="Picture 2"/>
          <p:cNvPicPr>
            <a:picLocks noChangeAspect="1" noChangeArrowheads="1"/>
          </p:cNvPicPr>
          <p:nvPr/>
        </p:nvPicPr>
        <p:blipFill>
          <a:blip r:embed="rId2" cstate="print"/>
          <a:srcRect/>
          <a:stretch>
            <a:fillRect/>
          </a:stretch>
        </p:blipFill>
        <p:spPr bwMode="auto">
          <a:xfrm>
            <a:off x="1219200" y="3962400"/>
            <a:ext cx="6429375" cy="199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Single-Agent POCL Planning Solution</a:t>
            </a:r>
            <a:endParaRPr lang="en-US" dirty="0"/>
          </a:p>
        </p:txBody>
      </p:sp>
      <p:sp>
        <p:nvSpPr>
          <p:cNvPr id="7" name="Content Placeholder 2"/>
          <p:cNvSpPr>
            <a:spLocks noGrp="1"/>
          </p:cNvSpPr>
          <p:nvPr>
            <p:ph idx="1"/>
          </p:nvPr>
        </p:nvSpPr>
        <p:spPr>
          <a:xfrm>
            <a:off x="533400" y="4419600"/>
            <a:ext cx="8229600" cy="2286000"/>
          </a:xfrm>
        </p:spPr>
        <p:txBody>
          <a:bodyPr>
            <a:normAutofit/>
          </a:bodyPr>
          <a:lstStyle/>
          <a:p>
            <a:pPr marL="514350" indent="-514350"/>
            <a:r>
              <a:rPr lang="en-US" dirty="0" smtClean="0"/>
              <a:t>3 new steps introduced.</a:t>
            </a:r>
          </a:p>
          <a:p>
            <a:pPr marL="514350" indent="-514350"/>
            <a:r>
              <a:rPr lang="en-US" dirty="0" smtClean="0"/>
              <a:t>Moving C from A to Table, and D from B to Table, are unordered </a:t>
            </a:r>
            <a:r>
              <a:rPr lang="en-US" dirty="0" err="1" smtClean="0"/>
              <a:t>wrt</a:t>
            </a:r>
            <a:r>
              <a:rPr lang="en-US" dirty="0" smtClean="0"/>
              <a:t> each other, but both must precede moving A from Table to B.</a:t>
            </a:r>
          </a:p>
        </p:txBody>
      </p:sp>
      <p:pic>
        <p:nvPicPr>
          <p:cNvPr id="3074" name="Picture 2"/>
          <p:cNvPicPr>
            <a:picLocks noChangeAspect="1" noChangeArrowheads="1"/>
          </p:cNvPicPr>
          <p:nvPr/>
        </p:nvPicPr>
        <p:blipFill>
          <a:blip r:embed="rId2" cstate="print"/>
          <a:srcRect/>
          <a:stretch>
            <a:fillRect/>
          </a:stretch>
        </p:blipFill>
        <p:spPr bwMode="auto">
          <a:xfrm>
            <a:off x="1066800" y="1371600"/>
            <a:ext cx="6762750" cy="2933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Different Single-Agent POCL Plan</a:t>
            </a:r>
            <a:endParaRPr lang="en-US" dirty="0"/>
          </a:p>
        </p:txBody>
      </p:sp>
      <p:sp>
        <p:nvSpPr>
          <p:cNvPr id="7" name="Content Placeholder 2"/>
          <p:cNvSpPr>
            <a:spLocks noGrp="1"/>
          </p:cNvSpPr>
          <p:nvPr>
            <p:ph idx="1"/>
          </p:nvPr>
        </p:nvSpPr>
        <p:spPr>
          <a:xfrm>
            <a:off x="685800" y="1295400"/>
            <a:ext cx="8229600" cy="1524000"/>
          </a:xfrm>
        </p:spPr>
        <p:txBody>
          <a:bodyPr>
            <a:normAutofit fontScale="85000" lnSpcReduction="20000"/>
          </a:bodyPr>
          <a:lstStyle/>
          <a:p>
            <a:pPr marL="514350" indent="-514350"/>
            <a:r>
              <a:rPr lang="en-US" dirty="0" smtClean="0"/>
              <a:t>Same initial state, but goal is that block B should be on block C.</a:t>
            </a:r>
          </a:p>
          <a:p>
            <a:pPr marL="514350" indent="-514350"/>
            <a:r>
              <a:rPr lang="en-US" dirty="0" smtClean="0"/>
              <a:t>Requires adding 2 new steps, and creates a totally-ordered plan.</a:t>
            </a:r>
          </a:p>
        </p:txBody>
      </p:sp>
      <p:pic>
        <p:nvPicPr>
          <p:cNvPr id="4098" name="Picture 2"/>
          <p:cNvPicPr>
            <a:picLocks noChangeAspect="1" noChangeArrowheads="1"/>
          </p:cNvPicPr>
          <p:nvPr/>
        </p:nvPicPr>
        <p:blipFill>
          <a:blip r:embed="rId2" cstate="print"/>
          <a:srcRect/>
          <a:stretch>
            <a:fillRect/>
          </a:stretch>
        </p:blipFill>
        <p:spPr bwMode="auto">
          <a:xfrm>
            <a:off x="1143000" y="3276600"/>
            <a:ext cx="6724650" cy="2581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Parallel POCL Plan</a:t>
            </a:r>
            <a:endParaRPr lang="en-US" dirty="0"/>
          </a:p>
        </p:txBody>
      </p:sp>
      <p:sp>
        <p:nvSpPr>
          <p:cNvPr id="7" name="Content Placeholder 2"/>
          <p:cNvSpPr>
            <a:spLocks noGrp="1"/>
          </p:cNvSpPr>
          <p:nvPr>
            <p:ph idx="1"/>
          </p:nvPr>
        </p:nvSpPr>
        <p:spPr>
          <a:xfrm>
            <a:off x="685800" y="1295400"/>
            <a:ext cx="8229600" cy="2133600"/>
          </a:xfrm>
        </p:spPr>
        <p:txBody>
          <a:bodyPr>
            <a:normAutofit fontScale="77500" lnSpcReduction="20000"/>
          </a:bodyPr>
          <a:lstStyle/>
          <a:p>
            <a:pPr marL="514350" indent="-514350"/>
            <a:r>
              <a:rPr lang="en-US" dirty="0" smtClean="0"/>
              <a:t>Whether single-agent or </a:t>
            </a:r>
            <a:r>
              <a:rPr lang="en-US" dirty="0" err="1" smtClean="0"/>
              <a:t>multiagent</a:t>
            </a:r>
            <a:r>
              <a:rPr lang="en-US" dirty="0" smtClean="0"/>
              <a:t>, need to account for possibility that more than one action can happen at a time.</a:t>
            </a:r>
          </a:p>
          <a:p>
            <a:pPr marL="514350" indent="-514350"/>
            <a:r>
              <a:rPr lang="en-US" dirty="0" smtClean="0"/>
              <a:t>Plan specification needs to express whether steps must be taken </a:t>
            </a:r>
            <a:r>
              <a:rPr lang="en-US" dirty="0" err="1" smtClean="0"/>
              <a:t>simultaenously</a:t>
            </a:r>
            <a:r>
              <a:rPr lang="en-US" dirty="0" smtClean="0"/>
              <a:t>, or must not be taken simultaneously.</a:t>
            </a:r>
          </a:p>
        </p:txBody>
      </p:sp>
      <p:pic>
        <p:nvPicPr>
          <p:cNvPr id="5122" name="Picture 2"/>
          <p:cNvPicPr>
            <a:picLocks noChangeAspect="1" noChangeArrowheads="1"/>
          </p:cNvPicPr>
          <p:nvPr/>
        </p:nvPicPr>
        <p:blipFill>
          <a:blip r:embed="rId3" cstate="print"/>
          <a:srcRect/>
          <a:stretch>
            <a:fillRect/>
          </a:stretch>
        </p:blipFill>
        <p:spPr bwMode="auto">
          <a:xfrm>
            <a:off x="457200" y="3352800"/>
            <a:ext cx="8429625" cy="116205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a:stretch>
            <a:fillRect/>
          </a:stretch>
        </p:blipFill>
        <p:spPr bwMode="auto">
          <a:xfrm>
            <a:off x="381000" y="5562600"/>
            <a:ext cx="8410575" cy="1000125"/>
          </a:xfrm>
          <a:prstGeom prst="rect">
            <a:avLst/>
          </a:prstGeom>
          <a:noFill/>
          <a:ln w="9525">
            <a:noFill/>
            <a:miter lim="800000"/>
            <a:headEnd/>
            <a:tailEnd/>
          </a:ln>
        </p:spPr>
      </p:pic>
      <p:sp>
        <p:nvSpPr>
          <p:cNvPr id="8" name="Content Placeholder 2"/>
          <p:cNvSpPr txBox="1">
            <a:spLocks/>
          </p:cNvSpPr>
          <p:nvPr/>
        </p:nvSpPr>
        <p:spPr>
          <a:xfrm>
            <a:off x="685800" y="4495800"/>
            <a:ext cx="8229600" cy="1066800"/>
          </a:xfrm>
          <a:prstGeom prst="rect">
            <a:avLst/>
          </a:prstGeom>
        </p:spPr>
        <p:txBody>
          <a:bodyPr vert="horz" lIns="91440" tIns="45720" rIns="91440" bIns="45720" rtlCol="0">
            <a:normAutofit fontScale="77500" lnSpcReduction="20000"/>
          </a:bodyPr>
          <a:lstStyle/>
          <a:p>
            <a:pPr marL="514350" marR="0" lvl="0" indent="-5143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This introduces another type of possible</a:t>
            </a:r>
            <a:r>
              <a:rPr kumimoji="0" lang="en-US" sz="3200" b="0" i="0" u="none" strike="noStrike" kern="1200" cap="none" spc="0" normalizeH="0" noProof="0" dirty="0" smtClean="0">
                <a:ln>
                  <a:noFill/>
                </a:ln>
                <a:solidFill>
                  <a:schemeClr val="tx1"/>
                </a:solidFill>
                <a:effectLst/>
                <a:uLnTx/>
                <a:uFillTx/>
                <a:latin typeface="+mn-lt"/>
                <a:ea typeface="+mn-ea"/>
                <a:cs typeface="+mn-cs"/>
              </a:rPr>
              <a:t> flaw, corresponding to mutually-exclusive steps due to inconsistent effects:</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Multiagent</a:t>
            </a:r>
            <a:r>
              <a:rPr lang="en-US" dirty="0" smtClean="0"/>
              <a:t> POCL Plan</a:t>
            </a:r>
            <a:endParaRPr lang="en-US" dirty="0"/>
          </a:p>
        </p:txBody>
      </p:sp>
      <p:sp>
        <p:nvSpPr>
          <p:cNvPr id="7" name="Content Placeholder 2"/>
          <p:cNvSpPr>
            <a:spLocks noGrp="1"/>
          </p:cNvSpPr>
          <p:nvPr>
            <p:ph idx="1"/>
          </p:nvPr>
        </p:nvSpPr>
        <p:spPr>
          <a:xfrm>
            <a:off x="685800" y="1295400"/>
            <a:ext cx="8229600" cy="1219200"/>
          </a:xfrm>
        </p:spPr>
        <p:txBody>
          <a:bodyPr>
            <a:normAutofit fontScale="92500"/>
          </a:bodyPr>
          <a:lstStyle/>
          <a:p>
            <a:pPr marL="514350" indent="-514350">
              <a:buNone/>
            </a:pPr>
            <a:r>
              <a:rPr lang="en-US" dirty="0" smtClean="0"/>
              <a:t>A parallel POCL plan that expresses the assignments of which agents are responsible for which steps:</a:t>
            </a:r>
          </a:p>
        </p:txBody>
      </p:sp>
      <p:grpSp>
        <p:nvGrpSpPr>
          <p:cNvPr id="9" name="Group 8"/>
          <p:cNvGrpSpPr/>
          <p:nvPr/>
        </p:nvGrpSpPr>
        <p:grpSpPr>
          <a:xfrm>
            <a:off x="371475" y="2509838"/>
            <a:ext cx="8401050" cy="2490787"/>
            <a:chOff x="371475" y="2509838"/>
            <a:chExt cx="8401050" cy="2490787"/>
          </a:xfrm>
        </p:grpSpPr>
        <p:pic>
          <p:nvPicPr>
            <p:cNvPr id="6146" name="Picture 2"/>
            <p:cNvPicPr>
              <a:picLocks noChangeAspect="1" noChangeArrowheads="1"/>
            </p:cNvPicPr>
            <p:nvPr/>
          </p:nvPicPr>
          <p:blipFill>
            <a:blip r:embed="rId3" cstate="print"/>
            <a:srcRect/>
            <a:stretch>
              <a:fillRect/>
            </a:stretch>
          </p:blipFill>
          <p:spPr bwMode="auto">
            <a:xfrm>
              <a:off x="371475" y="2509838"/>
              <a:ext cx="8401050" cy="1838325"/>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a:stretch>
              <a:fillRect/>
            </a:stretch>
          </p:blipFill>
          <p:spPr bwMode="auto">
            <a:xfrm>
              <a:off x="390525" y="4419600"/>
              <a:ext cx="8362950" cy="581025"/>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Uncoordinated </a:t>
            </a:r>
            <a:r>
              <a:rPr lang="en-US" dirty="0" err="1" smtClean="0"/>
              <a:t>Multiagent</a:t>
            </a:r>
            <a:r>
              <a:rPr lang="en-US" dirty="0" smtClean="0"/>
              <a:t> POCL Plan</a:t>
            </a:r>
            <a:endParaRPr lang="en-US" dirty="0"/>
          </a:p>
        </p:txBody>
      </p:sp>
      <p:sp>
        <p:nvSpPr>
          <p:cNvPr id="7" name="Content Placeholder 2"/>
          <p:cNvSpPr>
            <a:spLocks noGrp="1"/>
          </p:cNvSpPr>
          <p:nvPr>
            <p:ph idx="1"/>
          </p:nvPr>
        </p:nvSpPr>
        <p:spPr>
          <a:xfrm>
            <a:off x="381000" y="1295400"/>
            <a:ext cx="8534400" cy="1143000"/>
          </a:xfrm>
        </p:spPr>
        <p:txBody>
          <a:bodyPr>
            <a:normAutofit fontScale="77500" lnSpcReduction="20000"/>
          </a:bodyPr>
          <a:lstStyle/>
          <a:p>
            <a:pPr marL="514350" indent="-514350">
              <a:buNone/>
            </a:pPr>
            <a:r>
              <a:rPr lang="en-US" dirty="0" smtClean="0"/>
              <a:t>Combines the 2 single-agent plans.</a:t>
            </a:r>
          </a:p>
          <a:p>
            <a:pPr marL="514350" indent="-514350">
              <a:buNone/>
            </a:pPr>
            <a:r>
              <a:rPr lang="en-US" dirty="0" smtClean="0"/>
              <a:t>Requires that both initial states, and both goal states, be concurrent.</a:t>
            </a:r>
          </a:p>
        </p:txBody>
      </p:sp>
      <p:pic>
        <p:nvPicPr>
          <p:cNvPr id="7170" name="Picture 2"/>
          <p:cNvPicPr>
            <a:picLocks noChangeAspect="1" noChangeArrowheads="1"/>
          </p:cNvPicPr>
          <p:nvPr/>
        </p:nvPicPr>
        <p:blipFill>
          <a:blip r:embed="rId2" cstate="print"/>
          <a:srcRect/>
          <a:stretch>
            <a:fillRect/>
          </a:stretch>
        </p:blipFill>
        <p:spPr bwMode="auto">
          <a:xfrm>
            <a:off x="2590800" y="2057400"/>
            <a:ext cx="6553200" cy="471097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Multiagent</a:t>
            </a:r>
            <a:r>
              <a:rPr lang="en-US" dirty="0" smtClean="0"/>
              <a:t> Plan Coordination Problem</a:t>
            </a:r>
            <a:endParaRPr lang="en-US" dirty="0"/>
          </a:p>
        </p:txBody>
      </p:sp>
      <p:sp>
        <p:nvSpPr>
          <p:cNvPr id="7" name="Content Placeholder 2"/>
          <p:cNvSpPr>
            <a:spLocks noGrp="1"/>
          </p:cNvSpPr>
          <p:nvPr>
            <p:ph idx="1"/>
          </p:nvPr>
        </p:nvSpPr>
        <p:spPr>
          <a:xfrm>
            <a:off x="381000" y="1295400"/>
            <a:ext cx="8534400" cy="1828800"/>
          </a:xfrm>
        </p:spPr>
        <p:txBody>
          <a:bodyPr>
            <a:normAutofit/>
          </a:bodyPr>
          <a:lstStyle/>
          <a:p>
            <a:pPr marL="514350" indent="-514350">
              <a:buNone/>
            </a:pPr>
            <a:r>
              <a:rPr lang="en-US" dirty="0" smtClean="0"/>
              <a:t>Rearrange ordering constraints and causal links so as to resolve all flaws;</a:t>
            </a:r>
          </a:p>
          <a:p>
            <a:pPr marL="514350" indent="-514350">
              <a:buNone/>
            </a:pPr>
            <a:r>
              <a:rPr lang="en-US" u="sng" dirty="0" smtClean="0"/>
              <a:t>Without adding any new steps.</a:t>
            </a:r>
          </a:p>
          <a:p>
            <a:pPr marL="514350" indent="-514350">
              <a:buNone/>
            </a:pPr>
            <a:endParaRPr lang="en-US" u="sng" dirty="0" smtClean="0"/>
          </a:p>
          <a:p>
            <a:pPr marL="514350" indent="-514350">
              <a:buNone/>
            </a:pPr>
            <a:endParaRPr lang="en-US" u="sng" dirty="0" smtClean="0"/>
          </a:p>
        </p:txBody>
      </p:sp>
      <p:pic>
        <p:nvPicPr>
          <p:cNvPr id="7170" name="Picture 2"/>
          <p:cNvPicPr>
            <a:picLocks noChangeAspect="1" noChangeArrowheads="1"/>
          </p:cNvPicPr>
          <p:nvPr/>
        </p:nvPicPr>
        <p:blipFill>
          <a:blip r:embed="rId2" cstate="print"/>
          <a:srcRect/>
          <a:stretch>
            <a:fillRect/>
          </a:stretch>
        </p:blipFill>
        <p:spPr bwMode="auto">
          <a:xfrm>
            <a:off x="4074774" y="3124200"/>
            <a:ext cx="5069226" cy="3644171"/>
          </a:xfrm>
          <a:prstGeom prst="rect">
            <a:avLst/>
          </a:prstGeom>
          <a:noFill/>
          <a:ln w="9525">
            <a:noFill/>
            <a:miter lim="800000"/>
            <a:headEnd/>
            <a:tailEnd/>
          </a:ln>
        </p:spPr>
      </p:pic>
      <p:sp>
        <p:nvSpPr>
          <p:cNvPr id="5" name="Content Placeholder 2"/>
          <p:cNvSpPr txBox="1">
            <a:spLocks/>
          </p:cNvSpPr>
          <p:nvPr/>
        </p:nvSpPr>
        <p:spPr>
          <a:xfrm>
            <a:off x="457200" y="3276600"/>
            <a:ext cx="3657600" cy="2895600"/>
          </a:xfrm>
          <a:prstGeom prst="rect">
            <a:avLst/>
          </a:prstGeom>
        </p:spPr>
        <p:txBody>
          <a:bodyPr vert="horz" lIns="91440" tIns="45720" rIns="91440" bIns="45720" rtlCol="0">
            <a:normAutofit fontScale="92500"/>
          </a:bodyPr>
          <a:lstStyle/>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Example: Move(A,T,B) threatens</a:t>
            </a:r>
            <a:r>
              <a:rPr kumimoji="0" lang="en-US" sz="3200" b="0" i="0" u="none" strike="noStrike" kern="1200" cap="none" spc="0" normalizeH="0" noProof="0" dirty="0" smtClean="0">
                <a:ln>
                  <a:noFill/>
                </a:ln>
                <a:solidFill>
                  <a:schemeClr val="tx1"/>
                </a:solidFill>
                <a:effectLst/>
                <a:uLnTx/>
                <a:uFillTx/>
                <a:latin typeface="+mn-lt"/>
                <a:ea typeface="+mn-ea"/>
                <a:cs typeface="+mn-cs"/>
              </a:rPr>
              <a:t> </a:t>
            </a:r>
            <a:r>
              <a:rPr kumimoji="0" lang="en-US" sz="3200" b="0" i="0" u="none" strike="noStrike" kern="1200" cap="none" spc="0" normalizeH="0" noProof="0" dirty="0" err="1" smtClean="0">
                <a:ln>
                  <a:noFill/>
                </a:ln>
                <a:solidFill>
                  <a:schemeClr val="tx1"/>
                </a:solidFill>
                <a:effectLst/>
                <a:uLnTx/>
                <a:uFillTx/>
                <a:latin typeface="+mn-lt"/>
                <a:ea typeface="+mn-ea"/>
                <a:cs typeface="+mn-cs"/>
              </a:rPr>
              <a:t>Cl</a:t>
            </a:r>
            <a:r>
              <a:rPr kumimoji="0" lang="en-US" sz="3200" b="0" i="0" u="none" strike="noStrike" kern="1200" cap="none" spc="0" normalizeH="0" noProof="0" dirty="0" smtClean="0">
                <a:ln>
                  <a:noFill/>
                </a:ln>
                <a:solidFill>
                  <a:schemeClr val="tx1"/>
                </a:solidFill>
                <a:effectLst/>
                <a:uLnTx/>
                <a:uFillTx/>
                <a:latin typeface="+mn-lt"/>
                <a:ea typeface="+mn-ea"/>
                <a:cs typeface="+mn-cs"/>
              </a:rPr>
              <a:t>(B) causal link between Move(D,B,T) and Move(B,T,C).</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Multiagent</a:t>
            </a:r>
            <a:r>
              <a:rPr lang="en-US" dirty="0" smtClean="0"/>
              <a:t> Plan Coordination Process</a:t>
            </a:r>
            <a:endParaRPr lang="en-US" dirty="0"/>
          </a:p>
        </p:txBody>
      </p:sp>
      <p:sp>
        <p:nvSpPr>
          <p:cNvPr id="7" name="Content Placeholder 2"/>
          <p:cNvSpPr>
            <a:spLocks noGrp="1"/>
          </p:cNvSpPr>
          <p:nvPr>
            <p:ph idx="1"/>
          </p:nvPr>
        </p:nvSpPr>
        <p:spPr>
          <a:xfrm>
            <a:off x="381000" y="1295400"/>
            <a:ext cx="8534400" cy="1600200"/>
          </a:xfrm>
        </p:spPr>
        <p:txBody>
          <a:bodyPr>
            <a:normAutofit fontScale="85000" lnSpcReduction="10000"/>
          </a:bodyPr>
          <a:lstStyle/>
          <a:p>
            <a:pPr marL="514350" indent="-514350">
              <a:buNone/>
            </a:pPr>
            <a:r>
              <a:rPr lang="en-US" dirty="0" smtClean="0"/>
              <a:t>The combined agents’ plans represent a (flawed) plan:</a:t>
            </a:r>
          </a:p>
          <a:p>
            <a:pPr marL="514350" indent="-514350">
              <a:buNone/>
            </a:pPr>
            <a:r>
              <a:rPr lang="en-US" u="sng" dirty="0" smtClean="0"/>
              <a:t>Utilize the </a:t>
            </a:r>
            <a:r>
              <a:rPr lang="en-US" u="sng" dirty="0" err="1" smtClean="0"/>
              <a:t>standar</a:t>
            </a:r>
            <a:r>
              <a:rPr lang="en-US" u="sng" dirty="0" smtClean="0"/>
              <a:t> POCL planning algorithm of finding and repairing flaws.</a:t>
            </a:r>
          </a:p>
          <a:p>
            <a:pPr marL="514350" indent="-514350">
              <a:buNone/>
            </a:pPr>
            <a:endParaRPr lang="en-US" u="sng" dirty="0" smtClean="0"/>
          </a:p>
          <a:p>
            <a:pPr marL="514350" indent="-514350">
              <a:buNone/>
            </a:pPr>
            <a:endParaRPr lang="en-US" u="sng" dirty="0" smtClean="0"/>
          </a:p>
        </p:txBody>
      </p:sp>
      <p:sp>
        <p:nvSpPr>
          <p:cNvPr id="5" name="Content Placeholder 2"/>
          <p:cNvSpPr txBox="1">
            <a:spLocks/>
          </p:cNvSpPr>
          <p:nvPr/>
        </p:nvSpPr>
        <p:spPr>
          <a:xfrm>
            <a:off x="457200" y="2743200"/>
            <a:ext cx="2971800" cy="1676400"/>
          </a:xfrm>
          <a:prstGeom prst="rect">
            <a:avLst/>
          </a:prstGeom>
        </p:spPr>
        <p:txBody>
          <a:bodyPr vert="horz" lIns="91440" tIns="45720" rIns="91440" bIns="45720" rtlCol="0">
            <a:normAutofit fontScale="77500" lnSpcReduction="20000"/>
          </a:bodyPr>
          <a:lstStyle/>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Example: Adding </a:t>
            </a:r>
            <a:r>
              <a:rPr lang="en-US" sz="3200" dirty="0" smtClean="0"/>
              <a:t>a t</a:t>
            </a:r>
            <a:r>
              <a:rPr kumimoji="0" lang="en-US" sz="3200" b="0" i="0" u="none" strike="noStrike" kern="1200" cap="none" spc="0" normalizeH="0" baseline="0" noProof="0" dirty="0" err="1" smtClean="0">
                <a:ln>
                  <a:noFill/>
                </a:ln>
                <a:solidFill>
                  <a:schemeClr val="tx1"/>
                </a:solidFill>
                <a:effectLst/>
                <a:uLnTx/>
                <a:uFillTx/>
                <a:latin typeface="+mn-lt"/>
                <a:ea typeface="+mn-ea"/>
                <a:cs typeface="+mn-cs"/>
              </a:rPr>
              <a:t>emporal</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 ordering constraint resolves threat. </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p:txBody>
      </p:sp>
      <p:pic>
        <p:nvPicPr>
          <p:cNvPr id="8194" name="Picture 2"/>
          <p:cNvPicPr>
            <a:picLocks noChangeAspect="1" noChangeArrowheads="1"/>
          </p:cNvPicPr>
          <p:nvPr/>
        </p:nvPicPr>
        <p:blipFill>
          <a:blip r:embed="rId2" cstate="print"/>
          <a:srcRect/>
          <a:stretch>
            <a:fillRect/>
          </a:stretch>
        </p:blipFill>
        <p:spPr bwMode="auto">
          <a:xfrm>
            <a:off x="3211545" y="2819400"/>
            <a:ext cx="5932453" cy="4038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 calcmode="lin" valueType="num">
                                      <p:cBhvr additive="base">
                                        <p:cTn id="19"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Redundancy Flaw</a:t>
            </a:r>
            <a:endParaRPr lang="en-US" dirty="0"/>
          </a:p>
        </p:txBody>
      </p:sp>
      <p:sp>
        <p:nvSpPr>
          <p:cNvPr id="7" name="Content Placeholder 2"/>
          <p:cNvSpPr>
            <a:spLocks noGrp="1"/>
          </p:cNvSpPr>
          <p:nvPr>
            <p:ph idx="1"/>
          </p:nvPr>
        </p:nvSpPr>
        <p:spPr>
          <a:xfrm>
            <a:off x="381000" y="1295400"/>
            <a:ext cx="8534400" cy="1600200"/>
          </a:xfrm>
        </p:spPr>
        <p:txBody>
          <a:bodyPr>
            <a:normAutofit fontScale="77500" lnSpcReduction="20000"/>
          </a:bodyPr>
          <a:lstStyle/>
          <a:p>
            <a:pPr marL="514350" indent="-514350">
              <a:buNone/>
            </a:pPr>
            <a:r>
              <a:rPr lang="en-US" dirty="0" smtClean="0"/>
              <a:t>Even with causal-link threat resolved, resulting </a:t>
            </a:r>
            <a:r>
              <a:rPr lang="en-US" dirty="0" err="1" smtClean="0"/>
              <a:t>multiagent</a:t>
            </a:r>
            <a:r>
              <a:rPr lang="en-US" dirty="0" smtClean="0"/>
              <a:t> plan arguably still is flawed:</a:t>
            </a:r>
          </a:p>
          <a:p>
            <a:pPr marL="914400" lvl="1" indent="-514350"/>
            <a:r>
              <a:rPr lang="en-US" dirty="0" smtClean="0"/>
              <a:t>Redundant “Move(D,B,T)” actions could lead to misbehavior (collision at block; an agent doing the move, and then the other putting D back on B so that it can do the move too…)</a:t>
            </a:r>
          </a:p>
          <a:p>
            <a:pPr marL="514350" indent="-514350">
              <a:buNone/>
            </a:pPr>
            <a:endParaRPr lang="en-US" u="sng" dirty="0" smtClean="0"/>
          </a:p>
          <a:p>
            <a:pPr marL="514350" indent="-514350">
              <a:buNone/>
            </a:pPr>
            <a:endParaRPr lang="en-US" u="sng" dirty="0" smtClean="0"/>
          </a:p>
        </p:txBody>
      </p:sp>
      <p:pic>
        <p:nvPicPr>
          <p:cNvPr id="8194" name="Picture 2"/>
          <p:cNvPicPr>
            <a:picLocks noChangeAspect="1" noChangeArrowheads="1"/>
          </p:cNvPicPr>
          <p:nvPr/>
        </p:nvPicPr>
        <p:blipFill>
          <a:blip r:embed="rId2" cstate="print"/>
          <a:srcRect/>
          <a:stretch>
            <a:fillRect/>
          </a:stretch>
        </p:blipFill>
        <p:spPr bwMode="auto">
          <a:xfrm>
            <a:off x="3211545" y="2819400"/>
            <a:ext cx="5932453" cy="4038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 Structure: Composition</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Each agent’s state is factored:</a:t>
            </a:r>
          </a:p>
          <a:p>
            <a:pPr lvl="1"/>
            <a:r>
              <a:rPr lang="en-US" dirty="0" smtClean="0"/>
              <a:t>State is represented as a set of features</a:t>
            </a:r>
          </a:p>
          <a:p>
            <a:pPr lvl="1"/>
            <a:r>
              <a:rPr lang="en-US" dirty="0" smtClean="0"/>
              <a:t>A feature might only be affected by particular actions</a:t>
            </a:r>
          </a:p>
          <a:p>
            <a:r>
              <a:rPr lang="en-US" dirty="0" err="1" smtClean="0"/>
              <a:t>Multiagent</a:t>
            </a:r>
            <a:r>
              <a:rPr lang="en-US" dirty="0" smtClean="0"/>
              <a:t> state is also factored:</a:t>
            </a:r>
          </a:p>
          <a:p>
            <a:pPr lvl="1"/>
            <a:r>
              <a:rPr lang="en-US" dirty="0" smtClean="0"/>
              <a:t>Different agents will perceive, and be able to change, different (but possibly overlapping) features of the joint environment</a:t>
            </a:r>
          </a:p>
          <a:p>
            <a:pPr lvl="1"/>
            <a:r>
              <a:rPr lang="en-US" dirty="0" smtClean="0"/>
              <a:t>Some features might be purely local to a particular agent.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Plan Step Redundancy</a:t>
            </a:r>
            <a:endParaRPr lang="en-US" dirty="0"/>
          </a:p>
        </p:txBody>
      </p:sp>
      <p:sp>
        <p:nvSpPr>
          <p:cNvPr id="7" name="Content Placeholder 2"/>
          <p:cNvSpPr>
            <a:spLocks noGrp="1"/>
          </p:cNvSpPr>
          <p:nvPr>
            <p:ph idx="1"/>
          </p:nvPr>
        </p:nvSpPr>
        <p:spPr>
          <a:xfrm>
            <a:off x="381000" y="1524000"/>
            <a:ext cx="8534400" cy="1600200"/>
          </a:xfrm>
        </p:spPr>
        <p:txBody>
          <a:bodyPr>
            <a:normAutofit/>
          </a:bodyPr>
          <a:lstStyle/>
          <a:p>
            <a:pPr marL="514350" indent="-514350">
              <a:buNone/>
            </a:pPr>
            <a:r>
              <a:rPr lang="en-US" dirty="0" smtClean="0"/>
              <a:t>Explicitly represent and resolve this type of flaw.</a:t>
            </a:r>
            <a:endParaRPr lang="en-US" u="sng" dirty="0" smtClean="0"/>
          </a:p>
          <a:p>
            <a:pPr marL="514350" indent="-514350">
              <a:buNone/>
            </a:pPr>
            <a:endParaRPr lang="en-US" u="sng" dirty="0" smtClean="0"/>
          </a:p>
        </p:txBody>
      </p:sp>
      <p:pic>
        <p:nvPicPr>
          <p:cNvPr id="9218" name="Picture 2"/>
          <p:cNvPicPr>
            <a:picLocks noChangeAspect="1" noChangeArrowheads="1"/>
          </p:cNvPicPr>
          <p:nvPr/>
        </p:nvPicPr>
        <p:blipFill>
          <a:blip r:embed="rId2" cstate="print"/>
          <a:srcRect/>
          <a:stretch>
            <a:fillRect/>
          </a:stretch>
        </p:blipFill>
        <p:spPr bwMode="auto">
          <a:xfrm>
            <a:off x="304800" y="2362200"/>
            <a:ext cx="8372475" cy="914400"/>
          </a:xfrm>
          <a:prstGeom prst="rect">
            <a:avLst/>
          </a:prstGeom>
          <a:noFill/>
          <a:ln w="9525">
            <a:noFill/>
            <a:miter lim="800000"/>
            <a:headEnd/>
            <a:tailEnd/>
          </a:ln>
        </p:spPr>
      </p:pic>
      <p:sp>
        <p:nvSpPr>
          <p:cNvPr id="6" name="Content Placeholder 2"/>
          <p:cNvSpPr txBox="1">
            <a:spLocks/>
          </p:cNvSpPr>
          <p:nvPr/>
        </p:nvSpPr>
        <p:spPr>
          <a:xfrm>
            <a:off x="304800" y="3810000"/>
            <a:ext cx="8534400" cy="1600200"/>
          </a:xfrm>
          <a:prstGeom prst="rect">
            <a:avLst/>
          </a:prstGeom>
        </p:spPr>
        <p:txBody>
          <a:bodyPr vert="horz" lIns="91440" tIns="45720" rIns="91440" bIns="45720" rtlCol="0">
            <a:normAutofit fontScale="92500" lnSpcReduction="20000"/>
          </a:bodyPr>
          <a:lstStyle/>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Redundancy flaws</a:t>
            </a:r>
            <a:r>
              <a:rPr kumimoji="0" lang="en-US" sz="3200" b="0" i="0" u="none" strike="noStrike" kern="1200" cap="none" spc="0" normalizeH="0" noProof="0" dirty="0" smtClean="0">
                <a:ln>
                  <a:noFill/>
                </a:ln>
                <a:solidFill>
                  <a:schemeClr val="tx1"/>
                </a:solidFill>
                <a:effectLst/>
                <a:uLnTx/>
                <a:uFillTx/>
                <a:latin typeface="+mn-lt"/>
                <a:ea typeface="+mn-ea"/>
                <a:cs typeface="+mn-cs"/>
              </a:rPr>
              <a:t> can be repaired by searching for a way to redirect the causal links coming from one step so that all instead come from other existing steps.</a:t>
            </a: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3200" b="0" i="0" u="sng"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6"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Fully Coordinated </a:t>
            </a:r>
            <a:r>
              <a:rPr lang="en-US" dirty="0" err="1" smtClean="0"/>
              <a:t>Multiagent</a:t>
            </a:r>
            <a:r>
              <a:rPr lang="en-US" dirty="0" smtClean="0"/>
              <a:t> POCL Plan</a:t>
            </a:r>
            <a:endParaRPr lang="en-US" dirty="0"/>
          </a:p>
        </p:txBody>
      </p:sp>
      <p:sp>
        <p:nvSpPr>
          <p:cNvPr id="7" name="Content Placeholder 2"/>
          <p:cNvSpPr>
            <a:spLocks noGrp="1"/>
          </p:cNvSpPr>
          <p:nvPr>
            <p:ph idx="1"/>
          </p:nvPr>
        </p:nvSpPr>
        <p:spPr>
          <a:xfrm>
            <a:off x="381000" y="1371600"/>
            <a:ext cx="8534400" cy="1600200"/>
          </a:xfrm>
        </p:spPr>
        <p:txBody>
          <a:bodyPr>
            <a:normAutofit/>
          </a:bodyPr>
          <a:lstStyle/>
          <a:p>
            <a:pPr marL="514350" indent="-514350">
              <a:buNone/>
            </a:pPr>
            <a:r>
              <a:rPr lang="en-US" dirty="0" smtClean="0"/>
              <a:t>All flaws have been resolved:</a:t>
            </a:r>
            <a:endParaRPr lang="en-US" u="sng" dirty="0" smtClean="0"/>
          </a:p>
          <a:p>
            <a:pPr marL="514350" indent="-514350">
              <a:buNone/>
            </a:pPr>
            <a:endParaRPr lang="en-US" u="sng" dirty="0" smtClean="0"/>
          </a:p>
        </p:txBody>
      </p:sp>
      <p:pic>
        <p:nvPicPr>
          <p:cNvPr id="10242" name="Picture 2"/>
          <p:cNvPicPr>
            <a:picLocks noChangeAspect="1" noChangeArrowheads="1"/>
          </p:cNvPicPr>
          <p:nvPr/>
        </p:nvPicPr>
        <p:blipFill>
          <a:blip r:embed="rId2" cstate="print"/>
          <a:srcRect/>
          <a:stretch>
            <a:fillRect/>
          </a:stretch>
        </p:blipFill>
        <p:spPr bwMode="auto">
          <a:xfrm>
            <a:off x="1524000" y="2000250"/>
            <a:ext cx="6048375" cy="4857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Multiagent</a:t>
            </a:r>
            <a:r>
              <a:rPr lang="en-US" dirty="0" smtClean="0"/>
              <a:t> Plan Coordination by Plan Modification Algorithm</a:t>
            </a:r>
            <a:endParaRPr lang="en-US" dirty="0"/>
          </a:p>
        </p:txBody>
      </p:sp>
      <p:pic>
        <p:nvPicPr>
          <p:cNvPr id="11266" name="Picture 2"/>
          <p:cNvPicPr>
            <a:picLocks noChangeAspect="1" noChangeArrowheads="1"/>
          </p:cNvPicPr>
          <p:nvPr/>
        </p:nvPicPr>
        <p:blipFill>
          <a:blip r:embed="rId2" cstate="print"/>
          <a:srcRect/>
          <a:stretch>
            <a:fillRect/>
          </a:stretch>
        </p:blipFill>
        <p:spPr bwMode="auto">
          <a:xfrm>
            <a:off x="1066800" y="1447800"/>
            <a:ext cx="7093373"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Hierarchical Planning</a:t>
            </a:r>
            <a:endParaRPr lang="en-US" dirty="0"/>
          </a:p>
        </p:txBody>
      </p:sp>
      <p:sp>
        <p:nvSpPr>
          <p:cNvPr id="7" name="Content Placeholder 2"/>
          <p:cNvSpPr>
            <a:spLocks noGrp="1"/>
          </p:cNvSpPr>
          <p:nvPr>
            <p:ph idx="1"/>
          </p:nvPr>
        </p:nvSpPr>
        <p:spPr>
          <a:xfrm>
            <a:off x="381000" y="1524000"/>
            <a:ext cx="8534400" cy="4953000"/>
          </a:xfrm>
        </p:spPr>
        <p:txBody>
          <a:bodyPr>
            <a:normAutofit lnSpcReduction="10000"/>
          </a:bodyPr>
          <a:lstStyle/>
          <a:p>
            <a:pPr marL="514350" indent="-514350"/>
            <a:r>
              <a:rPr lang="en-US" dirty="0" smtClean="0"/>
              <a:t>A plan-space planning approach:</a:t>
            </a:r>
          </a:p>
          <a:p>
            <a:pPr marL="914400" lvl="1" indent="-514350"/>
            <a:r>
              <a:rPr lang="en-US" dirty="0" smtClean="0"/>
              <a:t>Incrementally creates a plan by refining more abstract plan steps, expanding them into more detailed </a:t>
            </a:r>
            <a:r>
              <a:rPr lang="en-US" dirty="0" err="1" smtClean="0"/>
              <a:t>subplans</a:t>
            </a:r>
            <a:r>
              <a:rPr lang="en-US" dirty="0" smtClean="0"/>
              <a:t>.</a:t>
            </a:r>
          </a:p>
          <a:p>
            <a:pPr marL="914400" lvl="1" indent="-514350"/>
            <a:r>
              <a:rPr lang="en-US" dirty="0" smtClean="0"/>
              <a:t>Exploits knowledge captured in the form of a library of </a:t>
            </a:r>
            <a:r>
              <a:rPr lang="en-US" dirty="0" err="1" smtClean="0"/>
              <a:t>subplans</a:t>
            </a:r>
            <a:r>
              <a:rPr lang="en-US" dirty="0" smtClean="0"/>
              <a:t>: rather than constructing a plan directly as a search through primitive executable actions, retrieve and combine </a:t>
            </a:r>
            <a:r>
              <a:rPr lang="en-US" dirty="0" err="1" smtClean="0"/>
              <a:t>subplans</a:t>
            </a:r>
            <a:r>
              <a:rPr lang="en-US" dirty="0" smtClean="0"/>
              <a:t> that have been prebuilt to achieve typical (sub)goals.</a:t>
            </a:r>
          </a:p>
          <a:p>
            <a:pPr marL="914400" lvl="1" indent="-514350"/>
            <a:r>
              <a:rPr lang="en-US" dirty="0" smtClean="0"/>
              <a:t>The planning process is complete when the plan is refined down to the level of executable actions.</a:t>
            </a:r>
          </a:p>
          <a:p>
            <a:pPr marL="514350" indent="-514350">
              <a:buNone/>
            </a:pPr>
            <a:endParaRPr lang="en-US"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Multiagent</a:t>
            </a:r>
            <a:r>
              <a:rPr lang="en-US" dirty="0" smtClean="0"/>
              <a:t> Hierarchical Planning</a:t>
            </a:r>
            <a:endParaRPr lang="en-US" dirty="0"/>
          </a:p>
        </p:txBody>
      </p:sp>
      <p:sp>
        <p:nvSpPr>
          <p:cNvPr id="7" name="Content Placeholder 2"/>
          <p:cNvSpPr>
            <a:spLocks noGrp="1"/>
          </p:cNvSpPr>
          <p:nvPr>
            <p:ph idx="1"/>
          </p:nvPr>
        </p:nvSpPr>
        <p:spPr>
          <a:xfrm>
            <a:off x="381000" y="1524000"/>
            <a:ext cx="8534400" cy="5334000"/>
          </a:xfrm>
        </p:spPr>
        <p:txBody>
          <a:bodyPr>
            <a:normAutofit lnSpcReduction="10000"/>
          </a:bodyPr>
          <a:lstStyle/>
          <a:p>
            <a:pPr marL="514350" indent="-514350"/>
            <a:r>
              <a:rPr lang="en-US" dirty="0" smtClean="0"/>
              <a:t>Extends the notion of an abstract plan step:</a:t>
            </a:r>
          </a:p>
          <a:p>
            <a:pPr marL="914400" lvl="1" indent="-514350"/>
            <a:r>
              <a:rPr lang="en-US" dirty="0" smtClean="0"/>
              <a:t>Not only abstracting over time, but also over performer of actions.</a:t>
            </a:r>
          </a:p>
          <a:p>
            <a:pPr marL="914400" lvl="1" indent="-514350"/>
            <a:r>
              <a:rPr lang="en-US" dirty="0" smtClean="0"/>
              <a:t>Team-oriented programming mindset: Abstract actions can correspond to a group activity, where refinements of those actions break down the different roles/tasks of agents.</a:t>
            </a:r>
          </a:p>
          <a:p>
            <a:pPr marL="914400" lvl="1" indent="-514350"/>
            <a:r>
              <a:rPr lang="en-US" dirty="0" smtClean="0"/>
              <a:t>In this sense, very much like organizational structuring:</a:t>
            </a:r>
          </a:p>
          <a:p>
            <a:pPr marL="1314450" lvl="2" indent="-514350"/>
            <a:r>
              <a:rPr lang="en-US" dirty="0" smtClean="0"/>
              <a:t>Differs in the Organizational Structure is assumed to persist over multiple problem instances, where </a:t>
            </a:r>
            <a:r>
              <a:rPr lang="en-US" dirty="0" err="1" smtClean="0"/>
              <a:t>multiagent</a:t>
            </a:r>
            <a:r>
              <a:rPr lang="en-US" dirty="0" smtClean="0"/>
              <a:t> hierarchical planning would formulate a plan for a particular problem instance.</a:t>
            </a:r>
          </a:p>
          <a:p>
            <a:pPr marL="514350" indent="-514350">
              <a:buNone/>
            </a:pPr>
            <a:endParaRPr lang="en-US"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Hierarchical Coordination</a:t>
            </a:r>
            <a:endParaRPr lang="en-US" dirty="0"/>
          </a:p>
        </p:txBody>
      </p:sp>
      <p:sp>
        <p:nvSpPr>
          <p:cNvPr id="7" name="Content Placeholder 2"/>
          <p:cNvSpPr>
            <a:spLocks noGrp="1"/>
          </p:cNvSpPr>
          <p:nvPr>
            <p:ph idx="1"/>
          </p:nvPr>
        </p:nvSpPr>
        <p:spPr>
          <a:xfrm>
            <a:off x="381000" y="1524000"/>
            <a:ext cx="8534400" cy="5334000"/>
          </a:xfrm>
        </p:spPr>
        <p:txBody>
          <a:bodyPr>
            <a:normAutofit fontScale="92500" lnSpcReduction="20000"/>
          </a:bodyPr>
          <a:lstStyle/>
          <a:p>
            <a:pPr marL="514350" indent="-514350"/>
            <a:r>
              <a:rPr lang="en-US" dirty="0" smtClean="0"/>
              <a:t>Basic ideas: </a:t>
            </a:r>
          </a:p>
          <a:p>
            <a:pPr marL="914400" lvl="1" indent="-514350"/>
            <a:r>
              <a:rPr lang="en-US" dirty="0" smtClean="0"/>
              <a:t>Modifications to agents’ individual plans to achieve coordination don’t have to be done at the most primitive level.</a:t>
            </a:r>
          </a:p>
          <a:p>
            <a:pPr marL="914400" lvl="1" indent="-514350"/>
            <a:r>
              <a:rPr lang="en-US" dirty="0" smtClean="0"/>
              <a:t>Plans at abstract levels are smaller and simpler, making coordination easier.</a:t>
            </a:r>
            <a:endParaRPr lang="en-US" u="sng" dirty="0" smtClean="0"/>
          </a:p>
          <a:p>
            <a:pPr marL="514350" indent="-514350"/>
            <a:r>
              <a:rPr lang="en-US" dirty="0" smtClean="0"/>
              <a:t>Strategy:</a:t>
            </a:r>
          </a:p>
          <a:p>
            <a:pPr marL="914400" lvl="1" indent="-514350"/>
            <a:r>
              <a:rPr lang="en-US" dirty="0" smtClean="0"/>
              <a:t>Work downward from abstract plans to discover and resolve flaws.</a:t>
            </a:r>
          </a:p>
          <a:p>
            <a:pPr marL="914400" lvl="1" indent="-514350"/>
            <a:r>
              <a:rPr lang="en-US" dirty="0" smtClean="0"/>
              <a:t>Decide whether to resolve a flaw at an abstract level (potentially introducing more constraints than needed) or to expend the effort to look for how the flaw manifests at a more detailed level, to restrict coordination constraints more narrowly where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Hierarchical Behavior-Space Search</a:t>
            </a:r>
            <a:endParaRPr lang="en-US" dirty="0"/>
          </a:p>
        </p:txBody>
      </p:sp>
      <p:sp>
        <p:nvSpPr>
          <p:cNvPr id="7" name="Content Placeholder 2"/>
          <p:cNvSpPr>
            <a:spLocks noGrp="1"/>
          </p:cNvSpPr>
          <p:nvPr>
            <p:ph idx="1"/>
          </p:nvPr>
        </p:nvSpPr>
        <p:spPr>
          <a:xfrm>
            <a:off x="457200" y="1600200"/>
            <a:ext cx="8229600" cy="5257800"/>
          </a:xfrm>
        </p:spPr>
        <p:txBody>
          <a:bodyPr>
            <a:normAutofit fontScale="62500" lnSpcReduction="20000"/>
          </a:bodyPr>
          <a:lstStyle/>
          <a:p>
            <a:pPr marL="514350" indent="-514350">
              <a:buFont typeface="+mj-lt"/>
              <a:buAutoNum type="arabicPeriod"/>
            </a:pPr>
            <a:r>
              <a:rPr lang="en-US" dirty="0" smtClean="0"/>
              <a:t>Initialize the current-abstraction-level to the most abstract level.</a:t>
            </a:r>
          </a:p>
          <a:p>
            <a:pPr marL="514350" indent="-514350">
              <a:buFont typeface="+mj-lt"/>
              <a:buAutoNum type="arabicPeriod"/>
            </a:pPr>
            <a:r>
              <a:rPr lang="en-US" dirty="0" smtClean="0"/>
              <a:t>Agents exchange descriptions of the plans and goals of interest at the current level.</a:t>
            </a:r>
          </a:p>
          <a:p>
            <a:pPr marL="514350" indent="-514350">
              <a:buFont typeface="+mj-lt"/>
              <a:buAutoNum type="arabicPeriod"/>
            </a:pPr>
            <a:r>
              <a:rPr lang="en-US" dirty="0" smtClean="0"/>
              <a:t>Remove plans with no potential conflicts.  If the set is empty then done; else decide whether to resolve conflicts at the current level or at a deeper level.</a:t>
            </a:r>
          </a:p>
          <a:p>
            <a:pPr marL="514350" indent="-514350">
              <a:buFont typeface="+mj-lt"/>
              <a:buAutoNum type="arabicPeriod"/>
            </a:pPr>
            <a:r>
              <a:rPr lang="en-US" dirty="0" smtClean="0"/>
              <a:t>If conflicts are to be resolved at a deeper level, set the current-abstraction-level to the next deeper level and set the plans/goals of interest to the refinements of the plans with potential conflicts.  Go to step 2.</a:t>
            </a:r>
          </a:p>
          <a:p>
            <a:pPr marL="514350" indent="-514350">
              <a:buFont typeface="+mj-lt"/>
              <a:buAutoNum type="arabicPeriod"/>
            </a:pPr>
            <a:r>
              <a:rPr lang="en-US" dirty="0" smtClean="0"/>
              <a:t>If conflicts are to be resolved at this level:</a:t>
            </a:r>
          </a:p>
          <a:p>
            <a:pPr marL="914400" lvl="1" indent="-514350">
              <a:buFont typeface="+mj-lt"/>
              <a:buAutoNum type="alphaLcParenR"/>
            </a:pPr>
            <a:r>
              <a:rPr lang="en-US" dirty="0" smtClean="0"/>
              <a:t>Agents form a total order.  Top agent is the current superior.</a:t>
            </a:r>
          </a:p>
          <a:p>
            <a:pPr marL="914400" lvl="1" indent="-514350">
              <a:buFont typeface="+mj-lt"/>
              <a:buAutoNum type="alphaLcParenR"/>
            </a:pPr>
            <a:r>
              <a:rPr lang="en-US" dirty="0" smtClean="0"/>
              <a:t>Current superior sends down its plan to the others.</a:t>
            </a:r>
          </a:p>
          <a:p>
            <a:pPr marL="914400" lvl="1" indent="-514350">
              <a:buFont typeface="+mj-lt"/>
              <a:buAutoNum type="alphaLcParenR"/>
            </a:pPr>
            <a:r>
              <a:rPr lang="en-US" dirty="0" smtClean="0"/>
              <a:t>Other agents change their plans to work properly with plan of current superior, without introducing new conflicts with past superiors.</a:t>
            </a:r>
          </a:p>
          <a:p>
            <a:pPr marL="914400" lvl="1" indent="-514350">
              <a:buFont typeface="+mj-lt"/>
              <a:buAutoNum type="alphaLcParenR"/>
            </a:pPr>
            <a:r>
              <a:rPr lang="en-US" dirty="0" smtClean="0"/>
              <a:t>Once no further changes needed in plans of the inferior agents, the current superior becomes a previous superior and the next agent in the total order becomes the superior.  Loop back to step b.  If there is no next agent, then the protocol terminates and agents have coordinated their plans.</a:t>
            </a:r>
          </a:p>
          <a:p>
            <a:pPr marL="514350" indent="-514350">
              <a:buFont typeface="+mj-lt"/>
              <a:buAutoNum type="arabicPeriod"/>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anim calcmode="lin" valueType="num">
                                      <p:cBhvr additive="base">
                                        <p:cTn id="3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xEl>
                                              <p:pRg st="7" end="7"/>
                                            </p:txEl>
                                          </p:spTgt>
                                        </p:tgtEl>
                                        <p:attrNameLst>
                                          <p:attrName>style.visibility</p:attrName>
                                        </p:attrNameLst>
                                      </p:cBhvr>
                                      <p:to>
                                        <p:strVal val="visible"/>
                                      </p:to>
                                    </p:set>
                                    <p:anim calcmode="lin" valueType="num">
                                      <p:cBhvr additive="base">
                                        <p:cTn id="43"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xEl>
                                              <p:pRg st="8" end="8"/>
                                            </p:txEl>
                                          </p:spTgt>
                                        </p:tgtEl>
                                        <p:attrNameLst>
                                          <p:attrName>style.visibility</p:attrName>
                                        </p:attrNameLst>
                                      </p:cBhvr>
                                      <p:to>
                                        <p:strVal val="visible"/>
                                      </p:to>
                                    </p:set>
                                    <p:anim calcmode="lin" valueType="num">
                                      <p:cBhvr additive="base">
                                        <p:cTn id="47"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457200" y="274638"/>
            <a:ext cx="8229600" cy="1143000"/>
          </a:xfrm>
        </p:spPr>
        <p:txBody>
          <a:bodyPr/>
          <a:lstStyle/>
          <a:p>
            <a:pPr eaLnBrk="1" hangingPunct="1"/>
            <a:r>
              <a:rPr lang="en-US" dirty="0" smtClean="0">
                <a:ea typeface="ＭＳ Ｐゴシック" charset="-128"/>
                <a:cs typeface="ＭＳ Ｐゴシック" charset="-128"/>
              </a:rPr>
              <a:t>Decision-Theoretic MA Planning</a:t>
            </a:r>
            <a:endParaRPr lang="en-US" dirty="0">
              <a:ea typeface="ＭＳ Ｐゴシック" charset="-128"/>
              <a:cs typeface="ＭＳ Ｐゴシック" charset="-128"/>
            </a:endParaRPr>
          </a:p>
        </p:txBody>
      </p:sp>
      <p:sp>
        <p:nvSpPr>
          <p:cNvPr id="19460" name="Rectangle 3"/>
          <p:cNvSpPr>
            <a:spLocks noGrp="1" noChangeArrowheads="1"/>
          </p:cNvSpPr>
          <p:nvPr>
            <p:ph type="body" idx="1"/>
          </p:nvPr>
        </p:nvSpPr>
        <p:spPr>
          <a:xfrm>
            <a:off x="457200" y="1752600"/>
            <a:ext cx="8229600" cy="4953000"/>
          </a:xfrm>
        </p:spPr>
        <p:txBody>
          <a:bodyPr/>
          <a:lstStyle/>
          <a:p>
            <a:pPr eaLnBrk="1" hangingPunct="1">
              <a:spcBef>
                <a:spcPct val="0"/>
              </a:spcBef>
              <a:spcAft>
                <a:spcPts val="1200"/>
              </a:spcAft>
            </a:pPr>
            <a:r>
              <a:rPr lang="en-US" sz="2600" dirty="0">
                <a:ea typeface="ＭＳ Ｐゴシック" charset="-128"/>
                <a:cs typeface="ＭＳ Ｐゴシック" charset="-128"/>
              </a:rPr>
              <a:t>A </a:t>
            </a:r>
            <a:r>
              <a:rPr lang="en-US" sz="2600" b="1" dirty="0">
                <a:ea typeface="ＭＳ Ｐゴシック" charset="-128"/>
                <a:cs typeface="ＭＳ Ｐゴシック" charset="-128"/>
              </a:rPr>
              <a:t>group of </a:t>
            </a:r>
            <a:r>
              <a:rPr lang="en-US" sz="2600" b="1" dirty="0" smtClean="0">
                <a:ea typeface="ＭＳ Ｐゴシック" charset="-128"/>
                <a:cs typeface="ＭＳ Ｐゴシック" charset="-128"/>
              </a:rPr>
              <a:t>agents </a:t>
            </a:r>
            <a:r>
              <a:rPr lang="en-US" sz="2600" dirty="0">
                <a:ea typeface="ＭＳ Ｐゴシック" charset="-128"/>
                <a:cs typeface="ＭＳ Ｐゴシック" charset="-128"/>
              </a:rPr>
              <a:t>interact in a stochastic environment</a:t>
            </a:r>
          </a:p>
          <a:p>
            <a:pPr eaLnBrk="1" hangingPunct="1">
              <a:spcBef>
                <a:spcPct val="0"/>
              </a:spcBef>
              <a:spcAft>
                <a:spcPts val="1200"/>
              </a:spcAft>
            </a:pPr>
            <a:r>
              <a:rPr lang="en-US" sz="2600" dirty="0">
                <a:ea typeface="ＭＳ Ｐゴシック" charset="-128"/>
                <a:cs typeface="ＭＳ Ｐゴシック" charset="-128"/>
              </a:rPr>
              <a:t>Each </a:t>
            </a:r>
            <a:r>
              <a:rPr lang="en-US" sz="2600" dirty="0">
                <a:ea typeface="ヒラギノ角ゴ Pro W3" charset="-128"/>
                <a:cs typeface="ヒラギノ角ゴ Pro W3" charset="-128"/>
              </a:rPr>
              <a:t>“</a:t>
            </a:r>
            <a:r>
              <a:rPr lang="en-US" sz="2600" dirty="0">
                <a:ea typeface="ＭＳ Ｐゴシック" charset="-128"/>
                <a:cs typeface="ＭＳ Ｐゴシック" charset="-128"/>
              </a:rPr>
              <a:t>episode</a:t>
            </a:r>
            <a:r>
              <a:rPr lang="en-US" sz="2600" dirty="0">
                <a:ea typeface="ヒラギノ角ゴ Pro W3" charset="-128"/>
                <a:cs typeface="ヒラギノ角ゴ Pro W3" charset="-128"/>
              </a:rPr>
              <a:t>”</a:t>
            </a:r>
            <a:r>
              <a:rPr lang="en-US" sz="2600" dirty="0">
                <a:ea typeface="ＭＳ Ｐゴシック" charset="-128"/>
                <a:cs typeface="ＭＳ Ｐゴシック" charset="-128"/>
              </a:rPr>
              <a:t> involves a </a:t>
            </a:r>
            <a:r>
              <a:rPr lang="en-US" sz="2600" b="1" dirty="0">
                <a:ea typeface="ＭＳ Ｐゴシック" charset="-128"/>
                <a:cs typeface="ＭＳ Ｐゴシック" charset="-128"/>
              </a:rPr>
              <a:t>sequence</a:t>
            </a:r>
            <a:r>
              <a:rPr lang="en-US" sz="2600" dirty="0">
                <a:ea typeface="ＭＳ Ｐゴシック" charset="-128"/>
                <a:cs typeface="ＭＳ Ｐゴシック" charset="-128"/>
              </a:rPr>
              <a:t> of decisions over </a:t>
            </a:r>
            <a:r>
              <a:rPr lang="en-US" sz="2600" dirty="0" smtClean="0">
                <a:ea typeface="ＭＳ Ｐゴシック" charset="-128"/>
                <a:cs typeface="ＭＳ Ｐゴシック" charset="-128"/>
              </a:rPr>
              <a:t>some </a:t>
            </a:r>
            <a:r>
              <a:rPr lang="en-US" sz="2600" b="1" dirty="0" smtClean="0">
                <a:ea typeface="ＭＳ Ｐゴシック" charset="-128"/>
                <a:cs typeface="ＭＳ Ｐゴシック" charset="-128"/>
              </a:rPr>
              <a:t>finite </a:t>
            </a:r>
            <a:r>
              <a:rPr lang="en-US" sz="2600" b="1" dirty="0">
                <a:ea typeface="ＭＳ Ｐゴシック" charset="-128"/>
                <a:cs typeface="ＭＳ Ｐゴシック" charset="-128"/>
              </a:rPr>
              <a:t>or infinite horizon</a:t>
            </a:r>
            <a:endParaRPr lang="en-US" sz="2600" dirty="0">
              <a:ea typeface="ＭＳ Ｐゴシック" charset="-128"/>
              <a:cs typeface="ＭＳ Ｐゴシック" charset="-128"/>
            </a:endParaRPr>
          </a:p>
          <a:p>
            <a:pPr eaLnBrk="1" hangingPunct="1">
              <a:spcBef>
                <a:spcPct val="0"/>
              </a:spcBef>
              <a:spcAft>
                <a:spcPts val="1200"/>
              </a:spcAft>
            </a:pPr>
            <a:r>
              <a:rPr lang="en-US" sz="2600" dirty="0">
                <a:ea typeface="ＭＳ Ｐゴシック" charset="-128"/>
                <a:cs typeface="ＭＳ Ｐゴシック" charset="-128"/>
              </a:rPr>
              <a:t>The change in the environment is determined </a:t>
            </a:r>
            <a:r>
              <a:rPr lang="en-US" sz="2600" b="1" dirty="0">
                <a:ea typeface="ＭＳ Ｐゴシック" charset="-128"/>
                <a:cs typeface="ＭＳ Ｐゴシック" charset="-128"/>
              </a:rPr>
              <a:t>stochastically</a:t>
            </a:r>
            <a:r>
              <a:rPr lang="en-US" sz="2600" dirty="0">
                <a:ea typeface="ＭＳ Ｐゴシック" charset="-128"/>
                <a:cs typeface="ＭＳ Ｐゴシック" charset="-128"/>
              </a:rPr>
              <a:t> by the </a:t>
            </a:r>
            <a:r>
              <a:rPr lang="en-US" sz="2600" b="1" dirty="0">
                <a:ea typeface="ＭＳ Ｐゴシック" charset="-128"/>
                <a:cs typeface="ＭＳ Ｐゴシック" charset="-128"/>
              </a:rPr>
              <a:t>current state</a:t>
            </a:r>
            <a:r>
              <a:rPr lang="en-US" sz="2600" dirty="0">
                <a:ea typeface="ＭＳ Ｐゴシック" charset="-128"/>
                <a:cs typeface="ＭＳ Ｐゴシック" charset="-128"/>
              </a:rPr>
              <a:t> and </a:t>
            </a:r>
            <a:r>
              <a:rPr lang="en-US" sz="2600" dirty="0" smtClean="0">
                <a:ea typeface="ＭＳ Ｐゴシック" charset="-128"/>
                <a:cs typeface="ＭＳ Ｐゴシック" charset="-128"/>
              </a:rPr>
              <a:t>the </a:t>
            </a:r>
            <a:r>
              <a:rPr lang="en-US" sz="2600" b="1" dirty="0" smtClean="0">
                <a:ea typeface="ＭＳ Ｐゴシック" charset="-128"/>
                <a:cs typeface="ＭＳ Ｐゴシック" charset="-128"/>
              </a:rPr>
              <a:t>set </a:t>
            </a:r>
            <a:r>
              <a:rPr lang="en-US" sz="2600" b="1" dirty="0">
                <a:ea typeface="ＭＳ Ｐゴシック" charset="-128"/>
                <a:cs typeface="ＭＳ Ｐゴシック" charset="-128"/>
              </a:rPr>
              <a:t>of actions</a:t>
            </a:r>
            <a:r>
              <a:rPr lang="en-US" sz="2600" dirty="0">
                <a:ea typeface="ＭＳ Ｐゴシック" charset="-128"/>
                <a:cs typeface="ＭＳ Ｐゴシック" charset="-128"/>
              </a:rPr>
              <a:t> taken by the agents</a:t>
            </a:r>
          </a:p>
          <a:p>
            <a:pPr eaLnBrk="1" hangingPunct="1">
              <a:spcBef>
                <a:spcPct val="0"/>
              </a:spcBef>
              <a:spcAft>
                <a:spcPts val="1200"/>
              </a:spcAft>
            </a:pPr>
            <a:r>
              <a:rPr lang="en-US" sz="2600" dirty="0">
                <a:ea typeface="ＭＳ Ｐゴシック" charset="-128"/>
                <a:cs typeface="ＭＳ Ｐゴシック" charset="-128"/>
              </a:rPr>
              <a:t>Each decision maker</a:t>
            </a:r>
            <a:r>
              <a:rPr lang="en-US" sz="2600" dirty="0" smtClean="0">
                <a:ea typeface="ＭＳ Ｐゴシック" charset="-128"/>
                <a:cs typeface="ＭＳ Ｐゴシック" charset="-128"/>
              </a:rPr>
              <a:t> obtains </a:t>
            </a:r>
            <a:r>
              <a:rPr lang="en-US" sz="2600" b="1" dirty="0">
                <a:ea typeface="ＭＳ Ｐゴシック" charset="-128"/>
                <a:cs typeface="ＭＳ Ｐゴシック" charset="-128"/>
              </a:rPr>
              <a:t>different partial</a:t>
            </a:r>
            <a:r>
              <a:rPr lang="en-US" sz="2600" b="1" dirty="0" smtClean="0">
                <a:ea typeface="ＭＳ Ｐゴシック" charset="-128"/>
                <a:cs typeface="ＭＳ Ｐゴシック" charset="-128"/>
              </a:rPr>
              <a:t> observations </a:t>
            </a:r>
            <a:r>
              <a:rPr lang="en-US" sz="2600" dirty="0" smtClean="0">
                <a:ea typeface="ＭＳ Ｐゴシック" charset="-128"/>
                <a:cs typeface="ＭＳ Ｐゴシック" charset="-128"/>
              </a:rPr>
              <a:t>of </a:t>
            </a:r>
            <a:r>
              <a:rPr lang="en-US" sz="2600" dirty="0">
                <a:ea typeface="ＭＳ Ｐゴシック" charset="-128"/>
                <a:cs typeface="ＭＳ Ｐゴシック" charset="-128"/>
              </a:rPr>
              <a:t>the</a:t>
            </a:r>
            <a:r>
              <a:rPr lang="en-US" sz="2600" dirty="0" smtClean="0">
                <a:ea typeface="ＭＳ Ｐゴシック" charset="-128"/>
                <a:cs typeface="ＭＳ Ｐゴシック" charset="-128"/>
              </a:rPr>
              <a:t> overall situation</a:t>
            </a:r>
          </a:p>
          <a:p>
            <a:pPr eaLnBrk="1" hangingPunct="1">
              <a:spcBef>
                <a:spcPct val="0"/>
              </a:spcBef>
              <a:spcAft>
                <a:spcPts val="1200"/>
              </a:spcAft>
            </a:pPr>
            <a:r>
              <a:rPr lang="en-US" sz="2600" dirty="0">
                <a:ea typeface="ＭＳ Ｐゴシック" charset="-128"/>
                <a:cs typeface="ＭＳ Ｐゴシック" charset="-128"/>
              </a:rPr>
              <a:t>Decision makers</a:t>
            </a:r>
            <a:r>
              <a:rPr lang="en-US" sz="2600" dirty="0" smtClean="0">
                <a:ea typeface="ＭＳ Ｐゴシック" charset="-128"/>
                <a:cs typeface="ＭＳ Ｐゴシック" charset="-128"/>
              </a:rPr>
              <a:t> have the </a:t>
            </a:r>
            <a:r>
              <a:rPr lang="en-US" sz="2600" b="1" dirty="0" smtClean="0">
                <a:ea typeface="ＭＳ Ｐゴシック" charset="-128"/>
                <a:cs typeface="ＭＳ Ｐゴシック" charset="-128"/>
              </a:rPr>
              <a:t>same objectives </a:t>
            </a:r>
            <a:r>
              <a:rPr lang="en-US" sz="2600" dirty="0" smtClean="0">
                <a:ea typeface="ＭＳ Ｐゴシック" charset="-128"/>
                <a:cs typeface="ＭＳ Ｐゴシック" charset="-128"/>
              </a:rPr>
              <a:t>characterized by a </a:t>
            </a:r>
            <a:r>
              <a:rPr lang="en-US" sz="2600" b="1" dirty="0" smtClean="0">
                <a:ea typeface="ＭＳ Ｐゴシック" charset="-128"/>
                <a:cs typeface="ＭＳ Ｐゴシック" charset="-128"/>
              </a:rPr>
              <a:t>single reward function</a:t>
            </a:r>
            <a:endParaRPr lang="en-US" sz="2600" b="1"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Applications</a:t>
            </a:r>
          </a:p>
        </p:txBody>
      </p:sp>
      <p:sp>
        <p:nvSpPr>
          <p:cNvPr id="21508" name="Rectangle 3"/>
          <p:cNvSpPr>
            <a:spLocks noGrp="1" noChangeArrowheads="1"/>
          </p:cNvSpPr>
          <p:nvPr>
            <p:ph type="body" idx="1"/>
          </p:nvPr>
        </p:nvSpPr>
        <p:spPr>
          <a:xfrm>
            <a:off x="609600" y="1981200"/>
            <a:ext cx="5106987" cy="4876800"/>
          </a:xfrm>
        </p:spPr>
        <p:txBody>
          <a:bodyPr/>
          <a:lstStyle/>
          <a:p>
            <a:pPr eaLnBrk="1" hangingPunct="1">
              <a:spcBef>
                <a:spcPct val="50000"/>
              </a:spcBef>
            </a:pPr>
            <a:r>
              <a:rPr lang="en-US" sz="2600" dirty="0">
                <a:ea typeface="ＭＳ Ｐゴシック" charset="-128"/>
                <a:cs typeface="ＭＳ Ｐゴシック" charset="-128"/>
              </a:rPr>
              <a:t>Autonomous rovers for space   exploration</a:t>
            </a:r>
          </a:p>
          <a:p>
            <a:pPr eaLnBrk="1" hangingPunct="1">
              <a:spcBef>
                <a:spcPct val="50000"/>
              </a:spcBef>
            </a:pPr>
            <a:r>
              <a:rPr lang="en-US" sz="2600" dirty="0">
                <a:ea typeface="ＭＳ Ｐゴシック" charset="-128"/>
                <a:cs typeface="ＭＳ Ｐゴシック" charset="-128"/>
              </a:rPr>
              <a:t>Protocol design for multi-access broadcast channels</a:t>
            </a:r>
          </a:p>
          <a:p>
            <a:pPr eaLnBrk="1" hangingPunct="1">
              <a:spcBef>
                <a:spcPct val="50000"/>
              </a:spcBef>
            </a:pPr>
            <a:r>
              <a:rPr lang="en-US" sz="2600" dirty="0">
                <a:ea typeface="ＭＳ Ｐゴシック" charset="-128"/>
                <a:cs typeface="ＭＳ Ｐゴシック" charset="-128"/>
              </a:rPr>
              <a:t>Coordination of mobile robots</a:t>
            </a:r>
            <a:endParaRPr lang="en-US" sz="2600" dirty="0" smtClean="0">
              <a:ea typeface="ＭＳ Ｐゴシック" charset="-128"/>
              <a:cs typeface="ＭＳ Ｐゴシック" charset="-128"/>
            </a:endParaRPr>
          </a:p>
          <a:p>
            <a:pPr eaLnBrk="1" hangingPunct="1">
              <a:spcBef>
                <a:spcPct val="50000"/>
              </a:spcBef>
            </a:pPr>
            <a:r>
              <a:rPr lang="en-US" sz="2600" dirty="0" smtClean="0">
                <a:ea typeface="ＭＳ Ｐゴシック" charset="-128"/>
                <a:cs typeface="ＭＳ Ｐゴシック" charset="-128"/>
              </a:rPr>
              <a:t>Decentralized detection and target tracking</a:t>
            </a:r>
          </a:p>
          <a:p>
            <a:pPr eaLnBrk="1" hangingPunct="1">
              <a:spcBef>
                <a:spcPct val="50000"/>
              </a:spcBef>
            </a:pPr>
            <a:r>
              <a:rPr lang="en-US" sz="2600" dirty="0" smtClean="0">
                <a:ea typeface="ＭＳ Ｐゴシック" charset="-128"/>
                <a:cs typeface="ＭＳ Ｐゴシック" charset="-128"/>
              </a:rPr>
              <a:t>Decentralized detection of hazardous weather events </a:t>
            </a:r>
            <a:endParaRPr lang="en-US" sz="2600" dirty="0">
              <a:ea typeface="ＭＳ Ｐゴシック" charset="-128"/>
              <a:cs typeface="ＭＳ Ｐゴシック" charset="-128"/>
            </a:endParaRPr>
          </a:p>
        </p:txBody>
      </p:sp>
      <p:grpSp>
        <p:nvGrpSpPr>
          <p:cNvPr id="2" name="Group 8"/>
          <p:cNvGrpSpPr>
            <a:grpSpLocks/>
          </p:cNvGrpSpPr>
          <p:nvPr/>
        </p:nvGrpSpPr>
        <p:grpSpPr bwMode="auto">
          <a:xfrm>
            <a:off x="6096001" y="3352800"/>
            <a:ext cx="2438400" cy="685800"/>
            <a:chOff x="3803" y="2016"/>
            <a:chExt cx="1477" cy="384"/>
          </a:xfrm>
        </p:grpSpPr>
        <p:sp>
          <p:nvSpPr>
            <p:cNvPr id="21628" name="Line 9"/>
            <p:cNvSpPr>
              <a:spLocks noChangeShapeType="1"/>
            </p:cNvSpPr>
            <p:nvPr/>
          </p:nvSpPr>
          <p:spPr bwMode="auto">
            <a:xfrm>
              <a:off x="4128" y="2208"/>
              <a:ext cx="192" cy="0"/>
            </a:xfrm>
            <a:prstGeom prst="line">
              <a:avLst/>
            </a:prstGeom>
            <a:noFill/>
            <a:ln w="19050">
              <a:solidFill>
                <a:schemeClr val="tx2"/>
              </a:solidFill>
              <a:round/>
              <a:headEnd/>
              <a:tailEnd type="triangle" w="med" len="med"/>
            </a:ln>
          </p:spPr>
          <p:txBody>
            <a:bodyPr wrap="none" anchor="ctr">
              <a:prstTxWarp prst="textNoShape">
                <a:avLst/>
              </a:prstTxWarp>
            </a:bodyPr>
            <a:lstStyle/>
            <a:p>
              <a:endParaRPr lang="en-US"/>
            </a:p>
          </p:txBody>
        </p:sp>
        <p:sp>
          <p:nvSpPr>
            <p:cNvPr id="21629" name="Line 10"/>
            <p:cNvSpPr>
              <a:spLocks noChangeShapeType="1"/>
            </p:cNvSpPr>
            <p:nvPr/>
          </p:nvSpPr>
          <p:spPr bwMode="auto">
            <a:xfrm>
              <a:off x="4752" y="2208"/>
              <a:ext cx="192" cy="0"/>
            </a:xfrm>
            <a:prstGeom prst="line">
              <a:avLst/>
            </a:prstGeom>
            <a:noFill/>
            <a:ln w="19050">
              <a:solidFill>
                <a:schemeClr val="tx2"/>
              </a:solidFill>
              <a:round/>
              <a:headEnd type="triangle" w="med" len="med"/>
              <a:tailEnd/>
            </a:ln>
          </p:spPr>
          <p:txBody>
            <a:bodyPr wrap="none" anchor="ctr">
              <a:prstTxWarp prst="textNoShape">
                <a:avLst/>
              </a:prstTxWarp>
            </a:bodyPr>
            <a:lstStyle/>
            <a:p>
              <a:endParaRPr lang="en-US"/>
            </a:p>
          </p:txBody>
        </p:sp>
        <p:sp>
          <p:nvSpPr>
            <p:cNvPr id="21630" name="AutoShape 11"/>
            <p:cNvSpPr>
              <a:spLocks noChangeArrowheads="1"/>
            </p:cNvSpPr>
            <p:nvPr/>
          </p:nvSpPr>
          <p:spPr bwMode="auto">
            <a:xfrm>
              <a:off x="4369" y="2016"/>
              <a:ext cx="339" cy="384"/>
            </a:xfrm>
            <a:prstGeom prst="irregularSeal1">
              <a:avLst/>
            </a:prstGeom>
            <a:solidFill>
              <a:schemeClr val="folHlink"/>
            </a:solidFill>
            <a:ln w="9525">
              <a:solidFill>
                <a:schemeClr val="tx1"/>
              </a:solidFill>
              <a:miter lim="800000"/>
              <a:headEnd/>
              <a:tailEnd/>
            </a:ln>
          </p:spPr>
          <p:txBody>
            <a:bodyPr wrap="none" anchor="ctr">
              <a:prstTxWarp prst="textNoShape">
                <a:avLst/>
              </a:prstTxWarp>
            </a:bodyPr>
            <a:lstStyle/>
            <a:p>
              <a:endParaRPr lang="en-US"/>
            </a:p>
          </p:txBody>
        </p:sp>
        <p:pic>
          <p:nvPicPr>
            <p:cNvPr id="21631" name="Picture 12"/>
            <p:cNvPicPr>
              <a:picLocks noChangeAspect="1" noChangeArrowheads="1"/>
            </p:cNvPicPr>
            <p:nvPr/>
          </p:nvPicPr>
          <p:blipFill>
            <a:blip r:embed="rId3" cstate="print"/>
            <a:srcRect/>
            <a:stretch>
              <a:fillRect/>
            </a:stretch>
          </p:blipFill>
          <p:spPr bwMode="auto">
            <a:xfrm>
              <a:off x="4955" y="2016"/>
              <a:ext cx="325" cy="357"/>
            </a:xfrm>
            <a:prstGeom prst="rect">
              <a:avLst/>
            </a:prstGeom>
            <a:noFill/>
            <a:ln w="9525">
              <a:noFill/>
              <a:miter lim="800000"/>
              <a:headEnd/>
              <a:tailEnd/>
            </a:ln>
          </p:spPr>
        </p:pic>
        <p:pic>
          <p:nvPicPr>
            <p:cNvPr id="21632" name="Picture 13"/>
            <p:cNvPicPr>
              <a:picLocks noChangeAspect="1" noChangeArrowheads="1"/>
            </p:cNvPicPr>
            <p:nvPr/>
          </p:nvPicPr>
          <p:blipFill>
            <a:blip r:embed="rId3" cstate="print"/>
            <a:srcRect/>
            <a:stretch>
              <a:fillRect/>
            </a:stretch>
          </p:blipFill>
          <p:spPr bwMode="auto">
            <a:xfrm>
              <a:off x="3803" y="2016"/>
              <a:ext cx="325" cy="357"/>
            </a:xfrm>
            <a:prstGeom prst="rect">
              <a:avLst/>
            </a:prstGeom>
            <a:noFill/>
            <a:ln w="9525">
              <a:noFill/>
              <a:miter lim="800000"/>
              <a:headEnd/>
              <a:tailEnd/>
            </a:ln>
          </p:spPr>
        </p:pic>
      </p:grpSp>
      <p:grpSp>
        <p:nvGrpSpPr>
          <p:cNvPr id="3" name="Group 14"/>
          <p:cNvGrpSpPr>
            <a:grpSpLocks/>
          </p:cNvGrpSpPr>
          <p:nvPr/>
        </p:nvGrpSpPr>
        <p:grpSpPr bwMode="auto">
          <a:xfrm>
            <a:off x="7010400" y="4648200"/>
            <a:ext cx="1447800" cy="1524000"/>
            <a:chOff x="480" y="1488"/>
            <a:chExt cx="2544" cy="2296"/>
          </a:xfrm>
        </p:grpSpPr>
        <p:sp>
          <p:nvSpPr>
            <p:cNvPr id="21512" name="Rectangle 15"/>
            <p:cNvSpPr>
              <a:spLocks noChangeArrowheads="1"/>
            </p:cNvSpPr>
            <p:nvPr/>
          </p:nvSpPr>
          <p:spPr bwMode="auto">
            <a:xfrm>
              <a:off x="2706" y="3497"/>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13" name="Rectangle 16"/>
            <p:cNvSpPr>
              <a:spLocks noChangeArrowheads="1"/>
            </p:cNvSpPr>
            <p:nvPr/>
          </p:nvSpPr>
          <p:spPr bwMode="auto">
            <a:xfrm>
              <a:off x="2388" y="3497"/>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14" name="Rectangle 17"/>
            <p:cNvSpPr>
              <a:spLocks noChangeArrowheads="1"/>
            </p:cNvSpPr>
            <p:nvPr/>
          </p:nvSpPr>
          <p:spPr bwMode="auto">
            <a:xfrm>
              <a:off x="2070" y="3497"/>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15" name="Rectangle 18"/>
            <p:cNvSpPr>
              <a:spLocks noChangeArrowheads="1"/>
            </p:cNvSpPr>
            <p:nvPr/>
          </p:nvSpPr>
          <p:spPr bwMode="auto">
            <a:xfrm>
              <a:off x="1752" y="3497"/>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16" name="Rectangle 19"/>
            <p:cNvSpPr>
              <a:spLocks noChangeArrowheads="1"/>
            </p:cNvSpPr>
            <p:nvPr/>
          </p:nvSpPr>
          <p:spPr bwMode="auto">
            <a:xfrm>
              <a:off x="1434" y="3497"/>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17" name="Rectangle 20"/>
            <p:cNvSpPr>
              <a:spLocks noChangeArrowheads="1"/>
            </p:cNvSpPr>
            <p:nvPr/>
          </p:nvSpPr>
          <p:spPr bwMode="auto">
            <a:xfrm>
              <a:off x="1116" y="3497"/>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18" name="Rectangle 21"/>
            <p:cNvSpPr>
              <a:spLocks noChangeArrowheads="1"/>
            </p:cNvSpPr>
            <p:nvPr/>
          </p:nvSpPr>
          <p:spPr bwMode="auto">
            <a:xfrm>
              <a:off x="798" y="3497"/>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19" name="Rectangle 22"/>
            <p:cNvSpPr>
              <a:spLocks noChangeArrowheads="1"/>
            </p:cNvSpPr>
            <p:nvPr/>
          </p:nvSpPr>
          <p:spPr bwMode="auto">
            <a:xfrm>
              <a:off x="480" y="3497"/>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20" name="Rectangle 23"/>
            <p:cNvSpPr>
              <a:spLocks noChangeArrowheads="1"/>
            </p:cNvSpPr>
            <p:nvPr/>
          </p:nvSpPr>
          <p:spPr bwMode="auto">
            <a:xfrm>
              <a:off x="2706" y="3210"/>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1" name="Rectangle 24"/>
            <p:cNvSpPr>
              <a:spLocks noChangeArrowheads="1"/>
            </p:cNvSpPr>
            <p:nvPr/>
          </p:nvSpPr>
          <p:spPr bwMode="auto">
            <a:xfrm>
              <a:off x="2388" y="3210"/>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2" name="Rectangle 25"/>
            <p:cNvSpPr>
              <a:spLocks noChangeArrowheads="1"/>
            </p:cNvSpPr>
            <p:nvPr/>
          </p:nvSpPr>
          <p:spPr bwMode="auto">
            <a:xfrm>
              <a:off x="2070" y="3210"/>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23" name="Rectangle 26"/>
            <p:cNvSpPr>
              <a:spLocks noChangeArrowheads="1"/>
            </p:cNvSpPr>
            <p:nvPr/>
          </p:nvSpPr>
          <p:spPr bwMode="auto">
            <a:xfrm>
              <a:off x="1752" y="3210"/>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4" name="Rectangle 27"/>
            <p:cNvSpPr>
              <a:spLocks noChangeArrowheads="1"/>
            </p:cNvSpPr>
            <p:nvPr/>
          </p:nvSpPr>
          <p:spPr bwMode="auto">
            <a:xfrm>
              <a:off x="1434" y="3210"/>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5" name="Rectangle 28"/>
            <p:cNvSpPr>
              <a:spLocks noChangeArrowheads="1"/>
            </p:cNvSpPr>
            <p:nvPr/>
          </p:nvSpPr>
          <p:spPr bwMode="auto">
            <a:xfrm>
              <a:off x="1116" y="3210"/>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6" name="Rectangle 29"/>
            <p:cNvSpPr>
              <a:spLocks noChangeArrowheads="1"/>
            </p:cNvSpPr>
            <p:nvPr/>
          </p:nvSpPr>
          <p:spPr bwMode="auto">
            <a:xfrm>
              <a:off x="798" y="3210"/>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27" name="Rectangle 30"/>
            <p:cNvSpPr>
              <a:spLocks noChangeArrowheads="1"/>
            </p:cNvSpPr>
            <p:nvPr/>
          </p:nvSpPr>
          <p:spPr bwMode="auto">
            <a:xfrm>
              <a:off x="480" y="3210"/>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28" name="Rectangle 31"/>
            <p:cNvSpPr>
              <a:spLocks noChangeArrowheads="1"/>
            </p:cNvSpPr>
            <p:nvPr/>
          </p:nvSpPr>
          <p:spPr bwMode="auto">
            <a:xfrm>
              <a:off x="2706"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29" name="Rectangle 32"/>
            <p:cNvSpPr>
              <a:spLocks noChangeArrowheads="1"/>
            </p:cNvSpPr>
            <p:nvPr/>
          </p:nvSpPr>
          <p:spPr bwMode="auto">
            <a:xfrm>
              <a:off x="2388"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0" name="Rectangle 33"/>
            <p:cNvSpPr>
              <a:spLocks noChangeArrowheads="1"/>
            </p:cNvSpPr>
            <p:nvPr/>
          </p:nvSpPr>
          <p:spPr bwMode="auto">
            <a:xfrm>
              <a:off x="2070" y="2923"/>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31" name="Rectangle 34"/>
            <p:cNvSpPr>
              <a:spLocks noChangeArrowheads="1"/>
            </p:cNvSpPr>
            <p:nvPr/>
          </p:nvSpPr>
          <p:spPr bwMode="auto">
            <a:xfrm>
              <a:off x="1752"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2" name="Rectangle 35"/>
            <p:cNvSpPr>
              <a:spLocks noChangeArrowheads="1"/>
            </p:cNvSpPr>
            <p:nvPr/>
          </p:nvSpPr>
          <p:spPr bwMode="auto">
            <a:xfrm>
              <a:off x="1434"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3" name="Rectangle 36"/>
            <p:cNvSpPr>
              <a:spLocks noChangeArrowheads="1"/>
            </p:cNvSpPr>
            <p:nvPr/>
          </p:nvSpPr>
          <p:spPr bwMode="auto">
            <a:xfrm>
              <a:off x="1116"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4" name="Rectangle 37"/>
            <p:cNvSpPr>
              <a:spLocks noChangeArrowheads="1"/>
            </p:cNvSpPr>
            <p:nvPr/>
          </p:nvSpPr>
          <p:spPr bwMode="auto">
            <a:xfrm>
              <a:off x="798"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5" name="Rectangle 38"/>
            <p:cNvSpPr>
              <a:spLocks noChangeArrowheads="1"/>
            </p:cNvSpPr>
            <p:nvPr/>
          </p:nvSpPr>
          <p:spPr bwMode="auto">
            <a:xfrm>
              <a:off x="480" y="2923"/>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6" name="Rectangle 39"/>
            <p:cNvSpPr>
              <a:spLocks noChangeArrowheads="1"/>
            </p:cNvSpPr>
            <p:nvPr/>
          </p:nvSpPr>
          <p:spPr bwMode="auto">
            <a:xfrm>
              <a:off x="2706"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7" name="Rectangle 40"/>
            <p:cNvSpPr>
              <a:spLocks noChangeArrowheads="1"/>
            </p:cNvSpPr>
            <p:nvPr/>
          </p:nvSpPr>
          <p:spPr bwMode="auto">
            <a:xfrm>
              <a:off x="2388"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38" name="Rectangle 41"/>
            <p:cNvSpPr>
              <a:spLocks noChangeArrowheads="1"/>
            </p:cNvSpPr>
            <p:nvPr/>
          </p:nvSpPr>
          <p:spPr bwMode="auto">
            <a:xfrm>
              <a:off x="2070" y="2636"/>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39" name="Rectangle 42"/>
            <p:cNvSpPr>
              <a:spLocks noChangeArrowheads="1"/>
            </p:cNvSpPr>
            <p:nvPr/>
          </p:nvSpPr>
          <p:spPr bwMode="auto">
            <a:xfrm>
              <a:off x="1752"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0" name="Rectangle 43"/>
            <p:cNvSpPr>
              <a:spLocks noChangeArrowheads="1"/>
            </p:cNvSpPr>
            <p:nvPr/>
          </p:nvSpPr>
          <p:spPr bwMode="auto">
            <a:xfrm>
              <a:off x="1434" y="2636"/>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41" name="Rectangle 44"/>
            <p:cNvSpPr>
              <a:spLocks noChangeArrowheads="1"/>
            </p:cNvSpPr>
            <p:nvPr/>
          </p:nvSpPr>
          <p:spPr bwMode="auto">
            <a:xfrm>
              <a:off x="1116"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2" name="Rectangle 45"/>
            <p:cNvSpPr>
              <a:spLocks noChangeArrowheads="1"/>
            </p:cNvSpPr>
            <p:nvPr/>
          </p:nvSpPr>
          <p:spPr bwMode="auto">
            <a:xfrm>
              <a:off x="798"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3" name="Rectangle 46"/>
            <p:cNvSpPr>
              <a:spLocks noChangeArrowheads="1"/>
            </p:cNvSpPr>
            <p:nvPr/>
          </p:nvSpPr>
          <p:spPr bwMode="auto">
            <a:xfrm>
              <a:off x="480" y="2636"/>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4" name="Rectangle 47"/>
            <p:cNvSpPr>
              <a:spLocks noChangeArrowheads="1"/>
            </p:cNvSpPr>
            <p:nvPr/>
          </p:nvSpPr>
          <p:spPr bwMode="auto">
            <a:xfrm>
              <a:off x="2706"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5" name="Rectangle 48"/>
            <p:cNvSpPr>
              <a:spLocks noChangeArrowheads="1"/>
            </p:cNvSpPr>
            <p:nvPr/>
          </p:nvSpPr>
          <p:spPr bwMode="auto">
            <a:xfrm>
              <a:off x="2388"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6" name="Rectangle 49"/>
            <p:cNvSpPr>
              <a:spLocks noChangeArrowheads="1"/>
            </p:cNvSpPr>
            <p:nvPr/>
          </p:nvSpPr>
          <p:spPr bwMode="auto">
            <a:xfrm>
              <a:off x="2070"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7" name="Rectangle 50"/>
            <p:cNvSpPr>
              <a:spLocks noChangeArrowheads="1"/>
            </p:cNvSpPr>
            <p:nvPr/>
          </p:nvSpPr>
          <p:spPr bwMode="auto">
            <a:xfrm>
              <a:off x="1752"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48" name="Rectangle 51"/>
            <p:cNvSpPr>
              <a:spLocks noChangeArrowheads="1"/>
            </p:cNvSpPr>
            <p:nvPr/>
          </p:nvSpPr>
          <p:spPr bwMode="auto">
            <a:xfrm>
              <a:off x="1434" y="2349"/>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49" name="Rectangle 52"/>
            <p:cNvSpPr>
              <a:spLocks noChangeArrowheads="1"/>
            </p:cNvSpPr>
            <p:nvPr/>
          </p:nvSpPr>
          <p:spPr bwMode="auto">
            <a:xfrm>
              <a:off x="1116"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0" name="Rectangle 53"/>
            <p:cNvSpPr>
              <a:spLocks noChangeArrowheads="1"/>
            </p:cNvSpPr>
            <p:nvPr/>
          </p:nvSpPr>
          <p:spPr bwMode="auto">
            <a:xfrm>
              <a:off x="798"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1" name="Rectangle 54"/>
            <p:cNvSpPr>
              <a:spLocks noChangeArrowheads="1"/>
            </p:cNvSpPr>
            <p:nvPr/>
          </p:nvSpPr>
          <p:spPr bwMode="auto">
            <a:xfrm>
              <a:off x="480" y="2349"/>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2" name="Rectangle 55"/>
            <p:cNvSpPr>
              <a:spLocks noChangeArrowheads="1"/>
            </p:cNvSpPr>
            <p:nvPr/>
          </p:nvSpPr>
          <p:spPr bwMode="auto">
            <a:xfrm>
              <a:off x="2706"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3" name="Rectangle 56"/>
            <p:cNvSpPr>
              <a:spLocks noChangeArrowheads="1"/>
            </p:cNvSpPr>
            <p:nvPr/>
          </p:nvSpPr>
          <p:spPr bwMode="auto">
            <a:xfrm>
              <a:off x="2388"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4" name="Rectangle 57"/>
            <p:cNvSpPr>
              <a:spLocks noChangeArrowheads="1"/>
            </p:cNvSpPr>
            <p:nvPr/>
          </p:nvSpPr>
          <p:spPr bwMode="auto">
            <a:xfrm>
              <a:off x="2070"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5" name="Rectangle 58"/>
            <p:cNvSpPr>
              <a:spLocks noChangeArrowheads="1"/>
            </p:cNvSpPr>
            <p:nvPr/>
          </p:nvSpPr>
          <p:spPr bwMode="auto">
            <a:xfrm>
              <a:off x="1752"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6" name="Rectangle 59"/>
            <p:cNvSpPr>
              <a:spLocks noChangeArrowheads="1"/>
            </p:cNvSpPr>
            <p:nvPr/>
          </p:nvSpPr>
          <p:spPr bwMode="auto">
            <a:xfrm>
              <a:off x="1434" y="2062"/>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57" name="Rectangle 60"/>
            <p:cNvSpPr>
              <a:spLocks noChangeArrowheads="1"/>
            </p:cNvSpPr>
            <p:nvPr/>
          </p:nvSpPr>
          <p:spPr bwMode="auto">
            <a:xfrm>
              <a:off x="1116"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8" name="Rectangle 61"/>
            <p:cNvSpPr>
              <a:spLocks noChangeArrowheads="1"/>
            </p:cNvSpPr>
            <p:nvPr/>
          </p:nvSpPr>
          <p:spPr bwMode="auto">
            <a:xfrm>
              <a:off x="798"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59" name="Rectangle 62"/>
            <p:cNvSpPr>
              <a:spLocks noChangeArrowheads="1"/>
            </p:cNvSpPr>
            <p:nvPr/>
          </p:nvSpPr>
          <p:spPr bwMode="auto">
            <a:xfrm>
              <a:off x="480" y="2062"/>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60" name="Rectangle 63"/>
            <p:cNvSpPr>
              <a:spLocks noChangeArrowheads="1"/>
            </p:cNvSpPr>
            <p:nvPr/>
          </p:nvSpPr>
          <p:spPr bwMode="auto">
            <a:xfrm>
              <a:off x="2706" y="1775"/>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61" name="Rectangle 64"/>
            <p:cNvSpPr>
              <a:spLocks noChangeArrowheads="1"/>
            </p:cNvSpPr>
            <p:nvPr/>
          </p:nvSpPr>
          <p:spPr bwMode="auto">
            <a:xfrm>
              <a:off x="2388" y="1775"/>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62" name="Rectangle 65"/>
            <p:cNvSpPr>
              <a:spLocks noChangeArrowheads="1"/>
            </p:cNvSpPr>
            <p:nvPr/>
          </p:nvSpPr>
          <p:spPr bwMode="auto">
            <a:xfrm>
              <a:off x="2070" y="1775"/>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63" name="Rectangle 66"/>
            <p:cNvSpPr>
              <a:spLocks noChangeArrowheads="1"/>
            </p:cNvSpPr>
            <p:nvPr/>
          </p:nvSpPr>
          <p:spPr bwMode="auto">
            <a:xfrm>
              <a:off x="1752" y="1775"/>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64" name="Rectangle 67"/>
            <p:cNvSpPr>
              <a:spLocks noChangeArrowheads="1"/>
            </p:cNvSpPr>
            <p:nvPr/>
          </p:nvSpPr>
          <p:spPr bwMode="auto">
            <a:xfrm>
              <a:off x="1434" y="1775"/>
              <a:ext cx="318" cy="287"/>
            </a:xfrm>
            <a:prstGeom prst="rect">
              <a:avLst/>
            </a:prstGeom>
            <a:solidFill>
              <a:schemeClr val="tx1">
                <a:alpha val="85097"/>
              </a:schemeClr>
            </a:solidFill>
            <a:ln w="9525">
              <a:noFill/>
              <a:miter lim="800000"/>
              <a:headEnd/>
              <a:tailEnd/>
            </a:ln>
          </p:spPr>
          <p:txBody>
            <a:bodyPr>
              <a:prstTxWarp prst="textNoShape">
                <a:avLst/>
              </a:prstTxWarp>
            </a:bodyPr>
            <a:lstStyle/>
            <a:p>
              <a:pPr algn="l"/>
              <a:endParaRPr lang="en-US">
                <a:latin typeface="Times New Roman" charset="0"/>
              </a:endParaRPr>
            </a:p>
          </p:txBody>
        </p:sp>
        <p:sp>
          <p:nvSpPr>
            <p:cNvPr id="21565" name="Rectangle 68"/>
            <p:cNvSpPr>
              <a:spLocks noChangeArrowheads="1"/>
            </p:cNvSpPr>
            <p:nvPr/>
          </p:nvSpPr>
          <p:spPr bwMode="auto">
            <a:xfrm>
              <a:off x="1116" y="1775"/>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66" name="Rectangle 69"/>
            <p:cNvSpPr>
              <a:spLocks noChangeArrowheads="1"/>
            </p:cNvSpPr>
            <p:nvPr/>
          </p:nvSpPr>
          <p:spPr bwMode="auto">
            <a:xfrm>
              <a:off x="798" y="1775"/>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67" name="Rectangle 70"/>
            <p:cNvSpPr>
              <a:spLocks noChangeArrowheads="1"/>
            </p:cNvSpPr>
            <p:nvPr/>
          </p:nvSpPr>
          <p:spPr bwMode="auto">
            <a:xfrm>
              <a:off x="480" y="1775"/>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68" name="Rectangle 71"/>
            <p:cNvSpPr>
              <a:spLocks noChangeArrowheads="1"/>
            </p:cNvSpPr>
            <p:nvPr/>
          </p:nvSpPr>
          <p:spPr bwMode="auto">
            <a:xfrm>
              <a:off x="2706"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69" name="Rectangle 72"/>
            <p:cNvSpPr>
              <a:spLocks noChangeArrowheads="1"/>
            </p:cNvSpPr>
            <p:nvPr/>
          </p:nvSpPr>
          <p:spPr bwMode="auto">
            <a:xfrm>
              <a:off x="2388"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0" name="Rectangle 73"/>
            <p:cNvSpPr>
              <a:spLocks noChangeArrowheads="1"/>
            </p:cNvSpPr>
            <p:nvPr/>
          </p:nvSpPr>
          <p:spPr bwMode="auto">
            <a:xfrm>
              <a:off x="2070"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1" name="Rectangle 74"/>
            <p:cNvSpPr>
              <a:spLocks noChangeArrowheads="1"/>
            </p:cNvSpPr>
            <p:nvPr/>
          </p:nvSpPr>
          <p:spPr bwMode="auto">
            <a:xfrm>
              <a:off x="1752"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2" name="Rectangle 75"/>
            <p:cNvSpPr>
              <a:spLocks noChangeArrowheads="1"/>
            </p:cNvSpPr>
            <p:nvPr/>
          </p:nvSpPr>
          <p:spPr bwMode="auto">
            <a:xfrm>
              <a:off x="1434"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3" name="Rectangle 76"/>
            <p:cNvSpPr>
              <a:spLocks noChangeArrowheads="1"/>
            </p:cNvSpPr>
            <p:nvPr/>
          </p:nvSpPr>
          <p:spPr bwMode="auto">
            <a:xfrm>
              <a:off x="1116"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4" name="Rectangle 77"/>
            <p:cNvSpPr>
              <a:spLocks noChangeArrowheads="1"/>
            </p:cNvSpPr>
            <p:nvPr/>
          </p:nvSpPr>
          <p:spPr bwMode="auto">
            <a:xfrm>
              <a:off x="798"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5" name="Rectangle 78"/>
            <p:cNvSpPr>
              <a:spLocks noChangeArrowheads="1"/>
            </p:cNvSpPr>
            <p:nvPr/>
          </p:nvSpPr>
          <p:spPr bwMode="auto">
            <a:xfrm>
              <a:off x="480" y="1488"/>
              <a:ext cx="318" cy="287"/>
            </a:xfrm>
            <a:prstGeom prst="rect">
              <a:avLst/>
            </a:prstGeom>
            <a:noFill/>
            <a:ln w="9525">
              <a:noFill/>
              <a:miter lim="800000"/>
              <a:headEnd/>
              <a:tailEnd/>
            </a:ln>
          </p:spPr>
          <p:txBody>
            <a:bodyPr>
              <a:prstTxWarp prst="textNoShape">
                <a:avLst/>
              </a:prstTxWarp>
            </a:bodyPr>
            <a:lstStyle/>
            <a:p>
              <a:pPr algn="l"/>
              <a:endParaRPr lang="en-US">
                <a:latin typeface="Times New Roman" charset="0"/>
              </a:endParaRPr>
            </a:p>
          </p:txBody>
        </p:sp>
        <p:sp>
          <p:nvSpPr>
            <p:cNvPr id="21576" name="Line 79"/>
            <p:cNvSpPr>
              <a:spLocks noChangeShapeType="1"/>
            </p:cNvSpPr>
            <p:nvPr/>
          </p:nvSpPr>
          <p:spPr bwMode="auto">
            <a:xfrm>
              <a:off x="480" y="1488"/>
              <a:ext cx="2544" cy="0"/>
            </a:xfrm>
            <a:prstGeom prst="line">
              <a:avLst/>
            </a:prstGeom>
            <a:noFill/>
            <a:ln w="28575" cap="sq">
              <a:solidFill>
                <a:schemeClr val="tx1"/>
              </a:solidFill>
              <a:round/>
              <a:headEnd/>
              <a:tailEnd/>
            </a:ln>
          </p:spPr>
          <p:txBody>
            <a:bodyPr>
              <a:prstTxWarp prst="textNoShape">
                <a:avLst/>
              </a:prstTxWarp>
            </a:bodyPr>
            <a:lstStyle/>
            <a:p>
              <a:endParaRPr lang="en-US"/>
            </a:p>
          </p:txBody>
        </p:sp>
        <p:sp>
          <p:nvSpPr>
            <p:cNvPr id="21577" name="Line 80"/>
            <p:cNvSpPr>
              <a:spLocks noChangeShapeType="1"/>
            </p:cNvSpPr>
            <p:nvPr/>
          </p:nvSpPr>
          <p:spPr bwMode="auto">
            <a:xfrm>
              <a:off x="480" y="1775"/>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78" name="Line 81"/>
            <p:cNvSpPr>
              <a:spLocks noChangeShapeType="1"/>
            </p:cNvSpPr>
            <p:nvPr/>
          </p:nvSpPr>
          <p:spPr bwMode="auto">
            <a:xfrm>
              <a:off x="480" y="2062"/>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79" name="Line 82"/>
            <p:cNvSpPr>
              <a:spLocks noChangeShapeType="1"/>
            </p:cNvSpPr>
            <p:nvPr/>
          </p:nvSpPr>
          <p:spPr bwMode="auto">
            <a:xfrm>
              <a:off x="480" y="2349"/>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0" name="Line 83"/>
            <p:cNvSpPr>
              <a:spLocks noChangeShapeType="1"/>
            </p:cNvSpPr>
            <p:nvPr/>
          </p:nvSpPr>
          <p:spPr bwMode="auto">
            <a:xfrm>
              <a:off x="480" y="2636"/>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1" name="Line 84"/>
            <p:cNvSpPr>
              <a:spLocks noChangeShapeType="1"/>
            </p:cNvSpPr>
            <p:nvPr/>
          </p:nvSpPr>
          <p:spPr bwMode="auto">
            <a:xfrm>
              <a:off x="480" y="2923"/>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2" name="Line 85"/>
            <p:cNvSpPr>
              <a:spLocks noChangeShapeType="1"/>
            </p:cNvSpPr>
            <p:nvPr/>
          </p:nvSpPr>
          <p:spPr bwMode="auto">
            <a:xfrm>
              <a:off x="480" y="3210"/>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3" name="Line 86"/>
            <p:cNvSpPr>
              <a:spLocks noChangeShapeType="1"/>
            </p:cNvSpPr>
            <p:nvPr/>
          </p:nvSpPr>
          <p:spPr bwMode="auto">
            <a:xfrm>
              <a:off x="480" y="3497"/>
              <a:ext cx="2544"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4" name="Line 87"/>
            <p:cNvSpPr>
              <a:spLocks noChangeShapeType="1"/>
            </p:cNvSpPr>
            <p:nvPr/>
          </p:nvSpPr>
          <p:spPr bwMode="auto">
            <a:xfrm>
              <a:off x="480" y="3784"/>
              <a:ext cx="2544" cy="0"/>
            </a:xfrm>
            <a:prstGeom prst="line">
              <a:avLst/>
            </a:prstGeom>
            <a:noFill/>
            <a:ln w="28575" cap="sq">
              <a:solidFill>
                <a:schemeClr val="tx1"/>
              </a:solidFill>
              <a:round/>
              <a:headEnd/>
              <a:tailEnd/>
            </a:ln>
          </p:spPr>
          <p:txBody>
            <a:bodyPr>
              <a:prstTxWarp prst="textNoShape">
                <a:avLst/>
              </a:prstTxWarp>
            </a:bodyPr>
            <a:lstStyle/>
            <a:p>
              <a:endParaRPr lang="en-US"/>
            </a:p>
          </p:txBody>
        </p:sp>
        <p:sp>
          <p:nvSpPr>
            <p:cNvPr id="21585" name="Line 88"/>
            <p:cNvSpPr>
              <a:spLocks noChangeShapeType="1"/>
            </p:cNvSpPr>
            <p:nvPr/>
          </p:nvSpPr>
          <p:spPr bwMode="auto">
            <a:xfrm>
              <a:off x="480" y="1488"/>
              <a:ext cx="0" cy="2296"/>
            </a:xfrm>
            <a:prstGeom prst="line">
              <a:avLst/>
            </a:prstGeom>
            <a:noFill/>
            <a:ln w="28575" cap="sq">
              <a:solidFill>
                <a:schemeClr val="tx1"/>
              </a:solidFill>
              <a:round/>
              <a:headEnd/>
              <a:tailEnd/>
            </a:ln>
          </p:spPr>
          <p:txBody>
            <a:bodyPr>
              <a:prstTxWarp prst="textNoShape">
                <a:avLst/>
              </a:prstTxWarp>
            </a:bodyPr>
            <a:lstStyle/>
            <a:p>
              <a:endParaRPr lang="en-US"/>
            </a:p>
          </p:txBody>
        </p:sp>
        <p:sp>
          <p:nvSpPr>
            <p:cNvPr id="21586" name="Line 89"/>
            <p:cNvSpPr>
              <a:spLocks noChangeShapeType="1"/>
            </p:cNvSpPr>
            <p:nvPr/>
          </p:nvSpPr>
          <p:spPr bwMode="auto">
            <a:xfrm>
              <a:off x="798"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7" name="Line 90"/>
            <p:cNvSpPr>
              <a:spLocks noChangeShapeType="1"/>
            </p:cNvSpPr>
            <p:nvPr/>
          </p:nvSpPr>
          <p:spPr bwMode="auto">
            <a:xfrm>
              <a:off x="1116"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8" name="Line 91"/>
            <p:cNvSpPr>
              <a:spLocks noChangeShapeType="1"/>
            </p:cNvSpPr>
            <p:nvPr/>
          </p:nvSpPr>
          <p:spPr bwMode="auto">
            <a:xfrm>
              <a:off x="1434"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89" name="Line 92"/>
            <p:cNvSpPr>
              <a:spLocks noChangeShapeType="1"/>
            </p:cNvSpPr>
            <p:nvPr/>
          </p:nvSpPr>
          <p:spPr bwMode="auto">
            <a:xfrm>
              <a:off x="1752"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90" name="Line 93"/>
            <p:cNvSpPr>
              <a:spLocks noChangeShapeType="1"/>
            </p:cNvSpPr>
            <p:nvPr/>
          </p:nvSpPr>
          <p:spPr bwMode="auto">
            <a:xfrm>
              <a:off x="2070"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91" name="Line 94"/>
            <p:cNvSpPr>
              <a:spLocks noChangeShapeType="1"/>
            </p:cNvSpPr>
            <p:nvPr/>
          </p:nvSpPr>
          <p:spPr bwMode="auto">
            <a:xfrm>
              <a:off x="2388"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92" name="Line 95"/>
            <p:cNvSpPr>
              <a:spLocks noChangeShapeType="1"/>
            </p:cNvSpPr>
            <p:nvPr/>
          </p:nvSpPr>
          <p:spPr bwMode="auto">
            <a:xfrm>
              <a:off x="2706" y="1488"/>
              <a:ext cx="0" cy="2296"/>
            </a:xfrm>
            <a:prstGeom prst="line">
              <a:avLst/>
            </a:prstGeom>
            <a:noFill/>
            <a:ln w="12700">
              <a:solidFill>
                <a:schemeClr val="tx1"/>
              </a:solidFill>
              <a:round/>
              <a:headEnd/>
              <a:tailEnd/>
            </a:ln>
          </p:spPr>
          <p:txBody>
            <a:bodyPr>
              <a:prstTxWarp prst="textNoShape">
                <a:avLst/>
              </a:prstTxWarp>
            </a:bodyPr>
            <a:lstStyle/>
            <a:p>
              <a:endParaRPr lang="en-US"/>
            </a:p>
          </p:txBody>
        </p:sp>
        <p:sp>
          <p:nvSpPr>
            <p:cNvPr id="21593" name="Line 96"/>
            <p:cNvSpPr>
              <a:spLocks noChangeShapeType="1"/>
            </p:cNvSpPr>
            <p:nvPr/>
          </p:nvSpPr>
          <p:spPr bwMode="auto">
            <a:xfrm>
              <a:off x="3024" y="1488"/>
              <a:ext cx="0" cy="2296"/>
            </a:xfrm>
            <a:prstGeom prst="line">
              <a:avLst/>
            </a:prstGeom>
            <a:noFill/>
            <a:ln w="28575" cap="sq">
              <a:solidFill>
                <a:schemeClr val="tx1"/>
              </a:solidFill>
              <a:round/>
              <a:headEnd/>
              <a:tailEnd/>
            </a:ln>
          </p:spPr>
          <p:txBody>
            <a:bodyPr>
              <a:prstTxWarp prst="textNoShape">
                <a:avLst/>
              </a:prstTxWarp>
            </a:bodyPr>
            <a:lstStyle/>
            <a:p>
              <a:endParaRPr lang="en-US"/>
            </a:p>
          </p:txBody>
        </p:sp>
        <p:grpSp>
          <p:nvGrpSpPr>
            <p:cNvPr id="4" name="Group 97"/>
            <p:cNvGrpSpPr>
              <a:grpSpLocks/>
            </p:cNvGrpSpPr>
            <p:nvPr/>
          </p:nvGrpSpPr>
          <p:grpSpPr bwMode="auto">
            <a:xfrm>
              <a:off x="816" y="2096"/>
              <a:ext cx="288" cy="203"/>
              <a:chOff x="4320" y="1728"/>
              <a:chExt cx="816" cy="576"/>
            </a:xfrm>
          </p:grpSpPr>
          <p:sp>
            <p:nvSpPr>
              <p:cNvPr id="21620" name="Oval 98"/>
              <p:cNvSpPr>
                <a:spLocks noChangeArrowheads="1"/>
              </p:cNvSpPr>
              <p:nvPr/>
            </p:nvSpPr>
            <p:spPr bwMode="auto">
              <a:xfrm>
                <a:off x="4320" y="1728"/>
                <a:ext cx="576" cy="288"/>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21" name="Rectangle 99"/>
              <p:cNvSpPr>
                <a:spLocks noChangeArrowheads="1"/>
              </p:cNvSpPr>
              <p:nvPr/>
            </p:nvSpPr>
            <p:spPr bwMode="auto">
              <a:xfrm>
                <a:off x="4320" y="1872"/>
                <a:ext cx="576" cy="336"/>
              </a:xfrm>
              <a:prstGeom prst="rect">
                <a:avLst/>
              </a:prstGeom>
              <a:solidFill>
                <a:schemeClr val="folHlink">
                  <a:alpha val="85097"/>
                </a:schemeClr>
              </a:solidFill>
              <a:ln w="9525">
                <a:solidFill>
                  <a:schemeClr val="tx1"/>
                </a:solidFill>
                <a:miter lim="800000"/>
                <a:headEnd/>
                <a:tailEnd/>
              </a:ln>
            </p:spPr>
            <p:txBody>
              <a:bodyPr wrap="none" anchor="ctr">
                <a:prstTxWarp prst="textNoShape">
                  <a:avLst/>
                </a:prstTxWarp>
              </a:bodyPr>
              <a:lstStyle/>
              <a:p>
                <a:endParaRPr lang="en-US"/>
              </a:p>
            </p:txBody>
          </p:sp>
          <p:sp>
            <p:nvSpPr>
              <p:cNvPr id="21622" name="Oval 100"/>
              <p:cNvSpPr>
                <a:spLocks noChangeArrowheads="1"/>
              </p:cNvSpPr>
              <p:nvPr/>
            </p:nvSpPr>
            <p:spPr bwMode="auto">
              <a:xfrm>
                <a:off x="4320" y="2112"/>
                <a:ext cx="192" cy="192"/>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23" name="Oval 101"/>
              <p:cNvSpPr>
                <a:spLocks noChangeArrowheads="1"/>
              </p:cNvSpPr>
              <p:nvPr/>
            </p:nvSpPr>
            <p:spPr bwMode="auto">
              <a:xfrm>
                <a:off x="4704" y="2112"/>
                <a:ext cx="192" cy="192"/>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24" name="Line 102"/>
              <p:cNvSpPr>
                <a:spLocks noChangeShapeType="1"/>
              </p:cNvSpPr>
              <p:nvPr/>
            </p:nvSpPr>
            <p:spPr bwMode="auto">
              <a:xfrm>
                <a:off x="4896" y="1968"/>
                <a:ext cx="144"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25" name="Line 103"/>
              <p:cNvSpPr>
                <a:spLocks noChangeShapeType="1"/>
              </p:cNvSpPr>
              <p:nvPr/>
            </p:nvSpPr>
            <p:spPr bwMode="auto">
              <a:xfrm>
                <a:off x="5040" y="1872"/>
                <a:ext cx="0" cy="144"/>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26" name="Line 104"/>
              <p:cNvSpPr>
                <a:spLocks noChangeShapeType="1"/>
              </p:cNvSpPr>
              <p:nvPr/>
            </p:nvSpPr>
            <p:spPr bwMode="auto">
              <a:xfrm>
                <a:off x="5040" y="1872"/>
                <a:ext cx="96"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27" name="Line 105"/>
              <p:cNvSpPr>
                <a:spLocks noChangeShapeType="1"/>
              </p:cNvSpPr>
              <p:nvPr/>
            </p:nvSpPr>
            <p:spPr bwMode="auto">
              <a:xfrm>
                <a:off x="5040" y="2016"/>
                <a:ext cx="96" cy="0"/>
              </a:xfrm>
              <a:prstGeom prst="line">
                <a:avLst/>
              </a:prstGeom>
              <a:noFill/>
              <a:ln w="28575">
                <a:solidFill>
                  <a:schemeClr val="tx1"/>
                </a:solidFill>
                <a:round/>
                <a:headEnd/>
                <a:tailEnd/>
              </a:ln>
            </p:spPr>
            <p:txBody>
              <a:bodyPr>
                <a:prstTxWarp prst="textNoShape">
                  <a:avLst/>
                </a:prstTxWarp>
              </a:bodyPr>
              <a:lstStyle/>
              <a:p>
                <a:endParaRPr lang="en-US"/>
              </a:p>
            </p:txBody>
          </p:sp>
        </p:grpSp>
        <p:sp>
          <p:nvSpPr>
            <p:cNvPr id="21595" name="Line 106"/>
            <p:cNvSpPr>
              <a:spLocks noChangeShapeType="1"/>
            </p:cNvSpPr>
            <p:nvPr/>
          </p:nvSpPr>
          <p:spPr bwMode="auto">
            <a:xfrm flipV="1">
              <a:off x="960" y="1856"/>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596" name="Line 107"/>
            <p:cNvSpPr>
              <a:spLocks noChangeShapeType="1"/>
            </p:cNvSpPr>
            <p:nvPr/>
          </p:nvSpPr>
          <p:spPr bwMode="auto">
            <a:xfrm flipV="1">
              <a:off x="960" y="2384"/>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597" name="Line 108"/>
            <p:cNvSpPr>
              <a:spLocks noChangeShapeType="1"/>
            </p:cNvSpPr>
            <p:nvPr/>
          </p:nvSpPr>
          <p:spPr bwMode="auto">
            <a:xfrm rot="16200000" flipV="1">
              <a:off x="1248" y="2096"/>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598" name="Line 109"/>
            <p:cNvSpPr>
              <a:spLocks noChangeShapeType="1"/>
            </p:cNvSpPr>
            <p:nvPr/>
          </p:nvSpPr>
          <p:spPr bwMode="auto">
            <a:xfrm rot="16200000" flipV="1">
              <a:off x="672" y="2096"/>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599" name="Line 110"/>
            <p:cNvSpPr>
              <a:spLocks noChangeShapeType="1"/>
            </p:cNvSpPr>
            <p:nvPr/>
          </p:nvSpPr>
          <p:spPr bwMode="auto">
            <a:xfrm rot="13410304" flipV="1">
              <a:off x="1248" y="1856"/>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0" name="Line 111"/>
            <p:cNvSpPr>
              <a:spLocks noChangeShapeType="1"/>
            </p:cNvSpPr>
            <p:nvPr/>
          </p:nvSpPr>
          <p:spPr bwMode="auto">
            <a:xfrm rot="13410304" flipV="1">
              <a:off x="672" y="2384"/>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1" name="Line 112"/>
            <p:cNvSpPr>
              <a:spLocks noChangeShapeType="1"/>
            </p:cNvSpPr>
            <p:nvPr/>
          </p:nvSpPr>
          <p:spPr bwMode="auto">
            <a:xfrm rot="18810304" flipV="1">
              <a:off x="671" y="1857"/>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2" name="Line 113"/>
            <p:cNvSpPr>
              <a:spLocks noChangeShapeType="1"/>
            </p:cNvSpPr>
            <p:nvPr/>
          </p:nvSpPr>
          <p:spPr bwMode="auto">
            <a:xfrm rot="18810304" flipV="1">
              <a:off x="1247" y="2385"/>
              <a:ext cx="1" cy="192"/>
            </a:xfrm>
            <a:prstGeom prst="line">
              <a:avLst/>
            </a:prstGeom>
            <a:noFill/>
            <a:ln w="28575">
              <a:solidFill>
                <a:srgbClr val="FF3300"/>
              </a:solidFill>
              <a:round/>
              <a:headEnd/>
              <a:tailEnd/>
            </a:ln>
          </p:spPr>
          <p:txBody>
            <a:bodyPr>
              <a:prstTxWarp prst="textNoShape">
                <a:avLst/>
              </a:prstTxWarp>
            </a:bodyPr>
            <a:lstStyle/>
            <a:p>
              <a:endParaRPr lang="en-US"/>
            </a:p>
          </p:txBody>
        </p:sp>
        <p:grpSp>
          <p:nvGrpSpPr>
            <p:cNvPr id="5" name="Group 114"/>
            <p:cNvGrpSpPr>
              <a:grpSpLocks/>
            </p:cNvGrpSpPr>
            <p:nvPr/>
          </p:nvGrpSpPr>
          <p:grpSpPr bwMode="auto">
            <a:xfrm>
              <a:off x="2400" y="2960"/>
              <a:ext cx="288" cy="203"/>
              <a:chOff x="4320" y="1728"/>
              <a:chExt cx="816" cy="576"/>
            </a:xfrm>
          </p:grpSpPr>
          <p:sp>
            <p:nvSpPr>
              <p:cNvPr id="21612" name="Oval 115"/>
              <p:cNvSpPr>
                <a:spLocks noChangeArrowheads="1"/>
              </p:cNvSpPr>
              <p:nvPr/>
            </p:nvSpPr>
            <p:spPr bwMode="auto">
              <a:xfrm>
                <a:off x="4320" y="1728"/>
                <a:ext cx="576" cy="288"/>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13" name="Rectangle 116"/>
              <p:cNvSpPr>
                <a:spLocks noChangeArrowheads="1"/>
              </p:cNvSpPr>
              <p:nvPr/>
            </p:nvSpPr>
            <p:spPr bwMode="auto">
              <a:xfrm>
                <a:off x="4320" y="1872"/>
                <a:ext cx="576" cy="336"/>
              </a:xfrm>
              <a:prstGeom prst="rect">
                <a:avLst/>
              </a:prstGeom>
              <a:solidFill>
                <a:schemeClr val="folHlink">
                  <a:alpha val="85097"/>
                </a:schemeClr>
              </a:solidFill>
              <a:ln w="9525">
                <a:solidFill>
                  <a:schemeClr val="tx1"/>
                </a:solidFill>
                <a:miter lim="800000"/>
                <a:headEnd/>
                <a:tailEnd/>
              </a:ln>
            </p:spPr>
            <p:txBody>
              <a:bodyPr wrap="none" anchor="ctr">
                <a:prstTxWarp prst="textNoShape">
                  <a:avLst/>
                </a:prstTxWarp>
              </a:bodyPr>
              <a:lstStyle/>
              <a:p>
                <a:endParaRPr lang="en-US"/>
              </a:p>
            </p:txBody>
          </p:sp>
          <p:sp>
            <p:nvSpPr>
              <p:cNvPr id="21614" name="Oval 117"/>
              <p:cNvSpPr>
                <a:spLocks noChangeArrowheads="1"/>
              </p:cNvSpPr>
              <p:nvPr/>
            </p:nvSpPr>
            <p:spPr bwMode="auto">
              <a:xfrm>
                <a:off x="4320" y="2112"/>
                <a:ext cx="192" cy="192"/>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15" name="Oval 118"/>
              <p:cNvSpPr>
                <a:spLocks noChangeArrowheads="1"/>
              </p:cNvSpPr>
              <p:nvPr/>
            </p:nvSpPr>
            <p:spPr bwMode="auto">
              <a:xfrm>
                <a:off x="4704" y="2112"/>
                <a:ext cx="192" cy="192"/>
              </a:xfrm>
              <a:prstGeom prst="ellipse">
                <a:avLst/>
              </a:prstGeom>
              <a:solidFill>
                <a:schemeClr val="tx2">
                  <a:alpha val="85097"/>
                </a:schemeClr>
              </a:solidFill>
              <a:ln w="9525">
                <a:solidFill>
                  <a:schemeClr val="tx1"/>
                </a:solidFill>
                <a:round/>
                <a:headEnd/>
                <a:tailEnd/>
              </a:ln>
            </p:spPr>
            <p:txBody>
              <a:bodyPr wrap="none" anchor="ctr">
                <a:prstTxWarp prst="textNoShape">
                  <a:avLst/>
                </a:prstTxWarp>
              </a:bodyPr>
              <a:lstStyle/>
              <a:p>
                <a:endParaRPr lang="en-US"/>
              </a:p>
            </p:txBody>
          </p:sp>
          <p:sp>
            <p:nvSpPr>
              <p:cNvPr id="21616" name="Line 119"/>
              <p:cNvSpPr>
                <a:spLocks noChangeShapeType="1"/>
              </p:cNvSpPr>
              <p:nvPr/>
            </p:nvSpPr>
            <p:spPr bwMode="auto">
              <a:xfrm>
                <a:off x="4896" y="1968"/>
                <a:ext cx="144"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17" name="Line 120"/>
              <p:cNvSpPr>
                <a:spLocks noChangeShapeType="1"/>
              </p:cNvSpPr>
              <p:nvPr/>
            </p:nvSpPr>
            <p:spPr bwMode="auto">
              <a:xfrm>
                <a:off x="5040" y="1872"/>
                <a:ext cx="0" cy="144"/>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18" name="Line 121"/>
              <p:cNvSpPr>
                <a:spLocks noChangeShapeType="1"/>
              </p:cNvSpPr>
              <p:nvPr/>
            </p:nvSpPr>
            <p:spPr bwMode="auto">
              <a:xfrm>
                <a:off x="5040" y="1872"/>
                <a:ext cx="96"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21619" name="Line 122"/>
              <p:cNvSpPr>
                <a:spLocks noChangeShapeType="1"/>
              </p:cNvSpPr>
              <p:nvPr/>
            </p:nvSpPr>
            <p:spPr bwMode="auto">
              <a:xfrm>
                <a:off x="5040" y="2016"/>
                <a:ext cx="96" cy="0"/>
              </a:xfrm>
              <a:prstGeom prst="line">
                <a:avLst/>
              </a:prstGeom>
              <a:noFill/>
              <a:ln w="28575">
                <a:solidFill>
                  <a:schemeClr val="tx1"/>
                </a:solidFill>
                <a:round/>
                <a:headEnd/>
                <a:tailEnd/>
              </a:ln>
            </p:spPr>
            <p:txBody>
              <a:bodyPr>
                <a:prstTxWarp prst="textNoShape">
                  <a:avLst/>
                </a:prstTxWarp>
              </a:bodyPr>
              <a:lstStyle/>
              <a:p>
                <a:endParaRPr lang="en-US"/>
              </a:p>
            </p:txBody>
          </p:sp>
        </p:grpSp>
        <p:sp>
          <p:nvSpPr>
            <p:cNvPr id="21604" name="Line 123"/>
            <p:cNvSpPr>
              <a:spLocks noChangeShapeType="1"/>
            </p:cNvSpPr>
            <p:nvPr/>
          </p:nvSpPr>
          <p:spPr bwMode="auto">
            <a:xfrm flipV="1">
              <a:off x="2544" y="2720"/>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5" name="Line 124"/>
            <p:cNvSpPr>
              <a:spLocks noChangeShapeType="1"/>
            </p:cNvSpPr>
            <p:nvPr/>
          </p:nvSpPr>
          <p:spPr bwMode="auto">
            <a:xfrm flipV="1">
              <a:off x="2544" y="324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6" name="Line 125"/>
            <p:cNvSpPr>
              <a:spLocks noChangeShapeType="1"/>
            </p:cNvSpPr>
            <p:nvPr/>
          </p:nvSpPr>
          <p:spPr bwMode="auto">
            <a:xfrm rot="16200000" flipV="1">
              <a:off x="2832" y="2960"/>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7" name="Line 126"/>
            <p:cNvSpPr>
              <a:spLocks noChangeShapeType="1"/>
            </p:cNvSpPr>
            <p:nvPr/>
          </p:nvSpPr>
          <p:spPr bwMode="auto">
            <a:xfrm rot="16200000" flipV="1">
              <a:off x="2256" y="2960"/>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8" name="Line 127"/>
            <p:cNvSpPr>
              <a:spLocks noChangeShapeType="1"/>
            </p:cNvSpPr>
            <p:nvPr/>
          </p:nvSpPr>
          <p:spPr bwMode="auto">
            <a:xfrm rot="13410304" flipV="1">
              <a:off x="2832" y="2720"/>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09" name="Line 128"/>
            <p:cNvSpPr>
              <a:spLocks noChangeShapeType="1"/>
            </p:cNvSpPr>
            <p:nvPr/>
          </p:nvSpPr>
          <p:spPr bwMode="auto">
            <a:xfrm rot="13410304" flipV="1">
              <a:off x="2256" y="3248"/>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10" name="Line 129"/>
            <p:cNvSpPr>
              <a:spLocks noChangeShapeType="1"/>
            </p:cNvSpPr>
            <p:nvPr/>
          </p:nvSpPr>
          <p:spPr bwMode="auto">
            <a:xfrm rot="18810304" flipV="1">
              <a:off x="2255" y="2721"/>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21611" name="Line 130"/>
            <p:cNvSpPr>
              <a:spLocks noChangeShapeType="1"/>
            </p:cNvSpPr>
            <p:nvPr/>
          </p:nvSpPr>
          <p:spPr bwMode="auto">
            <a:xfrm rot="18810304" flipV="1">
              <a:off x="2831" y="3249"/>
              <a:ext cx="1" cy="192"/>
            </a:xfrm>
            <a:prstGeom prst="line">
              <a:avLst/>
            </a:prstGeom>
            <a:noFill/>
            <a:ln w="28575">
              <a:solidFill>
                <a:srgbClr val="FF3300"/>
              </a:solidFill>
              <a:round/>
              <a:headEnd/>
              <a:tailEnd/>
            </a:ln>
          </p:spPr>
          <p:txBody>
            <a:bodyPr>
              <a:prstTxWarp prst="textNoShape">
                <a:avLst/>
              </a:prstTxWarp>
            </a:bodyPr>
            <a:lstStyle/>
            <a:p>
              <a:endParaRPr lang="en-US"/>
            </a:p>
          </p:txBody>
        </p:sp>
      </p:grpSp>
      <p:pic>
        <p:nvPicPr>
          <p:cNvPr id="21511" name="Picture 131" descr="rover"/>
          <p:cNvPicPr>
            <a:picLocks noChangeAspect="1" noChangeArrowheads="1"/>
          </p:cNvPicPr>
          <p:nvPr/>
        </p:nvPicPr>
        <p:blipFill>
          <a:blip r:embed="rId4" cstate="print">
            <a:alphaModFix amt="85000"/>
          </a:blip>
          <a:srcRect/>
          <a:stretch>
            <a:fillRect/>
          </a:stretch>
        </p:blipFill>
        <p:spPr bwMode="auto">
          <a:xfrm>
            <a:off x="6142038" y="706438"/>
            <a:ext cx="2468562" cy="2112962"/>
          </a:xfrm>
          <a:prstGeom prst="rect">
            <a:avLst/>
          </a:prstGeom>
          <a:noFill/>
          <a:ln w="9525">
            <a:noFill/>
            <a:miter lim="800000"/>
            <a:headEnd/>
            <a:tailEnd/>
          </a:ln>
        </p:spPr>
      </p:pic>
      <p:pic>
        <p:nvPicPr>
          <p:cNvPr id="129" name="Picture 128" descr="tornado.pdf"/>
          <p:cNvPicPr>
            <a:picLocks noChangeAspect="1"/>
          </p:cNvPicPr>
          <p:nvPr/>
        </p:nvPicPr>
        <p:blipFill>
          <a:blip r:embed="rId5" cstate="print"/>
          <a:stretch>
            <a:fillRect/>
          </a:stretch>
        </p:blipFill>
        <p:spPr>
          <a:xfrm>
            <a:off x="6159048" y="4572000"/>
            <a:ext cx="2391410" cy="175133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Markov Decision Process </a:t>
            </a:r>
            <a:r>
              <a:rPr lang="en-US" sz="4000" dirty="0">
                <a:ea typeface="ＭＳ Ｐゴシック" charset="-128"/>
                <a:cs typeface="ＭＳ Ｐゴシック" charset="-128"/>
              </a:rPr>
              <a:t>(MDP)</a:t>
            </a:r>
            <a:endParaRPr lang="en-US" dirty="0">
              <a:ea typeface="ＭＳ Ｐゴシック" charset="-128"/>
              <a:cs typeface="ＭＳ Ｐゴシック" charset="-128"/>
            </a:endParaRPr>
          </a:p>
        </p:txBody>
      </p:sp>
      <p:sp>
        <p:nvSpPr>
          <p:cNvPr id="25604" name="Rectangle 3"/>
          <p:cNvSpPr>
            <a:spLocks noGrp="1" noChangeArrowheads="1"/>
          </p:cNvSpPr>
          <p:nvPr>
            <p:ph type="body" idx="1"/>
          </p:nvPr>
        </p:nvSpPr>
        <p:spPr>
          <a:xfrm>
            <a:off x="533400" y="3276600"/>
            <a:ext cx="8110537" cy="3581400"/>
          </a:xfrm>
        </p:spPr>
        <p:txBody>
          <a:bodyPr/>
          <a:lstStyle/>
          <a:p>
            <a:pPr eaLnBrk="1" hangingPunct="1"/>
            <a:r>
              <a:rPr lang="en-AU" sz="2600" dirty="0">
                <a:ea typeface="ＭＳ Ｐゴシック" charset="-128"/>
                <a:cs typeface="ＭＳ Ｐゴシック" charset="-128"/>
              </a:rPr>
              <a:t>Expressive model for stochastic planning</a:t>
            </a:r>
          </a:p>
          <a:p>
            <a:pPr eaLnBrk="1" hangingPunct="1"/>
            <a:r>
              <a:rPr lang="en-AU" sz="2600" dirty="0">
                <a:ea typeface="ＭＳ Ｐゴシック" charset="-128"/>
                <a:cs typeface="ＭＳ Ｐゴシック" charset="-128"/>
              </a:rPr>
              <a:t>Originated in operations research in the 1950s</a:t>
            </a:r>
          </a:p>
          <a:p>
            <a:pPr eaLnBrk="1" hangingPunct="1"/>
            <a:r>
              <a:rPr lang="en-US" sz="2600" dirty="0">
                <a:ea typeface="ＭＳ Ｐゴシック" charset="-128"/>
                <a:cs typeface="ＭＳ Ｐゴシック" charset="-128"/>
              </a:rPr>
              <a:t>Adopted by the AI community as a framework for planning and learning under uncertainty</a:t>
            </a:r>
          </a:p>
          <a:p>
            <a:pPr eaLnBrk="1" hangingPunct="1"/>
            <a:r>
              <a:rPr lang="en-AU" sz="2600" dirty="0">
                <a:ea typeface="ＭＳ Ｐゴシック" charset="-128"/>
                <a:cs typeface="ＭＳ Ｐゴシック" charset="-128"/>
              </a:rPr>
              <a:t>Can be solved efficiently by DP algorithms and a range of search and abstraction </a:t>
            </a:r>
            <a:r>
              <a:rPr lang="en-AU" sz="2600" dirty="0" smtClean="0">
                <a:ea typeface="ＭＳ Ｐゴシック" charset="-128"/>
                <a:cs typeface="ＭＳ Ｐゴシック" charset="-128"/>
              </a:rPr>
              <a:t>methods</a:t>
            </a:r>
          </a:p>
          <a:p>
            <a:pPr eaLnBrk="1" hangingPunct="1"/>
            <a:r>
              <a:rPr lang="en-US" sz="2600" dirty="0" smtClean="0">
                <a:ea typeface="ＭＳ Ｐゴシック" charset="-128"/>
                <a:cs typeface="ＭＳ Ｐゴシック" charset="-128"/>
              </a:rPr>
              <a:t>Everything is an MDP </a:t>
            </a:r>
            <a:r>
              <a:rPr lang="en-AU" sz="2600" dirty="0" smtClean="0">
                <a:ea typeface="Arial" charset="0"/>
                <a:cs typeface="Arial" charset="0"/>
              </a:rPr>
              <a:t>–</a:t>
            </a:r>
            <a:r>
              <a:rPr lang="en-US" sz="2600" dirty="0" smtClean="0">
                <a:ea typeface="ＭＳ Ｐゴシック" charset="-128"/>
                <a:cs typeface="ＭＳ Ｐゴシック" charset="-128"/>
              </a:rPr>
              <a:t> just keep adding states!</a:t>
            </a:r>
            <a:endParaRPr lang="en-US" sz="2600" dirty="0">
              <a:ea typeface="ＭＳ Ｐゴシック" charset="-128"/>
              <a:cs typeface="ＭＳ Ｐゴシック" charset="-128"/>
            </a:endParaRPr>
          </a:p>
        </p:txBody>
      </p:sp>
      <p:sp>
        <p:nvSpPr>
          <p:cNvPr id="18" name="Oval 4"/>
          <p:cNvSpPr>
            <a:spLocks noChangeArrowheads="1"/>
          </p:cNvSpPr>
          <p:nvPr/>
        </p:nvSpPr>
        <p:spPr bwMode="auto">
          <a:xfrm>
            <a:off x="2133600" y="1981200"/>
            <a:ext cx="914400" cy="4572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19" name="Text Box 7"/>
          <p:cNvSpPr txBox="1">
            <a:spLocks noChangeArrowheads="1"/>
          </p:cNvSpPr>
          <p:nvPr/>
        </p:nvSpPr>
        <p:spPr bwMode="auto">
          <a:xfrm>
            <a:off x="4038600" y="1752600"/>
            <a:ext cx="3738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smtClean="0">
                <a:latin typeface="Times New Roman" charset="0"/>
              </a:rPr>
              <a:t>a</a:t>
            </a:r>
            <a:endParaRPr lang="en-US" baseline="-25000" dirty="0">
              <a:latin typeface="Times New Roman" charset="0"/>
            </a:endParaRPr>
          </a:p>
        </p:txBody>
      </p:sp>
      <p:sp>
        <p:nvSpPr>
          <p:cNvPr id="20" name="Text Box 8"/>
          <p:cNvSpPr txBox="1">
            <a:spLocks noChangeArrowheads="1"/>
          </p:cNvSpPr>
          <p:nvPr/>
        </p:nvSpPr>
        <p:spPr bwMode="auto">
          <a:xfrm>
            <a:off x="3733800" y="2281535"/>
            <a:ext cx="983892"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pPr algn="ctr"/>
            <a:r>
              <a:rPr lang="en-AU" i="1" dirty="0">
                <a:latin typeface="Times New Roman" charset="0"/>
              </a:rPr>
              <a:t>s</a:t>
            </a:r>
            <a:r>
              <a:rPr lang="en-AU" i="1" dirty="0" smtClean="0">
                <a:latin typeface="Times New Roman" charset="0"/>
              </a:rPr>
              <a:t>, r</a:t>
            </a:r>
            <a:endParaRPr lang="en-US" i="1" dirty="0">
              <a:latin typeface="Times New Roman" charset="0"/>
            </a:endParaRPr>
          </a:p>
        </p:txBody>
      </p:sp>
      <p:sp>
        <p:nvSpPr>
          <p:cNvPr id="21" name="Line 13"/>
          <p:cNvSpPr>
            <a:spLocks noChangeShapeType="1"/>
          </p:cNvSpPr>
          <p:nvPr/>
        </p:nvSpPr>
        <p:spPr bwMode="auto">
          <a:xfrm flipV="1">
            <a:off x="3505200" y="2209800"/>
            <a:ext cx="1524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n>
                <a:solidFill>
                  <a:srgbClr val="000000"/>
                </a:solidFill>
              </a:ln>
            </a:endParaRPr>
          </a:p>
        </p:txBody>
      </p:sp>
      <p:sp>
        <p:nvSpPr>
          <p:cNvPr id="22" name="Line 14"/>
          <p:cNvSpPr>
            <a:spLocks noChangeShapeType="1"/>
          </p:cNvSpPr>
          <p:nvPr/>
        </p:nvSpPr>
        <p:spPr bwMode="auto">
          <a:xfrm flipH="1">
            <a:off x="3505200" y="2438400"/>
            <a:ext cx="1524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23" name="Rectangle 15"/>
          <p:cNvSpPr>
            <a:spLocks noChangeArrowheads="1"/>
          </p:cNvSpPr>
          <p:nvPr/>
        </p:nvSpPr>
        <p:spPr bwMode="auto">
          <a:xfrm>
            <a:off x="2133600" y="2209800"/>
            <a:ext cx="914400" cy="533400"/>
          </a:xfrm>
          <a:prstGeom prst="rect">
            <a:avLst/>
          </a:prstGeom>
          <a:solidFill>
            <a:srgbClr val="DBE143"/>
          </a:solidFill>
          <a:ln w="9525">
            <a:solidFill>
              <a:schemeClr val="tx1"/>
            </a:solidFill>
            <a:miter lim="800000"/>
            <a:headEnd/>
            <a:tailEnd/>
          </a:ln>
        </p:spPr>
        <p:txBody>
          <a:bodyPr wrap="none" anchor="ctr"/>
          <a:lstStyle/>
          <a:p>
            <a:endParaRPr lang="en-US"/>
          </a:p>
        </p:txBody>
      </p:sp>
      <p:sp>
        <p:nvSpPr>
          <p:cNvPr id="24" name="Oval 16"/>
          <p:cNvSpPr>
            <a:spLocks noChangeArrowheads="1"/>
          </p:cNvSpPr>
          <p:nvPr/>
        </p:nvSpPr>
        <p:spPr bwMode="auto">
          <a:xfrm>
            <a:off x="2133600" y="2590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25" name="Oval 17"/>
          <p:cNvSpPr>
            <a:spLocks noChangeArrowheads="1"/>
          </p:cNvSpPr>
          <p:nvPr/>
        </p:nvSpPr>
        <p:spPr bwMode="auto">
          <a:xfrm>
            <a:off x="2743200" y="2590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26" name="Line 18"/>
          <p:cNvSpPr>
            <a:spLocks noChangeShapeType="1"/>
          </p:cNvSpPr>
          <p:nvPr/>
        </p:nvSpPr>
        <p:spPr bwMode="auto">
          <a:xfrm>
            <a:off x="3048000" y="2362200"/>
            <a:ext cx="2286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7" name="Line 19"/>
          <p:cNvSpPr>
            <a:spLocks noChangeShapeType="1"/>
          </p:cNvSpPr>
          <p:nvPr/>
        </p:nvSpPr>
        <p:spPr bwMode="auto">
          <a:xfrm>
            <a:off x="3276600" y="2209800"/>
            <a:ext cx="0" cy="22860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8" name="Line 20"/>
          <p:cNvSpPr>
            <a:spLocks noChangeShapeType="1"/>
          </p:cNvSpPr>
          <p:nvPr/>
        </p:nvSpPr>
        <p:spPr bwMode="auto">
          <a:xfrm>
            <a:off x="3276600" y="22098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9" name="Line 21"/>
          <p:cNvSpPr>
            <a:spLocks noChangeShapeType="1"/>
          </p:cNvSpPr>
          <p:nvPr/>
        </p:nvSpPr>
        <p:spPr bwMode="auto">
          <a:xfrm>
            <a:off x="3276600" y="24384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0" name="Oval 29"/>
          <p:cNvSpPr/>
          <p:nvPr/>
        </p:nvSpPr>
        <p:spPr>
          <a:xfrm>
            <a:off x="5105400" y="1828800"/>
            <a:ext cx="1828800" cy="990600"/>
          </a:xfrm>
          <a:prstGeom prst="ellipse">
            <a:avLst/>
          </a:prstGeom>
          <a:solidFill>
            <a:srgbClr val="DBE143"/>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000000"/>
              </a:solidFill>
              <a:latin typeface="Ariel"/>
              <a:cs typeface="Ariel"/>
            </a:endParaRPr>
          </a:p>
        </p:txBody>
      </p:sp>
      <p:sp>
        <p:nvSpPr>
          <p:cNvPr id="31" name="Rectangle 30"/>
          <p:cNvSpPr/>
          <p:nvPr/>
        </p:nvSpPr>
        <p:spPr>
          <a:xfrm>
            <a:off x="5105400" y="1828800"/>
            <a:ext cx="1828800" cy="990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effectLst/>
                <a:latin typeface="Arial"/>
                <a:cs typeface="Arial"/>
              </a:rPr>
              <a:t>World</a:t>
            </a:r>
            <a:endParaRPr lang="en-US" sz="2400" dirty="0">
              <a:solidFill>
                <a:srgbClr val="000000"/>
              </a:solidFill>
              <a:effectLst/>
              <a:latin typeface="Arial"/>
              <a:cs typeface="Aria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Problem Structure: Locality</a:t>
            </a:r>
            <a:endParaRPr lang="en-US" dirty="0"/>
          </a:p>
        </p:txBody>
      </p:sp>
      <p:sp>
        <p:nvSpPr>
          <p:cNvPr id="3" name="Content Placeholder 2"/>
          <p:cNvSpPr>
            <a:spLocks noGrp="1"/>
          </p:cNvSpPr>
          <p:nvPr>
            <p:ph idx="1"/>
          </p:nvPr>
        </p:nvSpPr>
        <p:spPr>
          <a:xfrm>
            <a:off x="457200" y="1600200"/>
            <a:ext cx="8229600" cy="5257800"/>
          </a:xfrm>
        </p:spPr>
        <p:txBody>
          <a:bodyPr>
            <a:normAutofit fontScale="92500" lnSpcReduction="10000"/>
          </a:bodyPr>
          <a:lstStyle/>
          <a:p>
            <a:r>
              <a:rPr lang="en-US" dirty="0" smtClean="0"/>
              <a:t>Efficient single-agent planning/control relies on assumptions of locality:</a:t>
            </a:r>
          </a:p>
          <a:p>
            <a:pPr lvl="1"/>
            <a:r>
              <a:rPr lang="en-US" dirty="0" smtClean="0"/>
              <a:t>An action only affects a (small) subset of state features</a:t>
            </a:r>
          </a:p>
          <a:p>
            <a:pPr lvl="1"/>
            <a:r>
              <a:rPr lang="en-US" dirty="0" smtClean="0"/>
              <a:t>Most of the state features are unaffected by any particular action</a:t>
            </a:r>
          </a:p>
          <a:p>
            <a:r>
              <a:rPr lang="en-US" dirty="0" smtClean="0"/>
              <a:t>Efficient </a:t>
            </a:r>
            <a:r>
              <a:rPr lang="en-US" dirty="0" err="1" smtClean="0"/>
              <a:t>multiagent</a:t>
            </a:r>
            <a:r>
              <a:rPr lang="en-US" dirty="0" smtClean="0"/>
              <a:t> planning/control extends the locality assumption:</a:t>
            </a:r>
          </a:p>
          <a:p>
            <a:pPr lvl="1"/>
            <a:r>
              <a:rPr lang="en-US" dirty="0" smtClean="0"/>
              <a:t>An action taken by one agent only affects a limited number of other agents’ states</a:t>
            </a:r>
          </a:p>
          <a:p>
            <a:pPr lvl="1"/>
            <a:r>
              <a:rPr lang="en-US" dirty="0" smtClean="0"/>
              <a:t>As well as only a localized subset of each of their state features</a:t>
            </a:r>
          </a:p>
          <a:p>
            <a:pPr lvl="1"/>
            <a:r>
              <a:rPr lang="en-US" dirty="0" smtClean="0"/>
              <a:t>Hence, agents are loosely- (aka weakly-) coupled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Partially Observable MDP</a:t>
            </a:r>
          </a:p>
        </p:txBody>
      </p:sp>
      <p:sp>
        <p:nvSpPr>
          <p:cNvPr id="27652" name="Rectangle 3"/>
          <p:cNvSpPr>
            <a:spLocks noGrp="1" noChangeArrowheads="1"/>
          </p:cNvSpPr>
          <p:nvPr>
            <p:ph type="body" idx="1"/>
          </p:nvPr>
        </p:nvSpPr>
        <p:spPr>
          <a:xfrm>
            <a:off x="609600" y="3352800"/>
            <a:ext cx="8002587" cy="3429000"/>
          </a:xfrm>
        </p:spPr>
        <p:txBody>
          <a:bodyPr/>
          <a:lstStyle/>
          <a:p>
            <a:pPr eaLnBrk="1" hangingPunct="1"/>
            <a:r>
              <a:rPr lang="en-AU" sz="2600" dirty="0">
                <a:ea typeface="ＭＳ Ｐゴシック" charset="-128"/>
                <a:cs typeface="ＭＳ Ｐゴシック" charset="-128"/>
              </a:rPr>
              <a:t>Generalization formulated in the 1960s [</a:t>
            </a:r>
            <a:r>
              <a:rPr lang="en-AU" sz="2000" dirty="0" err="1">
                <a:solidFill>
                  <a:schemeClr val="tx2"/>
                </a:solidFill>
                <a:ea typeface="ＭＳ Ｐゴシック" charset="-128"/>
                <a:cs typeface="ＭＳ Ｐゴシック" charset="-128"/>
              </a:rPr>
              <a:t>Astrom</a:t>
            </a:r>
            <a:r>
              <a:rPr lang="en-AU" sz="2000" dirty="0">
                <a:solidFill>
                  <a:schemeClr val="tx2"/>
                </a:solidFill>
                <a:ea typeface="ＭＳ Ｐゴシック" charset="-128"/>
                <a:cs typeface="ＭＳ Ｐゴシック" charset="-128"/>
              </a:rPr>
              <a:t> 65</a:t>
            </a:r>
            <a:r>
              <a:rPr lang="en-AU" sz="2600" dirty="0">
                <a:ea typeface="ＭＳ Ｐゴシック" charset="-128"/>
                <a:cs typeface="ＭＳ Ｐゴシック" charset="-128"/>
              </a:rPr>
              <a:t>]</a:t>
            </a:r>
            <a:r>
              <a:rPr lang="en-US" sz="2600" dirty="0">
                <a:ea typeface="ＭＳ Ｐゴシック" charset="-128"/>
                <a:cs typeface="ＭＳ Ｐゴシック" charset="-128"/>
              </a:rPr>
              <a:t> </a:t>
            </a:r>
          </a:p>
          <a:p>
            <a:pPr eaLnBrk="1" hangingPunct="1"/>
            <a:r>
              <a:rPr lang="en-US" sz="2600" dirty="0">
                <a:ea typeface="ＭＳ Ｐゴシック" charset="-128"/>
                <a:cs typeface="ＭＳ Ｐゴシック" charset="-128"/>
              </a:rPr>
              <a:t>The agent receives noisy observations of the underlying </a:t>
            </a:r>
            <a:r>
              <a:rPr lang="en-US" sz="2600" dirty="0" smtClean="0">
                <a:ea typeface="ＭＳ Ｐゴシック" charset="-128"/>
                <a:cs typeface="ＭＳ Ｐゴシック" charset="-128"/>
              </a:rPr>
              <a:t>world state</a:t>
            </a:r>
            <a:endParaRPr lang="en-US" sz="2600" dirty="0">
              <a:ea typeface="ＭＳ Ｐゴシック" charset="-128"/>
              <a:cs typeface="ＭＳ Ｐゴシック" charset="-128"/>
            </a:endParaRPr>
          </a:p>
          <a:p>
            <a:pPr eaLnBrk="1" hangingPunct="1"/>
            <a:r>
              <a:rPr lang="en-AU" sz="2600" dirty="0">
                <a:ea typeface="ＭＳ Ｐゴシック" charset="-128"/>
                <a:cs typeface="ＭＳ Ｐゴシック" charset="-128"/>
              </a:rPr>
              <a:t>Need</a:t>
            </a:r>
            <a:r>
              <a:rPr lang="en-US" sz="2600" dirty="0">
                <a:ea typeface="ＭＳ Ｐゴシック" charset="-128"/>
                <a:cs typeface="ＭＳ Ｐゴシック" charset="-128"/>
              </a:rPr>
              <a:t> to remember previous observations in order to act optimally</a:t>
            </a:r>
          </a:p>
          <a:p>
            <a:pPr eaLnBrk="1" hangingPunct="1"/>
            <a:r>
              <a:rPr lang="en-US" sz="2600" dirty="0">
                <a:ea typeface="ＭＳ Ｐゴシック" charset="-128"/>
                <a:cs typeface="ＭＳ Ｐゴシック" charset="-128"/>
              </a:rPr>
              <a:t>More difficult, but there are DP algorithms </a:t>
            </a:r>
            <a:r>
              <a:rPr lang="en-US" sz="2600" dirty="0" smtClean="0">
                <a:ea typeface="ＭＳ Ｐゴシック" charset="-128"/>
                <a:cs typeface="ＭＳ Ｐゴシック" charset="-128"/>
              </a:rPr>
              <a:t>        </a:t>
            </a:r>
            <a:r>
              <a:rPr lang="en-AU" sz="2600" dirty="0" smtClean="0">
                <a:ea typeface="ＭＳ Ｐゴシック" charset="-128"/>
                <a:cs typeface="ＭＳ Ｐゴシック" charset="-128"/>
              </a:rPr>
              <a:t>[</a:t>
            </a:r>
            <a:r>
              <a:rPr lang="en-AU" sz="2000" dirty="0">
                <a:solidFill>
                  <a:srgbClr val="1F497D"/>
                </a:solidFill>
                <a:ea typeface="ＭＳ Ｐゴシック" charset="-128"/>
                <a:cs typeface="ＭＳ Ｐゴシック" charset="-128"/>
              </a:rPr>
              <a:t>Smallwood &amp; </a:t>
            </a:r>
            <a:r>
              <a:rPr lang="en-AU" sz="2000" dirty="0" err="1">
                <a:solidFill>
                  <a:srgbClr val="1F497D"/>
                </a:solidFill>
                <a:ea typeface="ＭＳ Ｐゴシック" charset="-128"/>
                <a:cs typeface="ＭＳ Ｐゴシック" charset="-128"/>
              </a:rPr>
              <a:t>Sondik</a:t>
            </a:r>
            <a:r>
              <a:rPr lang="en-AU" sz="2000" dirty="0">
                <a:solidFill>
                  <a:srgbClr val="1F497D"/>
                </a:solidFill>
                <a:ea typeface="ＭＳ Ｐゴシック" charset="-128"/>
                <a:cs typeface="ＭＳ Ｐゴシック" charset="-128"/>
              </a:rPr>
              <a:t> 73</a:t>
            </a:r>
            <a:r>
              <a:rPr lang="en-AU" sz="2600" dirty="0">
                <a:ea typeface="ＭＳ Ｐゴシック" charset="-128"/>
                <a:cs typeface="ＭＳ Ｐゴシック" charset="-128"/>
              </a:rPr>
              <a:t>]</a:t>
            </a:r>
            <a:endParaRPr lang="en-US" sz="2600" dirty="0">
              <a:ea typeface="ＭＳ Ｐゴシック" charset="-128"/>
              <a:cs typeface="ＭＳ Ｐゴシック" charset="-128"/>
            </a:endParaRPr>
          </a:p>
        </p:txBody>
      </p:sp>
      <p:sp>
        <p:nvSpPr>
          <p:cNvPr id="22" name="Oval 4"/>
          <p:cNvSpPr>
            <a:spLocks noChangeArrowheads="1"/>
          </p:cNvSpPr>
          <p:nvPr/>
        </p:nvSpPr>
        <p:spPr bwMode="auto">
          <a:xfrm>
            <a:off x="1066800" y="1981200"/>
            <a:ext cx="914400" cy="4572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23" name="Text Box 7"/>
          <p:cNvSpPr txBox="1">
            <a:spLocks noChangeArrowheads="1"/>
          </p:cNvSpPr>
          <p:nvPr/>
        </p:nvSpPr>
        <p:spPr bwMode="auto">
          <a:xfrm>
            <a:off x="2971800" y="1752600"/>
            <a:ext cx="37382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smtClean="0">
                <a:latin typeface="Times New Roman" charset="0"/>
              </a:rPr>
              <a:t>a</a:t>
            </a:r>
            <a:endParaRPr lang="en-US" baseline="-25000" dirty="0">
              <a:latin typeface="Times New Roman" charset="0"/>
            </a:endParaRPr>
          </a:p>
        </p:txBody>
      </p:sp>
      <p:sp>
        <p:nvSpPr>
          <p:cNvPr id="24" name="Text Box 8"/>
          <p:cNvSpPr txBox="1">
            <a:spLocks noChangeArrowheads="1"/>
          </p:cNvSpPr>
          <p:nvPr/>
        </p:nvSpPr>
        <p:spPr bwMode="auto">
          <a:xfrm>
            <a:off x="2971800" y="2281535"/>
            <a:ext cx="43954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smtClean="0">
                <a:latin typeface="Times New Roman" charset="0"/>
              </a:rPr>
              <a:t>o</a:t>
            </a:r>
            <a:endParaRPr lang="en-US" i="1" dirty="0">
              <a:latin typeface="Times New Roman" charset="0"/>
            </a:endParaRPr>
          </a:p>
        </p:txBody>
      </p:sp>
      <p:sp>
        <p:nvSpPr>
          <p:cNvPr id="29" name="Line 13"/>
          <p:cNvSpPr>
            <a:spLocks noChangeShapeType="1"/>
          </p:cNvSpPr>
          <p:nvPr/>
        </p:nvSpPr>
        <p:spPr bwMode="auto">
          <a:xfrm flipV="1">
            <a:off x="2438400" y="2209800"/>
            <a:ext cx="1524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n>
                <a:solidFill>
                  <a:srgbClr val="000000"/>
                </a:solidFill>
              </a:ln>
            </a:endParaRPr>
          </a:p>
        </p:txBody>
      </p:sp>
      <p:sp>
        <p:nvSpPr>
          <p:cNvPr id="30" name="Line 14"/>
          <p:cNvSpPr>
            <a:spLocks noChangeShapeType="1"/>
          </p:cNvSpPr>
          <p:nvPr/>
        </p:nvSpPr>
        <p:spPr bwMode="auto">
          <a:xfrm flipH="1">
            <a:off x="2438400" y="2438400"/>
            <a:ext cx="15240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31" name="Rectangle 15"/>
          <p:cNvSpPr>
            <a:spLocks noChangeArrowheads="1"/>
          </p:cNvSpPr>
          <p:nvPr/>
        </p:nvSpPr>
        <p:spPr bwMode="auto">
          <a:xfrm>
            <a:off x="1066800" y="2209800"/>
            <a:ext cx="914400" cy="533400"/>
          </a:xfrm>
          <a:prstGeom prst="rect">
            <a:avLst/>
          </a:prstGeom>
          <a:solidFill>
            <a:srgbClr val="DBE143"/>
          </a:solidFill>
          <a:ln w="9525">
            <a:solidFill>
              <a:schemeClr val="tx1"/>
            </a:solidFill>
            <a:miter lim="800000"/>
            <a:headEnd/>
            <a:tailEnd/>
          </a:ln>
        </p:spPr>
        <p:txBody>
          <a:bodyPr wrap="none" anchor="ctr"/>
          <a:lstStyle/>
          <a:p>
            <a:endParaRPr lang="en-US"/>
          </a:p>
        </p:txBody>
      </p:sp>
      <p:sp>
        <p:nvSpPr>
          <p:cNvPr id="32" name="Oval 16"/>
          <p:cNvSpPr>
            <a:spLocks noChangeArrowheads="1"/>
          </p:cNvSpPr>
          <p:nvPr/>
        </p:nvSpPr>
        <p:spPr bwMode="auto">
          <a:xfrm>
            <a:off x="1066800" y="2590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33" name="Oval 17"/>
          <p:cNvSpPr>
            <a:spLocks noChangeArrowheads="1"/>
          </p:cNvSpPr>
          <p:nvPr/>
        </p:nvSpPr>
        <p:spPr bwMode="auto">
          <a:xfrm>
            <a:off x="1676400" y="2590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34" name="Line 18"/>
          <p:cNvSpPr>
            <a:spLocks noChangeShapeType="1"/>
          </p:cNvSpPr>
          <p:nvPr/>
        </p:nvSpPr>
        <p:spPr bwMode="auto">
          <a:xfrm>
            <a:off x="1981200" y="2362200"/>
            <a:ext cx="2286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5" name="Line 19"/>
          <p:cNvSpPr>
            <a:spLocks noChangeShapeType="1"/>
          </p:cNvSpPr>
          <p:nvPr/>
        </p:nvSpPr>
        <p:spPr bwMode="auto">
          <a:xfrm>
            <a:off x="2209800" y="2209800"/>
            <a:ext cx="0" cy="22860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6" name="Line 20"/>
          <p:cNvSpPr>
            <a:spLocks noChangeShapeType="1"/>
          </p:cNvSpPr>
          <p:nvPr/>
        </p:nvSpPr>
        <p:spPr bwMode="auto">
          <a:xfrm>
            <a:off x="2209800" y="22098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37" name="Line 21"/>
          <p:cNvSpPr>
            <a:spLocks noChangeShapeType="1"/>
          </p:cNvSpPr>
          <p:nvPr/>
        </p:nvSpPr>
        <p:spPr bwMode="auto">
          <a:xfrm>
            <a:off x="2209800" y="24384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8" name="Line 34"/>
          <p:cNvSpPr>
            <a:spLocks noChangeShapeType="1"/>
          </p:cNvSpPr>
          <p:nvPr/>
        </p:nvSpPr>
        <p:spPr bwMode="auto">
          <a:xfrm>
            <a:off x="5943600" y="2316788"/>
            <a:ext cx="8382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dirty="0"/>
          </a:p>
        </p:txBody>
      </p:sp>
      <p:sp>
        <p:nvSpPr>
          <p:cNvPr id="49" name="Text Box 36"/>
          <p:cNvSpPr txBox="1">
            <a:spLocks noChangeArrowheads="1"/>
          </p:cNvSpPr>
          <p:nvPr/>
        </p:nvSpPr>
        <p:spPr bwMode="auto">
          <a:xfrm>
            <a:off x="6248400" y="2202103"/>
            <a:ext cx="228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a:latin typeface="Times New Roman" charset="0"/>
              </a:rPr>
              <a:t>r</a:t>
            </a:r>
            <a:endParaRPr lang="en-US" baseline="-25000" dirty="0">
              <a:latin typeface="Times New Roman" charset="0"/>
            </a:endParaRPr>
          </a:p>
        </p:txBody>
      </p:sp>
      <p:sp>
        <p:nvSpPr>
          <p:cNvPr id="50" name="Diamond 49"/>
          <p:cNvSpPr/>
          <p:nvPr/>
        </p:nvSpPr>
        <p:spPr>
          <a:xfrm>
            <a:off x="6858000" y="1828800"/>
            <a:ext cx="1828800" cy="990600"/>
          </a:xfrm>
          <a:prstGeom prst="diamond">
            <a:avLst/>
          </a:prstGeom>
          <a:solidFill>
            <a:srgbClr val="DBE14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latin typeface="Arial Narrow"/>
              <a:cs typeface="Arial Narrow"/>
            </a:endParaRPr>
          </a:p>
        </p:txBody>
      </p:sp>
      <p:sp>
        <p:nvSpPr>
          <p:cNvPr id="51" name="Rectangle 50"/>
          <p:cNvSpPr/>
          <p:nvPr/>
        </p:nvSpPr>
        <p:spPr>
          <a:xfrm>
            <a:off x="6858000" y="1828800"/>
            <a:ext cx="1828800" cy="990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effectLst/>
                <a:latin typeface="Arial"/>
                <a:cs typeface="Arial"/>
              </a:rPr>
              <a:t>Reward</a:t>
            </a:r>
            <a:endParaRPr lang="en-US" sz="2400" dirty="0">
              <a:solidFill>
                <a:srgbClr val="000000"/>
              </a:solidFill>
              <a:effectLst/>
              <a:latin typeface="Arial"/>
              <a:cs typeface="Arial"/>
            </a:endParaRPr>
          </a:p>
        </p:txBody>
      </p:sp>
      <p:sp>
        <p:nvSpPr>
          <p:cNvPr id="52" name="Oval 51"/>
          <p:cNvSpPr/>
          <p:nvPr/>
        </p:nvSpPr>
        <p:spPr>
          <a:xfrm>
            <a:off x="4038600" y="1828800"/>
            <a:ext cx="1828800" cy="990600"/>
          </a:xfrm>
          <a:prstGeom prst="ellipse">
            <a:avLst/>
          </a:prstGeom>
          <a:solidFill>
            <a:srgbClr val="DBE143"/>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000000"/>
              </a:solidFill>
              <a:latin typeface="Ariel"/>
              <a:cs typeface="Ariel"/>
            </a:endParaRPr>
          </a:p>
        </p:txBody>
      </p:sp>
      <p:sp>
        <p:nvSpPr>
          <p:cNvPr id="53" name="Rectangle 52"/>
          <p:cNvSpPr/>
          <p:nvPr/>
        </p:nvSpPr>
        <p:spPr>
          <a:xfrm>
            <a:off x="4038600" y="1828800"/>
            <a:ext cx="1828800" cy="990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effectLst/>
                <a:latin typeface="Arial"/>
                <a:cs typeface="Arial"/>
              </a:rPr>
              <a:t>World</a:t>
            </a:r>
            <a:endParaRPr lang="en-US" sz="2400" dirty="0">
              <a:solidFill>
                <a:srgbClr val="000000"/>
              </a:solidFill>
              <a:effectLst/>
              <a:latin typeface="Arial"/>
              <a:cs typeface="Arial"/>
            </a:endParaRP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Decentralized POMDP </a:t>
            </a:r>
          </a:p>
        </p:txBody>
      </p:sp>
      <p:sp>
        <p:nvSpPr>
          <p:cNvPr id="29700" name="Rectangle 3"/>
          <p:cNvSpPr>
            <a:spLocks noGrp="1" noChangeArrowheads="1"/>
          </p:cNvSpPr>
          <p:nvPr>
            <p:ph type="body" idx="1"/>
          </p:nvPr>
        </p:nvSpPr>
        <p:spPr>
          <a:xfrm>
            <a:off x="533400" y="5105400"/>
            <a:ext cx="8110537" cy="1447800"/>
          </a:xfrm>
        </p:spPr>
        <p:txBody>
          <a:bodyPr/>
          <a:lstStyle/>
          <a:p>
            <a:pPr eaLnBrk="1" hangingPunct="1"/>
            <a:r>
              <a:rPr lang="en-AU" sz="2600" dirty="0">
                <a:ea typeface="ＭＳ Ｐゴシック" charset="-128"/>
                <a:cs typeface="ＭＳ Ｐゴシック" charset="-128"/>
              </a:rPr>
              <a:t>Generalization of POMDP involving multiple cooperating decision </a:t>
            </a:r>
            <a:r>
              <a:rPr lang="en-AU" sz="2600" dirty="0" smtClean="0">
                <a:ea typeface="ＭＳ Ｐゴシック" charset="-128"/>
                <a:cs typeface="ＭＳ Ｐゴシック" charset="-128"/>
              </a:rPr>
              <a:t>makers, each receiving a different partial</a:t>
            </a:r>
            <a:r>
              <a:rPr lang="en-AU" sz="2600" dirty="0">
                <a:ea typeface="ＭＳ Ｐゴシック" charset="-128"/>
                <a:cs typeface="ＭＳ Ｐゴシック" charset="-128"/>
              </a:rPr>
              <a:t> </a:t>
            </a:r>
            <a:r>
              <a:rPr lang="en-AU" sz="2600" dirty="0" smtClean="0">
                <a:ea typeface="ＭＳ Ｐゴシック" charset="-128"/>
                <a:cs typeface="ＭＳ Ｐゴシック" charset="-128"/>
              </a:rPr>
              <a:t>observation after a joint action is taken</a:t>
            </a:r>
            <a:endParaRPr lang="en-AU" sz="2600" dirty="0">
              <a:ea typeface="ＭＳ Ｐゴシック" charset="-128"/>
              <a:cs typeface="ＭＳ Ｐゴシック" charset="-128"/>
            </a:endParaRPr>
          </a:p>
        </p:txBody>
      </p:sp>
      <p:sp>
        <p:nvSpPr>
          <p:cNvPr id="36" name="Oval 4"/>
          <p:cNvSpPr>
            <a:spLocks noChangeArrowheads="1"/>
          </p:cNvSpPr>
          <p:nvPr/>
        </p:nvSpPr>
        <p:spPr bwMode="auto">
          <a:xfrm>
            <a:off x="1066800" y="2057400"/>
            <a:ext cx="914400" cy="4572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37" name="Text Box 7"/>
          <p:cNvSpPr txBox="1">
            <a:spLocks noChangeArrowheads="1"/>
          </p:cNvSpPr>
          <p:nvPr/>
        </p:nvSpPr>
        <p:spPr bwMode="auto">
          <a:xfrm>
            <a:off x="2971800" y="2004291"/>
            <a:ext cx="478550"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a:latin typeface="Times New Roman" charset="0"/>
              </a:rPr>
              <a:t>a</a:t>
            </a:r>
            <a:r>
              <a:rPr lang="en-AU" baseline="-25000" dirty="0">
                <a:latin typeface="Times New Roman" charset="0"/>
              </a:rPr>
              <a:t>1</a:t>
            </a:r>
            <a:endParaRPr lang="en-US" baseline="-25000" dirty="0">
              <a:latin typeface="Times New Roman" charset="0"/>
            </a:endParaRPr>
          </a:p>
        </p:txBody>
      </p:sp>
      <p:sp>
        <p:nvSpPr>
          <p:cNvPr id="38" name="Text Box 8"/>
          <p:cNvSpPr txBox="1">
            <a:spLocks noChangeArrowheads="1"/>
          </p:cNvSpPr>
          <p:nvPr/>
        </p:nvSpPr>
        <p:spPr bwMode="auto">
          <a:xfrm>
            <a:off x="2971800" y="2590800"/>
            <a:ext cx="53091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a:latin typeface="Times New Roman" charset="0"/>
              </a:rPr>
              <a:t>o</a:t>
            </a:r>
            <a:r>
              <a:rPr lang="en-AU" baseline="-25000">
                <a:latin typeface="Times New Roman" charset="0"/>
              </a:rPr>
              <a:t>1</a:t>
            </a:r>
            <a:endParaRPr lang="en-US" i="1">
              <a:latin typeface="Times New Roman" charset="0"/>
            </a:endParaRPr>
          </a:p>
        </p:txBody>
      </p:sp>
      <p:sp>
        <p:nvSpPr>
          <p:cNvPr id="39" name="Text Box 9"/>
          <p:cNvSpPr txBox="1">
            <a:spLocks noChangeArrowheads="1"/>
          </p:cNvSpPr>
          <p:nvPr/>
        </p:nvSpPr>
        <p:spPr bwMode="auto">
          <a:xfrm>
            <a:off x="2971800" y="3657600"/>
            <a:ext cx="53091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a:latin typeface="Times New Roman" charset="0"/>
              </a:rPr>
              <a:t>o</a:t>
            </a:r>
            <a:r>
              <a:rPr lang="en-AU" baseline="-25000">
                <a:latin typeface="Times New Roman" charset="0"/>
              </a:rPr>
              <a:t>2</a:t>
            </a:r>
            <a:endParaRPr lang="en-US" i="1">
              <a:latin typeface="Times New Roman" charset="0"/>
            </a:endParaRPr>
          </a:p>
        </p:txBody>
      </p:sp>
      <p:sp>
        <p:nvSpPr>
          <p:cNvPr id="40" name="Text Box 10"/>
          <p:cNvSpPr txBox="1">
            <a:spLocks noChangeArrowheads="1"/>
          </p:cNvSpPr>
          <p:nvPr/>
        </p:nvSpPr>
        <p:spPr bwMode="auto">
          <a:xfrm>
            <a:off x="2990850" y="3048000"/>
            <a:ext cx="438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a:latin typeface="Times New Roman" charset="0"/>
              </a:rPr>
              <a:t>a</a:t>
            </a:r>
            <a:r>
              <a:rPr lang="en-AU" baseline="-25000">
                <a:latin typeface="Times New Roman" charset="0"/>
              </a:rPr>
              <a:t>2</a:t>
            </a:r>
            <a:endParaRPr lang="en-US" baseline="-25000">
              <a:latin typeface="Times New Roman" charset="0"/>
            </a:endParaRPr>
          </a:p>
        </p:txBody>
      </p:sp>
      <p:sp>
        <p:nvSpPr>
          <p:cNvPr id="41" name="Line 11"/>
          <p:cNvSpPr>
            <a:spLocks noChangeShapeType="1"/>
          </p:cNvSpPr>
          <p:nvPr/>
        </p:nvSpPr>
        <p:spPr bwMode="auto">
          <a:xfrm flipV="1">
            <a:off x="2438400" y="3352800"/>
            <a:ext cx="1524000" cy="3810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2" name="Line 12"/>
          <p:cNvSpPr>
            <a:spLocks noChangeShapeType="1"/>
          </p:cNvSpPr>
          <p:nvPr/>
        </p:nvSpPr>
        <p:spPr bwMode="auto">
          <a:xfrm flipH="1">
            <a:off x="2438400" y="3505200"/>
            <a:ext cx="1752600" cy="4572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3" name="Line 13"/>
          <p:cNvSpPr>
            <a:spLocks noChangeShapeType="1"/>
          </p:cNvSpPr>
          <p:nvPr/>
        </p:nvSpPr>
        <p:spPr bwMode="auto">
          <a:xfrm>
            <a:off x="2438400" y="2286000"/>
            <a:ext cx="1752600" cy="4572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ln>
                <a:solidFill>
                  <a:srgbClr val="000000"/>
                </a:solidFill>
              </a:ln>
            </a:endParaRPr>
          </a:p>
        </p:txBody>
      </p:sp>
      <p:sp>
        <p:nvSpPr>
          <p:cNvPr id="44" name="Line 14"/>
          <p:cNvSpPr>
            <a:spLocks noChangeShapeType="1"/>
          </p:cNvSpPr>
          <p:nvPr/>
        </p:nvSpPr>
        <p:spPr bwMode="auto">
          <a:xfrm flipH="1" flipV="1">
            <a:off x="2438400" y="2514600"/>
            <a:ext cx="1524000" cy="38100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45" name="Rectangle 15"/>
          <p:cNvSpPr>
            <a:spLocks noChangeArrowheads="1"/>
          </p:cNvSpPr>
          <p:nvPr/>
        </p:nvSpPr>
        <p:spPr bwMode="auto">
          <a:xfrm>
            <a:off x="1066800" y="2286000"/>
            <a:ext cx="914400" cy="533400"/>
          </a:xfrm>
          <a:prstGeom prst="rect">
            <a:avLst/>
          </a:prstGeom>
          <a:solidFill>
            <a:srgbClr val="DBE143"/>
          </a:solidFill>
          <a:ln w="9525">
            <a:solidFill>
              <a:schemeClr val="tx1"/>
            </a:solidFill>
            <a:miter lim="800000"/>
            <a:headEnd/>
            <a:tailEnd/>
          </a:ln>
        </p:spPr>
        <p:txBody>
          <a:bodyPr wrap="none" anchor="ctr"/>
          <a:lstStyle/>
          <a:p>
            <a:endParaRPr lang="en-US"/>
          </a:p>
        </p:txBody>
      </p:sp>
      <p:sp>
        <p:nvSpPr>
          <p:cNvPr id="46" name="Oval 16"/>
          <p:cNvSpPr>
            <a:spLocks noChangeArrowheads="1"/>
          </p:cNvSpPr>
          <p:nvPr/>
        </p:nvSpPr>
        <p:spPr bwMode="auto">
          <a:xfrm>
            <a:off x="1066800" y="26670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47" name="Oval 17"/>
          <p:cNvSpPr>
            <a:spLocks noChangeArrowheads="1"/>
          </p:cNvSpPr>
          <p:nvPr/>
        </p:nvSpPr>
        <p:spPr bwMode="auto">
          <a:xfrm>
            <a:off x="1676400" y="26670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48" name="Line 18"/>
          <p:cNvSpPr>
            <a:spLocks noChangeShapeType="1"/>
          </p:cNvSpPr>
          <p:nvPr/>
        </p:nvSpPr>
        <p:spPr bwMode="auto">
          <a:xfrm>
            <a:off x="1981200" y="2438400"/>
            <a:ext cx="2286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9" name="Line 19"/>
          <p:cNvSpPr>
            <a:spLocks noChangeShapeType="1"/>
          </p:cNvSpPr>
          <p:nvPr/>
        </p:nvSpPr>
        <p:spPr bwMode="auto">
          <a:xfrm>
            <a:off x="2209800" y="2286000"/>
            <a:ext cx="0" cy="22860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0" name="Line 20"/>
          <p:cNvSpPr>
            <a:spLocks noChangeShapeType="1"/>
          </p:cNvSpPr>
          <p:nvPr/>
        </p:nvSpPr>
        <p:spPr bwMode="auto">
          <a:xfrm>
            <a:off x="2209800" y="22860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1" name="Line 21"/>
          <p:cNvSpPr>
            <a:spLocks noChangeShapeType="1"/>
          </p:cNvSpPr>
          <p:nvPr/>
        </p:nvSpPr>
        <p:spPr bwMode="auto">
          <a:xfrm>
            <a:off x="2209800" y="25146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2" name="Text Box 22"/>
          <p:cNvSpPr txBox="1">
            <a:spLocks noChangeArrowheads="1"/>
          </p:cNvSpPr>
          <p:nvPr/>
        </p:nvSpPr>
        <p:spPr bwMode="auto">
          <a:xfrm>
            <a:off x="1371600" y="2286000"/>
            <a:ext cx="3540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dirty="0">
                <a:latin typeface="Arial" charset="0"/>
              </a:rPr>
              <a:t>1</a:t>
            </a:r>
            <a:endParaRPr lang="en-US" dirty="0">
              <a:latin typeface="Arial" charset="0"/>
            </a:endParaRPr>
          </a:p>
        </p:txBody>
      </p:sp>
      <p:sp>
        <p:nvSpPr>
          <p:cNvPr id="53" name="Oval 23"/>
          <p:cNvSpPr>
            <a:spLocks noChangeArrowheads="1"/>
          </p:cNvSpPr>
          <p:nvPr/>
        </p:nvSpPr>
        <p:spPr bwMode="auto">
          <a:xfrm>
            <a:off x="1066800" y="3505200"/>
            <a:ext cx="914400" cy="4572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54" name="Rectangle 24"/>
          <p:cNvSpPr>
            <a:spLocks noChangeArrowheads="1"/>
          </p:cNvSpPr>
          <p:nvPr/>
        </p:nvSpPr>
        <p:spPr bwMode="auto">
          <a:xfrm>
            <a:off x="1066800" y="3733800"/>
            <a:ext cx="914400" cy="533400"/>
          </a:xfrm>
          <a:prstGeom prst="rect">
            <a:avLst/>
          </a:prstGeom>
          <a:solidFill>
            <a:srgbClr val="DBE143"/>
          </a:solidFill>
          <a:ln w="9525">
            <a:solidFill>
              <a:schemeClr val="tx1"/>
            </a:solidFill>
            <a:miter lim="800000"/>
            <a:headEnd/>
            <a:tailEnd/>
          </a:ln>
        </p:spPr>
        <p:txBody>
          <a:bodyPr wrap="none" anchor="ctr"/>
          <a:lstStyle/>
          <a:p>
            <a:endParaRPr lang="en-US"/>
          </a:p>
        </p:txBody>
      </p:sp>
      <p:sp>
        <p:nvSpPr>
          <p:cNvPr id="55" name="Oval 25"/>
          <p:cNvSpPr>
            <a:spLocks noChangeArrowheads="1"/>
          </p:cNvSpPr>
          <p:nvPr/>
        </p:nvSpPr>
        <p:spPr bwMode="auto">
          <a:xfrm>
            <a:off x="1066800" y="4114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56" name="Oval 26"/>
          <p:cNvSpPr>
            <a:spLocks noChangeArrowheads="1"/>
          </p:cNvSpPr>
          <p:nvPr/>
        </p:nvSpPr>
        <p:spPr bwMode="auto">
          <a:xfrm>
            <a:off x="1676400" y="4114800"/>
            <a:ext cx="304800" cy="304800"/>
          </a:xfrm>
          <a:prstGeom prst="ellipse">
            <a:avLst/>
          </a:prstGeom>
          <a:solidFill>
            <a:schemeClr val="bg1">
              <a:lumMod val="50000"/>
            </a:schemeClr>
          </a:solidFill>
          <a:ln w="9525">
            <a:solidFill>
              <a:schemeClr val="tx1"/>
            </a:solidFill>
            <a:round/>
            <a:headEnd/>
            <a:tailEnd/>
          </a:ln>
        </p:spPr>
        <p:txBody>
          <a:bodyPr wrap="none" anchor="ctr"/>
          <a:lstStyle/>
          <a:p>
            <a:endParaRPr lang="en-US"/>
          </a:p>
        </p:txBody>
      </p:sp>
      <p:sp>
        <p:nvSpPr>
          <p:cNvPr id="57" name="Line 27"/>
          <p:cNvSpPr>
            <a:spLocks noChangeShapeType="1"/>
          </p:cNvSpPr>
          <p:nvPr/>
        </p:nvSpPr>
        <p:spPr bwMode="auto">
          <a:xfrm>
            <a:off x="1981200" y="3886200"/>
            <a:ext cx="2286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8" name="Line 28"/>
          <p:cNvSpPr>
            <a:spLocks noChangeShapeType="1"/>
          </p:cNvSpPr>
          <p:nvPr/>
        </p:nvSpPr>
        <p:spPr bwMode="auto">
          <a:xfrm>
            <a:off x="2209800" y="3733800"/>
            <a:ext cx="0" cy="22860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9" name="Line 29"/>
          <p:cNvSpPr>
            <a:spLocks noChangeShapeType="1"/>
          </p:cNvSpPr>
          <p:nvPr/>
        </p:nvSpPr>
        <p:spPr bwMode="auto">
          <a:xfrm>
            <a:off x="2209800" y="37338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0" name="Line 30"/>
          <p:cNvSpPr>
            <a:spLocks noChangeShapeType="1"/>
          </p:cNvSpPr>
          <p:nvPr/>
        </p:nvSpPr>
        <p:spPr bwMode="auto">
          <a:xfrm>
            <a:off x="2209800" y="3962400"/>
            <a:ext cx="152400" cy="0"/>
          </a:xfrm>
          <a:prstGeom prst="line">
            <a:avLst/>
          </a:prstGeom>
          <a:noFill/>
          <a:ln w="2857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61" name="Text Box 31"/>
          <p:cNvSpPr txBox="1">
            <a:spLocks noChangeArrowheads="1"/>
          </p:cNvSpPr>
          <p:nvPr/>
        </p:nvSpPr>
        <p:spPr bwMode="auto">
          <a:xfrm>
            <a:off x="1371600" y="3733800"/>
            <a:ext cx="3540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a:latin typeface="Arial" charset="0"/>
              </a:rPr>
              <a:t>2</a:t>
            </a:r>
            <a:endParaRPr lang="en-US">
              <a:latin typeface="Arial" charset="0"/>
            </a:endParaRPr>
          </a:p>
        </p:txBody>
      </p:sp>
      <p:sp>
        <p:nvSpPr>
          <p:cNvPr id="62" name="Line 34"/>
          <p:cNvSpPr>
            <a:spLocks noChangeShapeType="1"/>
          </p:cNvSpPr>
          <p:nvPr/>
        </p:nvSpPr>
        <p:spPr bwMode="auto">
          <a:xfrm>
            <a:off x="5943600" y="3154988"/>
            <a:ext cx="838200" cy="0"/>
          </a:xfrm>
          <a:prstGeom prst="line">
            <a:avLst/>
          </a:prstGeom>
          <a:noFill/>
          <a:ln w="19050">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en-US" dirty="0"/>
          </a:p>
        </p:txBody>
      </p:sp>
      <p:sp>
        <p:nvSpPr>
          <p:cNvPr id="63" name="Text Box 36"/>
          <p:cNvSpPr txBox="1">
            <a:spLocks noChangeArrowheads="1"/>
          </p:cNvSpPr>
          <p:nvPr/>
        </p:nvSpPr>
        <p:spPr bwMode="auto">
          <a:xfrm>
            <a:off x="6248400" y="3040303"/>
            <a:ext cx="228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Helvetica" charset="0"/>
                <a:ea typeface="ＭＳ Ｐゴシック" charset="0"/>
                <a:cs typeface="ＭＳ Ｐゴシック" charset="0"/>
              </a:defRPr>
            </a:lvl1pPr>
            <a:lvl2pPr marL="37931725" indent="-37474525">
              <a:defRPr sz="2400">
                <a:solidFill>
                  <a:schemeClr val="tx1"/>
                </a:solidFill>
                <a:latin typeface="Helvetica" charset="0"/>
                <a:ea typeface="ＭＳ Ｐゴシック" charset="0"/>
              </a:defRPr>
            </a:lvl2pPr>
            <a:lvl3pPr>
              <a:defRPr sz="2400">
                <a:solidFill>
                  <a:schemeClr val="tx1"/>
                </a:solidFill>
                <a:latin typeface="Helvetica" charset="0"/>
                <a:ea typeface="ＭＳ Ｐゴシック" charset="0"/>
              </a:defRPr>
            </a:lvl3pPr>
            <a:lvl4pPr>
              <a:defRPr sz="2400">
                <a:solidFill>
                  <a:schemeClr val="tx1"/>
                </a:solidFill>
                <a:latin typeface="Helvetica" charset="0"/>
                <a:ea typeface="ＭＳ Ｐゴシック" charset="0"/>
              </a:defRPr>
            </a:lvl4pPr>
            <a:lvl5pPr>
              <a:defRPr sz="2400">
                <a:solidFill>
                  <a:schemeClr val="tx1"/>
                </a:solidFill>
                <a:latin typeface="Helvetica" charset="0"/>
                <a:ea typeface="ＭＳ Ｐゴシック" charset="0"/>
              </a:defRPr>
            </a:lvl5pPr>
            <a:lvl6pPr marL="457200" eaLnBrk="0" fontAlgn="base" hangingPunct="0">
              <a:spcBef>
                <a:spcPct val="0"/>
              </a:spcBef>
              <a:spcAft>
                <a:spcPct val="0"/>
              </a:spcAft>
              <a:defRPr sz="2400">
                <a:solidFill>
                  <a:schemeClr val="tx1"/>
                </a:solidFill>
                <a:latin typeface="Helvetica" charset="0"/>
                <a:ea typeface="ＭＳ Ｐゴシック" charset="0"/>
              </a:defRPr>
            </a:lvl6pPr>
            <a:lvl7pPr marL="914400" eaLnBrk="0" fontAlgn="base" hangingPunct="0">
              <a:spcBef>
                <a:spcPct val="0"/>
              </a:spcBef>
              <a:spcAft>
                <a:spcPct val="0"/>
              </a:spcAft>
              <a:defRPr sz="2400">
                <a:solidFill>
                  <a:schemeClr val="tx1"/>
                </a:solidFill>
                <a:latin typeface="Helvetica" charset="0"/>
                <a:ea typeface="ＭＳ Ｐゴシック" charset="0"/>
              </a:defRPr>
            </a:lvl7pPr>
            <a:lvl8pPr marL="1371600" eaLnBrk="0" fontAlgn="base" hangingPunct="0">
              <a:spcBef>
                <a:spcPct val="0"/>
              </a:spcBef>
              <a:spcAft>
                <a:spcPct val="0"/>
              </a:spcAft>
              <a:defRPr sz="2400">
                <a:solidFill>
                  <a:schemeClr val="tx1"/>
                </a:solidFill>
                <a:latin typeface="Helvetica" charset="0"/>
                <a:ea typeface="ＭＳ Ｐゴシック" charset="0"/>
              </a:defRPr>
            </a:lvl8pPr>
            <a:lvl9pPr marL="1828800" eaLnBrk="0" fontAlgn="base" hangingPunct="0">
              <a:spcBef>
                <a:spcPct val="0"/>
              </a:spcBef>
              <a:spcAft>
                <a:spcPct val="0"/>
              </a:spcAft>
              <a:defRPr sz="2400">
                <a:solidFill>
                  <a:schemeClr val="tx1"/>
                </a:solidFill>
                <a:latin typeface="Helvetica" charset="0"/>
                <a:ea typeface="ＭＳ Ｐゴシック" charset="0"/>
              </a:defRPr>
            </a:lvl9pPr>
          </a:lstStyle>
          <a:p>
            <a:r>
              <a:rPr lang="en-AU" i="1" dirty="0">
                <a:latin typeface="Times New Roman" charset="0"/>
              </a:rPr>
              <a:t>r</a:t>
            </a:r>
            <a:endParaRPr lang="en-US" baseline="-25000" dirty="0">
              <a:latin typeface="Times New Roman" charset="0"/>
            </a:endParaRPr>
          </a:p>
        </p:txBody>
      </p:sp>
      <p:sp>
        <p:nvSpPr>
          <p:cNvPr id="64" name="Diamond 63"/>
          <p:cNvSpPr/>
          <p:nvPr/>
        </p:nvSpPr>
        <p:spPr>
          <a:xfrm>
            <a:off x="6858000" y="2667000"/>
            <a:ext cx="1828800" cy="990600"/>
          </a:xfrm>
          <a:prstGeom prst="diamond">
            <a:avLst/>
          </a:prstGeom>
          <a:solidFill>
            <a:srgbClr val="DBE143"/>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latin typeface="Arial Narrow"/>
              <a:cs typeface="Arial Narrow"/>
            </a:endParaRPr>
          </a:p>
        </p:txBody>
      </p:sp>
      <p:sp>
        <p:nvSpPr>
          <p:cNvPr id="65" name="Rectangle 64"/>
          <p:cNvSpPr/>
          <p:nvPr/>
        </p:nvSpPr>
        <p:spPr>
          <a:xfrm>
            <a:off x="6858000" y="2667000"/>
            <a:ext cx="1828800" cy="990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effectLst/>
                <a:latin typeface="Arial"/>
                <a:cs typeface="Arial"/>
              </a:rPr>
              <a:t>Reward</a:t>
            </a:r>
            <a:endParaRPr lang="en-US" sz="2400" dirty="0">
              <a:solidFill>
                <a:srgbClr val="000000"/>
              </a:solidFill>
              <a:effectLst/>
              <a:latin typeface="Arial"/>
              <a:cs typeface="Arial"/>
            </a:endParaRPr>
          </a:p>
        </p:txBody>
      </p:sp>
      <p:sp>
        <p:nvSpPr>
          <p:cNvPr id="66" name="Oval 65"/>
          <p:cNvSpPr/>
          <p:nvPr/>
        </p:nvSpPr>
        <p:spPr>
          <a:xfrm>
            <a:off x="4038600" y="2667000"/>
            <a:ext cx="1828800" cy="990600"/>
          </a:xfrm>
          <a:prstGeom prst="ellipse">
            <a:avLst/>
          </a:prstGeom>
          <a:solidFill>
            <a:srgbClr val="DBE143"/>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000000"/>
              </a:solidFill>
              <a:latin typeface="Ariel"/>
              <a:cs typeface="Ariel"/>
            </a:endParaRPr>
          </a:p>
        </p:txBody>
      </p:sp>
      <p:sp>
        <p:nvSpPr>
          <p:cNvPr id="67" name="Rectangle 66"/>
          <p:cNvSpPr/>
          <p:nvPr/>
        </p:nvSpPr>
        <p:spPr>
          <a:xfrm>
            <a:off x="4038600" y="2667000"/>
            <a:ext cx="1828800" cy="9906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effectLst/>
                <a:latin typeface="Arial"/>
                <a:cs typeface="Arial"/>
              </a:rPr>
              <a:t>World</a:t>
            </a:r>
            <a:endParaRPr lang="en-US" sz="2400" dirty="0">
              <a:solidFill>
                <a:srgbClr val="000000"/>
              </a:solidFill>
              <a:effectLst/>
              <a:latin typeface="Arial"/>
              <a:cs typeface="Aria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pPr eaLnBrk="1" hangingPunct="1"/>
            <a:r>
              <a:rPr lang="en-AU" dirty="0">
                <a:ea typeface="ＭＳ Ｐゴシック" charset="-128"/>
                <a:cs typeface="ＭＳ Ｐゴシック" charset="-128"/>
              </a:rPr>
              <a:t>DEC-</a:t>
            </a:r>
            <a:r>
              <a:rPr lang="en-AU" dirty="0" err="1" smtClean="0">
                <a:ea typeface="ＭＳ Ｐゴシック" charset="-128"/>
                <a:cs typeface="ＭＳ Ｐゴシック" charset="-128"/>
              </a:rPr>
              <a:t>POMDPs</a:t>
            </a:r>
            <a:endParaRPr lang="en-US" dirty="0">
              <a:ea typeface="ＭＳ Ｐゴシック" charset="-128"/>
              <a:cs typeface="ＭＳ Ｐゴシック" charset="-128"/>
            </a:endParaRPr>
          </a:p>
        </p:txBody>
      </p:sp>
      <p:pic>
        <p:nvPicPr>
          <p:cNvPr id="5" name="Picture 4" descr="Screen Shot 2012-05-03 at 11.46.15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62000" y="1496060"/>
            <a:ext cx="7641590" cy="5057140"/>
          </a:xfrm>
          <a:prstGeom prst="rect">
            <a:avLst/>
          </a:prstGeom>
        </p:spPr>
      </p:pic>
    </p:spTree>
    <p:extLst>
      <p:ext uri="{BB962C8B-B14F-4D97-AF65-F5344CB8AC3E}">
        <p14:creationId xmlns:p14="http://schemas.microsoft.com/office/powerpoint/2010/main" xmlns="" val="399337178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Subclasses and Related Models</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pPr>
              <a:spcAft>
                <a:spcPts val="600"/>
              </a:spcAft>
            </a:pPr>
            <a:r>
              <a:rPr lang="en-US" sz="2400" b="1" i="1" dirty="0" smtClean="0"/>
              <a:t>Decentralized MDP </a:t>
            </a:r>
            <a:r>
              <a:rPr lang="en-US" sz="2400" dirty="0" smtClean="0"/>
              <a:t>(DEC-MDP):  DEC-POMDP </a:t>
            </a:r>
            <a:r>
              <a:rPr lang="en-US" sz="2400" dirty="0"/>
              <a:t>in which </a:t>
            </a:r>
            <a:r>
              <a:rPr lang="en-US" sz="2400" dirty="0" smtClean="0"/>
              <a:t>the combined </a:t>
            </a:r>
            <a:r>
              <a:rPr lang="en-US" sz="2400" dirty="0"/>
              <a:t>observations of all the agents provide perfect information about the </a:t>
            </a:r>
            <a:r>
              <a:rPr lang="en-US" sz="2400" dirty="0" smtClean="0"/>
              <a:t>underlying world state</a:t>
            </a:r>
          </a:p>
          <a:p>
            <a:pPr>
              <a:spcAft>
                <a:spcPts val="600"/>
              </a:spcAft>
            </a:pPr>
            <a:r>
              <a:rPr lang="en-US" sz="2400" b="1" i="1" dirty="0" smtClean="0"/>
              <a:t>Multiagent MDP </a:t>
            </a:r>
            <a:r>
              <a:rPr lang="en-US" sz="2400" dirty="0" smtClean="0"/>
              <a:t>(MMDP):  DEC-MDP in which each agent has perfect information about the underlying state</a:t>
            </a:r>
          </a:p>
          <a:p>
            <a:pPr>
              <a:spcAft>
                <a:spcPts val="600"/>
              </a:spcAft>
            </a:pPr>
            <a:r>
              <a:rPr lang="en-US" sz="2400" b="1" i="1" dirty="0" smtClean="0"/>
              <a:t>Partially-Observable Stochastic Game </a:t>
            </a:r>
            <a:r>
              <a:rPr lang="en-US" sz="2400" dirty="0" smtClean="0"/>
              <a:t>(POSG): Generalization of DEC-POMDP in which each agent can have a different objective function.</a:t>
            </a:r>
          </a:p>
          <a:p>
            <a:pPr>
              <a:spcAft>
                <a:spcPts val="600"/>
              </a:spcAft>
            </a:pPr>
            <a:r>
              <a:rPr lang="en-US" sz="2400" b="1" i="1" dirty="0" smtClean="0"/>
              <a:t>Interactive POMDP </a:t>
            </a:r>
            <a:r>
              <a:rPr lang="en-US" sz="2400" dirty="0" smtClean="0"/>
              <a:t>(I-POMDP):  A model in which each agent explicitly represents beliefs about the other agents and about the world state.</a:t>
            </a:r>
          </a:p>
        </p:txBody>
      </p:sp>
    </p:spTree>
    <p:extLst>
      <p:ext uri="{BB962C8B-B14F-4D97-AF65-F5344CB8AC3E}">
        <p14:creationId xmlns:p14="http://schemas.microsoft.com/office/powerpoint/2010/main" xmlns="" val="7506296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Relationship Between Models </a:t>
            </a:r>
            <a:endParaRPr lang="en-US" dirty="0">
              <a:ea typeface="ＭＳ Ｐゴシック" charset="-128"/>
              <a:cs typeface="ＭＳ Ｐゴシック" charset="-128"/>
            </a:endParaRPr>
          </a:p>
        </p:txBody>
      </p:sp>
      <p:sp>
        <p:nvSpPr>
          <p:cNvPr id="5" name="Oval 4"/>
          <p:cNvSpPr/>
          <p:nvPr/>
        </p:nvSpPr>
        <p:spPr>
          <a:xfrm>
            <a:off x="1295400" y="3124200"/>
            <a:ext cx="6452822" cy="2428294"/>
          </a:xfrm>
          <a:prstGeom prst="ellipse">
            <a:avLst/>
          </a:prstGeom>
          <a:no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6" name="Oval 5"/>
          <p:cNvSpPr/>
          <p:nvPr/>
        </p:nvSpPr>
        <p:spPr>
          <a:xfrm>
            <a:off x="2736987" y="3536066"/>
            <a:ext cx="4839615" cy="1587400"/>
          </a:xfrm>
          <a:prstGeom prst="ellipse">
            <a:avLst/>
          </a:prstGeom>
          <a:solidFill>
            <a:srgbClr val="DCE243"/>
          </a:solidFill>
          <a:ln w="254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7" name="Oval 6"/>
          <p:cNvSpPr/>
          <p:nvPr/>
        </p:nvSpPr>
        <p:spPr>
          <a:xfrm>
            <a:off x="1441275" y="3647612"/>
            <a:ext cx="3544932" cy="1364306"/>
          </a:xfrm>
          <a:prstGeom prst="ellipse">
            <a:avLst/>
          </a:prstGeom>
          <a:solidFill>
            <a:schemeClr val="bg1">
              <a:lumMod val="75000"/>
            </a:schemeClr>
          </a:solidFill>
          <a:ln w="254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8" name="Oval 7"/>
          <p:cNvSpPr/>
          <p:nvPr/>
        </p:nvSpPr>
        <p:spPr>
          <a:xfrm>
            <a:off x="2736989" y="3802062"/>
            <a:ext cx="2249218" cy="1052142"/>
          </a:xfrm>
          <a:prstGeom prst="ellipse">
            <a:avLst/>
          </a:prstGeom>
          <a:solidFill>
            <a:schemeClr val="bg1">
              <a:lumMod val="50000"/>
            </a:schemeClr>
          </a:solid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9" name="Oval 8"/>
          <p:cNvSpPr/>
          <p:nvPr/>
        </p:nvSpPr>
        <p:spPr>
          <a:xfrm>
            <a:off x="3773221" y="3802062"/>
            <a:ext cx="2249218" cy="1052142"/>
          </a:xfrm>
          <a:prstGeom prst="ellipse">
            <a:avLst/>
          </a:prstGeom>
          <a:solidFill>
            <a:schemeClr val="bg1">
              <a:lumMod val="50000"/>
            </a:schemeClr>
          </a:solid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10" name="TextBox 9"/>
          <p:cNvSpPr txBox="1"/>
          <p:nvPr/>
        </p:nvSpPr>
        <p:spPr>
          <a:xfrm>
            <a:off x="6005277" y="3870710"/>
            <a:ext cx="1725783" cy="861774"/>
          </a:xfrm>
          <a:prstGeom prst="rect">
            <a:avLst/>
          </a:prstGeom>
          <a:noFill/>
          <a:effectLst/>
        </p:spPr>
        <p:txBody>
          <a:bodyPr wrap="square" rtlCol="0">
            <a:spAutoFit/>
          </a:bodyPr>
          <a:lstStyle/>
          <a:p>
            <a:r>
              <a:rPr lang="en-US" b="1" dirty="0" smtClean="0"/>
              <a:t>DEC-POMDP</a:t>
            </a:r>
          </a:p>
          <a:p>
            <a:r>
              <a:rPr lang="en-US" sz="1400" b="1" dirty="0" smtClean="0"/>
              <a:t>DEC-POMDP-COM</a:t>
            </a:r>
          </a:p>
          <a:p>
            <a:r>
              <a:rPr lang="en-US" b="1" dirty="0" smtClean="0"/>
              <a:t>MTDP</a:t>
            </a:r>
          </a:p>
        </p:txBody>
      </p:sp>
      <p:sp>
        <p:nvSpPr>
          <p:cNvPr id="11" name="TextBox 10"/>
          <p:cNvSpPr txBox="1"/>
          <p:nvPr/>
        </p:nvSpPr>
        <p:spPr>
          <a:xfrm>
            <a:off x="3422311" y="3192477"/>
            <a:ext cx="745777" cy="369332"/>
          </a:xfrm>
          <a:prstGeom prst="rect">
            <a:avLst/>
          </a:prstGeom>
          <a:noFill/>
          <a:effectLst/>
        </p:spPr>
        <p:txBody>
          <a:bodyPr wrap="square" rtlCol="0">
            <a:spAutoFit/>
          </a:bodyPr>
          <a:lstStyle/>
          <a:p>
            <a:r>
              <a:rPr lang="en-US" b="1" dirty="0" smtClean="0"/>
              <a:t>POSG</a:t>
            </a:r>
          </a:p>
        </p:txBody>
      </p:sp>
      <p:sp>
        <p:nvSpPr>
          <p:cNvPr id="12" name="TextBox 11"/>
          <p:cNvSpPr txBox="1"/>
          <p:nvPr/>
        </p:nvSpPr>
        <p:spPr>
          <a:xfrm>
            <a:off x="1632027" y="4114708"/>
            <a:ext cx="1197764" cy="553998"/>
          </a:xfrm>
          <a:prstGeom prst="rect">
            <a:avLst/>
          </a:prstGeom>
          <a:noFill/>
          <a:effectLst/>
        </p:spPr>
        <p:txBody>
          <a:bodyPr wrap="none" rtlCol="0">
            <a:spAutoFit/>
          </a:bodyPr>
          <a:lstStyle/>
          <a:p>
            <a:r>
              <a:rPr lang="en-US" b="1" dirty="0" smtClean="0"/>
              <a:t>I-POMDP</a:t>
            </a:r>
          </a:p>
          <a:p>
            <a:r>
              <a:rPr lang="en-US" sz="1200" b="1" dirty="0" smtClean="0"/>
              <a:t>(finitely nested)</a:t>
            </a:r>
            <a:endParaRPr lang="en-US" sz="1200" b="1" dirty="0"/>
          </a:p>
        </p:txBody>
      </p:sp>
      <p:sp>
        <p:nvSpPr>
          <p:cNvPr id="13" name="TextBox 12"/>
          <p:cNvSpPr txBox="1"/>
          <p:nvPr/>
        </p:nvSpPr>
        <p:spPr>
          <a:xfrm>
            <a:off x="2833246" y="4119173"/>
            <a:ext cx="1056345" cy="369332"/>
          </a:xfrm>
          <a:prstGeom prst="rect">
            <a:avLst/>
          </a:prstGeom>
          <a:noFill/>
          <a:effectLst/>
        </p:spPr>
        <p:txBody>
          <a:bodyPr wrap="square" rtlCol="0">
            <a:spAutoFit/>
          </a:bodyPr>
          <a:lstStyle/>
          <a:p>
            <a:r>
              <a:rPr lang="en-US" b="1" dirty="0" smtClean="0"/>
              <a:t>POMDP</a:t>
            </a:r>
          </a:p>
        </p:txBody>
      </p:sp>
      <p:sp>
        <p:nvSpPr>
          <p:cNvPr id="14" name="TextBox 13"/>
          <p:cNvSpPr txBox="1"/>
          <p:nvPr/>
        </p:nvSpPr>
        <p:spPr>
          <a:xfrm>
            <a:off x="4094286" y="4119173"/>
            <a:ext cx="745777" cy="369332"/>
          </a:xfrm>
          <a:prstGeom prst="rect">
            <a:avLst/>
          </a:prstGeom>
          <a:noFill/>
          <a:effectLst/>
        </p:spPr>
        <p:txBody>
          <a:bodyPr wrap="square" rtlCol="0">
            <a:spAutoFit/>
          </a:bodyPr>
          <a:lstStyle/>
          <a:p>
            <a:r>
              <a:rPr lang="en-US" b="1" dirty="0" smtClean="0"/>
              <a:t>MDP</a:t>
            </a:r>
          </a:p>
        </p:txBody>
      </p:sp>
      <p:sp>
        <p:nvSpPr>
          <p:cNvPr id="16" name="TextBox 15"/>
          <p:cNvSpPr txBox="1"/>
          <p:nvPr/>
        </p:nvSpPr>
        <p:spPr>
          <a:xfrm>
            <a:off x="4960198" y="4119173"/>
            <a:ext cx="1114756" cy="369332"/>
          </a:xfrm>
          <a:prstGeom prst="rect">
            <a:avLst/>
          </a:prstGeom>
          <a:noFill/>
          <a:effectLst/>
        </p:spPr>
        <p:txBody>
          <a:bodyPr wrap="square" rtlCol="0">
            <a:spAutoFit/>
          </a:bodyPr>
          <a:lstStyle/>
          <a:p>
            <a:r>
              <a:rPr lang="en-US" b="1" dirty="0" smtClean="0"/>
              <a:t>DEC-MDP</a:t>
            </a:r>
          </a:p>
        </p:txBody>
      </p:sp>
      <p:sp>
        <p:nvSpPr>
          <p:cNvPr id="17" name="Oval 16"/>
          <p:cNvSpPr/>
          <p:nvPr/>
        </p:nvSpPr>
        <p:spPr>
          <a:xfrm>
            <a:off x="2736989" y="3535352"/>
            <a:ext cx="4839615" cy="1587400"/>
          </a:xfrm>
          <a:prstGeom prst="ellipse">
            <a:avLst/>
          </a:prstGeom>
          <a:no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18" name="Oval 17"/>
          <p:cNvSpPr/>
          <p:nvPr/>
        </p:nvSpPr>
        <p:spPr>
          <a:xfrm>
            <a:off x="1441275" y="3647612"/>
            <a:ext cx="3544932" cy="1364306"/>
          </a:xfrm>
          <a:prstGeom prst="ellipse">
            <a:avLst/>
          </a:prstGeom>
          <a:noFill/>
          <a:ln w="254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3" name="TextBox 2"/>
          <p:cNvSpPr txBox="1"/>
          <p:nvPr/>
        </p:nvSpPr>
        <p:spPr>
          <a:xfrm>
            <a:off x="0" y="1981200"/>
            <a:ext cx="9144000" cy="461665"/>
          </a:xfrm>
          <a:prstGeom prst="rect">
            <a:avLst/>
          </a:prstGeom>
          <a:noFill/>
        </p:spPr>
        <p:txBody>
          <a:bodyPr wrap="square" rtlCol="0">
            <a:spAutoFit/>
          </a:bodyPr>
          <a:lstStyle/>
          <a:p>
            <a:pPr algn="ctr"/>
            <a:r>
              <a:rPr lang="en-US" sz="2400" dirty="0" smtClean="0"/>
              <a:t>Relationships among the various decision-theoretic models</a:t>
            </a:r>
            <a:endParaRPr lang="en-US" sz="24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en-AU" dirty="0">
                <a:ea typeface="ＭＳ Ｐゴシック" charset="-128"/>
                <a:cs typeface="ＭＳ Ｐゴシック" charset="-128"/>
              </a:rPr>
              <a:t>Example: Mobile Robot Planning</a:t>
            </a:r>
            <a:endParaRPr lang="en-US" dirty="0">
              <a:ea typeface="ＭＳ Ｐゴシック" charset="-128"/>
              <a:cs typeface="ＭＳ Ｐゴシック" charset="-128"/>
            </a:endParaRPr>
          </a:p>
        </p:txBody>
      </p:sp>
      <p:sp>
        <p:nvSpPr>
          <p:cNvPr id="35844" name="Text Box 3"/>
          <p:cNvSpPr txBox="1">
            <a:spLocks noChangeArrowheads="1"/>
          </p:cNvSpPr>
          <p:nvPr/>
        </p:nvSpPr>
        <p:spPr bwMode="auto">
          <a:xfrm>
            <a:off x="5334000" y="2362200"/>
            <a:ext cx="3444875" cy="3416320"/>
          </a:xfrm>
          <a:prstGeom prst="rect">
            <a:avLst/>
          </a:prstGeom>
          <a:noFill/>
          <a:ln w="9525">
            <a:noFill/>
            <a:miter lim="800000"/>
            <a:headEnd/>
            <a:tailEnd/>
          </a:ln>
        </p:spPr>
        <p:txBody>
          <a:bodyPr>
            <a:prstTxWarp prst="textNoShape">
              <a:avLst/>
            </a:prstTxWarp>
            <a:spAutoFit/>
          </a:bodyPr>
          <a:lstStyle/>
          <a:p>
            <a:pPr algn="l"/>
            <a:r>
              <a:rPr lang="en-AU" sz="2400" dirty="0">
                <a:solidFill>
                  <a:srgbClr val="C0504D"/>
                </a:solidFill>
              </a:rPr>
              <a:t>States: </a:t>
            </a:r>
            <a:r>
              <a:rPr lang="en-AU" sz="2400" dirty="0"/>
              <a:t>grid cell pairs</a:t>
            </a:r>
          </a:p>
          <a:p>
            <a:pPr algn="l"/>
            <a:r>
              <a:rPr lang="en-AU" sz="2400" dirty="0"/>
              <a:t>  </a:t>
            </a:r>
          </a:p>
          <a:p>
            <a:pPr algn="l"/>
            <a:r>
              <a:rPr lang="en-AU" sz="2400" dirty="0">
                <a:solidFill>
                  <a:srgbClr val="C0504D"/>
                </a:solidFill>
              </a:rPr>
              <a:t>Actions:</a:t>
            </a:r>
            <a:r>
              <a:rPr lang="en-AU" sz="2400" dirty="0"/>
              <a:t> </a:t>
            </a:r>
            <a:r>
              <a:rPr lang="en-AU" sz="2400" dirty="0" err="1">
                <a:sym typeface="Symbol" charset="2"/>
              </a:rPr>
              <a:t>,,,</a:t>
            </a:r>
            <a:r>
              <a:rPr lang="en-AU" sz="2400" dirty="0"/>
              <a:t> </a:t>
            </a:r>
          </a:p>
          <a:p>
            <a:pPr algn="l"/>
            <a:endParaRPr lang="en-AU" sz="2400" dirty="0"/>
          </a:p>
          <a:p>
            <a:pPr algn="l"/>
            <a:r>
              <a:rPr lang="en-AU" sz="2400" dirty="0">
                <a:solidFill>
                  <a:srgbClr val="C0504D"/>
                </a:solidFill>
              </a:rPr>
              <a:t>Transitions: </a:t>
            </a:r>
            <a:r>
              <a:rPr lang="en-AU" sz="2400" dirty="0"/>
              <a:t>noisy</a:t>
            </a:r>
          </a:p>
          <a:p>
            <a:pPr algn="l"/>
            <a:endParaRPr lang="en-AU" sz="2400" dirty="0"/>
          </a:p>
          <a:p>
            <a:pPr algn="l"/>
            <a:r>
              <a:rPr lang="en-AU" sz="2400" dirty="0">
                <a:solidFill>
                  <a:srgbClr val="C0504D"/>
                </a:solidFill>
              </a:rPr>
              <a:t>Goal: </a:t>
            </a:r>
            <a:r>
              <a:rPr lang="en-AU" sz="2400" dirty="0"/>
              <a:t>meet quickly</a:t>
            </a:r>
          </a:p>
          <a:p>
            <a:pPr algn="l"/>
            <a:endParaRPr lang="en-AU" sz="2400" dirty="0"/>
          </a:p>
          <a:p>
            <a:pPr algn="l"/>
            <a:r>
              <a:rPr lang="en-AU" sz="2400" dirty="0">
                <a:solidFill>
                  <a:srgbClr val="C0504D"/>
                </a:solidFill>
              </a:rPr>
              <a:t>Observations: </a:t>
            </a:r>
            <a:r>
              <a:rPr lang="en-AU" sz="2400" dirty="0"/>
              <a:t>red lines         </a:t>
            </a:r>
            <a:endParaRPr lang="en-US" sz="2400" dirty="0"/>
          </a:p>
        </p:txBody>
      </p:sp>
      <p:graphicFrame>
        <p:nvGraphicFramePr>
          <p:cNvPr id="696324" name="Group 4"/>
          <p:cNvGraphicFramePr>
            <a:graphicFrameLocks noGrp="1"/>
          </p:cNvGraphicFramePr>
          <p:nvPr/>
        </p:nvGraphicFramePr>
        <p:xfrm>
          <a:off x="762000" y="2362200"/>
          <a:ext cx="4038600" cy="3657600"/>
        </p:xfrm>
        <a:graphic>
          <a:graphicData uri="http://schemas.openxmlformats.org/drawingml/2006/table">
            <a:tbl>
              <a:tblPr/>
              <a:tblGrid>
                <a:gridCol w="504825"/>
                <a:gridCol w="504825"/>
                <a:gridCol w="504825"/>
                <a:gridCol w="504825"/>
                <a:gridCol w="504825"/>
                <a:gridCol w="504825"/>
                <a:gridCol w="504825"/>
                <a:gridCol w="504825"/>
              </a:tblGrid>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4500">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2" name="Group 87"/>
          <p:cNvGrpSpPr>
            <a:grpSpLocks/>
          </p:cNvGrpSpPr>
          <p:nvPr/>
        </p:nvGrpSpPr>
        <p:grpSpPr bwMode="auto">
          <a:xfrm>
            <a:off x="914400" y="2946400"/>
            <a:ext cx="1219200" cy="1143000"/>
            <a:chOff x="1056" y="1248"/>
            <a:chExt cx="768" cy="720"/>
          </a:xfrm>
        </p:grpSpPr>
        <p:grpSp>
          <p:nvGrpSpPr>
            <p:cNvPr id="3" name="Group 88"/>
            <p:cNvGrpSpPr>
              <a:grpSpLocks/>
            </p:cNvGrpSpPr>
            <p:nvPr/>
          </p:nvGrpSpPr>
          <p:grpSpPr bwMode="auto">
            <a:xfrm>
              <a:off x="1296" y="1488"/>
              <a:ext cx="288" cy="203"/>
              <a:chOff x="4320" y="1728"/>
              <a:chExt cx="816" cy="576"/>
            </a:xfrm>
          </p:grpSpPr>
          <p:sp>
            <p:nvSpPr>
              <p:cNvPr id="35956" name="Oval 89"/>
              <p:cNvSpPr>
                <a:spLocks noChangeArrowheads="1"/>
              </p:cNvSpPr>
              <p:nvPr/>
            </p:nvSpPr>
            <p:spPr bwMode="auto">
              <a:xfrm>
                <a:off x="4320" y="1728"/>
                <a:ext cx="576" cy="288"/>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57" name="Rectangle 90"/>
              <p:cNvSpPr>
                <a:spLocks noChangeArrowheads="1"/>
              </p:cNvSpPr>
              <p:nvPr/>
            </p:nvSpPr>
            <p:spPr bwMode="auto">
              <a:xfrm>
                <a:off x="4320" y="1872"/>
                <a:ext cx="576" cy="336"/>
              </a:xfrm>
              <a:prstGeom prst="rect">
                <a:avLst/>
              </a:prstGeom>
              <a:solidFill>
                <a:srgbClr val="DCE243"/>
              </a:solidFill>
              <a:ln w="9525">
                <a:solidFill>
                  <a:schemeClr val="tx1"/>
                </a:solidFill>
                <a:miter lim="800000"/>
                <a:headEnd/>
                <a:tailEnd/>
              </a:ln>
            </p:spPr>
            <p:txBody>
              <a:bodyPr wrap="none" anchor="ctr">
                <a:prstTxWarp prst="textNoShape">
                  <a:avLst/>
                </a:prstTxWarp>
              </a:bodyPr>
              <a:lstStyle/>
              <a:p>
                <a:endParaRPr lang="en-US"/>
              </a:p>
            </p:txBody>
          </p:sp>
          <p:sp>
            <p:nvSpPr>
              <p:cNvPr id="35958" name="Oval 91"/>
              <p:cNvSpPr>
                <a:spLocks noChangeArrowheads="1"/>
              </p:cNvSpPr>
              <p:nvPr/>
            </p:nvSpPr>
            <p:spPr bwMode="auto">
              <a:xfrm>
                <a:off x="4320" y="2112"/>
                <a:ext cx="192" cy="192"/>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59" name="Oval 92"/>
              <p:cNvSpPr>
                <a:spLocks noChangeArrowheads="1"/>
              </p:cNvSpPr>
              <p:nvPr/>
            </p:nvSpPr>
            <p:spPr bwMode="auto">
              <a:xfrm>
                <a:off x="4704" y="2112"/>
                <a:ext cx="192" cy="192"/>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60" name="Line 93"/>
              <p:cNvSpPr>
                <a:spLocks noChangeShapeType="1"/>
              </p:cNvSpPr>
              <p:nvPr/>
            </p:nvSpPr>
            <p:spPr bwMode="auto">
              <a:xfrm>
                <a:off x="4896" y="1968"/>
                <a:ext cx="144"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61" name="Line 94"/>
              <p:cNvSpPr>
                <a:spLocks noChangeShapeType="1"/>
              </p:cNvSpPr>
              <p:nvPr/>
            </p:nvSpPr>
            <p:spPr bwMode="auto">
              <a:xfrm>
                <a:off x="5040" y="1872"/>
                <a:ext cx="0" cy="144"/>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62" name="Line 95"/>
              <p:cNvSpPr>
                <a:spLocks noChangeShapeType="1"/>
              </p:cNvSpPr>
              <p:nvPr/>
            </p:nvSpPr>
            <p:spPr bwMode="auto">
              <a:xfrm>
                <a:off x="5040" y="1872"/>
                <a:ext cx="96"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63" name="Line 96"/>
              <p:cNvSpPr>
                <a:spLocks noChangeShapeType="1"/>
              </p:cNvSpPr>
              <p:nvPr/>
            </p:nvSpPr>
            <p:spPr bwMode="auto">
              <a:xfrm>
                <a:off x="5040" y="2016"/>
                <a:ext cx="96" cy="0"/>
              </a:xfrm>
              <a:prstGeom prst="line">
                <a:avLst/>
              </a:prstGeom>
              <a:noFill/>
              <a:ln w="28575">
                <a:solidFill>
                  <a:schemeClr val="tx1"/>
                </a:solidFill>
                <a:round/>
                <a:headEnd/>
                <a:tailEnd/>
              </a:ln>
            </p:spPr>
            <p:txBody>
              <a:bodyPr>
                <a:prstTxWarp prst="textNoShape">
                  <a:avLst/>
                </a:prstTxWarp>
              </a:bodyPr>
              <a:lstStyle/>
              <a:p>
                <a:endParaRPr lang="en-US"/>
              </a:p>
            </p:txBody>
          </p:sp>
        </p:grpSp>
        <p:sp>
          <p:nvSpPr>
            <p:cNvPr id="35948" name="Line 97"/>
            <p:cNvSpPr>
              <a:spLocks noChangeShapeType="1"/>
            </p:cNvSpPr>
            <p:nvPr/>
          </p:nvSpPr>
          <p:spPr bwMode="auto">
            <a:xfrm flipV="1">
              <a:off x="1440" y="124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49" name="Line 98"/>
            <p:cNvSpPr>
              <a:spLocks noChangeShapeType="1"/>
            </p:cNvSpPr>
            <p:nvPr/>
          </p:nvSpPr>
          <p:spPr bwMode="auto">
            <a:xfrm flipV="1">
              <a:off x="1440" y="1776"/>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0" name="Line 99"/>
            <p:cNvSpPr>
              <a:spLocks noChangeShapeType="1"/>
            </p:cNvSpPr>
            <p:nvPr/>
          </p:nvSpPr>
          <p:spPr bwMode="auto">
            <a:xfrm rot="16200000" flipV="1">
              <a:off x="1728" y="148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1" name="Line 100"/>
            <p:cNvSpPr>
              <a:spLocks noChangeShapeType="1"/>
            </p:cNvSpPr>
            <p:nvPr/>
          </p:nvSpPr>
          <p:spPr bwMode="auto">
            <a:xfrm rot="16200000" flipV="1">
              <a:off x="1152" y="148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2" name="Line 101"/>
            <p:cNvSpPr>
              <a:spLocks noChangeShapeType="1"/>
            </p:cNvSpPr>
            <p:nvPr/>
          </p:nvSpPr>
          <p:spPr bwMode="auto">
            <a:xfrm rot="13410304" flipV="1">
              <a:off x="1728" y="1248"/>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3" name="Line 102"/>
            <p:cNvSpPr>
              <a:spLocks noChangeShapeType="1"/>
            </p:cNvSpPr>
            <p:nvPr/>
          </p:nvSpPr>
          <p:spPr bwMode="auto">
            <a:xfrm rot="13410304" flipV="1">
              <a:off x="1152" y="1776"/>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4" name="Line 103"/>
            <p:cNvSpPr>
              <a:spLocks noChangeShapeType="1"/>
            </p:cNvSpPr>
            <p:nvPr/>
          </p:nvSpPr>
          <p:spPr bwMode="auto">
            <a:xfrm rot="18810304" flipV="1">
              <a:off x="1151" y="1249"/>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55" name="Line 104"/>
            <p:cNvSpPr>
              <a:spLocks noChangeShapeType="1"/>
            </p:cNvSpPr>
            <p:nvPr/>
          </p:nvSpPr>
          <p:spPr bwMode="auto">
            <a:xfrm rot="18810304" flipV="1">
              <a:off x="1727" y="1777"/>
              <a:ext cx="1" cy="192"/>
            </a:xfrm>
            <a:prstGeom prst="line">
              <a:avLst/>
            </a:prstGeom>
            <a:noFill/>
            <a:ln w="28575">
              <a:solidFill>
                <a:srgbClr val="FF3300"/>
              </a:solidFill>
              <a:round/>
              <a:headEnd/>
              <a:tailEnd/>
            </a:ln>
          </p:spPr>
          <p:txBody>
            <a:bodyPr>
              <a:prstTxWarp prst="textNoShape">
                <a:avLst/>
              </a:prstTxWarp>
            </a:bodyPr>
            <a:lstStyle/>
            <a:p>
              <a:endParaRPr lang="en-US"/>
            </a:p>
          </p:txBody>
        </p:sp>
      </p:grpSp>
      <p:grpSp>
        <p:nvGrpSpPr>
          <p:cNvPr id="4" name="Group 105"/>
          <p:cNvGrpSpPr>
            <a:grpSpLocks/>
          </p:cNvGrpSpPr>
          <p:nvPr/>
        </p:nvGrpSpPr>
        <p:grpSpPr bwMode="auto">
          <a:xfrm>
            <a:off x="3429000" y="4318000"/>
            <a:ext cx="1219200" cy="1143000"/>
            <a:chOff x="1056" y="1248"/>
            <a:chExt cx="768" cy="720"/>
          </a:xfrm>
        </p:grpSpPr>
        <p:grpSp>
          <p:nvGrpSpPr>
            <p:cNvPr id="5" name="Group 106"/>
            <p:cNvGrpSpPr>
              <a:grpSpLocks/>
            </p:cNvGrpSpPr>
            <p:nvPr/>
          </p:nvGrpSpPr>
          <p:grpSpPr bwMode="auto">
            <a:xfrm>
              <a:off x="1296" y="1488"/>
              <a:ext cx="288" cy="203"/>
              <a:chOff x="4320" y="1728"/>
              <a:chExt cx="816" cy="576"/>
            </a:xfrm>
          </p:grpSpPr>
          <p:sp>
            <p:nvSpPr>
              <p:cNvPr id="35939" name="Oval 107"/>
              <p:cNvSpPr>
                <a:spLocks noChangeArrowheads="1"/>
              </p:cNvSpPr>
              <p:nvPr/>
            </p:nvSpPr>
            <p:spPr bwMode="auto">
              <a:xfrm>
                <a:off x="4320" y="1728"/>
                <a:ext cx="576" cy="288"/>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40" name="Rectangle 108"/>
              <p:cNvSpPr>
                <a:spLocks noChangeArrowheads="1"/>
              </p:cNvSpPr>
              <p:nvPr/>
            </p:nvSpPr>
            <p:spPr bwMode="auto">
              <a:xfrm>
                <a:off x="4320" y="1872"/>
                <a:ext cx="576" cy="336"/>
              </a:xfrm>
              <a:prstGeom prst="rect">
                <a:avLst/>
              </a:prstGeom>
              <a:solidFill>
                <a:srgbClr val="DCE243"/>
              </a:solidFill>
              <a:ln w="9525">
                <a:solidFill>
                  <a:schemeClr val="tx1"/>
                </a:solidFill>
                <a:miter lim="800000"/>
                <a:headEnd/>
                <a:tailEnd/>
              </a:ln>
            </p:spPr>
            <p:txBody>
              <a:bodyPr wrap="none" anchor="ctr">
                <a:prstTxWarp prst="textNoShape">
                  <a:avLst/>
                </a:prstTxWarp>
              </a:bodyPr>
              <a:lstStyle/>
              <a:p>
                <a:endParaRPr lang="en-US"/>
              </a:p>
            </p:txBody>
          </p:sp>
          <p:sp>
            <p:nvSpPr>
              <p:cNvPr id="35941" name="Oval 109"/>
              <p:cNvSpPr>
                <a:spLocks noChangeArrowheads="1"/>
              </p:cNvSpPr>
              <p:nvPr/>
            </p:nvSpPr>
            <p:spPr bwMode="auto">
              <a:xfrm>
                <a:off x="4320" y="2112"/>
                <a:ext cx="192" cy="192"/>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42" name="Oval 110"/>
              <p:cNvSpPr>
                <a:spLocks noChangeArrowheads="1"/>
              </p:cNvSpPr>
              <p:nvPr/>
            </p:nvSpPr>
            <p:spPr bwMode="auto">
              <a:xfrm>
                <a:off x="4704" y="2112"/>
                <a:ext cx="192" cy="192"/>
              </a:xfrm>
              <a:prstGeom prst="ellipse">
                <a:avLst/>
              </a:prstGeom>
              <a:solidFill>
                <a:schemeClr val="tx2"/>
              </a:solidFill>
              <a:ln w="9525">
                <a:solidFill>
                  <a:schemeClr val="tx1"/>
                </a:solidFill>
                <a:round/>
                <a:headEnd/>
                <a:tailEnd/>
              </a:ln>
            </p:spPr>
            <p:txBody>
              <a:bodyPr wrap="none" anchor="ctr">
                <a:prstTxWarp prst="textNoShape">
                  <a:avLst/>
                </a:prstTxWarp>
              </a:bodyPr>
              <a:lstStyle/>
              <a:p>
                <a:endParaRPr lang="en-US"/>
              </a:p>
            </p:txBody>
          </p:sp>
          <p:sp>
            <p:nvSpPr>
              <p:cNvPr id="35943" name="Line 111"/>
              <p:cNvSpPr>
                <a:spLocks noChangeShapeType="1"/>
              </p:cNvSpPr>
              <p:nvPr/>
            </p:nvSpPr>
            <p:spPr bwMode="auto">
              <a:xfrm>
                <a:off x="4896" y="1968"/>
                <a:ext cx="144"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44" name="Line 112"/>
              <p:cNvSpPr>
                <a:spLocks noChangeShapeType="1"/>
              </p:cNvSpPr>
              <p:nvPr/>
            </p:nvSpPr>
            <p:spPr bwMode="auto">
              <a:xfrm>
                <a:off x="5040" y="1872"/>
                <a:ext cx="0" cy="144"/>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45" name="Line 113"/>
              <p:cNvSpPr>
                <a:spLocks noChangeShapeType="1"/>
              </p:cNvSpPr>
              <p:nvPr/>
            </p:nvSpPr>
            <p:spPr bwMode="auto">
              <a:xfrm>
                <a:off x="5040" y="1872"/>
                <a:ext cx="96" cy="0"/>
              </a:xfrm>
              <a:prstGeom prst="line">
                <a:avLst/>
              </a:prstGeom>
              <a:noFill/>
              <a:ln w="28575">
                <a:solidFill>
                  <a:schemeClr val="tx1"/>
                </a:solidFill>
                <a:round/>
                <a:headEnd/>
                <a:tailEnd/>
              </a:ln>
            </p:spPr>
            <p:txBody>
              <a:bodyPr>
                <a:prstTxWarp prst="textNoShape">
                  <a:avLst/>
                </a:prstTxWarp>
              </a:bodyPr>
              <a:lstStyle/>
              <a:p>
                <a:endParaRPr lang="en-US"/>
              </a:p>
            </p:txBody>
          </p:sp>
          <p:sp>
            <p:nvSpPr>
              <p:cNvPr id="35946" name="Line 114"/>
              <p:cNvSpPr>
                <a:spLocks noChangeShapeType="1"/>
              </p:cNvSpPr>
              <p:nvPr/>
            </p:nvSpPr>
            <p:spPr bwMode="auto">
              <a:xfrm>
                <a:off x="5040" y="2016"/>
                <a:ext cx="96" cy="0"/>
              </a:xfrm>
              <a:prstGeom prst="line">
                <a:avLst/>
              </a:prstGeom>
              <a:noFill/>
              <a:ln w="28575">
                <a:solidFill>
                  <a:schemeClr val="tx1"/>
                </a:solidFill>
                <a:round/>
                <a:headEnd/>
                <a:tailEnd/>
              </a:ln>
            </p:spPr>
            <p:txBody>
              <a:bodyPr>
                <a:prstTxWarp prst="textNoShape">
                  <a:avLst/>
                </a:prstTxWarp>
              </a:bodyPr>
              <a:lstStyle/>
              <a:p>
                <a:endParaRPr lang="en-US"/>
              </a:p>
            </p:txBody>
          </p:sp>
        </p:grpSp>
        <p:sp>
          <p:nvSpPr>
            <p:cNvPr id="35931" name="Line 115"/>
            <p:cNvSpPr>
              <a:spLocks noChangeShapeType="1"/>
            </p:cNvSpPr>
            <p:nvPr/>
          </p:nvSpPr>
          <p:spPr bwMode="auto">
            <a:xfrm flipV="1">
              <a:off x="1440" y="124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2" name="Line 116"/>
            <p:cNvSpPr>
              <a:spLocks noChangeShapeType="1"/>
            </p:cNvSpPr>
            <p:nvPr/>
          </p:nvSpPr>
          <p:spPr bwMode="auto">
            <a:xfrm flipV="1">
              <a:off x="1440" y="1776"/>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3" name="Line 117"/>
            <p:cNvSpPr>
              <a:spLocks noChangeShapeType="1"/>
            </p:cNvSpPr>
            <p:nvPr/>
          </p:nvSpPr>
          <p:spPr bwMode="auto">
            <a:xfrm rot="16200000" flipV="1">
              <a:off x="1728" y="148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4" name="Line 118"/>
            <p:cNvSpPr>
              <a:spLocks noChangeShapeType="1"/>
            </p:cNvSpPr>
            <p:nvPr/>
          </p:nvSpPr>
          <p:spPr bwMode="auto">
            <a:xfrm rot="16200000" flipV="1">
              <a:off x="1152" y="1488"/>
              <a:ext cx="0"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5" name="Line 119"/>
            <p:cNvSpPr>
              <a:spLocks noChangeShapeType="1"/>
            </p:cNvSpPr>
            <p:nvPr/>
          </p:nvSpPr>
          <p:spPr bwMode="auto">
            <a:xfrm rot="13410304" flipV="1">
              <a:off x="1728" y="1248"/>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6" name="Line 120"/>
            <p:cNvSpPr>
              <a:spLocks noChangeShapeType="1"/>
            </p:cNvSpPr>
            <p:nvPr/>
          </p:nvSpPr>
          <p:spPr bwMode="auto">
            <a:xfrm rot="13410304" flipV="1">
              <a:off x="1152" y="1776"/>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7" name="Line 121"/>
            <p:cNvSpPr>
              <a:spLocks noChangeShapeType="1"/>
            </p:cNvSpPr>
            <p:nvPr/>
          </p:nvSpPr>
          <p:spPr bwMode="auto">
            <a:xfrm rot="18810304" flipV="1">
              <a:off x="1151" y="1249"/>
              <a:ext cx="1" cy="192"/>
            </a:xfrm>
            <a:prstGeom prst="line">
              <a:avLst/>
            </a:prstGeom>
            <a:noFill/>
            <a:ln w="28575">
              <a:solidFill>
                <a:srgbClr val="FF3300"/>
              </a:solidFill>
              <a:round/>
              <a:headEnd/>
              <a:tailEnd/>
            </a:ln>
          </p:spPr>
          <p:txBody>
            <a:bodyPr>
              <a:prstTxWarp prst="textNoShape">
                <a:avLst/>
              </a:prstTxWarp>
            </a:bodyPr>
            <a:lstStyle/>
            <a:p>
              <a:endParaRPr lang="en-US"/>
            </a:p>
          </p:txBody>
        </p:sp>
        <p:sp>
          <p:nvSpPr>
            <p:cNvPr id="35938" name="Line 122"/>
            <p:cNvSpPr>
              <a:spLocks noChangeShapeType="1"/>
            </p:cNvSpPr>
            <p:nvPr/>
          </p:nvSpPr>
          <p:spPr bwMode="auto">
            <a:xfrm rot="18810304" flipV="1">
              <a:off x="1727" y="1777"/>
              <a:ext cx="1" cy="192"/>
            </a:xfrm>
            <a:prstGeom prst="line">
              <a:avLst/>
            </a:prstGeom>
            <a:noFill/>
            <a:ln w="28575">
              <a:solidFill>
                <a:srgbClr val="FF3300"/>
              </a:solidFill>
              <a:round/>
              <a:headEnd/>
              <a:tailEnd/>
            </a:ln>
          </p:spPr>
          <p:txBody>
            <a:bodyPr>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Example: Cooperative </a:t>
            </a:r>
            <a:r>
              <a:rPr lang="en-US" dirty="0">
                <a:ea typeface="ＭＳ Ｐゴシック" charset="-128"/>
                <a:cs typeface="ＭＳ Ｐゴシック" charset="-128"/>
              </a:rPr>
              <a:t>Box-</a:t>
            </a:r>
            <a:r>
              <a:rPr lang="en-US" dirty="0" smtClean="0">
                <a:ea typeface="ＭＳ Ｐゴシック" charset="-128"/>
                <a:cs typeface="ＭＳ Ｐゴシック" charset="-128"/>
              </a:rPr>
              <a:t>Pushing</a:t>
            </a:r>
            <a:endParaRPr lang="en-US" dirty="0">
              <a:ea typeface="ＭＳ Ｐゴシック" charset="-128"/>
              <a:cs typeface="ＭＳ Ｐゴシック" charset="-128"/>
            </a:endParaRPr>
          </a:p>
        </p:txBody>
      </p:sp>
      <p:pic>
        <p:nvPicPr>
          <p:cNvPr id="109573" name="Picture 5" descr="box_pushing_grid"/>
          <p:cNvPicPr>
            <a:picLocks noChangeAspect="1" noChangeArrowheads="1"/>
          </p:cNvPicPr>
          <p:nvPr/>
        </p:nvPicPr>
        <p:blipFill>
          <a:blip r:embed="rId3" cstate="print"/>
          <a:srcRect/>
          <a:stretch>
            <a:fillRect/>
          </a:stretch>
        </p:blipFill>
        <p:spPr bwMode="auto">
          <a:xfrm>
            <a:off x="1077913" y="1828800"/>
            <a:ext cx="7532687" cy="3662363"/>
          </a:xfrm>
          <a:prstGeom prst="rect">
            <a:avLst/>
          </a:prstGeom>
          <a:noFill/>
          <a:ln w="9525">
            <a:noFill/>
            <a:miter lim="800000"/>
            <a:headEnd/>
            <a:tailEnd/>
          </a:ln>
        </p:spPr>
      </p:pic>
      <p:sp>
        <p:nvSpPr>
          <p:cNvPr id="6" name="Content Placeholder 5"/>
          <p:cNvSpPr>
            <a:spLocks noGrp="1"/>
          </p:cNvSpPr>
          <p:nvPr>
            <p:ph idx="1"/>
          </p:nvPr>
        </p:nvSpPr>
        <p:spPr>
          <a:xfrm>
            <a:off x="608013" y="5410200"/>
            <a:ext cx="7926387" cy="1295400"/>
          </a:xfrm>
        </p:spPr>
        <p:txBody>
          <a:bodyPr>
            <a:noAutofit/>
          </a:bodyPr>
          <a:lstStyle/>
          <a:p>
            <a:pPr>
              <a:buNone/>
            </a:pPr>
            <a:r>
              <a:rPr lang="en-AU" sz="2600" dirty="0" smtClean="0"/>
              <a:t>	</a:t>
            </a:r>
            <a:r>
              <a:rPr lang="en-AU" sz="2600" b="1" dirty="0" smtClean="0"/>
              <a:t>Goal: </a:t>
            </a:r>
            <a:r>
              <a:rPr lang="en-AU" sz="2600" dirty="0" smtClean="0"/>
              <a:t>push as many boxes as possible to goal area; larger box has higher reward, but requires two agents to be moved.</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Multiagent Tiger Problem</a:t>
            </a:r>
            <a:endParaRPr lang="en-US" dirty="0"/>
          </a:p>
        </p:txBody>
      </p:sp>
      <p:sp>
        <p:nvSpPr>
          <p:cNvPr id="3" name="Content Placeholder 2"/>
          <p:cNvSpPr>
            <a:spLocks noGrp="1"/>
          </p:cNvSpPr>
          <p:nvPr>
            <p:ph idx="1"/>
          </p:nvPr>
        </p:nvSpPr>
        <p:spPr>
          <a:xfrm>
            <a:off x="457200" y="1600200"/>
            <a:ext cx="8229600" cy="4876800"/>
          </a:xfrm>
        </p:spPr>
        <p:txBody>
          <a:bodyPr>
            <a:noAutofit/>
          </a:bodyPr>
          <a:lstStyle/>
          <a:p>
            <a:r>
              <a:rPr lang="en-US" sz="2400" dirty="0" smtClean="0"/>
              <a:t>A </a:t>
            </a:r>
            <a:r>
              <a:rPr lang="en-US" sz="2400" dirty="0"/>
              <a:t>simple </a:t>
            </a:r>
            <a:r>
              <a:rPr lang="en-US" sz="2400" dirty="0" smtClean="0"/>
              <a:t>toy problem used for illustration with 2 </a:t>
            </a:r>
            <a:r>
              <a:rPr lang="en-US" sz="2400" dirty="0"/>
              <a:t>agents, </a:t>
            </a:r>
            <a:r>
              <a:rPr lang="en-US" sz="2400" dirty="0" smtClean="0"/>
              <a:t>2 states</a:t>
            </a:r>
            <a:r>
              <a:rPr lang="en-US" sz="2400" dirty="0"/>
              <a:t>, 3 actions and 2 </a:t>
            </a:r>
            <a:r>
              <a:rPr lang="en-US" sz="2400" dirty="0" smtClean="0"/>
              <a:t>observations [</a:t>
            </a:r>
            <a:r>
              <a:rPr lang="en-US" sz="2000" dirty="0" smtClean="0">
                <a:solidFill>
                  <a:schemeClr val="tx2"/>
                </a:solidFill>
              </a:rPr>
              <a:t>Nair </a:t>
            </a:r>
            <a:r>
              <a:rPr lang="en-US" sz="2000" dirty="0">
                <a:solidFill>
                  <a:schemeClr val="tx2"/>
                </a:solidFill>
              </a:rPr>
              <a:t>et al. </a:t>
            </a:r>
            <a:r>
              <a:rPr lang="en-US" sz="2000" dirty="0" smtClean="0">
                <a:solidFill>
                  <a:schemeClr val="tx2"/>
                </a:solidFill>
              </a:rPr>
              <a:t>03</a:t>
            </a:r>
            <a:r>
              <a:rPr lang="en-US" sz="2400" dirty="0" smtClean="0"/>
              <a:t>]</a:t>
            </a:r>
          </a:p>
          <a:p>
            <a:r>
              <a:rPr lang="en-US" sz="2400" dirty="0"/>
              <a:t>T</a:t>
            </a:r>
            <a:r>
              <a:rPr lang="en-US" sz="2400" dirty="0" smtClean="0"/>
              <a:t>wo </a:t>
            </a:r>
            <a:r>
              <a:rPr lang="en-US" sz="2400" dirty="0"/>
              <a:t>agents </a:t>
            </a:r>
            <a:r>
              <a:rPr lang="en-US" sz="2400" dirty="0" smtClean="0"/>
              <a:t>are </a:t>
            </a:r>
            <a:r>
              <a:rPr lang="en-US" sz="2400" dirty="0"/>
              <a:t>situated in a room with two doors. </a:t>
            </a:r>
            <a:r>
              <a:rPr lang="en-US" sz="2400" dirty="0" smtClean="0"/>
              <a:t>Behind </a:t>
            </a:r>
            <a:r>
              <a:rPr lang="en-US" sz="2400" dirty="0"/>
              <a:t>one door is a tiger and behind the other is a large treasure. </a:t>
            </a:r>
            <a:endParaRPr lang="en-US" sz="2400" dirty="0" smtClean="0"/>
          </a:p>
          <a:p>
            <a:r>
              <a:rPr lang="en-US" sz="2400" dirty="0" smtClean="0"/>
              <a:t>Each </a:t>
            </a:r>
            <a:r>
              <a:rPr lang="en-US" sz="2400" dirty="0"/>
              <a:t>agent may </a:t>
            </a:r>
            <a:r>
              <a:rPr lang="en-US" sz="2400" dirty="0" smtClean="0"/>
              <a:t>open one </a:t>
            </a:r>
            <a:r>
              <a:rPr lang="en-US" sz="2400" dirty="0"/>
              <a:t>of the doors or listen. If either agent opens the door with the tiger behind it</a:t>
            </a:r>
            <a:r>
              <a:rPr lang="en-US" sz="2400" dirty="0" smtClean="0"/>
              <a:t>, a </a:t>
            </a:r>
            <a:r>
              <a:rPr lang="en-US" sz="2400" dirty="0"/>
              <a:t>large penalty is given. If the door with the treasure behind it is opened and </a:t>
            </a:r>
            <a:r>
              <a:rPr lang="en-US" sz="2400" dirty="0" smtClean="0"/>
              <a:t>the tiger </a:t>
            </a:r>
            <a:r>
              <a:rPr lang="en-US" sz="2400" dirty="0"/>
              <a:t>door is not, a reward is given. If both agents choose the same action </a:t>
            </a:r>
            <a:r>
              <a:rPr lang="en-US" sz="2400" dirty="0" smtClean="0"/>
              <a:t>a </a:t>
            </a:r>
            <a:r>
              <a:rPr lang="en-US" sz="2400" dirty="0"/>
              <a:t>larger positive reward or a smaller penalty is </a:t>
            </a:r>
            <a:r>
              <a:rPr lang="en-US" sz="2400" dirty="0" smtClean="0"/>
              <a:t>given to </a:t>
            </a:r>
            <a:r>
              <a:rPr lang="en-US" sz="2400" dirty="0"/>
              <a:t>reward </a:t>
            </a:r>
            <a:r>
              <a:rPr lang="en-US" sz="2400" dirty="0" smtClean="0"/>
              <a:t>cooperation.</a:t>
            </a:r>
          </a:p>
          <a:p>
            <a:r>
              <a:rPr lang="en-US" sz="2400" dirty="0" smtClean="0"/>
              <a:t>Listening incurs a </a:t>
            </a:r>
            <a:r>
              <a:rPr lang="en-US" sz="2400" dirty="0"/>
              <a:t>small </a:t>
            </a:r>
            <a:r>
              <a:rPr lang="en-US" sz="2400" dirty="0" smtClean="0"/>
              <a:t>cost and provide a noisy observation of </a:t>
            </a:r>
            <a:r>
              <a:rPr lang="en-US" sz="2400" dirty="0"/>
              <a:t>which door the tiger is behind</a:t>
            </a:r>
            <a:r>
              <a:rPr lang="en-US" sz="2400" dirty="0" smtClean="0"/>
              <a:t>.</a:t>
            </a:r>
            <a:endParaRPr lang="en-US" sz="2400" dirty="0"/>
          </a:p>
        </p:txBody>
      </p:sp>
    </p:spTree>
    <p:extLst>
      <p:ext uri="{BB962C8B-B14F-4D97-AF65-F5344CB8AC3E}">
        <p14:creationId xmlns:p14="http://schemas.microsoft.com/office/powerpoint/2010/main" xmlns="" val="14181968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pPr eaLnBrk="1" hangingPunct="1"/>
            <a:r>
              <a:rPr lang="en-AU" dirty="0" smtClean="0">
                <a:ea typeface="ＭＳ Ｐゴシック" charset="-128"/>
                <a:cs typeface="ＭＳ Ｐゴシック" charset="-128"/>
              </a:rPr>
              <a:t>Solution Representation</a:t>
            </a:r>
            <a:endParaRPr lang="en-US" dirty="0">
              <a:ea typeface="ＭＳ Ｐゴシック" charset="-128"/>
              <a:cs typeface="ＭＳ Ｐゴシック" charset="-128"/>
            </a:endParaRPr>
          </a:p>
        </p:txBody>
      </p:sp>
      <p:sp>
        <p:nvSpPr>
          <p:cNvPr id="39940" name="Rectangle 5"/>
          <p:cNvSpPr>
            <a:spLocks noChangeArrowheads="1"/>
          </p:cNvSpPr>
          <p:nvPr/>
        </p:nvSpPr>
        <p:spPr bwMode="auto">
          <a:xfrm>
            <a:off x="5284788" y="2662238"/>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39941" name="Rectangle 6"/>
          <p:cNvSpPr>
            <a:spLocks noGrp="1" noChangeArrowheads="1"/>
          </p:cNvSpPr>
          <p:nvPr>
            <p:ph type="body" idx="1"/>
          </p:nvPr>
        </p:nvSpPr>
        <p:spPr>
          <a:xfrm>
            <a:off x="457200" y="1905000"/>
            <a:ext cx="8229600" cy="4953000"/>
          </a:xfrm>
          <a:noFill/>
        </p:spPr>
        <p:txBody>
          <a:bodyPr/>
          <a:lstStyle/>
          <a:p>
            <a:pPr eaLnBrk="1" hangingPunct="1">
              <a:spcBef>
                <a:spcPct val="40000"/>
              </a:spcBef>
              <a:spcAft>
                <a:spcPts val="600"/>
              </a:spcAft>
            </a:pPr>
            <a:r>
              <a:rPr lang="en-AU" sz="2600" dirty="0">
                <a:ea typeface="ＭＳ Ｐゴシック" charset="-128"/>
                <a:cs typeface="ＭＳ Ｐゴシック" charset="-128"/>
              </a:rPr>
              <a:t>Each agent’s behavior is described by </a:t>
            </a:r>
            <a:r>
              <a:rPr lang="en-AU" sz="2600" dirty="0" smtClean="0">
                <a:ea typeface="ＭＳ Ｐゴシック" charset="-128"/>
                <a:cs typeface="ＭＳ Ｐゴシック" charset="-128"/>
              </a:rPr>
              <a:t>a </a:t>
            </a:r>
            <a:r>
              <a:rPr lang="en-AU" sz="2600" b="1" dirty="0" smtClean="0">
                <a:ea typeface="ＭＳ Ｐゴシック" charset="-128"/>
                <a:cs typeface="ＭＳ Ｐゴシック" charset="-128"/>
              </a:rPr>
              <a:t>l</a:t>
            </a:r>
            <a:r>
              <a:rPr lang="en-US" sz="2600" b="1" dirty="0" err="1" smtClean="0">
                <a:ea typeface="ＭＳ Ｐゴシック" charset="-128"/>
                <a:cs typeface="ＭＳ Ｐゴシック" charset="-128"/>
              </a:rPr>
              <a:t>ocal</a:t>
            </a:r>
            <a:r>
              <a:rPr lang="en-US" sz="2600" b="1" dirty="0" smtClean="0">
                <a:ea typeface="ＭＳ Ｐゴシック" charset="-128"/>
                <a:cs typeface="ＭＳ Ｐゴシック" charset="-128"/>
              </a:rPr>
              <a:t> </a:t>
            </a:r>
            <a:r>
              <a:rPr lang="en-US" sz="2600" b="1" dirty="0" err="1">
                <a:ea typeface="ＭＳ Ｐゴシック" charset="-128"/>
                <a:cs typeface="ＭＳ Ｐゴシック" charset="-128"/>
              </a:rPr>
              <a:t>polic</a:t>
            </a:r>
            <a:r>
              <a:rPr lang="en-AU" sz="2600" b="1" dirty="0">
                <a:ea typeface="ＭＳ Ｐゴシック" charset="-128"/>
                <a:cs typeface="ＭＳ Ｐゴシック" charset="-128"/>
              </a:rPr>
              <a:t>y</a:t>
            </a:r>
            <a:r>
              <a:rPr lang="en-AU" sz="2600" dirty="0">
                <a:solidFill>
                  <a:schemeClr val="folHlink"/>
                </a:solidFill>
                <a:ea typeface="ＭＳ Ｐゴシック" charset="-128"/>
                <a:cs typeface="ＭＳ Ｐゴシック" charset="-128"/>
              </a:rPr>
              <a:t> </a:t>
            </a:r>
            <a:r>
              <a:rPr lang="en-US" sz="2600" dirty="0">
                <a:latin typeface="Symbol" charset="2"/>
                <a:ea typeface="ＭＳ Ｐゴシック" charset="-128"/>
                <a:cs typeface="ＭＳ Ｐゴシック" charset="-128"/>
                <a:sym typeface="Symbol" charset="2"/>
              </a:rPr>
              <a:t></a:t>
            </a:r>
            <a:r>
              <a:rPr lang="en-AU" sz="2600" i="1" baseline="-25000" dirty="0" err="1">
                <a:latin typeface="Times New Roman" charset="0"/>
                <a:ea typeface="ＭＳ Ｐゴシック" charset="-128"/>
                <a:cs typeface="ＭＳ Ｐゴシック" charset="-128"/>
              </a:rPr>
              <a:t>i</a:t>
            </a:r>
            <a:endParaRPr lang="en-AU" sz="2600" dirty="0">
              <a:ea typeface="ＭＳ Ｐゴシック" charset="-128"/>
              <a:cs typeface="ＭＳ Ｐゴシック" charset="-128"/>
            </a:endParaRPr>
          </a:p>
          <a:p>
            <a:pPr eaLnBrk="1" hangingPunct="1">
              <a:spcBef>
                <a:spcPct val="40000"/>
              </a:spcBef>
            </a:pPr>
            <a:r>
              <a:rPr lang="en-AU" sz="2600" dirty="0">
                <a:ea typeface="ＭＳ Ｐゴシック" charset="-128"/>
                <a:cs typeface="ＭＳ Ｐゴシック" charset="-128"/>
              </a:rPr>
              <a:t>Policy can be represented as a mapping from</a:t>
            </a:r>
          </a:p>
          <a:p>
            <a:pPr lvl="1" eaLnBrk="1" hangingPunct="1">
              <a:spcBef>
                <a:spcPct val="40000"/>
              </a:spcBef>
            </a:pPr>
            <a:r>
              <a:rPr lang="en-AU" sz="2200" dirty="0"/>
              <a:t>Local </a:t>
            </a:r>
            <a:r>
              <a:rPr lang="en-AU" sz="2200" b="1" dirty="0"/>
              <a:t>observation sequences</a:t>
            </a:r>
            <a:r>
              <a:rPr lang="en-AU" sz="2200" dirty="0"/>
              <a:t> to </a:t>
            </a:r>
            <a:r>
              <a:rPr lang="en-AU" sz="2200" b="1" dirty="0"/>
              <a:t>actions</a:t>
            </a:r>
            <a:r>
              <a:rPr lang="en-AU" sz="2200" dirty="0"/>
              <a:t>; or</a:t>
            </a:r>
          </a:p>
          <a:p>
            <a:pPr lvl="1" eaLnBrk="1" hangingPunct="1">
              <a:spcBef>
                <a:spcPct val="40000"/>
              </a:spcBef>
              <a:spcAft>
                <a:spcPts val="600"/>
              </a:spcAft>
            </a:pPr>
            <a:r>
              <a:rPr lang="en-AU" sz="2200" dirty="0"/>
              <a:t>Local </a:t>
            </a:r>
            <a:r>
              <a:rPr lang="en-AU" sz="2200" b="1" dirty="0"/>
              <a:t>memory states </a:t>
            </a:r>
            <a:r>
              <a:rPr lang="en-AU" sz="2200" dirty="0"/>
              <a:t>to </a:t>
            </a:r>
            <a:r>
              <a:rPr lang="en-AU" sz="2200" b="1" dirty="0"/>
              <a:t>actions</a:t>
            </a:r>
            <a:endParaRPr lang="en-AU" sz="2200" baseline="-25000" dirty="0">
              <a:latin typeface="Times New Roman" charset="0"/>
            </a:endParaRPr>
          </a:p>
          <a:p>
            <a:pPr eaLnBrk="1" hangingPunct="1">
              <a:spcBef>
                <a:spcPct val="40000"/>
              </a:spcBef>
              <a:spcAft>
                <a:spcPts val="600"/>
              </a:spcAft>
            </a:pPr>
            <a:r>
              <a:rPr lang="en-AU" sz="2600" dirty="0">
                <a:ea typeface="ＭＳ Ｐゴシック" charset="-128"/>
                <a:cs typeface="ＭＳ Ｐゴシック" charset="-128"/>
              </a:rPr>
              <a:t>Actions can be selected </a:t>
            </a:r>
            <a:r>
              <a:rPr lang="en-AU" sz="2600" b="1" dirty="0">
                <a:ea typeface="ＭＳ Ｐゴシック" charset="-128"/>
                <a:cs typeface="ＭＳ Ｐゴシック" charset="-128"/>
              </a:rPr>
              <a:t>deterministically</a:t>
            </a:r>
            <a:r>
              <a:rPr lang="en-AU" sz="2600" dirty="0">
                <a:ea typeface="ＭＳ Ｐゴシック" charset="-128"/>
                <a:cs typeface="ＭＳ Ｐゴシック" charset="-128"/>
              </a:rPr>
              <a:t> or </a:t>
            </a:r>
            <a:r>
              <a:rPr lang="en-AU" sz="2600" b="1" dirty="0">
                <a:ea typeface="ＭＳ Ｐゴシック" charset="-128"/>
                <a:cs typeface="ＭＳ Ｐゴシック" charset="-128"/>
              </a:rPr>
              <a:t>stochastically</a:t>
            </a:r>
            <a:endParaRPr lang="en-AU" sz="2600" dirty="0">
              <a:ea typeface="ＭＳ Ｐゴシック" charset="-128"/>
              <a:cs typeface="ＭＳ Ｐゴシック" charset="-128"/>
            </a:endParaRPr>
          </a:p>
          <a:p>
            <a:pPr eaLnBrk="1" hangingPunct="1">
              <a:spcBef>
                <a:spcPct val="40000"/>
              </a:spcBef>
              <a:spcAft>
                <a:spcPts val="600"/>
              </a:spcAft>
            </a:pPr>
            <a:r>
              <a:rPr lang="en-AU" sz="2600" dirty="0">
                <a:ea typeface="ＭＳ Ｐゴシック" charset="-128"/>
                <a:cs typeface="ＭＳ Ｐゴシック" charset="-128"/>
              </a:rPr>
              <a:t>Goal is to </a:t>
            </a:r>
            <a:r>
              <a:rPr lang="en-AU" sz="2600" b="1" dirty="0">
                <a:ea typeface="ＭＳ Ｐゴシック" charset="-128"/>
                <a:cs typeface="ＭＳ Ｐゴシック" charset="-128"/>
              </a:rPr>
              <a:t>maximize expected reward</a:t>
            </a:r>
            <a:r>
              <a:rPr lang="en-AU" sz="2600" dirty="0">
                <a:ea typeface="ＭＳ Ｐゴシック" charset="-128"/>
                <a:cs typeface="ＭＳ Ｐゴシック" charset="-128"/>
              </a:rPr>
              <a:t> over a finite horizon or discounted infinite horizon</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Solutions as Policy </a:t>
            </a:r>
            <a:r>
              <a:rPr lang="en-US" dirty="0"/>
              <a:t>T</a:t>
            </a:r>
            <a:r>
              <a:rPr lang="en-US" dirty="0" smtClean="0"/>
              <a:t>rees</a:t>
            </a:r>
            <a:endParaRPr lang="en-US" dirty="0"/>
          </a:p>
        </p:txBody>
      </p:sp>
      <p:sp>
        <p:nvSpPr>
          <p:cNvPr id="3" name="Content Placeholder 2"/>
          <p:cNvSpPr>
            <a:spLocks noGrp="1"/>
          </p:cNvSpPr>
          <p:nvPr>
            <p:ph idx="1"/>
          </p:nvPr>
        </p:nvSpPr>
        <p:spPr>
          <a:xfrm>
            <a:off x="457200" y="4953000"/>
            <a:ext cx="8153400" cy="1600200"/>
          </a:xfrm>
        </p:spPr>
        <p:txBody>
          <a:bodyPr>
            <a:noAutofit/>
          </a:bodyPr>
          <a:lstStyle/>
          <a:p>
            <a:r>
              <a:rPr lang="en-US" sz="2400" dirty="0" smtClean="0"/>
              <a:t>Each node is labeled with an action and each edge with an observation that could be received</a:t>
            </a:r>
          </a:p>
          <a:p>
            <a:r>
              <a:rPr lang="en-US" sz="2400" dirty="0" smtClean="0"/>
              <a:t>Policy tree shown above is optimal for the multiagent </a:t>
            </a:r>
            <a:r>
              <a:rPr lang="en-US" sz="2400" dirty="0"/>
              <a:t>tiger problem with </a:t>
            </a:r>
            <a:r>
              <a:rPr lang="en-US" sz="2400" dirty="0" smtClean="0"/>
              <a:t>horizon 5. (Same tree assigned to both agents)</a:t>
            </a:r>
            <a:endParaRPr lang="en-US" sz="2400" dirty="0"/>
          </a:p>
        </p:txBody>
      </p:sp>
      <p:pic>
        <p:nvPicPr>
          <p:cNvPr id="4" name="Picture 3" descr="11_PolTree5.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19201" y="1371600"/>
            <a:ext cx="6734175" cy="3438525"/>
          </a:xfrm>
          <a:prstGeom prst="rect">
            <a:avLst/>
          </a:prstGeom>
        </p:spPr>
      </p:pic>
    </p:spTree>
    <p:extLst>
      <p:ext uri="{BB962C8B-B14F-4D97-AF65-F5344CB8AC3E}">
        <p14:creationId xmlns:p14="http://schemas.microsoft.com/office/powerpoint/2010/main" xmlns="" val="164645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Aspects Are </a:t>
            </a:r>
            <a:r>
              <a:rPr lang="en-US" dirty="0" err="1" smtClean="0"/>
              <a:t>Multiagent</a:t>
            </a:r>
            <a:r>
              <a:rPr lang="en-US" dirty="0" smtClean="0"/>
              <a:t>?</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err="1" smtClean="0"/>
              <a:t>Multiagent</a:t>
            </a:r>
            <a:r>
              <a:rPr lang="en-US" dirty="0" smtClean="0"/>
              <a:t> planning/control could refer to just the product of the planning/control process:</a:t>
            </a:r>
          </a:p>
          <a:p>
            <a:pPr lvl="1"/>
            <a:r>
              <a:rPr lang="en-US" dirty="0" smtClean="0"/>
              <a:t>A centralized process builds a plan/control representation that specifies how each of multiple agents should behave</a:t>
            </a:r>
          </a:p>
          <a:p>
            <a:r>
              <a:rPr lang="en-US" dirty="0" err="1" smtClean="0"/>
              <a:t>Multiagent</a:t>
            </a:r>
            <a:r>
              <a:rPr lang="en-US" dirty="0" smtClean="0"/>
              <a:t> planning/control could refer to the process of formulating plan/control decisions:</a:t>
            </a:r>
          </a:p>
          <a:p>
            <a:pPr lvl="1"/>
            <a:r>
              <a:rPr lang="en-US" dirty="0" smtClean="0"/>
              <a:t>Multiple agents participate in the construction of a single plan or control policy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Solutions as Finite-State Controllers</a:t>
            </a:r>
            <a:endParaRPr lang="en-US" dirty="0"/>
          </a:p>
        </p:txBody>
      </p:sp>
      <p:sp>
        <p:nvSpPr>
          <p:cNvPr id="3" name="Content Placeholder 2"/>
          <p:cNvSpPr>
            <a:spLocks noGrp="1"/>
          </p:cNvSpPr>
          <p:nvPr>
            <p:ph idx="1"/>
          </p:nvPr>
        </p:nvSpPr>
        <p:spPr>
          <a:xfrm>
            <a:off x="457200" y="4038600"/>
            <a:ext cx="8229600" cy="2514600"/>
          </a:xfrm>
        </p:spPr>
        <p:txBody>
          <a:bodyPr>
            <a:noAutofit/>
          </a:bodyPr>
          <a:lstStyle/>
          <a:p>
            <a:r>
              <a:rPr lang="en-US" sz="2400" dirty="0" smtClean="0"/>
              <a:t>Each </a:t>
            </a:r>
            <a:r>
              <a:rPr lang="en-US" sz="2400" dirty="0"/>
              <a:t>controller </a:t>
            </a:r>
            <a:r>
              <a:rPr lang="en-US" sz="2400" dirty="0" smtClean="0"/>
              <a:t>state is labeled with an </a:t>
            </a:r>
            <a:r>
              <a:rPr lang="en-US" sz="2400" dirty="0"/>
              <a:t>action and </a:t>
            </a:r>
            <a:r>
              <a:rPr lang="en-US" sz="2400" dirty="0" smtClean="0"/>
              <a:t>edges between states are labeled with observations.</a:t>
            </a:r>
          </a:p>
          <a:p>
            <a:r>
              <a:rPr lang="en-US" sz="2400" dirty="0" smtClean="0"/>
              <a:t>Shown above are optimal </a:t>
            </a:r>
            <a:r>
              <a:rPr lang="en-US" sz="2400" dirty="0"/>
              <a:t>three-node deterministic controllers for </a:t>
            </a:r>
            <a:r>
              <a:rPr lang="en-US" sz="2400" dirty="0" smtClean="0"/>
              <a:t>the multiagent tiger problem.</a:t>
            </a:r>
            <a:endParaRPr lang="en-US" sz="2400" dirty="0"/>
          </a:p>
          <a:p>
            <a:r>
              <a:rPr lang="en-US" sz="2400" dirty="0" smtClean="0"/>
              <a:t>Green arrow designate the initial state of the controller.</a:t>
            </a:r>
          </a:p>
        </p:txBody>
      </p:sp>
      <p:pic>
        <p:nvPicPr>
          <p:cNvPr id="4" name="Picture 3" descr="11_3nD.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95400" y="1524000"/>
            <a:ext cx="6553200" cy="2219325"/>
          </a:xfrm>
          <a:prstGeom prst="rect">
            <a:avLst/>
          </a:prstGeom>
        </p:spPr>
      </p:pic>
    </p:spTree>
    <p:extLst>
      <p:ext uri="{BB962C8B-B14F-4D97-AF65-F5344CB8AC3E}">
        <p14:creationId xmlns:p14="http://schemas.microsoft.com/office/powerpoint/2010/main" xmlns="" val="23285094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Solutions as Finite-State Controllers</a:t>
            </a:r>
          </a:p>
        </p:txBody>
      </p:sp>
      <p:sp>
        <p:nvSpPr>
          <p:cNvPr id="3" name="Content Placeholder 2"/>
          <p:cNvSpPr>
            <a:spLocks noGrp="1"/>
          </p:cNvSpPr>
          <p:nvPr>
            <p:ph idx="1"/>
          </p:nvPr>
        </p:nvSpPr>
        <p:spPr>
          <a:xfrm>
            <a:off x="457200" y="3733800"/>
            <a:ext cx="8229600" cy="2392363"/>
          </a:xfrm>
        </p:spPr>
        <p:txBody>
          <a:bodyPr/>
          <a:lstStyle/>
          <a:p>
            <a:r>
              <a:rPr lang="en-US" sz="2400" dirty="0" smtClean="0"/>
              <a:t>Optimal </a:t>
            </a:r>
            <a:r>
              <a:rPr lang="en-US" sz="2400" dirty="0"/>
              <a:t>four-node deterministic controllers for </a:t>
            </a:r>
            <a:r>
              <a:rPr lang="en-US" sz="2400" dirty="0" smtClean="0"/>
              <a:t>the multiagent tiger</a:t>
            </a:r>
            <a:r>
              <a:rPr lang="en-US" sz="2400" dirty="0"/>
              <a:t> </a:t>
            </a:r>
            <a:r>
              <a:rPr lang="en-US" sz="2400" dirty="0" smtClean="0"/>
              <a:t>problem.</a:t>
            </a:r>
          </a:p>
          <a:p>
            <a:r>
              <a:rPr lang="en-US" sz="2400" dirty="0" smtClean="0"/>
              <a:t>The policies assigned to the agents are different.</a:t>
            </a:r>
          </a:p>
          <a:p>
            <a:endParaRPr lang="en-US" dirty="0"/>
          </a:p>
        </p:txBody>
      </p:sp>
      <p:pic>
        <p:nvPicPr>
          <p:cNvPr id="4" name="Picture 3" descr="11_4nD.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600200"/>
            <a:ext cx="8253624" cy="1752600"/>
          </a:xfrm>
          <a:prstGeom prst="rect">
            <a:avLst/>
          </a:prstGeom>
        </p:spPr>
      </p:pic>
    </p:spTree>
    <p:extLst>
      <p:ext uri="{BB962C8B-B14F-4D97-AF65-F5344CB8AC3E}">
        <p14:creationId xmlns:p14="http://schemas.microsoft.com/office/powerpoint/2010/main" xmlns="" val="23125210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Stochastic Controllers</a:t>
            </a:r>
            <a:endParaRPr lang="en-US" dirty="0"/>
          </a:p>
        </p:txBody>
      </p:sp>
      <p:sp>
        <p:nvSpPr>
          <p:cNvPr id="3" name="Content Placeholder 2"/>
          <p:cNvSpPr>
            <a:spLocks noGrp="1"/>
          </p:cNvSpPr>
          <p:nvPr>
            <p:ph idx="1"/>
          </p:nvPr>
        </p:nvSpPr>
        <p:spPr>
          <a:xfrm>
            <a:off x="457200" y="4800600"/>
            <a:ext cx="8229600" cy="1752600"/>
          </a:xfrm>
        </p:spPr>
        <p:txBody>
          <a:bodyPr>
            <a:normAutofit/>
          </a:bodyPr>
          <a:lstStyle/>
          <a:p>
            <a:r>
              <a:rPr lang="en-US" sz="2400" dirty="0"/>
              <a:t>Stochastic two-node controllers for multiagent tiger</a:t>
            </a:r>
            <a:r>
              <a:rPr lang="en-US" sz="2400" dirty="0" smtClean="0"/>
              <a:t>.</a:t>
            </a:r>
          </a:p>
          <a:p>
            <a:r>
              <a:rPr lang="en-US" sz="2400" dirty="0" smtClean="0"/>
              <a:t>In each controller state, actions are selected stochastically; when an observation is obtained, the transition to a new state is also stochastic.</a:t>
            </a:r>
            <a:endParaRPr lang="en-US" sz="2400" dirty="0"/>
          </a:p>
        </p:txBody>
      </p:sp>
      <p:pic>
        <p:nvPicPr>
          <p:cNvPr id="4" name="Picture 3" descr="11_2nS.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26890" y="1600200"/>
            <a:ext cx="8259910" cy="3048000"/>
          </a:xfrm>
          <a:prstGeom prst="rect">
            <a:avLst/>
          </a:prstGeom>
        </p:spPr>
      </p:pic>
    </p:spTree>
    <p:extLst>
      <p:ext uri="{BB962C8B-B14F-4D97-AF65-F5344CB8AC3E}">
        <p14:creationId xmlns:p14="http://schemas.microsoft.com/office/powerpoint/2010/main" xmlns="" val="397859606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Evaluating Solutions</a:t>
            </a:r>
            <a:endParaRPr lang="en-US" dirty="0"/>
          </a:p>
        </p:txBody>
      </p:sp>
      <p:sp>
        <p:nvSpPr>
          <p:cNvPr id="3" name="Content Placeholder 2"/>
          <p:cNvSpPr>
            <a:spLocks noGrp="1"/>
          </p:cNvSpPr>
          <p:nvPr>
            <p:ph idx="1"/>
          </p:nvPr>
        </p:nvSpPr>
        <p:spPr/>
        <p:txBody>
          <a:bodyPr>
            <a:normAutofit/>
          </a:bodyPr>
          <a:lstStyle/>
          <a:p>
            <a:r>
              <a:rPr lang="en-US" sz="2600" dirty="0"/>
              <a:t>For a finite-horizon problem with initial state </a:t>
            </a:r>
            <a:r>
              <a:rPr lang="en-US" sz="2600" i="1" dirty="0">
                <a:latin typeface="Times New Roman"/>
                <a:cs typeface="Times New Roman"/>
              </a:rPr>
              <a:t>s</a:t>
            </a:r>
            <a:r>
              <a:rPr lang="en-US" sz="1800" i="1" baseline="-25000" dirty="0">
                <a:latin typeface="Times New Roman"/>
                <a:cs typeface="Times New Roman"/>
              </a:rPr>
              <a:t>0</a:t>
            </a:r>
            <a:r>
              <a:rPr lang="en-US" sz="2600" dirty="0"/>
              <a:t> </a:t>
            </a:r>
            <a:r>
              <a:rPr lang="en-US" sz="2600" dirty="0" smtClean="0"/>
              <a:t>and </a:t>
            </a:r>
            <a:r>
              <a:rPr lang="en-US" sz="2600" i="1" dirty="0">
                <a:latin typeface="Times New Roman"/>
                <a:cs typeface="Times New Roman"/>
              </a:rPr>
              <a:t>T</a:t>
            </a:r>
            <a:r>
              <a:rPr lang="en-US" sz="2600" dirty="0"/>
              <a:t> </a:t>
            </a:r>
            <a:r>
              <a:rPr lang="en-US" sz="2600" dirty="0" smtClean="0"/>
              <a:t>time steps</a:t>
            </a:r>
            <a:r>
              <a:rPr lang="en-US" sz="2600" dirty="0"/>
              <a:t>, the value of a joint policy </a:t>
            </a:r>
            <a:r>
              <a:rPr lang="en-US" sz="2600" dirty="0" smtClean="0">
                <a:latin typeface="Symbol" charset="2"/>
                <a:sym typeface="Symbol" charset="2"/>
              </a:rPr>
              <a:t>d</a:t>
            </a:r>
            <a:r>
              <a:rPr lang="en-US" sz="2600" dirty="0" smtClean="0"/>
              <a:t> is</a:t>
            </a:r>
          </a:p>
          <a:p>
            <a:endParaRPr lang="en-US" sz="2400" dirty="0" smtClean="0"/>
          </a:p>
          <a:p>
            <a:endParaRPr lang="en-US" sz="2400" dirty="0"/>
          </a:p>
          <a:p>
            <a:endParaRPr lang="en-US" sz="2400" dirty="0" smtClean="0"/>
          </a:p>
          <a:p>
            <a:r>
              <a:rPr lang="en-US" sz="2600" dirty="0"/>
              <a:t>For an infinite-horizon problem, with initial state </a:t>
            </a:r>
            <a:r>
              <a:rPr lang="en-US" sz="2600" i="1" dirty="0">
                <a:latin typeface="Times New Roman"/>
                <a:cs typeface="Times New Roman"/>
              </a:rPr>
              <a:t>s</a:t>
            </a:r>
            <a:r>
              <a:rPr lang="en-US" sz="1800" i="1" baseline="-25000" dirty="0">
                <a:latin typeface="Times New Roman"/>
                <a:cs typeface="Times New Roman"/>
              </a:rPr>
              <a:t>0</a:t>
            </a:r>
            <a:r>
              <a:rPr lang="en-US" sz="2600" dirty="0" smtClean="0"/>
              <a:t> </a:t>
            </a:r>
            <a:r>
              <a:rPr lang="en-US" sz="2600" dirty="0"/>
              <a:t>and discount factor </a:t>
            </a:r>
            <a:r>
              <a:rPr lang="en-US" sz="2600" dirty="0" smtClean="0">
                <a:latin typeface="Symbol" charset="2"/>
                <a:sym typeface="Symbol" charset="2"/>
              </a:rPr>
              <a:t>g</a:t>
            </a:r>
            <a:r>
              <a:rPr lang="en-US" sz="2600" dirty="0" smtClean="0"/>
              <a:t> in [</a:t>
            </a:r>
            <a:r>
              <a:rPr lang="en-US" sz="2600" dirty="0"/>
              <a:t>0;1), the value of a joint policy </a:t>
            </a:r>
            <a:r>
              <a:rPr lang="en-US" sz="2600" dirty="0">
                <a:latin typeface="Symbol" charset="2"/>
                <a:sym typeface="Symbol" charset="2"/>
              </a:rPr>
              <a:t>d</a:t>
            </a:r>
            <a:r>
              <a:rPr lang="en-US" sz="2600" dirty="0" smtClean="0"/>
              <a:t> </a:t>
            </a:r>
            <a:r>
              <a:rPr lang="en-US" sz="2600" dirty="0"/>
              <a:t>is</a:t>
            </a:r>
          </a:p>
        </p:txBody>
      </p:sp>
      <p:pic>
        <p:nvPicPr>
          <p:cNvPr id="4" name="Picture 3" descr="Screen Shot 2012-05-07 at 8.09.16 AM.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33574" y="4714875"/>
            <a:ext cx="4333875" cy="1000125"/>
          </a:xfrm>
          <a:prstGeom prst="rect">
            <a:avLst/>
          </a:prstGeom>
        </p:spPr>
      </p:pic>
      <p:pic>
        <p:nvPicPr>
          <p:cNvPr id="5" name="Picture 4" descr="Screen Shot 2012-05-07 at 8.09.03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33600" y="2476500"/>
            <a:ext cx="4219575" cy="1028700"/>
          </a:xfrm>
          <a:prstGeom prst="rect">
            <a:avLst/>
          </a:prstGeom>
        </p:spPr>
      </p:pic>
    </p:spTree>
    <p:extLst>
      <p:ext uri="{BB962C8B-B14F-4D97-AF65-F5344CB8AC3E}">
        <p14:creationId xmlns:p14="http://schemas.microsoft.com/office/powerpoint/2010/main" xmlns="" val="11008556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pPr eaLnBrk="1" hangingPunct="1"/>
            <a:r>
              <a:rPr lang="en-AU" dirty="0">
                <a:ea typeface="ＭＳ Ｐゴシック" charset="-128"/>
                <a:cs typeface="ＭＳ Ｐゴシック" charset="-128"/>
              </a:rPr>
              <a:t>Previous Complexity Results</a:t>
            </a:r>
            <a:endParaRPr lang="en-US" dirty="0">
              <a:ea typeface="ＭＳ Ｐゴシック" charset="-128"/>
              <a:cs typeface="ＭＳ Ｐゴシック" charset="-128"/>
            </a:endParaRPr>
          </a:p>
        </p:txBody>
      </p:sp>
      <p:graphicFrame>
        <p:nvGraphicFramePr>
          <p:cNvPr id="754730" name="Group 42"/>
          <p:cNvGraphicFramePr>
            <a:graphicFrameLocks noGrp="1"/>
          </p:cNvGraphicFramePr>
          <p:nvPr>
            <p:extLst>
              <p:ext uri="{D42A27DB-BD31-4B8C-83A1-F6EECF244321}">
                <p14:modId xmlns:p14="http://schemas.microsoft.com/office/powerpoint/2010/main" xmlns="" val="288569472"/>
              </p:ext>
            </p:extLst>
          </p:nvPr>
        </p:nvGraphicFramePr>
        <p:xfrm>
          <a:off x="919163" y="2438400"/>
          <a:ext cx="7772400" cy="1654176"/>
        </p:xfrm>
        <a:graphic>
          <a:graphicData uri="http://schemas.openxmlformats.org/drawingml/2006/table">
            <a:tbl>
              <a:tblPr/>
              <a:tblGrid>
                <a:gridCol w="2914650"/>
                <a:gridCol w="2876550"/>
                <a:gridCol w="1981200"/>
              </a:tblGrid>
              <a:tr h="8270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MDP</a:t>
                      </a:r>
                      <a:endParaRPr kumimoji="0" lang="en-US" sz="2200" b="0" i="0" u="none" strike="noStrike" cap="none" normalizeH="0" baseline="0">
                        <a:ln>
                          <a:noFill/>
                        </a:ln>
                        <a:solidFill>
                          <a:schemeClr val="tx1"/>
                        </a:solidFill>
                        <a:effectLst/>
                        <a:latin typeface="Helvetic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P-complete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a:t>
                      </a:r>
                      <a:r>
                        <a:rPr kumimoji="0" lang="en-AU" sz="800" b="0" i="0" u="none" strike="noStrike" cap="none" normalizeH="0" baseline="0">
                          <a:ln>
                            <a:noFill/>
                          </a:ln>
                          <a:solidFill>
                            <a:schemeClr val="tx1"/>
                          </a:solidFill>
                          <a:effectLst/>
                          <a:latin typeface="Helvetica" charset="0"/>
                        </a:rPr>
                        <a:t> </a:t>
                      </a:r>
                      <a:r>
                        <a:rPr kumimoji="0" lang="en-AU" sz="2200" b="0" i="0" u="none" strike="noStrike" cap="none" normalizeH="0" baseline="0">
                          <a:ln>
                            <a:noFill/>
                          </a:ln>
                          <a:solidFill>
                            <a:schemeClr val="tx1"/>
                          </a:solidFill>
                          <a:effectLst/>
                          <a:latin typeface="Helvetica" charset="0"/>
                        </a:rPr>
                        <a:t>if </a:t>
                      </a:r>
                      <a:r>
                        <a:rPr kumimoji="0" lang="en-AU" sz="2200" b="0" i="1" u="none" strike="noStrike" cap="none" normalizeH="0" baseline="0">
                          <a:ln>
                            <a:noFill/>
                          </a:ln>
                          <a:solidFill>
                            <a:schemeClr val="tx1"/>
                          </a:solidFill>
                          <a:effectLst/>
                          <a:latin typeface="Times New Roman" charset="0"/>
                        </a:rPr>
                        <a:t>T</a:t>
                      </a:r>
                      <a:r>
                        <a:rPr kumimoji="0" lang="en-AU" sz="2200" b="0" i="0" u="none" strike="noStrike" cap="none" normalizeH="0" baseline="0">
                          <a:ln>
                            <a:noFill/>
                          </a:ln>
                          <a:solidFill>
                            <a:schemeClr val="tx1"/>
                          </a:solidFill>
                          <a:effectLst/>
                          <a:latin typeface="Times New Roman" charset="0"/>
                        </a:rPr>
                        <a:t> &lt; |</a:t>
                      </a:r>
                      <a:r>
                        <a:rPr kumimoji="0" lang="en-AU" sz="2200" b="0" i="1" u="none" strike="noStrike" cap="none" normalizeH="0" baseline="0">
                          <a:ln>
                            <a:noFill/>
                          </a:ln>
                          <a:solidFill>
                            <a:schemeClr val="tx1"/>
                          </a:solidFill>
                          <a:effectLst/>
                          <a:latin typeface="Times New Roman" charset="0"/>
                        </a:rPr>
                        <a:t>S</a:t>
                      </a:r>
                      <a:r>
                        <a:rPr kumimoji="0" lang="en-AU" sz="2200" b="0" i="0" u="none" strike="noStrike" cap="none" normalizeH="0" baseline="0">
                          <a:ln>
                            <a:noFill/>
                          </a:ln>
                          <a:solidFill>
                            <a:schemeClr val="tx1"/>
                          </a:solidFill>
                          <a:effectLst/>
                          <a:latin typeface="Times New Roman" charset="0"/>
                        </a:rPr>
                        <a:t>|</a:t>
                      </a:r>
                      <a:r>
                        <a:rPr kumimoji="0" lang="en-AU" sz="800" b="0" i="0" u="none" strike="noStrike" cap="none" normalizeH="0" baseline="0">
                          <a:ln>
                            <a:noFill/>
                          </a:ln>
                          <a:solidFill>
                            <a:schemeClr val="tx1"/>
                          </a:solidFill>
                          <a:effectLst/>
                          <a:latin typeface="Helvetica" charset="0"/>
                        </a:rPr>
                        <a:t> </a:t>
                      </a:r>
                      <a:r>
                        <a:rPr kumimoji="0" lang="en-AU" sz="2200" b="0" i="0" u="none" strike="noStrike" cap="none" normalizeH="0" baseline="0">
                          <a:ln>
                            <a:noFill/>
                          </a:ln>
                          <a:solidFill>
                            <a:schemeClr val="tx1"/>
                          </a:solidFill>
                          <a:effectLst/>
                          <a:latin typeface="Helvetica" charset="0"/>
                        </a:rPr>
                        <a:t>)</a:t>
                      </a:r>
                      <a:endParaRPr kumimoji="0" lang="en-US" sz="22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1800" b="0" i="0" u="none" strike="noStrike" cap="none" normalizeH="0" baseline="0" dirty="0">
                          <a:ln>
                            <a:noFill/>
                          </a:ln>
                          <a:solidFill>
                            <a:schemeClr val="tx2"/>
                          </a:solidFill>
                          <a:effectLst/>
                          <a:latin typeface="Helvetica" charset="0"/>
                        </a:rPr>
                        <a:t>Papadimitriou &amp; </a:t>
                      </a:r>
                      <a:r>
                        <a:rPr kumimoji="0" lang="en-AU" sz="1800" b="0" i="0" u="none" strike="noStrike" cap="none" normalizeH="0" baseline="0" dirty="0" err="1">
                          <a:ln>
                            <a:noFill/>
                          </a:ln>
                          <a:solidFill>
                            <a:schemeClr val="tx2"/>
                          </a:solidFill>
                          <a:effectLst/>
                          <a:latin typeface="Helvetica" charset="0"/>
                        </a:rPr>
                        <a:t>Tsitsiklis</a:t>
                      </a:r>
                      <a:r>
                        <a:rPr kumimoji="0" lang="en-AU" sz="1800" b="0" i="0" u="none" strike="noStrike" cap="none" normalizeH="0" baseline="0" dirty="0">
                          <a:ln>
                            <a:noFill/>
                          </a:ln>
                          <a:solidFill>
                            <a:schemeClr val="tx2"/>
                          </a:solidFill>
                          <a:effectLst/>
                          <a:latin typeface="Helvetica" charset="0"/>
                        </a:rPr>
                        <a:t> 87</a:t>
                      </a:r>
                      <a:endParaRPr kumimoji="0" lang="en-US" sz="1800" b="0" i="0" u="none" strike="noStrike" cap="none" normalizeH="0" baseline="0" dirty="0">
                        <a:ln>
                          <a:noFill/>
                        </a:ln>
                        <a:solidFill>
                          <a:schemeClr val="tx2"/>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POMDP</a:t>
                      </a:r>
                      <a:endParaRPr kumimoji="0" lang="en-US" sz="2200" b="0" i="0" u="none" strike="noStrike" cap="none" normalizeH="0" baseline="0">
                        <a:ln>
                          <a:noFill/>
                        </a:ln>
                        <a:solidFill>
                          <a:schemeClr val="tx1"/>
                        </a:solidFill>
                        <a:effectLst/>
                        <a:latin typeface="Helvetic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PSPACE- complete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a:t>
                      </a:r>
                      <a:r>
                        <a:rPr kumimoji="0" lang="en-AU" sz="800" b="0" i="0" u="none" strike="noStrike" cap="none" normalizeH="0" baseline="0">
                          <a:ln>
                            <a:noFill/>
                          </a:ln>
                          <a:solidFill>
                            <a:schemeClr val="tx1"/>
                          </a:solidFill>
                          <a:effectLst/>
                          <a:latin typeface="Helvetica" charset="0"/>
                        </a:rPr>
                        <a:t> </a:t>
                      </a:r>
                      <a:r>
                        <a:rPr kumimoji="0" lang="en-AU" sz="2200" b="0" i="0" u="none" strike="noStrike" cap="none" normalizeH="0" baseline="0">
                          <a:ln>
                            <a:noFill/>
                          </a:ln>
                          <a:solidFill>
                            <a:schemeClr val="tx1"/>
                          </a:solidFill>
                          <a:effectLst/>
                          <a:latin typeface="Helvetica" charset="0"/>
                        </a:rPr>
                        <a:t>if </a:t>
                      </a:r>
                      <a:r>
                        <a:rPr kumimoji="0" lang="en-AU" sz="2200" b="0" i="1" u="none" strike="noStrike" cap="none" normalizeH="0" baseline="0">
                          <a:ln>
                            <a:noFill/>
                          </a:ln>
                          <a:solidFill>
                            <a:schemeClr val="tx1"/>
                          </a:solidFill>
                          <a:effectLst/>
                          <a:latin typeface="Times New Roman" charset="0"/>
                        </a:rPr>
                        <a:t>T</a:t>
                      </a:r>
                      <a:r>
                        <a:rPr kumimoji="0" lang="en-AU" sz="2200" b="0" i="0" u="none" strike="noStrike" cap="none" normalizeH="0" baseline="0">
                          <a:ln>
                            <a:noFill/>
                          </a:ln>
                          <a:solidFill>
                            <a:schemeClr val="tx1"/>
                          </a:solidFill>
                          <a:effectLst/>
                          <a:latin typeface="Times New Roman" charset="0"/>
                        </a:rPr>
                        <a:t> &lt; |</a:t>
                      </a:r>
                      <a:r>
                        <a:rPr kumimoji="0" lang="en-AU" sz="2200" b="0" i="1" u="none" strike="noStrike" cap="none" normalizeH="0" baseline="0">
                          <a:ln>
                            <a:noFill/>
                          </a:ln>
                          <a:solidFill>
                            <a:schemeClr val="tx1"/>
                          </a:solidFill>
                          <a:effectLst/>
                          <a:latin typeface="Times New Roman" charset="0"/>
                        </a:rPr>
                        <a:t>S</a:t>
                      </a:r>
                      <a:r>
                        <a:rPr kumimoji="0" lang="en-AU" sz="2200" b="0" i="0" u="none" strike="noStrike" cap="none" normalizeH="0" baseline="0">
                          <a:ln>
                            <a:noFill/>
                          </a:ln>
                          <a:solidFill>
                            <a:schemeClr val="tx1"/>
                          </a:solidFill>
                          <a:effectLst/>
                          <a:latin typeface="Times New Roman" charset="0"/>
                        </a:rPr>
                        <a:t>|</a:t>
                      </a:r>
                      <a:r>
                        <a:rPr kumimoji="0" lang="en-AU" sz="800" b="0" i="0" u="none" strike="noStrike" cap="none" normalizeH="0" baseline="0">
                          <a:ln>
                            <a:noFill/>
                          </a:ln>
                          <a:solidFill>
                            <a:schemeClr val="tx1"/>
                          </a:solidFill>
                          <a:effectLst/>
                          <a:latin typeface="Times New Roman" charset="0"/>
                        </a:rPr>
                        <a:t> </a:t>
                      </a:r>
                      <a:r>
                        <a:rPr kumimoji="0" lang="en-AU" sz="2200" b="0" i="0" u="none" strike="noStrike" cap="none" normalizeH="0" baseline="0">
                          <a:ln>
                            <a:noFill/>
                          </a:ln>
                          <a:solidFill>
                            <a:schemeClr val="tx1"/>
                          </a:solidFill>
                          <a:effectLst/>
                          <a:latin typeface="Helvetica" charset="0"/>
                        </a:rPr>
                        <a:t>)</a:t>
                      </a:r>
                      <a:endParaRPr kumimoji="0" lang="en-US" sz="22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1800" b="0" i="0" u="none" strike="noStrike" cap="none" normalizeH="0" baseline="0" dirty="0">
                          <a:ln>
                            <a:noFill/>
                          </a:ln>
                          <a:solidFill>
                            <a:srgbClr val="1F497D"/>
                          </a:solidFill>
                          <a:effectLst/>
                          <a:latin typeface="Helvetica" charset="0"/>
                        </a:rPr>
                        <a:t>Papadimitriou &amp; </a:t>
                      </a:r>
                      <a:r>
                        <a:rPr kumimoji="0" lang="en-AU" sz="1800" b="0" i="0" u="none" strike="noStrike" cap="none" normalizeH="0" baseline="0" dirty="0" err="1">
                          <a:ln>
                            <a:noFill/>
                          </a:ln>
                          <a:solidFill>
                            <a:srgbClr val="1F497D"/>
                          </a:solidFill>
                          <a:effectLst/>
                          <a:latin typeface="Helvetica" charset="0"/>
                        </a:rPr>
                        <a:t>Tsitsiklis</a:t>
                      </a:r>
                      <a:r>
                        <a:rPr kumimoji="0" lang="en-AU" sz="1800" b="0" i="0" u="none" strike="noStrike" cap="none" normalizeH="0" baseline="0" dirty="0">
                          <a:ln>
                            <a:noFill/>
                          </a:ln>
                          <a:solidFill>
                            <a:srgbClr val="1F497D"/>
                          </a:solidFill>
                          <a:effectLst/>
                          <a:latin typeface="Helvetica" charset="0"/>
                        </a:rPr>
                        <a:t> 87</a:t>
                      </a:r>
                      <a:endParaRPr kumimoji="0" lang="en-US" sz="1800" b="0" i="0" u="none" strike="noStrike" cap="none" normalizeH="0" baseline="0" dirty="0">
                        <a:ln>
                          <a:noFill/>
                        </a:ln>
                        <a:solidFill>
                          <a:srgbClr val="1F497D"/>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754731" name="Group 43"/>
          <p:cNvGraphicFramePr>
            <a:graphicFrameLocks noGrp="1"/>
          </p:cNvGraphicFramePr>
          <p:nvPr>
            <p:extLst>
              <p:ext uri="{D42A27DB-BD31-4B8C-83A1-F6EECF244321}">
                <p14:modId xmlns:p14="http://schemas.microsoft.com/office/powerpoint/2010/main" xmlns="" val="2767877897"/>
              </p:ext>
            </p:extLst>
          </p:nvPr>
        </p:nvGraphicFramePr>
        <p:xfrm>
          <a:off x="919163" y="4953000"/>
          <a:ext cx="7772400" cy="1524000"/>
        </p:xfrm>
        <a:graphic>
          <a:graphicData uri="http://schemas.openxmlformats.org/drawingml/2006/table">
            <a:tbl>
              <a:tblPr/>
              <a:tblGrid>
                <a:gridCol w="2914650"/>
                <a:gridCol w="2876550"/>
                <a:gridCol w="1981200"/>
              </a:tblGrid>
              <a:tr h="43021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MDP</a:t>
                      </a:r>
                      <a:endParaRPr kumimoji="0" lang="en-US" sz="2200" b="0" i="0" u="none" strike="noStrike" cap="none" normalizeH="0" baseline="0">
                        <a:ln>
                          <a:noFill/>
                        </a:ln>
                        <a:solidFill>
                          <a:schemeClr val="tx1"/>
                        </a:solidFill>
                        <a:effectLst/>
                        <a:latin typeface="Helvetic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P-complete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AU" sz="22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1800" b="0" i="0" u="none" strike="noStrike" cap="none" normalizeH="0" baseline="0" dirty="0">
                          <a:ln>
                            <a:noFill/>
                          </a:ln>
                          <a:solidFill>
                            <a:srgbClr val="1F497D"/>
                          </a:solidFill>
                          <a:effectLst/>
                          <a:latin typeface="Helvetica" charset="0"/>
                        </a:rPr>
                        <a:t>Papadimitriou &amp; </a:t>
                      </a:r>
                      <a:r>
                        <a:rPr kumimoji="0" lang="en-AU" sz="1800" b="0" i="0" u="none" strike="noStrike" cap="none" normalizeH="0" baseline="0" dirty="0" err="1">
                          <a:ln>
                            <a:noFill/>
                          </a:ln>
                          <a:solidFill>
                            <a:srgbClr val="1F497D"/>
                          </a:solidFill>
                          <a:effectLst/>
                          <a:latin typeface="Helvetica" charset="0"/>
                        </a:rPr>
                        <a:t>Tsitsiklis</a:t>
                      </a:r>
                      <a:r>
                        <a:rPr kumimoji="0" lang="en-AU" sz="1800" b="0" i="0" u="none" strike="noStrike" cap="none" normalizeH="0" baseline="0" dirty="0">
                          <a:ln>
                            <a:noFill/>
                          </a:ln>
                          <a:solidFill>
                            <a:srgbClr val="1F497D"/>
                          </a:solidFill>
                          <a:effectLst/>
                          <a:latin typeface="Helvetica" charset="0"/>
                        </a:rPr>
                        <a:t> 87</a:t>
                      </a:r>
                      <a:endParaRPr kumimoji="0" lang="en-US" sz="1800" b="0" i="0" u="none" strike="noStrike" cap="none" normalizeH="0" baseline="0" dirty="0">
                        <a:ln>
                          <a:noFill/>
                        </a:ln>
                        <a:solidFill>
                          <a:srgbClr val="1F497D"/>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49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POMDP</a:t>
                      </a:r>
                      <a:endParaRPr kumimoji="0" lang="en-US" sz="2200" b="0" i="0" u="none" strike="noStrike" cap="none" normalizeH="0" baseline="0">
                        <a:ln>
                          <a:noFill/>
                        </a:ln>
                        <a:solidFill>
                          <a:schemeClr val="tx1"/>
                        </a:solidFill>
                        <a:effectLst/>
                        <a:latin typeface="Helvetic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2200" b="0" i="0" u="none" strike="noStrike" cap="none" normalizeH="0" baseline="0">
                          <a:ln>
                            <a:noFill/>
                          </a:ln>
                          <a:solidFill>
                            <a:schemeClr val="tx1"/>
                          </a:solidFill>
                          <a:effectLst/>
                          <a:latin typeface="Helvetica" charset="0"/>
                        </a:rPr>
                        <a:t>Undecidable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sz="1800" b="0" i="0" u="none" strike="noStrike" cap="none" normalizeH="0" baseline="0" dirty="0" err="1">
                          <a:ln>
                            <a:noFill/>
                          </a:ln>
                          <a:solidFill>
                            <a:srgbClr val="1F497D"/>
                          </a:solidFill>
                          <a:effectLst/>
                          <a:latin typeface="Helvetica" charset="0"/>
                        </a:rPr>
                        <a:t>Madani</a:t>
                      </a:r>
                      <a:r>
                        <a:rPr kumimoji="0" lang="en-AU" sz="1800" b="0" i="0" u="none" strike="noStrike" cap="none" normalizeH="0" baseline="0" dirty="0">
                          <a:ln>
                            <a:noFill/>
                          </a:ln>
                          <a:solidFill>
                            <a:srgbClr val="1F497D"/>
                          </a:solidFill>
                          <a:effectLst/>
                          <a:latin typeface="Helvetica" charset="0"/>
                        </a:rPr>
                        <a:t> et al. 99</a:t>
                      </a:r>
                      <a:endParaRPr kumimoji="0" lang="en-US" sz="1800" b="0" i="0" u="none" strike="noStrike" cap="none" normalizeH="0" baseline="0" dirty="0">
                        <a:ln>
                          <a:noFill/>
                        </a:ln>
                        <a:solidFill>
                          <a:srgbClr val="1F497D"/>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60" name="Text Box 31"/>
          <p:cNvSpPr txBox="1">
            <a:spLocks noChangeArrowheads="1"/>
          </p:cNvSpPr>
          <p:nvPr/>
        </p:nvSpPr>
        <p:spPr bwMode="auto">
          <a:xfrm>
            <a:off x="914400" y="1922463"/>
            <a:ext cx="3124200" cy="519112"/>
          </a:xfrm>
          <a:prstGeom prst="rect">
            <a:avLst/>
          </a:prstGeom>
          <a:noFill/>
          <a:ln w="9525">
            <a:noFill/>
            <a:miter lim="800000"/>
            <a:headEnd/>
            <a:tailEnd/>
          </a:ln>
        </p:spPr>
        <p:txBody>
          <a:bodyPr wrap="square">
            <a:prstTxWarp prst="textNoShape">
              <a:avLst/>
            </a:prstTxWarp>
            <a:spAutoFit/>
          </a:bodyPr>
          <a:lstStyle/>
          <a:p>
            <a:pPr algn="l"/>
            <a:r>
              <a:rPr lang="en-AU" sz="2800" dirty="0">
                <a:solidFill>
                  <a:schemeClr val="accent2"/>
                </a:solidFill>
                <a:latin typeface="Helvetica Neue Bold Condensed" charset="0"/>
              </a:rPr>
              <a:t>Finite Horizon</a:t>
            </a:r>
            <a:endParaRPr lang="en-US" sz="2800" dirty="0">
              <a:solidFill>
                <a:schemeClr val="accent2"/>
              </a:solidFill>
            </a:endParaRPr>
          </a:p>
        </p:txBody>
      </p:sp>
      <p:sp>
        <p:nvSpPr>
          <p:cNvPr id="48161" name="Text Box 32"/>
          <p:cNvSpPr txBox="1">
            <a:spLocks noChangeArrowheads="1"/>
          </p:cNvSpPr>
          <p:nvPr/>
        </p:nvSpPr>
        <p:spPr bwMode="auto">
          <a:xfrm>
            <a:off x="914400" y="4419600"/>
            <a:ext cx="4800600" cy="519113"/>
          </a:xfrm>
          <a:prstGeom prst="rect">
            <a:avLst/>
          </a:prstGeom>
          <a:noFill/>
          <a:ln w="9525">
            <a:noFill/>
            <a:miter lim="800000"/>
            <a:headEnd/>
            <a:tailEnd/>
          </a:ln>
        </p:spPr>
        <p:txBody>
          <a:bodyPr wrap="square">
            <a:prstTxWarp prst="textNoShape">
              <a:avLst/>
            </a:prstTxWarp>
            <a:spAutoFit/>
          </a:bodyPr>
          <a:lstStyle/>
          <a:p>
            <a:pPr algn="l"/>
            <a:r>
              <a:rPr lang="en-AU" sz="2800" dirty="0">
                <a:solidFill>
                  <a:srgbClr val="C0504D"/>
                </a:solidFill>
                <a:latin typeface="Helvetica Neue Bold Condensed" charset="0"/>
              </a:rPr>
              <a:t>Infinite-Horizon Discounted</a:t>
            </a:r>
            <a:endParaRPr lang="en-US" sz="2800" dirty="0">
              <a:solidFill>
                <a:srgbClr val="C0504D"/>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title"/>
          </p:nvPr>
        </p:nvSpPr>
        <p:spPr/>
        <p:txBody>
          <a:bodyPr/>
          <a:lstStyle/>
          <a:p>
            <a:pPr eaLnBrk="1" hangingPunct="1"/>
            <a:r>
              <a:rPr lang="en-AU" dirty="0">
                <a:ea typeface="ＭＳ Ｐゴシック" charset="-128"/>
                <a:cs typeface="ＭＳ Ｐゴシック" charset="-128"/>
              </a:rPr>
              <a:t>How Hard are DEC-POMDPs? </a:t>
            </a:r>
            <a:br>
              <a:rPr lang="en-AU" dirty="0">
                <a:ea typeface="ＭＳ Ｐゴシック" charset="-128"/>
                <a:cs typeface="ＭＳ Ｐゴシック" charset="-128"/>
              </a:rPr>
            </a:br>
            <a:r>
              <a:rPr lang="en-AU" sz="1800" dirty="0">
                <a:solidFill>
                  <a:srgbClr val="1F497D"/>
                </a:solidFill>
                <a:latin typeface="Arial" charset="0"/>
                <a:ea typeface="ＭＳ Ｐゴシック" charset="-128"/>
                <a:cs typeface="ＭＳ Ｐゴシック" charset="-128"/>
              </a:rPr>
              <a:t>Bernstein, </a:t>
            </a:r>
            <a:r>
              <a:rPr lang="en-AU" sz="1800" dirty="0" err="1">
                <a:solidFill>
                  <a:srgbClr val="1F497D"/>
                </a:solidFill>
                <a:latin typeface="Arial" charset="0"/>
                <a:ea typeface="ＭＳ Ｐゴシック" charset="-128"/>
                <a:cs typeface="ＭＳ Ｐゴシック" charset="-128"/>
              </a:rPr>
              <a:t>Givan</a:t>
            </a:r>
            <a:r>
              <a:rPr lang="en-AU" sz="1800" dirty="0">
                <a:solidFill>
                  <a:srgbClr val="1F497D"/>
                </a:solidFill>
                <a:latin typeface="Arial" charset="0"/>
                <a:ea typeface="ＭＳ Ｐゴシック" charset="-128"/>
                <a:cs typeface="ＭＳ Ｐゴシック" charset="-128"/>
              </a:rPr>
              <a:t>, </a:t>
            </a:r>
            <a:r>
              <a:rPr lang="en-AU" sz="1800" dirty="0" err="1">
                <a:solidFill>
                  <a:srgbClr val="1F497D"/>
                </a:solidFill>
                <a:latin typeface="Arial" charset="0"/>
                <a:ea typeface="ＭＳ Ｐゴシック" charset="-128"/>
                <a:cs typeface="ＭＳ Ｐゴシック" charset="-128"/>
              </a:rPr>
              <a:t>Immerman</a:t>
            </a:r>
            <a:r>
              <a:rPr lang="en-AU" sz="1800" dirty="0">
                <a:solidFill>
                  <a:srgbClr val="1F497D"/>
                </a:solidFill>
                <a:latin typeface="Arial" charset="0"/>
                <a:ea typeface="ＭＳ Ｐゴシック" charset="-128"/>
                <a:cs typeface="ＭＳ Ｐゴシック" charset="-128"/>
              </a:rPr>
              <a:t> &amp; Zilberstein, UAI 2000, MOR 2002</a:t>
            </a:r>
            <a:endParaRPr lang="en-US" sz="1800" dirty="0">
              <a:solidFill>
                <a:srgbClr val="1F497D"/>
              </a:solidFill>
              <a:latin typeface="Arial" charset="0"/>
              <a:ea typeface="ＭＳ Ｐゴシック" charset="-128"/>
              <a:cs typeface="ＭＳ Ｐゴシック" charset="-128"/>
            </a:endParaRPr>
          </a:p>
        </p:txBody>
      </p:sp>
      <p:sp>
        <p:nvSpPr>
          <p:cNvPr id="50181" name="Rectangle 3"/>
          <p:cNvSpPr>
            <a:spLocks noGrp="1" noChangeArrowheads="1"/>
          </p:cNvSpPr>
          <p:nvPr>
            <p:ph type="body" idx="1"/>
          </p:nvPr>
        </p:nvSpPr>
        <p:spPr>
          <a:xfrm>
            <a:off x="457201" y="1890518"/>
            <a:ext cx="8229600" cy="4953000"/>
          </a:xfrm>
        </p:spPr>
        <p:txBody>
          <a:bodyPr/>
          <a:lstStyle/>
          <a:p>
            <a:pPr eaLnBrk="1" hangingPunct="1">
              <a:spcAft>
                <a:spcPts val="1200"/>
              </a:spcAft>
            </a:pPr>
            <a:r>
              <a:rPr lang="en-US" sz="2600" dirty="0" smtClean="0">
                <a:ea typeface="ＭＳ Ｐゴシック" charset="-128"/>
                <a:cs typeface="ＭＳ Ｐゴシック" charset="-128"/>
              </a:rPr>
              <a:t>A </a:t>
            </a:r>
            <a:r>
              <a:rPr lang="en-US" sz="2600" b="1" dirty="0">
                <a:ea typeface="ＭＳ Ｐゴシック" charset="-128"/>
                <a:cs typeface="ＭＳ Ｐゴシック" charset="-128"/>
              </a:rPr>
              <a:t>static</a:t>
            </a:r>
            <a:r>
              <a:rPr lang="en-US" sz="2600" dirty="0">
                <a:ea typeface="ＭＳ Ｐゴシック" charset="-128"/>
                <a:cs typeface="ＭＳ Ｐゴシック" charset="-128"/>
              </a:rPr>
              <a:t> version of the problem, where a </a:t>
            </a:r>
            <a:r>
              <a:rPr lang="en-US" sz="2600" b="1" dirty="0">
                <a:ea typeface="ＭＳ Ｐゴシック" charset="-128"/>
                <a:cs typeface="ＭＳ Ｐゴシック" charset="-128"/>
              </a:rPr>
              <a:t>single </a:t>
            </a:r>
            <a:r>
              <a:rPr lang="en-US" sz="2600" dirty="0">
                <a:ea typeface="ＭＳ Ｐゴシック" charset="-128"/>
                <a:cs typeface="ＭＳ Ｐゴシック" charset="-128"/>
              </a:rPr>
              <a:t>set of decisions is made in response to a </a:t>
            </a:r>
            <a:r>
              <a:rPr lang="en-US" sz="2600" dirty="0" smtClean="0">
                <a:ea typeface="ＭＳ Ｐゴシック" charset="-128"/>
                <a:cs typeface="ＭＳ Ｐゴシック" charset="-128"/>
              </a:rPr>
              <a:t>set </a:t>
            </a:r>
            <a:r>
              <a:rPr lang="en-US" sz="2600" dirty="0">
                <a:ea typeface="ＭＳ Ｐゴシック" charset="-128"/>
                <a:cs typeface="ＭＳ Ｐゴシック" charset="-128"/>
              </a:rPr>
              <a:t>of observations, was shown to be NP-</a:t>
            </a:r>
            <a:r>
              <a:rPr lang="en-US" sz="2600" dirty="0" smtClean="0">
                <a:ea typeface="ＭＳ Ｐゴシック" charset="-128"/>
                <a:cs typeface="ＭＳ Ｐゴシック" charset="-128"/>
              </a:rPr>
              <a:t>hard [</a:t>
            </a:r>
            <a:r>
              <a:rPr lang="en-US" sz="2000" dirty="0" err="1">
                <a:solidFill>
                  <a:srgbClr val="1F497D"/>
                </a:solidFill>
                <a:ea typeface="ＭＳ Ｐゴシック" charset="-128"/>
                <a:cs typeface="ＭＳ Ｐゴシック" charset="-128"/>
              </a:rPr>
              <a:t>Tsitsiklis</a:t>
            </a:r>
            <a:r>
              <a:rPr lang="en-US" sz="2000" dirty="0">
                <a:solidFill>
                  <a:srgbClr val="1F497D"/>
                </a:solidFill>
                <a:ea typeface="ＭＳ Ｐゴシック" charset="-128"/>
                <a:cs typeface="ＭＳ Ｐゴシック" charset="-128"/>
              </a:rPr>
              <a:t> and </a:t>
            </a:r>
            <a:r>
              <a:rPr lang="en-US" sz="2000" dirty="0" err="1">
                <a:solidFill>
                  <a:srgbClr val="1F497D"/>
                </a:solidFill>
                <a:ea typeface="ＭＳ Ｐゴシック" charset="-128"/>
                <a:cs typeface="ＭＳ Ｐゴシック" charset="-128"/>
              </a:rPr>
              <a:t>Athan</a:t>
            </a:r>
            <a:r>
              <a:rPr lang="en-US" sz="2000" dirty="0">
                <a:solidFill>
                  <a:srgbClr val="1F497D"/>
                </a:solidFill>
                <a:ea typeface="ＭＳ Ｐゴシック" charset="-128"/>
                <a:cs typeface="ＭＳ Ｐゴシック" charset="-128"/>
              </a:rPr>
              <a:t>, 1985</a:t>
            </a:r>
            <a:r>
              <a:rPr lang="en-US" sz="2600" dirty="0">
                <a:ea typeface="ＭＳ Ｐゴシック" charset="-128"/>
                <a:cs typeface="ＭＳ Ｐゴシック" charset="-128"/>
              </a:rPr>
              <a:t>]</a:t>
            </a:r>
            <a:endParaRPr lang="en-AU" sz="2600" b="1" dirty="0">
              <a:ea typeface="ＭＳ Ｐゴシック" charset="-128"/>
              <a:cs typeface="ＭＳ Ｐゴシック" charset="-128"/>
            </a:endParaRPr>
          </a:p>
          <a:p>
            <a:pPr eaLnBrk="1" hangingPunct="1">
              <a:spcAft>
                <a:spcPts val="1200"/>
              </a:spcAft>
            </a:pPr>
            <a:r>
              <a:rPr lang="en-AU" sz="2600" dirty="0" smtClean="0">
                <a:ea typeface="ＭＳ Ｐゴシック" charset="-128"/>
                <a:cs typeface="ＭＳ Ｐゴシック" charset="-128"/>
              </a:rPr>
              <a:t>Bernstein et al. proved </a:t>
            </a:r>
            <a:r>
              <a:rPr lang="en-AU" sz="2600" dirty="0">
                <a:ea typeface="ＭＳ Ｐゴシック" charset="-128"/>
                <a:cs typeface="ＭＳ Ｐゴシック" charset="-128"/>
              </a:rPr>
              <a:t>that </a:t>
            </a:r>
            <a:r>
              <a:rPr lang="en-US" sz="2600" dirty="0">
                <a:ea typeface="ＭＳ Ｐゴシック" charset="-128"/>
                <a:cs typeface="ＭＳ Ｐゴシック" charset="-128"/>
              </a:rPr>
              <a:t>two-agent finite-horizon DEC-POMDP</a:t>
            </a:r>
            <a:r>
              <a:rPr lang="en-AU" sz="2600" dirty="0" err="1">
                <a:ea typeface="ＭＳ Ｐゴシック" charset="-128"/>
                <a:cs typeface="ＭＳ Ｐゴシック" charset="-128"/>
              </a:rPr>
              <a:t>s</a:t>
            </a:r>
            <a:r>
              <a:rPr lang="en-US" sz="2600" dirty="0">
                <a:ea typeface="ＭＳ Ｐゴシック" charset="-128"/>
                <a:cs typeface="ＭＳ Ｐゴシック" charset="-128"/>
              </a:rPr>
              <a:t> </a:t>
            </a:r>
            <a:r>
              <a:rPr lang="en-AU" sz="2600" dirty="0">
                <a:ea typeface="ＭＳ Ｐゴシック" charset="-128"/>
                <a:cs typeface="ＭＳ Ｐゴシック" charset="-128"/>
              </a:rPr>
              <a:t>are</a:t>
            </a:r>
            <a:r>
              <a:rPr lang="en-US" sz="2600" dirty="0">
                <a:ea typeface="ＭＳ Ｐゴシック" charset="-128"/>
                <a:cs typeface="ＭＳ Ｐゴシック" charset="-128"/>
              </a:rPr>
              <a:t> </a:t>
            </a:r>
            <a:r>
              <a:rPr lang="en-US" sz="2600" b="1" dirty="0">
                <a:ea typeface="ＭＳ Ｐゴシック" charset="-128"/>
                <a:cs typeface="ＭＳ Ｐゴシック" charset="-128"/>
              </a:rPr>
              <a:t>NEXP-</a:t>
            </a:r>
            <a:r>
              <a:rPr lang="en-AU" sz="2600" b="1" dirty="0" smtClean="0">
                <a:ea typeface="ＭＳ Ｐゴシック" charset="-128"/>
                <a:cs typeface="ＭＳ Ｐゴシック" charset="-128"/>
              </a:rPr>
              <a:t>hard </a:t>
            </a:r>
            <a:r>
              <a:rPr lang="en-AU" sz="2600" dirty="0" smtClean="0">
                <a:ea typeface="ＭＳ Ｐゴシック" charset="-128"/>
                <a:cs typeface="ＭＳ Ｐゴシック" charset="-128"/>
              </a:rPr>
              <a:t>via a reduction to TILING</a:t>
            </a:r>
            <a:endParaRPr lang="en-AU" sz="2600" b="1" dirty="0">
              <a:ea typeface="ＭＳ Ｐゴシック" charset="-128"/>
              <a:cs typeface="ＭＳ Ｐゴシック" charset="-128"/>
            </a:endParaRPr>
          </a:p>
          <a:p>
            <a:pPr eaLnBrk="1" hangingPunct="1"/>
            <a:r>
              <a:rPr lang="en-US" sz="2600" dirty="0">
                <a:ea typeface="ＭＳ Ｐゴシック" charset="-128"/>
                <a:cs typeface="ＭＳ Ｐゴシック" charset="-128"/>
              </a:rPr>
              <a:t>But these are worst-case results! 	                    </a:t>
            </a:r>
            <a:r>
              <a:rPr lang="en-US" sz="2600" dirty="0" smtClean="0">
                <a:ea typeface="ＭＳ Ｐゴシック" charset="-128"/>
                <a:cs typeface="ＭＳ Ｐゴシック" charset="-128"/>
              </a:rPr>
              <a:t>	      Are </a:t>
            </a:r>
            <a:r>
              <a:rPr lang="en-US" sz="2600" dirty="0">
                <a:ea typeface="ＭＳ Ｐゴシック" charset="-128"/>
                <a:cs typeface="ＭＳ Ｐゴシック" charset="-128"/>
              </a:rPr>
              <a:t>real-world problems easier?</a:t>
            </a:r>
            <a:endParaRPr lang="en-AU" sz="2600" dirty="0">
              <a:ea typeface="ＭＳ Ｐゴシック" charset="-128"/>
              <a:cs typeface="ＭＳ Ｐゴシック" charset="-128"/>
            </a:endParaRPr>
          </a:p>
        </p:txBody>
      </p:sp>
      <p:graphicFrame>
        <p:nvGraphicFramePr>
          <p:cNvPr id="50178" name="Object 2"/>
          <p:cNvGraphicFramePr>
            <a:graphicFrameLocks noChangeAspect="1"/>
          </p:cNvGraphicFramePr>
          <p:nvPr>
            <p:extLst>
              <p:ext uri="{D42A27DB-BD31-4B8C-83A1-F6EECF244321}">
                <p14:modId xmlns:p14="http://schemas.microsoft.com/office/powerpoint/2010/main" xmlns="" val="52049031"/>
              </p:ext>
            </p:extLst>
          </p:nvPr>
        </p:nvGraphicFramePr>
        <p:xfrm>
          <a:off x="5791200" y="4495800"/>
          <a:ext cx="2514600" cy="2014735"/>
        </p:xfrm>
        <a:graphic>
          <a:graphicData uri="http://schemas.openxmlformats.org/presentationml/2006/ole">
            <p:oleObj spid="_x0000_s12290" name="Artwork" r:id="rId4" imgW="8028571" imgH="6428571" progId="">
              <p:embed/>
            </p:oleObj>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normAutofit fontScale="90000"/>
          </a:bodyPr>
          <a:lstStyle/>
          <a:p>
            <a:pPr eaLnBrk="1" hangingPunct="1"/>
            <a:r>
              <a:rPr lang="en-US" dirty="0">
                <a:ea typeface="ＭＳ Ｐゴシック" charset="-128"/>
                <a:cs typeface="ＭＳ Ｐゴシック" charset="-128"/>
              </a:rPr>
              <a:t>What Features of the Domain Affect the Complexity and How?</a:t>
            </a:r>
          </a:p>
        </p:txBody>
      </p:sp>
      <p:sp>
        <p:nvSpPr>
          <p:cNvPr id="52228" name="Rectangle 3"/>
          <p:cNvSpPr>
            <a:spLocks noGrp="1" noChangeArrowheads="1"/>
          </p:cNvSpPr>
          <p:nvPr>
            <p:ph type="body" idx="1"/>
          </p:nvPr>
        </p:nvSpPr>
        <p:spPr>
          <a:xfrm>
            <a:off x="914400" y="1828800"/>
            <a:ext cx="8108950" cy="4953000"/>
          </a:xfrm>
        </p:spPr>
        <p:txBody>
          <a:bodyPr/>
          <a:lstStyle/>
          <a:p>
            <a:pPr eaLnBrk="1" hangingPunct="1">
              <a:spcBef>
                <a:spcPct val="30000"/>
              </a:spcBef>
              <a:spcAft>
                <a:spcPts val="600"/>
              </a:spcAft>
            </a:pPr>
            <a:r>
              <a:rPr lang="en-US" sz="2600" dirty="0">
                <a:ea typeface="ＭＳ Ｐゴシック" charset="-128"/>
                <a:cs typeface="ＭＳ Ｐゴシック" charset="-128"/>
              </a:rPr>
              <a:t>Factored state spaces (structured domains)</a:t>
            </a:r>
          </a:p>
          <a:p>
            <a:pPr eaLnBrk="1" hangingPunct="1">
              <a:spcBef>
                <a:spcPct val="30000"/>
              </a:spcBef>
              <a:spcAft>
                <a:spcPts val="600"/>
              </a:spcAft>
            </a:pPr>
            <a:r>
              <a:rPr lang="en-US" sz="2600" dirty="0">
                <a:ea typeface="ＭＳ Ｐゴシック" charset="-128"/>
                <a:cs typeface="ＭＳ Ｐゴシック" charset="-128"/>
              </a:rPr>
              <a:t>Independent transitions (IT)</a:t>
            </a:r>
          </a:p>
          <a:p>
            <a:pPr eaLnBrk="1" hangingPunct="1">
              <a:spcBef>
                <a:spcPct val="30000"/>
              </a:spcBef>
              <a:spcAft>
                <a:spcPts val="600"/>
              </a:spcAft>
            </a:pPr>
            <a:r>
              <a:rPr lang="en-US" sz="2600" dirty="0">
                <a:ea typeface="ＭＳ Ｐゴシック" charset="-128"/>
                <a:cs typeface="ＭＳ Ｐゴシック" charset="-128"/>
              </a:rPr>
              <a:t>Independent observations (IO)</a:t>
            </a:r>
          </a:p>
          <a:p>
            <a:pPr eaLnBrk="1" hangingPunct="1">
              <a:spcBef>
                <a:spcPct val="30000"/>
              </a:spcBef>
              <a:spcAft>
                <a:spcPts val="600"/>
              </a:spcAft>
            </a:pPr>
            <a:r>
              <a:rPr lang="en-US" sz="2600" dirty="0">
                <a:ea typeface="ＭＳ Ｐゴシック" charset="-128"/>
                <a:cs typeface="ＭＳ Ｐゴシック" charset="-128"/>
              </a:rPr>
              <a:t>Structured reward function (SR)</a:t>
            </a:r>
          </a:p>
          <a:p>
            <a:pPr eaLnBrk="1" hangingPunct="1">
              <a:spcBef>
                <a:spcPct val="30000"/>
              </a:spcBef>
              <a:spcAft>
                <a:spcPts val="600"/>
              </a:spcAft>
            </a:pPr>
            <a:r>
              <a:rPr lang="en-US" sz="2600" dirty="0">
                <a:ea typeface="ＭＳ Ｐゴシック" charset="-128"/>
                <a:cs typeface="ＭＳ Ｐゴシック" charset="-128"/>
              </a:rPr>
              <a:t>Goal-oriented objectives (GO)</a:t>
            </a:r>
          </a:p>
          <a:p>
            <a:pPr eaLnBrk="1" hangingPunct="1">
              <a:spcBef>
                <a:spcPct val="30000"/>
              </a:spcBef>
              <a:spcAft>
                <a:spcPts val="600"/>
              </a:spcAft>
            </a:pPr>
            <a:r>
              <a:rPr lang="en-US" sz="2600" dirty="0">
                <a:ea typeface="ＭＳ Ｐゴシック" charset="-128"/>
                <a:cs typeface="ＭＳ Ｐゴシック" charset="-128"/>
              </a:rPr>
              <a:t>Degree of </a:t>
            </a:r>
            <a:r>
              <a:rPr lang="en-US" sz="2600" dirty="0" err="1">
                <a:ea typeface="ＭＳ Ｐゴシック" charset="-128"/>
                <a:cs typeface="ＭＳ Ｐゴシック" charset="-128"/>
              </a:rPr>
              <a:t>observability</a:t>
            </a:r>
            <a:r>
              <a:rPr lang="en-US" sz="2600" dirty="0">
                <a:ea typeface="ＭＳ Ｐゴシック" charset="-128"/>
                <a:cs typeface="ＭＳ Ｐゴシック" charset="-128"/>
              </a:rPr>
              <a:t> (partial, full, jointly full)</a:t>
            </a:r>
          </a:p>
          <a:p>
            <a:pPr eaLnBrk="1" hangingPunct="1">
              <a:spcBef>
                <a:spcPct val="30000"/>
              </a:spcBef>
              <a:spcAft>
                <a:spcPts val="600"/>
              </a:spcAft>
            </a:pPr>
            <a:r>
              <a:rPr lang="en-US" sz="2600" dirty="0">
                <a:ea typeface="ＭＳ Ｐゴシック" charset="-128"/>
                <a:cs typeface="ＭＳ Ｐゴシック" charset="-128"/>
              </a:rPr>
              <a:t>Degree and structure of interaction</a:t>
            </a:r>
          </a:p>
          <a:p>
            <a:pPr eaLnBrk="1" hangingPunct="1">
              <a:spcBef>
                <a:spcPct val="30000"/>
              </a:spcBef>
              <a:spcAft>
                <a:spcPts val="600"/>
              </a:spcAft>
            </a:pPr>
            <a:r>
              <a:rPr lang="en-US" sz="2600" dirty="0">
                <a:ea typeface="ＭＳ Ｐゴシック" charset="-128"/>
                <a:cs typeface="ＭＳ Ｐゴシック" charset="-128"/>
              </a:rPr>
              <a:t>Degree of information sharing and communication</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Oval 69"/>
          <p:cNvSpPr>
            <a:spLocks noChangeArrowheads="1"/>
          </p:cNvSpPr>
          <p:nvPr/>
        </p:nvSpPr>
        <p:spPr bwMode="auto">
          <a:xfrm>
            <a:off x="3429000" y="44958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a:solidFill>
                  <a:srgbClr val="E5FFFF"/>
                </a:solidFill>
                <a:latin typeface="Arial Narrow"/>
                <a:cs typeface="Arial Narrow"/>
              </a:rPr>
              <a:t>NP-C</a:t>
            </a:r>
            <a:endParaRPr lang="en-US" sz="2000">
              <a:latin typeface="Arial Narrow"/>
              <a:cs typeface="Arial Narrow"/>
            </a:endParaRPr>
          </a:p>
        </p:txBody>
      </p:sp>
      <p:sp>
        <p:nvSpPr>
          <p:cNvPr id="54276" name="Oval 71"/>
          <p:cNvSpPr>
            <a:spLocks noChangeArrowheads="1"/>
          </p:cNvSpPr>
          <p:nvPr/>
        </p:nvSpPr>
        <p:spPr bwMode="auto">
          <a:xfrm>
            <a:off x="4800600" y="57912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dirty="0">
                <a:solidFill>
                  <a:srgbClr val="E5FFFF"/>
                </a:solidFill>
                <a:latin typeface="Arial Narrow"/>
                <a:cs typeface="Arial Narrow"/>
              </a:rPr>
              <a:t>P-C</a:t>
            </a:r>
            <a:endParaRPr lang="en-US" sz="2000" dirty="0">
              <a:latin typeface="Arial Narrow"/>
              <a:cs typeface="Arial Narrow"/>
            </a:endParaRPr>
          </a:p>
        </p:txBody>
      </p:sp>
      <p:sp>
        <p:nvSpPr>
          <p:cNvPr id="54277" name="Oval 70"/>
          <p:cNvSpPr>
            <a:spLocks noChangeArrowheads="1"/>
          </p:cNvSpPr>
          <p:nvPr/>
        </p:nvSpPr>
        <p:spPr bwMode="auto">
          <a:xfrm>
            <a:off x="2057400" y="57912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a:solidFill>
                  <a:srgbClr val="E5FFFF"/>
                </a:solidFill>
                <a:latin typeface="Arial Narrow"/>
                <a:cs typeface="Arial Narrow"/>
              </a:rPr>
              <a:t>P-C</a:t>
            </a:r>
            <a:endParaRPr lang="en-US" sz="2000">
              <a:latin typeface="Arial Narrow"/>
              <a:cs typeface="Arial Narrow"/>
            </a:endParaRPr>
          </a:p>
        </p:txBody>
      </p:sp>
      <p:sp>
        <p:nvSpPr>
          <p:cNvPr id="54278" name="Oval 68"/>
          <p:cNvSpPr>
            <a:spLocks noChangeArrowheads="1"/>
          </p:cNvSpPr>
          <p:nvPr/>
        </p:nvSpPr>
        <p:spPr bwMode="auto">
          <a:xfrm>
            <a:off x="723900" y="44958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a:solidFill>
                  <a:srgbClr val="E5FFFF"/>
                </a:solidFill>
                <a:latin typeface="Arial Narrow"/>
                <a:cs typeface="Arial Narrow"/>
              </a:rPr>
              <a:t>NP-C</a:t>
            </a:r>
            <a:endParaRPr lang="en-US" sz="2000">
              <a:latin typeface="Arial Narrow"/>
              <a:cs typeface="Arial Narrow"/>
            </a:endParaRPr>
          </a:p>
        </p:txBody>
      </p:sp>
      <p:sp>
        <p:nvSpPr>
          <p:cNvPr id="54279" name="Oval 65"/>
          <p:cNvSpPr>
            <a:spLocks noChangeArrowheads="1"/>
          </p:cNvSpPr>
          <p:nvPr/>
        </p:nvSpPr>
        <p:spPr bwMode="auto">
          <a:xfrm>
            <a:off x="2057400" y="32004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a:solidFill>
                  <a:srgbClr val="E5FFFF"/>
                </a:solidFill>
                <a:latin typeface="Arial Narrow"/>
                <a:cs typeface="Arial Narrow"/>
              </a:rPr>
              <a:t>NP-C</a:t>
            </a:r>
            <a:endParaRPr lang="en-US" sz="2000">
              <a:latin typeface="Arial Narrow"/>
              <a:cs typeface="Arial Narrow"/>
            </a:endParaRPr>
          </a:p>
        </p:txBody>
      </p:sp>
      <p:sp>
        <p:nvSpPr>
          <p:cNvPr id="54280" name="Oval 67"/>
          <p:cNvSpPr>
            <a:spLocks noChangeArrowheads="1"/>
          </p:cNvSpPr>
          <p:nvPr/>
        </p:nvSpPr>
        <p:spPr bwMode="auto">
          <a:xfrm>
            <a:off x="4724400" y="32004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a:solidFill>
                  <a:srgbClr val="E5FFFF"/>
                </a:solidFill>
                <a:latin typeface="Arial Narrow"/>
                <a:cs typeface="Arial Narrow"/>
              </a:rPr>
              <a:t>NEXP-C  </a:t>
            </a:r>
            <a:endParaRPr lang="en-US" sz="2000">
              <a:latin typeface="Arial Narrow"/>
              <a:cs typeface="Arial Narrow"/>
            </a:endParaRPr>
          </a:p>
        </p:txBody>
      </p:sp>
      <p:sp>
        <p:nvSpPr>
          <p:cNvPr id="54281" name="Oval 66"/>
          <p:cNvSpPr>
            <a:spLocks noChangeArrowheads="1"/>
          </p:cNvSpPr>
          <p:nvPr/>
        </p:nvSpPr>
        <p:spPr bwMode="auto">
          <a:xfrm>
            <a:off x="3352800" y="1905000"/>
            <a:ext cx="1295400" cy="533400"/>
          </a:xfrm>
          <a:prstGeom prst="ellipse">
            <a:avLst/>
          </a:prstGeom>
          <a:solidFill>
            <a:schemeClr val="tx2">
              <a:alpha val="70195"/>
            </a:schemeClr>
          </a:solidFill>
          <a:ln w="9525">
            <a:solidFill>
              <a:schemeClr val="tx1"/>
            </a:solidFill>
            <a:round/>
            <a:headEnd/>
            <a:tailEnd/>
          </a:ln>
        </p:spPr>
        <p:txBody>
          <a:bodyPr wrap="none" anchor="ctr">
            <a:prstTxWarp prst="textNoShape">
              <a:avLst/>
            </a:prstTxWarp>
          </a:bodyPr>
          <a:lstStyle/>
          <a:p>
            <a:r>
              <a:rPr lang="en-US" sz="2000" dirty="0">
                <a:solidFill>
                  <a:srgbClr val="E5FFFF"/>
                </a:solidFill>
                <a:latin typeface="Arial Narrow"/>
                <a:cs typeface="Arial Narrow"/>
              </a:rPr>
              <a:t>NEXP-C  </a:t>
            </a:r>
            <a:endParaRPr lang="en-US" sz="2000" dirty="0">
              <a:latin typeface="Arial Narrow"/>
              <a:cs typeface="Arial Narrow"/>
            </a:endParaRPr>
          </a:p>
        </p:txBody>
      </p:sp>
      <p:sp>
        <p:nvSpPr>
          <p:cNvPr id="54282"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Complexity of Sub-Classes</a:t>
            </a:r>
            <a:br>
              <a:rPr lang="en-US" dirty="0">
                <a:ea typeface="ＭＳ Ｐゴシック" charset="-128"/>
                <a:cs typeface="ＭＳ Ｐゴシック" charset="-128"/>
              </a:rPr>
            </a:br>
            <a:r>
              <a:rPr lang="en-AU" sz="1800" dirty="0">
                <a:solidFill>
                  <a:srgbClr val="1F497D"/>
                </a:solidFill>
                <a:latin typeface="Arial" charset="0"/>
                <a:ea typeface="ＭＳ Ｐゴシック" charset="-128"/>
                <a:cs typeface="ＭＳ Ｐゴシック" charset="-128"/>
              </a:rPr>
              <a:t>Goldman &amp; Zilberstein, JAIR 2004</a:t>
            </a:r>
            <a:endParaRPr lang="en-US" sz="1800" dirty="0">
              <a:solidFill>
                <a:srgbClr val="1F497D"/>
              </a:solidFill>
              <a:latin typeface="Arial" charset="0"/>
              <a:ea typeface="ＭＳ Ｐゴシック" charset="-128"/>
              <a:cs typeface="ＭＳ Ｐゴシック" charset="-128"/>
            </a:endParaRPr>
          </a:p>
        </p:txBody>
      </p:sp>
      <p:sp>
        <p:nvSpPr>
          <p:cNvPr id="54283" name="AutoShape 53"/>
          <p:cNvSpPr>
            <a:spLocks noChangeArrowheads="1"/>
          </p:cNvSpPr>
          <p:nvPr/>
        </p:nvSpPr>
        <p:spPr bwMode="auto">
          <a:xfrm>
            <a:off x="4419600" y="21336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1400" dirty="0">
                <a:latin typeface="Helvetica Neue Bold Condensed" charset="0"/>
              </a:rPr>
              <a:t>Finite-Horizon</a:t>
            </a:r>
          </a:p>
          <a:p>
            <a:r>
              <a:rPr lang="en-US" sz="2000" dirty="0">
                <a:latin typeface="Helvetica Neue Bold Condensed" charset="0"/>
              </a:rPr>
              <a:t>DEC-MDP</a:t>
            </a:r>
          </a:p>
          <a:p>
            <a:endParaRPr lang="en-US" sz="800" dirty="0">
              <a:latin typeface="Helvetica Neue Bold Condensed" charset="0"/>
            </a:endParaRPr>
          </a:p>
        </p:txBody>
      </p:sp>
      <p:sp>
        <p:nvSpPr>
          <p:cNvPr id="54284" name="AutoShape 55"/>
          <p:cNvSpPr>
            <a:spLocks noChangeArrowheads="1"/>
          </p:cNvSpPr>
          <p:nvPr/>
        </p:nvSpPr>
        <p:spPr bwMode="auto">
          <a:xfrm>
            <a:off x="3048000" y="34290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2000">
                <a:latin typeface="Helvetica Neue Bold Condensed" charset="0"/>
              </a:rPr>
              <a:t>IO &amp; IT</a:t>
            </a:r>
          </a:p>
        </p:txBody>
      </p:sp>
      <p:sp>
        <p:nvSpPr>
          <p:cNvPr id="54285" name="AutoShape 56"/>
          <p:cNvSpPr>
            <a:spLocks noChangeArrowheads="1"/>
          </p:cNvSpPr>
          <p:nvPr/>
        </p:nvSpPr>
        <p:spPr bwMode="auto">
          <a:xfrm>
            <a:off x="5791200" y="34290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2000">
                <a:latin typeface="Helvetica Neue Bold Condensed" charset="0"/>
              </a:rPr>
              <a:t>Goal Oriented</a:t>
            </a:r>
          </a:p>
        </p:txBody>
      </p:sp>
      <p:sp>
        <p:nvSpPr>
          <p:cNvPr id="54286" name="AutoShape 57"/>
          <p:cNvSpPr>
            <a:spLocks noChangeArrowheads="1"/>
          </p:cNvSpPr>
          <p:nvPr/>
        </p:nvSpPr>
        <p:spPr bwMode="auto">
          <a:xfrm>
            <a:off x="4419600" y="47244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2000">
                <a:latin typeface="Helvetica Neue Bold Condensed" charset="0"/>
              </a:rPr>
              <a:t>Goal Oriented</a:t>
            </a:r>
          </a:p>
        </p:txBody>
      </p:sp>
      <p:sp>
        <p:nvSpPr>
          <p:cNvPr id="54287" name="AutoShape 58"/>
          <p:cNvSpPr>
            <a:spLocks noChangeArrowheads="1"/>
          </p:cNvSpPr>
          <p:nvPr/>
        </p:nvSpPr>
        <p:spPr bwMode="auto">
          <a:xfrm>
            <a:off x="3048000" y="60198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2000">
                <a:latin typeface="Helvetica Neue Bold Condensed" charset="0"/>
              </a:rPr>
              <a:t>|G| = 1</a:t>
            </a:r>
          </a:p>
        </p:txBody>
      </p:sp>
      <p:sp>
        <p:nvSpPr>
          <p:cNvPr id="54288" name="AutoShape 59"/>
          <p:cNvSpPr>
            <a:spLocks noChangeArrowheads="1"/>
          </p:cNvSpPr>
          <p:nvPr/>
        </p:nvSpPr>
        <p:spPr bwMode="auto">
          <a:xfrm>
            <a:off x="5791200" y="60198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800">
                <a:latin typeface="Helvetica Neue Bold Condensed" charset="0"/>
              </a:rPr>
              <a:t> </a:t>
            </a:r>
          </a:p>
          <a:p>
            <a:r>
              <a:rPr lang="en-US" sz="2000">
                <a:latin typeface="Helvetica Neue Bold Condensed" charset="0"/>
              </a:rPr>
              <a:t>|G| &gt; 1</a:t>
            </a:r>
          </a:p>
          <a:p>
            <a:r>
              <a:rPr lang="en-US" sz="1400">
                <a:latin typeface="Helvetica Neue Bold Condensed" charset="0"/>
              </a:rPr>
              <a:t>Certain Conditions</a:t>
            </a:r>
            <a:endParaRPr lang="en-US" sz="2000">
              <a:latin typeface="Helvetica Neue Bold Condensed" charset="0"/>
            </a:endParaRPr>
          </a:p>
        </p:txBody>
      </p:sp>
      <p:sp>
        <p:nvSpPr>
          <p:cNvPr id="54289" name="AutoShape 63"/>
          <p:cNvSpPr>
            <a:spLocks noChangeArrowheads="1"/>
          </p:cNvSpPr>
          <p:nvPr/>
        </p:nvSpPr>
        <p:spPr bwMode="auto">
          <a:xfrm>
            <a:off x="1676400" y="4724400"/>
            <a:ext cx="1676400" cy="685800"/>
          </a:xfrm>
          <a:prstGeom prst="roundRect">
            <a:avLst>
              <a:gd name="adj" fmla="val 16667"/>
            </a:avLst>
          </a:prstGeom>
          <a:solidFill>
            <a:srgbClr val="FFF9B9">
              <a:alpha val="50195"/>
            </a:srgbClr>
          </a:solidFill>
          <a:ln w="19050">
            <a:solidFill>
              <a:schemeClr val="tx1"/>
            </a:solidFill>
            <a:round/>
            <a:headEnd/>
            <a:tailEnd/>
          </a:ln>
        </p:spPr>
        <p:txBody>
          <a:bodyPr wrap="none" anchor="ctr">
            <a:prstTxWarp prst="textNoShape">
              <a:avLst/>
            </a:prstTxWarp>
          </a:bodyPr>
          <a:lstStyle/>
          <a:p>
            <a:r>
              <a:rPr lang="en-US" sz="2000">
                <a:latin typeface="Helvetica Neue Bold Condensed" charset="0"/>
              </a:rPr>
              <a:t>w/ Sharing</a:t>
            </a:r>
          </a:p>
          <a:p>
            <a:r>
              <a:rPr lang="en-US" sz="2000">
                <a:latin typeface="Helvetica Neue Bold Condensed" charset="0"/>
              </a:rPr>
              <a:t>Information</a:t>
            </a:r>
          </a:p>
        </p:txBody>
      </p:sp>
      <p:cxnSp>
        <p:nvCxnSpPr>
          <p:cNvPr id="54290" name="AutoShape 73"/>
          <p:cNvCxnSpPr>
            <a:cxnSpLocks noChangeShapeType="1"/>
            <a:stCxn id="54283" idx="2"/>
            <a:endCxn id="54284" idx="0"/>
          </p:cNvCxnSpPr>
          <p:nvPr/>
        </p:nvCxnSpPr>
        <p:spPr bwMode="auto">
          <a:xfrm flipH="1">
            <a:off x="3886200" y="2828925"/>
            <a:ext cx="1371600" cy="590550"/>
          </a:xfrm>
          <a:prstGeom prst="straightConnector1">
            <a:avLst/>
          </a:prstGeom>
          <a:noFill/>
          <a:ln w="19050">
            <a:solidFill>
              <a:schemeClr val="tx1"/>
            </a:solidFill>
            <a:round/>
            <a:headEnd/>
            <a:tailEnd type="triangle" w="med" len="med"/>
          </a:ln>
        </p:spPr>
      </p:cxnSp>
      <p:cxnSp>
        <p:nvCxnSpPr>
          <p:cNvPr id="54291" name="AutoShape 77"/>
          <p:cNvCxnSpPr>
            <a:cxnSpLocks noChangeShapeType="1"/>
            <a:stCxn id="54286" idx="2"/>
            <a:endCxn id="54287" idx="0"/>
          </p:cNvCxnSpPr>
          <p:nvPr/>
        </p:nvCxnSpPr>
        <p:spPr bwMode="auto">
          <a:xfrm flipH="1">
            <a:off x="3886200" y="5419725"/>
            <a:ext cx="1371600" cy="590550"/>
          </a:xfrm>
          <a:prstGeom prst="straightConnector1">
            <a:avLst/>
          </a:prstGeom>
          <a:noFill/>
          <a:ln w="19050">
            <a:solidFill>
              <a:schemeClr val="tx1"/>
            </a:solidFill>
            <a:round/>
            <a:headEnd/>
            <a:tailEnd type="triangle" w="med" len="med"/>
          </a:ln>
        </p:spPr>
      </p:cxnSp>
      <p:cxnSp>
        <p:nvCxnSpPr>
          <p:cNvPr id="54292" name="AutoShape 78"/>
          <p:cNvCxnSpPr>
            <a:cxnSpLocks noChangeShapeType="1"/>
            <a:stCxn id="54286" idx="2"/>
            <a:endCxn id="54288" idx="0"/>
          </p:cNvCxnSpPr>
          <p:nvPr/>
        </p:nvCxnSpPr>
        <p:spPr bwMode="auto">
          <a:xfrm>
            <a:off x="5257800" y="5419725"/>
            <a:ext cx="1371600" cy="590550"/>
          </a:xfrm>
          <a:prstGeom prst="straightConnector1">
            <a:avLst/>
          </a:prstGeom>
          <a:noFill/>
          <a:ln w="19050">
            <a:solidFill>
              <a:schemeClr val="tx1"/>
            </a:solidFill>
            <a:round/>
            <a:headEnd/>
            <a:tailEnd type="triangle" w="med" len="med"/>
          </a:ln>
        </p:spPr>
      </p:cxnSp>
      <p:cxnSp>
        <p:nvCxnSpPr>
          <p:cNvPr id="54293" name="AutoShape 81"/>
          <p:cNvCxnSpPr>
            <a:cxnSpLocks noChangeShapeType="1"/>
          </p:cNvCxnSpPr>
          <p:nvPr/>
        </p:nvCxnSpPr>
        <p:spPr bwMode="auto">
          <a:xfrm>
            <a:off x="3924300" y="4343400"/>
            <a:ext cx="0" cy="0"/>
          </a:xfrm>
          <a:prstGeom prst="straightConnector1">
            <a:avLst/>
          </a:prstGeom>
          <a:noFill/>
          <a:ln w="9525">
            <a:solidFill>
              <a:schemeClr val="tx1"/>
            </a:solidFill>
            <a:round/>
            <a:headEnd/>
            <a:tailEnd/>
          </a:ln>
        </p:spPr>
      </p:cxnSp>
      <p:cxnSp>
        <p:nvCxnSpPr>
          <p:cNvPr id="54294" name="AutoShape 85"/>
          <p:cNvCxnSpPr>
            <a:cxnSpLocks noChangeShapeType="1"/>
            <a:stCxn id="54283" idx="2"/>
            <a:endCxn id="54285" idx="0"/>
          </p:cNvCxnSpPr>
          <p:nvPr/>
        </p:nvCxnSpPr>
        <p:spPr bwMode="auto">
          <a:xfrm>
            <a:off x="5257800" y="2828925"/>
            <a:ext cx="1371600" cy="590550"/>
          </a:xfrm>
          <a:prstGeom prst="straightConnector1">
            <a:avLst/>
          </a:prstGeom>
          <a:noFill/>
          <a:ln w="19050">
            <a:solidFill>
              <a:schemeClr val="tx1"/>
            </a:solidFill>
            <a:round/>
            <a:headEnd/>
            <a:tailEnd type="triangle" w="med" len="med"/>
          </a:ln>
        </p:spPr>
      </p:cxnSp>
      <p:cxnSp>
        <p:nvCxnSpPr>
          <p:cNvPr id="54295" name="AutoShape 89"/>
          <p:cNvCxnSpPr>
            <a:cxnSpLocks noChangeShapeType="1"/>
            <a:stCxn id="54284" idx="2"/>
            <a:endCxn id="54286" idx="0"/>
          </p:cNvCxnSpPr>
          <p:nvPr/>
        </p:nvCxnSpPr>
        <p:spPr bwMode="auto">
          <a:xfrm>
            <a:off x="3886200" y="4124325"/>
            <a:ext cx="1371600" cy="590550"/>
          </a:xfrm>
          <a:prstGeom prst="straightConnector1">
            <a:avLst/>
          </a:prstGeom>
          <a:noFill/>
          <a:ln w="19050">
            <a:solidFill>
              <a:schemeClr val="tx1"/>
            </a:solidFill>
            <a:round/>
            <a:headEnd/>
            <a:tailEnd type="triangle" w="med" len="med"/>
          </a:ln>
        </p:spPr>
      </p:cxnSp>
      <p:cxnSp>
        <p:nvCxnSpPr>
          <p:cNvPr id="54296" name="AutoShape 90"/>
          <p:cNvCxnSpPr>
            <a:cxnSpLocks noChangeShapeType="1"/>
            <a:stCxn id="54284" idx="2"/>
            <a:endCxn id="54289" idx="0"/>
          </p:cNvCxnSpPr>
          <p:nvPr/>
        </p:nvCxnSpPr>
        <p:spPr bwMode="auto">
          <a:xfrm flipH="1">
            <a:off x="2514600" y="4124325"/>
            <a:ext cx="1371600" cy="590550"/>
          </a:xfrm>
          <a:prstGeom prst="straightConnector1">
            <a:avLst/>
          </a:prstGeom>
          <a:noFill/>
          <a:ln w="19050">
            <a:solidFill>
              <a:schemeClr val="tx1"/>
            </a:solidFill>
            <a:round/>
            <a:headEnd/>
            <a:tailEnd type="triangle" w="med" len="med"/>
          </a:ln>
        </p:spPr>
      </p:cxnSp>
      <p:cxnSp>
        <p:nvCxnSpPr>
          <p:cNvPr id="54297" name="AutoShape 91"/>
          <p:cNvCxnSpPr>
            <a:cxnSpLocks noChangeShapeType="1"/>
          </p:cNvCxnSpPr>
          <p:nvPr/>
        </p:nvCxnSpPr>
        <p:spPr bwMode="auto">
          <a:xfrm flipH="1">
            <a:off x="3362325" y="5181600"/>
            <a:ext cx="1047750" cy="0"/>
          </a:xfrm>
          <a:prstGeom prst="straightConnector1">
            <a:avLst/>
          </a:prstGeom>
          <a:noFill/>
          <a:ln w="19050">
            <a:solidFill>
              <a:schemeClr val="tx1"/>
            </a:solidFill>
            <a:round/>
            <a:headEnd/>
            <a:tailEnd type="triangle" w="med" len="med"/>
          </a:ln>
        </p:spPr>
      </p:cxn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Solving Finite-Horizon DEC-POMDPs</a:t>
            </a:r>
            <a:endParaRPr lang="en-US" dirty="0"/>
          </a:p>
        </p:txBody>
      </p:sp>
      <p:pic>
        <p:nvPicPr>
          <p:cNvPr id="5" name="Picture 4" descr="Screen Shot 2012-05-07 at 8.26.06 AM.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1524000"/>
            <a:ext cx="8169656" cy="4870704"/>
          </a:xfrm>
          <a:prstGeom prst="rect">
            <a:avLst/>
          </a:prstGeom>
        </p:spPr>
      </p:pic>
    </p:spTree>
    <p:extLst>
      <p:ext uri="{BB962C8B-B14F-4D97-AF65-F5344CB8AC3E}">
        <p14:creationId xmlns:p14="http://schemas.microsoft.com/office/powerpoint/2010/main" xmlns="" val="33945576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cs typeface="ＭＳ Ｐゴシック" charset="-128"/>
              </a:rPr>
              <a:t>JESP: First DP Algorithm</a:t>
            </a:r>
            <a:br>
              <a:rPr lang="en-US" dirty="0" smtClean="0">
                <a:ea typeface="ＭＳ Ｐゴシック" charset="-128"/>
                <a:cs typeface="ＭＳ Ｐゴシック" charset="-128"/>
              </a:rPr>
            </a:br>
            <a:r>
              <a:rPr lang="en-US" sz="1800" dirty="0" smtClean="0">
                <a:solidFill>
                  <a:srgbClr val="1F497D"/>
                </a:solidFill>
                <a:latin typeface="Arial" charset="0"/>
                <a:ea typeface="ＭＳ Ｐゴシック" charset="-128"/>
                <a:cs typeface="ＭＳ Ｐゴシック" charset="-128"/>
              </a:rPr>
              <a:t>Nair, </a:t>
            </a:r>
            <a:r>
              <a:rPr lang="en-US" sz="1800" dirty="0" err="1" smtClean="0">
                <a:solidFill>
                  <a:srgbClr val="1F497D"/>
                </a:solidFill>
                <a:latin typeface="Arial" charset="0"/>
                <a:ea typeface="ＭＳ Ｐゴシック" charset="-128"/>
                <a:cs typeface="ＭＳ Ｐゴシック" charset="-128"/>
              </a:rPr>
              <a:t>Tambe</a:t>
            </a:r>
            <a:r>
              <a:rPr lang="en-US" sz="1800" dirty="0" smtClean="0">
                <a:solidFill>
                  <a:srgbClr val="1F497D"/>
                </a:solidFill>
                <a:latin typeface="Arial" charset="0"/>
                <a:ea typeface="ＭＳ Ｐゴシック" charset="-128"/>
                <a:cs typeface="ＭＳ Ｐゴシック" charset="-128"/>
              </a:rPr>
              <a:t>, </a:t>
            </a:r>
            <a:r>
              <a:rPr lang="en-US" sz="1800" dirty="0" err="1" smtClean="0">
                <a:solidFill>
                  <a:srgbClr val="1F497D"/>
                </a:solidFill>
                <a:latin typeface="Arial" charset="0"/>
                <a:ea typeface="ＭＳ Ｐゴシック" charset="-128"/>
                <a:cs typeface="ＭＳ Ｐゴシック" charset="-128"/>
              </a:rPr>
              <a:t>Yokoo</a:t>
            </a:r>
            <a:r>
              <a:rPr lang="en-US" sz="1800" dirty="0" smtClean="0">
                <a:solidFill>
                  <a:srgbClr val="1F497D"/>
                </a:solidFill>
                <a:latin typeface="Arial" charset="0"/>
                <a:ea typeface="ＭＳ Ｐゴシック" charset="-128"/>
                <a:cs typeface="ＭＳ Ｐゴシック" charset="-128"/>
              </a:rPr>
              <a:t>, </a:t>
            </a:r>
            <a:r>
              <a:rPr lang="en-US" sz="1800" dirty="0" err="1" smtClean="0">
                <a:solidFill>
                  <a:srgbClr val="1F497D"/>
                </a:solidFill>
                <a:latin typeface="Arial" charset="0"/>
                <a:ea typeface="ＭＳ Ｐゴシック" charset="-128"/>
                <a:cs typeface="ＭＳ Ｐゴシック" charset="-128"/>
              </a:rPr>
              <a:t>Pynadath</a:t>
            </a:r>
            <a:r>
              <a:rPr lang="en-US" sz="1800" dirty="0" smtClean="0">
                <a:solidFill>
                  <a:srgbClr val="1F497D"/>
                </a:solidFill>
                <a:latin typeface="Arial" charset="0"/>
                <a:ea typeface="ＭＳ Ｐゴシック" charset="-128"/>
                <a:cs typeface="ＭＳ Ｐゴシック" charset="-128"/>
              </a:rPr>
              <a:t> &amp; </a:t>
            </a:r>
            <a:r>
              <a:rPr lang="en-US" sz="1800" dirty="0" err="1" smtClean="0">
                <a:solidFill>
                  <a:srgbClr val="1F497D"/>
                </a:solidFill>
                <a:latin typeface="Arial" charset="0"/>
                <a:ea typeface="ＭＳ Ｐゴシック" charset="-128"/>
                <a:cs typeface="ＭＳ Ｐゴシック" charset="-128"/>
              </a:rPr>
              <a:t>Marsella</a:t>
            </a:r>
            <a:r>
              <a:rPr lang="en-US" sz="1800" dirty="0" smtClean="0">
                <a:solidFill>
                  <a:srgbClr val="1F497D"/>
                </a:solidFill>
                <a:latin typeface="Arial" charset="0"/>
                <a:ea typeface="ＭＳ Ｐゴシック" charset="-128"/>
                <a:cs typeface="ＭＳ Ｐゴシック" charset="-128"/>
              </a:rPr>
              <a:t>, IJCAI 2003</a:t>
            </a:r>
            <a:endParaRPr lang="en-US" sz="1800" dirty="0">
              <a:solidFill>
                <a:srgbClr val="1F497D"/>
              </a:solidFill>
            </a:endParaRPr>
          </a:p>
        </p:txBody>
      </p:sp>
      <p:sp>
        <p:nvSpPr>
          <p:cNvPr id="3" name="Content Placeholder 2"/>
          <p:cNvSpPr>
            <a:spLocks noGrp="1"/>
          </p:cNvSpPr>
          <p:nvPr>
            <p:ph idx="1"/>
          </p:nvPr>
        </p:nvSpPr>
        <p:spPr>
          <a:xfrm>
            <a:off x="6248400" y="2362200"/>
            <a:ext cx="2743200" cy="4191000"/>
          </a:xfrm>
        </p:spPr>
        <p:txBody>
          <a:bodyPr/>
          <a:lstStyle/>
          <a:p>
            <a:pPr>
              <a:spcAft>
                <a:spcPts val="1800"/>
              </a:spcAft>
            </a:pPr>
            <a:r>
              <a:rPr lang="en-US" sz="2400" dirty="0" smtClean="0"/>
              <a:t>JESP: Joint Equilibrium-based Search for Policies</a:t>
            </a:r>
          </a:p>
          <a:p>
            <a:pPr>
              <a:spcAft>
                <a:spcPts val="1800"/>
              </a:spcAft>
            </a:pPr>
            <a:r>
              <a:rPr lang="en-US" sz="2400" dirty="0" smtClean="0"/>
              <a:t>Complexity: exponential</a:t>
            </a:r>
          </a:p>
          <a:p>
            <a:pPr>
              <a:spcAft>
                <a:spcPts val="1800"/>
              </a:spcAft>
            </a:pPr>
            <a:r>
              <a:rPr lang="en-US" sz="2400" dirty="0" smtClean="0"/>
              <a:t>Result: only locally optimal solutions</a:t>
            </a:r>
            <a:endParaRPr lang="en-US" sz="2400" dirty="0"/>
          </a:p>
        </p:txBody>
      </p:sp>
      <p:pic>
        <p:nvPicPr>
          <p:cNvPr id="6" name="Picture 5" descr="Screen Shot 2012-05-07 at 8.27.01 AM.pdf"/>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62000" y="1549504"/>
            <a:ext cx="5279166" cy="530849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Aspects Are </a:t>
            </a:r>
            <a:r>
              <a:rPr lang="en-US" dirty="0" err="1" smtClean="0"/>
              <a:t>Multiagent</a:t>
            </a:r>
            <a:r>
              <a:rPr lang="en-US" dirty="0" smtClean="0"/>
              <a:t>?</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Both the product and the process are </a:t>
            </a:r>
            <a:r>
              <a:rPr lang="en-US" dirty="0" err="1" smtClean="0"/>
              <a:t>multiagent</a:t>
            </a:r>
            <a:r>
              <a:rPr lang="en-US" dirty="0" smtClean="0"/>
              <a:t>:</a:t>
            </a:r>
          </a:p>
          <a:p>
            <a:pPr lvl="1"/>
            <a:r>
              <a:rPr lang="en-US" dirty="0" smtClean="0"/>
              <a:t>Each agent applies its local expertise and awareness to construct its local plan.</a:t>
            </a:r>
          </a:p>
          <a:p>
            <a:pPr lvl="1"/>
            <a:r>
              <a:rPr lang="en-US" dirty="0" smtClean="0"/>
              <a:t>Agents use communication, and/or shared knowledge and biases, to shape their local plans to conform better to others’ plans, in order to more effectively achieve collective objectives.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Is</a:t>
            </a:r>
            <a:r>
              <a:rPr lang="en-US" dirty="0" smtClean="0">
                <a:ea typeface="ＭＳ Ｐゴシック" charset="-128"/>
                <a:cs typeface="ＭＳ Ｐゴシック" charset="-128"/>
              </a:rPr>
              <a:t> Exact DP Possible?</a:t>
            </a:r>
            <a:endParaRPr lang="en-US" sz="1800" dirty="0">
              <a:solidFill>
                <a:schemeClr val="hlink"/>
              </a:solidFill>
              <a:ea typeface="ＭＳ Ｐゴシック" charset="-128"/>
              <a:cs typeface="ＭＳ Ｐゴシック" charset="-128"/>
            </a:endParaRPr>
          </a:p>
        </p:txBody>
      </p:sp>
      <p:sp>
        <p:nvSpPr>
          <p:cNvPr id="58372" name="Rectangle 3"/>
          <p:cNvSpPr>
            <a:spLocks noGrp="1" noChangeArrowheads="1"/>
          </p:cNvSpPr>
          <p:nvPr>
            <p:ph type="body" idx="1"/>
          </p:nvPr>
        </p:nvSpPr>
        <p:spPr>
          <a:xfrm>
            <a:off x="457201" y="1905000"/>
            <a:ext cx="8229599" cy="4495800"/>
          </a:xfrm>
        </p:spPr>
        <p:txBody>
          <a:bodyPr/>
          <a:lstStyle/>
          <a:p>
            <a:pPr eaLnBrk="1" hangingPunct="1">
              <a:spcAft>
                <a:spcPts val="600"/>
              </a:spcAft>
            </a:pPr>
            <a:r>
              <a:rPr lang="en-US" sz="2600" dirty="0">
                <a:ea typeface="ＭＳ Ｐゴシック" charset="-128"/>
                <a:cs typeface="ＭＳ Ｐゴシック" charset="-128"/>
              </a:rPr>
              <a:t>The key to solving </a:t>
            </a:r>
            <a:r>
              <a:rPr lang="en-US" sz="2600" dirty="0" err="1">
                <a:ea typeface="ＭＳ Ｐゴシック" charset="-128"/>
                <a:cs typeface="ＭＳ Ｐゴシック" charset="-128"/>
              </a:rPr>
              <a:t>POMDPs</a:t>
            </a:r>
            <a:r>
              <a:rPr lang="en-US" sz="2600" dirty="0">
                <a:ea typeface="ＭＳ Ｐゴシック" charset="-128"/>
                <a:cs typeface="ＭＳ Ｐゴシック" charset="-128"/>
              </a:rPr>
              <a:t> is that they can be viewed as </a:t>
            </a:r>
            <a:r>
              <a:rPr lang="en-US" sz="2600" b="1" dirty="0">
                <a:ea typeface="ＭＳ Ｐゴシック" charset="-128"/>
                <a:cs typeface="ＭＳ Ｐゴシック" charset="-128"/>
              </a:rPr>
              <a:t>belief-state </a:t>
            </a:r>
            <a:r>
              <a:rPr lang="en-US" sz="2600" dirty="0" err="1" smtClean="0">
                <a:ea typeface="ＭＳ Ｐゴシック" charset="-128"/>
                <a:cs typeface="ＭＳ Ｐゴシック" charset="-128"/>
              </a:rPr>
              <a:t>MDPs</a:t>
            </a:r>
            <a:r>
              <a:rPr lang="en-US" sz="2600" dirty="0" smtClean="0">
                <a:ea typeface="ＭＳ Ｐゴシック" charset="-128"/>
                <a:cs typeface="ＭＳ Ｐゴシック" charset="-128"/>
              </a:rPr>
              <a:t> </a:t>
            </a:r>
            <a:r>
              <a:rPr lang="en-US" sz="3600" dirty="0" smtClean="0">
                <a:ea typeface="ＭＳ Ｐゴシック" charset="-128"/>
                <a:cs typeface="ＭＳ Ｐゴシック" charset="-128"/>
              </a:rPr>
              <a:t>[</a:t>
            </a:r>
            <a:r>
              <a:rPr lang="en-US" sz="2000" dirty="0" smtClean="0">
                <a:solidFill>
                  <a:srgbClr val="1F497D"/>
                </a:solidFill>
                <a:ea typeface="ＭＳ Ｐゴシック" charset="-128"/>
                <a:cs typeface="ＭＳ Ｐゴシック" charset="-128"/>
              </a:rPr>
              <a:t>Smallwood &amp; </a:t>
            </a:r>
            <a:r>
              <a:rPr lang="en-US" sz="2000" dirty="0" err="1" smtClean="0">
                <a:solidFill>
                  <a:srgbClr val="1F497D"/>
                </a:solidFill>
                <a:ea typeface="ＭＳ Ｐゴシック" charset="-128"/>
                <a:cs typeface="ＭＳ Ｐゴシック" charset="-128"/>
              </a:rPr>
              <a:t>Sondik</a:t>
            </a:r>
            <a:r>
              <a:rPr lang="en-US" sz="2000" dirty="0" smtClean="0">
                <a:solidFill>
                  <a:srgbClr val="1F497D"/>
                </a:solidFill>
                <a:ea typeface="ＭＳ Ｐゴシック" charset="-128"/>
                <a:cs typeface="ＭＳ Ｐゴシック" charset="-128"/>
              </a:rPr>
              <a:t> 73</a:t>
            </a:r>
            <a:r>
              <a:rPr lang="en-US" sz="3600" dirty="0" smtClean="0">
                <a:ea typeface="ＭＳ Ｐゴシック" charset="-128"/>
                <a:cs typeface="ＭＳ Ｐゴシック" charset="-128"/>
              </a:rPr>
              <a:t>]</a:t>
            </a:r>
            <a:r>
              <a:rPr lang="en-US" sz="3600" dirty="0" smtClean="0">
                <a:solidFill>
                  <a:srgbClr val="FF3300"/>
                </a:solidFill>
                <a:ea typeface="ＭＳ Ｐゴシック" charset="-128"/>
                <a:cs typeface="ＭＳ Ｐゴシック" charset="-128"/>
              </a:rPr>
              <a:t> </a:t>
            </a:r>
            <a:r>
              <a:rPr lang="en-US" sz="2600" dirty="0" smtClean="0">
                <a:ea typeface="ＭＳ Ｐゴシック" charset="-128"/>
                <a:cs typeface="ＭＳ Ｐゴシック" charset="-128"/>
              </a:rPr>
              <a:t> </a:t>
            </a:r>
          </a:p>
          <a:p>
            <a:pPr eaLnBrk="1" hangingPunct="1">
              <a:spcAft>
                <a:spcPts val="600"/>
              </a:spcAft>
            </a:pPr>
            <a:r>
              <a:rPr lang="en-US" sz="2600" dirty="0" smtClean="0">
                <a:ea typeface="ＭＳ Ｐゴシック" charset="-128"/>
                <a:cs typeface="ＭＳ Ｐゴシック" charset="-128"/>
              </a:rPr>
              <a:t>Not as clear how to define a belief-state MDP for a     DEC-POMDP</a:t>
            </a:r>
          </a:p>
          <a:p>
            <a:pPr eaLnBrk="1" hangingPunct="1">
              <a:spcAft>
                <a:spcPts val="600"/>
              </a:spcAft>
            </a:pPr>
            <a:r>
              <a:rPr lang="en-US" sz="2600" dirty="0" smtClean="0">
                <a:ea typeface="ＭＳ Ｐゴシック" charset="-128"/>
                <a:cs typeface="ＭＳ Ｐゴシック" charset="-128"/>
              </a:rPr>
              <a:t>The first exact DP algorithm for finite-horizon  DEC-POMDPs used the notion of a </a:t>
            </a:r>
            <a:r>
              <a:rPr lang="en-US" sz="2600" b="1" dirty="0" smtClean="0">
                <a:ea typeface="ＭＳ Ｐゴシック" charset="-128"/>
                <a:cs typeface="ＭＳ Ｐゴシック" charset="-128"/>
              </a:rPr>
              <a:t>generalized belief state</a:t>
            </a:r>
          </a:p>
          <a:p>
            <a:pPr eaLnBrk="1" hangingPunct="1">
              <a:spcAft>
                <a:spcPts val="600"/>
              </a:spcAft>
            </a:pPr>
            <a:r>
              <a:rPr lang="en-US" sz="2600" dirty="0" smtClean="0">
                <a:ea typeface="ＭＳ Ｐゴシック" charset="-128"/>
                <a:cs typeface="ＭＳ Ｐゴシック" charset="-128"/>
              </a:rPr>
              <a:t>The algorithm also applies to competitive situations modeled as </a:t>
            </a:r>
            <a:r>
              <a:rPr lang="en-US" sz="2600" dirty="0" err="1" smtClean="0">
                <a:ea typeface="ＭＳ Ｐゴシック" charset="-128"/>
                <a:cs typeface="ＭＳ Ｐゴシック" charset="-128"/>
              </a:rPr>
              <a:t>POSGs</a:t>
            </a:r>
            <a:r>
              <a:rPr lang="en-US" sz="2600" dirty="0" smtClean="0">
                <a:ea typeface="ＭＳ Ｐゴシック" charset="-128"/>
                <a:cs typeface="ＭＳ Ｐゴシック" charset="-128"/>
              </a:rPr>
              <a:t> </a:t>
            </a:r>
            <a:endParaRPr lang="en-US" sz="26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cs typeface="ＭＳ Ｐゴシック" charset="-128"/>
              </a:rPr>
              <a:t>Generalized Belief State</a:t>
            </a:r>
            <a:endParaRPr lang="en-US" dirty="0"/>
          </a:p>
        </p:txBody>
      </p:sp>
      <p:sp>
        <p:nvSpPr>
          <p:cNvPr id="3" name="Content Placeholder 2"/>
          <p:cNvSpPr>
            <a:spLocks noGrp="1"/>
          </p:cNvSpPr>
          <p:nvPr>
            <p:ph idx="1"/>
          </p:nvPr>
        </p:nvSpPr>
        <p:spPr>
          <a:xfrm>
            <a:off x="762000" y="4876800"/>
            <a:ext cx="8153399" cy="1447800"/>
          </a:xfrm>
        </p:spPr>
        <p:txBody>
          <a:bodyPr/>
          <a:lstStyle/>
          <a:p>
            <a:pPr>
              <a:buNone/>
            </a:pPr>
            <a:r>
              <a:rPr lang="en-US" sz="2800" dirty="0" smtClean="0"/>
              <a:t>	</a:t>
            </a:r>
            <a:r>
              <a:rPr lang="en-US" sz="2600" dirty="0" smtClean="0"/>
              <a:t>A generalized belief state captures the uncertainty of one agent with respect to the state of the world as well as the policies of other agents.</a:t>
            </a:r>
            <a:endParaRPr lang="en-US" sz="2600" dirty="0"/>
          </a:p>
        </p:txBody>
      </p:sp>
      <p:pic>
        <p:nvPicPr>
          <p:cNvPr id="5" name="Picture 4"/>
          <p:cNvPicPr>
            <a:picLocks noChangeAspect="1"/>
          </p:cNvPicPr>
          <p:nvPr/>
        </p:nvPicPr>
        <p:blipFill>
          <a:blip r:embed="rId2" cstate="print"/>
          <a:stretch>
            <a:fillRect/>
          </a:stretch>
        </p:blipFill>
        <p:spPr>
          <a:xfrm>
            <a:off x="914399" y="1981200"/>
            <a:ext cx="7909479" cy="2590800"/>
          </a:xfrm>
          <a:prstGeom prst="rect">
            <a:avLst/>
          </a:prstGeo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Strategy Elimination</a:t>
            </a:r>
          </a:p>
        </p:txBody>
      </p:sp>
      <p:sp>
        <p:nvSpPr>
          <p:cNvPr id="60420" name="Rectangle 3"/>
          <p:cNvSpPr>
            <a:spLocks noGrp="1" noChangeArrowheads="1"/>
          </p:cNvSpPr>
          <p:nvPr>
            <p:ph type="body" idx="1"/>
          </p:nvPr>
        </p:nvSpPr>
        <p:spPr>
          <a:xfrm>
            <a:off x="912813" y="1905000"/>
            <a:ext cx="7697787" cy="4648200"/>
          </a:xfrm>
        </p:spPr>
        <p:txBody>
          <a:bodyPr/>
          <a:lstStyle/>
          <a:p>
            <a:pPr eaLnBrk="1" hangingPunct="1"/>
            <a:r>
              <a:rPr lang="en-US" sz="2600" dirty="0">
                <a:ea typeface="ＭＳ Ｐゴシック" charset="-128"/>
                <a:cs typeface="ＭＳ Ｐゴシック" charset="-128"/>
              </a:rPr>
              <a:t>Any finite-horizon DEC-POMDP can be converted to a </a:t>
            </a:r>
            <a:r>
              <a:rPr lang="en-US" sz="2600" b="1" dirty="0">
                <a:ea typeface="ＭＳ Ｐゴシック" charset="-128"/>
                <a:cs typeface="ＭＳ Ｐゴシック" charset="-128"/>
              </a:rPr>
              <a:t>normal form game</a:t>
            </a:r>
            <a:endParaRPr lang="en-US" sz="2600" dirty="0">
              <a:ea typeface="ＭＳ Ｐゴシック" charset="-128"/>
              <a:cs typeface="ＭＳ Ｐゴシック" charset="-128"/>
            </a:endParaRPr>
          </a:p>
          <a:p>
            <a:pPr eaLnBrk="1" hangingPunct="1"/>
            <a:r>
              <a:rPr lang="en-US" sz="2600" dirty="0">
                <a:ea typeface="ＭＳ Ｐゴシック" charset="-128"/>
                <a:cs typeface="ＭＳ Ｐゴシック" charset="-128"/>
              </a:rPr>
              <a:t>But the number of strategies is </a:t>
            </a:r>
            <a:r>
              <a:rPr lang="en-US" sz="2600" b="1" dirty="0">
                <a:ea typeface="ＭＳ Ｐゴシック" charset="-128"/>
                <a:cs typeface="ＭＳ Ｐゴシック" charset="-128"/>
              </a:rPr>
              <a:t>doubly exponential</a:t>
            </a:r>
            <a:r>
              <a:rPr lang="en-US" sz="2600" dirty="0">
                <a:ea typeface="ＭＳ Ｐゴシック" charset="-128"/>
                <a:cs typeface="ＭＳ Ｐゴシック" charset="-128"/>
              </a:rPr>
              <a:t> in the horizon length!</a:t>
            </a:r>
          </a:p>
        </p:txBody>
      </p:sp>
      <p:grpSp>
        <p:nvGrpSpPr>
          <p:cNvPr id="2" name="Group 4"/>
          <p:cNvGrpSpPr>
            <a:grpSpLocks/>
          </p:cNvGrpSpPr>
          <p:nvPr/>
        </p:nvGrpSpPr>
        <p:grpSpPr bwMode="auto">
          <a:xfrm>
            <a:off x="5943600" y="3795713"/>
            <a:ext cx="560388" cy="496887"/>
            <a:chOff x="2239" y="1654"/>
            <a:chExt cx="1132" cy="1004"/>
          </a:xfrm>
        </p:grpSpPr>
        <p:sp>
          <p:nvSpPr>
            <p:cNvPr id="60484" name="Oval 5"/>
            <p:cNvSpPr>
              <a:spLocks noChangeArrowheads="1"/>
            </p:cNvSpPr>
            <p:nvPr/>
          </p:nvSpPr>
          <p:spPr bwMode="auto">
            <a:xfrm>
              <a:off x="2695" y="1654"/>
              <a:ext cx="200"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85" name="Oval 6"/>
            <p:cNvSpPr>
              <a:spLocks noChangeArrowheads="1"/>
            </p:cNvSpPr>
            <p:nvPr/>
          </p:nvSpPr>
          <p:spPr bwMode="auto">
            <a:xfrm>
              <a:off x="2385" y="2054"/>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86" name="Oval 7"/>
            <p:cNvSpPr>
              <a:spLocks noChangeArrowheads="1"/>
            </p:cNvSpPr>
            <p:nvPr/>
          </p:nvSpPr>
          <p:spPr bwMode="auto">
            <a:xfrm>
              <a:off x="2239" y="2443"/>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87" name="Oval 8"/>
            <p:cNvSpPr>
              <a:spLocks noChangeArrowheads="1"/>
            </p:cNvSpPr>
            <p:nvPr/>
          </p:nvSpPr>
          <p:spPr bwMode="auto">
            <a:xfrm>
              <a:off x="2529" y="2443"/>
              <a:ext cx="200"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88" name="AutoShape 9"/>
            <p:cNvCxnSpPr>
              <a:cxnSpLocks noChangeShapeType="1"/>
              <a:stCxn id="60486" idx="0"/>
              <a:endCxn id="60485" idx="3"/>
            </p:cNvCxnSpPr>
            <p:nvPr/>
          </p:nvCxnSpPr>
          <p:spPr bwMode="auto">
            <a:xfrm flipV="1">
              <a:off x="2338" y="2224"/>
              <a:ext cx="76" cy="219"/>
            </a:xfrm>
            <a:prstGeom prst="straightConnector1">
              <a:avLst/>
            </a:prstGeom>
            <a:noFill/>
            <a:ln w="9525">
              <a:solidFill>
                <a:schemeClr val="tx1"/>
              </a:solidFill>
              <a:round/>
              <a:headEnd/>
              <a:tailEnd/>
            </a:ln>
          </p:spPr>
        </p:cxnSp>
        <p:cxnSp>
          <p:nvCxnSpPr>
            <p:cNvPr id="60489" name="AutoShape 10"/>
            <p:cNvCxnSpPr>
              <a:cxnSpLocks noChangeShapeType="1"/>
              <a:stCxn id="60487" idx="0"/>
              <a:endCxn id="60485" idx="5"/>
            </p:cNvCxnSpPr>
            <p:nvPr/>
          </p:nvCxnSpPr>
          <p:spPr bwMode="auto">
            <a:xfrm flipH="1" flipV="1">
              <a:off x="2554" y="2224"/>
              <a:ext cx="76" cy="219"/>
            </a:xfrm>
            <a:prstGeom prst="straightConnector1">
              <a:avLst/>
            </a:prstGeom>
            <a:noFill/>
            <a:ln w="9525">
              <a:solidFill>
                <a:schemeClr val="tx1"/>
              </a:solidFill>
              <a:round/>
              <a:headEnd/>
              <a:tailEnd/>
            </a:ln>
          </p:spPr>
        </p:cxnSp>
        <p:sp>
          <p:nvSpPr>
            <p:cNvPr id="60490" name="Oval 11"/>
            <p:cNvSpPr>
              <a:spLocks noChangeArrowheads="1"/>
            </p:cNvSpPr>
            <p:nvPr/>
          </p:nvSpPr>
          <p:spPr bwMode="auto">
            <a:xfrm>
              <a:off x="3027" y="2069"/>
              <a:ext cx="199"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91" name="Oval 12"/>
            <p:cNvSpPr>
              <a:spLocks noChangeArrowheads="1"/>
            </p:cNvSpPr>
            <p:nvPr/>
          </p:nvSpPr>
          <p:spPr bwMode="auto">
            <a:xfrm>
              <a:off x="2881"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92" name="Oval 13"/>
            <p:cNvSpPr>
              <a:spLocks noChangeArrowheads="1"/>
            </p:cNvSpPr>
            <p:nvPr/>
          </p:nvSpPr>
          <p:spPr bwMode="auto">
            <a:xfrm>
              <a:off x="3172"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93" name="AutoShape 14"/>
            <p:cNvCxnSpPr>
              <a:cxnSpLocks noChangeShapeType="1"/>
              <a:stCxn id="60491" idx="0"/>
              <a:endCxn id="60490" idx="3"/>
            </p:cNvCxnSpPr>
            <p:nvPr/>
          </p:nvCxnSpPr>
          <p:spPr bwMode="auto">
            <a:xfrm flipV="1">
              <a:off x="2981" y="2239"/>
              <a:ext cx="76" cy="220"/>
            </a:xfrm>
            <a:prstGeom prst="straightConnector1">
              <a:avLst/>
            </a:prstGeom>
            <a:noFill/>
            <a:ln w="9525">
              <a:solidFill>
                <a:schemeClr val="tx1"/>
              </a:solidFill>
              <a:round/>
              <a:headEnd/>
              <a:tailEnd/>
            </a:ln>
          </p:spPr>
        </p:cxnSp>
        <p:cxnSp>
          <p:nvCxnSpPr>
            <p:cNvPr id="60494" name="AutoShape 15"/>
            <p:cNvCxnSpPr>
              <a:cxnSpLocks noChangeShapeType="1"/>
              <a:stCxn id="60492" idx="0"/>
              <a:endCxn id="60490" idx="5"/>
            </p:cNvCxnSpPr>
            <p:nvPr/>
          </p:nvCxnSpPr>
          <p:spPr bwMode="auto">
            <a:xfrm flipH="1" flipV="1">
              <a:off x="3197" y="2239"/>
              <a:ext cx="75" cy="220"/>
            </a:xfrm>
            <a:prstGeom prst="straightConnector1">
              <a:avLst/>
            </a:prstGeom>
            <a:noFill/>
            <a:ln w="9525">
              <a:solidFill>
                <a:schemeClr val="tx1"/>
              </a:solidFill>
              <a:round/>
              <a:headEnd/>
              <a:tailEnd/>
            </a:ln>
          </p:spPr>
        </p:cxnSp>
        <p:cxnSp>
          <p:nvCxnSpPr>
            <p:cNvPr id="60495" name="AutoShape 16"/>
            <p:cNvCxnSpPr>
              <a:cxnSpLocks noChangeShapeType="1"/>
              <a:stCxn id="60485" idx="0"/>
              <a:endCxn id="60484" idx="3"/>
            </p:cNvCxnSpPr>
            <p:nvPr/>
          </p:nvCxnSpPr>
          <p:spPr bwMode="auto">
            <a:xfrm flipV="1">
              <a:off x="2484" y="1825"/>
              <a:ext cx="241" cy="229"/>
            </a:xfrm>
            <a:prstGeom prst="straightConnector1">
              <a:avLst/>
            </a:prstGeom>
            <a:noFill/>
            <a:ln w="9525">
              <a:solidFill>
                <a:schemeClr val="tx1"/>
              </a:solidFill>
              <a:round/>
              <a:headEnd/>
              <a:tailEnd/>
            </a:ln>
          </p:spPr>
        </p:cxnSp>
        <p:cxnSp>
          <p:nvCxnSpPr>
            <p:cNvPr id="60496" name="AutoShape 17"/>
            <p:cNvCxnSpPr>
              <a:cxnSpLocks noChangeShapeType="1"/>
              <a:stCxn id="60484" idx="5"/>
              <a:endCxn id="60490" idx="0"/>
            </p:cNvCxnSpPr>
            <p:nvPr/>
          </p:nvCxnSpPr>
          <p:spPr bwMode="auto">
            <a:xfrm>
              <a:off x="2866" y="1825"/>
              <a:ext cx="261" cy="244"/>
            </a:xfrm>
            <a:prstGeom prst="straightConnector1">
              <a:avLst/>
            </a:prstGeom>
            <a:noFill/>
            <a:ln w="9525">
              <a:solidFill>
                <a:schemeClr val="tx1"/>
              </a:solidFill>
              <a:round/>
              <a:headEnd/>
              <a:tailEnd/>
            </a:ln>
          </p:spPr>
        </p:cxnSp>
      </p:grpSp>
      <p:grpSp>
        <p:nvGrpSpPr>
          <p:cNvPr id="3" name="Group 18"/>
          <p:cNvGrpSpPr>
            <a:grpSpLocks/>
          </p:cNvGrpSpPr>
          <p:nvPr/>
        </p:nvGrpSpPr>
        <p:grpSpPr bwMode="auto">
          <a:xfrm>
            <a:off x="2133600" y="4557713"/>
            <a:ext cx="560388" cy="496887"/>
            <a:chOff x="2239" y="1654"/>
            <a:chExt cx="1132" cy="1004"/>
          </a:xfrm>
        </p:grpSpPr>
        <p:sp>
          <p:nvSpPr>
            <p:cNvPr id="60471" name="Oval 19"/>
            <p:cNvSpPr>
              <a:spLocks noChangeArrowheads="1"/>
            </p:cNvSpPr>
            <p:nvPr/>
          </p:nvSpPr>
          <p:spPr bwMode="auto">
            <a:xfrm>
              <a:off x="2695" y="1654"/>
              <a:ext cx="200"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72" name="Oval 20"/>
            <p:cNvSpPr>
              <a:spLocks noChangeArrowheads="1"/>
            </p:cNvSpPr>
            <p:nvPr/>
          </p:nvSpPr>
          <p:spPr bwMode="auto">
            <a:xfrm>
              <a:off x="2385" y="2054"/>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73" name="Oval 21"/>
            <p:cNvSpPr>
              <a:spLocks noChangeArrowheads="1"/>
            </p:cNvSpPr>
            <p:nvPr/>
          </p:nvSpPr>
          <p:spPr bwMode="auto">
            <a:xfrm>
              <a:off x="2239" y="2443"/>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74" name="Oval 22"/>
            <p:cNvSpPr>
              <a:spLocks noChangeArrowheads="1"/>
            </p:cNvSpPr>
            <p:nvPr/>
          </p:nvSpPr>
          <p:spPr bwMode="auto">
            <a:xfrm>
              <a:off x="2529" y="2443"/>
              <a:ext cx="200"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75" name="AutoShape 23"/>
            <p:cNvCxnSpPr>
              <a:cxnSpLocks noChangeShapeType="1"/>
              <a:stCxn id="60473" idx="0"/>
              <a:endCxn id="60472" idx="3"/>
            </p:cNvCxnSpPr>
            <p:nvPr/>
          </p:nvCxnSpPr>
          <p:spPr bwMode="auto">
            <a:xfrm flipV="1">
              <a:off x="2338" y="2224"/>
              <a:ext cx="76" cy="219"/>
            </a:xfrm>
            <a:prstGeom prst="straightConnector1">
              <a:avLst/>
            </a:prstGeom>
            <a:noFill/>
            <a:ln w="9525">
              <a:solidFill>
                <a:schemeClr val="tx1"/>
              </a:solidFill>
              <a:round/>
              <a:headEnd/>
              <a:tailEnd/>
            </a:ln>
          </p:spPr>
        </p:cxnSp>
        <p:cxnSp>
          <p:nvCxnSpPr>
            <p:cNvPr id="60476" name="AutoShape 24"/>
            <p:cNvCxnSpPr>
              <a:cxnSpLocks noChangeShapeType="1"/>
              <a:stCxn id="60474" idx="0"/>
              <a:endCxn id="60472" idx="5"/>
            </p:cNvCxnSpPr>
            <p:nvPr/>
          </p:nvCxnSpPr>
          <p:spPr bwMode="auto">
            <a:xfrm flipH="1" flipV="1">
              <a:off x="2554" y="2224"/>
              <a:ext cx="76" cy="219"/>
            </a:xfrm>
            <a:prstGeom prst="straightConnector1">
              <a:avLst/>
            </a:prstGeom>
            <a:noFill/>
            <a:ln w="9525">
              <a:solidFill>
                <a:schemeClr val="tx1"/>
              </a:solidFill>
              <a:round/>
              <a:headEnd/>
              <a:tailEnd/>
            </a:ln>
          </p:spPr>
        </p:cxnSp>
        <p:sp>
          <p:nvSpPr>
            <p:cNvPr id="60477" name="Oval 25"/>
            <p:cNvSpPr>
              <a:spLocks noChangeArrowheads="1"/>
            </p:cNvSpPr>
            <p:nvPr/>
          </p:nvSpPr>
          <p:spPr bwMode="auto">
            <a:xfrm>
              <a:off x="3027" y="2069"/>
              <a:ext cx="199"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78" name="Oval 26"/>
            <p:cNvSpPr>
              <a:spLocks noChangeArrowheads="1"/>
            </p:cNvSpPr>
            <p:nvPr/>
          </p:nvSpPr>
          <p:spPr bwMode="auto">
            <a:xfrm>
              <a:off x="2881"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79" name="Oval 27"/>
            <p:cNvSpPr>
              <a:spLocks noChangeArrowheads="1"/>
            </p:cNvSpPr>
            <p:nvPr/>
          </p:nvSpPr>
          <p:spPr bwMode="auto">
            <a:xfrm>
              <a:off x="3172"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80" name="AutoShape 28"/>
            <p:cNvCxnSpPr>
              <a:cxnSpLocks noChangeShapeType="1"/>
              <a:stCxn id="60478" idx="0"/>
              <a:endCxn id="60477" idx="3"/>
            </p:cNvCxnSpPr>
            <p:nvPr/>
          </p:nvCxnSpPr>
          <p:spPr bwMode="auto">
            <a:xfrm flipV="1">
              <a:off x="2981" y="2239"/>
              <a:ext cx="76" cy="220"/>
            </a:xfrm>
            <a:prstGeom prst="straightConnector1">
              <a:avLst/>
            </a:prstGeom>
            <a:noFill/>
            <a:ln w="9525">
              <a:solidFill>
                <a:schemeClr val="tx1"/>
              </a:solidFill>
              <a:round/>
              <a:headEnd/>
              <a:tailEnd/>
            </a:ln>
          </p:spPr>
        </p:cxnSp>
        <p:cxnSp>
          <p:nvCxnSpPr>
            <p:cNvPr id="60481" name="AutoShape 29"/>
            <p:cNvCxnSpPr>
              <a:cxnSpLocks noChangeShapeType="1"/>
              <a:stCxn id="60479" idx="0"/>
              <a:endCxn id="60477" idx="5"/>
            </p:cNvCxnSpPr>
            <p:nvPr/>
          </p:nvCxnSpPr>
          <p:spPr bwMode="auto">
            <a:xfrm flipH="1" flipV="1">
              <a:off x="3197" y="2239"/>
              <a:ext cx="75" cy="220"/>
            </a:xfrm>
            <a:prstGeom prst="straightConnector1">
              <a:avLst/>
            </a:prstGeom>
            <a:noFill/>
            <a:ln w="9525">
              <a:solidFill>
                <a:schemeClr val="tx1"/>
              </a:solidFill>
              <a:round/>
              <a:headEnd/>
              <a:tailEnd/>
            </a:ln>
          </p:spPr>
        </p:cxnSp>
        <p:cxnSp>
          <p:nvCxnSpPr>
            <p:cNvPr id="60482" name="AutoShape 30"/>
            <p:cNvCxnSpPr>
              <a:cxnSpLocks noChangeShapeType="1"/>
              <a:stCxn id="60472" idx="0"/>
              <a:endCxn id="60471" idx="3"/>
            </p:cNvCxnSpPr>
            <p:nvPr/>
          </p:nvCxnSpPr>
          <p:spPr bwMode="auto">
            <a:xfrm flipV="1">
              <a:off x="2484" y="1825"/>
              <a:ext cx="241" cy="229"/>
            </a:xfrm>
            <a:prstGeom prst="straightConnector1">
              <a:avLst/>
            </a:prstGeom>
            <a:noFill/>
            <a:ln w="9525">
              <a:solidFill>
                <a:schemeClr val="tx1"/>
              </a:solidFill>
              <a:round/>
              <a:headEnd/>
              <a:tailEnd/>
            </a:ln>
          </p:spPr>
        </p:cxnSp>
        <p:cxnSp>
          <p:nvCxnSpPr>
            <p:cNvPr id="60483" name="AutoShape 31"/>
            <p:cNvCxnSpPr>
              <a:cxnSpLocks noChangeShapeType="1"/>
              <a:stCxn id="60471" idx="5"/>
              <a:endCxn id="60477" idx="0"/>
            </p:cNvCxnSpPr>
            <p:nvPr/>
          </p:nvCxnSpPr>
          <p:spPr bwMode="auto">
            <a:xfrm>
              <a:off x="2866" y="1825"/>
              <a:ext cx="261" cy="244"/>
            </a:xfrm>
            <a:prstGeom prst="straightConnector1">
              <a:avLst/>
            </a:prstGeom>
            <a:noFill/>
            <a:ln w="9525">
              <a:solidFill>
                <a:schemeClr val="tx1"/>
              </a:solidFill>
              <a:round/>
              <a:headEnd/>
              <a:tailEnd/>
            </a:ln>
          </p:spPr>
        </p:cxnSp>
      </p:grpSp>
      <p:grpSp>
        <p:nvGrpSpPr>
          <p:cNvPr id="4" name="Group 32"/>
          <p:cNvGrpSpPr>
            <a:grpSpLocks/>
          </p:cNvGrpSpPr>
          <p:nvPr/>
        </p:nvGrpSpPr>
        <p:grpSpPr bwMode="auto">
          <a:xfrm>
            <a:off x="3124200" y="3795713"/>
            <a:ext cx="560388" cy="496887"/>
            <a:chOff x="2239" y="1654"/>
            <a:chExt cx="1132" cy="1004"/>
          </a:xfrm>
        </p:grpSpPr>
        <p:sp>
          <p:nvSpPr>
            <p:cNvPr id="60458" name="Oval 33"/>
            <p:cNvSpPr>
              <a:spLocks noChangeArrowheads="1"/>
            </p:cNvSpPr>
            <p:nvPr/>
          </p:nvSpPr>
          <p:spPr bwMode="auto">
            <a:xfrm>
              <a:off x="2695" y="1654"/>
              <a:ext cx="200"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59" name="Oval 34"/>
            <p:cNvSpPr>
              <a:spLocks noChangeArrowheads="1"/>
            </p:cNvSpPr>
            <p:nvPr/>
          </p:nvSpPr>
          <p:spPr bwMode="auto">
            <a:xfrm>
              <a:off x="2385" y="2054"/>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60" name="Oval 35"/>
            <p:cNvSpPr>
              <a:spLocks noChangeArrowheads="1"/>
            </p:cNvSpPr>
            <p:nvPr/>
          </p:nvSpPr>
          <p:spPr bwMode="auto">
            <a:xfrm>
              <a:off x="2239" y="2443"/>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61" name="Oval 36"/>
            <p:cNvSpPr>
              <a:spLocks noChangeArrowheads="1"/>
            </p:cNvSpPr>
            <p:nvPr/>
          </p:nvSpPr>
          <p:spPr bwMode="auto">
            <a:xfrm>
              <a:off x="2529" y="2443"/>
              <a:ext cx="200"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62" name="AutoShape 37"/>
            <p:cNvCxnSpPr>
              <a:cxnSpLocks noChangeShapeType="1"/>
              <a:stCxn id="60460" idx="0"/>
              <a:endCxn id="60459" idx="3"/>
            </p:cNvCxnSpPr>
            <p:nvPr/>
          </p:nvCxnSpPr>
          <p:spPr bwMode="auto">
            <a:xfrm flipV="1">
              <a:off x="2338" y="2224"/>
              <a:ext cx="76" cy="219"/>
            </a:xfrm>
            <a:prstGeom prst="straightConnector1">
              <a:avLst/>
            </a:prstGeom>
            <a:noFill/>
            <a:ln w="9525">
              <a:solidFill>
                <a:schemeClr val="tx1"/>
              </a:solidFill>
              <a:round/>
              <a:headEnd/>
              <a:tailEnd/>
            </a:ln>
          </p:spPr>
        </p:cxnSp>
        <p:cxnSp>
          <p:nvCxnSpPr>
            <p:cNvPr id="60463" name="AutoShape 38"/>
            <p:cNvCxnSpPr>
              <a:cxnSpLocks noChangeShapeType="1"/>
              <a:stCxn id="60461" idx="0"/>
              <a:endCxn id="60459" idx="5"/>
            </p:cNvCxnSpPr>
            <p:nvPr/>
          </p:nvCxnSpPr>
          <p:spPr bwMode="auto">
            <a:xfrm flipH="1" flipV="1">
              <a:off x="2554" y="2224"/>
              <a:ext cx="76" cy="219"/>
            </a:xfrm>
            <a:prstGeom prst="straightConnector1">
              <a:avLst/>
            </a:prstGeom>
            <a:noFill/>
            <a:ln w="9525">
              <a:solidFill>
                <a:schemeClr val="tx1"/>
              </a:solidFill>
              <a:round/>
              <a:headEnd/>
              <a:tailEnd/>
            </a:ln>
          </p:spPr>
        </p:cxnSp>
        <p:sp>
          <p:nvSpPr>
            <p:cNvPr id="60464" name="Oval 39"/>
            <p:cNvSpPr>
              <a:spLocks noChangeArrowheads="1"/>
            </p:cNvSpPr>
            <p:nvPr/>
          </p:nvSpPr>
          <p:spPr bwMode="auto">
            <a:xfrm>
              <a:off x="3027" y="2069"/>
              <a:ext cx="199"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65" name="Oval 40"/>
            <p:cNvSpPr>
              <a:spLocks noChangeArrowheads="1"/>
            </p:cNvSpPr>
            <p:nvPr/>
          </p:nvSpPr>
          <p:spPr bwMode="auto">
            <a:xfrm>
              <a:off x="2881"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66" name="Oval 41"/>
            <p:cNvSpPr>
              <a:spLocks noChangeArrowheads="1"/>
            </p:cNvSpPr>
            <p:nvPr/>
          </p:nvSpPr>
          <p:spPr bwMode="auto">
            <a:xfrm>
              <a:off x="3172"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67" name="AutoShape 42"/>
            <p:cNvCxnSpPr>
              <a:cxnSpLocks noChangeShapeType="1"/>
              <a:stCxn id="60465" idx="0"/>
              <a:endCxn id="60464" idx="3"/>
            </p:cNvCxnSpPr>
            <p:nvPr/>
          </p:nvCxnSpPr>
          <p:spPr bwMode="auto">
            <a:xfrm flipV="1">
              <a:off x="2981" y="2239"/>
              <a:ext cx="76" cy="220"/>
            </a:xfrm>
            <a:prstGeom prst="straightConnector1">
              <a:avLst/>
            </a:prstGeom>
            <a:noFill/>
            <a:ln w="9525">
              <a:solidFill>
                <a:schemeClr val="tx1"/>
              </a:solidFill>
              <a:round/>
              <a:headEnd/>
              <a:tailEnd/>
            </a:ln>
          </p:spPr>
        </p:cxnSp>
        <p:cxnSp>
          <p:nvCxnSpPr>
            <p:cNvPr id="60468" name="AutoShape 43"/>
            <p:cNvCxnSpPr>
              <a:cxnSpLocks noChangeShapeType="1"/>
              <a:stCxn id="60466" idx="0"/>
              <a:endCxn id="60464" idx="5"/>
            </p:cNvCxnSpPr>
            <p:nvPr/>
          </p:nvCxnSpPr>
          <p:spPr bwMode="auto">
            <a:xfrm flipH="1" flipV="1">
              <a:off x="3197" y="2239"/>
              <a:ext cx="75" cy="220"/>
            </a:xfrm>
            <a:prstGeom prst="straightConnector1">
              <a:avLst/>
            </a:prstGeom>
            <a:noFill/>
            <a:ln w="9525">
              <a:solidFill>
                <a:schemeClr val="tx1"/>
              </a:solidFill>
              <a:round/>
              <a:headEnd/>
              <a:tailEnd/>
            </a:ln>
          </p:spPr>
        </p:cxnSp>
        <p:cxnSp>
          <p:nvCxnSpPr>
            <p:cNvPr id="60469" name="AutoShape 44"/>
            <p:cNvCxnSpPr>
              <a:cxnSpLocks noChangeShapeType="1"/>
              <a:stCxn id="60459" idx="0"/>
              <a:endCxn id="60458" idx="3"/>
            </p:cNvCxnSpPr>
            <p:nvPr/>
          </p:nvCxnSpPr>
          <p:spPr bwMode="auto">
            <a:xfrm flipV="1">
              <a:off x="2484" y="1825"/>
              <a:ext cx="241" cy="229"/>
            </a:xfrm>
            <a:prstGeom prst="straightConnector1">
              <a:avLst/>
            </a:prstGeom>
            <a:noFill/>
            <a:ln w="9525">
              <a:solidFill>
                <a:schemeClr val="tx1"/>
              </a:solidFill>
              <a:round/>
              <a:headEnd/>
              <a:tailEnd/>
            </a:ln>
          </p:spPr>
        </p:cxnSp>
        <p:cxnSp>
          <p:nvCxnSpPr>
            <p:cNvPr id="60470" name="AutoShape 45"/>
            <p:cNvCxnSpPr>
              <a:cxnSpLocks noChangeShapeType="1"/>
              <a:stCxn id="60458" idx="5"/>
              <a:endCxn id="60464" idx="0"/>
            </p:cNvCxnSpPr>
            <p:nvPr/>
          </p:nvCxnSpPr>
          <p:spPr bwMode="auto">
            <a:xfrm>
              <a:off x="2866" y="1825"/>
              <a:ext cx="261" cy="244"/>
            </a:xfrm>
            <a:prstGeom prst="straightConnector1">
              <a:avLst/>
            </a:prstGeom>
            <a:noFill/>
            <a:ln w="9525">
              <a:solidFill>
                <a:schemeClr val="tx1"/>
              </a:solidFill>
              <a:round/>
              <a:headEnd/>
              <a:tailEnd/>
            </a:ln>
          </p:spPr>
        </p:cxnSp>
      </p:grpSp>
      <p:grpSp>
        <p:nvGrpSpPr>
          <p:cNvPr id="5" name="Group 46"/>
          <p:cNvGrpSpPr>
            <a:grpSpLocks/>
          </p:cNvGrpSpPr>
          <p:nvPr/>
        </p:nvGrpSpPr>
        <p:grpSpPr bwMode="auto">
          <a:xfrm>
            <a:off x="2133600" y="6005513"/>
            <a:ext cx="560388" cy="496887"/>
            <a:chOff x="2239" y="1654"/>
            <a:chExt cx="1132" cy="1004"/>
          </a:xfrm>
        </p:grpSpPr>
        <p:sp>
          <p:nvSpPr>
            <p:cNvPr id="60445" name="Oval 47"/>
            <p:cNvSpPr>
              <a:spLocks noChangeArrowheads="1"/>
            </p:cNvSpPr>
            <p:nvPr/>
          </p:nvSpPr>
          <p:spPr bwMode="auto">
            <a:xfrm>
              <a:off x="2695" y="1654"/>
              <a:ext cx="200"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46" name="Oval 48"/>
            <p:cNvSpPr>
              <a:spLocks noChangeArrowheads="1"/>
            </p:cNvSpPr>
            <p:nvPr/>
          </p:nvSpPr>
          <p:spPr bwMode="auto">
            <a:xfrm>
              <a:off x="2385" y="2054"/>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47" name="Oval 49"/>
            <p:cNvSpPr>
              <a:spLocks noChangeArrowheads="1"/>
            </p:cNvSpPr>
            <p:nvPr/>
          </p:nvSpPr>
          <p:spPr bwMode="auto">
            <a:xfrm>
              <a:off x="2239" y="2443"/>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48" name="Oval 50"/>
            <p:cNvSpPr>
              <a:spLocks noChangeArrowheads="1"/>
            </p:cNvSpPr>
            <p:nvPr/>
          </p:nvSpPr>
          <p:spPr bwMode="auto">
            <a:xfrm>
              <a:off x="2529" y="2443"/>
              <a:ext cx="200"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49" name="AutoShape 51"/>
            <p:cNvCxnSpPr>
              <a:cxnSpLocks noChangeShapeType="1"/>
              <a:stCxn id="60447" idx="0"/>
              <a:endCxn id="60446" idx="3"/>
            </p:cNvCxnSpPr>
            <p:nvPr/>
          </p:nvCxnSpPr>
          <p:spPr bwMode="auto">
            <a:xfrm flipV="1">
              <a:off x="2338" y="2224"/>
              <a:ext cx="76" cy="219"/>
            </a:xfrm>
            <a:prstGeom prst="straightConnector1">
              <a:avLst/>
            </a:prstGeom>
            <a:noFill/>
            <a:ln w="9525">
              <a:solidFill>
                <a:schemeClr val="tx1"/>
              </a:solidFill>
              <a:round/>
              <a:headEnd/>
              <a:tailEnd/>
            </a:ln>
          </p:spPr>
        </p:cxnSp>
        <p:cxnSp>
          <p:nvCxnSpPr>
            <p:cNvPr id="60450" name="AutoShape 52"/>
            <p:cNvCxnSpPr>
              <a:cxnSpLocks noChangeShapeType="1"/>
              <a:stCxn id="60448" idx="0"/>
              <a:endCxn id="60446" idx="5"/>
            </p:cNvCxnSpPr>
            <p:nvPr/>
          </p:nvCxnSpPr>
          <p:spPr bwMode="auto">
            <a:xfrm flipH="1" flipV="1">
              <a:off x="2554" y="2224"/>
              <a:ext cx="76" cy="219"/>
            </a:xfrm>
            <a:prstGeom prst="straightConnector1">
              <a:avLst/>
            </a:prstGeom>
            <a:noFill/>
            <a:ln w="9525">
              <a:solidFill>
                <a:schemeClr val="tx1"/>
              </a:solidFill>
              <a:round/>
              <a:headEnd/>
              <a:tailEnd/>
            </a:ln>
          </p:spPr>
        </p:cxnSp>
        <p:sp>
          <p:nvSpPr>
            <p:cNvPr id="60451" name="Oval 53"/>
            <p:cNvSpPr>
              <a:spLocks noChangeArrowheads="1"/>
            </p:cNvSpPr>
            <p:nvPr/>
          </p:nvSpPr>
          <p:spPr bwMode="auto">
            <a:xfrm>
              <a:off x="3027" y="2069"/>
              <a:ext cx="199" cy="200"/>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52" name="Oval 54"/>
            <p:cNvSpPr>
              <a:spLocks noChangeArrowheads="1"/>
            </p:cNvSpPr>
            <p:nvPr/>
          </p:nvSpPr>
          <p:spPr bwMode="auto">
            <a:xfrm>
              <a:off x="2881"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0453" name="Oval 55"/>
            <p:cNvSpPr>
              <a:spLocks noChangeArrowheads="1"/>
            </p:cNvSpPr>
            <p:nvPr/>
          </p:nvSpPr>
          <p:spPr bwMode="auto">
            <a:xfrm>
              <a:off x="3172" y="2459"/>
              <a:ext cx="199" cy="199"/>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0454" name="AutoShape 56"/>
            <p:cNvCxnSpPr>
              <a:cxnSpLocks noChangeShapeType="1"/>
              <a:stCxn id="60452" idx="0"/>
              <a:endCxn id="60451" idx="3"/>
            </p:cNvCxnSpPr>
            <p:nvPr/>
          </p:nvCxnSpPr>
          <p:spPr bwMode="auto">
            <a:xfrm flipV="1">
              <a:off x="2981" y="2239"/>
              <a:ext cx="76" cy="220"/>
            </a:xfrm>
            <a:prstGeom prst="straightConnector1">
              <a:avLst/>
            </a:prstGeom>
            <a:noFill/>
            <a:ln w="9525">
              <a:solidFill>
                <a:schemeClr val="tx1"/>
              </a:solidFill>
              <a:round/>
              <a:headEnd/>
              <a:tailEnd/>
            </a:ln>
          </p:spPr>
        </p:cxnSp>
        <p:cxnSp>
          <p:nvCxnSpPr>
            <p:cNvPr id="60455" name="AutoShape 57"/>
            <p:cNvCxnSpPr>
              <a:cxnSpLocks noChangeShapeType="1"/>
              <a:stCxn id="60453" idx="0"/>
              <a:endCxn id="60451" idx="5"/>
            </p:cNvCxnSpPr>
            <p:nvPr/>
          </p:nvCxnSpPr>
          <p:spPr bwMode="auto">
            <a:xfrm flipH="1" flipV="1">
              <a:off x="3197" y="2239"/>
              <a:ext cx="75" cy="220"/>
            </a:xfrm>
            <a:prstGeom prst="straightConnector1">
              <a:avLst/>
            </a:prstGeom>
            <a:noFill/>
            <a:ln w="9525">
              <a:solidFill>
                <a:schemeClr val="tx1"/>
              </a:solidFill>
              <a:round/>
              <a:headEnd/>
              <a:tailEnd/>
            </a:ln>
          </p:spPr>
        </p:cxnSp>
        <p:cxnSp>
          <p:nvCxnSpPr>
            <p:cNvPr id="60456" name="AutoShape 58"/>
            <p:cNvCxnSpPr>
              <a:cxnSpLocks noChangeShapeType="1"/>
              <a:stCxn id="60446" idx="0"/>
              <a:endCxn id="60445" idx="3"/>
            </p:cNvCxnSpPr>
            <p:nvPr/>
          </p:nvCxnSpPr>
          <p:spPr bwMode="auto">
            <a:xfrm flipV="1">
              <a:off x="2484" y="1825"/>
              <a:ext cx="241" cy="229"/>
            </a:xfrm>
            <a:prstGeom prst="straightConnector1">
              <a:avLst/>
            </a:prstGeom>
            <a:noFill/>
            <a:ln w="9525">
              <a:solidFill>
                <a:schemeClr val="tx1"/>
              </a:solidFill>
              <a:round/>
              <a:headEnd/>
              <a:tailEnd/>
            </a:ln>
          </p:spPr>
        </p:cxnSp>
        <p:cxnSp>
          <p:nvCxnSpPr>
            <p:cNvPr id="60457" name="AutoShape 59"/>
            <p:cNvCxnSpPr>
              <a:cxnSpLocks noChangeShapeType="1"/>
              <a:stCxn id="60445" idx="5"/>
              <a:endCxn id="60451" idx="0"/>
            </p:cNvCxnSpPr>
            <p:nvPr/>
          </p:nvCxnSpPr>
          <p:spPr bwMode="auto">
            <a:xfrm>
              <a:off x="2866" y="1825"/>
              <a:ext cx="261" cy="244"/>
            </a:xfrm>
            <a:prstGeom prst="straightConnector1">
              <a:avLst/>
            </a:prstGeom>
            <a:noFill/>
            <a:ln w="9525">
              <a:solidFill>
                <a:schemeClr val="tx1"/>
              </a:solidFill>
              <a:round/>
              <a:headEnd/>
              <a:tailEnd/>
            </a:ln>
          </p:spPr>
        </p:cxnSp>
      </p:grpSp>
      <p:graphicFrame>
        <p:nvGraphicFramePr>
          <p:cNvPr id="1050706" name="Group 82"/>
          <p:cNvGraphicFramePr>
            <a:graphicFrameLocks noGrp="1"/>
          </p:cNvGraphicFramePr>
          <p:nvPr/>
        </p:nvGraphicFramePr>
        <p:xfrm>
          <a:off x="2895600" y="4481513"/>
          <a:ext cx="4038600" cy="2224089"/>
        </p:xfrm>
        <a:graphic>
          <a:graphicData uri="http://schemas.openxmlformats.org/drawingml/2006/table">
            <a:tbl>
              <a:tblPr/>
              <a:tblGrid>
                <a:gridCol w="1346200"/>
                <a:gridCol w="1346200"/>
                <a:gridCol w="1346200"/>
              </a:tblGrid>
              <a:tr h="7762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R</a:t>
                      </a:r>
                      <a:r>
                        <a:rPr kumimoji="0" lang="en-US" sz="2000" b="0" i="0" u="none" strike="noStrike" cap="none" normalizeH="0" baseline="-25000">
                          <a:ln>
                            <a:noFill/>
                          </a:ln>
                          <a:solidFill>
                            <a:schemeClr val="tx1"/>
                          </a:solidFill>
                          <a:effectLst/>
                          <a:latin typeface="Helvetica" charset="0"/>
                        </a:rPr>
                        <a:t>11</a:t>
                      </a:r>
                      <a:r>
                        <a:rPr kumimoji="0" lang="en-US" sz="2000" b="0" i="0" u="none" strike="noStrike" cap="none" normalizeH="0" baseline="30000">
                          <a:ln>
                            <a:noFill/>
                          </a:ln>
                          <a:solidFill>
                            <a:schemeClr val="tx1"/>
                          </a:solidFill>
                          <a:effectLst/>
                          <a:latin typeface="Helvetica" charset="0"/>
                        </a:rPr>
                        <a:t>1</a:t>
                      </a:r>
                      <a:r>
                        <a:rPr kumimoji="0" lang="en-US" sz="2000" b="0" i="0" u="none" strike="noStrike" cap="none" normalizeH="0" baseline="0">
                          <a:ln>
                            <a:noFill/>
                          </a:ln>
                          <a:solidFill>
                            <a:schemeClr val="tx1"/>
                          </a:solidFill>
                          <a:effectLst/>
                          <a:latin typeface="Helvetica" charset="0"/>
                        </a:rPr>
                        <a:t>, R</a:t>
                      </a:r>
                      <a:r>
                        <a:rPr kumimoji="0" lang="en-US" sz="2000" b="0" i="0" u="none" strike="noStrike" cap="none" normalizeH="0" baseline="-25000">
                          <a:ln>
                            <a:noFill/>
                          </a:ln>
                          <a:solidFill>
                            <a:schemeClr val="tx1"/>
                          </a:solidFill>
                          <a:effectLst/>
                          <a:latin typeface="Helvetica" charset="0"/>
                        </a:rPr>
                        <a:t>11</a:t>
                      </a:r>
                      <a:r>
                        <a:rPr kumimoji="0" lang="en-US" sz="2000" b="0" i="0" u="none" strike="noStrike" cap="none" normalizeH="0" baseline="30000">
                          <a:ln>
                            <a:noFill/>
                          </a:ln>
                          <a:solidFill>
                            <a:schemeClr val="tx1"/>
                          </a:solidFill>
                          <a:effectLst/>
                          <a:latin typeface="Helvetica"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R</a:t>
                      </a:r>
                      <a:r>
                        <a:rPr kumimoji="0" lang="en-US" sz="2000" b="0" i="0" u="none" strike="noStrike" cap="none" normalizeH="0" baseline="-25000">
                          <a:ln>
                            <a:noFill/>
                          </a:ln>
                          <a:solidFill>
                            <a:schemeClr val="tx1"/>
                          </a:solidFill>
                          <a:effectLst/>
                          <a:latin typeface="Helvetica" charset="0"/>
                        </a:rPr>
                        <a:t>1n</a:t>
                      </a:r>
                      <a:r>
                        <a:rPr kumimoji="0" lang="en-US" sz="2000" b="0" i="0" u="none" strike="noStrike" cap="none" normalizeH="0" baseline="30000">
                          <a:ln>
                            <a:noFill/>
                          </a:ln>
                          <a:solidFill>
                            <a:schemeClr val="tx1"/>
                          </a:solidFill>
                          <a:effectLst/>
                          <a:latin typeface="Helvetica" charset="0"/>
                        </a:rPr>
                        <a:t>1</a:t>
                      </a:r>
                      <a:r>
                        <a:rPr kumimoji="0" lang="en-US" sz="2000" b="0" i="0" u="none" strike="noStrike" cap="none" normalizeH="0" baseline="0">
                          <a:ln>
                            <a:noFill/>
                          </a:ln>
                          <a:solidFill>
                            <a:schemeClr val="tx1"/>
                          </a:solidFill>
                          <a:effectLst/>
                          <a:latin typeface="Helvetica" charset="0"/>
                        </a:rPr>
                        <a:t>, R</a:t>
                      </a:r>
                      <a:r>
                        <a:rPr kumimoji="0" lang="en-US" sz="2000" b="0" i="0" u="none" strike="noStrike" cap="none" normalizeH="0" baseline="-25000">
                          <a:ln>
                            <a:noFill/>
                          </a:ln>
                          <a:solidFill>
                            <a:schemeClr val="tx1"/>
                          </a:solidFill>
                          <a:effectLst/>
                          <a:latin typeface="Helvetica" charset="0"/>
                        </a:rPr>
                        <a:t>1n</a:t>
                      </a:r>
                      <a:r>
                        <a:rPr kumimoji="0" lang="en-US" sz="2000" b="0" i="0" u="none" strike="noStrike" cap="none" normalizeH="0" baseline="30000">
                          <a:ln>
                            <a:noFill/>
                          </a:ln>
                          <a:solidFill>
                            <a:schemeClr val="tx1"/>
                          </a:solidFill>
                          <a:effectLst/>
                          <a:latin typeface="Helvetica" charset="0"/>
                        </a:rPr>
                        <a:t>2</a:t>
                      </a:r>
                      <a:endParaRPr kumimoji="0" lang="en-US" sz="20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r>
              <a:tr h="67151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r>
              <a:tr h="77628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R</a:t>
                      </a:r>
                      <a:r>
                        <a:rPr kumimoji="0" lang="en-US" sz="2000" b="0" i="0" u="none" strike="noStrike" cap="none" normalizeH="0" baseline="-25000">
                          <a:ln>
                            <a:noFill/>
                          </a:ln>
                          <a:solidFill>
                            <a:schemeClr val="tx1"/>
                          </a:solidFill>
                          <a:effectLst/>
                          <a:latin typeface="Helvetica" charset="0"/>
                        </a:rPr>
                        <a:t>m1</a:t>
                      </a:r>
                      <a:r>
                        <a:rPr kumimoji="0" lang="en-US" sz="2000" b="0" i="0" u="none" strike="noStrike" cap="none" normalizeH="0" baseline="30000">
                          <a:ln>
                            <a:noFill/>
                          </a:ln>
                          <a:solidFill>
                            <a:schemeClr val="tx1"/>
                          </a:solidFill>
                          <a:effectLst/>
                          <a:latin typeface="Helvetica" charset="0"/>
                        </a:rPr>
                        <a:t>1</a:t>
                      </a:r>
                      <a:r>
                        <a:rPr kumimoji="0" lang="en-US" sz="2000" b="0" i="0" u="none" strike="noStrike" cap="none" normalizeH="0" baseline="0">
                          <a:ln>
                            <a:noFill/>
                          </a:ln>
                          <a:solidFill>
                            <a:schemeClr val="tx1"/>
                          </a:solidFill>
                          <a:effectLst/>
                          <a:latin typeface="Helvetica" charset="0"/>
                        </a:rPr>
                        <a:t>, R</a:t>
                      </a:r>
                      <a:r>
                        <a:rPr kumimoji="0" lang="en-US" sz="2000" b="0" i="0" u="none" strike="noStrike" cap="none" normalizeH="0" baseline="-25000">
                          <a:ln>
                            <a:noFill/>
                          </a:ln>
                          <a:solidFill>
                            <a:schemeClr val="tx1"/>
                          </a:solidFill>
                          <a:effectLst/>
                          <a:latin typeface="Helvetica" charset="0"/>
                        </a:rPr>
                        <a:t>m1</a:t>
                      </a:r>
                      <a:r>
                        <a:rPr kumimoji="0" lang="en-US" sz="2000" b="0" i="0" u="none" strike="noStrike" cap="none" normalizeH="0" baseline="30000">
                          <a:ln>
                            <a:noFill/>
                          </a:ln>
                          <a:solidFill>
                            <a:schemeClr val="tx1"/>
                          </a:solidFill>
                          <a:effectLst/>
                          <a:latin typeface="Helvetica" charset="0"/>
                        </a:rPr>
                        <a:t>2</a:t>
                      </a:r>
                      <a:endParaRPr kumimoji="0" lang="en-US" sz="2000" b="0" i="0" u="none" strike="noStrike" cap="none" normalizeH="0" baseline="0">
                        <a:ln>
                          <a:noFill/>
                        </a:ln>
                        <a:solidFill>
                          <a:schemeClr val="tx1"/>
                        </a:solidFill>
                        <a:effectLst/>
                        <a:latin typeface="Helvetic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R</a:t>
                      </a:r>
                      <a:r>
                        <a:rPr kumimoji="0" lang="en-US" sz="2000" b="0" i="0" u="none" strike="noStrike" cap="none" normalizeH="0" baseline="-25000">
                          <a:ln>
                            <a:noFill/>
                          </a:ln>
                          <a:solidFill>
                            <a:schemeClr val="tx1"/>
                          </a:solidFill>
                          <a:effectLst/>
                          <a:latin typeface="Helvetica" charset="0"/>
                        </a:rPr>
                        <a:t>mn</a:t>
                      </a:r>
                      <a:r>
                        <a:rPr kumimoji="0" lang="en-US" sz="2000" b="0" i="0" u="none" strike="noStrike" cap="none" normalizeH="0" baseline="30000">
                          <a:ln>
                            <a:noFill/>
                          </a:ln>
                          <a:solidFill>
                            <a:schemeClr val="tx1"/>
                          </a:solidFill>
                          <a:effectLst/>
                          <a:latin typeface="Helvetica" charset="0"/>
                        </a:rPr>
                        <a:t>1</a:t>
                      </a:r>
                      <a:r>
                        <a:rPr kumimoji="0" lang="en-US" sz="2000" b="0" i="0" u="none" strike="noStrike" cap="none" normalizeH="0" baseline="0">
                          <a:ln>
                            <a:noFill/>
                          </a:ln>
                          <a:solidFill>
                            <a:schemeClr val="tx1"/>
                          </a:solidFill>
                          <a:effectLst/>
                          <a:latin typeface="Helvetica" charset="0"/>
                        </a:rPr>
                        <a:t>, R</a:t>
                      </a:r>
                      <a:r>
                        <a:rPr kumimoji="0" lang="en-US" sz="2000" b="0" i="0" u="none" strike="noStrike" cap="none" normalizeH="0" baseline="-25000">
                          <a:ln>
                            <a:noFill/>
                          </a:ln>
                          <a:solidFill>
                            <a:schemeClr val="tx1"/>
                          </a:solidFill>
                          <a:effectLst/>
                          <a:latin typeface="Helvetica" charset="0"/>
                        </a:rPr>
                        <a:t>mn</a:t>
                      </a:r>
                      <a:r>
                        <a:rPr kumimoji="0" lang="en-US" sz="2000" b="0" i="0" u="none" strike="noStrike" cap="none" normalizeH="0" baseline="30000">
                          <a:ln>
                            <a:noFill/>
                          </a:ln>
                          <a:solidFill>
                            <a:schemeClr val="tx1"/>
                          </a:solidFill>
                          <a:effectLst/>
                          <a:latin typeface="Helvetica" charset="0"/>
                        </a:rPr>
                        <a:t>2</a:t>
                      </a:r>
                      <a:endParaRPr kumimoji="0" lang="en-US" sz="2000" b="0" i="0" u="none" strike="noStrike" cap="none" normalizeH="0" baseline="0">
                        <a:ln>
                          <a:noFill/>
                        </a:ln>
                        <a:solidFill>
                          <a:schemeClr val="tx1"/>
                        </a:solidFill>
                        <a:effectLst/>
                        <a:latin typeface="Helvetic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CCFF">
                        <a:alpha val="25098"/>
                      </a:srgbClr>
                    </a:solidFill>
                  </a:tcPr>
                </a:tc>
              </a:tr>
            </a:tbl>
          </a:graphicData>
        </a:graphic>
      </p:graphicFrame>
      <p:sp>
        <p:nvSpPr>
          <p:cNvPr id="60443" name="Text Box 78"/>
          <p:cNvSpPr txBox="1">
            <a:spLocks noChangeArrowheads="1"/>
          </p:cNvSpPr>
          <p:nvPr/>
        </p:nvSpPr>
        <p:spPr bwMode="auto">
          <a:xfrm>
            <a:off x="4648200" y="3795713"/>
            <a:ext cx="539750" cy="519112"/>
          </a:xfrm>
          <a:prstGeom prst="rect">
            <a:avLst/>
          </a:prstGeom>
          <a:noFill/>
          <a:ln w="9525">
            <a:noFill/>
            <a:miter lim="800000"/>
            <a:headEnd/>
            <a:tailEnd/>
          </a:ln>
        </p:spPr>
        <p:txBody>
          <a:bodyPr wrap="none">
            <a:prstTxWarp prst="textNoShape">
              <a:avLst/>
            </a:prstTxWarp>
            <a:spAutoFit/>
          </a:bodyPr>
          <a:lstStyle/>
          <a:p>
            <a:r>
              <a:rPr lang="en-US" sz="2800">
                <a:latin typeface="Arial" charset="0"/>
              </a:rPr>
              <a:t>…</a:t>
            </a:r>
          </a:p>
        </p:txBody>
      </p:sp>
      <p:sp>
        <p:nvSpPr>
          <p:cNvPr id="60444" name="Text Box 79"/>
          <p:cNvSpPr txBox="1">
            <a:spLocks noChangeArrowheads="1"/>
          </p:cNvSpPr>
          <p:nvPr/>
        </p:nvSpPr>
        <p:spPr bwMode="auto">
          <a:xfrm>
            <a:off x="2133600" y="5319713"/>
            <a:ext cx="539750" cy="519112"/>
          </a:xfrm>
          <a:prstGeom prst="rect">
            <a:avLst/>
          </a:prstGeom>
          <a:noFill/>
          <a:ln w="9525">
            <a:noFill/>
            <a:miter lim="800000"/>
            <a:headEnd/>
            <a:tailEnd/>
          </a:ln>
        </p:spPr>
        <p:txBody>
          <a:bodyPr wrap="none">
            <a:prstTxWarp prst="textNoShape">
              <a:avLst/>
            </a:prstTxWarp>
            <a:spAutoFit/>
          </a:bodyPr>
          <a:lstStyle/>
          <a:p>
            <a:r>
              <a:rPr lang="en-US" sz="2800">
                <a:latin typeface="Arial" charset="0"/>
              </a:rPr>
              <a:t>…</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A Better Way to Do Elimination</a:t>
            </a:r>
            <a:br>
              <a:rPr lang="en-US" dirty="0">
                <a:ea typeface="ＭＳ Ｐゴシック" charset="-128"/>
                <a:cs typeface="ＭＳ Ｐゴシック" charset="-128"/>
              </a:rPr>
            </a:br>
            <a:r>
              <a:rPr lang="en-AU" sz="1800" dirty="0">
                <a:solidFill>
                  <a:srgbClr val="1F497D"/>
                </a:solidFill>
                <a:latin typeface="Arial" charset="0"/>
                <a:ea typeface="ＭＳ Ｐゴシック" charset="-128"/>
                <a:cs typeface="ＭＳ Ｐゴシック" charset="-128"/>
              </a:rPr>
              <a:t>Hansen, Bernstein &amp; Zilberstein, AAAI 2004</a:t>
            </a:r>
            <a:endParaRPr lang="en-US" sz="1800" dirty="0">
              <a:solidFill>
                <a:srgbClr val="1F497D"/>
              </a:solidFill>
              <a:latin typeface="Arial" charset="0"/>
              <a:ea typeface="ＭＳ Ｐゴシック" charset="-128"/>
              <a:cs typeface="ＭＳ Ｐゴシック" charset="-128"/>
            </a:endParaRPr>
          </a:p>
        </p:txBody>
      </p:sp>
      <p:sp>
        <p:nvSpPr>
          <p:cNvPr id="62468" name="Rectangle 3"/>
          <p:cNvSpPr>
            <a:spLocks noGrp="1" noChangeArrowheads="1"/>
          </p:cNvSpPr>
          <p:nvPr>
            <p:ph type="body" idx="1"/>
          </p:nvPr>
        </p:nvSpPr>
        <p:spPr>
          <a:xfrm>
            <a:off x="912813" y="1905000"/>
            <a:ext cx="7697787" cy="4191000"/>
          </a:xfrm>
        </p:spPr>
        <p:txBody>
          <a:bodyPr/>
          <a:lstStyle/>
          <a:p>
            <a:pPr eaLnBrk="1" hangingPunct="1">
              <a:spcAft>
                <a:spcPts val="600"/>
              </a:spcAft>
            </a:pPr>
            <a:r>
              <a:rPr lang="en-US" sz="2600" dirty="0">
                <a:ea typeface="ＭＳ Ｐゴシック" charset="-128"/>
                <a:cs typeface="ＭＳ Ｐゴシック" charset="-128"/>
              </a:rPr>
              <a:t>We can use dynamic programming to eliminate dominated strategies </a:t>
            </a:r>
            <a:r>
              <a:rPr lang="en-US" sz="2600" b="1" dirty="0">
                <a:ea typeface="ＭＳ Ｐゴシック" charset="-128"/>
                <a:cs typeface="ＭＳ Ｐゴシック" charset="-128"/>
              </a:rPr>
              <a:t>without </a:t>
            </a:r>
            <a:r>
              <a:rPr lang="en-US" sz="2600" dirty="0">
                <a:ea typeface="ＭＳ Ｐゴシック" charset="-128"/>
                <a:cs typeface="ＭＳ Ｐゴシック" charset="-128"/>
              </a:rPr>
              <a:t>first converting to </a:t>
            </a:r>
            <a:r>
              <a:rPr lang="en-US" sz="2600" b="1" dirty="0">
                <a:ea typeface="ＭＳ Ｐゴシック" charset="-128"/>
                <a:cs typeface="ＭＳ Ｐゴシック" charset="-128"/>
              </a:rPr>
              <a:t>normal form</a:t>
            </a:r>
          </a:p>
          <a:p>
            <a:pPr eaLnBrk="1" hangingPunct="1">
              <a:spcAft>
                <a:spcPts val="600"/>
              </a:spcAft>
            </a:pPr>
            <a:r>
              <a:rPr lang="en-US" sz="2600" dirty="0">
                <a:ea typeface="ＭＳ Ｐゴシック" charset="-128"/>
                <a:cs typeface="ＭＳ Ｐゴシック" charset="-128"/>
              </a:rPr>
              <a:t>Pruning a </a:t>
            </a:r>
            <a:r>
              <a:rPr lang="en-US" sz="2600" dirty="0" err="1">
                <a:ea typeface="ＭＳ Ｐゴシック" charset="-128"/>
                <a:cs typeface="ＭＳ Ｐゴシック" charset="-128"/>
              </a:rPr>
              <a:t>subtree</a:t>
            </a:r>
            <a:r>
              <a:rPr lang="en-US" sz="2600" dirty="0">
                <a:ea typeface="ＭＳ Ｐゴシック" charset="-128"/>
                <a:cs typeface="ＭＳ Ｐゴシック" charset="-128"/>
              </a:rPr>
              <a:t> eliminates the set of trees containing it</a:t>
            </a:r>
          </a:p>
        </p:txBody>
      </p:sp>
      <p:sp>
        <p:nvSpPr>
          <p:cNvPr id="62469" name="Oval 4"/>
          <p:cNvSpPr>
            <a:spLocks noChangeArrowheads="1"/>
          </p:cNvSpPr>
          <p:nvPr/>
        </p:nvSpPr>
        <p:spPr bwMode="auto">
          <a:xfrm>
            <a:off x="4292600" y="4216400"/>
            <a:ext cx="366713" cy="36671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0" name="Oval 5"/>
          <p:cNvSpPr>
            <a:spLocks noChangeArrowheads="1"/>
          </p:cNvSpPr>
          <p:nvPr/>
        </p:nvSpPr>
        <p:spPr bwMode="auto">
          <a:xfrm>
            <a:off x="3722688" y="4940300"/>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1" name="Oval 6"/>
          <p:cNvSpPr>
            <a:spLocks noChangeArrowheads="1"/>
          </p:cNvSpPr>
          <p:nvPr/>
        </p:nvSpPr>
        <p:spPr bwMode="auto">
          <a:xfrm>
            <a:off x="3454400" y="5654675"/>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2" name="Oval 7"/>
          <p:cNvSpPr>
            <a:spLocks noChangeArrowheads="1"/>
          </p:cNvSpPr>
          <p:nvPr/>
        </p:nvSpPr>
        <p:spPr bwMode="auto">
          <a:xfrm>
            <a:off x="3987800" y="5654675"/>
            <a:ext cx="366713"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3" name="Text Box 8"/>
          <p:cNvSpPr txBox="1">
            <a:spLocks noChangeArrowheads="1"/>
          </p:cNvSpPr>
          <p:nvPr/>
        </p:nvSpPr>
        <p:spPr bwMode="auto">
          <a:xfrm>
            <a:off x="4292600" y="41402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1</a:t>
            </a:r>
            <a:endParaRPr lang="en-US" sz="2000" baseline="-25000">
              <a:latin typeface="Times New Roman" charset="0"/>
            </a:endParaRPr>
          </a:p>
        </p:txBody>
      </p:sp>
      <p:cxnSp>
        <p:nvCxnSpPr>
          <p:cNvPr id="62474" name="AutoShape 9"/>
          <p:cNvCxnSpPr>
            <a:cxnSpLocks noChangeShapeType="1"/>
            <a:stCxn id="62471" idx="0"/>
            <a:endCxn id="62470" idx="3"/>
          </p:cNvCxnSpPr>
          <p:nvPr/>
        </p:nvCxnSpPr>
        <p:spPr bwMode="auto">
          <a:xfrm flipV="1">
            <a:off x="3636963" y="5251450"/>
            <a:ext cx="139700" cy="403225"/>
          </a:xfrm>
          <a:prstGeom prst="straightConnector1">
            <a:avLst/>
          </a:prstGeom>
          <a:noFill/>
          <a:ln w="9525">
            <a:solidFill>
              <a:schemeClr val="tx1"/>
            </a:solidFill>
            <a:round/>
            <a:headEnd/>
            <a:tailEnd/>
          </a:ln>
        </p:spPr>
      </p:cxnSp>
      <p:cxnSp>
        <p:nvCxnSpPr>
          <p:cNvPr id="62475" name="AutoShape 10"/>
          <p:cNvCxnSpPr>
            <a:cxnSpLocks noChangeShapeType="1"/>
            <a:stCxn id="62472" idx="0"/>
            <a:endCxn id="62470" idx="5"/>
          </p:cNvCxnSpPr>
          <p:nvPr/>
        </p:nvCxnSpPr>
        <p:spPr bwMode="auto">
          <a:xfrm flipH="1" flipV="1">
            <a:off x="4033838" y="5251450"/>
            <a:ext cx="138112" cy="403225"/>
          </a:xfrm>
          <a:prstGeom prst="straightConnector1">
            <a:avLst/>
          </a:prstGeom>
          <a:noFill/>
          <a:ln w="9525">
            <a:solidFill>
              <a:schemeClr val="tx1"/>
            </a:solidFill>
            <a:round/>
            <a:headEnd/>
            <a:tailEnd/>
          </a:ln>
        </p:spPr>
      </p:cxnSp>
      <p:sp>
        <p:nvSpPr>
          <p:cNvPr id="62476" name="Oval 11"/>
          <p:cNvSpPr>
            <a:spLocks noChangeArrowheads="1"/>
          </p:cNvSpPr>
          <p:nvPr/>
        </p:nvSpPr>
        <p:spPr bwMode="auto">
          <a:xfrm>
            <a:off x="4902200" y="4968875"/>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7" name="Oval 12"/>
          <p:cNvSpPr>
            <a:spLocks noChangeArrowheads="1"/>
          </p:cNvSpPr>
          <p:nvPr/>
        </p:nvSpPr>
        <p:spPr bwMode="auto">
          <a:xfrm>
            <a:off x="4633913" y="5683250"/>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78" name="Oval 13"/>
          <p:cNvSpPr>
            <a:spLocks noChangeArrowheads="1"/>
          </p:cNvSpPr>
          <p:nvPr/>
        </p:nvSpPr>
        <p:spPr bwMode="auto">
          <a:xfrm>
            <a:off x="5167313" y="5683250"/>
            <a:ext cx="366712"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2479" name="AutoShape 14"/>
          <p:cNvCxnSpPr>
            <a:cxnSpLocks noChangeShapeType="1"/>
            <a:stCxn id="62477" idx="0"/>
            <a:endCxn id="62476" idx="3"/>
          </p:cNvCxnSpPr>
          <p:nvPr/>
        </p:nvCxnSpPr>
        <p:spPr bwMode="auto">
          <a:xfrm flipV="1">
            <a:off x="4816475" y="5280025"/>
            <a:ext cx="139700" cy="403225"/>
          </a:xfrm>
          <a:prstGeom prst="straightConnector1">
            <a:avLst/>
          </a:prstGeom>
          <a:noFill/>
          <a:ln w="9525">
            <a:solidFill>
              <a:schemeClr val="tx1"/>
            </a:solidFill>
            <a:round/>
            <a:headEnd/>
            <a:tailEnd/>
          </a:ln>
        </p:spPr>
      </p:cxnSp>
      <p:cxnSp>
        <p:nvCxnSpPr>
          <p:cNvPr id="62480" name="AutoShape 15"/>
          <p:cNvCxnSpPr>
            <a:cxnSpLocks noChangeShapeType="1"/>
            <a:stCxn id="62478" idx="0"/>
            <a:endCxn id="62476" idx="5"/>
          </p:cNvCxnSpPr>
          <p:nvPr/>
        </p:nvCxnSpPr>
        <p:spPr bwMode="auto">
          <a:xfrm flipH="1" flipV="1">
            <a:off x="5213350" y="5280025"/>
            <a:ext cx="138113" cy="403225"/>
          </a:xfrm>
          <a:prstGeom prst="straightConnector1">
            <a:avLst/>
          </a:prstGeom>
          <a:noFill/>
          <a:ln w="9525">
            <a:solidFill>
              <a:schemeClr val="tx1"/>
            </a:solidFill>
            <a:round/>
            <a:headEnd/>
            <a:tailEnd/>
          </a:ln>
        </p:spPr>
      </p:cxnSp>
      <p:cxnSp>
        <p:nvCxnSpPr>
          <p:cNvPr id="62481" name="AutoShape 16"/>
          <p:cNvCxnSpPr>
            <a:cxnSpLocks noChangeShapeType="1"/>
            <a:stCxn id="62470" idx="0"/>
            <a:endCxn id="62469" idx="3"/>
          </p:cNvCxnSpPr>
          <p:nvPr/>
        </p:nvCxnSpPr>
        <p:spPr bwMode="auto">
          <a:xfrm flipV="1">
            <a:off x="3905250" y="4529138"/>
            <a:ext cx="441325" cy="411162"/>
          </a:xfrm>
          <a:prstGeom prst="straightConnector1">
            <a:avLst/>
          </a:prstGeom>
          <a:noFill/>
          <a:ln w="9525">
            <a:solidFill>
              <a:schemeClr val="tx1"/>
            </a:solidFill>
            <a:round/>
            <a:headEnd/>
            <a:tailEnd/>
          </a:ln>
        </p:spPr>
      </p:cxnSp>
      <p:cxnSp>
        <p:nvCxnSpPr>
          <p:cNvPr id="62482" name="AutoShape 17"/>
          <p:cNvCxnSpPr>
            <a:cxnSpLocks noChangeShapeType="1"/>
            <a:stCxn id="62469" idx="5"/>
            <a:endCxn id="62476" idx="0"/>
          </p:cNvCxnSpPr>
          <p:nvPr/>
        </p:nvCxnSpPr>
        <p:spPr bwMode="auto">
          <a:xfrm>
            <a:off x="4605338" y="4529138"/>
            <a:ext cx="479425" cy="439737"/>
          </a:xfrm>
          <a:prstGeom prst="straightConnector1">
            <a:avLst/>
          </a:prstGeom>
          <a:noFill/>
          <a:ln w="9525">
            <a:solidFill>
              <a:schemeClr val="tx1"/>
            </a:solidFill>
            <a:round/>
            <a:headEnd/>
            <a:tailEnd/>
          </a:ln>
        </p:spPr>
      </p:cxnSp>
      <p:sp>
        <p:nvSpPr>
          <p:cNvPr id="62483" name="Text Box 18"/>
          <p:cNvSpPr txBox="1">
            <a:spLocks noChangeArrowheads="1"/>
          </p:cNvSpPr>
          <p:nvPr/>
        </p:nvSpPr>
        <p:spPr bwMode="auto">
          <a:xfrm>
            <a:off x="3711575" y="488315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1</a:t>
            </a:r>
            <a:endParaRPr lang="en-US" sz="2000" baseline="-25000">
              <a:latin typeface="Times New Roman" charset="0"/>
            </a:endParaRPr>
          </a:p>
        </p:txBody>
      </p:sp>
      <p:sp>
        <p:nvSpPr>
          <p:cNvPr id="62484" name="Text Box 19"/>
          <p:cNvSpPr txBox="1">
            <a:spLocks noChangeArrowheads="1"/>
          </p:cNvSpPr>
          <p:nvPr/>
        </p:nvSpPr>
        <p:spPr bwMode="auto">
          <a:xfrm>
            <a:off x="4883150" y="491172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485" name="Text Box 20"/>
          <p:cNvSpPr txBox="1">
            <a:spLocks noChangeArrowheads="1"/>
          </p:cNvSpPr>
          <p:nvPr/>
        </p:nvSpPr>
        <p:spPr bwMode="auto">
          <a:xfrm>
            <a:off x="3435350" y="55880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486" name="Text Box 21"/>
          <p:cNvSpPr txBox="1">
            <a:spLocks noChangeArrowheads="1"/>
          </p:cNvSpPr>
          <p:nvPr/>
        </p:nvSpPr>
        <p:spPr bwMode="auto">
          <a:xfrm>
            <a:off x="3978275" y="559752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487" name="Text Box 22"/>
          <p:cNvSpPr txBox="1">
            <a:spLocks noChangeArrowheads="1"/>
          </p:cNvSpPr>
          <p:nvPr/>
        </p:nvSpPr>
        <p:spPr bwMode="auto">
          <a:xfrm>
            <a:off x="4616450" y="56165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3</a:t>
            </a:r>
            <a:endParaRPr lang="en-US" sz="2000" baseline="-25000">
              <a:latin typeface="Times New Roman" charset="0"/>
            </a:endParaRPr>
          </a:p>
        </p:txBody>
      </p:sp>
      <p:sp>
        <p:nvSpPr>
          <p:cNvPr id="62488" name="Text Box 23"/>
          <p:cNvSpPr txBox="1">
            <a:spLocks noChangeArrowheads="1"/>
          </p:cNvSpPr>
          <p:nvPr/>
        </p:nvSpPr>
        <p:spPr bwMode="auto">
          <a:xfrm>
            <a:off x="5149850" y="56165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3</a:t>
            </a:r>
            <a:endParaRPr lang="en-US" sz="2000" baseline="-25000">
              <a:latin typeface="Times New Roman" charset="0"/>
            </a:endParaRPr>
          </a:p>
        </p:txBody>
      </p:sp>
      <p:sp>
        <p:nvSpPr>
          <p:cNvPr id="62489" name="Text Box 24"/>
          <p:cNvSpPr txBox="1">
            <a:spLocks noChangeArrowheads="1"/>
          </p:cNvSpPr>
          <p:nvPr/>
        </p:nvSpPr>
        <p:spPr bwMode="auto">
          <a:xfrm>
            <a:off x="3835400" y="43688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490" name="Text Box 25"/>
          <p:cNvSpPr txBox="1">
            <a:spLocks noChangeArrowheads="1"/>
          </p:cNvSpPr>
          <p:nvPr/>
        </p:nvSpPr>
        <p:spPr bwMode="auto">
          <a:xfrm>
            <a:off x="3378200" y="51689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491" name="Text Box 26"/>
          <p:cNvSpPr txBox="1">
            <a:spLocks noChangeArrowheads="1"/>
          </p:cNvSpPr>
          <p:nvPr/>
        </p:nvSpPr>
        <p:spPr bwMode="auto">
          <a:xfrm>
            <a:off x="4076700" y="51689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492" name="Text Box 27"/>
          <p:cNvSpPr txBox="1">
            <a:spLocks noChangeArrowheads="1"/>
          </p:cNvSpPr>
          <p:nvPr/>
        </p:nvSpPr>
        <p:spPr bwMode="auto">
          <a:xfrm>
            <a:off x="4559300" y="51816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493" name="Text Box 28"/>
          <p:cNvSpPr txBox="1">
            <a:spLocks noChangeArrowheads="1"/>
          </p:cNvSpPr>
          <p:nvPr/>
        </p:nvSpPr>
        <p:spPr bwMode="auto">
          <a:xfrm>
            <a:off x="5232400" y="51943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494" name="Text Box 29"/>
          <p:cNvSpPr txBox="1">
            <a:spLocks noChangeArrowheads="1"/>
          </p:cNvSpPr>
          <p:nvPr/>
        </p:nvSpPr>
        <p:spPr bwMode="auto">
          <a:xfrm>
            <a:off x="4762500" y="4381500"/>
            <a:ext cx="393700" cy="396875"/>
          </a:xfrm>
          <a:prstGeom prst="rect">
            <a:avLst/>
          </a:prstGeom>
          <a:noFill/>
          <a:ln w="9525">
            <a:noFill/>
            <a:miter lim="800000"/>
            <a:headEnd/>
            <a:tailEnd/>
          </a:ln>
        </p:spPr>
        <p:txBody>
          <a:bodyPr>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495" name="Oval 30"/>
          <p:cNvSpPr>
            <a:spLocks noChangeArrowheads="1"/>
          </p:cNvSpPr>
          <p:nvPr/>
        </p:nvSpPr>
        <p:spPr bwMode="auto">
          <a:xfrm>
            <a:off x="1644650" y="4349750"/>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96" name="Oval 31"/>
          <p:cNvSpPr>
            <a:spLocks noChangeArrowheads="1"/>
          </p:cNvSpPr>
          <p:nvPr/>
        </p:nvSpPr>
        <p:spPr bwMode="auto">
          <a:xfrm>
            <a:off x="1376363" y="5064125"/>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497" name="Oval 32"/>
          <p:cNvSpPr>
            <a:spLocks noChangeArrowheads="1"/>
          </p:cNvSpPr>
          <p:nvPr/>
        </p:nvSpPr>
        <p:spPr bwMode="auto">
          <a:xfrm>
            <a:off x="1909763" y="5064125"/>
            <a:ext cx="366712"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2498" name="AutoShape 33"/>
          <p:cNvCxnSpPr>
            <a:cxnSpLocks noChangeShapeType="1"/>
            <a:stCxn id="62496" idx="0"/>
            <a:endCxn id="62495" idx="3"/>
          </p:cNvCxnSpPr>
          <p:nvPr/>
        </p:nvCxnSpPr>
        <p:spPr bwMode="auto">
          <a:xfrm flipV="1">
            <a:off x="1558925" y="4660900"/>
            <a:ext cx="139700" cy="403225"/>
          </a:xfrm>
          <a:prstGeom prst="straightConnector1">
            <a:avLst/>
          </a:prstGeom>
          <a:noFill/>
          <a:ln w="9525">
            <a:solidFill>
              <a:schemeClr val="tx1"/>
            </a:solidFill>
            <a:round/>
            <a:headEnd/>
            <a:tailEnd/>
          </a:ln>
        </p:spPr>
      </p:cxnSp>
      <p:cxnSp>
        <p:nvCxnSpPr>
          <p:cNvPr id="62499" name="AutoShape 34"/>
          <p:cNvCxnSpPr>
            <a:cxnSpLocks noChangeShapeType="1"/>
            <a:stCxn id="62497" idx="0"/>
            <a:endCxn id="62495" idx="5"/>
          </p:cNvCxnSpPr>
          <p:nvPr/>
        </p:nvCxnSpPr>
        <p:spPr bwMode="auto">
          <a:xfrm flipH="1" flipV="1">
            <a:off x="1955800" y="4660900"/>
            <a:ext cx="138113" cy="403225"/>
          </a:xfrm>
          <a:prstGeom prst="straightConnector1">
            <a:avLst/>
          </a:prstGeom>
          <a:noFill/>
          <a:ln w="9525">
            <a:solidFill>
              <a:schemeClr val="tx1"/>
            </a:solidFill>
            <a:round/>
            <a:headEnd/>
            <a:tailEnd/>
          </a:ln>
        </p:spPr>
      </p:cxnSp>
      <p:sp>
        <p:nvSpPr>
          <p:cNvPr id="62500" name="Text Box 35"/>
          <p:cNvSpPr txBox="1">
            <a:spLocks noChangeArrowheads="1"/>
          </p:cNvSpPr>
          <p:nvPr/>
        </p:nvSpPr>
        <p:spPr bwMode="auto">
          <a:xfrm>
            <a:off x="1625600" y="42926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3</a:t>
            </a:r>
            <a:endParaRPr lang="en-US" sz="2000" baseline="-25000">
              <a:latin typeface="Times New Roman" charset="0"/>
            </a:endParaRPr>
          </a:p>
        </p:txBody>
      </p:sp>
      <p:sp>
        <p:nvSpPr>
          <p:cNvPr id="62501" name="Text Box 36"/>
          <p:cNvSpPr txBox="1">
            <a:spLocks noChangeArrowheads="1"/>
          </p:cNvSpPr>
          <p:nvPr/>
        </p:nvSpPr>
        <p:spPr bwMode="auto">
          <a:xfrm>
            <a:off x="1358900" y="499745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502" name="Text Box 37"/>
          <p:cNvSpPr txBox="1">
            <a:spLocks noChangeArrowheads="1"/>
          </p:cNvSpPr>
          <p:nvPr/>
        </p:nvSpPr>
        <p:spPr bwMode="auto">
          <a:xfrm>
            <a:off x="1892300" y="499745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1</a:t>
            </a:r>
            <a:endParaRPr lang="en-US" sz="2000" baseline="-25000">
              <a:latin typeface="Times New Roman" charset="0"/>
            </a:endParaRPr>
          </a:p>
        </p:txBody>
      </p:sp>
      <p:sp>
        <p:nvSpPr>
          <p:cNvPr id="62503" name="Text Box 38"/>
          <p:cNvSpPr txBox="1">
            <a:spLocks noChangeArrowheads="1"/>
          </p:cNvSpPr>
          <p:nvPr/>
        </p:nvSpPr>
        <p:spPr bwMode="auto">
          <a:xfrm>
            <a:off x="1301750" y="45624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504" name="Text Box 39"/>
          <p:cNvSpPr txBox="1">
            <a:spLocks noChangeArrowheads="1"/>
          </p:cNvSpPr>
          <p:nvPr/>
        </p:nvSpPr>
        <p:spPr bwMode="auto">
          <a:xfrm>
            <a:off x="1974850" y="45751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505" name="Oval 40"/>
          <p:cNvSpPr>
            <a:spLocks noChangeArrowheads="1"/>
          </p:cNvSpPr>
          <p:nvPr/>
        </p:nvSpPr>
        <p:spPr bwMode="auto">
          <a:xfrm>
            <a:off x="6705600" y="4229100"/>
            <a:ext cx="366713" cy="366713"/>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06" name="Oval 41"/>
          <p:cNvSpPr>
            <a:spLocks noChangeArrowheads="1"/>
          </p:cNvSpPr>
          <p:nvPr/>
        </p:nvSpPr>
        <p:spPr bwMode="auto">
          <a:xfrm>
            <a:off x="6135688" y="4953000"/>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07" name="Oval 42"/>
          <p:cNvSpPr>
            <a:spLocks noChangeArrowheads="1"/>
          </p:cNvSpPr>
          <p:nvPr/>
        </p:nvSpPr>
        <p:spPr bwMode="auto">
          <a:xfrm>
            <a:off x="5867400" y="5667375"/>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08" name="Oval 43"/>
          <p:cNvSpPr>
            <a:spLocks noChangeArrowheads="1"/>
          </p:cNvSpPr>
          <p:nvPr/>
        </p:nvSpPr>
        <p:spPr bwMode="auto">
          <a:xfrm>
            <a:off x="6400800" y="5667375"/>
            <a:ext cx="366713"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09" name="Text Box 44"/>
          <p:cNvSpPr txBox="1">
            <a:spLocks noChangeArrowheads="1"/>
          </p:cNvSpPr>
          <p:nvPr/>
        </p:nvSpPr>
        <p:spPr bwMode="auto">
          <a:xfrm>
            <a:off x="6705600" y="41529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cxnSp>
        <p:nvCxnSpPr>
          <p:cNvPr id="62510" name="AutoShape 45"/>
          <p:cNvCxnSpPr>
            <a:cxnSpLocks noChangeShapeType="1"/>
            <a:stCxn id="62507" idx="0"/>
            <a:endCxn id="62506" idx="3"/>
          </p:cNvCxnSpPr>
          <p:nvPr/>
        </p:nvCxnSpPr>
        <p:spPr bwMode="auto">
          <a:xfrm flipV="1">
            <a:off x="6049963" y="5264150"/>
            <a:ext cx="139700" cy="403225"/>
          </a:xfrm>
          <a:prstGeom prst="straightConnector1">
            <a:avLst/>
          </a:prstGeom>
          <a:noFill/>
          <a:ln w="9525">
            <a:solidFill>
              <a:schemeClr val="tx1"/>
            </a:solidFill>
            <a:round/>
            <a:headEnd/>
            <a:tailEnd/>
          </a:ln>
        </p:spPr>
      </p:cxnSp>
      <p:cxnSp>
        <p:nvCxnSpPr>
          <p:cNvPr id="62511" name="AutoShape 46"/>
          <p:cNvCxnSpPr>
            <a:cxnSpLocks noChangeShapeType="1"/>
            <a:stCxn id="62508" idx="0"/>
            <a:endCxn id="62506" idx="5"/>
          </p:cNvCxnSpPr>
          <p:nvPr/>
        </p:nvCxnSpPr>
        <p:spPr bwMode="auto">
          <a:xfrm flipH="1" flipV="1">
            <a:off x="6446838" y="5264150"/>
            <a:ext cx="138112" cy="403225"/>
          </a:xfrm>
          <a:prstGeom prst="straightConnector1">
            <a:avLst/>
          </a:prstGeom>
          <a:noFill/>
          <a:ln w="9525">
            <a:solidFill>
              <a:schemeClr val="tx1"/>
            </a:solidFill>
            <a:round/>
            <a:headEnd/>
            <a:tailEnd/>
          </a:ln>
        </p:spPr>
      </p:cxnSp>
      <p:sp>
        <p:nvSpPr>
          <p:cNvPr id="62512" name="Oval 47"/>
          <p:cNvSpPr>
            <a:spLocks noChangeArrowheads="1"/>
          </p:cNvSpPr>
          <p:nvPr/>
        </p:nvSpPr>
        <p:spPr bwMode="auto">
          <a:xfrm>
            <a:off x="7315200" y="4981575"/>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13" name="Oval 48"/>
          <p:cNvSpPr>
            <a:spLocks noChangeArrowheads="1"/>
          </p:cNvSpPr>
          <p:nvPr/>
        </p:nvSpPr>
        <p:spPr bwMode="auto">
          <a:xfrm>
            <a:off x="7046913" y="5695950"/>
            <a:ext cx="365125"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sp>
        <p:nvSpPr>
          <p:cNvPr id="62514" name="Oval 49"/>
          <p:cNvSpPr>
            <a:spLocks noChangeArrowheads="1"/>
          </p:cNvSpPr>
          <p:nvPr/>
        </p:nvSpPr>
        <p:spPr bwMode="auto">
          <a:xfrm>
            <a:off x="7580313" y="5695950"/>
            <a:ext cx="366712" cy="365125"/>
          </a:xfrm>
          <a:prstGeom prst="ellipse">
            <a:avLst/>
          </a:prstGeom>
          <a:noFill/>
          <a:ln w="9525">
            <a:solidFill>
              <a:schemeClr val="tx1"/>
            </a:solidFill>
            <a:round/>
            <a:headEnd/>
            <a:tailEnd/>
          </a:ln>
        </p:spPr>
        <p:txBody>
          <a:bodyPr wrap="none" anchor="ctr">
            <a:prstTxWarp prst="textNoShape">
              <a:avLst/>
            </a:prstTxWarp>
          </a:bodyPr>
          <a:lstStyle/>
          <a:p>
            <a:endParaRPr lang="en-US"/>
          </a:p>
        </p:txBody>
      </p:sp>
      <p:cxnSp>
        <p:nvCxnSpPr>
          <p:cNvPr id="62515" name="AutoShape 50"/>
          <p:cNvCxnSpPr>
            <a:cxnSpLocks noChangeShapeType="1"/>
            <a:stCxn id="62513" idx="0"/>
            <a:endCxn id="62512" idx="3"/>
          </p:cNvCxnSpPr>
          <p:nvPr/>
        </p:nvCxnSpPr>
        <p:spPr bwMode="auto">
          <a:xfrm flipV="1">
            <a:off x="7229475" y="5292725"/>
            <a:ext cx="139700" cy="403225"/>
          </a:xfrm>
          <a:prstGeom prst="straightConnector1">
            <a:avLst/>
          </a:prstGeom>
          <a:noFill/>
          <a:ln w="9525">
            <a:solidFill>
              <a:schemeClr val="tx1"/>
            </a:solidFill>
            <a:round/>
            <a:headEnd/>
            <a:tailEnd/>
          </a:ln>
        </p:spPr>
      </p:cxnSp>
      <p:cxnSp>
        <p:nvCxnSpPr>
          <p:cNvPr id="62516" name="AutoShape 51"/>
          <p:cNvCxnSpPr>
            <a:cxnSpLocks noChangeShapeType="1"/>
            <a:stCxn id="62514" idx="0"/>
            <a:endCxn id="62512" idx="5"/>
          </p:cNvCxnSpPr>
          <p:nvPr/>
        </p:nvCxnSpPr>
        <p:spPr bwMode="auto">
          <a:xfrm flipH="1" flipV="1">
            <a:off x="7626350" y="5292725"/>
            <a:ext cx="138113" cy="403225"/>
          </a:xfrm>
          <a:prstGeom prst="straightConnector1">
            <a:avLst/>
          </a:prstGeom>
          <a:noFill/>
          <a:ln w="9525">
            <a:solidFill>
              <a:schemeClr val="tx1"/>
            </a:solidFill>
            <a:round/>
            <a:headEnd/>
            <a:tailEnd/>
          </a:ln>
        </p:spPr>
      </p:cxnSp>
      <p:cxnSp>
        <p:nvCxnSpPr>
          <p:cNvPr id="62517" name="AutoShape 52"/>
          <p:cNvCxnSpPr>
            <a:cxnSpLocks noChangeShapeType="1"/>
            <a:stCxn id="62506" idx="0"/>
            <a:endCxn id="62505" idx="3"/>
          </p:cNvCxnSpPr>
          <p:nvPr/>
        </p:nvCxnSpPr>
        <p:spPr bwMode="auto">
          <a:xfrm flipV="1">
            <a:off x="6318250" y="4541838"/>
            <a:ext cx="441325" cy="411162"/>
          </a:xfrm>
          <a:prstGeom prst="straightConnector1">
            <a:avLst/>
          </a:prstGeom>
          <a:noFill/>
          <a:ln w="9525">
            <a:solidFill>
              <a:schemeClr val="tx1"/>
            </a:solidFill>
            <a:round/>
            <a:headEnd/>
            <a:tailEnd/>
          </a:ln>
        </p:spPr>
      </p:cxnSp>
      <p:cxnSp>
        <p:nvCxnSpPr>
          <p:cNvPr id="62518" name="AutoShape 53"/>
          <p:cNvCxnSpPr>
            <a:cxnSpLocks noChangeShapeType="1"/>
            <a:stCxn id="62505" idx="5"/>
            <a:endCxn id="62512" idx="0"/>
          </p:cNvCxnSpPr>
          <p:nvPr/>
        </p:nvCxnSpPr>
        <p:spPr bwMode="auto">
          <a:xfrm>
            <a:off x="7018338" y="4541838"/>
            <a:ext cx="479425" cy="439737"/>
          </a:xfrm>
          <a:prstGeom prst="straightConnector1">
            <a:avLst/>
          </a:prstGeom>
          <a:noFill/>
          <a:ln w="9525">
            <a:solidFill>
              <a:schemeClr val="tx1"/>
            </a:solidFill>
            <a:round/>
            <a:headEnd/>
            <a:tailEnd/>
          </a:ln>
        </p:spPr>
      </p:cxnSp>
      <p:sp>
        <p:nvSpPr>
          <p:cNvPr id="62519" name="Text Box 54"/>
          <p:cNvSpPr txBox="1">
            <a:spLocks noChangeArrowheads="1"/>
          </p:cNvSpPr>
          <p:nvPr/>
        </p:nvSpPr>
        <p:spPr bwMode="auto">
          <a:xfrm>
            <a:off x="6124575" y="489585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520" name="Text Box 55"/>
          <p:cNvSpPr txBox="1">
            <a:spLocks noChangeArrowheads="1"/>
          </p:cNvSpPr>
          <p:nvPr/>
        </p:nvSpPr>
        <p:spPr bwMode="auto">
          <a:xfrm>
            <a:off x="7296150" y="492442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3</a:t>
            </a:r>
            <a:endParaRPr lang="en-US" sz="2000" baseline="-25000">
              <a:latin typeface="Times New Roman" charset="0"/>
            </a:endParaRPr>
          </a:p>
        </p:txBody>
      </p:sp>
      <p:sp>
        <p:nvSpPr>
          <p:cNvPr id="62521" name="Text Box 56"/>
          <p:cNvSpPr txBox="1">
            <a:spLocks noChangeArrowheads="1"/>
          </p:cNvSpPr>
          <p:nvPr/>
        </p:nvSpPr>
        <p:spPr bwMode="auto">
          <a:xfrm>
            <a:off x="5848350" y="56007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3</a:t>
            </a:r>
            <a:endParaRPr lang="en-US" sz="2000" baseline="-25000">
              <a:latin typeface="Times New Roman" charset="0"/>
            </a:endParaRPr>
          </a:p>
        </p:txBody>
      </p:sp>
      <p:sp>
        <p:nvSpPr>
          <p:cNvPr id="62522" name="Text Box 57"/>
          <p:cNvSpPr txBox="1">
            <a:spLocks noChangeArrowheads="1"/>
          </p:cNvSpPr>
          <p:nvPr/>
        </p:nvSpPr>
        <p:spPr bwMode="auto">
          <a:xfrm>
            <a:off x="6391275" y="561022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523" name="Text Box 58"/>
          <p:cNvSpPr txBox="1">
            <a:spLocks noChangeArrowheads="1"/>
          </p:cNvSpPr>
          <p:nvPr/>
        </p:nvSpPr>
        <p:spPr bwMode="auto">
          <a:xfrm>
            <a:off x="7029450" y="56292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2</a:t>
            </a:r>
            <a:endParaRPr lang="en-US" sz="2000" baseline="-25000">
              <a:latin typeface="Times New Roman" charset="0"/>
            </a:endParaRPr>
          </a:p>
        </p:txBody>
      </p:sp>
      <p:sp>
        <p:nvSpPr>
          <p:cNvPr id="62524" name="Text Box 59"/>
          <p:cNvSpPr txBox="1">
            <a:spLocks noChangeArrowheads="1"/>
          </p:cNvSpPr>
          <p:nvPr/>
        </p:nvSpPr>
        <p:spPr bwMode="auto">
          <a:xfrm>
            <a:off x="7562850" y="5629275"/>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a</a:t>
            </a:r>
            <a:r>
              <a:rPr lang="en-AU" sz="2000" baseline="-25000">
                <a:latin typeface="Times New Roman" charset="0"/>
              </a:rPr>
              <a:t>1</a:t>
            </a:r>
            <a:endParaRPr lang="en-US" sz="2000" baseline="-25000">
              <a:latin typeface="Times New Roman" charset="0"/>
            </a:endParaRPr>
          </a:p>
        </p:txBody>
      </p:sp>
      <p:sp>
        <p:nvSpPr>
          <p:cNvPr id="62525" name="Text Box 60"/>
          <p:cNvSpPr txBox="1">
            <a:spLocks noChangeArrowheads="1"/>
          </p:cNvSpPr>
          <p:nvPr/>
        </p:nvSpPr>
        <p:spPr bwMode="auto">
          <a:xfrm>
            <a:off x="6248400" y="43815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526" name="Text Box 61"/>
          <p:cNvSpPr txBox="1">
            <a:spLocks noChangeArrowheads="1"/>
          </p:cNvSpPr>
          <p:nvPr/>
        </p:nvSpPr>
        <p:spPr bwMode="auto">
          <a:xfrm>
            <a:off x="5791200" y="51816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527" name="Text Box 62"/>
          <p:cNvSpPr txBox="1">
            <a:spLocks noChangeArrowheads="1"/>
          </p:cNvSpPr>
          <p:nvPr/>
        </p:nvSpPr>
        <p:spPr bwMode="auto">
          <a:xfrm>
            <a:off x="6489700" y="51816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528" name="Text Box 63"/>
          <p:cNvSpPr txBox="1">
            <a:spLocks noChangeArrowheads="1"/>
          </p:cNvSpPr>
          <p:nvPr/>
        </p:nvSpPr>
        <p:spPr bwMode="auto">
          <a:xfrm>
            <a:off x="6972300" y="51943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1</a:t>
            </a:r>
            <a:endParaRPr lang="en-US" sz="2000" baseline="-25000">
              <a:latin typeface="Times New Roman" charset="0"/>
            </a:endParaRPr>
          </a:p>
        </p:txBody>
      </p:sp>
      <p:sp>
        <p:nvSpPr>
          <p:cNvPr id="62529" name="Text Box 64"/>
          <p:cNvSpPr txBox="1">
            <a:spLocks noChangeArrowheads="1"/>
          </p:cNvSpPr>
          <p:nvPr/>
        </p:nvSpPr>
        <p:spPr bwMode="auto">
          <a:xfrm>
            <a:off x="7645400" y="5207000"/>
            <a:ext cx="393700" cy="396875"/>
          </a:xfrm>
          <a:prstGeom prst="rect">
            <a:avLst/>
          </a:prstGeom>
          <a:noFill/>
          <a:ln w="9525">
            <a:noFill/>
            <a:miter lim="800000"/>
            <a:headEnd/>
            <a:tailEnd/>
          </a:ln>
        </p:spPr>
        <p:txBody>
          <a:bodyPr wrap="none">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sp>
        <p:nvSpPr>
          <p:cNvPr id="62530" name="Text Box 65"/>
          <p:cNvSpPr txBox="1">
            <a:spLocks noChangeArrowheads="1"/>
          </p:cNvSpPr>
          <p:nvPr/>
        </p:nvSpPr>
        <p:spPr bwMode="auto">
          <a:xfrm>
            <a:off x="7175500" y="4394200"/>
            <a:ext cx="393700" cy="396875"/>
          </a:xfrm>
          <a:prstGeom prst="rect">
            <a:avLst/>
          </a:prstGeom>
          <a:noFill/>
          <a:ln w="9525">
            <a:noFill/>
            <a:miter lim="800000"/>
            <a:headEnd/>
            <a:tailEnd/>
          </a:ln>
        </p:spPr>
        <p:txBody>
          <a:bodyPr>
            <a:prstTxWarp prst="textNoShape">
              <a:avLst/>
            </a:prstTxWarp>
            <a:spAutoFit/>
          </a:bodyPr>
          <a:lstStyle/>
          <a:p>
            <a:r>
              <a:rPr lang="en-AU" sz="2000" i="1">
                <a:latin typeface="Times New Roman" charset="0"/>
              </a:rPr>
              <a:t>o</a:t>
            </a:r>
            <a:r>
              <a:rPr lang="en-AU" sz="2000" baseline="-25000">
                <a:latin typeface="Times New Roman" charset="0"/>
              </a:rPr>
              <a:t>2</a:t>
            </a:r>
            <a:endParaRPr lang="en-US" sz="2000" baseline="-25000">
              <a:latin typeface="Times New Roman" charset="0"/>
            </a:endParaRPr>
          </a:p>
        </p:txBody>
      </p:sp>
      <p:grpSp>
        <p:nvGrpSpPr>
          <p:cNvPr id="2" name="Group 66"/>
          <p:cNvGrpSpPr>
            <a:grpSpLocks/>
          </p:cNvGrpSpPr>
          <p:nvPr/>
        </p:nvGrpSpPr>
        <p:grpSpPr bwMode="auto">
          <a:xfrm>
            <a:off x="1284288" y="4445000"/>
            <a:ext cx="1039812" cy="1609725"/>
            <a:chOff x="801" y="2480"/>
            <a:chExt cx="655" cy="1014"/>
          </a:xfrm>
        </p:grpSpPr>
        <p:sp>
          <p:nvSpPr>
            <p:cNvPr id="62536" name="Line 67"/>
            <p:cNvSpPr>
              <a:spLocks noChangeShapeType="1"/>
            </p:cNvSpPr>
            <p:nvPr/>
          </p:nvSpPr>
          <p:spPr bwMode="auto">
            <a:xfrm flipV="1">
              <a:off x="824" y="2480"/>
              <a:ext cx="624" cy="624"/>
            </a:xfrm>
            <a:prstGeom prst="line">
              <a:avLst/>
            </a:prstGeom>
            <a:noFill/>
            <a:ln w="57150">
              <a:solidFill>
                <a:schemeClr val="folHlink"/>
              </a:solidFill>
              <a:round/>
              <a:headEnd/>
              <a:tailEnd/>
            </a:ln>
          </p:spPr>
          <p:txBody>
            <a:bodyPr wrap="none" anchor="ctr">
              <a:prstTxWarp prst="textNoShape">
                <a:avLst/>
              </a:prstTxWarp>
            </a:bodyPr>
            <a:lstStyle/>
            <a:p>
              <a:endParaRPr lang="en-US"/>
            </a:p>
          </p:txBody>
        </p:sp>
        <p:sp>
          <p:nvSpPr>
            <p:cNvPr id="62537" name="Line 68"/>
            <p:cNvSpPr>
              <a:spLocks noChangeShapeType="1"/>
            </p:cNvSpPr>
            <p:nvPr/>
          </p:nvSpPr>
          <p:spPr bwMode="auto">
            <a:xfrm flipH="1" flipV="1">
              <a:off x="824" y="2480"/>
              <a:ext cx="576" cy="624"/>
            </a:xfrm>
            <a:prstGeom prst="line">
              <a:avLst/>
            </a:prstGeom>
            <a:noFill/>
            <a:ln w="57150">
              <a:solidFill>
                <a:schemeClr val="folHlink"/>
              </a:solidFill>
              <a:round/>
              <a:headEnd/>
              <a:tailEnd/>
            </a:ln>
          </p:spPr>
          <p:txBody>
            <a:bodyPr wrap="none" anchor="ctr">
              <a:prstTxWarp prst="textNoShape">
                <a:avLst/>
              </a:prstTxWarp>
            </a:bodyPr>
            <a:lstStyle/>
            <a:p>
              <a:endParaRPr lang="en-US"/>
            </a:p>
          </p:txBody>
        </p:sp>
        <p:sp>
          <p:nvSpPr>
            <p:cNvPr id="62538" name="Rectangle 69"/>
            <p:cNvSpPr>
              <a:spLocks noChangeArrowheads="1"/>
            </p:cNvSpPr>
            <p:nvPr/>
          </p:nvSpPr>
          <p:spPr bwMode="auto">
            <a:xfrm>
              <a:off x="801" y="3200"/>
              <a:ext cx="655" cy="294"/>
            </a:xfrm>
            <a:prstGeom prst="rect">
              <a:avLst/>
            </a:prstGeom>
            <a:noFill/>
            <a:ln w="9525">
              <a:solidFill>
                <a:schemeClr val="folHlink"/>
              </a:solidFill>
              <a:miter lim="800000"/>
              <a:headEnd/>
              <a:tailEnd/>
            </a:ln>
          </p:spPr>
          <p:txBody>
            <a:bodyPr wrap="none">
              <a:prstTxWarp prst="textNoShape">
                <a:avLst/>
              </a:prstTxWarp>
              <a:spAutoFit/>
            </a:bodyPr>
            <a:lstStyle/>
            <a:p>
              <a:r>
                <a:rPr lang="en-US" b="1">
                  <a:solidFill>
                    <a:schemeClr val="folHlink"/>
                  </a:solidFill>
                  <a:latin typeface="Arial" charset="0"/>
                </a:rPr>
                <a:t>prune</a:t>
              </a:r>
              <a:endParaRPr lang="en-US">
                <a:solidFill>
                  <a:srgbClr val="FF3300"/>
                </a:solidFill>
                <a:latin typeface="Arial" charset="0"/>
              </a:endParaRPr>
            </a:p>
          </p:txBody>
        </p:sp>
      </p:grpSp>
      <p:grpSp>
        <p:nvGrpSpPr>
          <p:cNvPr id="3" name="Group 70"/>
          <p:cNvGrpSpPr>
            <a:grpSpLocks/>
          </p:cNvGrpSpPr>
          <p:nvPr/>
        </p:nvGrpSpPr>
        <p:grpSpPr bwMode="auto">
          <a:xfrm>
            <a:off x="6038850" y="4410075"/>
            <a:ext cx="1752600" cy="2295525"/>
            <a:chOff x="3796" y="2458"/>
            <a:chExt cx="1104" cy="1446"/>
          </a:xfrm>
        </p:grpSpPr>
        <p:sp>
          <p:nvSpPr>
            <p:cNvPr id="62533" name="Line 71"/>
            <p:cNvSpPr>
              <a:spLocks noChangeShapeType="1"/>
            </p:cNvSpPr>
            <p:nvPr/>
          </p:nvSpPr>
          <p:spPr bwMode="auto">
            <a:xfrm flipV="1">
              <a:off x="3796" y="2458"/>
              <a:ext cx="1104" cy="1104"/>
            </a:xfrm>
            <a:prstGeom prst="line">
              <a:avLst/>
            </a:prstGeom>
            <a:noFill/>
            <a:ln w="57150">
              <a:solidFill>
                <a:schemeClr val="folHlink"/>
              </a:solidFill>
              <a:round/>
              <a:headEnd/>
              <a:tailEnd/>
            </a:ln>
          </p:spPr>
          <p:txBody>
            <a:bodyPr wrap="none" anchor="ctr">
              <a:prstTxWarp prst="textNoShape">
                <a:avLst/>
              </a:prstTxWarp>
            </a:bodyPr>
            <a:lstStyle/>
            <a:p>
              <a:endParaRPr lang="en-US"/>
            </a:p>
          </p:txBody>
        </p:sp>
        <p:sp>
          <p:nvSpPr>
            <p:cNvPr id="62534" name="Line 72"/>
            <p:cNvSpPr>
              <a:spLocks noChangeShapeType="1"/>
            </p:cNvSpPr>
            <p:nvPr/>
          </p:nvSpPr>
          <p:spPr bwMode="auto">
            <a:xfrm flipH="1" flipV="1">
              <a:off x="3796" y="2458"/>
              <a:ext cx="1104" cy="1104"/>
            </a:xfrm>
            <a:prstGeom prst="line">
              <a:avLst/>
            </a:prstGeom>
            <a:noFill/>
            <a:ln w="57150">
              <a:solidFill>
                <a:schemeClr val="folHlink"/>
              </a:solidFill>
              <a:round/>
              <a:headEnd/>
              <a:tailEnd/>
            </a:ln>
          </p:spPr>
          <p:txBody>
            <a:bodyPr wrap="none" anchor="ctr">
              <a:prstTxWarp prst="textNoShape">
                <a:avLst/>
              </a:prstTxWarp>
            </a:bodyPr>
            <a:lstStyle/>
            <a:p>
              <a:endParaRPr lang="en-US"/>
            </a:p>
          </p:txBody>
        </p:sp>
        <p:sp>
          <p:nvSpPr>
            <p:cNvPr id="62535" name="Rectangle 73"/>
            <p:cNvSpPr>
              <a:spLocks noChangeArrowheads="1"/>
            </p:cNvSpPr>
            <p:nvPr/>
          </p:nvSpPr>
          <p:spPr bwMode="auto">
            <a:xfrm>
              <a:off x="3889" y="3610"/>
              <a:ext cx="954" cy="294"/>
            </a:xfrm>
            <a:prstGeom prst="rect">
              <a:avLst/>
            </a:prstGeom>
            <a:noFill/>
            <a:ln w="9525">
              <a:solidFill>
                <a:schemeClr val="folHlink"/>
              </a:solidFill>
              <a:miter lim="800000"/>
              <a:headEnd/>
              <a:tailEnd/>
            </a:ln>
          </p:spPr>
          <p:txBody>
            <a:bodyPr wrap="none">
              <a:prstTxWarp prst="textNoShape">
                <a:avLst/>
              </a:prstTxWarp>
              <a:spAutoFit/>
            </a:bodyPr>
            <a:lstStyle/>
            <a:p>
              <a:r>
                <a:rPr lang="en-US" b="1">
                  <a:solidFill>
                    <a:schemeClr val="folHlink"/>
                  </a:solidFill>
                  <a:latin typeface="Arial" charset="0"/>
                </a:rPr>
                <a:t>eliminate</a:t>
              </a:r>
              <a:endParaRPr lang="en-US">
                <a:solidFill>
                  <a:schemeClr val="folHlink"/>
                </a:solidFill>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pPr eaLnBrk="1" hangingPunct="1"/>
            <a:r>
              <a:rPr lang="en-US" sz="4100" dirty="0">
                <a:ea typeface="ＭＳ Ｐゴシック" charset="-128"/>
                <a:cs typeface="ＭＳ Ｐゴシック" charset="-128"/>
              </a:rPr>
              <a:t>Generalizing Dynamic Programming</a:t>
            </a:r>
          </a:p>
        </p:txBody>
      </p:sp>
      <p:sp>
        <p:nvSpPr>
          <p:cNvPr id="64516" name="Rectangle 3"/>
          <p:cNvSpPr>
            <a:spLocks noGrp="1" noChangeArrowheads="1"/>
          </p:cNvSpPr>
          <p:nvPr>
            <p:ph type="body" idx="1"/>
          </p:nvPr>
        </p:nvSpPr>
        <p:spPr/>
        <p:txBody>
          <a:bodyPr/>
          <a:lstStyle/>
          <a:p>
            <a:pPr eaLnBrk="1" hangingPunct="1"/>
            <a:r>
              <a:rPr lang="en-US" sz="2800">
                <a:ea typeface="ＭＳ Ｐゴシック" charset="-128"/>
                <a:cs typeface="ＭＳ Ｐゴシック" charset="-128"/>
              </a:rPr>
              <a:t>Build policy trees as in single agent case</a:t>
            </a:r>
          </a:p>
          <a:p>
            <a:pPr eaLnBrk="1" hangingPunct="1"/>
            <a:r>
              <a:rPr lang="en-US" sz="2800">
                <a:ea typeface="ＭＳ Ｐゴシック" charset="-128"/>
                <a:cs typeface="ＭＳ Ｐゴシック" charset="-128"/>
              </a:rPr>
              <a:t>Pruning rule is a natural generalization</a:t>
            </a:r>
          </a:p>
        </p:txBody>
      </p:sp>
      <p:graphicFrame>
        <p:nvGraphicFramePr>
          <p:cNvPr id="1052697" name="Group 25"/>
          <p:cNvGraphicFramePr>
            <a:graphicFrameLocks noGrp="1"/>
          </p:cNvGraphicFramePr>
          <p:nvPr>
            <p:extLst>
              <p:ext uri="{D42A27DB-BD31-4B8C-83A1-F6EECF244321}">
                <p14:modId xmlns:p14="http://schemas.microsoft.com/office/powerpoint/2010/main" xmlns="" val="1283391700"/>
              </p:ext>
            </p:extLst>
          </p:nvPr>
        </p:nvGraphicFramePr>
        <p:xfrm>
          <a:off x="762000" y="3581400"/>
          <a:ext cx="8001000" cy="2286001"/>
        </p:xfrm>
        <a:graphic>
          <a:graphicData uri="http://schemas.openxmlformats.org/drawingml/2006/table">
            <a:tbl>
              <a:tblPr/>
              <a:tblGrid>
                <a:gridCol w="2667000"/>
                <a:gridCol w="2667000"/>
                <a:gridCol w="2667000"/>
              </a:tblGrid>
              <a:tr h="82073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Normal form game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strategy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sym typeface="Symbol" charset="2"/>
                        </a:rPr>
                        <a:t></a:t>
                      </a:r>
                      <a:r>
                        <a:rPr kumimoji="0" lang="en-US" sz="2000" b="0" i="0" u="none" strike="noStrike" cap="none" normalizeH="0" baseline="0">
                          <a:ln>
                            <a:noFill/>
                          </a:ln>
                          <a:solidFill>
                            <a:schemeClr val="tx1"/>
                          </a:solidFill>
                          <a:effectLst/>
                          <a:latin typeface="Helvetica" charset="0"/>
                        </a:rPr>
                        <a:t>(strategies of     other agents)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r>
              <a:tr h="609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POMDP</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rPr>
                        <a:t>policy tree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a:ln>
                            <a:noFill/>
                          </a:ln>
                          <a:solidFill>
                            <a:schemeClr val="tx1"/>
                          </a:solidFill>
                          <a:effectLst/>
                          <a:latin typeface="Helvetica" charset="0"/>
                          <a:sym typeface="Symbol" charset="2"/>
                        </a:rPr>
                        <a:t></a:t>
                      </a:r>
                      <a:r>
                        <a:rPr kumimoji="0" lang="en-US" sz="2000" b="0" i="0" u="none" strike="noStrike" cap="none" normalizeH="0" baseline="0">
                          <a:ln>
                            <a:noFill/>
                          </a:ln>
                          <a:solidFill>
                            <a:schemeClr val="tx1"/>
                          </a:solidFill>
                          <a:effectLst/>
                          <a:latin typeface="Helvetica" charset="0"/>
                        </a:rPr>
                        <a:t>(states)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r>
              <a:tr h="855663">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dirty="0">
                          <a:ln>
                            <a:noFill/>
                          </a:ln>
                          <a:solidFill>
                            <a:schemeClr val="accent2"/>
                          </a:solidFill>
                          <a:effectLst/>
                          <a:latin typeface="Helvetica" charset="0"/>
                        </a:rPr>
                        <a:t>POSG</a:t>
                      </a:r>
                    </a:p>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dirty="0">
                          <a:ln>
                            <a:noFill/>
                          </a:ln>
                          <a:solidFill>
                            <a:schemeClr val="accent2"/>
                          </a:solidFill>
                          <a:effectLst/>
                          <a:latin typeface="Helvetica" charset="0"/>
                        </a:rPr>
                        <a:t>DEC-POMDP</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dirty="0">
                          <a:ln>
                            <a:noFill/>
                          </a:ln>
                          <a:solidFill>
                            <a:srgbClr val="C0504D"/>
                          </a:solidFill>
                          <a:effectLst/>
                          <a:latin typeface="Helvetica" charset="0"/>
                        </a:rPr>
                        <a:t>policy tree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charset="2"/>
                        <a:buNone/>
                        <a:tabLst/>
                      </a:pPr>
                      <a:r>
                        <a:rPr kumimoji="0" lang="en-US" sz="2000" b="0" i="0" u="none" strike="noStrike" cap="none" normalizeH="0" baseline="0" dirty="0">
                          <a:ln>
                            <a:noFill/>
                          </a:ln>
                          <a:solidFill>
                            <a:srgbClr val="C0504D"/>
                          </a:solidFill>
                          <a:effectLst/>
                          <a:latin typeface="Helvetica" charset="0"/>
                          <a:sym typeface="Symbol" charset="2"/>
                        </a:rPr>
                        <a:t></a:t>
                      </a:r>
                      <a:r>
                        <a:rPr kumimoji="0" lang="en-US" sz="2000" b="0" i="0" u="none" strike="noStrike" cap="none" normalizeH="0" baseline="0" dirty="0">
                          <a:ln>
                            <a:noFill/>
                          </a:ln>
                          <a:solidFill>
                            <a:srgbClr val="C0504D"/>
                          </a:solidFill>
                          <a:effectLst/>
                          <a:latin typeface="Helvetica" charset="0"/>
                        </a:rPr>
                        <a:t>(states </a:t>
                      </a:r>
                      <a:r>
                        <a:rPr kumimoji="0" lang="en-US" sz="2000" b="0" i="0" u="none" strike="noStrike" cap="none" normalizeH="0" baseline="0" dirty="0">
                          <a:ln>
                            <a:noFill/>
                          </a:ln>
                          <a:solidFill>
                            <a:srgbClr val="C0504D"/>
                          </a:solidFill>
                          <a:effectLst/>
                          <a:latin typeface="Helvetica" charset="0"/>
                          <a:sym typeface="Symbol" charset="2"/>
                        </a:rPr>
                        <a:t></a:t>
                      </a:r>
                      <a:r>
                        <a:rPr kumimoji="0" lang="en-US" sz="2000" b="0" i="0" u="none" strike="noStrike" cap="none" normalizeH="0" baseline="0" dirty="0">
                          <a:ln>
                            <a:noFill/>
                          </a:ln>
                          <a:solidFill>
                            <a:srgbClr val="C0504D"/>
                          </a:solidFill>
                          <a:effectLst/>
                          <a:latin typeface="Helvetica" charset="0"/>
                        </a:rPr>
                        <a:t> policy trees of other agents)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57B0FF">
                        <a:alpha val="25098"/>
                      </a:srgbClr>
                    </a:solidFill>
                  </a:tcPr>
                </a:tc>
              </a:tr>
            </a:tbl>
          </a:graphicData>
        </a:graphic>
      </p:graphicFrame>
      <p:sp>
        <p:nvSpPr>
          <p:cNvPr id="64535" name="Rectangle 22"/>
          <p:cNvSpPr>
            <a:spLocks noChangeArrowheads="1"/>
          </p:cNvSpPr>
          <p:nvPr/>
        </p:nvSpPr>
        <p:spPr bwMode="auto">
          <a:xfrm>
            <a:off x="3884613" y="3124200"/>
            <a:ext cx="1779587" cy="396875"/>
          </a:xfrm>
          <a:prstGeom prst="rect">
            <a:avLst/>
          </a:prstGeom>
          <a:noFill/>
          <a:ln w="9525">
            <a:noFill/>
            <a:miter lim="800000"/>
            <a:headEnd/>
            <a:tailEnd/>
          </a:ln>
        </p:spPr>
        <p:txBody>
          <a:bodyPr wrap="none">
            <a:prstTxWarp prst="textNoShape">
              <a:avLst/>
            </a:prstTxWarp>
            <a:spAutoFit/>
          </a:bodyPr>
          <a:lstStyle/>
          <a:p>
            <a:r>
              <a:rPr lang="en-US" sz="2000">
                <a:latin typeface="Arial" charset="0"/>
              </a:rPr>
              <a:t>What to prune</a:t>
            </a:r>
            <a:endParaRPr lang="en-US" sz="2800">
              <a:latin typeface="Arial" charset="0"/>
            </a:endParaRPr>
          </a:p>
        </p:txBody>
      </p:sp>
      <p:sp>
        <p:nvSpPr>
          <p:cNvPr id="64536" name="Rectangle 23"/>
          <p:cNvSpPr>
            <a:spLocks noChangeArrowheads="1"/>
          </p:cNvSpPr>
          <p:nvPr/>
        </p:nvSpPr>
        <p:spPr bwMode="auto">
          <a:xfrm>
            <a:off x="6399213" y="3124200"/>
            <a:ext cx="2189162" cy="396875"/>
          </a:xfrm>
          <a:prstGeom prst="rect">
            <a:avLst/>
          </a:prstGeom>
          <a:noFill/>
          <a:ln w="9525">
            <a:noFill/>
            <a:miter lim="800000"/>
            <a:headEnd/>
            <a:tailEnd/>
          </a:ln>
        </p:spPr>
        <p:txBody>
          <a:bodyPr wrap="none">
            <a:prstTxWarp prst="textNoShape">
              <a:avLst/>
            </a:prstTxWarp>
            <a:spAutoFit/>
          </a:bodyPr>
          <a:lstStyle/>
          <a:p>
            <a:r>
              <a:rPr lang="en-US" sz="2000">
                <a:latin typeface="Arial" charset="0"/>
              </a:rPr>
              <a:t>Space for pruning</a:t>
            </a:r>
            <a:endParaRPr lang="en-US" sz="2800">
              <a:latin typeface="Arial" charset="0"/>
            </a:endParaRPr>
          </a:p>
        </p:txBody>
      </p:sp>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Exact DP for DEC-POMDPs</a:t>
            </a:r>
            <a:r>
              <a:rPr lang="en-US" dirty="0" smtClean="0">
                <a:latin typeface="Helvetica Neue Bold Condensed" charset="0"/>
                <a:ea typeface="ＭＳ Ｐゴシック" charset="-128"/>
                <a:cs typeface="ＭＳ Ｐゴシック" charset="-128"/>
              </a:rPr>
              <a:t/>
            </a:r>
            <a:br>
              <a:rPr lang="en-US" dirty="0" smtClean="0">
                <a:latin typeface="Helvetica Neue Bold Condensed" charset="0"/>
                <a:ea typeface="ＭＳ Ｐゴシック" charset="-128"/>
                <a:cs typeface="ＭＳ Ｐゴシック" charset="-128"/>
              </a:rPr>
            </a:br>
            <a:r>
              <a:rPr lang="en-AU" sz="1800" dirty="0">
                <a:solidFill>
                  <a:schemeClr val="tx2"/>
                </a:solidFill>
                <a:latin typeface="Arial" charset="0"/>
                <a:ea typeface="ＭＳ Ｐゴシック" charset="-128"/>
                <a:cs typeface="ＭＳ Ｐゴシック" charset="-128"/>
              </a:rPr>
              <a:t>Hansen, Bernstein &amp; Zilberstein, AAAI 2004</a:t>
            </a:r>
            <a:endParaRPr lang="en-US" sz="1800" dirty="0">
              <a:solidFill>
                <a:schemeClr val="tx2"/>
              </a:solidFill>
              <a:latin typeface="Arial" charset="0"/>
              <a:ea typeface="ＭＳ Ｐゴシック" charset="-128"/>
              <a:cs typeface="ＭＳ Ｐゴシック" charset="-128"/>
            </a:endParaRPr>
          </a:p>
        </p:txBody>
      </p:sp>
      <p:sp>
        <p:nvSpPr>
          <p:cNvPr id="80900" name="Rectangle 3"/>
          <p:cNvSpPr>
            <a:spLocks noGrp="1" noChangeArrowheads="1"/>
          </p:cNvSpPr>
          <p:nvPr>
            <p:ph type="body" idx="1"/>
          </p:nvPr>
        </p:nvSpPr>
        <p:spPr>
          <a:xfrm>
            <a:off x="457201" y="4648200"/>
            <a:ext cx="8229599" cy="1905000"/>
          </a:xfrm>
        </p:spPr>
        <p:txBody>
          <a:bodyPr/>
          <a:lstStyle/>
          <a:p>
            <a:pPr eaLnBrk="1" hangingPunct="1">
              <a:lnSpc>
                <a:spcPct val="110000"/>
              </a:lnSpc>
              <a:spcAft>
                <a:spcPts val="600"/>
              </a:spcAft>
            </a:pPr>
            <a:r>
              <a:rPr lang="en-AU" sz="2400" b="1" dirty="0">
                <a:ea typeface="ＭＳ Ｐゴシック" charset="-128"/>
                <a:cs typeface="ＭＳ Ｐゴシック" charset="-128"/>
              </a:rPr>
              <a:t>Theorem: </a:t>
            </a:r>
            <a:r>
              <a:rPr lang="en-AU" sz="2400" i="1" dirty="0">
                <a:ea typeface="ＭＳ Ｐゴシック" charset="-128"/>
                <a:cs typeface="ＭＳ Ｐゴシック" charset="-128"/>
              </a:rPr>
              <a:t>DP performs iterated elimination of dominated strategies in the normal form of the POSG.</a:t>
            </a:r>
          </a:p>
          <a:p>
            <a:pPr eaLnBrk="1" hangingPunct="1">
              <a:lnSpc>
                <a:spcPct val="110000"/>
              </a:lnSpc>
              <a:spcAft>
                <a:spcPts val="600"/>
              </a:spcAft>
            </a:pPr>
            <a:r>
              <a:rPr lang="en-AU" sz="2400" b="1" dirty="0">
                <a:ea typeface="ＭＳ Ｐゴシック" charset="-128"/>
                <a:cs typeface="ＭＳ Ｐゴシック" charset="-128"/>
              </a:rPr>
              <a:t>Corollary: </a:t>
            </a:r>
            <a:r>
              <a:rPr lang="en-AU" sz="2400" i="1" dirty="0">
                <a:ea typeface="ＭＳ Ｐゴシック" charset="-128"/>
                <a:cs typeface="ＭＳ Ｐゴシック" charset="-128"/>
              </a:rPr>
              <a:t>DP can be used to find an optimal joint policy in a DEC-POMDP</a:t>
            </a:r>
            <a:r>
              <a:rPr lang="en-AU" sz="2400" i="1" dirty="0" smtClean="0">
                <a:ea typeface="ＭＳ Ｐゴシック" charset="-128"/>
                <a:cs typeface="ＭＳ Ｐゴシック" charset="-128"/>
              </a:rPr>
              <a:t>.</a:t>
            </a:r>
            <a:endParaRPr lang="en-AU" sz="2400" i="1" dirty="0">
              <a:ea typeface="ＭＳ Ｐゴシック" charset="-128"/>
              <a:cs typeface="ＭＳ Ｐゴシック" charset="-128"/>
            </a:endParaRPr>
          </a:p>
        </p:txBody>
      </p:sp>
      <p:sp>
        <p:nvSpPr>
          <p:cNvPr id="7" name="Rectangle 3"/>
          <p:cNvSpPr txBox="1">
            <a:spLocks noChangeArrowheads="1"/>
          </p:cNvSpPr>
          <p:nvPr/>
        </p:nvSpPr>
        <p:spPr bwMode="auto">
          <a:xfrm>
            <a:off x="6324600" y="2209800"/>
            <a:ext cx="2743200" cy="2209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l" eaLnBrk="1" hangingPunct="1">
              <a:lnSpc>
                <a:spcPct val="120000"/>
              </a:lnSpc>
              <a:spcBef>
                <a:spcPct val="20000"/>
              </a:spcBef>
              <a:spcAft>
                <a:spcPts val="1200"/>
              </a:spcAft>
              <a:buClr>
                <a:schemeClr val="folHlink"/>
              </a:buClr>
              <a:buSzPct val="75000"/>
              <a:buFont typeface="Wingdings" charset="2"/>
              <a:buChar char="n"/>
            </a:pPr>
            <a:r>
              <a:rPr lang="en-US" sz="2000" dirty="0"/>
              <a:t>Algorithm is complete &amp; </a:t>
            </a:r>
            <a:r>
              <a:rPr lang="en-US" sz="2000" dirty="0" smtClean="0"/>
              <a:t>optimal</a:t>
            </a:r>
          </a:p>
          <a:p>
            <a:pPr marL="342900" lvl="0" indent="-342900" algn="l" eaLnBrk="1" hangingPunct="1">
              <a:lnSpc>
                <a:spcPct val="120000"/>
              </a:lnSpc>
              <a:spcBef>
                <a:spcPct val="20000"/>
              </a:spcBef>
              <a:spcAft>
                <a:spcPts val="1200"/>
              </a:spcAft>
              <a:buClr>
                <a:schemeClr val="folHlink"/>
              </a:buClr>
              <a:buSzPct val="75000"/>
              <a:buFont typeface="Wingdings" charset="2"/>
              <a:buChar char="n"/>
            </a:pPr>
            <a:r>
              <a:rPr lang="en-US" sz="2000" dirty="0" smtClean="0"/>
              <a:t>Complexity </a:t>
            </a:r>
            <a:r>
              <a:rPr lang="en-US" sz="2000" dirty="0"/>
              <a:t>is double exponential</a:t>
            </a:r>
            <a:endParaRPr kumimoji="0" lang="en-AU" sz="2000" b="0" i="1" u="none" strike="noStrike" kern="0" cap="none" spc="0" normalizeH="0" baseline="0" noProof="0" dirty="0">
              <a:ln>
                <a:noFill/>
              </a:ln>
              <a:solidFill>
                <a:schemeClr val="tx1"/>
              </a:solidFill>
              <a:effectLst/>
              <a:uLnTx/>
              <a:uFillTx/>
              <a:latin typeface="+mn-lt"/>
              <a:ea typeface="ＭＳ Ｐゴシック" charset="-128"/>
              <a:cs typeface="ＭＳ Ｐゴシック" charset="-128"/>
            </a:endParaRPr>
          </a:p>
        </p:txBody>
      </p:sp>
      <p:pic>
        <p:nvPicPr>
          <p:cNvPr id="2" name="Picture 1" descr="Screen Shot 2012-05-07 at 8.28.51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62000" y="1676400"/>
            <a:ext cx="5457665" cy="2819400"/>
          </a:xfrm>
          <a:prstGeom prst="rect">
            <a:avLst/>
          </a:prstGeom>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2"/>
          <p:cNvSpPr>
            <a:spLocks noGrp="1" noChangeArrowheads="1"/>
          </p:cNvSpPr>
          <p:nvPr>
            <p:ph type="title"/>
          </p:nvPr>
        </p:nvSpPr>
        <p:spPr/>
        <p:txBody>
          <a:bodyPr/>
          <a:lstStyle/>
          <a:p>
            <a:pPr eaLnBrk="1" hangingPunct="1"/>
            <a:r>
              <a:rPr lang="en-US" dirty="0" smtClean="0">
                <a:ea typeface="ＭＳ Ｐゴシック" charset="-128"/>
                <a:cs typeface="ＭＳ Ｐゴシック" charset="-128"/>
              </a:rPr>
              <a:t>Memory</a:t>
            </a:r>
            <a:r>
              <a:rPr lang="en-US" dirty="0">
                <a:ea typeface="ＭＳ Ｐゴシック" charset="-128"/>
                <a:cs typeface="ＭＳ Ｐゴシック" charset="-128"/>
              </a:rPr>
              <a:t>-Bounded </a:t>
            </a:r>
            <a:r>
              <a:rPr lang="en-US" dirty="0" smtClean="0">
                <a:ea typeface="ＭＳ Ｐゴシック" charset="-128"/>
                <a:cs typeface="ＭＳ Ｐゴシック" charset="-128"/>
              </a:rPr>
              <a:t>DP (MBDP)</a:t>
            </a:r>
            <a:br>
              <a:rPr lang="en-US" dirty="0" smtClean="0">
                <a:ea typeface="ＭＳ Ｐゴシック" charset="-128"/>
                <a:cs typeface="ＭＳ Ｐゴシック" charset="-128"/>
              </a:rPr>
            </a:br>
            <a:r>
              <a:rPr lang="en-US" sz="1800" dirty="0" err="1">
                <a:solidFill>
                  <a:srgbClr val="1F497D"/>
                </a:solidFill>
                <a:ea typeface="ＭＳ Ｐゴシック" charset="-128"/>
                <a:cs typeface="ＭＳ Ｐゴシック" charset="-128"/>
              </a:rPr>
              <a:t>Seuken</a:t>
            </a:r>
            <a:r>
              <a:rPr lang="en-US" sz="1800" dirty="0">
                <a:solidFill>
                  <a:srgbClr val="1F497D"/>
                </a:solidFill>
                <a:ea typeface="ＭＳ Ｐゴシック" charset="-128"/>
                <a:cs typeface="ＭＳ Ｐゴシック" charset="-128"/>
              </a:rPr>
              <a:t> &amp; Zilberstein, IJCAI 2007</a:t>
            </a:r>
          </a:p>
        </p:txBody>
      </p:sp>
      <p:sp>
        <p:nvSpPr>
          <p:cNvPr id="91140" name="Rectangle 3"/>
          <p:cNvSpPr>
            <a:spLocks noGrp="1" noChangeArrowheads="1"/>
          </p:cNvSpPr>
          <p:nvPr>
            <p:ph type="body" idx="1"/>
          </p:nvPr>
        </p:nvSpPr>
        <p:spPr>
          <a:xfrm>
            <a:off x="457201" y="1905000"/>
            <a:ext cx="8229599" cy="4724400"/>
          </a:xfrm>
        </p:spPr>
        <p:txBody>
          <a:bodyPr/>
          <a:lstStyle/>
          <a:p>
            <a:pPr eaLnBrk="1" hangingPunct="1"/>
            <a:r>
              <a:rPr lang="en-US" sz="2600" dirty="0">
                <a:ea typeface="ＭＳ Ｐゴシック" charset="-128"/>
                <a:cs typeface="ＭＳ Ｐゴシック" charset="-128"/>
              </a:rPr>
              <a:t>Combining </a:t>
            </a:r>
            <a:r>
              <a:rPr lang="en-US" sz="2600" dirty="0" smtClean="0">
                <a:ea typeface="ＭＳ Ｐゴシック" charset="-128"/>
                <a:cs typeface="ＭＳ Ｐゴシック" charset="-128"/>
              </a:rPr>
              <a:t>two </a:t>
            </a:r>
            <a:r>
              <a:rPr lang="en-US" sz="2600" dirty="0">
                <a:ea typeface="ＭＳ Ｐゴシック" charset="-128"/>
                <a:cs typeface="ＭＳ Ｐゴシック" charset="-128"/>
              </a:rPr>
              <a:t>approaches:</a:t>
            </a:r>
          </a:p>
          <a:p>
            <a:pPr lvl="1" eaLnBrk="1" hangingPunct="1"/>
            <a:r>
              <a:rPr lang="en-US" sz="2200" dirty="0"/>
              <a:t>The DP algorithm </a:t>
            </a:r>
            <a:r>
              <a:rPr lang="en-US" sz="2200" dirty="0" smtClean="0"/>
              <a:t>that operates </a:t>
            </a:r>
            <a:r>
              <a:rPr lang="en-US" sz="2200" b="1" dirty="0" smtClean="0"/>
              <a:t>bottom</a:t>
            </a:r>
            <a:r>
              <a:rPr lang="en-US" sz="2200" b="1" dirty="0"/>
              <a:t>-</a:t>
            </a:r>
            <a:r>
              <a:rPr lang="en-US" sz="2200" b="1" dirty="0" smtClean="0"/>
              <a:t>up</a:t>
            </a:r>
          </a:p>
          <a:p>
            <a:pPr lvl="1" eaLnBrk="1" hangingPunct="1"/>
            <a:r>
              <a:rPr lang="en-US" sz="2200" dirty="0" smtClean="0"/>
              <a:t>Heuristic search that operates</a:t>
            </a:r>
            <a:r>
              <a:rPr lang="en-US" sz="2200" b="1" dirty="0" smtClean="0"/>
              <a:t> </a:t>
            </a:r>
            <a:r>
              <a:rPr lang="en-US" sz="2200" b="1" dirty="0"/>
              <a:t>top-down</a:t>
            </a:r>
            <a:endParaRPr lang="en-US" sz="2200" dirty="0"/>
          </a:p>
          <a:p>
            <a:pPr eaLnBrk="1" hangingPunct="1">
              <a:spcAft>
                <a:spcPts val="600"/>
              </a:spcAft>
            </a:pPr>
            <a:r>
              <a:rPr lang="en-US" sz="2600" dirty="0">
                <a:ea typeface="ＭＳ Ｐゴシック" charset="-128"/>
                <a:cs typeface="ＭＳ Ｐゴシック" charset="-128"/>
              </a:rPr>
              <a:t>The DP step can only eliminate a policy tree if it is dominated for </a:t>
            </a:r>
            <a:r>
              <a:rPr lang="en-US" sz="2600" i="1" dirty="0">
                <a:ea typeface="ＭＳ Ｐゴシック" charset="-128"/>
                <a:cs typeface="ＭＳ Ｐゴシック" charset="-128"/>
              </a:rPr>
              <a:t>every </a:t>
            </a:r>
            <a:r>
              <a:rPr lang="en-US" sz="2600" dirty="0">
                <a:ea typeface="ＭＳ Ｐゴシック" charset="-128"/>
                <a:cs typeface="ＭＳ Ｐゴシック" charset="-128"/>
              </a:rPr>
              <a:t>belief state</a:t>
            </a:r>
          </a:p>
          <a:p>
            <a:pPr eaLnBrk="1" hangingPunct="1">
              <a:spcAft>
                <a:spcPts val="600"/>
              </a:spcAft>
            </a:pPr>
            <a:r>
              <a:rPr lang="en-US" sz="2600" dirty="0">
                <a:ea typeface="ＭＳ Ｐゴシック" charset="-128"/>
                <a:cs typeface="ＭＳ Ｐゴシック" charset="-128"/>
              </a:rPr>
              <a:t>But, only a small subset of the belief space is actually reachable</a:t>
            </a:r>
          </a:p>
          <a:p>
            <a:pPr eaLnBrk="1" hangingPunct="1">
              <a:spcAft>
                <a:spcPts val="600"/>
              </a:spcAft>
            </a:pPr>
            <a:r>
              <a:rPr lang="en-US" sz="2600" dirty="0">
                <a:ea typeface="ＭＳ Ｐゴシック" charset="-128"/>
                <a:cs typeface="ＭＳ Ｐゴシック" charset="-128"/>
              </a:rPr>
              <a:t>Furthermore, the combined approach allows the algorithm to focus on a small subset of joint policies that appear best </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Memory-Bounded DP Cont.</a:t>
            </a:r>
          </a:p>
        </p:txBody>
      </p:sp>
      <p:pic>
        <p:nvPicPr>
          <p:cNvPr id="93188" name="Picture 6"/>
          <p:cNvPicPr>
            <a:picLocks noChangeAspect="1" noChangeArrowheads="1"/>
          </p:cNvPicPr>
          <p:nvPr/>
        </p:nvPicPr>
        <p:blipFill>
          <a:blip r:embed="rId3" cstate="print"/>
          <a:srcRect/>
          <a:stretch>
            <a:fillRect/>
          </a:stretch>
        </p:blipFill>
        <p:spPr bwMode="auto">
          <a:xfrm>
            <a:off x="1143000" y="2286000"/>
            <a:ext cx="6407150" cy="4016375"/>
          </a:xfrm>
          <a:prstGeom prst="rect">
            <a:avLst/>
          </a:prstGeom>
          <a:noFill/>
          <a:ln w="9525">
            <a:noFill/>
            <a:miter lim="800000"/>
            <a:headEnd/>
            <a:tailEnd/>
          </a:ln>
        </p:spPr>
      </p:pic>
      <p:sp>
        <p:nvSpPr>
          <p:cNvPr id="93189" name="AutoShape 5"/>
          <p:cNvSpPr>
            <a:spLocks noChangeArrowheads="1"/>
          </p:cNvSpPr>
          <p:nvPr/>
        </p:nvSpPr>
        <p:spPr bwMode="auto">
          <a:xfrm>
            <a:off x="1447800" y="2514600"/>
            <a:ext cx="4343400" cy="3581400"/>
          </a:xfrm>
          <a:prstGeom prst="triangle">
            <a:avLst>
              <a:gd name="adj" fmla="val 50000"/>
            </a:avLst>
          </a:prstGeom>
          <a:noFill/>
          <a:ln w="38100">
            <a:solidFill>
              <a:schemeClr val="hlink"/>
            </a:solidFill>
            <a:miter lim="800000"/>
            <a:headEnd/>
            <a:tailEnd/>
          </a:ln>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The MBDP Algorithm</a:t>
            </a:r>
          </a:p>
        </p:txBody>
      </p:sp>
      <p:pic>
        <p:nvPicPr>
          <p:cNvPr id="2" name="Picture 1" descr="Screen Shot 2012-05-07 at 8.29.04 AM.pd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5800" y="1524000"/>
            <a:ext cx="7820025" cy="5210175"/>
          </a:xfrm>
          <a:prstGeom prst="rect">
            <a:avLst/>
          </a:prstGeom>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Generating “Good” Belief States</a:t>
            </a:r>
          </a:p>
        </p:txBody>
      </p:sp>
      <p:sp>
        <p:nvSpPr>
          <p:cNvPr id="97284" name="Rectangle 3"/>
          <p:cNvSpPr>
            <a:spLocks noGrp="1" noChangeArrowheads="1"/>
          </p:cNvSpPr>
          <p:nvPr>
            <p:ph type="body" idx="1"/>
          </p:nvPr>
        </p:nvSpPr>
        <p:spPr>
          <a:xfrm>
            <a:off x="912813" y="1905000"/>
            <a:ext cx="8110537" cy="4724400"/>
          </a:xfrm>
        </p:spPr>
        <p:txBody>
          <a:bodyPr/>
          <a:lstStyle/>
          <a:p>
            <a:pPr eaLnBrk="1" hangingPunct="1">
              <a:spcAft>
                <a:spcPts val="1200"/>
              </a:spcAft>
            </a:pPr>
            <a:r>
              <a:rPr lang="en-US" sz="2600" b="1" dirty="0">
                <a:ea typeface="ＭＳ Ｐゴシック" charset="-128"/>
                <a:cs typeface="ＭＳ Ｐゴシック" charset="-128"/>
              </a:rPr>
              <a:t>MDP Heuristic -- </a:t>
            </a:r>
            <a:r>
              <a:rPr lang="en-US" sz="2600" dirty="0">
                <a:ea typeface="ＭＳ Ｐゴシック" charset="-128"/>
                <a:cs typeface="ＭＳ Ｐゴシック" charset="-128"/>
              </a:rPr>
              <a:t>Obtained by solving the corresponding fully-observable multiagent MDP</a:t>
            </a:r>
          </a:p>
          <a:p>
            <a:pPr eaLnBrk="1" hangingPunct="1">
              <a:spcAft>
                <a:spcPts val="1200"/>
              </a:spcAft>
            </a:pPr>
            <a:r>
              <a:rPr lang="en-US" sz="2600" b="1" dirty="0">
                <a:ea typeface="ＭＳ Ｐゴシック" charset="-128"/>
                <a:cs typeface="ＭＳ Ｐゴシック" charset="-128"/>
              </a:rPr>
              <a:t>Infinite-Horizon Heuristic -- </a:t>
            </a:r>
            <a:r>
              <a:rPr lang="en-US" sz="2600" dirty="0">
                <a:ea typeface="ＭＳ Ｐゴシック" charset="-128"/>
                <a:cs typeface="ＭＳ Ｐゴシック" charset="-128"/>
              </a:rPr>
              <a:t>Obtained by solving the corresponding infinite-horizon DEC-POMDP</a:t>
            </a:r>
          </a:p>
          <a:p>
            <a:pPr eaLnBrk="1" hangingPunct="1">
              <a:spcAft>
                <a:spcPts val="1200"/>
              </a:spcAft>
            </a:pPr>
            <a:r>
              <a:rPr lang="en-US" sz="2600" b="1" dirty="0">
                <a:ea typeface="ＭＳ Ｐゴシック" charset="-128"/>
                <a:cs typeface="ＭＳ Ｐゴシック" charset="-128"/>
              </a:rPr>
              <a:t>Random Policy Heuristic -- </a:t>
            </a:r>
            <a:r>
              <a:rPr lang="en-US" sz="2600" dirty="0">
                <a:ea typeface="ＭＳ Ｐゴシック" charset="-128"/>
                <a:cs typeface="ＭＳ Ｐゴシック" charset="-128"/>
              </a:rPr>
              <a:t>Could augment another heuristic by adding random exploration</a:t>
            </a:r>
          </a:p>
          <a:p>
            <a:pPr eaLnBrk="1" hangingPunct="1">
              <a:spcAft>
                <a:spcPts val="1200"/>
              </a:spcAft>
            </a:pPr>
            <a:r>
              <a:rPr lang="en-US" sz="2600" b="1" dirty="0">
                <a:ea typeface="ＭＳ Ｐゴシック" charset="-128"/>
                <a:cs typeface="ＭＳ Ｐゴシック" charset="-128"/>
              </a:rPr>
              <a:t>Heuristic Portfolio  -- </a:t>
            </a:r>
            <a:r>
              <a:rPr lang="en-US" sz="2600" dirty="0">
                <a:ea typeface="ＭＳ Ｐゴシック" charset="-128"/>
                <a:cs typeface="ＭＳ Ｐゴシック" charset="-128"/>
              </a:rPr>
              <a:t>Maintain a set of belief states generated by a set of different heuristics</a:t>
            </a:r>
          </a:p>
          <a:p>
            <a:pPr eaLnBrk="1" hangingPunct="1">
              <a:spcAft>
                <a:spcPts val="1200"/>
              </a:spcAft>
            </a:pPr>
            <a:r>
              <a:rPr lang="en-US" sz="2600" b="1" dirty="0">
                <a:ea typeface="ＭＳ Ｐゴシック" charset="-128"/>
                <a:cs typeface="ＭＳ Ｐゴシック" charset="-128"/>
              </a:rPr>
              <a:t>Recursive MBDP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Flavors of </a:t>
            </a:r>
            <a:r>
              <a:rPr lang="en-US" dirty="0" err="1" smtClean="0"/>
              <a:t>Multiagent</a:t>
            </a:r>
            <a:r>
              <a:rPr lang="en-US" dirty="0" smtClean="0"/>
              <a:t> Planning/Control</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Coordination prior to local planning/control</a:t>
            </a:r>
          </a:p>
          <a:p>
            <a:pPr lvl="1"/>
            <a:r>
              <a:rPr lang="en-US" dirty="0" smtClean="0"/>
              <a:t>Committing to how to work together, and then making suitable local planning/control decisions</a:t>
            </a:r>
          </a:p>
          <a:p>
            <a:r>
              <a:rPr lang="en-US" dirty="0" smtClean="0"/>
              <a:t>Local planning/control prior to coordination</a:t>
            </a:r>
          </a:p>
          <a:p>
            <a:pPr lvl="1"/>
            <a:r>
              <a:rPr lang="en-US" dirty="0" smtClean="0"/>
              <a:t>Formulating local plan/control decisions separately, then adjusting them for coordination</a:t>
            </a:r>
          </a:p>
          <a:p>
            <a:r>
              <a:rPr lang="en-US" dirty="0" smtClean="0"/>
              <a:t>Decision-Theoretic </a:t>
            </a:r>
            <a:r>
              <a:rPr lang="en-US" dirty="0" err="1" smtClean="0"/>
              <a:t>Multiagent</a:t>
            </a:r>
            <a:r>
              <a:rPr lang="en-US" dirty="0" smtClean="0"/>
              <a:t> Planning</a:t>
            </a:r>
          </a:p>
          <a:p>
            <a:pPr lvl="1"/>
            <a:r>
              <a:rPr lang="en-US" dirty="0" err="1" smtClean="0"/>
              <a:t>Multiagent</a:t>
            </a:r>
            <a:r>
              <a:rPr lang="en-US" dirty="0" smtClean="0"/>
              <a:t> planning in the face of non-determinism and partial </a:t>
            </a:r>
            <a:r>
              <a:rPr lang="en-US" dirty="0" err="1" smtClean="0"/>
              <a:t>observability</a:t>
            </a:r>
            <a:endParaRPr lang="en-US" dirty="0" smtClean="0"/>
          </a:p>
          <a:p>
            <a:r>
              <a:rPr lang="en-US" dirty="0" smtClean="0"/>
              <a:t>Dynamic </a:t>
            </a:r>
            <a:r>
              <a:rPr lang="en-US" dirty="0" err="1" smtClean="0"/>
              <a:t>multiagent</a:t>
            </a:r>
            <a:r>
              <a:rPr lang="en-US" dirty="0" smtClean="0"/>
              <a:t> planning/control</a:t>
            </a:r>
          </a:p>
          <a:p>
            <a:pPr lvl="1"/>
            <a:r>
              <a:rPr lang="en-US" dirty="0" smtClean="0"/>
              <a:t>Monitoring and </a:t>
            </a:r>
            <a:r>
              <a:rPr lang="en-US" dirty="0" err="1" smtClean="0"/>
              <a:t>replanning</a:t>
            </a:r>
            <a:r>
              <a:rPr lang="en-US" dirty="0" smtClean="0"/>
              <a:t> during execution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Performance of MBDP</a:t>
            </a:r>
          </a:p>
        </p:txBody>
      </p:sp>
      <p:pic>
        <p:nvPicPr>
          <p:cNvPr id="5" name="Picture 4" descr="Screen shot 2011-07-04 at 9.10.26 AM.png"/>
          <p:cNvPicPr>
            <a:picLocks noChangeAspect="1"/>
          </p:cNvPicPr>
          <p:nvPr/>
        </p:nvPicPr>
        <p:blipFill>
          <a:blip r:embed="rId3" cstate="print"/>
          <a:stretch>
            <a:fillRect/>
          </a:stretch>
        </p:blipFill>
        <p:spPr>
          <a:xfrm>
            <a:off x="0" y="2362200"/>
            <a:ext cx="9144000" cy="3336926"/>
          </a:xfrm>
          <a:prstGeom prst="rect">
            <a:avLst/>
          </a:prstGeom>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MBDP Parameter Tuning</a:t>
            </a:r>
          </a:p>
        </p:txBody>
      </p:sp>
      <p:sp>
        <p:nvSpPr>
          <p:cNvPr id="103428" name="Rectangle 3"/>
          <p:cNvSpPr>
            <a:spLocks noGrp="1" noChangeArrowheads="1"/>
          </p:cNvSpPr>
          <p:nvPr>
            <p:ph type="body" idx="1"/>
          </p:nvPr>
        </p:nvSpPr>
        <p:spPr>
          <a:xfrm>
            <a:off x="457200" y="1752600"/>
            <a:ext cx="8229600" cy="4343400"/>
          </a:xfrm>
        </p:spPr>
        <p:txBody>
          <a:bodyPr/>
          <a:lstStyle/>
          <a:p>
            <a:pPr marL="609600" indent="-609600" eaLnBrk="1" hangingPunct="1">
              <a:buFont typeface="Arial" charset="0"/>
              <a:buNone/>
            </a:pPr>
            <a:r>
              <a:rPr lang="en-US" sz="2400" dirty="0">
                <a:ea typeface="ＭＳ Ｐゴシック" charset="-128"/>
                <a:cs typeface="ＭＳ Ｐゴシック" charset="-128"/>
              </a:rPr>
              <a:t>	The best parameter settings and solution values for the tiger problem with horizon 20 for given time limits.</a:t>
            </a:r>
          </a:p>
        </p:txBody>
      </p:sp>
      <p:pic>
        <p:nvPicPr>
          <p:cNvPr id="103429" name="Picture 4"/>
          <p:cNvPicPr>
            <a:picLocks noChangeAspect="1" noChangeArrowheads="1"/>
          </p:cNvPicPr>
          <p:nvPr/>
        </p:nvPicPr>
        <p:blipFill>
          <a:blip r:embed="rId3" cstate="print"/>
          <a:srcRect/>
          <a:stretch>
            <a:fillRect/>
          </a:stretch>
        </p:blipFill>
        <p:spPr bwMode="auto">
          <a:xfrm>
            <a:off x="1143000" y="2851150"/>
            <a:ext cx="6846888" cy="3549650"/>
          </a:xfrm>
          <a:prstGeom prst="rect">
            <a:avLst/>
          </a:prstGeom>
          <a:noFill/>
          <a:ln w="9525">
            <a:noFill/>
            <a:miter lim="800000"/>
            <a:headEnd/>
            <a:tailEnd/>
          </a:ln>
        </p:spPr>
      </p:pic>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cs typeface="ＭＳ Ｐゴシック" charset="-128"/>
              </a:rPr>
              <a:t>MBDP Successors</a:t>
            </a:r>
            <a:endParaRPr lang="en-US" dirty="0"/>
          </a:p>
        </p:txBody>
      </p:sp>
      <p:sp>
        <p:nvSpPr>
          <p:cNvPr id="3" name="Content Placeholder 2"/>
          <p:cNvSpPr>
            <a:spLocks noGrp="1"/>
          </p:cNvSpPr>
          <p:nvPr>
            <p:ph idx="1"/>
          </p:nvPr>
        </p:nvSpPr>
        <p:spPr>
          <a:xfrm>
            <a:off x="912813" y="1905000"/>
            <a:ext cx="8110537" cy="4953000"/>
          </a:xfrm>
        </p:spPr>
        <p:txBody>
          <a:bodyPr/>
          <a:lstStyle/>
          <a:p>
            <a:pPr>
              <a:lnSpc>
                <a:spcPct val="90000"/>
              </a:lnSpc>
            </a:pPr>
            <a:r>
              <a:rPr lang="en-US" sz="2400" b="1" dirty="0" smtClean="0"/>
              <a:t>Improved MBDP (IMBDP)</a:t>
            </a:r>
          </a:p>
          <a:p>
            <a:pPr>
              <a:lnSpc>
                <a:spcPct val="90000"/>
              </a:lnSpc>
              <a:buNone/>
            </a:pPr>
            <a:r>
              <a:rPr lang="en-US" sz="1600" dirty="0" smtClean="0">
                <a:solidFill>
                  <a:srgbClr val="336699"/>
                </a:solidFill>
              </a:rPr>
              <a:t>	</a:t>
            </a:r>
            <a:r>
              <a:rPr lang="en-US" sz="1600" dirty="0" smtClean="0">
                <a:solidFill>
                  <a:srgbClr val="1F497D"/>
                </a:solidFill>
              </a:rPr>
              <a:t>[</a:t>
            </a:r>
            <a:r>
              <a:rPr lang="en-US" sz="1600" dirty="0" err="1" smtClean="0">
                <a:solidFill>
                  <a:srgbClr val="1F497D"/>
                </a:solidFill>
              </a:rPr>
              <a:t>Seuken</a:t>
            </a:r>
            <a:r>
              <a:rPr lang="en-US" sz="1600" dirty="0" smtClean="0">
                <a:solidFill>
                  <a:srgbClr val="1F497D"/>
                </a:solidFill>
              </a:rPr>
              <a:t> and Zilberstein, UAI 2007]</a:t>
            </a:r>
          </a:p>
          <a:p>
            <a:pPr>
              <a:lnSpc>
                <a:spcPct val="90000"/>
              </a:lnSpc>
            </a:pPr>
            <a:r>
              <a:rPr lang="en-US" sz="2400" b="1" dirty="0" smtClean="0"/>
              <a:t>MBDP with Observation Compression (MBDP-OC)</a:t>
            </a:r>
            <a:endParaRPr lang="en-US" sz="1800" b="1" dirty="0" smtClean="0">
              <a:solidFill>
                <a:srgbClr val="336699"/>
              </a:solidFill>
            </a:endParaRPr>
          </a:p>
          <a:p>
            <a:pPr>
              <a:lnSpc>
                <a:spcPct val="90000"/>
              </a:lnSpc>
              <a:buNone/>
            </a:pPr>
            <a:r>
              <a:rPr lang="en-US" sz="1600" dirty="0" smtClean="0">
                <a:solidFill>
                  <a:srgbClr val="336699"/>
                </a:solidFill>
              </a:rPr>
              <a:t>	</a:t>
            </a:r>
            <a:r>
              <a:rPr lang="en-US" sz="1600" dirty="0" smtClean="0">
                <a:solidFill>
                  <a:srgbClr val="1F497D"/>
                </a:solidFill>
              </a:rPr>
              <a:t>[Carlin and Zilberstein, AAMAS 2008]</a:t>
            </a:r>
          </a:p>
          <a:p>
            <a:pPr>
              <a:lnSpc>
                <a:spcPct val="90000"/>
              </a:lnSpc>
            </a:pPr>
            <a:r>
              <a:rPr lang="en-US" sz="2400" b="1" dirty="0" smtClean="0"/>
              <a:t>Point Based Incremental Pruning (PBIP)</a:t>
            </a:r>
          </a:p>
          <a:p>
            <a:pPr>
              <a:lnSpc>
                <a:spcPct val="90000"/>
              </a:lnSpc>
              <a:buNone/>
            </a:pPr>
            <a:r>
              <a:rPr lang="en-US" sz="1600" dirty="0" smtClean="0">
                <a:solidFill>
                  <a:srgbClr val="336699"/>
                </a:solidFill>
              </a:rPr>
              <a:t>	</a:t>
            </a:r>
            <a:r>
              <a:rPr lang="en-US" sz="1600" dirty="0" smtClean="0">
                <a:solidFill>
                  <a:srgbClr val="1F497D"/>
                </a:solidFill>
              </a:rPr>
              <a:t>[</a:t>
            </a:r>
            <a:r>
              <a:rPr lang="en-US" sz="1600" dirty="0" err="1" smtClean="0">
                <a:solidFill>
                  <a:srgbClr val="1F497D"/>
                </a:solidFill>
              </a:rPr>
              <a:t>Dibangoye</a:t>
            </a:r>
            <a:r>
              <a:rPr lang="en-US" sz="1600" dirty="0" smtClean="0">
                <a:solidFill>
                  <a:srgbClr val="1F497D"/>
                </a:solidFill>
              </a:rPr>
              <a:t>, </a:t>
            </a:r>
            <a:r>
              <a:rPr lang="en-US" sz="1600" dirty="0" err="1" smtClean="0">
                <a:solidFill>
                  <a:srgbClr val="1F497D"/>
                </a:solidFill>
              </a:rPr>
              <a:t>Mouaddib</a:t>
            </a:r>
            <a:r>
              <a:rPr lang="en-US" sz="1600" dirty="0" smtClean="0">
                <a:solidFill>
                  <a:srgbClr val="1F497D"/>
                </a:solidFill>
              </a:rPr>
              <a:t>, and </a:t>
            </a:r>
            <a:r>
              <a:rPr lang="en-US" sz="1600" dirty="0" err="1" smtClean="0">
                <a:solidFill>
                  <a:srgbClr val="1F497D"/>
                </a:solidFill>
              </a:rPr>
              <a:t>Chaib-draa</a:t>
            </a:r>
            <a:r>
              <a:rPr lang="en-US" sz="1600" dirty="0" smtClean="0">
                <a:solidFill>
                  <a:srgbClr val="1F497D"/>
                </a:solidFill>
              </a:rPr>
              <a:t>, AAMAS 2009]</a:t>
            </a:r>
          </a:p>
          <a:p>
            <a:pPr>
              <a:lnSpc>
                <a:spcPct val="90000"/>
              </a:lnSpc>
            </a:pPr>
            <a:r>
              <a:rPr lang="en-US" sz="2400" b="1" dirty="0" smtClean="0"/>
              <a:t>PBIP with Incremental Policy Generation (PBIP-IPG)</a:t>
            </a:r>
          </a:p>
          <a:p>
            <a:pPr>
              <a:lnSpc>
                <a:spcPct val="90000"/>
              </a:lnSpc>
              <a:buNone/>
            </a:pPr>
            <a:r>
              <a:rPr lang="en-US" sz="1600" dirty="0" smtClean="0">
                <a:solidFill>
                  <a:srgbClr val="336699"/>
                </a:solidFill>
              </a:rPr>
              <a:t>	</a:t>
            </a:r>
            <a:r>
              <a:rPr lang="en-US" sz="1600" dirty="0" smtClean="0">
                <a:solidFill>
                  <a:srgbClr val="1F497D"/>
                </a:solidFill>
              </a:rPr>
              <a:t>[Amato, </a:t>
            </a:r>
            <a:r>
              <a:rPr lang="en-US" sz="1600" dirty="0" err="1" smtClean="0">
                <a:solidFill>
                  <a:srgbClr val="1F497D"/>
                </a:solidFill>
              </a:rPr>
              <a:t>Dibagoye</a:t>
            </a:r>
            <a:r>
              <a:rPr lang="en-US" sz="1600" dirty="0" smtClean="0">
                <a:solidFill>
                  <a:srgbClr val="1F497D"/>
                </a:solidFill>
              </a:rPr>
              <a:t>, Zilberstein, AAAI 2009]</a:t>
            </a:r>
          </a:p>
          <a:p>
            <a:pPr>
              <a:lnSpc>
                <a:spcPct val="90000"/>
              </a:lnSpc>
            </a:pPr>
            <a:r>
              <a:rPr lang="en-US" sz="2400" b="1" dirty="0" smtClean="0"/>
              <a:t>Constraint-Based Dynamic Programming (CBDP)</a:t>
            </a:r>
          </a:p>
          <a:p>
            <a:pPr>
              <a:lnSpc>
                <a:spcPct val="90000"/>
              </a:lnSpc>
              <a:buNone/>
            </a:pPr>
            <a:r>
              <a:rPr lang="en-US" sz="1600" dirty="0" smtClean="0">
                <a:solidFill>
                  <a:srgbClr val="336699"/>
                </a:solidFill>
              </a:rPr>
              <a:t>	</a:t>
            </a:r>
            <a:r>
              <a:rPr lang="en-US" sz="1600" dirty="0" smtClean="0">
                <a:solidFill>
                  <a:srgbClr val="1F497D"/>
                </a:solidFill>
              </a:rPr>
              <a:t>[Kumar and Zilberstein, AAMAS 2009]</a:t>
            </a:r>
          </a:p>
          <a:p>
            <a:pPr>
              <a:lnSpc>
                <a:spcPct val="90000"/>
              </a:lnSpc>
            </a:pPr>
            <a:r>
              <a:rPr lang="en-US" sz="2400" b="1" dirty="0" smtClean="0"/>
              <a:t>Point-Based Backup for Decentralized </a:t>
            </a:r>
            <a:r>
              <a:rPr lang="en-US" sz="2400" b="1" dirty="0" err="1" smtClean="0"/>
              <a:t>POMDPs</a:t>
            </a:r>
            <a:endParaRPr lang="en-US" sz="2400" b="1" dirty="0" smtClean="0"/>
          </a:p>
          <a:p>
            <a:pPr>
              <a:lnSpc>
                <a:spcPct val="90000"/>
              </a:lnSpc>
              <a:buNone/>
            </a:pPr>
            <a:r>
              <a:rPr lang="en-US" sz="1600" dirty="0" smtClean="0">
                <a:solidFill>
                  <a:srgbClr val="336699"/>
                </a:solidFill>
              </a:rPr>
              <a:t>	</a:t>
            </a:r>
            <a:r>
              <a:rPr lang="en-US" sz="1600" dirty="0" smtClean="0">
                <a:solidFill>
                  <a:srgbClr val="1F497D"/>
                </a:solidFill>
              </a:rPr>
              <a:t>[Kumar and Zilberstein, AAMAS 2010]</a:t>
            </a:r>
          </a:p>
          <a:p>
            <a:pPr>
              <a:lnSpc>
                <a:spcPct val="90000"/>
              </a:lnSpc>
            </a:pPr>
            <a:r>
              <a:rPr lang="en-US" sz="2400" b="1" dirty="0" smtClean="0"/>
              <a:t>Point-Based Policy Generation (PBPG)</a:t>
            </a:r>
          </a:p>
          <a:p>
            <a:pPr>
              <a:lnSpc>
                <a:spcPct val="90000"/>
              </a:lnSpc>
              <a:buNone/>
            </a:pPr>
            <a:r>
              <a:rPr lang="en-US" sz="1600" dirty="0" smtClean="0">
                <a:solidFill>
                  <a:srgbClr val="1F497D"/>
                </a:solidFill>
              </a:rPr>
              <a:t>	[Wu, Zilberstein, and Chen, AAMAS 2010]</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a typeface="ＭＳ Ｐゴシック" charset="-128"/>
                <a:cs typeface="ＭＳ Ｐゴシック" charset="-128"/>
              </a:rPr>
              <a:t>Why Does MBDP Work?</a:t>
            </a:r>
            <a:endParaRPr lang="en-US" dirty="0"/>
          </a:p>
        </p:txBody>
      </p:sp>
      <p:sp>
        <p:nvSpPr>
          <p:cNvPr id="3" name="Content Placeholder 2"/>
          <p:cNvSpPr>
            <a:spLocks noGrp="1"/>
          </p:cNvSpPr>
          <p:nvPr>
            <p:ph idx="1"/>
          </p:nvPr>
        </p:nvSpPr>
        <p:spPr>
          <a:xfrm>
            <a:off x="457201" y="1905000"/>
            <a:ext cx="4800599" cy="4800600"/>
          </a:xfrm>
        </p:spPr>
        <p:txBody>
          <a:bodyPr/>
          <a:lstStyle/>
          <a:p>
            <a:r>
              <a:rPr lang="en-US" sz="2400" dirty="0" smtClean="0"/>
              <a:t>Perform search in a </a:t>
            </a:r>
            <a:r>
              <a:rPr lang="en-US" sz="2400" b="1" dirty="0" smtClean="0"/>
              <a:t>reduced</a:t>
            </a:r>
            <a:r>
              <a:rPr lang="en-US" sz="2400" dirty="0" smtClean="0"/>
              <a:t> policy space</a:t>
            </a:r>
          </a:p>
          <a:p>
            <a:r>
              <a:rPr lang="en-US" sz="2400" dirty="0" smtClean="0"/>
              <a:t>Exact algorithm performs only lossless pruning </a:t>
            </a:r>
          </a:p>
          <a:p>
            <a:r>
              <a:rPr lang="en-US" sz="2400" dirty="0" smtClean="0"/>
              <a:t>Approximate algorithms rely on more aggressive pruning</a:t>
            </a:r>
          </a:p>
          <a:p>
            <a:r>
              <a:rPr lang="en-US" sz="2400" dirty="0" smtClean="0"/>
              <a:t>MBDP represents an exponential size policy with </a:t>
            </a:r>
            <a:r>
              <a:rPr lang="en-US" sz="2400" b="1" dirty="0" smtClean="0"/>
              <a:t>linear space </a:t>
            </a:r>
            <a:r>
              <a:rPr lang="en-US" sz="2400" i="1" dirty="0" err="1" smtClean="0">
                <a:latin typeface="Times New Roman"/>
                <a:cs typeface="Times New Roman"/>
              </a:rPr>
              <a:t>O</a:t>
            </a:r>
            <a:r>
              <a:rPr lang="en-US" sz="2400" dirty="0" err="1" smtClean="0"/>
              <a:t>(</a:t>
            </a:r>
            <a:r>
              <a:rPr lang="en-US" sz="2400" i="1" dirty="0" err="1" smtClean="0">
                <a:latin typeface="Times New Roman"/>
                <a:cs typeface="Times New Roman"/>
              </a:rPr>
              <a:t>maxTrees</a:t>
            </a:r>
            <a:r>
              <a:rPr lang="en-US" sz="2400" dirty="0" smtClean="0"/>
              <a:t> × </a:t>
            </a:r>
            <a:r>
              <a:rPr lang="en-US" sz="2400" i="1" dirty="0" smtClean="0">
                <a:latin typeface="Times New Roman"/>
                <a:cs typeface="Times New Roman"/>
              </a:rPr>
              <a:t>T</a:t>
            </a:r>
            <a:r>
              <a:rPr lang="en-US" sz="2400" dirty="0" smtClean="0"/>
              <a:t>)</a:t>
            </a:r>
          </a:p>
          <a:p>
            <a:r>
              <a:rPr lang="en-US" sz="2400" dirty="0" smtClean="0"/>
              <a:t>Resulting policy is an </a:t>
            </a:r>
            <a:r>
              <a:rPr lang="en-US" sz="2400" b="1" dirty="0" smtClean="0"/>
              <a:t>acyclic finite-state controller</a:t>
            </a:r>
            <a:r>
              <a:rPr lang="en-US" sz="2400" dirty="0" smtClean="0"/>
              <a:t>.</a:t>
            </a:r>
          </a:p>
        </p:txBody>
      </p:sp>
      <p:pic>
        <p:nvPicPr>
          <p:cNvPr id="5" name="Picture 4" descr="Screen shot 2011-07-01 at 10.29.44 AM.png"/>
          <p:cNvPicPr>
            <a:picLocks noChangeAspect="1"/>
          </p:cNvPicPr>
          <p:nvPr/>
        </p:nvPicPr>
        <p:blipFill>
          <a:blip r:embed="rId2" cstate="print"/>
          <a:stretch>
            <a:fillRect/>
          </a:stretch>
        </p:blipFill>
        <p:spPr>
          <a:xfrm>
            <a:off x="5529263" y="2057400"/>
            <a:ext cx="3157537" cy="4267200"/>
          </a:xfrm>
          <a:prstGeom prst="rect">
            <a:avLst/>
          </a:prstGeom>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2"/>
          <p:cNvSpPr>
            <a:spLocks noGrp="1" noChangeArrowheads="1"/>
          </p:cNvSpPr>
          <p:nvPr>
            <p:ph type="title"/>
          </p:nvPr>
        </p:nvSpPr>
        <p:spPr/>
        <p:txBody>
          <a:bodyPr>
            <a:normAutofit fontScale="90000"/>
          </a:bodyPr>
          <a:lstStyle/>
          <a:p>
            <a:pPr eaLnBrk="1" hangingPunct="1"/>
            <a:r>
              <a:rPr lang="en-US" dirty="0" smtClean="0">
                <a:ea typeface="ＭＳ Ｐゴシック" charset="-128"/>
                <a:cs typeface="ＭＳ Ｐゴシック" charset="-128"/>
              </a:rPr>
              <a:t>Solving Infinite</a:t>
            </a:r>
            <a:r>
              <a:rPr lang="en-US" dirty="0">
                <a:ea typeface="ＭＳ Ｐゴシック" charset="-128"/>
                <a:cs typeface="ＭＳ Ｐゴシック" charset="-128"/>
              </a:rPr>
              <a:t>-Horizon DEC-POMDPs</a:t>
            </a:r>
            <a:endParaRPr lang="en-US" sz="1800" dirty="0">
              <a:solidFill>
                <a:schemeClr val="hlink"/>
              </a:solidFill>
              <a:ea typeface="ＭＳ Ｐゴシック" charset="-128"/>
              <a:cs typeface="ＭＳ Ｐゴシック" charset="-128"/>
            </a:endParaRPr>
          </a:p>
        </p:txBody>
      </p:sp>
      <p:sp>
        <p:nvSpPr>
          <p:cNvPr id="116740" name="Rectangle 3"/>
          <p:cNvSpPr>
            <a:spLocks noGrp="1" noChangeArrowheads="1"/>
          </p:cNvSpPr>
          <p:nvPr>
            <p:ph type="body" idx="1"/>
          </p:nvPr>
        </p:nvSpPr>
        <p:spPr>
          <a:xfrm>
            <a:off x="457200" y="1752600"/>
            <a:ext cx="8229600" cy="4724400"/>
          </a:xfrm>
        </p:spPr>
        <p:txBody>
          <a:bodyPr>
            <a:normAutofit/>
          </a:bodyPr>
          <a:lstStyle/>
          <a:p>
            <a:pPr eaLnBrk="1" hangingPunct="1">
              <a:spcAft>
                <a:spcPts val="600"/>
              </a:spcAft>
            </a:pPr>
            <a:r>
              <a:rPr lang="en-US" sz="2600" dirty="0">
                <a:ea typeface="ＭＳ Ｐゴシック" charset="-128"/>
                <a:cs typeface="ＭＳ Ｐゴシック" charset="-128"/>
              </a:rPr>
              <a:t>Unclear how to define </a:t>
            </a:r>
            <a:r>
              <a:rPr lang="en-US" sz="2600" dirty="0" smtClean="0">
                <a:ea typeface="ＭＳ Ｐゴシック" charset="-128"/>
                <a:cs typeface="ＭＳ Ｐゴシック" charset="-128"/>
              </a:rPr>
              <a:t>a compact </a:t>
            </a:r>
            <a:r>
              <a:rPr lang="en-US" sz="2600" b="1" dirty="0">
                <a:ea typeface="ＭＳ Ｐゴシック" charset="-128"/>
                <a:cs typeface="ＭＳ Ｐゴシック" charset="-128"/>
              </a:rPr>
              <a:t>belief-state</a:t>
            </a:r>
            <a:r>
              <a:rPr lang="en-US" sz="2600" dirty="0" smtClean="0">
                <a:ea typeface="ＭＳ Ｐゴシック" charset="-128"/>
                <a:cs typeface="ＭＳ Ｐゴシック" charset="-128"/>
              </a:rPr>
              <a:t> without </a:t>
            </a:r>
            <a:r>
              <a:rPr lang="en-US" sz="2600" dirty="0">
                <a:ea typeface="ＭＳ Ｐゴシック" charset="-128"/>
                <a:cs typeface="ＭＳ Ｐゴシック" charset="-128"/>
              </a:rPr>
              <a:t>fixing the policies of</a:t>
            </a:r>
            <a:r>
              <a:rPr lang="en-US" sz="2600" dirty="0" smtClean="0">
                <a:ea typeface="ＭＳ Ｐゴシック" charset="-128"/>
                <a:cs typeface="ＭＳ Ｐゴシック" charset="-128"/>
              </a:rPr>
              <a:t> other </a:t>
            </a:r>
            <a:r>
              <a:rPr lang="en-US" sz="2600" dirty="0">
                <a:ea typeface="ＭＳ Ｐゴシック" charset="-128"/>
                <a:cs typeface="ＭＳ Ｐゴシック" charset="-128"/>
              </a:rPr>
              <a:t>agents</a:t>
            </a:r>
          </a:p>
          <a:p>
            <a:pPr eaLnBrk="1" hangingPunct="1">
              <a:spcAft>
                <a:spcPts val="600"/>
              </a:spcAft>
            </a:pPr>
            <a:r>
              <a:rPr lang="en-US" sz="2600" b="1" dirty="0">
                <a:ea typeface="ＭＳ Ｐゴシック" charset="-128"/>
                <a:cs typeface="ＭＳ Ｐゴシック" charset="-128"/>
              </a:rPr>
              <a:t>Value iteration</a:t>
            </a:r>
            <a:r>
              <a:rPr lang="en-US" sz="2600" dirty="0">
                <a:ea typeface="ＭＳ Ｐゴシック" charset="-128"/>
                <a:cs typeface="ＭＳ Ｐゴシック" charset="-128"/>
              </a:rPr>
              <a:t> does not generalize to the infinite-horizon case</a:t>
            </a:r>
          </a:p>
          <a:p>
            <a:pPr eaLnBrk="1" hangingPunct="1">
              <a:spcAft>
                <a:spcPts val="600"/>
              </a:spcAft>
            </a:pPr>
            <a:r>
              <a:rPr lang="en-US" sz="2600" dirty="0">
                <a:ea typeface="ＭＳ Ｐゴシック" charset="-128"/>
                <a:cs typeface="ＭＳ Ｐゴシック" charset="-128"/>
              </a:rPr>
              <a:t>Can generalize </a:t>
            </a:r>
            <a:r>
              <a:rPr lang="en-US" sz="2600" b="1" dirty="0">
                <a:ea typeface="ＭＳ Ｐゴシック" charset="-128"/>
                <a:cs typeface="ＭＳ Ｐゴシック" charset="-128"/>
              </a:rPr>
              <a:t>policy iteration</a:t>
            </a:r>
            <a:r>
              <a:rPr lang="en-US" sz="2600" dirty="0">
                <a:solidFill>
                  <a:schemeClr val="folHlink"/>
                </a:solidFill>
                <a:ea typeface="ＭＳ Ｐゴシック" charset="-128"/>
                <a:cs typeface="ＭＳ Ｐゴシック" charset="-128"/>
              </a:rPr>
              <a:t> </a:t>
            </a:r>
            <a:r>
              <a:rPr lang="en-US" sz="2600" dirty="0">
                <a:ea typeface="ＭＳ Ｐゴシック" charset="-128"/>
                <a:cs typeface="ＭＳ Ｐゴシック" charset="-128"/>
              </a:rPr>
              <a:t>for POMDPs</a:t>
            </a:r>
            <a:r>
              <a:rPr lang="en-US" sz="2600" dirty="0">
                <a:solidFill>
                  <a:schemeClr val="folHlink"/>
                </a:solidFill>
                <a:ea typeface="ＭＳ Ｐゴシック" charset="-128"/>
                <a:cs typeface="ＭＳ Ｐゴシック" charset="-128"/>
              </a:rPr>
              <a:t> </a:t>
            </a:r>
            <a:r>
              <a:rPr lang="en-US" sz="2600" dirty="0" smtClean="0">
                <a:solidFill>
                  <a:schemeClr val="folHlink"/>
                </a:solidFill>
                <a:ea typeface="ＭＳ Ｐゴシック" charset="-128"/>
                <a:cs typeface="ＭＳ Ｐゴシック" charset="-128"/>
              </a:rPr>
              <a:t>               </a:t>
            </a:r>
            <a:r>
              <a:rPr lang="en-US" sz="2600" dirty="0" smtClean="0">
                <a:ea typeface="ＭＳ Ｐゴシック" charset="-128"/>
                <a:cs typeface="ＭＳ Ｐゴシック" charset="-128"/>
              </a:rPr>
              <a:t>[</a:t>
            </a:r>
            <a:r>
              <a:rPr lang="en-US" sz="2000" dirty="0">
                <a:solidFill>
                  <a:srgbClr val="1F497D"/>
                </a:solidFill>
                <a:ea typeface="ＭＳ Ｐゴシック" charset="-128"/>
                <a:cs typeface="ＭＳ Ｐゴシック" charset="-128"/>
              </a:rPr>
              <a:t>Hansen 98, </a:t>
            </a:r>
            <a:r>
              <a:rPr lang="en-US" sz="2000" dirty="0" err="1">
                <a:solidFill>
                  <a:srgbClr val="1F497D"/>
                </a:solidFill>
                <a:ea typeface="ＭＳ Ｐゴシック" charset="-128"/>
                <a:cs typeface="ＭＳ Ｐゴシック" charset="-128"/>
              </a:rPr>
              <a:t>Poupart</a:t>
            </a:r>
            <a:r>
              <a:rPr lang="en-US" sz="2000" dirty="0">
                <a:solidFill>
                  <a:srgbClr val="1F497D"/>
                </a:solidFill>
                <a:ea typeface="ＭＳ Ｐゴシック" charset="-128"/>
                <a:cs typeface="ＭＳ Ｐゴシック" charset="-128"/>
              </a:rPr>
              <a:t> &amp; </a:t>
            </a:r>
            <a:r>
              <a:rPr lang="en-US" sz="2000" dirty="0" err="1">
                <a:solidFill>
                  <a:srgbClr val="1F497D"/>
                </a:solidFill>
                <a:ea typeface="ＭＳ Ｐゴシック" charset="-128"/>
                <a:cs typeface="ＭＳ Ｐゴシック" charset="-128"/>
              </a:rPr>
              <a:t>Boutilier</a:t>
            </a:r>
            <a:r>
              <a:rPr lang="en-US" sz="2000" dirty="0">
                <a:solidFill>
                  <a:srgbClr val="1F497D"/>
                </a:solidFill>
                <a:ea typeface="ＭＳ Ｐゴシック" charset="-128"/>
                <a:cs typeface="ＭＳ Ｐゴシック" charset="-128"/>
              </a:rPr>
              <a:t> 04</a:t>
            </a:r>
            <a:r>
              <a:rPr lang="en-US" sz="2600" dirty="0">
                <a:ea typeface="ＭＳ Ｐゴシック" charset="-128"/>
                <a:cs typeface="ＭＳ Ｐゴシック" charset="-128"/>
              </a:rPr>
              <a:t>]</a:t>
            </a:r>
            <a:endParaRPr lang="en-US" sz="2600" dirty="0">
              <a:solidFill>
                <a:srgbClr val="007200"/>
              </a:solidFill>
              <a:ea typeface="ＭＳ Ｐゴシック" charset="-128"/>
              <a:cs typeface="ＭＳ Ｐゴシック" charset="-128"/>
            </a:endParaRPr>
          </a:p>
          <a:p>
            <a:pPr eaLnBrk="1" hangingPunct="1">
              <a:spcAft>
                <a:spcPts val="600"/>
              </a:spcAft>
            </a:pPr>
            <a:r>
              <a:rPr lang="en-US" sz="2600" b="1" dirty="0" smtClean="0">
                <a:ea typeface="ＭＳ Ｐゴシック" charset="-128"/>
                <a:cs typeface="ＭＳ Ｐゴシック" charset="-128"/>
              </a:rPr>
              <a:t>Basic </a:t>
            </a:r>
            <a:r>
              <a:rPr lang="en-US" sz="2600" b="1" dirty="0">
                <a:ea typeface="ＭＳ Ｐゴシック" charset="-128"/>
                <a:cs typeface="ＭＳ Ｐゴシック" charset="-128"/>
              </a:rPr>
              <a:t>idea</a:t>
            </a:r>
            <a:r>
              <a:rPr lang="en-US" sz="2600" dirty="0">
                <a:ea typeface="ＭＳ Ｐゴシック" charset="-128"/>
                <a:cs typeface="ＭＳ Ｐゴシック" charset="-128"/>
              </a:rPr>
              <a:t>: Representing local policies using</a:t>
            </a:r>
            <a:r>
              <a:rPr lang="en-US" sz="2600" dirty="0" smtClean="0">
                <a:ea typeface="ＭＳ Ｐゴシック" charset="-128"/>
                <a:cs typeface="ＭＳ Ｐゴシック" charset="-128"/>
              </a:rPr>
              <a:t> (deterministic/stochastic) </a:t>
            </a:r>
            <a:r>
              <a:rPr lang="en-US" sz="2600" b="1" dirty="0" smtClean="0">
                <a:ea typeface="ＭＳ Ｐゴシック" charset="-128"/>
                <a:cs typeface="ＭＳ Ｐゴシック" charset="-128"/>
              </a:rPr>
              <a:t>finite</a:t>
            </a:r>
            <a:r>
              <a:rPr lang="en-US" sz="2600" b="1" dirty="0">
                <a:ea typeface="ＭＳ Ｐゴシック" charset="-128"/>
                <a:cs typeface="ＭＳ Ｐゴシック" charset="-128"/>
              </a:rPr>
              <a:t>-state controllers</a:t>
            </a:r>
            <a:r>
              <a:rPr lang="en-US" sz="2600" dirty="0">
                <a:ea typeface="ＭＳ Ｐゴシック" charset="-128"/>
                <a:cs typeface="ＭＳ Ｐゴシック" charset="-128"/>
              </a:rPr>
              <a:t> and </a:t>
            </a:r>
            <a:r>
              <a:rPr lang="en-US" sz="2600" dirty="0" smtClean="0">
                <a:ea typeface="ＭＳ Ｐゴシック" charset="-128"/>
                <a:cs typeface="ＭＳ Ｐゴシック" charset="-128"/>
              </a:rPr>
              <a:t>defining a </a:t>
            </a:r>
            <a:r>
              <a:rPr lang="en-US" sz="2600" dirty="0">
                <a:ea typeface="ＭＳ Ｐゴシック" charset="-128"/>
                <a:cs typeface="ＭＳ Ｐゴシック" charset="-128"/>
              </a:rPr>
              <a:t>set of</a:t>
            </a:r>
            <a:r>
              <a:rPr lang="en-US" sz="2600" dirty="0" smtClean="0">
                <a:ea typeface="ＭＳ Ｐゴシック" charset="-128"/>
                <a:cs typeface="ＭＳ Ｐゴシック" charset="-128"/>
              </a:rPr>
              <a:t> </a:t>
            </a:r>
            <a:r>
              <a:rPr lang="en-US" sz="2600" b="1" dirty="0" smtClean="0">
                <a:ea typeface="ＭＳ Ｐゴシック" charset="-128"/>
                <a:cs typeface="ＭＳ Ｐゴシック" charset="-128"/>
              </a:rPr>
              <a:t>controller </a:t>
            </a:r>
            <a:r>
              <a:rPr lang="en-US" sz="2600" b="1" dirty="0">
                <a:ea typeface="ＭＳ Ｐゴシック" charset="-128"/>
                <a:cs typeface="ＭＳ Ｐゴシック" charset="-128"/>
              </a:rPr>
              <a:t>transformations</a:t>
            </a:r>
            <a:r>
              <a:rPr lang="en-US" sz="2600" dirty="0">
                <a:ea typeface="ＭＳ Ｐゴシック" charset="-128"/>
                <a:cs typeface="ＭＳ Ｐゴシック" charset="-128"/>
              </a:rPr>
              <a:t> that guarantee</a:t>
            </a:r>
            <a:r>
              <a:rPr lang="en-US" sz="2600" dirty="0" smtClean="0">
                <a:ea typeface="ＭＳ Ｐゴシック" charset="-128"/>
                <a:cs typeface="ＭＳ Ｐゴシック" charset="-128"/>
              </a:rPr>
              <a:t> improvement &amp; convergence </a:t>
            </a:r>
            <a:endParaRPr lang="en-US" sz="26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9"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Policies as Controllers </a:t>
            </a:r>
            <a:endParaRPr lang="en-US" sz="1800" dirty="0">
              <a:solidFill>
                <a:schemeClr val="hlink"/>
              </a:solidFill>
              <a:ea typeface="ＭＳ Ｐゴシック" charset="-128"/>
              <a:cs typeface="ＭＳ Ｐゴシック" charset="-128"/>
            </a:endParaRPr>
          </a:p>
        </p:txBody>
      </p:sp>
      <p:sp>
        <p:nvSpPr>
          <p:cNvPr id="118790" name="Rectangle 4"/>
          <p:cNvSpPr>
            <a:spLocks noGrp="1" noChangeArrowheads="1"/>
          </p:cNvSpPr>
          <p:nvPr>
            <p:ph type="body" idx="1"/>
          </p:nvPr>
        </p:nvSpPr>
        <p:spPr>
          <a:xfrm>
            <a:off x="762000" y="1828800"/>
            <a:ext cx="8382000" cy="3352800"/>
          </a:xfrm>
          <a:noFill/>
        </p:spPr>
        <p:txBody>
          <a:bodyPr lIns="83539" tIns="41767" rIns="83539" bIns="41767"/>
          <a:lstStyle/>
          <a:p>
            <a:pPr marL="312738" indent="-312738" defTabSz="836613" eaLnBrk="1" hangingPunct="1"/>
            <a:r>
              <a:rPr lang="en-US" sz="2600" dirty="0">
                <a:ea typeface="ＭＳ Ｐゴシック" charset="-128"/>
                <a:cs typeface="ＭＳ Ｐゴシック" charset="-128"/>
              </a:rPr>
              <a:t>Finite state controller represents each policy</a:t>
            </a:r>
          </a:p>
          <a:p>
            <a:pPr marL="679450" lvl="1" indent="-261938" defTabSz="836613" eaLnBrk="1" hangingPunct="1"/>
            <a:r>
              <a:rPr lang="en-US" sz="2400" dirty="0"/>
              <a:t>Fixed memory</a:t>
            </a:r>
          </a:p>
          <a:p>
            <a:pPr marL="679450" lvl="1" indent="-261938" defTabSz="836613" eaLnBrk="1" hangingPunct="1"/>
            <a:r>
              <a:rPr lang="en-US" sz="2400" dirty="0"/>
              <a:t>Randomness used to offset memory limitations </a:t>
            </a:r>
          </a:p>
          <a:p>
            <a:pPr marL="679450" lvl="1" indent="-261938" defTabSz="836613"/>
            <a:r>
              <a:rPr lang="en-US" sz="2400" dirty="0"/>
              <a:t>Action selection, </a:t>
            </a:r>
            <a:r>
              <a:rPr lang="en-US" sz="2400" dirty="0" err="1" smtClean="0">
                <a:latin typeface="Symbol" charset="2"/>
                <a:sym typeface="Symbol" charset="2"/>
              </a:rPr>
              <a:t>ψ</a:t>
            </a:r>
            <a:r>
              <a:rPr lang="en-US" sz="2400" i="1" baseline="-25000" dirty="0" err="1">
                <a:latin typeface="Times New Roman" charset="0"/>
              </a:rPr>
              <a:t>i</a:t>
            </a:r>
            <a:r>
              <a:rPr lang="en-US" sz="2400" dirty="0" smtClean="0"/>
              <a:t> </a:t>
            </a:r>
            <a:r>
              <a:rPr lang="en-US" sz="2400" dirty="0"/>
              <a:t>: </a:t>
            </a:r>
            <a:r>
              <a:rPr lang="en-US" sz="2400" i="1" dirty="0">
                <a:latin typeface="Times New Roman" charset="0"/>
              </a:rPr>
              <a:t>Q</a:t>
            </a:r>
            <a:r>
              <a:rPr lang="en-US" sz="2400" i="1" baseline="-25000" dirty="0">
                <a:latin typeface="Times New Roman" charset="0"/>
              </a:rPr>
              <a:t>i</a:t>
            </a:r>
            <a:r>
              <a:rPr lang="en-US" sz="2400" dirty="0"/>
              <a:t> </a:t>
            </a:r>
            <a:r>
              <a:rPr lang="en-US" sz="2400" dirty="0">
                <a:ea typeface="Lucida Grande" charset="0"/>
                <a:cs typeface="Lucida Grande" charset="0"/>
              </a:rPr>
              <a:t>→</a:t>
            </a:r>
            <a:r>
              <a:rPr lang="en-US" sz="2400" dirty="0"/>
              <a:t> </a:t>
            </a:r>
            <a:r>
              <a:rPr lang="en-US" sz="2400" dirty="0">
                <a:latin typeface="Symbol" charset="2"/>
                <a:sym typeface="Symbol" charset="2"/>
              </a:rPr>
              <a:t></a:t>
            </a:r>
            <a:r>
              <a:rPr lang="en-US" sz="2400" i="1" dirty="0">
                <a:latin typeface="Times New Roman" charset="0"/>
              </a:rPr>
              <a:t>A</a:t>
            </a:r>
            <a:r>
              <a:rPr lang="en-US" sz="2400" i="1" baseline="-25000" dirty="0">
                <a:latin typeface="Times New Roman" charset="0"/>
              </a:rPr>
              <a:t>i</a:t>
            </a:r>
            <a:endParaRPr lang="en-US" sz="2400" dirty="0"/>
          </a:p>
          <a:p>
            <a:pPr marL="679450" lvl="1" indent="-261938" defTabSz="836613">
              <a:spcAft>
                <a:spcPts val="1200"/>
              </a:spcAft>
            </a:pPr>
            <a:r>
              <a:rPr lang="en-US" sz="2400" dirty="0"/>
              <a:t>Transitions, </a:t>
            </a:r>
            <a:r>
              <a:rPr lang="en-US" sz="2400" dirty="0" err="1" smtClean="0">
                <a:latin typeface="Symbol" charset="2"/>
                <a:sym typeface="Symbol" charset="2"/>
              </a:rPr>
              <a:t>η</a:t>
            </a:r>
            <a:r>
              <a:rPr lang="en-US" sz="2400" i="1" baseline="-25000" dirty="0" err="1">
                <a:latin typeface="Times New Roman" charset="0"/>
              </a:rPr>
              <a:t>i</a:t>
            </a:r>
            <a:r>
              <a:rPr lang="en-US" sz="2400" dirty="0" smtClean="0"/>
              <a:t> </a:t>
            </a:r>
            <a:r>
              <a:rPr lang="en-US" sz="2400" dirty="0"/>
              <a:t>: </a:t>
            </a:r>
            <a:r>
              <a:rPr lang="en-US" sz="2400" i="1" dirty="0">
                <a:latin typeface="Times New Roman" charset="0"/>
              </a:rPr>
              <a:t>Q</a:t>
            </a:r>
            <a:r>
              <a:rPr lang="en-US" sz="2400" i="1" baseline="-25000" dirty="0">
                <a:latin typeface="Times New Roman" charset="0"/>
              </a:rPr>
              <a:t>i</a:t>
            </a:r>
            <a:r>
              <a:rPr lang="en-US" sz="2400" dirty="0"/>
              <a:t> × </a:t>
            </a:r>
            <a:r>
              <a:rPr lang="en-US" sz="2400" i="1" dirty="0">
                <a:latin typeface="Times New Roman" charset="0"/>
              </a:rPr>
              <a:t>A</a:t>
            </a:r>
            <a:r>
              <a:rPr lang="en-US" sz="2400" i="1" baseline="-25000" dirty="0">
                <a:latin typeface="Times New Roman" charset="0"/>
              </a:rPr>
              <a:t>i</a:t>
            </a:r>
            <a:r>
              <a:rPr lang="en-US" sz="2400" dirty="0"/>
              <a:t> × </a:t>
            </a:r>
            <a:r>
              <a:rPr lang="en-US" sz="2400" i="1" dirty="0" err="1">
                <a:latin typeface="Times New Roman" charset="0"/>
              </a:rPr>
              <a:t>O</a:t>
            </a:r>
            <a:r>
              <a:rPr lang="en-US" sz="2400" i="1" baseline="-25000" dirty="0" err="1">
                <a:latin typeface="Times New Roman" charset="0"/>
              </a:rPr>
              <a:t>i</a:t>
            </a:r>
            <a:r>
              <a:rPr lang="en-US" sz="2400" i="1" dirty="0"/>
              <a:t> </a:t>
            </a:r>
            <a:r>
              <a:rPr lang="en-US" sz="2400" dirty="0">
                <a:ea typeface="Lucida Grande" charset="0"/>
                <a:cs typeface="Lucida Grande" charset="0"/>
              </a:rPr>
              <a:t>→</a:t>
            </a:r>
            <a:r>
              <a:rPr lang="en-US" sz="2400" dirty="0"/>
              <a:t> </a:t>
            </a:r>
            <a:r>
              <a:rPr lang="en-US" sz="2400" dirty="0">
                <a:latin typeface="Symbol" charset="2"/>
                <a:sym typeface="Symbol" charset="2"/>
              </a:rPr>
              <a:t></a:t>
            </a:r>
            <a:r>
              <a:rPr lang="en-US" sz="2400" i="1" dirty="0">
                <a:latin typeface="Times New Roman" charset="0"/>
              </a:rPr>
              <a:t>Q</a:t>
            </a:r>
            <a:r>
              <a:rPr lang="en-US" sz="2400" i="1" baseline="-25000" dirty="0">
                <a:latin typeface="Times New Roman" charset="0"/>
              </a:rPr>
              <a:t>i</a:t>
            </a:r>
            <a:endParaRPr lang="en-US" sz="2400" dirty="0"/>
          </a:p>
          <a:p>
            <a:pPr marL="312738" indent="-312738" defTabSz="836613" eaLnBrk="1" hangingPunct="1"/>
            <a:r>
              <a:rPr lang="en-US" sz="2600" dirty="0">
                <a:ea typeface="ＭＳ Ｐゴシック" charset="-128"/>
                <a:cs typeface="ＭＳ Ｐゴシック" charset="-128"/>
              </a:rPr>
              <a:t>Value of two-agent joint controller given by the Bellman equation:</a:t>
            </a:r>
          </a:p>
        </p:txBody>
      </p:sp>
      <p:graphicFrame>
        <p:nvGraphicFramePr>
          <p:cNvPr id="118786" name="Object 2"/>
          <p:cNvGraphicFramePr>
            <a:graphicFrameLocks noChangeAspect="1"/>
          </p:cNvGraphicFramePr>
          <p:nvPr/>
        </p:nvGraphicFramePr>
        <p:xfrm>
          <a:off x="914400" y="5170488"/>
          <a:ext cx="4467225" cy="620712"/>
        </p:xfrm>
        <a:graphic>
          <a:graphicData uri="http://schemas.openxmlformats.org/presentationml/2006/ole">
            <p:oleObj spid="_x0000_s13314" name="Equation" r:id="rId4" imgW="2806560" imgH="356400" progId="Equation.3">
              <p:embed/>
            </p:oleObj>
          </a:graphicData>
        </a:graphic>
      </p:graphicFrame>
      <p:graphicFrame>
        <p:nvGraphicFramePr>
          <p:cNvPr id="118787" name="Object 3"/>
          <p:cNvGraphicFramePr>
            <a:graphicFrameLocks noChangeAspect="1"/>
          </p:cNvGraphicFramePr>
          <p:nvPr/>
        </p:nvGraphicFramePr>
        <p:xfrm>
          <a:off x="838200" y="5621338"/>
          <a:ext cx="8077200" cy="855662"/>
        </p:xfrm>
        <a:graphic>
          <a:graphicData uri="http://schemas.openxmlformats.org/presentationml/2006/ole">
            <p:oleObj spid="_x0000_s13315" name="Equation" r:id="rId5" imgW="4927680" imgH="493560" progId="Equation.3">
              <p:embed/>
            </p:oleObj>
          </a:graphicData>
        </a:graphic>
      </p:graphicFrame>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Controller Example</a:t>
            </a:r>
          </a:p>
        </p:txBody>
      </p:sp>
      <p:sp>
        <p:nvSpPr>
          <p:cNvPr id="120836" name="Rectangle 4"/>
          <p:cNvSpPr>
            <a:spLocks noChangeArrowheads="1"/>
          </p:cNvSpPr>
          <p:nvPr/>
        </p:nvSpPr>
        <p:spPr bwMode="auto">
          <a:xfrm rot="-10756179">
            <a:off x="7162800" y="6172200"/>
            <a:ext cx="609600" cy="381000"/>
          </a:xfrm>
          <a:prstGeom prst="rect">
            <a:avLst/>
          </a:prstGeom>
          <a:solidFill>
            <a:schemeClr val="bg1"/>
          </a:solidFill>
          <a:ln w="25400">
            <a:solidFill>
              <a:schemeClr val="tx1"/>
            </a:solidFill>
            <a:miter lim="800000"/>
            <a:headEnd/>
            <a:tailEnd/>
          </a:ln>
        </p:spPr>
        <p:txBody>
          <a:bodyPr wrap="none" anchor="ctr">
            <a:prstTxWarp prst="textNoShape">
              <a:avLst/>
            </a:prstTxWarp>
          </a:bodyPr>
          <a:lstStyle/>
          <a:p>
            <a:endParaRPr lang="en-US"/>
          </a:p>
        </p:txBody>
      </p:sp>
      <p:sp>
        <p:nvSpPr>
          <p:cNvPr id="120837" name="Text Box 5"/>
          <p:cNvSpPr txBox="1">
            <a:spLocks noChangeArrowheads="1"/>
          </p:cNvSpPr>
          <p:nvPr/>
        </p:nvSpPr>
        <p:spPr bwMode="auto">
          <a:xfrm>
            <a:off x="7239000" y="6096000"/>
            <a:ext cx="533400" cy="457200"/>
          </a:xfrm>
          <a:prstGeom prst="rect">
            <a:avLst/>
          </a:prstGeom>
          <a:noFill/>
          <a:ln w="9525">
            <a:noFill/>
            <a:miter lim="800000"/>
            <a:headEnd/>
            <a:tailEnd/>
          </a:ln>
        </p:spPr>
        <p:txBody>
          <a:bodyPr>
            <a:prstTxWarp prst="textNoShape">
              <a:avLst/>
            </a:prstTxWarp>
            <a:spAutoFit/>
          </a:bodyPr>
          <a:lstStyle/>
          <a:p>
            <a:pPr algn="l"/>
            <a:r>
              <a:rPr lang="en-US" b="1">
                <a:solidFill>
                  <a:schemeClr val="tx2"/>
                </a:solidFill>
                <a:latin typeface="Arial" charset="0"/>
                <a:ea typeface="ＭＳ Ｐゴシック" charset="-128"/>
                <a:cs typeface="ＭＳ Ｐゴシック" charset="-128"/>
              </a:rPr>
              <a:t>a</a:t>
            </a:r>
            <a:r>
              <a:rPr lang="en-US" b="1" baseline="-25000">
                <a:solidFill>
                  <a:schemeClr val="tx2"/>
                </a:solidFill>
                <a:latin typeface="Arial" charset="0"/>
                <a:ea typeface="ＭＳ Ｐゴシック" charset="-128"/>
                <a:cs typeface="ＭＳ Ｐゴシック" charset="-128"/>
              </a:rPr>
              <a:t>1</a:t>
            </a:r>
            <a:endParaRPr lang="en-US" b="1">
              <a:solidFill>
                <a:schemeClr val="tx2"/>
              </a:solidFill>
              <a:latin typeface="Arial" charset="0"/>
              <a:ea typeface="ＭＳ Ｐゴシック" charset="-128"/>
              <a:cs typeface="ＭＳ Ｐゴシック" charset="-128"/>
            </a:endParaRPr>
          </a:p>
        </p:txBody>
      </p:sp>
      <p:sp>
        <p:nvSpPr>
          <p:cNvPr id="120838" name="Rectangle 6"/>
          <p:cNvSpPr>
            <a:spLocks noChangeArrowheads="1"/>
          </p:cNvSpPr>
          <p:nvPr/>
        </p:nvSpPr>
        <p:spPr bwMode="auto">
          <a:xfrm rot="-10756179">
            <a:off x="4381500" y="3848100"/>
            <a:ext cx="609600" cy="381000"/>
          </a:xfrm>
          <a:prstGeom prst="rect">
            <a:avLst/>
          </a:prstGeom>
          <a:solidFill>
            <a:schemeClr val="bg1"/>
          </a:solidFill>
          <a:ln w="25400">
            <a:solidFill>
              <a:schemeClr val="tx1"/>
            </a:solidFill>
            <a:miter lim="800000"/>
            <a:headEnd/>
            <a:tailEnd/>
          </a:ln>
        </p:spPr>
        <p:txBody>
          <a:bodyPr wrap="none" anchor="ctr">
            <a:prstTxWarp prst="textNoShape">
              <a:avLst/>
            </a:prstTxWarp>
          </a:bodyPr>
          <a:lstStyle/>
          <a:p>
            <a:endParaRPr lang="en-US"/>
          </a:p>
        </p:txBody>
      </p:sp>
      <p:sp>
        <p:nvSpPr>
          <p:cNvPr id="120839" name="Rectangle 7"/>
          <p:cNvSpPr>
            <a:spLocks noChangeArrowheads="1"/>
          </p:cNvSpPr>
          <p:nvPr/>
        </p:nvSpPr>
        <p:spPr bwMode="auto">
          <a:xfrm rot="-10756179">
            <a:off x="3733800" y="3200400"/>
            <a:ext cx="609600" cy="381000"/>
          </a:xfrm>
          <a:prstGeom prst="rect">
            <a:avLst/>
          </a:prstGeom>
          <a:solidFill>
            <a:schemeClr val="bg1"/>
          </a:solidFill>
          <a:ln w="25400">
            <a:solidFill>
              <a:schemeClr val="tx1"/>
            </a:solidFill>
            <a:miter lim="800000"/>
            <a:headEnd/>
            <a:tailEnd/>
          </a:ln>
        </p:spPr>
        <p:txBody>
          <a:bodyPr wrap="none" anchor="ctr">
            <a:prstTxWarp prst="textNoShape">
              <a:avLst/>
            </a:prstTxWarp>
          </a:bodyPr>
          <a:lstStyle/>
          <a:p>
            <a:endParaRPr lang="en-US"/>
          </a:p>
        </p:txBody>
      </p:sp>
      <p:sp>
        <p:nvSpPr>
          <p:cNvPr id="120840" name="Text Box 8"/>
          <p:cNvSpPr txBox="1">
            <a:spLocks noChangeArrowheads="1"/>
          </p:cNvSpPr>
          <p:nvPr/>
        </p:nvSpPr>
        <p:spPr bwMode="auto">
          <a:xfrm>
            <a:off x="3810000" y="3124200"/>
            <a:ext cx="533400" cy="457200"/>
          </a:xfrm>
          <a:prstGeom prst="rect">
            <a:avLst/>
          </a:prstGeom>
          <a:noFill/>
          <a:ln w="9525">
            <a:noFill/>
            <a:miter lim="800000"/>
            <a:headEnd/>
            <a:tailEnd/>
          </a:ln>
        </p:spPr>
        <p:txBody>
          <a:bodyPr>
            <a:prstTxWarp prst="textNoShape">
              <a:avLst/>
            </a:prstTxWarp>
            <a:spAutoFit/>
          </a:bodyPr>
          <a:lstStyle/>
          <a:p>
            <a:pPr algn="l"/>
            <a:r>
              <a:rPr lang="en-US" b="1">
                <a:solidFill>
                  <a:schemeClr val="tx2"/>
                </a:solidFill>
                <a:latin typeface="Arial" charset="0"/>
                <a:ea typeface="ＭＳ Ｐゴシック" charset="-128"/>
                <a:cs typeface="ＭＳ Ｐゴシック" charset="-128"/>
              </a:rPr>
              <a:t>a</a:t>
            </a:r>
            <a:r>
              <a:rPr lang="en-US" b="1" baseline="-25000">
                <a:solidFill>
                  <a:schemeClr val="tx2"/>
                </a:solidFill>
                <a:latin typeface="Arial" charset="0"/>
                <a:ea typeface="ＭＳ Ｐゴシック" charset="-128"/>
                <a:cs typeface="ＭＳ Ｐゴシック" charset="-128"/>
              </a:rPr>
              <a:t>1</a:t>
            </a:r>
            <a:endParaRPr lang="en-US" b="1">
              <a:solidFill>
                <a:schemeClr val="tx2"/>
              </a:solidFill>
              <a:latin typeface="Arial" charset="0"/>
              <a:ea typeface="ＭＳ Ｐゴシック" charset="-128"/>
              <a:cs typeface="ＭＳ Ｐゴシック" charset="-128"/>
            </a:endParaRPr>
          </a:p>
        </p:txBody>
      </p:sp>
      <p:sp>
        <p:nvSpPr>
          <p:cNvPr id="120841" name="Text Box 9"/>
          <p:cNvSpPr txBox="1">
            <a:spLocks noChangeArrowheads="1"/>
          </p:cNvSpPr>
          <p:nvPr/>
        </p:nvSpPr>
        <p:spPr bwMode="auto">
          <a:xfrm>
            <a:off x="4495800" y="3810000"/>
            <a:ext cx="533400" cy="457200"/>
          </a:xfrm>
          <a:prstGeom prst="rect">
            <a:avLst/>
          </a:prstGeom>
          <a:noFill/>
          <a:ln w="9525">
            <a:noFill/>
            <a:miter lim="800000"/>
            <a:headEnd/>
            <a:tailEnd/>
          </a:ln>
        </p:spPr>
        <p:txBody>
          <a:bodyPr>
            <a:prstTxWarp prst="textNoShape">
              <a:avLst/>
            </a:prstTxWarp>
            <a:spAutoFit/>
          </a:bodyPr>
          <a:lstStyle/>
          <a:p>
            <a:pPr algn="l"/>
            <a:r>
              <a:rPr lang="en-US" b="1">
                <a:solidFill>
                  <a:schemeClr val="tx2"/>
                </a:solidFill>
                <a:latin typeface="Arial" charset="0"/>
                <a:ea typeface="ＭＳ Ｐゴシック" charset="-128"/>
                <a:cs typeface="ＭＳ Ｐゴシック" charset="-128"/>
              </a:rPr>
              <a:t>a</a:t>
            </a:r>
            <a:r>
              <a:rPr lang="en-US" b="1" baseline="-25000">
                <a:solidFill>
                  <a:schemeClr val="tx2"/>
                </a:solidFill>
                <a:latin typeface="Arial" charset="0"/>
                <a:ea typeface="ＭＳ Ｐゴシック" charset="-128"/>
                <a:cs typeface="ＭＳ Ｐゴシック" charset="-128"/>
              </a:rPr>
              <a:t>2</a:t>
            </a:r>
            <a:endParaRPr lang="en-US" b="1">
              <a:solidFill>
                <a:schemeClr val="tx2"/>
              </a:solidFill>
              <a:latin typeface="Arial" charset="0"/>
              <a:ea typeface="ＭＳ Ｐゴシック" charset="-128"/>
              <a:cs typeface="ＭＳ Ｐゴシック" charset="-128"/>
            </a:endParaRPr>
          </a:p>
        </p:txBody>
      </p:sp>
      <p:sp>
        <p:nvSpPr>
          <p:cNvPr id="120842" name="Text Box 10"/>
          <p:cNvSpPr txBox="1">
            <a:spLocks noChangeArrowheads="1"/>
          </p:cNvSpPr>
          <p:nvPr/>
        </p:nvSpPr>
        <p:spPr bwMode="auto">
          <a:xfrm>
            <a:off x="6324600" y="5791200"/>
            <a:ext cx="609600" cy="457200"/>
          </a:xfrm>
          <a:prstGeom prst="rect">
            <a:avLst/>
          </a:prstGeom>
          <a:noFill/>
          <a:ln w="9525">
            <a:noFill/>
            <a:miter lim="800000"/>
            <a:headEnd/>
            <a:tailEnd/>
          </a:ln>
        </p:spPr>
        <p:txBody>
          <a:bodyPr>
            <a:prstTxWarp prst="textNoShape">
              <a:avLst/>
            </a:prstTxWarp>
            <a:spAutoFit/>
          </a:bodyPr>
          <a:lstStyle/>
          <a:p>
            <a:pPr algn="l"/>
            <a:r>
              <a:rPr lang="en-US" b="1">
                <a:solidFill>
                  <a:srgbClr val="881C1C"/>
                </a:solidFill>
                <a:latin typeface="Arial" charset="0"/>
                <a:ea typeface="ＭＳ Ｐゴシック" charset="-128"/>
                <a:cs typeface="ＭＳ Ｐゴシック" charset="-128"/>
              </a:rPr>
              <a:t>o</a:t>
            </a:r>
            <a:r>
              <a:rPr lang="en-US" b="1" baseline="-25000">
                <a:solidFill>
                  <a:srgbClr val="881C1C"/>
                </a:solidFill>
                <a:latin typeface="Arial" charset="0"/>
                <a:ea typeface="ＭＳ Ｐゴシック" charset="-128"/>
                <a:cs typeface="ＭＳ Ｐゴシック" charset="-128"/>
              </a:rPr>
              <a:t>1</a:t>
            </a:r>
            <a:endParaRPr lang="en-US">
              <a:latin typeface="Arial" charset="0"/>
              <a:ea typeface="ＭＳ Ｐゴシック" charset="-128"/>
              <a:cs typeface="ＭＳ Ｐゴシック" charset="-128"/>
            </a:endParaRPr>
          </a:p>
        </p:txBody>
      </p:sp>
      <p:sp>
        <p:nvSpPr>
          <p:cNvPr id="120843" name="Rectangle 11"/>
          <p:cNvSpPr>
            <a:spLocks noGrp="1" noChangeArrowheads="1"/>
          </p:cNvSpPr>
          <p:nvPr>
            <p:ph type="body" idx="1"/>
          </p:nvPr>
        </p:nvSpPr>
        <p:spPr>
          <a:xfrm>
            <a:off x="609600" y="1905000"/>
            <a:ext cx="7315200" cy="2514600"/>
          </a:xfrm>
          <a:noFill/>
        </p:spPr>
        <p:txBody>
          <a:bodyPr lIns="83539" tIns="41767" rIns="83539" bIns="41767"/>
          <a:lstStyle/>
          <a:p>
            <a:pPr eaLnBrk="1" hangingPunct="1"/>
            <a:r>
              <a:rPr lang="en-US" sz="2600">
                <a:ea typeface="ＭＳ Ｐゴシック" charset="-128"/>
                <a:cs typeface="ＭＳ Ｐゴシック" charset="-128"/>
              </a:rPr>
              <a:t>Stochastic controller for one agent</a:t>
            </a:r>
          </a:p>
          <a:p>
            <a:pPr lvl="1" eaLnBrk="1" hangingPunct="1"/>
            <a:r>
              <a:rPr lang="en-US" sz="2400"/>
              <a:t>2 nodes, 2 actions, 2 observations </a:t>
            </a:r>
          </a:p>
          <a:p>
            <a:pPr lvl="1" eaLnBrk="1" hangingPunct="1"/>
            <a:r>
              <a:rPr lang="en-US" sz="2400"/>
              <a:t>Parameters</a:t>
            </a:r>
          </a:p>
          <a:p>
            <a:pPr marL="1085850" lvl="2" eaLnBrk="1" hangingPunct="1"/>
            <a:r>
              <a:rPr lang="en-US" i="1">
                <a:latin typeface="Times New Roman" charset="0"/>
              </a:rPr>
              <a:t>P</a:t>
            </a:r>
            <a:r>
              <a:rPr lang="en-US">
                <a:latin typeface="Times New Roman" charset="0"/>
              </a:rPr>
              <a:t>(</a:t>
            </a:r>
            <a:r>
              <a:rPr lang="en-US" i="1">
                <a:latin typeface="Times New Roman" charset="0"/>
              </a:rPr>
              <a:t>a</a:t>
            </a:r>
            <a:r>
              <a:rPr lang="en-US" i="1" baseline="-25000">
                <a:latin typeface="Times New Roman" charset="0"/>
              </a:rPr>
              <a:t>i </a:t>
            </a:r>
            <a:r>
              <a:rPr lang="en-US">
                <a:latin typeface="Times New Roman" charset="0"/>
              </a:rPr>
              <a:t>| </a:t>
            </a:r>
            <a:r>
              <a:rPr lang="en-US" i="1">
                <a:latin typeface="Times New Roman" charset="0"/>
              </a:rPr>
              <a:t>q</a:t>
            </a:r>
            <a:r>
              <a:rPr lang="en-US" i="1" baseline="-25000">
                <a:latin typeface="Times New Roman" charset="0"/>
              </a:rPr>
              <a:t>i</a:t>
            </a:r>
            <a:r>
              <a:rPr lang="en-US">
                <a:latin typeface="Times New Roman" charset="0"/>
              </a:rPr>
              <a:t>)</a:t>
            </a:r>
            <a:endParaRPr lang="en-US"/>
          </a:p>
          <a:p>
            <a:pPr marL="1085850" lvl="2" eaLnBrk="1" hangingPunct="1"/>
            <a:r>
              <a:rPr lang="en-US" i="1">
                <a:latin typeface="Times New Roman" charset="0"/>
              </a:rPr>
              <a:t>P</a:t>
            </a:r>
            <a:r>
              <a:rPr lang="en-US">
                <a:latin typeface="Times New Roman" charset="0"/>
              </a:rPr>
              <a:t>(</a:t>
            </a:r>
            <a:r>
              <a:rPr lang="en-US" i="1">
                <a:latin typeface="Times New Roman" charset="0"/>
              </a:rPr>
              <a:t>q</a:t>
            </a:r>
            <a:r>
              <a:rPr lang="en-US" i="1" baseline="-25000">
                <a:latin typeface="Times New Roman" charset="0"/>
              </a:rPr>
              <a:t>i </a:t>
            </a:r>
            <a:r>
              <a:rPr lang="en-US">
                <a:latin typeface="Times New Roman" charset="0"/>
              </a:rPr>
              <a:t>| </a:t>
            </a:r>
            <a:r>
              <a:rPr lang="en-US" i="1">
                <a:latin typeface="Times New Roman" charset="0"/>
              </a:rPr>
              <a:t>q</a:t>
            </a:r>
            <a:r>
              <a:rPr lang="en-US" i="1" baseline="-25000">
                <a:latin typeface="Times New Roman" charset="0"/>
              </a:rPr>
              <a:t>i</a:t>
            </a:r>
            <a:r>
              <a:rPr lang="en-US">
                <a:latin typeface="Times New Roman" charset="0"/>
              </a:rPr>
              <a:t>, </a:t>
            </a:r>
            <a:r>
              <a:rPr lang="en-US" i="1">
                <a:latin typeface="Times New Roman" charset="0"/>
              </a:rPr>
              <a:t>o</a:t>
            </a:r>
            <a:r>
              <a:rPr lang="en-US" i="1" baseline="-25000">
                <a:latin typeface="Times New Roman" charset="0"/>
              </a:rPr>
              <a:t>i</a:t>
            </a:r>
            <a:r>
              <a:rPr lang="en-US">
                <a:latin typeface="Times New Roman" charset="0"/>
              </a:rPr>
              <a:t>)</a:t>
            </a:r>
          </a:p>
        </p:txBody>
      </p:sp>
      <p:sp>
        <p:nvSpPr>
          <p:cNvPr id="120844" name="Oval 12"/>
          <p:cNvSpPr>
            <a:spLocks noChangeArrowheads="1"/>
          </p:cNvSpPr>
          <p:nvPr/>
        </p:nvSpPr>
        <p:spPr bwMode="auto">
          <a:xfrm>
            <a:off x="7467600" y="4800600"/>
            <a:ext cx="533400" cy="533400"/>
          </a:xfrm>
          <a:prstGeom prst="ellipse">
            <a:avLst/>
          </a:prstGeom>
          <a:noFill/>
          <a:ln w="38100">
            <a:solidFill>
              <a:schemeClr val="tx1"/>
            </a:solidFill>
            <a:round/>
            <a:headEnd/>
            <a:tailEnd/>
          </a:ln>
        </p:spPr>
        <p:txBody>
          <a:bodyPr wrap="none" anchor="ctr">
            <a:prstTxWarp prst="textNoShape">
              <a:avLst/>
            </a:prstTxWarp>
          </a:bodyPr>
          <a:lstStyle/>
          <a:p>
            <a:endParaRPr lang="en-US"/>
          </a:p>
        </p:txBody>
      </p:sp>
      <p:sp>
        <p:nvSpPr>
          <p:cNvPr id="120845" name="Oval 13"/>
          <p:cNvSpPr>
            <a:spLocks noChangeArrowheads="1"/>
          </p:cNvSpPr>
          <p:nvPr/>
        </p:nvSpPr>
        <p:spPr bwMode="auto">
          <a:xfrm>
            <a:off x="3810000" y="4724400"/>
            <a:ext cx="533400" cy="533400"/>
          </a:xfrm>
          <a:prstGeom prst="ellipse">
            <a:avLst/>
          </a:prstGeom>
          <a:noFill/>
          <a:ln w="38100">
            <a:solidFill>
              <a:schemeClr val="tx1"/>
            </a:solidFill>
            <a:round/>
            <a:headEnd/>
            <a:tailEnd/>
          </a:ln>
        </p:spPr>
        <p:txBody>
          <a:bodyPr wrap="none" anchor="ctr">
            <a:prstTxWarp prst="textNoShape">
              <a:avLst/>
            </a:prstTxWarp>
          </a:bodyPr>
          <a:lstStyle/>
          <a:p>
            <a:endParaRPr lang="en-US"/>
          </a:p>
        </p:txBody>
      </p:sp>
      <p:cxnSp>
        <p:nvCxnSpPr>
          <p:cNvPr id="120846" name="AutoShape 14"/>
          <p:cNvCxnSpPr>
            <a:cxnSpLocks noChangeShapeType="1"/>
            <a:stCxn id="120874" idx="6"/>
            <a:endCxn id="120844" idx="0"/>
          </p:cNvCxnSpPr>
          <p:nvPr/>
        </p:nvCxnSpPr>
        <p:spPr bwMode="auto">
          <a:xfrm>
            <a:off x="6781800" y="3543300"/>
            <a:ext cx="952500" cy="1238250"/>
          </a:xfrm>
          <a:prstGeom prst="curvedConnector2">
            <a:avLst/>
          </a:prstGeom>
          <a:noFill/>
          <a:ln w="31750">
            <a:solidFill>
              <a:schemeClr val="tx1"/>
            </a:solidFill>
            <a:round/>
            <a:headEnd/>
            <a:tailEnd type="triangle" w="lg" len="med"/>
          </a:ln>
        </p:spPr>
      </p:cxnSp>
      <p:sp>
        <p:nvSpPr>
          <p:cNvPr id="120847" name="Text Box 15"/>
          <p:cNvSpPr txBox="1">
            <a:spLocks noChangeArrowheads="1"/>
          </p:cNvSpPr>
          <p:nvPr/>
        </p:nvSpPr>
        <p:spPr bwMode="auto">
          <a:xfrm>
            <a:off x="3886200" y="4772025"/>
            <a:ext cx="325438" cy="396875"/>
          </a:xfrm>
          <a:prstGeom prst="rect">
            <a:avLst/>
          </a:prstGeom>
          <a:noFill/>
          <a:ln w="9525">
            <a:noFill/>
            <a:miter lim="800000"/>
            <a:headEnd/>
            <a:tailEnd/>
          </a:ln>
        </p:spPr>
        <p:txBody>
          <a:bodyPr wrap="none">
            <a:prstTxWarp prst="textNoShape">
              <a:avLst/>
            </a:prstTxWarp>
            <a:spAutoFit/>
          </a:bodyPr>
          <a:lstStyle/>
          <a:p>
            <a:pPr algn="l"/>
            <a:r>
              <a:rPr lang="en-US" sz="2000" b="1">
                <a:latin typeface="Arial" charset="0"/>
                <a:ea typeface="ＭＳ Ｐゴシック" charset="-128"/>
                <a:cs typeface="ＭＳ Ｐゴシック" charset="-128"/>
              </a:rPr>
              <a:t>1</a:t>
            </a:r>
            <a:endParaRPr lang="en-US" sz="2000">
              <a:latin typeface="Arial" charset="0"/>
              <a:ea typeface="ＭＳ Ｐゴシック" charset="-128"/>
              <a:cs typeface="ＭＳ Ｐゴシック" charset="-128"/>
            </a:endParaRPr>
          </a:p>
        </p:txBody>
      </p:sp>
      <p:sp>
        <p:nvSpPr>
          <p:cNvPr id="120848" name="Text Box 16"/>
          <p:cNvSpPr txBox="1">
            <a:spLocks noChangeArrowheads="1"/>
          </p:cNvSpPr>
          <p:nvPr/>
        </p:nvSpPr>
        <p:spPr bwMode="auto">
          <a:xfrm>
            <a:off x="7543800" y="4876800"/>
            <a:ext cx="325438" cy="396875"/>
          </a:xfrm>
          <a:prstGeom prst="rect">
            <a:avLst/>
          </a:prstGeom>
          <a:noFill/>
          <a:ln w="9525">
            <a:noFill/>
            <a:miter lim="800000"/>
            <a:headEnd/>
            <a:tailEnd/>
          </a:ln>
        </p:spPr>
        <p:txBody>
          <a:bodyPr wrap="none">
            <a:prstTxWarp prst="textNoShape">
              <a:avLst/>
            </a:prstTxWarp>
            <a:spAutoFit/>
          </a:bodyPr>
          <a:lstStyle/>
          <a:p>
            <a:pPr algn="l"/>
            <a:r>
              <a:rPr lang="en-US" sz="2000" b="1">
                <a:latin typeface="Arial" charset="0"/>
                <a:ea typeface="ＭＳ Ｐゴシック" charset="-128"/>
                <a:cs typeface="ＭＳ Ｐゴシック" charset="-128"/>
              </a:rPr>
              <a:t>2</a:t>
            </a:r>
            <a:endParaRPr lang="en-US" sz="2000">
              <a:latin typeface="Arial" charset="0"/>
              <a:ea typeface="ＭＳ Ｐゴシック" charset="-128"/>
              <a:cs typeface="ＭＳ Ｐゴシック" charset="-128"/>
            </a:endParaRPr>
          </a:p>
        </p:txBody>
      </p:sp>
      <p:sp>
        <p:nvSpPr>
          <p:cNvPr id="120849" name="AutoShape 17"/>
          <p:cNvSpPr>
            <a:spLocks noChangeArrowheads="1"/>
          </p:cNvSpPr>
          <p:nvPr/>
        </p:nvSpPr>
        <p:spPr bwMode="auto">
          <a:xfrm>
            <a:off x="3429000" y="4648200"/>
            <a:ext cx="381000" cy="304800"/>
          </a:xfrm>
          <a:prstGeom prst="rightArrow">
            <a:avLst>
              <a:gd name="adj1" fmla="val 50000"/>
              <a:gd name="adj2" fmla="val 31250"/>
            </a:avLst>
          </a:prstGeom>
          <a:solidFill>
            <a:srgbClr val="C0C0C0"/>
          </a:solidFill>
          <a:ln w="9525">
            <a:solidFill>
              <a:schemeClr val="tx1"/>
            </a:solidFill>
            <a:miter lim="800000"/>
            <a:headEnd/>
            <a:tailEnd/>
          </a:ln>
        </p:spPr>
        <p:txBody>
          <a:bodyPr wrap="none" anchor="ctr">
            <a:prstTxWarp prst="textNoShape">
              <a:avLst/>
            </a:prstTxWarp>
          </a:bodyPr>
          <a:lstStyle/>
          <a:p>
            <a:endParaRPr lang="en-US"/>
          </a:p>
        </p:txBody>
      </p:sp>
      <p:sp>
        <p:nvSpPr>
          <p:cNvPr id="120850" name="Text Box 18"/>
          <p:cNvSpPr txBox="1">
            <a:spLocks noChangeArrowheads="1"/>
          </p:cNvSpPr>
          <p:nvPr/>
        </p:nvSpPr>
        <p:spPr bwMode="auto">
          <a:xfrm>
            <a:off x="5029200" y="3886200"/>
            <a:ext cx="609600" cy="457200"/>
          </a:xfrm>
          <a:prstGeom prst="rect">
            <a:avLst/>
          </a:prstGeom>
          <a:noFill/>
          <a:ln w="9525">
            <a:noFill/>
            <a:miter lim="800000"/>
            <a:headEnd/>
            <a:tailEnd/>
          </a:ln>
        </p:spPr>
        <p:txBody>
          <a:bodyPr>
            <a:prstTxWarp prst="textNoShape">
              <a:avLst/>
            </a:prstTxWarp>
            <a:spAutoFit/>
          </a:bodyPr>
          <a:lstStyle/>
          <a:p>
            <a:pPr algn="l"/>
            <a:r>
              <a:rPr lang="en-US" b="1">
                <a:solidFill>
                  <a:srgbClr val="881C1C"/>
                </a:solidFill>
                <a:latin typeface="Arial" charset="0"/>
                <a:ea typeface="ＭＳ Ｐゴシック" charset="-128"/>
                <a:cs typeface="ＭＳ Ｐゴシック" charset="-128"/>
              </a:rPr>
              <a:t>o</a:t>
            </a:r>
            <a:r>
              <a:rPr lang="en-US" b="1" baseline="-25000">
                <a:solidFill>
                  <a:srgbClr val="881C1C"/>
                </a:solidFill>
                <a:latin typeface="Arial" charset="0"/>
                <a:ea typeface="ＭＳ Ｐゴシック" charset="-128"/>
                <a:cs typeface="ＭＳ Ｐゴシック" charset="-128"/>
              </a:rPr>
              <a:t>2</a:t>
            </a:r>
            <a:endParaRPr lang="en-US">
              <a:latin typeface="Arial" charset="0"/>
              <a:ea typeface="ＭＳ Ｐゴシック" charset="-128"/>
              <a:cs typeface="ＭＳ Ｐゴシック" charset="-128"/>
            </a:endParaRPr>
          </a:p>
        </p:txBody>
      </p:sp>
      <p:cxnSp>
        <p:nvCxnSpPr>
          <p:cNvPr id="120851" name="AutoShape 19"/>
          <p:cNvCxnSpPr>
            <a:cxnSpLocks noChangeShapeType="1"/>
            <a:stCxn id="120845" idx="0"/>
            <a:endCxn id="120839" idx="0"/>
          </p:cNvCxnSpPr>
          <p:nvPr/>
        </p:nvCxnSpPr>
        <p:spPr bwMode="auto">
          <a:xfrm flipH="1" flipV="1">
            <a:off x="4035425" y="3590925"/>
            <a:ext cx="41275" cy="1114425"/>
          </a:xfrm>
          <a:prstGeom prst="straightConnector1">
            <a:avLst/>
          </a:prstGeom>
          <a:noFill/>
          <a:ln w="31750">
            <a:solidFill>
              <a:schemeClr val="tx1"/>
            </a:solidFill>
            <a:round/>
            <a:headEnd/>
            <a:tailEnd type="triangle" w="med" len="med"/>
          </a:ln>
        </p:spPr>
      </p:cxnSp>
      <p:cxnSp>
        <p:nvCxnSpPr>
          <p:cNvPr id="120852" name="AutoShape 20"/>
          <p:cNvCxnSpPr>
            <a:cxnSpLocks noChangeShapeType="1"/>
            <a:stCxn id="120845" idx="0"/>
            <a:endCxn id="120838" idx="3"/>
          </p:cNvCxnSpPr>
          <p:nvPr/>
        </p:nvCxnSpPr>
        <p:spPr bwMode="auto">
          <a:xfrm flipV="1">
            <a:off x="4076700" y="4033838"/>
            <a:ext cx="293688" cy="671512"/>
          </a:xfrm>
          <a:prstGeom prst="straightConnector1">
            <a:avLst/>
          </a:prstGeom>
          <a:noFill/>
          <a:ln w="31750">
            <a:solidFill>
              <a:schemeClr val="tx1"/>
            </a:solidFill>
            <a:round/>
            <a:headEnd/>
            <a:tailEnd type="triangle" w="med" len="med"/>
          </a:ln>
        </p:spPr>
      </p:cxnSp>
      <p:sp>
        <p:nvSpPr>
          <p:cNvPr id="120853" name="Text Box 21"/>
          <p:cNvSpPr txBox="1">
            <a:spLocks noChangeArrowheads="1"/>
          </p:cNvSpPr>
          <p:nvPr/>
        </p:nvSpPr>
        <p:spPr bwMode="auto">
          <a:xfrm>
            <a:off x="3657600" y="3962400"/>
            <a:ext cx="5334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0.5</a:t>
            </a:r>
            <a:endParaRPr lang="en-US">
              <a:latin typeface="Arial" charset="0"/>
              <a:ea typeface="ＭＳ Ｐゴシック" charset="-128"/>
              <a:cs typeface="ＭＳ Ｐゴシック" charset="-128"/>
            </a:endParaRPr>
          </a:p>
        </p:txBody>
      </p:sp>
      <p:sp>
        <p:nvSpPr>
          <p:cNvPr id="120854" name="Text Box 22"/>
          <p:cNvSpPr txBox="1">
            <a:spLocks noChangeArrowheads="1"/>
          </p:cNvSpPr>
          <p:nvPr/>
        </p:nvSpPr>
        <p:spPr bwMode="auto">
          <a:xfrm>
            <a:off x="4114800" y="4267200"/>
            <a:ext cx="5334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0.5</a:t>
            </a:r>
            <a:endParaRPr lang="en-US">
              <a:latin typeface="Arial" charset="0"/>
              <a:ea typeface="ＭＳ Ｐゴシック" charset="-128"/>
              <a:cs typeface="ＭＳ Ｐゴシック" charset="-128"/>
            </a:endParaRPr>
          </a:p>
        </p:txBody>
      </p:sp>
      <p:cxnSp>
        <p:nvCxnSpPr>
          <p:cNvPr id="120855" name="AutoShape 23"/>
          <p:cNvCxnSpPr>
            <a:cxnSpLocks noChangeShapeType="1"/>
            <a:stCxn id="120874" idx="6"/>
            <a:endCxn id="120845" idx="6"/>
          </p:cNvCxnSpPr>
          <p:nvPr/>
        </p:nvCxnSpPr>
        <p:spPr bwMode="auto">
          <a:xfrm flipH="1">
            <a:off x="4362450" y="3543300"/>
            <a:ext cx="2419350" cy="1447800"/>
          </a:xfrm>
          <a:prstGeom prst="curvedConnector3">
            <a:avLst>
              <a:gd name="adj1" fmla="val -8403"/>
            </a:avLst>
          </a:prstGeom>
          <a:noFill/>
          <a:ln w="31750">
            <a:solidFill>
              <a:schemeClr val="tx1"/>
            </a:solidFill>
            <a:round/>
            <a:headEnd/>
            <a:tailEnd type="triangle" w="lg" len="med"/>
          </a:ln>
        </p:spPr>
      </p:cxnSp>
      <p:sp>
        <p:nvSpPr>
          <p:cNvPr id="120856" name="Text Box 24"/>
          <p:cNvSpPr txBox="1">
            <a:spLocks noChangeArrowheads="1"/>
          </p:cNvSpPr>
          <p:nvPr/>
        </p:nvSpPr>
        <p:spPr bwMode="auto">
          <a:xfrm>
            <a:off x="7543800" y="3810000"/>
            <a:ext cx="6096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0.75</a:t>
            </a:r>
            <a:endParaRPr lang="en-US">
              <a:latin typeface="Arial" charset="0"/>
              <a:ea typeface="ＭＳ Ｐゴシック" charset="-128"/>
              <a:cs typeface="ＭＳ Ｐゴシック" charset="-128"/>
            </a:endParaRPr>
          </a:p>
        </p:txBody>
      </p:sp>
      <p:sp>
        <p:nvSpPr>
          <p:cNvPr id="120857" name="Text Box 25"/>
          <p:cNvSpPr txBox="1">
            <a:spLocks noChangeArrowheads="1"/>
          </p:cNvSpPr>
          <p:nvPr/>
        </p:nvSpPr>
        <p:spPr bwMode="auto">
          <a:xfrm>
            <a:off x="6934200" y="3886200"/>
            <a:ext cx="6858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0.25</a:t>
            </a:r>
            <a:endParaRPr lang="en-US">
              <a:latin typeface="Arial" charset="0"/>
              <a:ea typeface="ＭＳ Ｐゴシック" charset="-128"/>
              <a:cs typeface="ＭＳ Ｐゴシック" charset="-128"/>
            </a:endParaRPr>
          </a:p>
        </p:txBody>
      </p:sp>
      <p:sp>
        <p:nvSpPr>
          <p:cNvPr id="120858" name="Text Box 26"/>
          <p:cNvSpPr txBox="1">
            <a:spLocks noChangeArrowheads="1"/>
          </p:cNvSpPr>
          <p:nvPr/>
        </p:nvSpPr>
        <p:spPr bwMode="auto">
          <a:xfrm>
            <a:off x="5029200" y="2971800"/>
            <a:ext cx="609600" cy="457200"/>
          </a:xfrm>
          <a:prstGeom prst="rect">
            <a:avLst/>
          </a:prstGeom>
          <a:noFill/>
          <a:ln w="9525">
            <a:noFill/>
            <a:miter lim="800000"/>
            <a:headEnd/>
            <a:tailEnd/>
          </a:ln>
        </p:spPr>
        <p:txBody>
          <a:bodyPr>
            <a:prstTxWarp prst="textNoShape">
              <a:avLst/>
            </a:prstTxWarp>
            <a:spAutoFit/>
          </a:bodyPr>
          <a:lstStyle/>
          <a:p>
            <a:pPr algn="l"/>
            <a:r>
              <a:rPr lang="en-US" b="1">
                <a:solidFill>
                  <a:srgbClr val="881C1C"/>
                </a:solidFill>
                <a:latin typeface="Arial" charset="0"/>
                <a:ea typeface="ＭＳ Ｐゴシック" charset="-128"/>
                <a:cs typeface="ＭＳ Ｐゴシック" charset="-128"/>
              </a:rPr>
              <a:t>o</a:t>
            </a:r>
            <a:r>
              <a:rPr lang="en-US" b="1" baseline="-25000">
                <a:solidFill>
                  <a:srgbClr val="881C1C"/>
                </a:solidFill>
                <a:latin typeface="Arial" charset="0"/>
                <a:ea typeface="ＭＳ Ｐゴシック" charset="-128"/>
                <a:cs typeface="ＭＳ Ｐゴシック" charset="-128"/>
              </a:rPr>
              <a:t>1</a:t>
            </a:r>
            <a:endParaRPr lang="en-US">
              <a:latin typeface="Arial" charset="0"/>
              <a:ea typeface="ＭＳ Ｐゴシック" charset="-128"/>
              <a:cs typeface="ＭＳ Ｐゴシック" charset="-128"/>
            </a:endParaRPr>
          </a:p>
        </p:txBody>
      </p:sp>
      <p:cxnSp>
        <p:nvCxnSpPr>
          <p:cNvPr id="120859" name="AutoShape 27"/>
          <p:cNvCxnSpPr>
            <a:cxnSpLocks noChangeShapeType="1"/>
            <a:stCxn id="120867" idx="6"/>
            <a:endCxn id="120844" idx="2"/>
          </p:cNvCxnSpPr>
          <p:nvPr/>
        </p:nvCxnSpPr>
        <p:spPr bwMode="auto">
          <a:xfrm>
            <a:off x="6324600" y="4076700"/>
            <a:ext cx="1123950" cy="990600"/>
          </a:xfrm>
          <a:prstGeom prst="curvedConnector3">
            <a:avLst>
              <a:gd name="adj1" fmla="val 50847"/>
            </a:avLst>
          </a:prstGeom>
          <a:noFill/>
          <a:ln w="31750">
            <a:solidFill>
              <a:schemeClr val="tx1"/>
            </a:solidFill>
            <a:round/>
            <a:headEnd/>
            <a:tailEnd type="triangle" w="lg" len="med"/>
          </a:ln>
        </p:spPr>
      </p:cxnSp>
      <p:cxnSp>
        <p:nvCxnSpPr>
          <p:cNvPr id="120860" name="AutoShape 28"/>
          <p:cNvCxnSpPr>
            <a:cxnSpLocks noChangeShapeType="1"/>
            <a:stCxn id="120875" idx="3"/>
            <a:endCxn id="120845" idx="6"/>
          </p:cNvCxnSpPr>
          <p:nvPr/>
        </p:nvCxnSpPr>
        <p:spPr bwMode="auto">
          <a:xfrm rot="5400000">
            <a:off x="4676775" y="4300538"/>
            <a:ext cx="376237" cy="1004888"/>
          </a:xfrm>
          <a:prstGeom prst="curvedConnector2">
            <a:avLst/>
          </a:prstGeom>
          <a:noFill/>
          <a:ln w="31750">
            <a:solidFill>
              <a:schemeClr val="tx1"/>
            </a:solidFill>
            <a:round/>
            <a:headEnd/>
            <a:tailEnd type="triangle" w="lg" len="med"/>
          </a:ln>
        </p:spPr>
      </p:cxnSp>
      <p:sp>
        <p:nvSpPr>
          <p:cNvPr id="120861" name="Text Box 29"/>
          <p:cNvSpPr txBox="1">
            <a:spLocks noChangeArrowheads="1"/>
          </p:cNvSpPr>
          <p:nvPr/>
        </p:nvSpPr>
        <p:spPr bwMode="auto">
          <a:xfrm>
            <a:off x="6934200" y="4495800"/>
            <a:ext cx="6096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1.0</a:t>
            </a:r>
            <a:endParaRPr lang="en-US">
              <a:latin typeface="Arial" charset="0"/>
              <a:ea typeface="ＭＳ Ｐゴシック" charset="-128"/>
              <a:cs typeface="ＭＳ Ｐゴシック" charset="-128"/>
            </a:endParaRPr>
          </a:p>
        </p:txBody>
      </p:sp>
      <p:sp>
        <p:nvSpPr>
          <p:cNvPr id="120862" name="Text Box 30"/>
          <p:cNvSpPr txBox="1">
            <a:spLocks noChangeArrowheads="1"/>
          </p:cNvSpPr>
          <p:nvPr/>
        </p:nvSpPr>
        <p:spPr bwMode="auto">
          <a:xfrm>
            <a:off x="5715000" y="6248400"/>
            <a:ext cx="609600" cy="457200"/>
          </a:xfrm>
          <a:prstGeom prst="rect">
            <a:avLst/>
          </a:prstGeom>
          <a:noFill/>
          <a:ln w="9525">
            <a:noFill/>
            <a:miter lim="800000"/>
            <a:headEnd/>
            <a:tailEnd/>
          </a:ln>
        </p:spPr>
        <p:txBody>
          <a:bodyPr>
            <a:prstTxWarp prst="textNoShape">
              <a:avLst/>
            </a:prstTxWarp>
            <a:spAutoFit/>
          </a:bodyPr>
          <a:lstStyle/>
          <a:p>
            <a:pPr algn="l"/>
            <a:r>
              <a:rPr lang="en-US" b="1">
                <a:solidFill>
                  <a:srgbClr val="881C1C"/>
                </a:solidFill>
                <a:latin typeface="Arial" charset="0"/>
                <a:ea typeface="ＭＳ Ｐゴシック" charset="-128"/>
                <a:cs typeface="ＭＳ Ｐゴシック" charset="-128"/>
              </a:rPr>
              <a:t>o</a:t>
            </a:r>
            <a:r>
              <a:rPr lang="en-US" b="1" baseline="-25000">
                <a:solidFill>
                  <a:srgbClr val="881C1C"/>
                </a:solidFill>
                <a:latin typeface="Arial" charset="0"/>
                <a:ea typeface="ＭＳ Ｐゴシック" charset="-128"/>
                <a:cs typeface="ＭＳ Ｐゴシック" charset="-128"/>
              </a:rPr>
              <a:t>2</a:t>
            </a:r>
            <a:endParaRPr lang="en-US">
              <a:latin typeface="Arial" charset="0"/>
              <a:ea typeface="ＭＳ Ｐゴシック" charset="-128"/>
              <a:cs typeface="ＭＳ Ｐゴシック" charset="-128"/>
            </a:endParaRPr>
          </a:p>
        </p:txBody>
      </p:sp>
      <p:sp>
        <p:nvSpPr>
          <p:cNvPr id="120863" name="Text Box 31"/>
          <p:cNvSpPr txBox="1">
            <a:spLocks noChangeArrowheads="1"/>
          </p:cNvSpPr>
          <p:nvPr/>
        </p:nvSpPr>
        <p:spPr bwMode="auto">
          <a:xfrm>
            <a:off x="3733800" y="5791200"/>
            <a:ext cx="5334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1.0</a:t>
            </a:r>
            <a:endParaRPr lang="en-US">
              <a:latin typeface="Arial" charset="0"/>
              <a:ea typeface="ＭＳ Ｐゴシック" charset="-128"/>
              <a:cs typeface="ＭＳ Ｐゴシック" charset="-128"/>
            </a:endParaRPr>
          </a:p>
        </p:txBody>
      </p:sp>
      <p:sp>
        <p:nvSpPr>
          <p:cNvPr id="120864" name="Text Box 32"/>
          <p:cNvSpPr txBox="1">
            <a:spLocks noChangeArrowheads="1"/>
          </p:cNvSpPr>
          <p:nvPr/>
        </p:nvSpPr>
        <p:spPr bwMode="auto">
          <a:xfrm>
            <a:off x="7239000" y="5334000"/>
            <a:ext cx="6096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1.0</a:t>
            </a:r>
            <a:endParaRPr lang="en-US">
              <a:latin typeface="Arial" charset="0"/>
              <a:ea typeface="ＭＳ Ｐゴシック" charset="-128"/>
              <a:cs typeface="ＭＳ Ｐゴシック" charset="-128"/>
            </a:endParaRPr>
          </a:p>
        </p:txBody>
      </p:sp>
      <p:cxnSp>
        <p:nvCxnSpPr>
          <p:cNvPr id="120865" name="AutoShape 33"/>
          <p:cNvCxnSpPr>
            <a:cxnSpLocks noChangeShapeType="1"/>
            <a:stCxn id="120872" idx="2"/>
            <a:endCxn id="120845" idx="4"/>
          </p:cNvCxnSpPr>
          <p:nvPr/>
        </p:nvCxnSpPr>
        <p:spPr bwMode="auto">
          <a:xfrm rot="10800000">
            <a:off x="4076700" y="5276850"/>
            <a:ext cx="571500" cy="1085850"/>
          </a:xfrm>
          <a:prstGeom prst="curvedConnector2">
            <a:avLst/>
          </a:prstGeom>
          <a:noFill/>
          <a:ln w="31750">
            <a:solidFill>
              <a:schemeClr val="tx1"/>
            </a:solidFill>
            <a:round/>
            <a:headEnd/>
            <a:tailEnd type="triangle" w="lg" len="med"/>
          </a:ln>
        </p:spPr>
      </p:cxnSp>
      <p:cxnSp>
        <p:nvCxnSpPr>
          <p:cNvPr id="120866" name="AutoShape 34"/>
          <p:cNvCxnSpPr>
            <a:cxnSpLocks noChangeShapeType="1"/>
            <a:stCxn id="120878" idx="0"/>
            <a:endCxn id="120844" idx="2"/>
          </p:cNvCxnSpPr>
          <p:nvPr/>
        </p:nvCxnSpPr>
        <p:spPr bwMode="auto">
          <a:xfrm rot="-5400000">
            <a:off x="6848475" y="4886325"/>
            <a:ext cx="419100" cy="781050"/>
          </a:xfrm>
          <a:prstGeom prst="curvedConnector2">
            <a:avLst/>
          </a:prstGeom>
          <a:noFill/>
          <a:ln w="31750">
            <a:solidFill>
              <a:schemeClr val="tx1"/>
            </a:solidFill>
            <a:round/>
            <a:headEnd/>
            <a:tailEnd type="triangle" w="lg" len="med"/>
          </a:ln>
        </p:spPr>
      </p:cxnSp>
      <p:sp>
        <p:nvSpPr>
          <p:cNvPr id="120867" name="Oval 35"/>
          <p:cNvSpPr>
            <a:spLocks noChangeArrowheads="1"/>
          </p:cNvSpPr>
          <p:nvPr/>
        </p:nvSpPr>
        <p:spPr bwMode="auto">
          <a:xfrm>
            <a:off x="6096000" y="3962400"/>
            <a:ext cx="228600" cy="228600"/>
          </a:xfrm>
          <a:prstGeom prst="ellipse">
            <a:avLst/>
          </a:prstGeom>
          <a:solidFill>
            <a:schemeClr val="bg2"/>
          </a:solidFill>
          <a:ln w="9525">
            <a:solidFill>
              <a:schemeClr val="tx1"/>
            </a:solidFill>
            <a:round/>
            <a:headEnd/>
            <a:tailEnd/>
          </a:ln>
        </p:spPr>
        <p:txBody>
          <a:bodyPr wrap="none" anchor="ctr">
            <a:prstTxWarp prst="textNoShape">
              <a:avLst/>
            </a:prstTxWarp>
          </a:bodyPr>
          <a:lstStyle/>
          <a:p>
            <a:endParaRPr lang="en-US"/>
          </a:p>
        </p:txBody>
      </p:sp>
      <p:cxnSp>
        <p:nvCxnSpPr>
          <p:cNvPr id="120868" name="AutoShape 36"/>
          <p:cNvCxnSpPr>
            <a:cxnSpLocks noChangeShapeType="1"/>
            <a:stCxn id="120839" idx="1"/>
            <a:endCxn id="120874" idx="2"/>
          </p:cNvCxnSpPr>
          <p:nvPr/>
        </p:nvCxnSpPr>
        <p:spPr bwMode="auto">
          <a:xfrm>
            <a:off x="4352925" y="3394075"/>
            <a:ext cx="2200275" cy="149225"/>
          </a:xfrm>
          <a:prstGeom prst="straightConnector1">
            <a:avLst/>
          </a:prstGeom>
          <a:noFill/>
          <a:ln w="31750">
            <a:solidFill>
              <a:schemeClr val="tx1"/>
            </a:solidFill>
            <a:round/>
            <a:headEnd/>
            <a:tailEnd type="triangle" w="med" len="med"/>
          </a:ln>
        </p:spPr>
      </p:cxnSp>
      <p:cxnSp>
        <p:nvCxnSpPr>
          <p:cNvPr id="120869" name="AutoShape 37"/>
          <p:cNvCxnSpPr>
            <a:cxnSpLocks noChangeShapeType="1"/>
            <a:stCxn id="120839" idx="1"/>
            <a:endCxn id="120867" idx="2"/>
          </p:cNvCxnSpPr>
          <p:nvPr/>
        </p:nvCxnSpPr>
        <p:spPr bwMode="auto">
          <a:xfrm>
            <a:off x="4352925" y="3394075"/>
            <a:ext cx="1743075" cy="682625"/>
          </a:xfrm>
          <a:prstGeom prst="straightConnector1">
            <a:avLst/>
          </a:prstGeom>
          <a:noFill/>
          <a:ln w="31750">
            <a:solidFill>
              <a:schemeClr val="tx1"/>
            </a:solidFill>
            <a:round/>
            <a:headEnd/>
            <a:tailEnd type="triangle" w="med" len="med"/>
          </a:ln>
        </p:spPr>
      </p:cxnSp>
      <p:sp>
        <p:nvSpPr>
          <p:cNvPr id="120870" name="Text Box 38"/>
          <p:cNvSpPr txBox="1">
            <a:spLocks noChangeArrowheads="1"/>
          </p:cNvSpPr>
          <p:nvPr/>
        </p:nvSpPr>
        <p:spPr bwMode="auto">
          <a:xfrm>
            <a:off x="5105400" y="3352800"/>
            <a:ext cx="609600" cy="457200"/>
          </a:xfrm>
          <a:prstGeom prst="rect">
            <a:avLst/>
          </a:prstGeom>
          <a:noFill/>
          <a:ln w="9525">
            <a:noFill/>
            <a:miter lim="800000"/>
            <a:headEnd/>
            <a:tailEnd/>
          </a:ln>
        </p:spPr>
        <p:txBody>
          <a:bodyPr>
            <a:prstTxWarp prst="textNoShape">
              <a:avLst/>
            </a:prstTxWarp>
            <a:spAutoFit/>
          </a:bodyPr>
          <a:lstStyle/>
          <a:p>
            <a:pPr algn="l"/>
            <a:r>
              <a:rPr lang="en-US" b="1">
                <a:solidFill>
                  <a:srgbClr val="881C1C"/>
                </a:solidFill>
                <a:latin typeface="Arial" charset="0"/>
                <a:ea typeface="ＭＳ Ｐゴシック" charset="-128"/>
                <a:cs typeface="ＭＳ Ｐゴシック" charset="-128"/>
              </a:rPr>
              <a:t>o</a:t>
            </a:r>
            <a:r>
              <a:rPr lang="en-US" b="1" baseline="-25000">
                <a:solidFill>
                  <a:srgbClr val="881C1C"/>
                </a:solidFill>
                <a:latin typeface="Arial" charset="0"/>
                <a:ea typeface="ＭＳ Ｐゴシック" charset="-128"/>
                <a:cs typeface="ＭＳ Ｐゴシック" charset="-128"/>
              </a:rPr>
              <a:t>2</a:t>
            </a:r>
            <a:endParaRPr lang="en-US">
              <a:latin typeface="Arial" charset="0"/>
              <a:ea typeface="ＭＳ Ｐゴシック" charset="-128"/>
              <a:cs typeface="ＭＳ Ｐゴシック" charset="-128"/>
            </a:endParaRPr>
          </a:p>
        </p:txBody>
      </p:sp>
      <p:sp>
        <p:nvSpPr>
          <p:cNvPr id="120871" name="Text Box 39"/>
          <p:cNvSpPr txBox="1">
            <a:spLocks noChangeArrowheads="1"/>
          </p:cNvSpPr>
          <p:nvPr/>
        </p:nvSpPr>
        <p:spPr bwMode="auto">
          <a:xfrm>
            <a:off x="4800600" y="4495800"/>
            <a:ext cx="6096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1.0</a:t>
            </a:r>
            <a:endParaRPr lang="en-US">
              <a:latin typeface="Arial" charset="0"/>
              <a:ea typeface="ＭＳ Ｐゴシック" charset="-128"/>
              <a:cs typeface="ＭＳ Ｐゴシック" charset="-128"/>
            </a:endParaRPr>
          </a:p>
        </p:txBody>
      </p:sp>
      <p:sp>
        <p:nvSpPr>
          <p:cNvPr id="120872" name="Oval 40"/>
          <p:cNvSpPr>
            <a:spLocks noChangeArrowheads="1"/>
          </p:cNvSpPr>
          <p:nvPr/>
        </p:nvSpPr>
        <p:spPr bwMode="auto">
          <a:xfrm>
            <a:off x="4648200" y="6248400"/>
            <a:ext cx="228600" cy="228600"/>
          </a:xfrm>
          <a:prstGeom prst="ellipse">
            <a:avLst/>
          </a:prstGeom>
          <a:solidFill>
            <a:schemeClr val="bg2"/>
          </a:solidFill>
          <a:ln w="9525">
            <a:solidFill>
              <a:schemeClr val="tx1"/>
            </a:solidFill>
            <a:round/>
            <a:headEnd/>
            <a:tailEnd/>
          </a:ln>
        </p:spPr>
        <p:txBody>
          <a:bodyPr wrap="none" anchor="ctr">
            <a:prstTxWarp prst="textNoShape">
              <a:avLst/>
            </a:prstTxWarp>
          </a:bodyPr>
          <a:lstStyle/>
          <a:p>
            <a:endParaRPr lang="en-US"/>
          </a:p>
        </p:txBody>
      </p:sp>
      <p:sp>
        <p:nvSpPr>
          <p:cNvPr id="120873" name="Text Box 41"/>
          <p:cNvSpPr txBox="1">
            <a:spLocks noChangeArrowheads="1"/>
          </p:cNvSpPr>
          <p:nvPr/>
        </p:nvSpPr>
        <p:spPr bwMode="auto">
          <a:xfrm>
            <a:off x="6400800" y="4876800"/>
            <a:ext cx="533400" cy="336550"/>
          </a:xfrm>
          <a:prstGeom prst="rect">
            <a:avLst/>
          </a:prstGeom>
          <a:noFill/>
          <a:ln w="9525">
            <a:noFill/>
            <a:miter lim="800000"/>
            <a:headEnd/>
            <a:tailEnd/>
          </a:ln>
        </p:spPr>
        <p:txBody>
          <a:bodyPr>
            <a:prstTxWarp prst="textNoShape">
              <a:avLst/>
            </a:prstTxWarp>
            <a:spAutoFit/>
          </a:bodyPr>
          <a:lstStyle/>
          <a:p>
            <a:pPr algn="l"/>
            <a:r>
              <a:rPr lang="en-US" b="1" baseline="-25000">
                <a:latin typeface="Arial" charset="0"/>
                <a:ea typeface="ＭＳ Ｐゴシック" charset="-128"/>
                <a:cs typeface="ＭＳ Ｐゴシック" charset="-128"/>
              </a:rPr>
              <a:t>1.0</a:t>
            </a:r>
            <a:endParaRPr lang="en-US">
              <a:latin typeface="Arial" charset="0"/>
              <a:ea typeface="ＭＳ Ｐゴシック" charset="-128"/>
              <a:cs typeface="ＭＳ Ｐゴシック" charset="-128"/>
            </a:endParaRPr>
          </a:p>
        </p:txBody>
      </p:sp>
      <p:sp>
        <p:nvSpPr>
          <p:cNvPr id="120874" name="Oval 42"/>
          <p:cNvSpPr>
            <a:spLocks noChangeArrowheads="1"/>
          </p:cNvSpPr>
          <p:nvPr/>
        </p:nvSpPr>
        <p:spPr bwMode="auto">
          <a:xfrm>
            <a:off x="6553200" y="3429000"/>
            <a:ext cx="228600" cy="228600"/>
          </a:xfrm>
          <a:prstGeom prst="ellipse">
            <a:avLst/>
          </a:prstGeom>
          <a:solidFill>
            <a:schemeClr val="bg2"/>
          </a:solidFill>
          <a:ln w="9525">
            <a:solidFill>
              <a:schemeClr val="tx1"/>
            </a:solidFill>
            <a:round/>
            <a:headEnd/>
            <a:tailEnd/>
          </a:ln>
        </p:spPr>
        <p:txBody>
          <a:bodyPr wrap="none" anchor="ctr">
            <a:prstTxWarp prst="textNoShape">
              <a:avLst/>
            </a:prstTxWarp>
          </a:bodyPr>
          <a:lstStyle/>
          <a:p>
            <a:endParaRPr lang="en-US"/>
          </a:p>
        </p:txBody>
      </p:sp>
      <p:sp>
        <p:nvSpPr>
          <p:cNvPr id="120875" name="Oval 43"/>
          <p:cNvSpPr>
            <a:spLocks noChangeArrowheads="1"/>
          </p:cNvSpPr>
          <p:nvPr/>
        </p:nvSpPr>
        <p:spPr bwMode="auto">
          <a:xfrm>
            <a:off x="5334000" y="4419600"/>
            <a:ext cx="228600" cy="228600"/>
          </a:xfrm>
          <a:prstGeom prst="ellipse">
            <a:avLst/>
          </a:prstGeom>
          <a:solidFill>
            <a:schemeClr val="bg2"/>
          </a:solidFill>
          <a:ln w="9525">
            <a:solidFill>
              <a:schemeClr val="tx1"/>
            </a:solidFill>
            <a:round/>
            <a:headEnd/>
            <a:tailEnd/>
          </a:ln>
        </p:spPr>
        <p:txBody>
          <a:bodyPr wrap="none" anchor="ctr">
            <a:prstTxWarp prst="textNoShape">
              <a:avLst/>
            </a:prstTxWarp>
          </a:bodyPr>
          <a:lstStyle/>
          <a:p>
            <a:endParaRPr lang="en-US"/>
          </a:p>
        </p:txBody>
      </p:sp>
      <p:cxnSp>
        <p:nvCxnSpPr>
          <p:cNvPr id="120876" name="AutoShape 44"/>
          <p:cNvCxnSpPr>
            <a:cxnSpLocks noChangeShapeType="1"/>
            <a:stCxn id="120838" idx="1"/>
            <a:endCxn id="120875" idx="1"/>
          </p:cNvCxnSpPr>
          <p:nvPr/>
        </p:nvCxnSpPr>
        <p:spPr bwMode="auto">
          <a:xfrm>
            <a:off x="5000625" y="4041775"/>
            <a:ext cx="366713" cy="411163"/>
          </a:xfrm>
          <a:prstGeom prst="straightConnector1">
            <a:avLst/>
          </a:prstGeom>
          <a:noFill/>
          <a:ln w="31750">
            <a:solidFill>
              <a:schemeClr val="tx1"/>
            </a:solidFill>
            <a:round/>
            <a:headEnd/>
            <a:tailEnd type="triangle" w="med" len="med"/>
          </a:ln>
        </p:spPr>
      </p:cxnSp>
      <p:cxnSp>
        <p:nvCxnSpPr>
          <p:cNvPr id="120877" name="AutoShape 45"/>
          <p:cNvCxnSpPr>
            <a:cxnSpLocks noChangeShapeType="1"/>
            <a:stCxn id="120844" idx="4"/>
            <a:endCxn id="120836" idx="2"/>
          </p:cNvCxnSpPr>
          <p:nvPr/>
        </p:nvCxnSpPr>
        <p:spPr bwMode="auto">
          <a:xfrm flipH="1">
            <a:off x="7469188" y="5353050"/>
            <a:ext cx="265112" cy="808038"/>
          </a:xfrm>
          <a:prstGeom prst="straightConnector1">
            <a:avLst/>
          </a:prstGeom>
          <a:noFill/>
          <a:ln w="31750">
            <a:solidFill>
              <a:schemeClr val="tx1"/>
            </a:solidFill>
            <a:round/>
            <a:headEnd/>
            <a:tailEnd type="triangle" w="med" len="med"/>
          </a:ln>
        </p:spPr>
      </p:cxnSp>
      <p:sp>
        <p:nvSpPr>
          <p:cNvPr id="120878" name="Oval 46"/>
          <p:cNvSpPr>
            <a:spLocks noChangeArrowheads="1"/>
          </p:cNvSpPr>
          <p:nvPr/>
        </p:nvSpPr>
        <p:spPr bwMode="auto">
          <a:xfrm>
            <a:off x="6553200" y="5486400"/>
            <a:ext cx="228600" cy="228600"/>
          </a:xfrm>
          <a:prstGeom prst="ellipse">
            <a:avLst/>
          </a:prstGeom>
          <a:solidFill>
            <a:schemeClr val="bg2"/>
          </a:solidFill>
          <a:ln w="9525">
            <a:solidFill>
              <a:schemeClr val="tx1"/>
            </a:solidFill>
            <a:round/>
            <a:headEnd/>
            <a:tailEnd/>
          </a:ln>
        </p:spPr>
        <p:txBody>
          <a:bodyPr wrap="none" anchor="ctr">
            <a:prstTxWarp prst="textNoShape">
              <a:avLst/>
            </a:prstTxWarp>
          </a:bodyPr>
          <a:lstStyle/>
          <a:p>
            <a:endParaRPr lang="en-US"/>
          </a:p>
        </p:txBody>
      </p:sp>
      <p:cxnSp>
        <p:nvCxnSpPr>
          <p:cNvPr id="120879" name="AutoShape 47"/>
          <p:cNvCxnSpPr>
            <a:cxnSpLocks noChangeShapeType="1"/>
            <a:stCxn id="120836" idx="3"/>
            <a:endCxn id="120872" idx="6"/>
          </p:cNvCxnSpPr>
          <p:nvPr/>
        </p:nvCxnSpPr>
        <p:spPr bwMode="auto">
          <a:xfrm rot="10800000" flipV="1">
            <a:off x="4876800" y="6357938"/>
            <a:ext cx="2274888" cy="4762"/>
          </a:xfrm>
          <a:prstGeom prst="curvedConnector3">
            <a:avLst>
              <a:gd name="adj1" fmla="val 49824"/>
            </a:avLst>
          </a:prstGeom>
          <a:noFill/>
          <a:ln w="31750">
            <a:solidFill>
              <a:schemeClr val="tx1"/>
            </a:solidFill>
            <a:round/>
            <a:headEnd/>
            <a:tailEnd type="triangle" w="lg" len="med"/>
          </a:ln>
        </p:spPr>
      </p:cxnSp>
      <p:cxnSp>
        <p:nvCxnSpPr>
          <p:cNvPr id="120880" name="AutoShape 48"/>
          <p:cNvCxnSpPr>
            <a:cxnSpLocks noChangeShapeType="1"/>
            <a:stCxn id="120836" idx="3"/>
            <a:endCxn id="120878" idx="4"/>
          </p:cNvCxnSpPr>
          <p:nvPr/>
        </p:nvCxnSpPr>
        <p:spPr bwMode="auto">
          <a:xfrm rot="10800000">
            <a:off x="6667500" y="5715000"/>
            <a:ext cx="484188" cy="642938"/>
          </a:xfrm>
          <a:prstGeom prst="curvedConnector2">
            <a:avLst/>
          </a:prstGeom>
          <a:noFill/>
          <a:ln w="31750">
            <a:solidFill>
              <a:schemeClr val="tx1"/>
            </a:solidFill>
            <a:round/>
            <a:headEnd/>
            <a:tailEnd type="triangle" w="lg" len="med"/>
          </a:ln>
        </p:spPr>
      </p:cxnSp>
      <p:sp>
        <p:nvSpPr>
          <p:cNvPr id="120881" name="Rectangle 49"/>
          <p:cNvSpPr>
            <a:spLocks noChangeArrowheads="1"/>
          </p:cNvSpPr>
          <p:nvPr/>
        </p:nvSpPr>
        <p:spPr bwMode="auto">
          <a:xfrm>
            <a:off x="2133600" y="3733800"/>
            <a:ext cx="233363" cy="396875"/>
          </a:xfrm>
          <a:prstGeom prst="rect">
            <a:avLst/>
          </a:prstGeom>
          <a:noFill/>
          <a:ln w="9525">
            <a:noFill/>
            <a:miter lim="800000"/>
            <a:headEnd/>
            <a:tailEnd/>
          </a:ln>
        </p:spPr>
        <p:txBody>
          <a:bodyPr>
            <a:prstTxWarp prst="textNoShape">
              <a:avLst/>
            </a:prstTxWarp>
            <a:spAutoFit/>
          </a:bodyPr>
          <a:lstStyle/>
          <a:p>
            <a:r>
              <a:rPr lang="en-US" sz="2000"/>
              <a:t>'</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Finding Optimal Controllers</a:t>
            </a:r>
          </a:p>
        </p:txBody>
      </p:sp>
      <p:sp>
        <p:nvSpPr>
          <p:cNvPr id="122884" name="Rectangle 3"/>
          <p:cNvSpPr>
            <a:spLocks noGrp="1" noChangeArrowheads="1"/>
          </p:cNvSpPr>
          <p:nvPr>
            <p:ph type="body" idx="1"/>
          </p:nvPr>
        </p:nvSpPr>
        <p:spPr>
          <a:xfrm>
            <a:off x="457200" y="1905000"/>
            <a:ext cx="8229600" cy="4953000"/>
          </a:xfrm>
        </p:spPr>
        <p:txBody>
          <a:bodyPr/>
          <a:lstStyle/>
          <a:p>
            <a:pPr eaLnBrk="1" hangingPunct="1">
              <a:spcAft>
                <a:spcPts val="600"/>
              </a:spcAft>
            </a:pPr>
            <a:r>
              <a:rPr lang="en-US" sz="2600" dirty="0">
                <a:ea typeface="ＭＳ Ｐゴシック" charset="-128"/>
                <a:cs typeface="ＭＳ Ｐゴシック" charset="-128"/>
              </a:rPr>
              <a:t>How can we </a:t>
            </a:r>
            <a:r>
              <a:rPr lang="en-US" sz="2600" b="1" dirty="0">
                <a:ea typeface="ＭＳ Ｐゴシック" charset="-128"/>
                <a:cs typeface="ＭＳ Ｐゴシック" charset="-128"/>
              </a:rPr>
              <a:t>search the space</a:t>
            </a:r>
            <a:r>
              <a:rPr lang="en-US" sz="2600" dirty="0">
                <a:ea typeface="ＭＳ Ｐゴシック" charset="-128"/>
                <a:cs typeface="ＭＳ Ｐゴシック" charset="-128"/>
              </a:rPr>
              <a:t> of possible joint controllers?</a:t>
            </a:r>
          </a:p>
          <a:p>
            <a:pPr eaLnBrk="1" hangingPunct="1">
              <a:spcAft>
                <a:spcPts val="600"/>
              </a:spcAft>
            </a:pPr>
            <a:r>
              <a:rPr lang="en-US" sz="2600" dirty="0">
                <a:ea typeface="ＭＳ Ｐゴシック" charset="-128"/>
                <a:cs typeface="ＭＳ Ｐゴシック" charset="-128"/>
              </a:rPr>
              <a:t>How do we set the parameters of the controllers to </a:t>
            </a:r>
            <a:r>
              <a:rPr lang="en-US" sz="2600" b="1" dirty="0">
                <a:ea typeface="ＭＳ Ｐゴシック" charset="-128"/>
                <a:cs typeface="ＭＳ Ｐゴシック" charset="-128"/>
              </a:rPr>
              <a:t>maximize value</a:t>
            </a:r>
            <a:r>
              <a:rPr lang="en-US" sz="2600" dirty="0">
                <a:ea typeface="ＭＳ Ｐゴシック" charset="-128"/>
                <a:cs typeface="ＭＳ Ｐゴシック" charset="-128"/>
              </a:rPr>
              <a:t>?</a:t>
            </a:r>
          </a:p>
          <a:p>
            <a:pPr eaLnBrk="1" hangingPunct="1">
              <a:spcAft>
                <a:spcPts val="600"/>
              </a:spcAft>
            </a:pPr>
            <a:r>
              <a:rPr lang="en-US" sz="2600" dirty="0">
                <a:ea typeface="ＭＳ Ｐゴシック" charset="-128"/>
                <a:cs typeface="ＭＳ Ｐゴシック" charset="-128"/>
              </a:rPr>
              <a:t>Deterministic controllers</a:t>
            </a:r>
            <a:r>
              <a:rPr lang="en-US" sz="2600" dirty="0" smtClean="0">
                <a:ea typeface="ＭＳ Ｐゴシック" charset="-128"/>
                <a:cs typeface="ＭＳ Ｐゴシック" charset="-128"/>
              </a:rPr>
              <a:t> – </a:t>
            </a:r>
            <a:r>
              <a:rPr lang="en-US" sz="2600" dirty="0">
                <a:ea typeface="ＭＳ Ｐゴシック" charset="-128"/>
                <a:cs typeface="ＭＳ Ｐゴシック" charset="-128"/>
              </a:rPr>
              <a:t>can use traditional search methods such as</a:t>
            </a:r>
            <a:r>
              <a:rPr lang="en-US" sz="2600" dirty="0" smtClean="0">
                <a:ea typeface="ＭＳ Ｐゴシック" charset="-128"/>
                <a:cs typeface="ＭＳ Ｐゴシック" charset="-128"/>
              </a:rPr>
              <a:t> BSF or B&amp;B</a:t>
            </a:r>
          </a:p>
          <a:p>
            <a:pPr eaLnBrk="1" hangingPunct="1">
              <a:spcAft>
                <a:spcPts val="600"/>
              </a:spcAft>
            </a:pPr>
            <a:r>
              <a:rPr lang="en-US" sz="2600" dirty="0">
                <a:ea typeface="ＭＳ Ｐゴシック" charset="-128"/>
                <a:cs typeface="ＭＳ Ｐゴシック" charset="-128"/>
              </a:rPr>
              <a:t>Stochastic controllers</a:t>
            </a:r>
            <a:r>
              <a:rPr lang="en-US" sz="2600" dirty="0" smtClean="0">
                <a:ea typeface="ＭＳ Ｐゴシック" charset="-128"/>
                <a:cs typeface="ＭＳ Ｐゴシック" charset="-128"/>
              </a:rPr>
              <a:t> – </a:t>
            </a:r>
            <a:r>
              <a:rPr lang="en-US" sz="2600" dirty="0">
                <a:ea typeface="ＭＳ Ｐゴシック" charset="-128"/>
                <a:cs typeface="ＭＳ Ｐゴシック" charset="-128"/>
              </a:rPr>
              <a:t>continuous optimization problem</a:t>
            </a:r>
          </a:p>
          <a:p>
            <a:pPr eaLnBrk="1" hangingPunct="1">
              <a:spcAft>
                <a:spcPts val="600"/>
              </a:spcAft>
            </a:pPr>
            <a:r>
              <a:rPr lang="en-US" sz="2600" b="1" dirty="0">
                <a:ea typeface="ＭＳ Ｐゴシック" charset="-128"/>
                <a:cs typeface="ＭＳ Ｐゴシック" charset="-128"/>
              </a:rPr>
              <a:t>Key question</a:t>
            </a:r>
            <a:r>
              <a:rPr lang="en-US" sz="2600" dirty="0">
                <a:ea typeface="ＭＳ Ｐゴシック" charset="-128"/>
                <a:cs typeface="ＭＳ Ｐゴシック" charset="-128"/>
              </a:rPr>
              <a:t>: how to best use a </a:t>
            </a:r>
            <a:r>
              <a:rPr lang="en-US" sz="2600" b="1" dirty="0">
                <a:ea typeface="ＭＳ Ｐゴシック" charset="-128"/>
                <a:cs typeface="ＭＳ Ｐゴシック" charset="-128"/>
              </a:rPr>
              <a:t>limited amount of</a:t>
            </a:r>
            <a:r>
              <a:rPr lang="en-US" sz="2600" b="1" dirty="0" smtClean="0">
                <a:ea typeface="ＭＳ Ｐゴシック" charset="-128"/>
                <a:cs typeface="ＭＳ Ｐゴシック" charset="-128"/>
              </a:rPr>
              <a:t> memory </a:t>
            </a:r>
            <a:r>
              <a:rPr lang="en-US" sz="2600" dirty="0">
                <a:ea typeface="ＭＳ Ｐゴシック" charset="-128"/>
                <a:cs typeface="ＭＳ Ｐゴシック" charset="-128"/>
              </a:rPr>
              <a:t>to optimize </a:t>
            </a:r>
            <a:r>
              <a:rPr lang="en-US" sz="2600" dirty="0" smtClean="0">
                <a:ea typeface="ＭＳ Ｐゴシック" charset="-128"/>
                <a:cs typeface="ＭＳ Ｐゴシック" charset="-128"/>
              </a:rPr>
              <a:t>value?</a:t>
            </a:r>
            <a:endParaRPr lang="en-US" sz="2600" dirty="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Independent Joint Controllers</a:t>
            </a:r>
          </a:p>
        </p:txBody>
      </p:sp>
      <p:sp>
        <p:nvSpPr>
          <p:cNvPr id="124932" name="Rectangle 3"/>
          <p:cNvSpPr>
            <a:spLocks noGrp="1" noChangeArrowheads="1"/>
          </p:cNvSpPr>
          <p:nvPr>
            <p:ph type="body" idx="1"/>
          </p:nvPr>
        </p:nvSpPr>
        <p:spPr>
          <a:xfrm>
            <a:off x="457200" y="1828800"/>
            <a:ext cx="4267200" cy="4572000"/>
          </a:xfrm>
        </p:spPr>
        <p:txBody>
          <a:bodyPr/>
          <a:lstStyle/>
          <a:p>
            <a:pPr eaLnBrk="1" hangingPunct="1">
              <a:spcAft>
                <a:spcPts val="600"/>
              </a:spcAft>
            </a:pPr>
            <a:r>
              <a:rPr lang="en-US" sz="2600" dirty="0" smtClean="0">
                <a:ea typeface="ＭＳ Ｐゴシック" charset="-128"/>
                <a:cs typeface="ＭＳ Ｐゴシック" charset="-128"/>
              </a:rPr>
              <a:t>Local </a:t>
            </a:r>
            <a:r>
              <a:rPr lang="en-US" sz="2600" dirty="0">
                <a:ea typeface="ＭＳ Ｐゴシック" charset="-128"/>
                <a:cs typeface="ＭＳ Ｐゴシック" charset="-128"/>
              </a:rPr>
              <a:t>controller for agent </a:t>
            </a:r>
            <a:r>
              <a:rPr lang="en-US" sz="2600" i="1" dirty="0" err="1">
                <a:latin typeface="Times New Roman" charset="0"/>
                <a:ea typeface="ＭＳ Ｐゴシック" charset="-128"/>
                <a:cs typeface="ＭＳ Ｐゴシック" charset="-128"/>
              </a:rPr>
              <a:t>i</a:t>
            </a:r>
            <a:r>
              <a:rPr lang="en-US" sz="2600" dirty="0" smtClean="0">
                <a:ea typeface="ＭＳ Ｐゴシック" charset="-128"/>
                <a:cs typeface="ＭＳ Ｐゴシック" charset="-128"/>
              </a:rPr>
              <a:t> is defined by </a:t>
            </a:r>
            <a:r>
              <a:rPr lang="en-US" sz="2600" dirty="0">
                <a:ea typeface="ＭＳ Ｐゴシック" charset="-128"/>
                <a:cs typeface="ＭＳ Ｐゴシック" charset="-128"/>
              </a:rPr>
              <a:t>conditional distribution </a:t>
            </a:r>
            <a:r>
              <a:rPr lang="en-US" sz="2600" i="1" dirty="0" err="1">
                <a:latin typeface="Times New Roman" charset="0"/>
                <a:ea typeface="ＭＳ Ｐゴシック" charset="-128"/>
                <a:cs typeface="ＭＳ Ｐゴシック" charset="-128"/>
              </a:rPr>
              <a:t>P</a:t>
            </a:r>
            <a:r>
              <a:rPr lang="en-US" sz="2600" dirty="0" err="1">
                <a:latin typeface="Times New Roman" charset="0"/>
                <a:ea typeface="ＭＳ Ｐゴシック" charset="-128"/>
                <a:cs typeface="ＭＳ Ｐゴシック" charset="-128"/>
              </a:rPr>
              <a:t>(</a:t>
            </a:r>
            <a:r>
              <a:rPr lang="en-US" sz="2600" i="1" dirty="0" err="1">
                <a:latin typeface="Times New Roman" charset="0"/>
                <a:ea typeface="ＭＳ Ｐゴシック" charset="-128"/>
                <a:cs typeface="ＭＳ Ｐゴシック" charset="-128"/>
              </a:rPr>
              <a:t>a</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q</a:t>
            </a:r>
            <a:r>
              <a:rPr lang="en-US" sz="2600" i="1" baseline="-25000" dirty="0" err="1">
                <a:latin typeface="Times New Roman" charset="0"/>
                <a:ea typeface="ＭＳ Ｐゴシック" charset="-128"/>
                <a:cs typeface="ＭＳ Ｐゴシック" charset="-128"/>
              </a:rPr>
              <a:t>i</a:t>
            </a:r>
            <a:r>
              <a:rPr lang="en-US" sz="2600" i="1" baseline="-25000"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q</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o</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a:t>
            </a:r>
          </a:p>
          <a:p>
            <a:pPr eaLnBrk="1" hangingPunct="1">
              <a:spcAft>
                <a:spcPts val="600"/>
              </a:spcAft>
            </a:pPr>
            <a:r>
              <a:rPr lang="en-US" sz="2600" dirty="0">
                <a:ea typeface="ＭＳ Ｐゴシック" charset="-128"/>
                <a:cs typeface="ＭＳ Ｐゴシック" charset="-128"/>
              </a:rPr>
              <a:t>Independent </a:t>
            </a:r>
            <a:r>
              <a:rPr lang="en-US" sz="2600" b="1" dirty="0">
                <a:ea typeface="ＭＳ Ｐゴシック" charset="-128"/>
                <a:cs typeface="ＭＳ Ｐゴシック" charset="-128"/>
              </a:rPr>
              <a:t>joint controller</a:t>
            </a:r>
            <a:r>
              <a:rPr lang="en-US" sz="2600" dirty="0">
                <a:ea typeface="ＭＳ Ｐゴシック" charset="-128"/>
                <a:cs typeface="ＭＳ Ｐゴシック" charset="-128"/>
              </a:rPr>
              <a:t> </a:t>
            </a:r>
            <a:r>
              <a:rPr lang="en-US" sz="2600" dirty="0" smtClean="0">
                <a:ea typeface="ＭＳ Ｐゴシック" charset="-128"/>
                <a:cs typeface="ＭＳ Ｐゴシック" charset="-128"/>
              </a:rPr>
              <a:t>is expressed by: </a:t>
            </a:r>
            <a:r>
              <a:rPr lang="en-US" sz="2600" dirty="0" err="1" smtClean="0">
                <a:ea typeface="ＭＳ Ｐゴシック" charset="-128"/>
                <a:cs typeface="ＭＳ Ｐゴシック" charset="-128"/>
                <a:sym typeface="Symbol" charset="2"/>
              </a:rPr>
              <a:t></a:t>
            </a:r>
            <a:r>
              <a:rPr lang="en-US" sz="2600" i="1" baseline="-25000" dirty="0" err="1">
                <a:latin typeface="Times New Roman" charset="0"/>
                <a:ea typeface="ＭＳ Ｐゴシック" charset="-128"/>
                <a:cs typeface="ＭＳ Ｐゴシック" charset="-128"/>
              </a:rPr>
              <a:t>i</a:t>
            </a:r>
            <a:r>
              <a:rPr lang="en-US" sz="2600" i="1" baseline="-250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P</a:t>
            </a:r>
            <a:r>
              <a:rPr lang="en-US" sz="2600" dirty="0" err="1">
                <a:latin typeface="Times New Roman" charset="0"/>
                <a:ea typeface="ＭＳ Ｐゴシック" charset="-128"/>
                <a:cs typeface="ＭＳ Ｐゴシック" charset="-128"/>
              </a:rPr>
              <a:t>(</a:t>
            </a:r>
            <a:r>
              <a:rPr lang="en-US" sz="2600" i="1" dirty="0" err="1">
                <a:latin typeface="Times New Roman" charset="0"/>
                <a:ea typeface="ＭＳ Ｐゴシック" charset="-128"/>
                <a:cs typeface="ＭＳ Ｐゴシック" charset="-128"/>
              </a:rPr>
              <a:t>a</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q</a:t>
            </a:r>
            <a:r>
              <a:rPr lang="en-US" sz="2600" i="1" baseline="-25000" dirty="0" err="1">
                <a:latin typeface="Times New Roman" charset="0"/>
                <a:ea typeface="ＭＳ Ｐゴシック" charset="-128"/>
                <a:cs typeface="ＭＳ Ｐゴシック" charset="-128"/>
              </a:rPr>
              <a:t>i</a:t>
            </a:r>
            <a:r>
              <a:rPr lang="en-US" sz="2600" i="1" baseline="-25000" dirty="0">
                <a:latin typeface="Times New Roman" charset="0"/>
                <a:ea typeface="ＭＳ Ｐゴシック" charset="-128"/>
                <a:cs typeface="ＭＳ Ｐゴシック" charset="-128"/>
              </a:rPr>
              <a:t> </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q</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 </a:t>
            </a:r>
            <a:r>
              <a:rPr lang="en-US" sz="2600" i="1" dirty="0" err="1">
                <a:latin typeface="Times New Roman" charset="0"/>
                <a:ea typeface="ＭＳ Ｐゴシック" charset="-128"/>
                <a:cs typeface="ＭＳ Ｐゴシック" charset="-128"/>
              </a:rPr>
              <a:t>o</a:t>
            </a:r>
            <a:r>
              <a:rPr lang="en-US" sz="2600" i="1" baseline="-25000" dirty="0" err="1">
                <a:latin typeface="Times New Roman" charset="0"/>
                <a:ea typeface="ＭＳ Ｐゴシック" charset="-128"/>
                <a:cs typeface="ＭＳ Ｐゴシック" charset="-128"/>
              </a:rPr>
              <a:t>i</a:t>
            </a:r>
            <a:r>
              <a:rPr lang="en-US" sz="2600" dirty="0">
                <a:latin typeface="Times New Roman" charset="0"/>
                <a:ea typeface="ＭＳ Ｐゴシック" charset="-128"/>
                <a:cs typeface="ＭＳ Ｐゴシック" charset="-128"/>
              </a:rPr>
              <a:t>)</a:t>
            </a:r>
          </a:p>
          <a:p>
            <a:pPr eaLnBrk="1" hangingPunct="1">
              <a:spcAft>
                <a:spcPts val="600"/>
              </a:spcAft>
            </a:pPr>
            <a:r>
              <a:rPr lang="en-US" sz="2600" dirty="0">
                <a:ea typeface="ＭＳ Ｐゴシック" charset="-128"/>
                <a:cs typeface="ＭＳ Ｐゴシック" charset="-128"/>
              </a:rPr>
              <a:t>Can be represented as a </a:t>
            </a:r>
            <a:r>
              <a:rPr lang="en-US" sz="2600" b="1" dirty="0">
                <a:ea typeface="ＭＳ Ｐゴシック" charset="-128"/>
                <a:cs typeface="ＭＳ Ｐゴシック" charset="-128"/>
              </a:rPr>
              <a:t>dynamic </a:t>
            </a:r>
            <a:r>
              <a:rPr lang="en-US" sz="2600" b="1" dirty="0" err="1">
                <a:ea typeface="ＭＳ Ｐゴシック" charset="-128"/>
                <a:cs typeface="ＭＳ Ｐゴシック" charset="-128"/>
              </a:rPr>
              <a:t>Bayes</a:t>
            </a:r>
            <a:r>
              <a:rPr lang="en-US" sz="2600" b="1" dirty="0">
                <a:ea typeface="ＭＳ Ｐゴシック" charset="-128"/>
                <a:cs typeface="ＭＳ Ｐゴシック" charset="-128"/>
              </a:rPr>
              <a:t> net</a:t>
            </a:r>
            <a:endParaRPr lang="en-US" sz="2600" dirty="0">
              <a:ea typeface="ＭＳ Ｐゴシック" charset="-128"/>
              <a:cs typeface="ＭＳ Ｐゴシック" charset="-128"/>
            </a:endParaRPr>
          </a:p>
          <a:p>
            <a:pPr eaLnBrk="1" hangingPunct="1">
              <a:buFont typeface="Wingdings" charset="2"/>
              <a:buNone/>
            </a:pPr>
            <a:endParaRPr lang="en-US" sz="2600" dirty="0">
              <a:ea typeface="ＭＳ Ｐゴシック" charset="-128"/>
              <a:cs typeface="ＭＳ Ｐゴシック" charset="-128"/>
            </a:endParaRPr>
          </a:p>
        </p:txBody>
      </p:sp>
      <p:sp>
        <p:nvSpPr>
          <p:cNvPr id="124951" name="Rectangle 87"/>
          <p:cNvSpPr>
            <a:spLocks noChangeArrowheads="1"/>
          </p:cNvSpPr>
          <p:nvPr/>
        </p:nvSpPr>
        <p:spPr bwMode="auto">
          <a:xfrm>
            <a:off x="3043237" y="4098925"/>
            <a:ext cx="233363" cy="396875"/>
          </a:xfrm>
          <a:prstGeom prst="rect">
            <a:avLst/>
          </a:prstGeom>
          <a:noFill/>
          <a:ln w="9525">
            <a:noFill/>
            <a:miter lim="800000"/>
            <a:headEnd/>
            <a:tailEnd/>
          </a:ln>
        </p:spPr>
        <p:txBody>
          <a:bodyPr wrap="none">
            <a:prstTxWarp prst="textNoShape">
              <a:avLst/>
            </a:prstTxWarp>
            <a:spAutoFit/>
          </a:bodyPr>
          <a:lstStyle/>
          <a:p>
            <a:r>
              <a:rPr lang="en-US" sz="2000" dirty="0"/>
              <a:t>'</a:t>
            </a:r>
            <a:endParaRPr lang="en-US" dirty="0"/>
          </a:p>
        </p:txBody>
      </p:sp>
      <p:sp>
        <p:nvSpPr>
          <p:cNvPr id="124952" name="Rectangle 88"/>
          <p:cNvSpPr>
            <a:spLocks noChangeArrowheads="1"/>
          </p:cNvSpPr>
          <p:nvPr/>
        </p:nvSpPr>
        <p:spPr bwMode="auto">
          <a:xfrm>
            <a:off x="3810000" y="2743200"/>
            <a:ext cx="233363" cy="396875"/>
          </a:xfrm>
          <a:prstGeom prst="rect">
            <a:avLst/>
          </a:prstGeom>
          <a:noFill/>
          <a:ln w="9525">
            <a:noFill/>
            <a:miter lim="800000"/>
            <a:headEnd/>
            <a:tailEnd/>
          </a:ln>
        </p:spPr>
        <p:txBody>
          <a:bodyPr wrap="none">
            <a:prstTxWarp prst="textNoShape">
              <a:avLst/>
            </a:prstTxWarp>
            <a:spAutoFit/>
          </a:bodyPr>
          <a:lstStyle/>
          <a:p>
            <a:r>
              <a:rPr lang="en-US" sz="2000" dirty="0"/>
              <a:t>'</a:t>
            </a:r>
            <a:endParaRPr lang="en-US" dirty="0"/>
          </a:p>
        </p:txBody>
      </p:sp>
      <p:pic>
        <p:nvPicPr>
          <p:cNvPr id="25" name="Picture 24" descr="c1.pdf"/>
          <p:cNvPicPr>
            <a:picLocks noChangeAspect="1"/>
          </p:cNvPicPr>
          <p:nvPr/>
        </p:nvPicPr>
        <p:blipFill>
          <a:blip r:embed="rId3" cstate="print"/>
          <a:stretch>
            <a:fillRect/>
          </a:stretch>
        </p:blipFill>
        <p:spPr>
          <a:xfrm>
            <a:off x="5334000" y="1905000"/>
            <a:ext cx="2794000" cy="3708400"/>
          </a:xfrm>
          <a:prstGeom prst="rect">
            <a:avLst/>
          </a:prstGeom>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2"/>
          <p:cNvSpPr>
            <a:spLocks noGrp="1" noChangeArrowheads="1"/>
          </p:cNvSpPr>
          <p:nvPr>
            <p:ph type="title"/>
          </p:nvPr>
        </p:nvSpPr>
        <p:spPr/>
        <p:txBody>
          <a:bodyPr/>
          <a:lstStyle/>
          <a:p>
            <a:pPr eaLnBrk="1" hangingPunct="1"/>
            <a:r>
              <a:rPr lang="en-US" dirty="0">
                <a:ea typeface="ＭＳ Ｐゴシック" charset="-128"/>
                <a:cs typeface="ＭＳ Ｐゴシック" charset="-128"/>
              </a:rPr>
              <a:t>Correlated Joint </a:t>
            </a:r>
            <a:r>
              <a:rPr lang="en-US" dirty="0" smtClean="0">
                <a:ea typeface="ＭＳ Ｐゴシック" charset="-128"/>
                <a:cs typeface="ＭＳ Ｐゴシック" charset="-128"/>
              </a:rPr>
              <a:t>Controllers</a:t>
            </a:r>
            <a:br>
              <a:rPr lang="en-US" dirty="0" smtClean="0">
                <a:ea typeface="ＭＳ Ｐゴシック" charset="-128"/>
                <a:cs typeface="ＭＳ Ｐゴシック" charset="-128"/>
              </a:rPr>
            </a:br>
            <a:r>
              <a:rPr lang="en-AU" sz="1800" dirty="0" smtClean="0">
                <a:solidFill>
                  <a:srgbClr val="1F497D"/>
                </a:solidFill>
                <a:ea typeface="ＭＳ Ｐゴシック" charset="-128"/>
                <a:cs typeface="ＭＳ Ｐゴシック" charset="-128"/>
              </a:rPr>
              <a:t>Bernstein, Hansen &amp; Zilberstein, IJCAI 2005, JAIR 2009</a:t>
            </a:r>
            <a:endParaRPr lang="en-US" sz="1800" dirty="0">
              <a:solidFill>
                <a:srgbClr val="1F497D"/>
              </a:solidFill>
              <a:ea typeface="ＭＳ Ｐゴシック" charset="-128"/>
              <a:cs typeface="ＭＳ Ｐゴシック" charset="-128"/>
            </a:endParaRPr>
          </a:p>
        </p:txBody>
      </p:sp>
      <p:sp>
        <p:nvSpPr>
          <p:cNvPr id="127006" name="Rectangle 98"/>
          <p:cNvSpPr>
            <a:spLocks noChangeArrowheads="1"/>
          </p:cNvSpPr>
          <p:nvPr/>
        </p:nvSpPr>
        <p:spPr bwMode="auto">
          <a:xfrm>
            <a:off x="457200" y="1905000"/>
            <a:ext cx="7772400" cy="838200"/>
          </a:xfrm>
          <a:prstGeom prst="rect">
            <a:avLst/>
          </a:prstGeom>
          <a:noFill/>
          <a:ln w="9525">
            <a:noFill/>
            <a:miter lim="800000"/>
            <a:headEnd/>
            <a:tailEnd/>
          </a:ln>
        </p:spPr>
        <p:txBody>
          <a:bodyPr>
            <a:prstTxWarp prst="textNoShape">
              <a:avLst/>
            </a:prstTxWarp>
          </a:bodyPr>
          <a:lstStyle/>
          <a:p>
            <a:pPr marL="342900" indent="-342900" algn="l" eaLnBrk="1" hangingPunct="1">
              <a:lnSpc>
                <a:spcPct val="90000"/>
              </a:lnSpc>
              <a:spcBef>
                <a:spcPct val="20000"/>
              </a:spcBef>
              <a:spcAft>
                <a:spcPts val="1200"/>
              </a:spcAft>
              <a:buClr>
                <a:schemeClr val="folHlink"/>
              </a:buClr>
              <a:buSzPct val="75000"/>
              <a:buFont typeface="Wingdings" charset="2"/>
              <a:buChar char="n"/>
            </a:pPr>
            <a:r>
              <a:rPr lang="en-US" sz="2600" dirty="0"/>
              <a:t>A </a:t>
            </a:r>
            <a:r>
              <a:rPr lang="en-US" sz="2600" b="1" dirty="0"/>
              <a:t>correlation device</a:t>
            </a:r>
            <a:r>
              <a:rPr lang="en-US" sz="2600" dirty="0"/>
              <a:t>, [</a:t>
            </a:r>
            <a:r>
              <a:rPr lang="en-US" sz="2600" i="1" dirty="0" err="1">
                <a:latin typeface="Times New Roman" charset="0"/>
              </a:rPr>
              <a:t>Q</a:t>
            </a:r>
            <a:r>
              <a:rPr lang="en-US" sz="2600" i="1" baseline="-25000" dirty="0" err="1">
                <a:latin typeface="Times New Roman" charset="0"/>
              </a:rPr>
              <a:t>c</a:t>
            </a:r>
            <a:r>
              <a:rPr lang="en-US" sz="2600" dirty="0" err="1"/>
              <a:t>,</a:t>
            </a:r>
            <a:r>
              <a:rPr lang="en-US" sz="2600" dirty="0" err="1">
                <a:sym typeface="Symbol" charset="2"/>
              </a:rPr>
              <a:t></a:t>
            </a:r>
            <a:r>
              <a:rPr lang="en-US" sz="2600" dirty="0"/>
              <a:t>], is a set of nodes and a stochastic state transition function</a:t>
            </a:r>
            <a:r>
              <a:rPr lang="en-US" sz="2600" dirty="0" smtClean="0"/>
              <a:t> </a:t>
            </a:r>
            <a:endParaRPr lang="en-US" sz="2600" dirty="0"/>
          </a:p>
        </p:txBody>
      </p:sp>
      <p:sp>
        <p:nvSpPr>
          <p:cNvPr id="127007" name="Rectangle 99"/>
          <p:cNvSpPr>
            <a:spLocks noChangeArrowheads="1"/>
          </p:cNvSpPr>
          <p:nvPr/>
        </p:nvSpPr>
        <p:spPr bwMode="auto">
          <a:xfrm>
            <a:off x="4343400" y="3200400"/>
            <a:ext cx="228600" cy="369332"/>
          </a:xfrm>
          <a:prstGeom prst="rect">
            <a:avLst/>
          </a:prstGeom>
          <a:noFill/>
          <a:ln w="9525">
            <a:noFill/>
            <a:miter lim="800000"/>
            <a:headEnd/>
            <a:tailEnd/>
          </a:ln>
        </p:spPr>
        <p:txBody>
          <a:bodyPr wrap="square">
            <a:prstTxWarp prst="textNoShape">
              <a:avLst/>
            </a:prstTxWarp>
            <a:spAutoFit/>
          </a:bodyPr>
          <a:lstStyle/>
          <a:p>
            <a:r>
              <a:rPr lang="en-US" sz="1800" dirty="0"/>
              <a:t>'</a:t>
            </a:r>
          </a:p>
        </p:txBody>
      </p:sp>
      <p:sp>
        <p:nvSpPr>
          <p:cNvPr id="127008" name="Rectangle 100"/>
          <p:cNvSpPr>
            <a:spLocks noChangeArrowheads="1"/>
          </p:cNvSpPr>
          <p:nvPr/>
        </p:nvSpPr>
        <p:spPr bwMode="auto">
          <a:xfrm>
            <a:off x="3429000" y="3200400"/>
            <a:ext cx="238760" cy="369332"/>
          </a:xfrm>
          <a:prstGeom prst="rect">
            <a:avLst/>
          </a:prstGeom>
          <a:noFill/>
          <a:ln w="9525">
            <a:noFill/>
            <a:miter lim="800000"/>
            <a:headEnd/>
            <a:tailEnd/>
          </a:ln>
        </p:spPr>
        <p:txBody>
          <a:bodyPr wrap="square">
            <a:prstTxWarp prst="textNoShape">
              <a:avLst/>
            </a:prstTxWarp>
            <a:spAutoFit/>
          </a:bodyPr>
          <a:lstStyle/>
          <a:p>
            <a:r>
              <a:rPr lang="en-US" sz="1800" dirty="0"/>
              <a:t>'</a:t>
            </a:r>
          </a:p>
        </p:txBody>
      </p:sp>
      <p:sp>
        <p:nvSpPr>
          <p:cNvPr id="127010" name="Rectangle 102"/>
          <p:cNvSpPr>
            <a:spLocks noChangeArrowheads="1"/>
          </p:cNvSpPr>
          <p:nvPr/>
        </p:nvSpPr>
        <p:spPr bwMode="auto">
          <a:xfrm>
            <a:off x="1965783" y="3200400"/>
            <a:ext cx="244017" cy="369332"/>
          </a:xfrm>
          <a:prstGeom prst="rect">
            <a:avLst/>
          </a:prstGeom>
          <a:noFill/>
          <a:ln w="9525">
            <a:noFill/>
            <a:miter lim="800000"/>
            <a:headEnd/>
            <a:tailEnd/>
          </a:ln>
        </p:spPr>
        <p:txBody>
          <a:bodyPr wrap="square">
            <a:prstTxWarp prst="textNoShape">
              <a:avLst/>
            </a:prstTxWarp>
            <a:spAutoFit/>
          </a:bodyPr>
          <a:lstStyle/>
          <a:p>
            <a:r>
              <a:rPr lang="en-US" sz="1800" dirty="0"/>
              <a:t>'</a:t>
            </a:r>
          </a:p>
        </p:txBody>
      </p:sp>
      <p:sp>
        <p:nvSpPr>
          <p:cNvPr id="9" name="Rectangle 98"/>
          <p:cNvSpPr>
            <a:spLocks noChangeArrowheads="1"/>
          </p:cNvSpPr>
          <p:nvPr/>
        </p:nvSpPr>
        <p:spPr bwMode="auto">
          <a:xfrm>
            <a:off x="457200" y="2819400"/>
            <a:ext cx="4572000" cy="3886200"/>
          </a:xfrm>
          <a:prstGeom prst="rect">
            <a:avLst/>
          </a:prstGeom>
          <a:noFill/>
          <a:ln w="9525">
            <a:noFill/>
            <a:miter lim="800000"/>
            <a:headEnd/>
            <a:tailEnd/>
          </a:ln>
        </p:spPr>
        <p:txBody>
          <a:bodyPr>
            <a:prstTxWarp prst="textNoShape">
              <a:avLst/>
            </a:prstTxWarp>
          </a:bodyPr>
          <a:lstStyle/>
          <a:p>
            <a:pPr marL="342900" indent="-342900" algn="l" eaLnBrk="1" hangingPunct="1">
              <a:lnSpc>
                <a:spcPct val="90000"/>
              </a:lnSpc>
              <a:spcBef>
                <a:spcPct val="20000"/>
              </a:spcBef>
              <a:spcAft>
                <a:spcPts val="0"/>
              </a:spcAft>
              <a:buClr>
                <a:schemeClr val="folHlink"/>
              </a:buClr>
              <a:buSzPct val="75000"/>
              <a:buFont typeface="Wingdings" charset="2"/>
              <a:buChar char="n"/>
            </a:pPr>
            <a:r>
              <a:rPr lang="en-US" sz="2400" dirty="0" smtClean="0"/>
              <a:t>Joint controller:</a:t>
            </a:r>
          </a:p>
          <a:p>
            <a:pPr marL="342900" indent="-342900" algn="l" eaLnBrk="1" hangingPunct="1">
              <a:lnSpc>
                <a:spcPct val="90000"/>
              </a:lnSpc>
              <a:spcBef>
                <a:spcPct val="20000"/>
              </a:spcBef>
              <a:spcAft>
                <a:spcPts val="1200"/>
              </a:spcAft>
              <a:buClr>
                <a:schemeClr val="folHlink"/>
              </a:buClr>
              <a:buSzPct val="75000"/>
            </a:pPr>
            <a:r>
              <a:rPr lang="en-US" sz="2400" dirty="0" smtClean="0">
                <a:sym typeface="Symbol" charset="2"/>
              </a:rPr>
              <a:t>	</a:t>
            </a:r>
            <a:r>
              <a:rPr lang="en-US" sz="2400" dirty="0" err="1" smtClean="0">
                <a:sym typeface="Symbol" charset="2"/>
              </a:rPr>
              <a:t></a:t>
            </a:r>
            <a:r>
              <a:rPr lang="en-US" sz="2400" i="1" baseline="-25000" dirty="0" err="1">
                <a:latin typeface="Times New Roman" charset="0"/>
              </a:rPr>
              <a:t>q</a:t>
            </a:r>
            <a:r>
              <a:rPr lang="en-US" sz="2400" i="1" baseline="-50000" dirty="0" err="1">
                <a:latin typeface="Times New Roman" charset="0"/>
              </a:rPr>
              <a:t>c</a:t>
            </a:r>
            <a:r>
              <a:rPr lang="en-US" sz="2400" i="1" dirty="0" err="1">
                <a:latin typeface="Times New Roman" charset="0"/>
              </a:rPr>
              <a:t>P</a:t>
            </a:r>
            <a:r>
              <a:rPr lang="en-US" sz="2400" dirty="0" err="1">
                <a:latin typeface="Times New Roman" charset="0"/>
              </a:rPr>
              <a:t>(</a:t>
            </a:r>
            <a:r>
              <a:rPr lang="en-US" sz="2400" i="1" dirty="0" err="1">
                <a:latin typeface="Times New Roman" charset="0"/>
              </a:rPr>
              <a:t>q</a:t>
            </a:r>
            <a:r>
              <a:rPr lang="en-US" sz="2400" i="1" baseline="-25000" dirty="0" err="1">
                <a:latin typeface="Times New Roman" charset="0"/>
              </a:rPr>
              <a:t>c</a:t>
            </a:r>
            <a:r>
              <a:rPr lang="en-US" sz="2400" i="1" dirty="0" err="1">
                <a:latin typeface="Times New Roman" charset="0"/>
              </a:rPr>
              <a:t>|q</a:t>
            </a:r>
            <a:r>
              <a:rPr lang="en-US" sz="2400" i="1" baseline="-25000" dirty="0" err="1">
                <a:latin typeface="Times New Roman" charset="0"/>
              </a:rPr>
              <a:t>c</a:t>
            </a:r>
            <a:r>
              <a:rPr lang="en-US" sz="2400" dirty="0">
                <a:latin typeface="Times New Roman" charset="0"/>
              </a:rPr>
              <a:t>)</a:t>
            </a:r>
            <a:r>
              <a:rPr lang="en-US" sz="2400" dirty="0"/>
              <a:t> </a:t>
            </a:r>
            <a:r>
              <a:rPr lang="en-US" sz="2400" dirty="0" err="1">
                <a:sym typeface="Symbol" charset="2"/>
              </a:rPr>
              <a:t></a:t>
            </a:r>
            <a:r>
              <a:rPr lang="en-US" sz="2400" i="1" baseline="-25000" dirty="0" err="1">
                <a:latin typeface="Times New Roman" charset="0"/>
              </a:rPr>
              <a:t>i</a:t>
            </a:r>
            <a:r>
              <a:rPr lang="en-US" sz="2400" i="1" baseline="-25000" dirty="0">
                <a:latin typeface="Times New Roman" charset="0"/>
              </a:rPr>
              <a:t> </a:t>
            </a:r>
            <a:r>
              <a:rPr lang="en-US" sz="2400" i="1" dirty="0" err="1">
                <a:latin typeface="Times New Roman" charset="0"/>
              </a:rPr>
              <a:t>P</a:t>
            </a:r>
            <a:r>
              <a:rPr lang="en-US" sz="2400" dirty="0" err="1">
                <a:latin typeface="Times New Roman" charset="0"/>
              </a:rPr>
              <a:t>(</a:t>
            </a:r>
            <a:r>
              <a:rPr lang="en-US" sz="2400" i="1" dirty="0" err="1">
                <a:latin typeface="Times New Roman" charset="0"/>
              </a:rPr>
              <a:t>a</a:t>
            </a:r>
            <a:r>
              <a:rPr lang="en-US" sz="2400" i="1" baseline="-25000" dirty="0" err="1">
                <a:latin typeface="Times New Roman" charset="0"/>
              </a:rPr>
              <a:t>i</a:t>
            </a:r>
            <a:r>
              <a:rPr lang="en-US" sz="2400" dirty="0">
                <a:latin typeface="Times New Roman" charset="0"/>
              </a:rPr>
              <a:t>, </a:t>
            </a:r>
            <a:r>
              <a:rPr lang="en-US" sz="2400" i="1" dirty="0" err="1">
                <a:latin typeface="Times New Roman" charset="0"/>
              </a:rPr>
              <a:t>q</a:t>
            </a:r>
            <a:r>
              <a:rPr lang="en-US" sz="2400" i="1" baseline="-25000" dirty="0" err="1">
                <a:latin typeface="Times New Roman" charset="0"/>
              </a:rPr>
              <a:t>i</a:t>
            </a:r>
            <a:r>
              <a:rPr lang="en-US" sz="2400" i="1" baseline="-25000" dirty="0">
                <a:latin typeface="Times New Roman" charset="0"/>
              </a:rPr>
              <a:t> </a:t>
            </a:r>
            <a:r>
              <a:rPr lang="en-US" sz="2400" dirty="0">
                <a:latin typeface="Times New Roman" charset="0"/>
              </a:rPr>
              <a:t>| </a:t>
            </a:r>
            <a:r>
              <a:rPr lang="en-US" sz="2400" i="1" dirty="0" err="1">
                <a:latin typeface="Times New Roman" charset="0"/>
              </a:rPr>
              <a:t>q</a:t>
            </a:r>
            <a:r>
              <a:rPr lang="en-US" sz="2400" i="1" baseline="-25000" dirty="0" err="1">
                <a:latin typeface="Times New Roman" charset="0"/>
              </a:rPr>
              <a:t>i</a:t>
            </a:r>
            <a:r>
              <a:rPr lang="en-US" sz="2400" dirty="0">
                <a:latin typeface="Times New Roman" charset="0"/>
              </a:rPr>
              <a:t>, </a:t>
            </a:r>
            <a:r>
              <a:rPr lang="en-US" sz="2400" i="1" dirty="0" err="1">
                <a:latin typeface="Times New Roman" charset="0"/>
              </a:rPr>
              <a:t>o</a:t>
            </a:r>
            <a:r>
              <a:rPr lang="en-US" sz="2400" i="1" baseline="-25000" dirty="0" err="1">
                <a:latin typeface="Times New Roman" charset="0"/>
              </a:rPr>
              <a:t>i</a:t>
            </a:r>
            <a:r>
              <a:rPr lang="en-US" sz="2400" i="1" dirty="0">
                <a:latin typeface="Times New Roman" charset="0"/>
              </a:rPr>
              <a:t>, q</a:t>
            </a:r>
            <a:r>
              <a:rPr lang="en-US" sz="2400" i="1" baseline="-25000" dirty="0">
                <a:latin typeface="Times New Roman" charset="0"/>
              </a:rPr>
              <a:t>c</a:t>
            </a:r>
            <a:r>
              <a:rPr lang="en-US" sz="2400" dirty="0" smtClean="0">
                <a:latin typeface="Times New Roman" charset="0"/>
              </a:rPr>
              <a:t>)</a:t>
            </a:r>
            <a:endParaRPr lang="en-US" sz="2400" dirty="0" smtClean="0"/>
          </a:p>
          <a:p>
            <a:pPr marL="342900" indent="-342900" algn="l" eaLnBrk="1" hangingPunct="1">
              <a:lnSpc>
                <a:spcPct val="90000"/>
              </a:lnSpc>
              <a:spcBef>
                <a:spcPct val="20000"/>
              </a:spcBef>
              <a:spcAft>
                <a:spcPts val="1200"/>
              </a:spcAft>
              <a:buClr>
                <a:schemeClr val="folHlink"/>
              </a:buClr>
              <a:buSzPct val="75000"/>
              <a:buFont typeface="Wingdings" charset="2"/>
              <a:buChar char="n"/>
            </a:pPr>
            <a:r>
              <a:rPr lang="en-US" sz="2400" dirty="0" smtClean="0"/>
              <a:t>A </a:t>
            </a:r>
            <a:r>
              <a:rPr lang="en-US" sz="2400" b="1" dirty="0" smtClean="0"/>
              <a:t>shared source of randomness </a:t>
            </a:r>
            <a:r>
              <a:rPr lang="en-US" sz="2400" dirty="0" smtClean="0"/>
              <a:t>affecting decisions and    memory state update</a:t>
            </a:r>
          </a:p>
          <a:p>
            <a:pPr marL="342900" indent="-342900" algn="l" eaLnBrk="1" hangingPunct="1">
              <a:lnSpc>
                <a:spcPct val="90000"/>
              </a:lnSpc>
              <a:spcBef>
                <a:spcPct val="20000"/>
              </a:spcBef>
              <a:spcAft>
                <a:spcPts val="1200"/>
              </a:spcAft>
              <a:buClr>
                <a:schemeClr val="folHlink"/>
              </a:buClr>
              <a:buSzPct val="75000"/>
              <a:buFont typeface="Wingdings" charset="2"/>
              <a:buChar char="n"/>
            </a:pPr>
            <a:r>
              <a:rPr lang="en-US" sz="2400" dirty="0" smtClean="0"/>
              <a:t>Random </a:t>
            </a:r>
            <a:r>
              <a:rPr lang="en-US" sz="2400" dirty="0"/>
              <a:t>bits for the correlation device can be determined prior to execution time</a:t>
            </a:r>
          </a:p>
        </p:txBody>
      </p:sp>
      <p:pic>
        <p:nvPicPr>
          <p:cNvPr id="10" name="Picture 9" descr="c2.pdf"/>
          <p:cNvPicPr>
            <a:picLocks noChangeAspect="1"/>
          </p:cNvPicPr>
          <p:nvPr/>
        </p:nvPicPr>
        <p:blipFill>
          <a:blip r:embed="rId3" cstate="print"/>
          <a:stretch>
            <a:fillRect/>
          </a:stretch>
        </p:blipFill>
        <p:spPr>
          <a:xfrm>
            <a:off x="4800600" y="2819400"/>
            <a:ext cx="4023360" cy="353568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3841</TotalTime>
  <Words>7234</Words>
  <Application>Microsoft Office PowerPoint</Application>
  <PresentationFormat>On-screen Show (4:3)</PresentationFormat>
  <Paragraphs>820</Paragraphs>
  <Slides>117</Slides>
  <Notes>42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117</vt:i4>
      </vt:variant>
    </vt:vector>
  </HeadingPairs>
  <TitlesOfParts>
    <vt:vector size="120" baseType="lpstr">
      <vt:lpstr>Office Theme</vt:lpstr>
      <vt:lpstr>Artwork</vt:lpstr>
      <vt:lpstr>Equation</vt:lpstr>
      <vt:lpstr>MULTIAGENT PLANNING, CONTROL, AND EXECUTION</vt:lpstr>
      <vt:lpstr>Planning</vt:lpstr>
      <vt:lpstr>Multiagent Planning</vt:lpstr>
      <vt:lpstr>Multiagent Planning, Control, and Execution</vt:lpstr>
      <vt:lpstr>Problem Structure: Composition</vt:lpstr>
      <vt:lpstr>Problem Structure: Locality</vt:lpstr>
      <vt:lpstr>What Aspects Are Multiagent?</vt:lpstr>
      <vt:lpstr>What Aspects Are Multiagent?</vt:lpstr>
      <vt:lpstr>Flavors of Multiagent Planning/Control</vt:lpstr>
      <vt:lpstr>Coordination Prior to Local Planning</vt:lpstr>
      <vt:lpstr>Social Laws</vt:lpstr>
      <vt:lpstr>Social Laws for Collision Prevention</vt:lpstr>
      <vt:lpstr>Social Laws in Grid Environment</vt:lpstr>
      <vt:lpstr>Conventions</vt:lpstr>
      <vt:lpstr>Social Laws/Conventions Formation</vt:lpstr>
      <vt:lpstr>Some Social Laws/Conventions Challenges</vt:lpstr>
      <vt:lpstr>Organizational Structuring</vt:lpstr>
      <vt:lpstr>Organizational Structuring</vt:lpstr>
      <vt:lpstr>Organizational Design</vt:lpstr>
      <vt:lpstr>OrganizationSearch</vt:lpstr>
      <vt:lpstr>Organization Execution</vt:lpstr>
      <vt:lpstr>Functionally-Accurate Cooperation</vt:lpstr>
      <vt:lpstr>FAC Applications</vt:lpstr>
      <vt:lpstr>FAC Agent Interactions</vt:lpstr>
      <vt:lpstr>Agent Interaction Variations</vt:lpstr>
      <vt:lpstr>Result-Sharing vs. Task-Sharing</vt:lpstr>
      <vt:lpstr>Task-Sharing Protocols</vt:lpstr>
      <vt:lpstr>Contract-Net Protocol Example</vt:lpstr>
      <vt:lpstr>Contract-Net Protocol Process</vt:lpstr>
      <vt:lpstr>Contract-Net Protocol Process (2)</vt:lpstr>
      <vt:lpstr>Contract-Net Protocol Process (3)</vt:lpstr>
      <vt:lpstr>Tradeoffs About When to Coordinate</vt:lpstr>
      <vt:lpstr>Local Planning Prior to Coordination</vt:lpstr>
      <vt:lpstr>Multiagent Plan Coordination Problem (MPCP)</vt:lpstr>
      <vt:lpstr>Basic MPCP Approach</vt:lpstr>
      <vt:lpstr>State-Space MPCP Approach</vt:lpstr>
      <vt:lpstr>Plan Combination Search  Ephrati &amp; Rosenschein, AAAI 1994</vt:lpstr>
      <vt:lpstr>Plan-Space MPCP Approach</vt:lpstr>
      <vt:lpstr>Single-Agent POCL Plan</vt:lpstr>
      <vt:lpstr>Single-Agent POCL Planning</vt:lpstr>
      <vt:lpstr>Example Single-Agent POCL Planning Problem</vt:lpstr>
      <vt:lpstr>Example Single-Agent POCL Planning Solution</vt:lpstr>
      <vt:lpstr>Different Single-Agent POCL Plan</vt:lpstr>
      <vt:lpstr>Parallel POCL Plan</vt:lpstr>
      <vt:lpstr>Multiagent POCL Plan</vt:lpstr>
      <vt:lpstr>Uncoordinated Multiagent POCL Plan</vt:lpstr>
      <vt:lpstr>Multiagent Plan Coordination Problem</vt:lpstr>
      <vt:lpstr>Multiagent Plan Coordination Process</vt:lpstr>
      <vt:lpstr>Redundancy Flaw</vt:lpstr>
      <vt:lpstr>Plan Step Redundancy</vt:lpstr>
      <vt:lpstr>Fully Coordinated Multiagent POCL Plan</vt:lpstr>
      <vt:lpstr>Multiagent Plan Coordination by Plan Modification Algorithm</vt:lpstr>
      <vt:lpstr>Hierarchical Planning</vt:lpstr>
      <vt:lpstr>Multiagent Hierarchical Planning</vt:lpstr>
      <vt:lpstr>Hierarchical Coordination</vt:lpstr>
      <vt:lpstr>Hierarchical Behavior-Space Search</vt:lpstr>
      <vt:lpstr>Decision-Theoretic MA Planning</vt:lpstr>
      <vt:lpstr>Applications</vt:lpstr>
      <vt:lpstr>Markov Decision Process (MDP)</vt:lpstr>
      <vt:lpstr>Partially Observable MDP</vt:lpstr>
      <vt:lpstr>Decentralized POMDP </vt:lpstr>
      <vt:lpstr>DEC-POMDPs</vt:lpstr>
      <vt:lpstr>Subclasses and Related Models</vt:lpstr>
      <vt:lpstr>Relationship Between Models </vt:lpstr>
      <vt:lpstr>Example: Mobile Robot Planning</vt:lpstr>
      <vt:lpstr>Example: Cooperative Box-Pushing</vt:lpstr>
      <vt:lpstr>Example: Multiagent Tiger Problem</vt:lpstr>
      <vt:lpstr>Solution Representation</vt:lpstr>
      <vt:lpstr>Solutions as Policy Trees</vt:lpstr>
      <vt:lpstr>Solutions as Finite-State Controllers</vt:lpstr>
      <vt:lpstr>Solutions as Finite-State Controllers</vt:lpstr>
      <vt:lpstr>Stochastic Controllers</vt:lpstr>
      <vt:lpstr>Evaluating Solutions</vt:lpstr>
      <vt:lpstr>Previous Complexity Results</vt:lpstr>
      <vt:lpstr>How Hard are DEC-POMDPs?  Bernstein, Givan, Immerman &amp; Zilberstein, UAI 2000, MOR 2002</vt:lpstr>
      <vt:lpstr>What Features of the Domain Affect the Complexity and How?</vt:lpstr>
      <vt:lpstr>Complexity of Sub-Classes Goldman &amp; Zilberstein, JAIR 2004</vt:lpstr>
      <vt:lpstr>Solving Finite-Horizon DEC-POMDPs</vt:lpstr>
      <vt:lpstr>JESP: First DP Algorithm Nair, Tambe, Yokoo, Pynadath &amp; Marsella, IJCAI 2003</vt:lpstr>
      <vt:lpstr>Is Exact DP Possible?</vt:lpstr>
      <vt:lpstr>Generalized Belief State</vt:lpstr>
      <vt:lpstr>Strategy Elimination</vt:lpstr>
      <vt:lpstr>A Better Way to Do Elimination Hansen, Bernstein &amp; Zilberstein, AAAI 2004</vt:lpstr>
      <vt:lpstr>Generalizing Dynamic Programming</vt:lpstr>
      <vt:lpstr>Exact DP for DEC-POMDPs Hansen, Bernstein &amp; Zilberstein, AAAI 2004</vt:lpstr>
      <vt:lpstr>Memory-Bounded DP (MBDP) Seuken &amp; Zilberstein, IJCAI 2007</vt:lpstr>
      <vt:lpstr>Memory-Bounded DP Cont.</vt:lpstr>
      <vt:lpstr>The MBDP Algorithm</vt:lpstr>
      <vt:lpstr>Generating “Good” Belief States</vt:lpstr>
      <vt:lpstr>Performance of MBDP</vt:lpstr>
      <vt:lpstr>MBDP Parameter Tuning</vt:lpstr>
      <vt:lpstr>MBDP Successors</vt:lpstr>
      <vt:lpstr>Why Does MBDP Work?</vt:lpstr>
      <vt:lpstr>Solving Infinite-Horizon DEC-POMDPs</vt:lpstr>
      <vt:lpstr>Policies as Controllers </vt:lpstr>
      <vt:lpstr>Controller Example</vt:lpstr>
      <vt:lpstr>Finding Optimal Controllers</vt:lpstr>
      <vt:lpstr>Independent Joint Controllers</vt:lpstr>
      <vt:lpstr>Correlated Joint Controllers Bernstein, Hansen &amp; Zilberstein, IJCAI 2005, JAIR 2009</vt:lpstr>
      <vt:lpstr>Exhaustive Backups</vt:lpstr>
      <vt:lpstr>Value-Preserving Transformations</vt:lpstr>
      <vt:lpstr>Bounded Policy Iteration Algorithm Bernstein, Hansen &amp; Zilberstein, IJCAI 2005, JAIR 2009</vt:lpstr>
      <vt:lpstr>Useful Transformations</vt:lpstr>
      <vt:lpstr>Decentralized BPI Summary</vt:lpstr>
      <vt:lpstr>Nonlinear Optimization Approach Amato, Bernstein &amp; Zilberstein, UAI 2007, JAAMAS 2010</vt:lpstr>
      <vt:lpstr>The NLP Approach</vt:lpstr>
      <vt:lpstr>Optimality</vt:lpstr>
      <vt:lpstr>Comparison of NLP &amp; DEC-BPI Amato, Bernstein &amp; Zilberstein, UAI 2007, JAAMAS 2010</vt:lpstr>
      <vt:lpstr>NLP vs. DEC-BPI for Box Pushing Amato, Bernstein &amp; Zilberstein, JAAMAS 2010</vt:lpstr>
      <vt:lpstr>NLP Approach Summary</vt:lpstr>
      <vt:lpstr>Multiagent Execution</vt:lpstr>
      <vt:lpstr>Multiagent Plan Monitoring</vt:lpstr>
      <vt:lpstr>Multiagent Plan Recovery</vt:lpstr>
      <vt:lpstr>Continuous Multiagent Planning</vt:lpstr>
      <vt:lpstr>PGP: Partial Global Planning</vt:lpstr>
      <vt:lpstr>PGP: Partial Global Planning (2)</vt:lpstr>
      <vt:lpstr>Conclusions</vt:lpstr>
    </vt:vector>
  </TitlesOfParts>
  <Company>University of Michigan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16</cp:revision>
  <dcterms:created xsi:type="dcterms:W3CDTF">2012-04-27T14:42:14Z</dcterms:created>
  <dcterms:modified xsi:type="dcterms:W3CDTF">2012-05-14T00:49:28Z</dcterms:modified>
</cp:coreProperties>
</file>