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s/slide68.xml" ContentType="application/vnd.openxmlformats-officedocument.presentationml.slide+xml"/>
  <Override PartName="/ppt/notesSlides/notesSlide31.xml" ContentType="application/vnd.openxmlformats-officedocument.presentationml.notesSlide+xml"/>
  <Override PartName="/ppt/embeddings/Microsoft_Vergelijking28.bin" ContentType="application/vnd.openxmlformats-officedocument.oleObject"/>
  <Override PartName="/ppt/embeddings/Microsoft_Vergelijking30.bin" ContentType="application/vnd.openxmlformats-officedocument.oleObject"/>
  <Override PartName="/ppt/slides/slide28.xml" ContentType="application/vnd.openxmlformats-officedocument.presentationml.slide+xml"/>
  <Override PartName="/ppt/slides/slide66.xml" ContentType="application/vnd.openxmlformats-officedocument.presentationml.slide+xml"/>
  <Override PartName="/docProps/app.xml" ContentType="application/vnd.openxmlformats-officedocument.extended-properties+xml"/>
  <Override PartName="/ppt/notesSlides/notesSlide9.xml" ContentType="application/vnd.openxmlformats-officedocument.presentationml.notesSlide+xml"/>
  <Override PartName="/ppt/embeddings/Microsoft_Vergelijking20.bin" ContentType="application/vnd.openxmlformats-officedocument.oleObject"/>
  <Override PartName="/ppt/slides/slide11.xml" ContentType="application/vnd.openxmlformats-officedocument.presentationml.slide+xml"/>
  <Override PartName="/ppt/notesSlides/notesSlide32.xml" ContentType="application/vnd.openxmlformats-officedocument.presentationml.notesSlide+xml"/>
  <Override PartName="/ppt/slides/slide47.xml" ContentType="application/vnd.openxmlformats-officedocument.presentationml.slide+xml"/>
  <Override PartName="/ppt/embeddings/Microsoft_Vergelijking13.bin" ContentType="application/vnd.openxmlformats-officedocument.oleObject"/>
  <Override PartName="/ppt/slideLayouts/slideLayout3.xml" ContentType="application/vnd.openxmlformats-officedocument.presentationml.slideLayout+xml"/>
  <Override PartName="/ppt/slides/slide1.xml" ContentType="application/vnd.openxmlformats-officedocument.presentationml.slide+xml"/>
  <Override PartName="/ppt/slides/slide97.xml" ContentType="application/vnd.openxmlformats-officedocument.presentationml.slide+xml"/>
  <Override PartName="/ppt/tableStyles.xml" ContentType="application/vnd.openxmlformats-officedocument.presentationml.tableStyles+xml"/>
  <Default Extension="wmf" ContentType="image/x-wmf"/>
  <Override PartName="/ppt/notesSlides/notesSlide15.xml" ContentType="application/vnd.openxmlformats-officedocument.presentationml.notesSlide+xml"/>
  <Override PartName="/ppt/slides/slide94.xml" ContentType="application/vnd.openxmlformats-officedocument.presentationml.slide+xml"/>
  <Override PartName="/ppt/slides/slide92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23.xml" ContentType="application/vnd.openxmlformats-officedocument.presentationml.notesSlide+xml"/>
  <Override PartName="/ppt/notesSlides/notesSlide42.xml" ContentType="application/vnd.openxmlformats-officedocument.presentationml.notesSlide+xml"/>
  <Default Extension="pict" ContentType="image/pict"/>
  <Override PartName="/ppt/notesSlides/notesSlide35.xml" ContentType="application/vnd.openxmlformats-officedocument.presentationml.notes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78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61.xml" ContentType="application/vnd.openxmlformats-officedocument.presentationml.slide+xml"/>
  <Override PartName="/ppt/slides/slide43.xml" ContentType="application/vnd.openxmlformats-officedocument.presentationml.slide+xml"/>
  <Override PartName="/ppt/slides/slide37.xml" ContentType="application/vnd.openxmlformats-officedocument.presentationml.slide+xml"/>
  <Override PartName="/ppt/notesSlides/notesSlide45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48.xml" ContentType="application/vnd.openxmlformats-officedocument.presentationml.notesSlide+xml"/>
  <Override PartName="/ppt/slides/slide33.xml" ContentType="application/vnd.openxmlformats-officedocument.presentationml.slide+xml"/>
  <Default Extension="vml" ContentType="application/vnd.openxmlformats-officedocument.vmlDrawing"/>
  <Default Extension="png" ContentType="image/png"/>
  <Override PartName="/ppt/slides/slide83.xml" ContentType="application/vnd.openxmlformats-officedocument.presentationml.slide+xml"/>
  <Override PartName="/ppt/embeddings/Microsoft_Vergelijking26.bin" ContentType="application/vnd.openxmlformats-officedocument.oleObject"/>
  <Override PartName="/docProps/core.xml" ContentType="application/vnd.openxmlformats-package.core-properties+xml"/>
  <Override PartName="/ppt/slides/slide56.xml" ContentType="application/vnd.openxmlformats-officedocument.presentationml.slide+xml"/>
  <Override PartName="/ppt/slides/slide31.xml" ContentType="application/vnd.openxmlformats-officedocument.presentationml.slide+xml"/>
  <Default Extension="bin" ContentType="application/vnd.openxmlformats-officedocument.presentationml.printerSettings"/>
  <Override PartName="/ppt/slides/slide53.xml" ContentType="application/vnd.openxmlformats-officedocument.presentationml.slide+xml"/>
  <Override PartName="/ppt/slides/slide76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55.xml" ContentType="application/vnd.openxmlformats-officedocument.presentationml.slide+xml"/>
  <Override PartName="/ppt/embeddings/Microsoft_Vergelijking8.bin" ContentType="application/vnd.openxmlformats-officedocument.oleObject"/>
  <Override PartName="/ppt/slides/slide19.xml" ContentType="application/vnd.openxmlformats-officedocument.presentationml.slide+xml"/>
  <Override PartName="/ppt/slides/slide41.xml" ContentType="application/vnd.openxmlformats-officedocument.presentationml.slide+xml"/>
  <Override PartName="/ppt/embeddings/Microsoft_Vergelijking34.bin" ContentType="application/vnd.openxmlformats-officedocument.oleObject"/>
  <Override PartName="/ppt/notesSlides/notesSlide2.xml" ContentType="application/vnd.openxmlformats-officedocument.presentationml.notesSlide+xml"/>
  <Override PartName="/ppt/notesSlides/notesSlide14.xml" ContentType="application/vnd.openxmlformats-officedocument.presentationml.notesSlide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ppt/slides/slide8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0.xml" ContentType="application/vnd.openxmlformats-officedocument.presentationml.notesSlide+xml"/>
  <Override PartName="/ppt/slides/slide45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21.xml" ContentType="application/vnd.openxmlformats-officedocument.presentationml.notesSlide+xml"/>
  <Override PartName="/ppt/embeddings/Microsoft_Vergelijking5.bin" ContentType="application/vnd.openxmlformats-officedocument.oleObject"/>
  <Override PartName="/ppt/slideLayouts/slideLayout10.xml" ContentType="application/vnd.openxmlformats-officedocument.presentationml.slideLayout+xml"/>
  <Override PartName="/ppt/slides/slide54.xml" ContentType="application/vnd.openxmlformats-officedocument.presentationml.slide+xml"/>
  <Override PartName="/ppt/notesSlides/notesSlide3.xml" ContentType="application/vnd.openxmlformats-officedocument.presentationml.notesSlide+xml"/>
  <Override PartName="/ppt/notesSlides/notesSlide36.xml" ContentType="application/vnd.openxmlformats-officedocument.presentationml.notesSlide+xml"/>
  <Override PartName="/ppt/slides/slide58.xml" ContentType="application/vnd.openxmlformats-officedocument.presentationml.slide+xml"/>
  <Default Extension="xml" ContentType="application/xml"/>
  <Override PartName="/ppt/slides/slide91.xml" ContentType="application/vnd.openxmlformats-officedocument.presentationml.slide+xml"/>
  <Override PartName="/ppt/slides/slide2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86.xml" ContentType="application/vnd.openxmlformats-officedocument.presentationml.slide+xml"/>
  <Override PartName="/ppt/embeddings/Microsoft_Vergelijking24.bin" ContentType="application/vnd.openxmlformats-officedocument.oleObject"/>
  <Override PartName="/ppt/slides/slide81.xml" ContentType="application/vnd.openxmlformats-officedocument.presentationml.slide+xml"/>
  <Override PartName="/ppt/slides/slide25.xml" ContentType="application/vnd.openxmlformats-officedocument.presentationml.slide+xml"/>
  <Override PartName="/ppt/embeddings/Microsoft_Vergelijking10.bin" ContentType="application/vnd.openxmlformats-officedocument.oleObject"/>
  <Override PartName="/ppt/embeddings/Microsoft_Vergelijking32.bin" ContentType="application/vnd.openxmlformats-officedocument.oleObject"/>
  <Override PartName="/ppt/notesSlides/notesSlide19.xml" ContentType="application/vnd.openxmlformats-officedocument.presentationml.notesSlide+xml"/>
  <Override PartName="/ppt/slides/slide93.xml" ContentType="application/vnd.openxmlformats-officedocument.presentationml.slide+xml"/>
  <Override PartName="/ppt/slides/slide14.xml" ContentType="application/vnd.openxmlformats-officedocument.presentationml.slide+xml"/>
  <Override PartName="/ppt/slides/slide40.xml" ContentType="application/vnd.openxmlformats-officedocument.presentationml.slide+xml"/>
  <Override PartName="/ppt/notesSlides/notesSlide50.xml" ContentType="application/vnd.openxmlformats-officedocument.presentationml.notesSlide+xml"/>
  <Override PartName="/ppt/notesSlides/notesSlide26.xml" ContentType="application/vnd.openxmlformats-officedocument.presentationml.notesSlide+xml"/>
  <Override PartName="/ppt/slides/slide44.xml" ContentType="application/vnd.openxmlformats-officedocument.presentationml.slide+xml"/>
  <Override PartName="/ppt/notesSlides/notesSlide37.xml" ContentType="application/vnd.openxmlformats-officedocument.presentationml.notesSlide+xml"/>
  <Override PartName="/ppt/embeddings/Microsoft_Vergelijking36.bin" ContentType="application/vnd.openxmlformats-officedocument.oleObject"/>
  <Override PartName="/ppt/slides/slide49.xml" ContentType="application/vnd.openxmlformats-officedocument.presentationml.slide+xml"/>
  <Override PartName="/ppt/slides/slide70.xml" ContentType="application/vnd.openxmlformats-officedocument.presentationml.slide+xml"/>
  <Override PartName="/ppt/slides/slide48.xml" ContentType="application/vnd.openxmlformats-officedocument.presentationml.slide+xml"/>
  <Override PartName="/ppt/presentation.xml" ContentType="application/vnd.openxmlformats-officedocument.presentationml.presentation.main+xml"/>
  <Override PartName="/ppt/embeddings/Microsoft_Vergelijking1.bin" ContentType="application/vnd.openxmlformats-officedocument.oleObject"/>
  <Override PartName="/ppt/slides/slide77.xml" ContentType="application/vnd.openxmlformats-officedocument.presentationml.slide+xml"/>
  <Override PartName="/ppt/slides/slide79.xml" ContentType="application/vnd.openxmlformats-officedocument.presentationml.slide+xml"/>
  <Override PartName="/ppt/slides/slide95.xml" ContentType="application/vnd.openxmlformats-officedocument.presentationml.slide+xml"/>
  <Override PartName="/ppt/embeddings/Microsoft_Vergelijking23.bin" ContentType="application/vnd.openxmlformats-officedocument.oleObject"/>
  <Default Extension="jpeg" ContentType="image/jpeg"/>
  <Override PartName="/ppt/embeddings/Microsoft_Vergelijking11.bin" ContentType="application/vnd.openxmlformats-officedocument.oleObject"/>
  <Override PartName="/ppt/slides/slide3.xml" ContentType="application/vnd.openxmlformats-officedocument.presentationml.slide+xml"/>
  <Override PartName="/ppt/embeddings/Microsoft_Vergelijking4.bin" ContentType="application/vnd.openxmlformats-officedocument.oleObject"/>
  <Override PartName="/ppt/slideLayouts/slideLayout11.xml" ContentType="application/vnd.openxmlformats-officedocument.presentationml.slideLayout+xml"/>
  <Override PartName="/ppt/slides/slide96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74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75.xml" ContentType="application/vnd.openxmlformats-officedocument.presentationml.slide+xml"/>
  <Override PartName="/ppt/slides/slide15.xml" ContentType="application/vnd.openxmlformats-officedocument.presentationml.slide+xml"/>
  <Override PartName="/ppt/notesSlides/notesSlide49.xml" ContentType="application/vnd.openxmlformats-officedocument.presentationml.notesSlide+xml"/>
  <Default Extension="rels" ContentType="application/vnd.openxmlformats-package.relationships+xml"/>
  <Override PartName="/ppt/embeddings/Microsoft_Vergelijking17.bin" ContentType="application/vnd.openxmlformats-officedocument.oleObject"/>
  <Override PartName="/ppt/slides/slide9.xml" ContentType="application/vnd.openxmlformats-officedocument.presentationml.slide+xml"/>
  <Override PartName="/ppt/slides/slide39.xml" ContentType="application/vnd.openxmlformats-officedocument.presentationml.slide+xml"/>
  <Override PartName="/ppt/slides/slide73.xml" ContentType="application/vnd.openxmlformats-officedocument.presentationml.slide+xml"/>
  <Override PartName="/ppt/slides/slide32.xml" ContentType="application/vnd.openxmlformats-officedocument.presentationml.slide+xml"/>
  <Override PartName="/ppt/embeddings/Microsoft_Vergelijking27.bin" ContentType="application/vnd.openxmlformats-officedocument.oleObject"/>
  <Override PartName="/ppt/slides/slide16.xml" ContentType="application/vnd.openxmlformats-officedocument.presentationml.slide+xml"/>
  <Override PartName="/ppt/slides/slide38.xml" ContentType="application/vnd.openxmlformats-officedocument.presentationml.slide+xml"/>
  <Override PartName="/ppt/embeddings/Microsoft_Vergelijking33.bin" ContentType="application/vnd.openxmlformats-officedocument.oleObject"/>
  <Override PartName="/ppt/slides/slide29.xml" ContentType="application/vnd.openxmlformats-officedocument.presentationml.slide+xml"/>
  <Override PartName="/ppt/notesSlides/notesSlide22.xml" ContentType="application/vnd.openxmlformats-officedocument.presentationml.notesSlide+xml"/>
  <Override PartName="/ppt/slides/slide22.xml" ContentType="application/vnd.openxmlformats-officedocument.presentationml.slide+xml"/>
  <Override PartName="/ppt/slides/slide85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30.xml" ContentType="application/vnd.openxmlformats-officedocument.presentationml.slide+xml"/>
  <Override PartName="/ppt/slides/slide36.xml" ContentType="application/vnd.openxmlformats-officedocument.presentationml.slide+xml"/>
  <Override PartName="/ppt/slides/slide18.xml" ContentType="application/vnd.openxmlformats-officedocument.presentationml.slide+xml"/>
  <Override PartName="/ppt/theme/theme3.xml" ContentType="application/vnd.openxmlformats-officedocument.theme+xml"/>
  <Override PartName="/ppt/notesSlides/notesSlide16.xml" ContentType="application/vnd.openxmlformats-officedocument.presentationml.notesSlide+xml"/>
  <Override PartName="/ppt/slides/slide90.xml" ContentType="application/vnd.openxmlformats-officedocument.presentationml.slide+xml"/>
  <Override PartName="/ppt/slides/slide21.xml" ContentType="application/vnd.openxmlformats-officedocument.presentationml.slide+xml"/>
  <Override PartName="/ppt/slides/slide23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52.xml" ContentType="application/vnd.openxmlformats-officedocument.presentationml.slide+xml"/>
  <Override PartName="/ppt/slides/slide51.xml" ContentType="application/vnd.openxmlformats-officedocument.presentationml.slide+xml"/>
  <Override PartName="/ppt/slides/slide62.xml" ContentType="application/vnd.openxmlformats-officedocument.presentationml.slide+xml"/>
  <Override PartName="/ppt/slides/slide7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embeddings/Microsoft_Vergelijking12.bin" ContentType="application/vnd.openxmlformats-officedocument.oleObject"/>
  <Override PartName="/ppt/notesSlides/notesSlide4.xml" ContentType="application/vnd.openxmlformats-officedocument.presentationml.notesSlide+xml"/>
  <Override PartName="/ppt/notesSlides/notesSlide41.xml" ContentType="application/vnd.openxmlformats-officedocument.presentationml.notesSlide+xml"/>
  <Override PartName="/ppt/embeddings/Microsoft_Vergelijking18.bin" ContentType="application/vnd.openxmlformats-officedocument.oleObject"/>
  <Override PartName="/ppt/slides/slide13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87.xml" ContentType="application/vnd.openxmlformats-officedocument.presentationml.slide+xml"/>
  <Override PartName="/ppt/notesSlides/notesSlide6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slide89.xml" ContentType="application/vnd.openxmlformats-officedocument.presentationml.slide+xml"/>
  <Override PartName="/ppt/slideLayouts/slideLayout6.xml" ContentType="application/vnd.openxmlformats-officedocument.presentationml.slideLayout+xml"/>
  <Default Extension="emf" ContentType="image/x-emf"/>
  <Override PartName="/ppt/slideLayouts/slideLayout14.xml" ContentType="application/vnd.openxmlformats-officedocument.presentationml.slideLayout+xml"/>
  <Override PartName="/ppt/notesSlides/notesSlide43.xml" ContentType="application/vnd.openxmlformats-officedocument.presentationml.notesSlide+xml"/>
  <Override PartName="/ppt/presProps.xml" ContentType="application/vnd.openxmlformats-officedocument.presentationml.presProps+xml"/>
  <Override PartName="/ppt/notesSlides/notesSlide18.xml" ContentType="application/vnd.openxmlformats-officedocument.presentationml.notesSlide+xml"/>
  <Override PartName="/ppt/slides/slide27.xml" ContentType="application/vnd.openxmlformats-officedocument.presentationml.slide+xml"/>
  <Override PartName="/ppt/notesSlides/notesSlide10.xml" ContentType="application/vnd.openxmlformats-officedocument.presentationml.notesSlide+xml"/>
  <Override PartName="/ppt/notesSlides/notesSlide39.xml" ContentType="application/vnd.openxmlformats-officedocument.presentationml.notesSlide+xml"/>
  <Override PartName="/ppt/embeddings/Microsoft_Vergelijking3.bin" ContentType="application/vnd.openxmlformats-officedocument.oleObject"/>
  <Override PartName="/ppt/embeddings/Microsoft_Vergelijking16.bin" ContentType="application/vnd.openxmlformats-officedocument.oleObject"/>
  <Override PartName="/ppt/embeddings/Microsoft_Vergelijking19.bin" ContentType="application/vnd.openxmlformats-officedocument.oleObject"/>
  <Override PartName="/ppt/slides/slide67.xml" ContentType="application/vnd.openxmlformats-officedocument.presentationml.slide+xml"/>
  <Override PartName="/ppt/slides/slide12.xml" ContentType="application/vnd.openxmlformats-officedocument.presentationml.slide+xml"/>
  <Override PartName="/ppt/slides/slide46.xml" ContentType="application/vnd.openxmlformats-officedocument.presentationml.slide+xml"/>
  <Override PartName="/ppt/notesSlides/notesSlide28.xml" ContentType="application/vnd.openxmlformats-officedocument.presentationml.notesSlide+xml"/>
  <Override PartName="/ppt/notesSlides/notesSlide27.xml" ContentType="application/vnd.openxmlformats-officedocument.presentationml.notesSlide+xml"/>
  <Override PartName="/ppt/slides/slide84.xml" ContentType="application/vnd.openxmlformats-officedocument.presentationml.slide+xml"/>
  <Override PartName="/ppt/slides/slide69.xml" ContentType="application/vnd.openxmlformats-officedocument.presentationml.slide+xml"/>
  <Override PartName="/ppt/slides/slide35.xml" ContentType="application/vnd.openxmlformats-officedocument.presentationml.slide+xml"/>
  <Override PartName="/ppt/slides/slide42.xml" ContentType="application/vnd.openxmlformats-officedocument.presentationml.slide+xml"/>
  <Override PartName="/ppt/embeddings/Microsoft_Vergelijking38.bin" ContentType="application/vnd.openxmlformats-officedocument.oleObject"/>
  <Override PartName="/ppt/notesSlides/notesSlide34.xml" ContentType="application/vnd.openxmlformats-officedocument.presentationml.notesSlide+xml"/>
  <Override PartName="/ppt/embeddings/Microsoft_Vergelijking25.bin" ContentType="application/vnd.openxmlformats-officedocument.oleObject"/>
  <Override PartName="/ppt/slideLayouts/slideLayout5.xml" ContentType="application/vnd.openxmlformats-officedocument.presentationml.slideLayout+xml"/>
  <Override PartName="/ppt/slides/slide50.xml" ContentType="application/vnd.openxmlformats-officedocument.presentationml.slide+xml"/>
  <Override PartName="/ppt/slides/slide57.xml" ContentType="application/vnd.openxmlformats-officedocument.presentationml.slide+xml"/>
  <Override PartName="/ppt/notesSlides/notesSlide29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63.xml" ContentType="application/vnd.openxmlformats-officedocument.presentationml.slide+xml"/>
  <Override PartName="/ppt/slides/slide82.xml" ContentType="application/vnd.openxmlformats-officedocument.presentationml.slide+xml"/>
  <Override PartName="/ppt/slides/slide34.xml" ContentType="application/vnd.openxmlformats-officedocument.presentationml.slide+xml"/>
  <Override PartName="/ppt/notesSlides/notesSlide44.xml" ContentType="application/vnd.openxmlformats-officedocument.presentationml.notesSlide+xml"/>
  <Override PartName="/ppt/notesSlides/notesSlide12.xml" ContentType="application/vnd.openxmlformats-officedocument.presentationml.notesSlide+xml"/>
  <Override PartName="/ppt/embeddings/Microsoft_Vergelijking15.bin" ContentType="application/vnd.openxmlformats-officedocument.oleObject"/>
  <Override PartName="/ppt/embeddings/Microsoft_Vergelijking22.bin" ContentType="application/vnd.openxmlformats-officedocument.oleObject"/>
  <Override PartName="/ppt/embeddings/Microsoft_Vergelijking9.bin" ContentType="application/vnd.openxmlformats-officedocument.oleObject"/>
  <Override PartName="/ppt/notesSlides/notesSlide5.xml" ContentType="application/vnd.openxmlformats-officedocument.presentationml.notesSlide+xml"/>
  <Override PartName="/ppt/embeddings/Microsoft_Vergelijking7.bin" ContentType="application/vnd.openxmlformats-officedocument.oleObject"/>
  <Override PartName="/ppt/slideLayouts/slideLayout1.xml" ContentType="application/vnd.openxmlformats-officedocument.presentationml.slideLayout+xml"/>
  <Override PartName="/ppt/slides/slide88.xml" ContentType="application/vnd.openxmlformats-officedocument.presentationml.slide+xml"/>
  <Override PartName="/ppt/theme/theme1.xml" ContentType="application/vnd.openxmlformats-officedocument.theme+xml"/>
  <Override PartName="/ppt/slides/slide99.xml" ContentType="application/vnd.openxmlformats-officedocument.presentationml.slide+xml"/>
  <Override PartName="/ppt/embeddings/Microsoft_Vergelijking14.bin" ContentType="application/vnd.openxmlformats-officedocument.oleObject"/>
  <Override PartName="/ppt/embeddings/Microsoft_Vergelijking6.bin" ContentType="application/vnd.openxmlformats-officedocument.oleObject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59.xml" ContentType="application/vnd.openxmlformats-officedocument.presentationml.slide+xml"/>
  <Override PartName="/ppt/slides/slide64.xml" ContentType="application/vnd.openxmlformats-officedocument.presentationml.slide+xml"/>
  <Override PartName="/ppt/notesSlides/notesSlide33.xml" ContentType="application/vnd.openxmlformats-officedocument.presentationml.notesSlide+xml"/>
  <Override PartName="/ppt/notesSlides/notesSlide46.xml" ContentType="application/vnd.openxmlformats-officedocument.presentationml.notesSlide+xml"/>
  <Override PartName="/ppt/slides/slide4.xml" ContentType="application/vnd.openxmlformats-officedocument.presentationml.slide+xml"/>
  <Override PartName="/ppt/embeddings/Microsoft_Vergelijking21.bin" ContentType="application/vnd.openxmlformats-officedocument.oleObject"/>
  <Override PartName="/ppt/slides/slide72.xml" ContentType="application/vnd.openxmlformats-officedocument.presentationml.slide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embeddings/Microsoft_Vergelijking31.bin" ContentType="application/vnd.openxmlformats-officedocument.oleObject"/>
  <Override PartName="/ppt/embeddings/Microsoft_Vergelijking35.bin" ContentType="application/vnd.openxmlformats-officedocument.oleObject"/>
  <Override PartName="/ppt/slides/slide60.xml" ContentType="application/vnd.openxmlformats-officedocument.presentationml.slide+xml"/>
  <Override PartName="/ppt/slides/slide24.xml" ContentType="application/vnd.openxmlformats-officedocument.presentationml.slide+xml"/>
  <Override PartName="/ppt/embeddings/Microsoft_Vergelijking29.bin" ContentType="application/vnd.openxmlformats-officedocument.oleObject"/>
  <Override PartName="/ppt/embeddings/Microsoft_Vergelijking37.bin" ContentType="application/vnd.openxmlformats-officedocument.oleObject"/>
  <Override PartName="/ppt/notesSlides/notesSlide30.xml" ContentType="application/vnd.openxmlformats-officedocument.presentationml.notesSlide+xml"/>
  <Override PartName="/ppt/slides/slide71.xml" ContentType="application/vnd.openxmlformats-officedocument.presentationml.slide+xml"/>
  <Override PartName="/ppt/slides/slide6.xml" ContentType="application/vnd.openxmlformats-officedocument.presentationml.slide+xml"/>
  <Override PartName="/ppt/notesSlides/notesSlide20.xml" ContentType="application/vnd.openxmlformats-officedocument.presentationml.notesSlide+xml"/>
  <Override PartName="/ppt/slideLayouts/slideLayout12.xml" ContentType="application/vnd.openxmlformats-officedocument.presentationml.slideLayout+xml"/>
  <Override PartName="/ppt/embeddings/Microsoft_Vergelijking2.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101"/>
  </p:notesMasterIdLst>
  <p:handoutMasterIdLst>
    <p:handoutMasterId r:id="rId102"/>
  </p:handoutMasterIdLst>
  <p:sldIdLst>
    <p:sldId id="256" r:id="rId2"/>
    <p:sldId id="257" r:id="rId3"/>
    <p:sldId id="297" r:id="rId4"/>
    <p:sldId id="298" r:id="rId5"/>
    <p:sldId id="304" r:id="rId6"/>
    <p:sldId id="299" r:id="rId7"/>
    <p:sldId id="307" r:id="rId8"/>
    <p:sldId id="308" r:id="rId9"/>
    <p:sldId id="306" r:id="rId10"/>
    <p:sldId id="309" r:id="rId11"/>
    <p:sldId id="310" r:id="rId12"/>
    <p:sldId id="397" r:id="rId13"/>
    <p:sldId id="398" r:id="rId14"/>
    <p:sldId id="399" r:id="rId15"/>
    <p:sldId id="329" r:id="rId16"/>
    <p:sldId id="330" r:id="rId17"/>
    <p:sldId id="331" r:id="rId18"/>
    <p:sldId id="332" r:id="rId19"/>
    <p:sldId id="333" r:id="rId20"/>
    <p:sldId id="334" r:id="rId21"/>
    <p:sldId id="335" r:id="rId22"/>
    <p:sldId id="336" r:id="rId23"/>
    <p:sldId id="401" r:id="rId24"/>
    <p:sldId id="337" r:id="rId25"/>
    <p:sldId id="338" r:id="rId26"/>
    <p:sldId id="340" r:id="rId27"/>
    <p:sldId id="341" r:id="rId28"/>
    <p:sldId id="343" r:id="rId29"/>
    <p:sldId id="344" r:id="rId30"/>
    <p:sldId id="345" r:id="rId31"/>
    <p:sldId id="400" r:id="rId32"/>
    <p:sldId id="347" r:id="rId33"/>
    <p:sldId id="348" r:id="rId34"/>
    <p:sldId id="349" r:id="rId35"/>
    <p:sldId id="350" r:id="rId36"/>
    <p:sldId id="402" r:id="rId37"/>
    <p:sldId id="403" r:id="rId38"/>
    <p:sldId id="404" r:id="rId39"/>
    <p:sldId id="354" r:id="rId40"/>
    <p:sldId id="355" r:id="rId41"/>
    <p:sldId id="311" r:id="rId42"/>
    <p:sldId id="370" r:id="rId43"/>
    <p:sldId id="371" r:id="rId44"/>
    <p:sldId id="372" r:id="rId45"/>
    <p:sldId id="394" r:id="rId46"/>
    <p:sldId id="373" r:id="rId47"/>
    <p:sldId id="375" r:id="rId48"/>
    <p:sldId id="376" r:id="rId49"/>
    <p:sldId id="383" r:id="rId50"/>
    <p:sldId id="377" r:id="rId51"/>
    <p:sldId id="386" r:id="rId52"/>
    <p:sldId id="387" r:id="rId53"/>
    <p:sldId id="388" r:id="rId54"/>
    <p:sldId id="395" r:id="rId55"/>
    <p:sldId id="392" r:id="rId56"/>
    <p:sldId id="357" r:id="rId57"/>
    <p:sldId id="358" r:id="rId58"/>
    <p:sldId id="359" r:id="rId59"/>
    <p:sldId id="360" r:id="rId60"/>
    <p:sldId id="361" r:id="rId61"/>
    <p:sldId id="362" r:id="rId62"/>
    <p:sldId id="364" r:id="rId63"/>
    <p:sldId id="365" r:id="rId64"/>
    <p:sldId id="368" r:id="rId65"/>
    <p:sldId id="366" r:id="rId66"/>
    <p:sldId id="393" r:id="rId67"/>
    <p:sldId id="258" r:id="rId68"/>
    <p:sldId id="259" r:id="rId69"/>
    <p:sldId id="260" r:id="rId70"/>
    <p:sldId id="261" r:id="rId71"/>
    <p:sldId id="262" r:id="rId72"/>
    <p:sldId id="263" r:id="rId73"/>
    <p:sldId id="264" r:id="rId74"/>
    <p:sldId id="265" r:id="rId75"/>
    <p:sldId id="266" r:id="rId76"/>
    <p:sldId id="267" r:id="rId77"/>
    <p:sldId id="268" r:id="rId78"/>
    <p:sldId id="396" r:id="rId79"/>
    <p:sldId id="277" r:id="rId80"/>
    <p:sldId id="278" r:id="rId81"/>
    <p:sldId id="279" r:id="rId82"/>
    <p:sldId id="280" r:id="rId83"/>
    <p:sldId id="281" r:id="rId84"/>
    <p:sldId id="282" r:id="rId85"/>
    <p:sldId id="283" r:id="rId86"/>
    <p:sldId id="284" r:id="rId87"/>
    <p:sldId id="285" r:id="rId88"/>
    <p:sldId id="286" r:id="rId89"/>
    <p:sldId id="287" r:id="rId90"/>
    <p:sldId id="288" r:id="rId91"/>
    <p:sldId id="289" r:id="rId92"/>
    <p:sldId id="290" r:id="rId93"/>
    <p:sldId id="291" r:id="rId94"/>
    <p:sldId id="292" r:id="rId95"/>
    <p:sldId id="293" r:id="rId96"/>
    <p:sldId id="294" r:id="rId97"/>
    <p:sldId id="295" r:id="rId98"/>
    <p:sldId id="296" r:id="rId99"/>
    <p:sldId id="301" r:id="rId100"/>
  </p:sldIdLst>
  <p:sldSz cx="9144000" cy="6858000" type="screen4x3"/>
  <p:notesSz cx="6858000" cy="9144000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101" d="100"/>
          <a:sy n="101" d="100"/>
        </p:scale>
        <p:origin x="-56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64" Type="http://schemas.openxmlformats.org/officeDocument/2006/relationships/slide" Target="slides/slide63.xml"/><Relationship Id="rId60" Type="http://schemas.openxmlformats.org/officeDocument/2006/relationships/slide" Target="slides/slide59.xml"/><Relationship Id="rId70" Type="http://schemas.openxmlformats.org/officeDocument/2006/relationships/slide" Target="slides/slide69.xml"/><Relationship Id="rId94" Type="http://schemas.openxmlformats.org/officeDocument/2006/relationships/slide" Target="slides/slide93.xml"/><Relationship Id="rId7" Type="http://schemas.openxmlformats.org/officeDocument/2006/relationships/slide" Target="slides/slide6.xml"/><Relationship Id="rId74" Type="http://schemas.openxmlformats.org/officeDocument/2006/relationships/slide" Target="slides/slide73.xml"/><Relationship Id="rId102" Type="http://schemas.openxmlformats.org/officeDocument/2006/relationships/handoutMaster" Target="handoutMasters/handoutMaster1.xml"/><Relationship Id="rId25" Type="http://schemas.openxmlformats.org/officeDocument/2006/relationships/slide" Target="slides/slide24.xml"/><Relationship Id="rId106" Type="http://schemas.openxmlformats.org/officeDocument/2006/relationships/theme" Target="theme/theme1.xml"/><Relationship Id="rId96" Type="http://schemas.openxmlformats.org/officeDocument/2006/relationships/slide" Target="slides/slide95.xml"/><Relationship Id="rId10" Type="http://schemas.openxmlformats.org/officeDocument/2006/relationships/slide" Target="slides/slide9.xml"/><Relationship Id="rId50" Type="http://schemas.openxmlformats.org/officeDocument/2006/relationships/slide" Target="slides/slide49.xml"/><Relationship Id="rId17" Type="http://schemas.openxmlformats.org/officeDocument/2006/relationships/slide" Target="slides/slide16.xml"/><Relationship Id="rId107" Type="http://schemas.openxmlformats.org/officeDocument/2006/relationships/tableStyles" Target="tableStyles.xml"/><Relationship Id="rId71" Type="http://schemas.openxmlformats.org/officeDocument/2006/relationships/slide" Target="slides/slide70.xml"/><Relationship Id="rId4" Type="http://schemas.openxmlformats.org/officeDocument/2006/relationships/slide" Target="slides/slide3.xml"/><Relationship Id="rId28" Type="http://schemas.openxmlformats.org/officeDocument/2006/relationships/slide" Target="slides/slide27.xml"/><Relationship Id="rId89" Type="http://schemas.openxmlformats.org/officeDocument/2006/relationships/slide" Target="slides/slide88.xml"/><Relationship Id="rId88" Type="http://schemas.openxmlformats.org/officeDocument/2006/relationships/slide" Target="slides/slide87.xml"/><Relationship Id="rId82" Type="http://schemas.openxmlformats.org/officeDocument/2006/relationships/slide" Target="slides/slide81.xml"/><Relationship Id="rId69" Type="http://schemas.openxmlformats.org/officeDocument/2006/relationships/slide" Target="slides/slide68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2" Type="http://schemas.openxmlformats.org/officeDocument/2006/relationships/slide" Target="slides/slide1.xml"/><Relationship Id="rId72" Type="http://schemas.openxmlformats.org/officeDocument/2006/relationships/slide" Target="slides/slide71.xml"/><Relationship Id="rId35" Type="http://schemas.openxmlformats.org/officeDocument/2006/relationships/slide" Target="slides/slide34.xml"/><Relationship Id="rId75" Type="http://schemas.openxmlformats.org/officeDocument/2006/relationships/slide" Target="slides/slide74.xml"/><Relationship Id="rId80" Type="http://schemas.openxmlformats.org/officeDocument/2006/relationships/slide" Target="slides/slide79.xml"/><Relationship Id="rId31" Type="http://schemas.openxmlformats.org/officeDocument/2006/relationships/slide" Target="slides/slide30.xml"/><Relationship Id="rId62" Type="http://schemas.openxmlformats.org/officeDocument/2006/relationships/slide" Target="slides/slide61.xml"/><Relationship Id="rId79" Type="http://schemas.openxmlformats.org/officeDocument/2006/relationships/slide" Target="slides/slide78.xml"/><Relationship Id="rId97" Type="http://schemas.openxmlformats.org/officeDocument/2006/relationships/slide" Target="slides/slide96.xml"/><Relationship Id="rId98" Type="http://schemas.openxmlformats.org/officeDocument/2006/relationships/slide" Target="slides/slide97.xml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3.xml"/><Relationship Id="rId47" Type="http://schemas.openxmlformats.org/officeDocument/2006/relationships/slide" Target="slides/slide46.xml"/><Relationship Id="rId56" Type="http://schemas.openxmlformats.org/officeDocument/2006/relationships/slide" Target="slides/slide55.xml"/><Relationship Id="rId48" Type="http://schemas.openxmlformats.org/officeDocument/2006/relationships/slide" Target="slides/slide47.xml"/><Relationship Id="rId32" Type="http://schemas.openxmlformats.org/officeDocument/2006/relationships/slide" Target="slides/slide31.xml"/><Relationship Id="rId13" Type="http://schemas.openxmlformats.org/officeDocument/2006/relationships/slide" Target="slides/slide12.xml"/><Relationship Id="rId52" Type="http://schemas.openxmlformats.org/officeDocument/2006/relationships/slide" Target="slides/slide51.xml"/><Relationship Id="rId54" Type="http://schemas.openxmlformats.org/officeDocument/2006/relationships/slide" Target="slides/slide53.xml"/><Relationship Id="rId101" Type="http://schemas.openxmlformats.org/officeDocument/2006/relationships/notesMaster" Target="notesMasters/notesMaster1.xml"/><Relationship Id="rId23" Type="http://schemas.openxmlformats.org/officeDocument/2006/relationships/slide" Target="slides/slide22.xml"/><Relationship Id="rId61" Type="http://schemas.openxmlformats.org/officeDocument/2006/relationships/slide" Target="slides/slide60.xml"/><Relationship Id="rId53" Type="http://schemas.openxmlformats.org/officeDocument/2006/relationships/slide" Target="slides/slide52.xml"/><Relationship Id="rId84" Type="http://schemas.openxmlformats.org/officeDocument/2006/relationships/slide" Target="slides/slide83.xml"/><Relationship Id="rId30" Type="http://schemas.openxmlformats.org/officeDocument/2006/relationships/slide" Target="slides/slide29.xml"/><Relationship Id="rId29" Type="http://schemas.openxmlformats.org/officeDocument/2006/relationships/slide" Target="slides/slide28.xml"/><Relationship Id="rId83" Type="http://schemas.openxmlformats.org/officeDocument/2006/relationships/slide" Target="slides/slide82.xml"/><Relationship Id="rId41" Type="http://schemas.openxmlformats.org/officeDocument/2006/relationships/slide" Target="slides/slide40.xml"/><Relationship Id="rId5" Type="http://schemas.openxmlformats.org/officeDocument/2006/relationships/slide" Target="slides/slide4.xml"/><Relationship Id="rId22" Type="http://schemas.openxmlformats.org/officeDocument/2006/relationships/slide" Target="slides/slide21.xml"/><Relationship Id="rId95" Type="http://schemas.openxmlformats.org/officeDocument/2006/relationships/slide" Target="slides/slide94.xml"/><Relationship Id="rId39" Type="http://schemas.openxmlformats.org/officeDocument/2006/relationships/slide" Target="slides/slide38.xml"/><Relationship Id="rId43" Type="http://schemas.openxmlformats.org/officeDocument/2006/relationships/slide" Target="slides/slide42.xml"/><Relationship Id="rId104" Type="http://schemas.openxmlformats.org/officeDocument/2006/relationships/presProps" Target="presProps.xml"/><Relationship Id="rId90" Type="http://schemas.openxmlformats.org/officeDocument/2006/relationships/slide" Target="slides/slide89.xml"/><Relationship Id="rId77" Type="http://schemas.openxmlformats.org/officeDocument/2006/relationships/slide" Target="slides/slide76.xml"/><Relationship Id="rId63" Type="http://schemas.openxmlformats.org/officeDocument/2006/relationships/slide" Target="slides/slide62.xml"/><Relationship Id="rId85" Type="http://schemas.openxmlformats.org/officeDocument/2006/relationships/slide" Target="slides/slide84.xml"/><Relationship Id="rId105" Type="http://schemas.openxmlformats.org/officeDocument/2006/relationships/viewProps" Target="viewProps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27" Type="http://schemas.openxmlformats.org/officeDocument/2006/relationships/slide" Target="slides/slide26.xml"/><Relationship Id="rId99" Type="http://schemas.openxmlformats.org/officeDocument/2006/relationships/slide" Target="slides/slide98.xml"/><Relationship Id="rId14" Type="http://schemas.openxmlformats.org/officeDocument/2006/relationships/slide" Target="slides/slide13.xml"/><Relationship Id="rId103" Type="http://schemas.openxmlformats.org/officeDocument/2006/relationships/printerSettings" Target="printerSettings/printerSettings1.bin"/><Relationship Id="rId92" Type="http://schemas.openxmlformats.org/officeDocument/2006/relationships/slide" Target="slides/slide91.xml"/><Relationship Id="rId45" Type="http://schemas.openxmlformats.org/officeDocument/2006/relationships/slide" Target="slides/slide44.xml"/><Relationship Id="rId58" Type="http://schemas.openxmlformats.org/officeDocument/2006/relationships/slide" Target="slides/slide57.xml"/><Relationship Id="rId42" Type="http://schemas.openxmlformats.org/officeDocument/2006/relationships/slide" Target="slides/slide41.xml"/><Relationship Id="rId73" Type="http://schemas.openxmlformats.org/officeDocument/2006/relationships/slide" Target="slides/slide72.xml"/><Relationship Id="rId87" Type="http://schemas.openxmlformats.org/officeDocument/2006/relationships/slide" Target="slides/slide86.xml"/><Relationship Id="rId6" Type="http://schemas.openxmlformats.org/officeDocument/2006/relationships/slide" Target="slides/slide5.xml"/><Relationship Id="rId49" Type="http://schemas.openxmlformats.org/officeDocument/2006/relationships/slide" Target="slides/slide48.xml"/><Relationship Id="rId44" Type="http://schemas.openxmlformats.org/officeDocument/2006/relationships/slide" Target="slides/slide43.xml"/><Relationship Id="rId19" Type="http://schemas.openxmlformats.org/officeDocument/2006/relationships/slide" Target="slides/slide18.xml"/><Relationship Id="rId57" Type="http://schemas.openxmlformats.org/officeDocument/2006/relationships/slide" Target="slides/slide56.xml"/><Relationship Id="rId46" Type="http://schemas.openxmlformats.org/officeDocument/2006/relationships/slide" Target="slides/slide45.xml"/><Relationship Id="rId86" Type="http://schemas.openxmlformats.org/officeDocument/2006/relationships/slide" Target="slides/slide85.xml"/><Relationship Id="rId59" Type="http://schemas.openxmlformats.org/officeDocument/2006/relationships/slide" Target="slides/slide58.xml"/><Relationship Id="rId51" Type="http://schemas.openxmlformats.org/officeDocument/2006/relationships/slide" Target="slides/slide50.xml"/><Relationship Id="rId66" Type="http://schemas.openxmlformats.org/officeDocument/2006/relationships/slide" Target="slides/slide65.xml"/><Relationship Id="rId55" Type="http://schemas.openxmlformats.org/officeDocument/2006/relationships/slide" Target="slides/slide54.xml"/><Relationship Id="rId34" Type="http://schemas.openxmlformats.org/officeDocument/2006/relationships/slide" Target="slides/slide33.xml"/><Relationship Id="rId81" Type="http://schemas.openxmlformats.org/officeDocument/2006/relationships/slide" Target="slides/slide80.xml"/><Relationship Id="rId40" Type="http://schemas.openxmlformats.org/officeDocument/2006/relationships/slide" Target="slides/slide39.xml"/><Relationship Id="rId36" Type="http://schemas.openxmlformats.org/officeDocument/2006/relationships/slide" Target="slides/slide35.xml"/><Relationship Id="rId76" Type="http://schemas.openxmlformats.org/officeDocument/2006/relationships/slide" Target="slides/slide75.xml"/><Relationship Id="rId8" Type="http://schemas.openxmlformats.org/officeDocument/2006/relationships/slide" Target="slides/slide7.xml"/><Relationship Id="rId65" Type="http://schemas.openxmlformats.org/officeDocument/2006/relationships/slide" Target="slides/slide64.xml"/><Relationship Id="rId67" Type="http://schemas.openxmlformats.org/officeDocument/2006/relationships/slide" Target="slides/slide66.xml"/><Relationship Id="rId37" Type="http://schemas.openxmlformats.org/officeDocument/2006/relationships/slide" Target="slides/slide36.xml"/><Relationship Id="rId12" Type="http://schemas.openxmlformats.org/officeDocument/2006/relationships/slide" Target="slides/slide11.xml"/><Relationship Id="rId3" Type="http://schemas.openxmlformats.org/officeDocument/2006/relationships/slide" Target="slides/slide2.xml"/><Relationship Id="rId26" Type="http://schemas.openxmlformats.org/officeDocument/2006/relationships/slide" Target="slides/slide25.xml"/><Relationship Id="rId100" Type="http://schemas.openxmlformats.org/officeDocument/2006/relationships/slide" Target="slides/slide99.xml"/><Relationship Id="rId11" Type="http://schemas.openxmlformats.org/officeDocument/2006/relationships/slide" Target="slides/slide10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33" Type="http://schemas.openxmlformats.org/officeDocument/2006/relationships/slide" Target="slides/slide32.xml"/><Relationship Id="rId91" Type="http://schemas.openxmlformats.org/officeDocument/2006/relationships/slide" Target="slides/slide90.xml"/><Relationship Id="rId93" Type="http://schemas.openxmlformats.org/officeDocument/2006/relationships/slide" Target="slides/slide92.xml"/><Relationship Id="rId78" Type="http://schemas.openxmlformats.org/officeDocument/2006/relationships/slide" Target="slides/slide77.xml"/><Relationship Id="rId15" Type="http://schemas.openxmlformats.org/officeDocument/2006/relationships/slide" Target="slides/slide14.xml"/><Relationship Id="rId21" Type="http://schemas.openxmlformats.org/officeDocument/2006/relationships/slide" Target="slides/slide20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3" Type="http://schemas.openxmlformats.org/officeDocument/2006/relationships/image" Target="../media/image5.emf"/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11.vml.rels><?xml version="1.0" encoding="UTF-8" standalone="yes"?>
<Relationships xmlns="http://schemas.openxmlformats.org/package/2006/relationships"><Relationship Id="rId4" Type="http://schemas.openxmlformats.org/officeDocument/2006/relationships/image" Target="../media/image28.wmf"/><Relationship Id="rId1" Type="http://schemas.openxmlformats.org/officeDocument/2006/relationships/image" Target="../media/image25.wmf"/><Relationship Id="rId2" Type="http://schemas.openxmlformats.org/officeDocument/2006/relationships/image" Target="../media/image26.wmf"/><Relationship Id="rId3" Type="http://schemas.openxmlformats.org/officeDocument/2006/relationships/image" Target="../media/image27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15.vml.rels><?xml version="1.0" encoding="UTF-8" standalone="yes"?>
<Relationships xmlns="http://schemas.openxmlformats.org/package/2006/relationships"><Relationship Id="rId4" Type="http://schemas.openxmlformats.org/officeDocument/2006/relationships/image" Target="../media/image67.emf"/><Relationship Id="rId1" Type="http://schemas.openxmlformats.org/officeDocument/2006/relationships/image" Target="../media/image64.emf"/><Relationship Id="rId2" Type="http://schemas.openxmlformats.org/officeDocument/2006/relationships/image" Target="../media/image65.emf"/><Relationship Id="rId3" Type="http://schemas.openxmlformats.org/officeDocument/2006/relationships/image" Target="../media/image6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75.emf"/><Relationship Id="rId3" Type="http://schemas.openxmlformats.org/officeDocument/2006/relationships/image" Target="../media/image73.emf"/><Relationship Id="rId1" Type="http://schemas.openxmlformats.org/officeDocument/2006/relationships/image" Target="../media/image74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ict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3" Type="http://schemas.openxmlformats.org/officeDocument/2006/relationships/image" Target="../media/image13.wmf"/><Relationship Id="rId1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D7A064-88F4-9041-B200-12B2C6556AD2}" type="datetime1">
              <a:rPr lang="en-US" smtClean="0"/>
              <a:t>15-07-2012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F21EF9-C854-1D45-BA35-374A90B66F91}" type="slidenum">
              <a:rPr lang="nl-NL" smtClean="0"/>
              <a:pPr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58CE89-0CAD-2649-844A-3411721A8DA9}" type="datetime1">
              <a:rPr lang="en-US" smtClean="0"/>
              <a:t>15-07-2012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E7067F-BE8B-0D42-90EC-327906E059E9}" type="slidenum">
              <a:rPr lang="nl-NL" smtClean="0"/>
              <a:pPr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E7067F-BE8B-0D42-90EC-327906E059E9}" type="slidenum">
              <a:rPr lang="nl-NL" smtClean="0"/>
              <a:pPr/>
              <a:t>1</a:t>
            </a:fld>
            <a:endParaRPr lang="nl-NL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CCC63BF-AF40-BB41-B87F-056BCFAB669B}" type="slidenum">
              <a:rPr lang="nl-NL"/>
              <a:pPr/>
              <a:t>36</a:t>
            </a:fld>
            <a:endParaRPr lang="nl-NL"/>
          </a:p>
        </p:txBody>
      </p:sp>
      <p:sp>
        <p:nvSpPr>
          <p:cNvPr id="47001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0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7EBD7BD-483E-6347-9A49-686662F1BE80}" type="slidenum">
              <a:rPr lang="nl-NL"/>
              <a:pPr/>
              <a:t>37</a:t>
            </a:fld>
            <a:endParaRPr lang="nl-NL"/>
          </a:p>
        </p:txBody>
      </p:sp>
      <p:sp>
        <p:nvSpPr>
          <p:cNvPr id="47104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3BFBB1-CBE5-FF45-BC2A-D5E8651C3C84}" type="slidenum">
              <a:rPr lang="nl-NL"/>
              <a:pPr/>
              <a:t>38</a:t>
            </a:fld>
            <a:endParaRPr lang="nl-NL"/>
          </a:p>
        </p:txBody>
      </p:sp>
      <p:sp>
        <p:nvSpPr>
          <p:cNvPr id="47411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4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 New Roman" pitchFamily="-105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 New Roman" pitchFamily="-105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 New Roman" pitchFamily="-105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 New Roman" pitchFamily="-105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 New Roman" pitchFamily="-105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 New Roman" pitchFamily="-105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5B3C6BA-106C-CB44-8716-FE6377CFE7AA}" type="slidenum">
              <a:rPr lang="en-US"/>
              <a:pPr/>
              <a:t>49</a:t>
            </a:fld>
            <a:endParaRPr lang="en-US"/>
          </a:p>
        </p:txBody>
      </p:sp>
      <p:sp>
        <p:nvSpPr>
          <p:cNvPr id="415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5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RL models which have been under study, are…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70A624-B402-8E40-BFF0-9D84EA288234}" type="slidenum">
              <a:rPr lang="en-US"/>
              <a:pPr/>
              <a:t>7</a:t>
            </a:fld>
            <a:endParaRPr lang="en-US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A3345C-6C62-5A4A-A101-5682B7879DFD}" type="slidenum">
              <a:rPr lang="en-US"/>
              <a:pPr/>
              <a:t>67</a:t>
            </a:fld>
            <a:endParaRPr lang="en-US"/>
          </a:p>
        </p:txBody>
      </p:sp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C6A83D-F6CF-4F43-92F8-01F0AB9B4E31}" type="slidenum">
              <a:rPr lang="en-US"/>
              <a:pPr/>
              <a:t>68</a:t>
            </a:fld>
            <a:endParaRPr lang="en-US"/>
          </a:p>
        </p:txBody>
      </p:sp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7E7E06-6625-2F4B-A4EE-D36B04E2DD62}" type="slidenum">
              <a:rPr lang="en-US"/>
              <a:pPr/>
              <a:t>69</a:t>
            </a:fld>
            <a:endParaRPr lang="en-US"/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4D4BD74-D9B6-2946-8D42-D619115F5295}" type="slidenum">
              <a:rPr lang="en-US"/>
              <a:pPr/>
              <a:t>70</a:t>
            </a:fld>
            <a:endParaRPr lang="en-US"/>
          </a:p>
        </p:txBody>
      </p:sp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/>
              <a:t>Robot example: inputs are sonar readings, outputs are direction and speed.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8AB36A-5789-1A4A-A225-6EB1E023F493}" type="slidenum">
              <a:rPr lang="en-US"/>
              <a:pPr/>
              <a:t>71</a:t>
            </a:fld>
            <a:endParaRPr lang="en-US"/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BE87B9-B62E-E847-9685-9EBAF97522E8}" type="slidenum">
              <a:rPr lang="en-US"/>
              <a:pPr/>
              <a:t>72</a:t>
            </a:fld>
            <a:endParaRPr lang="en-US"/>
          </a:p>
        </p:txBody>
      </p:sp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13FC62-7F84-3A4C-93D9-74654D6D9776}" type="slidenum">
              <a:rPr lang="en-US"/>
              <a:pPr/>
              <a:t>73</a:t>
            </a:fld>
            <a:endParaRPr lang="en-US"/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D9CE98-2BEB-7E47-A6DD-164C7382E495}" type="slidenum">
              <a:rPr lang="en-US"/>
              <a:pPr/>
              <a:t>74</a:t>
            </a:fld>
            <a:endParaRPr lang="en-US"/>
          </a:p>
        </p:txBody>
      </p:sp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C80621A-D38C-F54A-8158-35A74FA827C5}" type="slidenum">
              <a:rPr lang="en-US"/>
              <a:pPr/>
              <a:t>75</a:t>
            </a:fld>
            <a:endParaRPr lang="en-US"/>
          </a:p>
        </p:txBody>
      </p:sp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D4824AD-6B24-E343-820A-4F92C186085B}" type="slidenum">
              <a:rPr lang="en-US"/>
              <a:pPr/>
              <a:t>76</a:t>
            </a:fld>
            <a:endParaRPr lang="en-US"/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C040FA8-FE80-D648-9A81-394D88139EA3}" type="slidenum">
              <a:rPr lang="en-US"/>
              <a:pPr/>
              <a:t>9</a:t>
            </a:fld>
            <a:endParaRPr lang="en-US"/>
          </a:p>
        </p:txBody>
      </p:sp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CE2495-7931-3542-8501-10EAD6ACCA8F}" type="slidenum">
              <a:rPr lang="en-US"/>
              <a:pPr/>
              <a:t>77</a:t>
            </a:fld>
            <a:endParaRPr lang="en-US"/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00FD3C-663A-7A41-8727-885A248AEF8F}" type="slidenum">
              <a:rPr lang="en-US"/>
              <a:pPr/>
              <a:t>79</a:t>
            </a:fld>
            <a:endParaRPr lang="en-US"/>
          </a:p>
        </p:txBody>
      </p:sp>
      <p:sp>
        <p:nvSpPr>
          <p:cNvPr id="48130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36CD87-B3F4-A14A-8A5C-966447E95029}" type="slidenum">
              <a:rPr lang="en-US"/>
              <a:pPr/>
              <a:t>80</a:t>
            </a:fld>
            <a:endParaRPr lang="en-US"/>
          </a:p>
        </p:txBody>
      </p:sp>
      <p:sp>
        <p:nvSpPr>
          <p:cNvPr id="50178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F773DAA-7AB3-6B43-92A1-8B920D157094}" type="slidenum">
              <a:rPr lang="en-US"/>
              <a:pPr/>
              <a:t>81</a:t>
            </a:fld>
            <a:endParaRPr lang="en-US"/>
          </a:p>
        </p:txBody>
      </p:sp>
      <p:sp>
        <p:nvSpPr>
          <p:cNvPr id="52226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848B3F-5141-BE40-A8BE-69C8322A3D31}" type="slidenum">
              <a:rPr lang="en-US"/>
              <a:pPr/>
              <a:t>82</a:t>
            </a:fld>
            <a:endParaRPr lang="en-US"/>
          </a:p>
        </p:txBody>
      </p:sp>
      <p:sp>
        <p:nvSpPr>
          <p:cNvPr id="54274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888ADDC-8194-074D-9541-3D0A5109E528}" type="slidenum">
              <a:rPr lang="en-US"/>
              <a:pPr/>
              <a:t>83</a:t>
            </a:fld>
            <a:endParaRPr lang="en-US"/>
          </a:p>
        </p:txBody>
      </p:sp>
      <p:sp>
        <p:nvSpPr>
          <p:cNvPr id="73730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C447105-1ADF-4340-96A5-84909EF54A24}" type="slidenum">
              <a:rPr lang="en-US"/>
              <a:pPr/>
              <a:t>84</a:t>
            </a:fld>
            <a:endParaRPr lang="en-US"/>
          </a:p>
        </p:txBody>
      </p:sp>
      <p:sp>
        <p:nvSpPr>
          <p:cNvPr id="74754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72219DB-FC2F-BB45-B44D-22B884BAA47A}" type="slidenum">
              <a:rPr lang="en-US"/>
              <a:pPr/>
              <a:t>85</a:t>
            </a:fld>
            <a:endParaRPr lang="en-US"/>
          </a:p>
        </p:txBody>
      </p:sp>
      <p:sp>
        <p:nvSpPr>
          <p:cNvPr id="75778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837AEC6-DF48-054A-B07B-4824D93825AA}" type="slidenum">
              <a:rPr lang="en-US"/>
              <a:pPr/>
              <a:t>86</a:t>
            </a:fld>
            <a:endParaRPr lang="en-US"/>
          </a:p>
        </p:txBody>
      </p:sp>
      <p:sp>
        <p:nvSpPr>
          <p:cNvPr id="76802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4CB5A1-9F37-8D4F-8563-C70ADE357A08}" type="slidenum">
              <a:rPr lang="en-US"/>
              <a:pPr/>
              <a:t>87</a:t>
            </a:fld>
            <a:endParaRPr lang="en-US"/>
          </a:p>
        </p:txBody>
      </p:sp>
      <p:sp>
        <p:nvSpPr>
          <p:cNvPr id="77826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929A358-AB52-6543-9DC4-1E81A4A11DA6}" type="slidenum">
              <a:rPr lang="en-US"/>
              <a:pPr/>
              <a:t>10</a:t>
            </a:fld>
            <a:endParaRPr lang="en-US"/>
          </a:p>
        </p:txBody>
      </p:sp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F36D96-11AC-514D-B110-5AE77F319BB1}" type="slidenum">
              <a:rPr lang="en-US"/>
              <a:pPr/>
              <a:t>88</a:t>
            </a:fld>
            <a:endParaRPr lang="en-US"/>
          </a:p>
        </p:txBody>
      </p:sp>
      <p:sp>
        <p:nvSpPr>
          <p:cNvPr id="78850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4FC6C1-A02E-1A45-B214-70577E70F4AA}" type="slidenum">
              <a:rPr lang="en-US"/>
              <a:pPr/>
              <a:t>89</a:t>
            </a:fld>
            <a:endParaRPr lang="en-US"/>
          </a:p>
        </p:txBody>
      </p:sp>
      <p:sp>
        <p:nvSpPr>
          <p:cNvPr id="58370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485D44D-B9B8-A34F-810B-B9014AFAC809}" type="slidenum">
              <a:rPr lang="en-US"/>
              <a:pPr/>
              <a:t>90</a:t>
            </a:fld>
            <a:endParaRPr lang="en-US"/>
          </a:p>
        </p:txBody>
      </p:sp>
      <p:sp>
        <p:nvSpPr>
          <p:cNvPr id="79874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3AF7C6-EB52-1D44-87F8-CAA4B02CED49}" type="slidenum">
              <a:rPr lang="en-US"/>
              <a:pPr/>
              <a:t>91</a:t>
            </a:fld>
            <a:endParaRPr lang="en-US"/>
          </a:p>
        </p:txBody>
      </p:sp>
      <p:sp>
        <p:nvSpPr>
          <p:cNvPr id="80898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2AD06FB-9381-BB42-8697-9428EA0EF139}" type="slidenum">
              <a:rPr lang="en-US"/>
              <a:pPr/>
              <a:t>92</a:t>
            </a:fld>
            <a:endParaRPr lang="en-US"/>
          </a:p>
        </p:txBody>
      </p:sp>
      <p:sp>
        <p:nvSpPr>
          <p:cNvPr id="81922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D0163DE-C78C-3743-9B38-AE0A580F93DF}" type="slidenum">
              <a:rPr lang="en-US"/>
              <a:pPr/>
              <a:t>93</a:t>
            </a:fld>
            <a:endParaRPr lang="en-US"/>
          </a:p>
        </p:txBody>
      </p:sp>
      <p:sp>
        <p:nvSpPr>
          <p:cNvPr id="82946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DEB484C-2BD7-2248-ACD0-6FE16E6FB9FA}" type="slidenum">
              <a:rPr lang="en-US"/>
              <a:pPr/>
              <a:t>94</a:t>
            </a:fld>
            <a:endParaRPr lang="en-US"/>
          </a:p>
        </p:txBody>
      </p:sp>
      <p:sp>
        <p:nvSpPr>
          <p:cNvPr id="83970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F6231D0-0566-2C4D-9DE6-A51191D87202}" type="slidenum">
              <a:rPr lang="en-US"/>
              <a:pPr/>
              <a:t>95</a:t>
            </a:fld>
            <a:endParaRPr lang="en-US"/>
          </a:p>
        </p:txBody>
      </p:sp>
      <p:sp>
        <p:nvSpPr>
          <p:cNvPr id="84994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E94D5E-46F0-B34D-B4DD-18B2A8411C47}" type="slidenum">
              <a:rPr lang="en-US"/>
              <a:pPr/>
              <a:t>96</a:t>
            </a:fld>
            <a:endParaRPr lang="en-US"/>
          </a:p>
        </p:txBody>
      </p:sp>
      <p:sp>
        <p:nvSpPr>
          <p:cNvPr id="86018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612ABD2-4601-584E-B37C-57DD2A8921A4}" type="slidenum">
              <a:rPr lang="en-US"/>
              <a:pPr/>
              <a:t>97</a:t>
            </a:fld>
            <a:endParaRPr lang="en-US"/>
          </a:p>
        </p:txBody>
      </p:sp>
      <p:sp>
        <p:nvSpPr>
          <p:cNvPr id="87042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917C191-EA45-AF49-A181-4DA3B3773369}" type="slidenum">
              <a:rPr lang="en-US"/>
              <a:pPr/>
              <a:t>11</a:t>
            </a:fld>
            <a:endParaRPr lang="en-US"/>
          </a:p>
        </p:txBody>
      </p:sp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61C337-9DC6-6246-B10F-390A1CA7AA00}" type="slidenum">
              <a:rPr lang="en-US"/>
              <a:pPr/>
              <a:t>98</a:t>
            </a:fld>
            <a:endParaRPr lang="en-US"/>
          </a:p>
        </p:txBody>
      </p:sp>
      <p:sp>
        <p:nvSpPr>
          <p:cNvPr id="64514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14DBAA9-9E9D-7D47-BC82-BF6DA0F27048}" type="slidenum">
              <a:rPr lang="en-US"/>
              <a:pPr/>
              <a:t>12</a:t>
            </a:fld>
            <a:endParaRPr lang="en-US"/>
          </a:p>
        </p:txBody>
      </p:sp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A7381E-AFC8-E140-8EB9-4E94006565F6}" type="slidenum">
              <a:rPr lang="en-US"/>
              <a:pPr/>
              <a:t>13</a:t>
            </a:fld>
            <a:endParaRPr lang="en-US"/>
          </a:p>
        </p:txBody>
      </p:sp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2461BAC-7692-8048-A573-E43A3DEB2DAE}" type="slidenum">
              <a:rPr lang="en-US"/>
              <a:pPr/>
              <a:t>14</a:t>
            </a:fld>
            <a:endParaRPr lang="en-US"/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0B2A0BE-AFB1-D446-A1DA-B8F554DC0AD7}" type="slidenum">
              <a:rPr lang="nl-NL"/>
              <a:pPr/>
              <a:t>23</a:t>
            </a:fld>
            <a:endParaRPr lang="nl-NL"/>
          </a:p>
        </p:txBody>
      </p:sp>
      <p:sp>
        <p:nvSpPr>
          <p:cNvPr id="45158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1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Sub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Klik om de 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B5AF6-7855-6F4B-A724-2FB1368A38DB}" type="datetime1">
              <a:rPr lang="en-US" smtClean="0"/>
              <a:t>15-07-2012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BDFCA-F2CC-D143-B84F-B45940D7F8E2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22B01-6C2A-4844-954B-ADA9B6E5E72E}" type="datetime1">
              <a:rPr lang="en-US" smtClean="0"/>
              <a:t>15-07-2012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BDFCA-F2CC-D143-B84F-B45940D7F8E2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0E6B5-DD82-E14D-9E5C-D0D5BF484389}" type="datetime1">
              <a:rPr lang="en-US" smtClean="0"/>
              <a:t>15-07-2012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BDFCA-F2CC-D143-B84F-B45940D7F8E2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Obj">
  <p:cSld name="Titel, tekst en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374650"/>
            <a:ext cx="8424863" cy="647700"/>
          </a:xfrm>
        </p:spPr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half" idx="1"/>
          </p:nvPr>
        </p:nvSpPr>
        <p:spPr>
          <a:xfrm>
            <a:off x="611188" y="1306513"/>
            <a:ext cx="4129087" cy="4799012"/>
          </a:xfrm>
        </p:spPr>
        <p:txBody>
          <a:bodyPr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892675" y="1306513"/>
            <a:ext cx="4129088" cy="4799012"/>
          </a:xfrm>
        </p:spPr>
        <p:txBody>
          <a:bodyPr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smtClean="0"/>
              <a:t>MultiAgent Systems (2nd edition), MIT Press, 2013, edited by G. Weiss 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C8E2B6-2E2D-154B-8623-CC61EA9EA312}" type="datetime1">
              <a:rPr lang="en-US" smtClean="0"/>
              <a:t>15-07-2012</a:t>
            </a:fld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82A4A7-6DB9-E64D-8D0D-B51A1C2CABAD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TwoObj">
  <p:cSld name="Titel, tekst en 2 inhoudseleme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374650"/>
            <a:ext cx="8424863" cy="647700"/>
          </a:xfrm>
        </p:spPr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half" idx="1"/>
          </p:nvPr>
        </p:nvSpPr>
        <p:spPr>
          <a:xfrm>
            <a:off x="611188" y="1306513"/>
            <a:ext cx="4129087" cy="4799012"/>
          </a:xfrm>
        </p:spPr>
        <p:txBody>
          <a:bodyPr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quarter" idx="2"/>
          </p:nvPr>
        </p:nvSpPr>
        <p:spPr>
          <a:xfrm>
            <a:off x="4892675" y="1306513"/>
            <a:ext cx="4129088" cy="2322512"/>
          </a:xfrm>
        </p:spPr>
        <p:txBody>
          <a:bodyPr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5" name="Tijdelijke aanduiding voor inhoud 4"/>
          <p:cNvSpPr>
            <a:spLocks noGrp="1"/>
          </p:cNvSpPr>
          <p:nvPr>
            <p:ph sz="quarter" idx="3"/>
          </p:nvPr>
        </p:nvSpPr>
        <p:spPr>
          <a:xfrm>
            <a:off x="4892675" y="3781425"/>
            <a:ext cx="4129088" cy="2324100"/>
          </a:xfrm>
        </p:spPr>
        <p:txBody>
          <a:bodyPr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smtClean="0"/>
              <a:t>MultiAgent Systems (2nd edition), MIT Press, 2013, edited by G. Weiss 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4421FB-7DEE-1147-8ADD-C9009E0B8ED4}" type="datetime1">
              <a:rPr lang="en-US" smtClean="0"/>
              <a:t>15-07-2012</a:t>
            </a:fld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B57E0B-05FE-7B4A-9767-525D0A891B1A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bl">
  <p:cSld name="Titel en tab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374650"/>
            <a:ext cx="8424863" cy="647700"/>
          </a:xfrm>
        </p:spPr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tabel 2"/>
          <p:cNvSpPr>
            <a:spLocks noGrp="1"/>
          </p:cNvSpPr>
          <p:nvPr>
            <p:ph type="tbl" idx="1"/>
          </p:nvPr>
        </p:nvSpPr>
        <p:spPr>
          <a:xfrm>
            <a:off x="611188" y="1306513"/>
            <a:ext cx="8410575" cy="4799012"/>
          </a:xfrm>
        </p:spPr>
        <p:txBody>
          <a:bodyPr/>
          <a:lstStyle/>
          <a:p>
            <a:pPr lvl="0"/>
            <a:endParaRPr lang="nl-NL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smtClean="0"/>
              <a:t>MultiAgent Systems (2nd edition), MIT Press, 2013, edited by G. Weiss 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7976DC-713C-594E-B82C-A8CF54980EEF}" type="datetime1">
              <a:rPr lang="en-US" smtClean="0"/>
              <a:t>15-07-2012</a:t>
            </a:fld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E91CA2-1F51-4D44-844A-8A790AA35D54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1341C-A94E-DC4D-BDBD-2E83E5A8B551}" type="datetime1">
              <a:rPr lang="en-US" smtClean="0"/>
              <a:t>15-07-2012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BDFCA-F2CC-D143-B84F-B45940D7F8E2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3BB8C-CB6F-164B-92E9-7694D25A52D9}" type="datetime1">
              <a:rPr lang="en-US" smtClean="0"/>
              <a:t>15-07-2012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BDFCA-F2CC-D143-B84F-B45940D7F8E2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CB9F1-36CD-F44E-9D5B-2220413CFECB}" type="datetime1">
              <a:rPr lang="en-US" smtClean="0"/>
              <a:t>15-07-2012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BDFCA-F2CC-D143-B84F-B45940D7F8E2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5B1DE-6F15-6741-BF0D-BC94689E4930}" type="datetime1">
              <a:rPr lang="en-US" smtClean="0"/>
              <a:t>15-07-2012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BDFCA-F2CC-D143-B84F-B45940D7F8E2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D6371-D608-044B-8B80-B52E84150907}" type="datetime1">
              <a:rPr lang="en-US" smtClean="0"/>
              <a:t>15-07-2012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BDFCA-F2CC-D143-B84F-B45940D7F8E2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132D2-9C6D-D449-8398-4750071ED660}" type="datetime1">
              <a:rPr lang="en-US" smtClean="0"/>
              <a:t>15-07-2012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BDFCA-F2CC-D143-B84F-B45940D7F8E2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AB378-2798-F84F-AD73-3FF31EBF42D0}" type="datetime1">
              <a:rPr lang="en-US" smtClean="0"/>
              <a:t>15-07-2012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BDFCA-F2CC-D143-B84F-B45940D7F8E2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39858-ED48-E742-AB86-6B106738C76D}" type="datetime1">
              <a:rPr lang="en-US" smtClean="0"/>
              <a:t>15-07-2012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BDFCA-F2CC-D143-B84F-B45940D7F8E2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4" Type="http://schemas.openxmlformats.org/officeDocument/2006/relationships/slideLayout" Target="../slideLayouts/slideLayout14.xml"/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CDAA3E-E31F-AE41-92F7-2FBF12401937}" type="datetime1">
              <a:rPr lang="en-US" smtClean="0"/>
              <a:t>15-07-2012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2417602" y="6356350"/>
            <a:ext cx="45901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nl-NL" dirty="0" err="1" smtClean="0"/>
              <a:t>MultiAgent</a:t>
            </a:r>
            <a:r>
              <a:rPr lang="nl-NL" dirty="0" smtClean="0"/>
              <a:t> Systems (2nd </a:t>
            </a:r>
            <a:r>
              <a:rPr lang="nl-NL" dirty="0" err="1" smtClean="0"/>
              <a:t>edition</a:t>
            </a:r>
            <a:r>
              <a:rPr lang="nl-NL" dirty="0" smtClean="0"/>
              <a:t>), MIT </a:t>
            </a:r>
            <a:r>
              <a:rPr lang="nl-NL" dirty="0" err="1" smtClean="0"/>
              <a:t>Press</a:t>
            </a:r>
            <a:r>
              <a:rPr lang="nl-NL" dirty="0" smtClean="0"/>
              <a:t>, 2013, </a:t>
            </a:r>
            <a:r>
              <a:rPr lang="nl-NL" dirty="0" err="1" smtClean="0"/>
              <a:t>edited</a:t>
            </a:r>
            <a:r>
              <a:rPr lang="nl-NL" dirty="0" smtClean="0"/>
              <a:t> </a:t>
            </a:r>
            <a:r>
              <a:rPr lang="nl-NL" dirty="0" err="1" smtClean="0"/>
              <a:t>by</a:t>
            </a:r>
            <a:r>
              <a:rPr lang="nl-NL" dirty="0" smtClean="0"/>
              <a:t> G. </a:t>
            </a:r>
            <a:r>
              <a:rPr lang="nl-NL" dirty="0" err="1" smtClean="0"/>
              <a:t>Weiss</a:t>
            </a:r>
            <a:r>
              <a:rPr lang="nl-NL" dirty="0" smtClean="0"/>
              <a:t> </a:t>
            </a:r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BDFCA-F2CC-D143-B84F-B45940D7F8E2}" type="slidenum">
              <a:rPr lang="nl-NL" smtClean="0"/>
              <a:pPr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oleObject" Target="../embeddings/Microsoft_Vergelijking3.bin"/><Relationship Id="rId4" Type="http://schemas.openxmlformats.org/officeDocument/2006/relationships/oleObject" Target="../embeddings/Microsoft_Vergelijking1.bin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6.xml"/><Relationship Id="rId5" Type="http://schemas.openxmlformats.org/officeDocument/2006/relationships/oleObject" Target="../embeddings/Microsoft_Vergelijking2.bin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oleObject" Target="../embeddings/Microsoft_Vergelijking4.bin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7.xml"/><Relationship Id="rId5" Type="http://schemas.openxmlformats.org/officeDocument/2006/relationships/oleObject" Target="../embeddings/Microsoft_Vergelijking5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oleObject" Target="../embeddings/Microsoft_Vergelijking6.bin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oleObject" Target="../embeddings/Microsoft_Vergelijking8.bin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2.xml"/><Relationship Id="rId3" Type="http://schemas.openxmlformats.org/officeDocument/2006/relationships/oleObject" Target="../embeddings/Microsoft_Vergelijking7.bin"/><Relationship Id="rId5" Type="http://schemas.openxmlformats.org/officeDocument/2006/relationships/oleObject" Target="../embeddings/Microsoft_Vergelijking9.bin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oleObject" Target="../embeddings/Microsoft_Vergelijking11.bin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2.xml"/><Relationship Id="rId3" Type="http://schemas.openxmlformats.org/officeDocument/2006/relationships/oleObject" Target="../embeddings/Microsoft_Vergelijking10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3" Type="http://schemas.openxmlformats.org/officeDocument/2006/relationships/oleObject" Target="../embeddings/Microsoft_Vergelijking12.bin"/><Relationship Id="rId1" Type="http://schemas.openxmlformats.org/officeDocument/2006/relationships/vmlDrawing" Target="../drawings/vmlDrawing6.v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oleObject" Target="../embeddings/Microsoft_Vergelijking14.bin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2.xml"/><Relationship Id="rId3" Type="http://schemas.openxmlformats.org/officeDocument/2006/relationships/oleObject" Target="../embeddings/Microsoft_Vergelijking13.bin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oleObject" Target="../embeddings/Microsoft_Vergelijking15.bin"/><Relationship Id="rId1" Type="http://schemas.openxmlformats.org/officeDocument/2006/relationships/vmlDrawing" Target="../drawings/vmlDrawing8.vml"/><Relationship Id="rId2" Type="http://schemas.openxmlformats.org/officeDocument/2006/relationships/slideLayout" Target="../slideLayouts/slideLayout13.xml"/><Relationship Id="rId3" Type="http://schemas.openxmlformats.org/officeDocument/2006/relationships/notesSlide" Target="../notesSlides/notesSlide9.xml"/><Relationship Id="rId5" Type="http://schemas.openxmlformats.org/officeDocument/2006/relationships/oleObject" Target="../embeddings/Microsoft_Vergelijking16.bin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oleObject" Target="../embeddings/Microsoft_Vergelijking18.bin"/><Relationship Id="rId1" Type="http://schemas.openxmlformats.org/officeDocument/2006/relationships/vmlDrawing" Target="../drawings/vmlDrawing9.vml"/><Relationship Id="rId2" Type="http://schemas.openxmlformats.org/officeDocument/2006/relationships/slideLayout" Target="../slideLayouts/slideLayout12.xml"/><Relationship Id="rId3" Type="http://schemas.openxmlformats.org/officeDocument/2006/relationships/oleObject" Target="../embeddings/Microsoft_Vergelijking17.bin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oleObject" Target="../embeddings/Microsoft_Vergelijking20.bin"/><Relationship Id="rId1" Type="http://schemas.openxmlformats.org/officeDocument/2006/relationships/vmlDrawing" Target="../drawings/vmlDrawing10.vml"/><Relationship Id="rId2" Type="http://schemas.openxmlformats.org/officeDocument/2006/relationships/slideLayout" Target="../slideLayouts/slideLayout13.xml"/><Relationship Id="rId3" Type="http://schemas.openxmlformats.org/officeDocument/2006/relationships/oleObject" Target="../embeddings/Microsoft_Vergelijking19.bin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oleObject" Target="../embeddings/Microsoft_Vergelijking24.bin"/><Relationship Id="rId4" Type="http://schemas.openxmlformats.org/officeDocument/2006/relationships/oleObject" Target="../embeddings/Microsoft_Vergelijking22.bin"/><Relationship Id="rId1" Type="http://schemas.openxmlformats.org/officeDocument/2006/relationships/vmlDrawing" Target="../drawings/vmlDrawing11.vml"/><Relationship Id="rId2" Type="http://schemas.openxmlformats.org/officeDocument/2006/relationships/slideLayout" Target="../slideLayouts/slideLayout6.xml"/><Relationship Id="rId3" Type="http://schemas.openxmlformats.org/officeDocument/2006/relationships/oleObject" Target="../embeddings/Microsoft_Vergelijking21.bin"/><Relationship Id="rId5" Type="http://schemas.openxmlformats.org/officeDocument/2006/relationships/oleObject" Target="../embeddings/Microsoft_Vergelijking23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3" Type="http://schemas.openxmlformats.org/officeDocument/2006/relationships/oleObject" Target="../embeddings/Microsoft_Vergelijking25.bin"/><Relationship Id="rId1" Type="http://schemas.openxmlformats.org/officeDocument/2006/relationships/vmlDrawing" Target="../drawings/vmlDrawing12.v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1.jpe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1.jpe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oleObject" Target="../embeddings/Microsoft_Vergelijking26.bin"/><Relationship Id="rId1" Type="http://schemas.openxmlformats.org/officeDocument/2006/relationships/vmlDrawing" Target="../drawings/vmlDrawing13.vml"/><Relationship Id="rId2" Type="http://schemas.openxmlformats.org/officeDocument/2006/relationships/slideLayout" Target="../slideLayouts/slideLayout13.xml"/><Relationship Id="rId3" Type="http://schemas.openxmlformats.org/officeDocument/2006/relationships/notesSlide" Target="../notesSlides/notesSlide17.xml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image" Target="../media/image35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4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3" Type="http://schemas.openxmlformats.org/officeDocument/2006/relationships/oleObject" Target="../embeddings/Microsoft_Vergelijking27.bin"/><Relationship Id="rId1" Type="http://schemas.openxmlformats.org/officeDocument/2006/relationships/vmlDrawing" Target="../drawings/vmlDrawing14.v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3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3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3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3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4" Type="http://schemas.openxmlformats.org/officeDocument/2006/relationships/hyperlink" Target="movies%5CBirdFlocking.avi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movies%5CSchooling.avi" TargetMode="External"/><Relationship Id="rId3" Type="http://schemas.openxmlformats.org/officeDocument/2006/relationships/image" Target="../media/image45.jpeg"/><Relationship Id="rId5" Type="http://schemas.openxmlformats.org/officeDocument/2006/relationships/image" Target="../media/image46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3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3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3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2.jpeg"/><Relationship Id="rId4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jpeg"/><Relationship Id="rId3" Type="http://schemas.openxmlformats.org/officeDocument/2006/relationships/image" Target="../media/image53.jpeg"/><Relationship Id="rId5" Type="http://schemas.openxmlformats.org/officeDocument/2006/relationships/image" Target="../media/image55.jpeg"/></Relationships>
</file>

<file path=ppt/slides/_rels/slide62.xml.rels><?xml version="1.0" encoding="UTF-8" standalone="yes"?>
<Relationships xmlns="http://schemas.openxmlformats.org/package/2006/relationships"><Relationship Id="rId4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jpeg"/><Relationship Id="rId3" Type="http://schemas.openxmlformats.org/officeDocument/2006/relationships/image" Target="../media/image57.jpe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3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62.emf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62.emf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62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62.emf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62.emf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62.emf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62.emf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62.emf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62.emf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62.emf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62.emf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Microsoft_Vergelijking30.bin"/><Relationship Id="rId4" Type="http://schemas.openxmlformats.org/officeDocument/2006/relationships/image" Target="../media/image68.emf"/><Relationship Id="rId5" Type="http://schemas.openxmlformats.org/officeDocument/2006/relationships/image" Target="../media/image69.emf"/><Relationship Id="rId7" Type="http://schemas.openxmlformats.org/officeDocument/2006/relationships/oleObject" Target="../embeddings/Microsoft_Vergelijking29.bin"/><Relationship Id="rId1" Type="http://schemas.openxmlformats.org/officeDocument/2006/relationships/vmlDrawing" Target="../drawings/vmlDrawing15.vml"/><Relationship Id="rId2" Type="http://schemas.openxmlformats.org/officeDocument/2006/relationships/slideLayout" Target="../slideLayouts/slideLayout2.xml"/><Relationship Id="rId9" Type="http://schemas.openxmlformats.org/officeDocument/2006/relationships/oleObject" Target="../embeddings/Microsoft_Vergelijking31.bin"/><Relationship Id="rId3" Type="http://schemas.openxmlformats.org/officeDocument/2006/relationships/notesSlide" Target="../notesSlides/notesSlide38.xml"/><Relationship Id="rId6" Type="http://schemas.openxmlformats.org/officeDocument/2006/relationships/oleObject" Target="../embeddings/Microsoft_Vergelijking28.bin"/></Relationships>
</file>

<file path=ppt/slides/_rels/slide87.xml.rels><?xml version="1.0" encoding="UTF-8" standalone="yes"?>
<Relationships xmlns="http://schemas.openxmlformats.org/package/2006/relationships"><Relationship Id="rId4" Type="http://schemas.openxmlformats.org/officeDocument/2006/relationships/oleObject" Target="../embeddings/Microsoft_Vergelijking32.bin"/><Relationship Id="rId1" Type="http://schemas.openxmlformats.org/officeDocument/2006/relationships/vmlDrawing" Target="../drawings/vmlDrawing16.v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39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71.emf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4" Type="http://schemas.openxmlformats.org/officeDocument/2006/relationships/oleObject" Target="../embeddings/Microsoft_Vergelijking33.bin"/><Relationship Id="rId1" Type="http://schemas.openxmlformats.org/officeDocument/2006/relationships/vmlDrawing" Target="../drawings/vmlDrawing17.v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46.xml"/></Relationships>
</file>

<file path=ppt/slides/_rels/slide95.xml.rels><?xml version="1.0" encoding="UTF-8" standalone="yes"?>
<Relationships xmlns="http://schemas.openxmlformats.org/package/2006/relationships"><Relationship Id="rId4" Type="http://schemas.openxmlformats.org/officeDocument/2006/relationships/oleObject" Target="../embeddings/Microsoft_Vergelijking34.bin"/><Relationship Id="rId1" Type="http://schemas.openxmlformats.org/officeDocument/2006/relationships/vmlDrawing" Target="../drawings/vmlDrawing18.v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47.xml"/></Relationships>
</file>

<file path=ppt/slides/_rels/slide96.xml.rels><?xml version="1.0" encoding="UTF-8" standalone="yes"?>
<Relationships xmlns="http://schemas.openxmlformats.org/package/2006/relationships"><Relationship Id="rId6" Type="http://schemas.openxmlformats.org/officeDocument/2006/relationships/oleObject" Target="../embeddings/Microsoft_Vergelijking37.bin"/><Relationship Id="rId4" Type="http://schemas.openxmlformats.org/officeDocument/2006/relationships/oleObject" Target="../embeddings/Microsoft_Vergelijking35.bin"/><Relationship Id="rId1" Type="http://schemas.openxmlformats.org/officeDocument/2006/relationships/vmlDrawing" Target="../drawings/vmlDrawing19.v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48.xml"/><Relationship Id="rId5" Type="http://schemas.openxmlformats.org/officeDocument/2006/relationships/oleObject" Target="../embeddings/Microsoft_Vergelijking36.bin"/></Relationships>
</file>

<file path=ppt/slides/_rels/slide97.xml.rels><?xml version="1.0" encoding="UTF-8" standalone="yes"?>
<Relationships xmlns="http://schemas.openxmlformats.org/package/2006/relationships"><Relationship Id="rId4" Type="http://schemas.openxmlformats.org/officeDocument/2006/relationships/oleObject" Target="../embeddings/Microsoft_Vergelijking38.bin"/><Relationship Id="rId1" Type="http://schemas.openxmlformats.org/officeDocument/2006/relationships/vmlDrawing" Target="../drawings/vmlDrawing20.v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49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err="1" smtClean="0"/>
              <a:t>Multiagent</a:t>
            </a:r>
            <a:r>
              <a:rPr lang="nl-NL" dirty="0" smtClean="0"/>
              <a:t> </a:t>
            </a:r>
            <a:r>
              <a:rPr lang="nl-NL" dirty="0" err="1" smtClean="0"/>
              <a:t>Learning</a:t>
            </a:r>
            <a:endParaRPr lang="nl-NL" dirty="0"/>
          </a:p>
        </p:txBody>
      </p:sp>
      <p:sp>
        <p:nvSpPr>
          <p:cNvPr id="3" name="Sub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 err="1" smtClean="0"/>
              <a:t>Karl</a:t>
            </a:r>
            <a:r>
              <a:rPr lang="nl-NL" dirty="0" smtClean="0"/>
              <a:t> Tuyls &amp; </a:t>
            </a:r>
            <a:r>
              <a:rPr lang="nl-NL" dirty="0" err="1" smtClean="0"/>
              <a:t>Kagan</a:t>
            </a:r>
            <a:r>
              <a:rPr lang="nl-NL" dirty="0" smtClean="0"/>
              <a:t> </a:t>
            </a:r>
            <a:r>
              <a:rPr lang="nl-NL" dirty="0" err="1" smtClean="0"/>
              <a:t>Tumer</a:t>
            </a:r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1066800"/>
            <a:ext cx="8001000" cy="4495800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endParaRPr lang="en-US" dirty="0" smtClean="0">
              <a:latin typeface="Trebuchet MS" charset="0"/>
              <a:ea typeface="ＭＳ Ｐゴシック" charset="-128"/>
            </a:endParaRPr>
          </a:p>
          <a:p>
            <a:pPr>
              <a:lnSpc>
                <a:spcPct val="150000"/>
              </a:lnSpc>
            </a:pPr>
            <a:r>
              <a:rPr lang="en-US" dirty="0">
                <a:latin typeface="Trebuchet MS" charset="0"/>
                <a:ea typeface="ＭＳ Ｐゴシック" charset="-128"/>
              </a:rPr>
              <a:t>Design problem (faced by the board):</a:t>
            </a:r>
          </a:p>
          <a:p>
            <a:pPr lvl="1"/>
            <a:r>
              <a:rPr lang="en-US" i="1" dirty="0">
                <a:latin typeface="Trebuchet MS" charset="0"/>
              </a:rPr>
              <a:t>How to set/modify  compensation packages (agent objectives) of the employees to increase valuation of company (system objective)</a:t>
            </a:r>
            <a:r>
              <a:rPr lang="en-US" i="1" dirty="0">
                <a:solidFill>
                  <a:srgbClr val="FF3300"/>
                </a:solidFill>
                <a:latin typeface="Trebuchet MS" charset="0"/>
              </a:rPr>
              <a:t> </a:t>
            </a:r>
          </a:p>
          <a:p>
            <a:pPr lvl="2"/>
            <a:r>
              <a:rPr lang="en-US" i="1" dirty="0">
                <a:latin typeface="Trebuchet MS" charset="0"/>
              </a:rPr>
              <a:t>Salary</a:t>
            </a:r>
          </a:p>
          <a:p>
            <a:pPr lvl="2"/>
            <a:r>
              <a:rPr lang="en-US" i="1" dirty="0">
                <a:latin typeface="Trebuchet MS" charset="0"/>
              </a:rPr>
              <a:t>bonuses </a:t>
            </a:r>
          </a:p>
          <a:p>
            <a:pPr lvl="2"/>
            <a:r>
              <a:rPr lang="en-US" i="1" dirty="0">
                <a:latin typeface="Trebuchet MS" charset="0"/>
              </a:rPr>
              <a:t>Benefits</a:t>
            </a:r>
          </a:p>
          <a:p>
            <a:pPr lvl="2"/>
            <a:r>
              <a:rPr lang="en-US" i="1" dirty="0">
                <a:latin typeface="Trebuchet MS" charset="0"/>
              </a:rPr>
              <a:t>Stock options</a:t>
            </a:r>
            <a:endParaRPr lang="en-US" i="1" dirty="0">
              <a:solidFill>
                <a:srgbClr val="FF3300"/>
              </a:solidFill>
              <a:latin typeface="Trebuchet MS" charset="0"/>
            </a:endParaRPr>
          </a:p>
          <a:p>
            <a:pPr lvl="1"/>
            <a:endParaRPr lang="en-US" dirty="0">
              <a:latin typeface="Trebuchet MS" charset="0"/>
            </a:endParaRPr>
          </a:p>
          <a:p>
            <a:pPr lvl="1"/>
            <a:r>
              <a:rPr lang="en-US" dirty="0">
                <a:latin typeface="Trebuchet MS" charset="0"/>
              </a:rPr>
              <a:t>Note: Board does not tell each individual what to do. They set the </a:t>
            </a:r>
            <a:r>
              <a:rPr lang="ja-JP" altLang="en-US" dirty="0">
                <a:latin typeface="Trebuchet MS" charset="0"/>
              </a:rPr>
              <a:t>“</a:t>
            </a:r>
            <a:r>
              <a:rPr lang="en-US" altLang="ja-JP" dirty="0">
                <a:latin typeface="Trebuchet MS" charset="0"/>
              </a:rPr>
              <a:t>incentive packages</a:t>
            </a:r>
            <a:r>
              <a:rPr lang="ja-JP" altLang="en-US" dirty="0">
                <a:latin typeface="Trebuchet MS" charset="0"/>
              </a:rPr>
              <a:t>”</a:t>
            </a:r>
            <a:r>
              <a:rPr lang="en-US" altLang="ja-JP" dirty="0">
                <a:latin typeface="Trebuchet MS" charset="0"/>
              </a:rPr>
              <a:t> for employees (including the CEO). </a:t>
            </a:r>
            <a:endParaRPr lang="en-US" i="1" dirty="0">
              <a:solidFill>
                <a:srgbClr val="FF3300"/>
              </a:solidFill>
              <a:latin typeface="Trebuchet MS" charset="0"/>
            </a:endParaRPr>
          </a:p>
        </p:txBody>
      </p:sp>
      <p:sp>
        <p:nvSpPr>
          <p:cNvPr id="36869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0531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Challenges</a:t>
            </a:r>
            <a:endParaRPr lang="en-US" dirty="0">
              <a:ea typeface="ＭＳ Ｐゴシック" charset="-128"/>
              <a:cs typeface="ＭＳ Ｐゴシック" charset="-128"/>
            </a:endParaRPr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ransition advTm="66816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Challenges</a:t>
            </a:r>
            <a:endParaRPr lang="en-US" dirty="0">
              <a:ea typeface="ＭＳ Ｐゴシック" charset="-128"/>
              <a:cs typeface="ＭＳ Ｐゴシック" charset="-128"/>
            </a:endParaRPr>
          </a:p>
        </p:txBody>
      </p:sp>
      <p:sp>
        <p:nvSpPr>
          <p:cNvPr id="941059" name="Rectangle 3"/>
          <p:cNvSpPr>
            <a:spLocks noChangeArrowheads="1"/>
          </p:cNvSpPr>
          <p:nvPr/>
        </p:nvSpPr>
        <p:spPr bwMode="auto">
          <a:xfrm>
            <a:off x="685800" y="5065425"/>
            <a:ext cx="80010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 dirty="0">
                <a:solidFill>
                  <a:schemeClr val="hlink"/>
                </a:solidFill>
                <a:latin typeface="Trebuchet MS" charset="0"/>
                <a:ea typeface="Trebuchet MS" charset="0"/>
                <a:cs typeface="Trebuchet MS" charset="0"/>
              </a:rPr>
              <a:t>Interesting question: If you could, would you want everyone</a:t>
            </a:r>
            <a:r>
              <a:rPr lang="ja-JP" altLang="en-US" sz="2000" dirty="0">
                <a:solidFill>
                  <a:schemeClr val="hlink"/>
                </a:solidFill>
                <a:latin typeface="Trebuchet MS" charset="0"/>
                <a:ea typeface="Trebuchet MS" charset="0"/>
                <a:cs typeface="Trebuchet MS" charset="0"/>
              </a:rPr>
              <a:t>’</a:t>
            </a:r>
            <a:r>
              <a:rPr lang="en-US" altLang="ja-JP" sz="2000" dirty="0" err="1">
                <a:solidFill>
                  <a:schemeClr val="hlink"/>
                </a:solidFill>
                <a:latin typeface="Trebuchet MS" charset="0"/>
                <a:ea typeface="Trebuchet MS" charset="0"/>
                <a:cs typeface="Trebuchet MS" charset="0"/>
              </a:rPr>
              <a:t>s</a:t>
            </a:r>
            <a:r>
              <a:rPr lang="en-US" altLang="ja-JP" sz="2000" dirty="0">
                <a:solidFill>
                  <a:schemeClr val="hlink"/>
                </a:solidFill>
                <a:latin typeface="Trebuchet MS" charset="0"/>
                <a:ea typeface="Trebuchet MS" charset="0"/>
                <a:cs typeface="Trebuchet MS" charset="0"/>
              </a:rPr>
              <a:t> objective to be valuation of company?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1800" dirty="0">
                <a:solidFill>
                  <a:schemeClr val="hlink"/>
                </a:solidFill>
                <a:latin typeface="Trebuchet MS" charset="0"/>
                <a:ea typeface="Trebuchet MS" charset="0"/>
                <a:cs typeface="Trebuchet MS" charset="0"/>
              </a:rPr>
              <a:t>Factored, yes; but what about </a:t>
            </a:r>
            <a:r>
              <a:rPr lang="en-US" sz="1800" dirty="0" err="1">
                <a:solidFill>
                  <a:schemeClr val="hlink"/>
                </a:solidFill>
                <a:latin typeface="Trebuchet MS" charset="0"/>
                <a:ea typeface="Trebuchet MS" charset="0"/>
                <a:cs typeface="Trebuchet MS" charset="0"/>
              </a:rPr>
              <a:t>learnability</a:t>
            </a:r>
            <a:r>
              <a:rPr lang="en-US" sz="1800" dirty="0">
                <a:solidFill>
                  <a:schemeClr val="hlink"/>
                </a:solidFill>
                <a:latin typeface="Trebuchet MS" charset="0"/>
                <a:ea typeface="Trebuchet MS" charset="0"/>
                <a:cs typeface="Trebuchet MS" charset="0"/>
              </a:rPr>
              <a:t>?</a:t>
            </a:r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697611" y="2290325"/>
            <a:ext cx="78486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 b="1" dirty="0" err="1">
                <a:solidFill>
                  <a:srgbClr val="000090"/>
                </a:solidFill>
                <a:latin typeface="Trebuchet MS" charset="0"/>
                <a:ea typeface="Trebuchet MS" charset="0"/>
                <a:cs typeface="Trebuchet MS" charset="0"/>
              </a:rPr>
              <a:t>Factoredness</a:t>
            </a:r>
            <a:r>
              <a:rPr lang="en-US" sz="2000" b="1" dirty="0">
                <a:solidFill>
                  <a:srgbClr val="000090"/>
                </a:solidFill>
                <a:latin typeface="Trebuchet MS" charset="0"/>
                <a:ea typeface="Trebuchet MS" charset="0"/>
                <a:cs typeface="Trebuchet MS" charset="0"/>
              </a:rPr>
              <a:t>:</a:t>
            </a:r>
            <a:r>
              <a:rPr lang="en-US" sz="2000" dirty="0">
                <a:solidFill>
                  <a:schemeClr val="hlink"/>
                </a:solidFill>
                <a:latin typeface="Trebuchet MS" charset="0"/>
                <a:ea typeface="Trebuchet MS" charset="0"/>
                <a:cs typeface="Trebuchet MS" charset="0"/>
              </a:rPr>
              <a:t> Degree to which an agent</a:t>
            </a:r>
            <a:r>
              <a:rPr lang="ja-JP" altLang="en-US" sz="2000" dirty="0">
                <a:solidFill>
                  <a:schemeClr val="hlink"/>
                </a:solidFill>
                <a:latin typeface="Trebuchet MS" charset="0"/>
                <a:ea typeface="Trebuchet MS" charset="0"/>
                <a:cs typeface="Trebuchet MS" charset="0"/>
              </a:rPr>
              <a:t>’</a:t>
            </a:r>
            <a:r>
              <a:rPr lang="en-US" altLang="ja-JP" sz="2000" dirty="0" err="1">
                <a:solidFill>
                  <a:schemeClr val="hlink"/>
                </a:solidFill>
                <a:latin typeface="Trebuchet MS" charset="0"/>
                <a:ea typeface="Trebuchet MS" charset="0"/>
                <a:cs typeface="Trebuchet MS" charset="0"/>
              </a:rPr>
              <a:t>s</a:t>
            </a:r>
            <a:r>
              <a:rPr lang="en-US" altLang="ja-JP" sz="2000" dirty="0">
                <a:solidFill>
                  <a:schemeClr val="hlink"/>
                </a:solidFill>
                <a:latin typeface="Trebuchet MS" charset="0"/>
                <a:ea typeface="Trebuchet MS" charset="0"/>
                <a:cs typeface="Trebuchet MS" charset="0"/>
              </a:rPr>
              <a:t> objective is </a:t>
            </a:r>
            <a:r>
              <a:rPr lang="ja-JP" altLang="en-US" sz="2000" dirty="0">
                <a:solidFill>
                  <a:schemeClr val="hlink"/>
                </a:solidFill>
                <a:latin typeface="Trebuchet MS" charset="0"/>
                <a:ea typeface="Trebuchet MS" charset="0"/>
                <a:cs typeface="Trebuchet MS" charset="0"/>
              </a:rPr>
              <a:t>“</a:t>
            </a:r>
            <a:r>
              <a:rPr lang="en-US" altLang="ja-JP" sz="2000" dirty="0">
                <a:solidFill>
                  <a:schemeClr val="hlink"/>
                </a:solidFill>
                <a:latin typeface="Trebuchet MS" charset="0"/>
                <a:ea typeface="Trebuchet MS" charset="0"/>
                <a:cs typeface="Trebuchet MS" charset="0"/>
              </a:rPr>
              <a:t>aligned</a:t>
            </a:r>
            <a:r>
              <a:rPr lang="ja-JP" altLang="en-US" sz="2000" dirty="0">
                <a:solidFill>
                  <a:schemeClr val="hlink"/>
                </a:solidFill>
                <a:latin typeface="Trebuchet MS" charset="0"/>
                <a:ea typeface="Trebuchet MS" charset="0"/>
                <a:cs typeface="Trebuchet MS" charset="0"/>
              </a:rPr>
              <a:t>”</a:t>
            </a:r>
            <a:r>
              <a:rPr lang="en-US" altLang="ja-JP" sz="2000" dirty="0">
                <a:solidFill>
                  <a:schemeClr val="hlink"/>
                </a:solidFill>
                <a:latin typeface="Trebuchet MS" charset="0"/>
                <a:ea typeface="Trebuchet MS" charset="0"/>
                <a:cs typeface="Trebuchet MS" charset="0"/>
              </a:rPr>
              <a:t> with the system objective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1800" dirty="0">
                <a:solidFill>
                  <a:schemeClr val="hlink"/>
                </a:solidFill>
                <a:latin typeface="Trebuchet MS" charset="0"/>
                <a:ea typeface="Trebuchet MS" charset="0"/>
                <a:cs typeface="Trebuchet MS" charset="0"/>
              </a:rPr>
              <a:t>e.g. stock options are factored </a:t>
            </a:r>
            <a:r>
              <a:rPr lang="en-US" sz="1800" dirty="0" err="1">
                <a:solidFill>
                  <a:schemeClr val="hlink"/>
                </a:solidFill>
                <a:latin typeface="Trebuchet MS" charset="0"/>
                <a:ea typeface="Trebuchet MS" charset="0"/>
                <a:cs typeface="Trebuchet MS" charset="0"/>
              </a:rPr>
              <a:t>w.r.t</a:t>
            </a:r>
            <a:r>
              <a:rPr lang="en-US" sz="1800" dirty="0">
                <a:solidFill>
                  <a:schemeClr val="hlink"/>
                </a:solidFill>
                <a:latin typeface="Trebuchet MS" charset="0"/>
                <a:ea typeface="Trebuchet MS" charset="0"/>
                <a:cs typeface="Trebuchet MS" charset="0"/>
              </a:rPr>
              <a:t>. company valuation.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endParaRPr lang="en-US" sz="2000" dirty="0">
              <a:solidFill>
                <a:schemeClr val="hlink"/>
              </a:solidFill>
              <a:latin typeface="Trebuchet MS" charset="0"/>
              <a:ea typeface="Trebuchet MS" charset="0"/>
              <a:cs typeface="Trebuchet MS" charset="0"/>
            </a:endParaRPr>
          </a:p>
        </p:txBody>
      </p:sp>
      <p:sp>
        <p:nvSpPr>
          <p:cNvPr id="941061" name="Rectangle 5"/>
          <p:cNvSpPr>
            <a:spLocks noChangeArrowheads="1"/>
          </p:cNvSpPr>
          <p:nvPr/>
        </p:nvSpPr>
        <p:spPr bwMode="auto">
          <a:xfrm>
            <a:off x="685800" y="3512525"/>
            <a:ext cx="8153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 b="1" dirty="0" err="1">
                <a:solidFill>
                  <a:srgbClr val="000090"/>
                </a:solidFill>
                <a:latin typeface="Trebuchet MS" charset="0"/>
                <a:ea typeface="Trebuchet MS" charset="0"/>
                <a:cs typeface="Trebuchet MS" charset="0"/>
              </a:rPr>
              <a:t>Learnability</a:t>
            </a:r>
            <a:r>
              <a:rPr lang="en-US" sz="2000" b="1" dirty="0">
                <a:solidFill>
                  <a:srgbClr val="000090"/>
                </a:solidFill>
                <a:latin typeface="Trebuchet MS" charset="0"/>
                <a:ea typeface="Trebuchet MS" charset="0"/>
                <a:cs typeface="Trebuchet MS" charset="0"/>
              </a:rPr>
              <a:t>:</a:t>
            </a:r>
            <a:r>
              <a:rPr lang="en-US" sz="2000" dirty="0">
                <a:solidFill>
                  <a:schemeClr val="hlink"/>
                </a:solidFill>
                <a:latin typeface="Trebuchet MS" charset="0"/>
                <a:ea typeface="Trebuchet MS" charset="0"/>
                <a:cs typeface="Trebuchet MS" charset="0"/>
              </a:rPr>
              <a:t> Based on sensitivity of an agent</a:t>
            </a:r>
            <a:r>
              <a:rPr lang="ja-JP" altLang="en-US" sz="2000" dirty="0">
                <a:solidFill>
                  <a:schemeClr val="hlink"/>
                </a:solidFill>
                <a:latin typeface="Trebuchet MS" charset="0"/>
                <a:ea typeface="Trebuchet MS" charset="0"/>
                <a:cs typeface="Trebuchet MS" charset="0"/>
              </a:rPr>
              <a:t>’</a:t>
            </a:r>
            <a:r>
              <a:rPr lang="en-US" altLang="ja-JP" sz="2000" dirty="0" err="1">
                <a:solidFill>
                  <a:schemeClr val="hlink"/>
                </a:solidFill>
                <a:latin typeface="Trebuchet MS" charset="0"/>
                <a:ea typeface="Trebuchet MS" charset="0"/>
                <a:cs typeface="Trebuchet MS" charset="0"/>
              </a:rPr>
              <a:t>s</a:t>
            </a:r>
            <a:r>
              <a:rPr lang="en-US" altLang="ja-JP" sz="2000" dirty="0">
                <a:solidFill>
                  <a:schemeClr val="hlink"/>
                </a:solidFill>
                <a:latin typeface="Trebuchet MS" charset="0"/>
                <a:ea typeface="Trebuchet MS" charset="0"/>
                <a:cs typeface="Trebuchet MS" charset="0"/>
              </a:rPr>
              <a:t> private objective to changes in its state (signal-to-noise).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1800" dirty="0">
                <a:solidFill>
                  <a:schemeClr val="hlink"/>
                </a:solidFill>
                <a:latin typeface="Trebuchet MS" charset="0"/>
                <a:ea typeface="Trebuchet MS" charset="0"/>
                <a:cs typeface="Trebuchet MS" charset="0"/>
              </a:rPr>
              <a:t>e.g., performance bonuses increase </a:t>
            </a:r>
            <a:r>
              <a:rPr lang="en-US" sz="1800" dirty="0" err="1">
                <a:solidFill>
                  <a:schemeClr val="hlink"/>
                </a:solidFill>
                <a:latin typeface="Trebuchet MS" charset="0"/>
                <a:ea typeface="Trebuchet MS" charset="0"/>
                <a:cs typeface="Trebuchet MS" charset="0"/>
              </a:rPr>
              <a:t>learnability</a:t>
            </a:r>
            <a:r>
              <a:rPr lang="en-US" sz="1800" dirty="0">
                <a:solidFill>
                  <a:schemeClr val="hlink"/>
                </a:solidFill>
                <a:latin typeface="Trebuchet MS" charset="0"/>
                <a:ea typeface="Trebuchet MS" charset="0"/>
                <a:cs typeface="Trebuchet MS" charset="0"/>
              </a:rPr>
              <a:t> of agent</a:t>
            </a:r>
            <a:r>
              <a:rPr lang="ja-JP" altLang="en-US" sz="1800" dirty="0">
                <a:solidFill>
                  <a:schemeClr val="hlink"/>
                </a:solidFill>
                <a:latin typeface="Trebuchet MS" charset="0"/>
                <a:ea typeface="Trebuchet MS" charset="0"/>
                <a:cs typeface="Trebuchet MS" charset="0"/>
              </a:rPr>
              <a:t>’</a:t>
            </a:r>
            <a:r>
              <a:rPr lang="en-US" altLang="ja-JP" sz="1800" dirty="0" err="1">
                <a:solidFill>
                  <a:schemeClr val="hlink"/>
                </a:solidFill>
                <a:latin typeface="Trebuchet MS" charset="0"/>
                <a:ea typeface="Trebuchet MS" charset="0"/>
                <a:cs typeface="Trebuchet MS" charset="0"/>
              </a:rPr>
              <a:t>s</a:t>
            </a:r>
            <a:r>
              <a:rPr lang="en-US" altLang="ja-JP" sz="1800" dirty="0">
                <a:solidFill>
                  <a:schemeClr val="hlink"/>
                </a:solidFill>
                <a:latin typeface="Trebuchet MS" charset="0"/>
                <a:ea typeface="Trebuchet MS" charset="0"/>
                <a:cs typeface="Trebuchet MS" charset="0"/>
              </a:rPr>
              <a:t> objective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endParaRPr lang="en-US" sz="2000" dirty="0">
              <a:solidFill>
                <a:schemeClr val="hlink"/>
              </a:solidFill>
              <a:latin typeface="Arial" charset="0"/>
            </a:endParaRPr>
          </a:p>
        </p:txBody>
      </p:sp>
      <p:sp>
        <p:nvSpPr>
          <p:cNvPr id="941062" name="Line 6"/>
          <p:cNvSpPr>
            <a:spLocks noChangeShapeType="1"/>
          </p:cNvSpPr>
          <p:nvPr/>
        </p:nvSpPr>
        <p:spPr bwMode="auto">
          <a:xfrm>
            <a:off x="2667000" y="4810925"/>
            <a:ext cx="2971800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7" name="Tijdelijke aanduiding voor voettekst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  <p:sp>
        <p:nvSpPr>
          <p:cNvPr id="8" name="Tekstvak 7"/>
          <p:cNvSpPr txBox="1"/>
          <p:nvPr/>
        </p:nvSpPr>
        <p:spPr>
          <a:xfrm>
            <a:off x="1150253" y="1430364"/>
            <a:ext cx="6125595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90"/>
                </a:solidFill>
                <a:ea typeface="ＭＳ Ｐゴシック" charset="-128"/>
                <a:cs typeface="ＭＳ Ｐゴシック" charset="-128"/>
              </a:rPr>
              <a:t>Key Concepts for Coordinated MAS</a:t>
            </a:r>
            <a:endParaRPr lang="nl-NL" sz="3200" b="1" dirty="0">
              <a:solidFill>
                <a:srgbClr val="000090"/>
              </a:solidFill>
            </a:endParaRPr>
          </a:p>
        </p:txBody>
      </p:sp>
    </p:spTree>
  </p:cSld>
  <p:clrMapOvr>
    <a:masterClrMapping/>
  </p:clrMapOvr>
  <p:transition advTm="23201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1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1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1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1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1059" grpId="0" build="p" bldLvl="2" autoUpdateAnimBg="0"/>
      <p:bldP spid="941061" grpId="0" autoUpdateAnimBg="0"/>
      <p:bldP spid="94106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sz="4000" dirty="0" smtClean="0">
                <a:ea typeface="ＭＳ Ｐゴシック" charset="-128"/>
                <a:cs typeface="ＭＳ Ｐゴシック" charset="-128"/>
              </a:rPr>
              <a:t>Challenges</a:t>
            </a:r>
            <a:r>
              <a:rPr lang="en-US" dirty="0" smtClean="0">
                <a:ea typeface="ＭＳ Ｐゴシック" charset="-128"/>
                <a:cs typeface="ＭＳ Ｐゴシック" charset="-128"/>
              </a:rPr>
              <a:t/>
            </a:r>
            <a:br>
              <a:rPr lang="en-US" dirty="0" smtClean="0">
                <a:ea typeface="ＭＳ Ｐゴシック" charset="-128"/>
                <a:cs typeface="ＭＳ Ｐゴシック" charset="-128"/>
              </a:rPr>
            </a:br>
            <a:r>
              <a:rPr lang="en-US" sz="3111" dirty="0" smtClean="0">
                <a:ea typeface="ＭＳ Ｐゴシック" charset="-128"/>
                <a:cs typeface="ＭＳ Ｐゴシック" charset="-128"/>
              </a:rPr>
              <a:t>General </a:t>
            </a:r>
            <a:r>
              <a:rPr lang="en-US" sz="3111" dirty="0">
                <a:ea typeface="ＭＳ Ｐゴシック" charset="-128"/>
                <a:cs typeface="ＭＳ Ｐゴシック" charset="-128"/>
              </a:rPr>
              <a:t>Solution</a:t>
            </a:r>
          </a:p>
        </p:txBody>
      </p:sp>
      <p:sp>
        <p:nvSpPr>
          <p:cNvPr id="4096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295400"/>
            <a:ext cx="7772400" cy="762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1600">
                <a:latin typeface="Trebuchet MS" charset="0"/>
                <a:ea typeface="ＭＳ Ｐゴシック" charset="-128"/>
              </a:rPr>
              <a:t>To get agent objective with high factoredness and learnability, start with:</a:t>
            </a:r>
          </a:p>
          <a:p>
            <a:pPr>
              <a:lnSpc>
                <a:spcPct val="90000"/>
              </a:lnSpc>
            </a:pPr>
            <a:endParaRPr lang="en-US" sz="1600">
              <a:latin typeface="Trebuchet MS" charset="0"/>
              <a:ea typeface="ＭＳ Ｐゴシック" charset="-128"/>
            </a:endParaRPr>
          </a:p>
          <a:p>
            <a:pPr>
              <a:lnSpc>
                <a:spcPct val="90000"/>
              </a:lnSpc>
            </a:pPr>
            <a:endParaRPr lang="en-US" sz="1600">
              <a:latin typeface="Trebuchet MS" charset="0"/>
              <a:ea typeface="ＭＳ Ｐゴシック" charset="-128"/>
            </a:endParaRPr>
          </a:p>
        </p:txBody>
      </p:sp>
      <p:graphicFrame>
        <p:nvGraphicFramePr>
          <p:cNvPr id="40963" name="Object 2"/>
          <p:cNvGraphicFramePr>
            <a:graphicFrameLocks noChangeAspect="1"/>
          </p:cNvGraphicFramePr>
          <p:nvPr/>
        </p:nvGraphicFramePr>
        <p:xfrm>
          <a:off x="1066800" y="1905000"/>
          <a:ext cx="4483100" cy="531813"/>
        </p:xfrm>
        <a:graphic>
          <a:graphicData uri="http://schemas.openxmlformats.org/presentationml/2006/ole">
            <p:oleObj spid="_x0000_s288770" name="Equation" r:id="rId4" imgW="1498600" imgH="177800" progId="Equation.3">
              <p:embed/>
            </p:oleObj>
          </a:graphicData>
        </a:graphic>
      </p:graphicFrame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4419600" y="2514600"/>
            <a:ext cx="3810000" cy="1082675"/>
            <a:chOff x="3456" y="1056"/>
            <a:chExt cx="2170" cy="682"/>
          </a:xfrm>
        </p:grpSpPr>
        <p:sp>
          <p:nvSpPr>
            <p:cNvPr id="40969" name="Text Box 10"/>
            <p:cNvSpPr txBox="1">
              <a:spLocks noChangeArrowheads="1"/>
            </p:cNvSpPr>
            <p:nvPr/>
          </p:nvSpPr>
          <p:spPr bwMode="auto">
            <a:xfrm>
              <a:off x="3888" y="1056"/>
              <a:ext cx="1738" cy="682"/>
            </a:xfrm>
            <a:prstGeom prst="rect">
              <a:avLst/>
            </a:prstGeom>
            <a:noFill/>
            <a:ln w="12700">
              <a:solidFill>
                <a:schemeClr val="hlink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marL="457200" indent="-457200">
                <a:buFont typeface="Times" charset="0"/>
                <a:buNone/>
              </a:pPr>
              <a:r>
                <a:rPr lang="en-US" sz="1600">
                  <a:solidFill>
                    <a:schemeClr val="hlink"/>
                  </a:solidFill>
                  <a:latin typeface="Arial" charset="0"/>
                </a:rPr>
                <a:t>g</a:t>
              </a:r>
              <a:r>
                <a:rPr lang="en-US" sz="1600" baseline="-25000">
                  <a:solidFill>
                    <a:schemeClr val="hlink"/>
                  </a:solidFill>
                  <a:latin typeface="Arial" charset="0"/>
                </a:rPr>
                <a:t>i</a:t>
              </a:r>
              <a:r>
                <a:rPr lang="en-US" sz="1600">
                  <a:solidFill>
                    <a:schemeClr val="hlink"/>
                  </a:solidFill>
                  <a:latin typeface="Arial" charset="0"/>
                </a:rPr>
                <a:t> is aligned with G</a:t>
              </a:r>
            </a:p>
            <a:p>
              <a:pPr marL="457200" indent="-457200">
                <a:buFont typeface="Times" charset="0"/>
                <a:buNone/>
              </a:pPr>
              <a:r>
                <a:rPr lang="en-US" sz="1600">
                  <a:solidFill>
                    <a:schemeClr val="hlink"/>
                  </a:solidFill>
                  <a:latin typeface="Arial" charset="0"/>
                </a:rPr>
                <a:t>   G(z</a:t>
              </a:r>
              <a:r>
                <a:rPr lang="en-US" sz="1600" baseline="-25000">
                  <a:solidFill>
                    <a:schemeClr val="hlink"/>
                  </a:solidFill>
                  <a:latin typeface="Arial" charset="0"/>
                </a:rPr>
                <a:t>-i</a:t>
              </a:r>
              <a:r>
                <a:rPr lang="en-US" sz="1600">
                  <a:solidFill>
                    <a:schemeClr val="hlink"/>
                  </a:solidFill>
                  <a:latin typeface="Arial" charset="0"/>
                </a:rPr>
                <a:t>+c</a:t>
              </a:r>
              <a:r>
                <a:rPr lang="en-US" sz="1600" baseline="-25000">
                  <a:solidFill>
                    <a:schemeClr val="hlink"/>
                  </a:solidFill>
                  <a:latin typeface="Arial" charset="0"/>
                </a:rPr>
                <a:t>i</a:t>
              </a:r>
              <a:r>
                <a:rPr lang="en-US" sz="1600">
                  <a:solidFill>
                    <a:schemeClr val="hlink"/>
                  </a:solidFill>
                  <a:latin typeface="Arial" charset="0"/>
                </a:rPr>
                <a:t>) is independent of i</a:t>
              </a:r>
            </a:p>
            <a:p>
              <a:pPr marL="457200" indent="-457200">
                <a:buFont typeface="Times" charset="0"/>
                <a:buNone/>
              </a:pPr>
              <a:r>
                <a:rPr lang="en-US" sz="1600">
                  <a:solidFill>
                    <a:schemeClr val="hlink"/>
                  </a:solidFill>
                  <a:latin typeface="Arial" charset="0"/>
                </a:rPr>
                <a:t>g</a:t>
              </a:r>
              <a:r>
                <a:rPr lang="en-US" sz="1600" baseline="-25000">
                  <a:solidFill>
                    <a:schemeClr val="hlink"/>
                  </a:solidFill>
                  <a:latin typeface="Arial" charset="0"/>
                </a:rPr>
                <a:t>i</a:t>
              </a:r>
              <a:r>
                <a:rPr lang="en-US" sz="1600">
                  <a:solidFill>
                    <a:schemeClr val="hlink"/>
                  </a:solidFill>
                  <a:latin typeface="Arial" charset="0"/>
                </a:rPr>
                <a:t> has cleaner signal than G</a:t>
              </a:r>
            </a:p>
            <a:p>
              <a:pPr marL="457200" indent="-457200">
                <a:buFont typeface="Times" charset="0"/>
                <a:buNone/>
              </a:pPr>
              <a:r>
                <a:rPr lang="en-US" sz="1600">
                  <a:solidFill>
                    <a:schemeClr val="hlink"/>
                  </a:solidFill>
                  <a:latin typeface="Arial" charset="0"/>
                </a:rPr>
                <a:t>    G(z</a:t>
              </a:r>
              <a:r>
                <a:rPr lang="en-US" sz="1600" baseline="-25000">
                  <a:solidFill>
                    <a:schemeClr val="hlink"/>
                  </a:solidFill>
                  <a:latin typeface="Arial" charset="0"/>
                </a:rPr>
                <a:t>-i</a:t>
              </a:r>
              <a:r>
                <a:rPr lang="en-US" sz="1600">
                  <a:solidFill>
                    <a:schemeClr val="hlink"/>
                  </a:solidFill>
                  <a:latin typeface="Arial" charset="0"/>
                </a:rPr>
                <a:t>+c</a:t>
              </a:r>
              <a:r>
                <a:rPr lang="en-US" sz="1600" baseline="-25000">
                  <a:solidFill>
                    <a:schemeClr val="hlink"/>
                  </a:solidFill>
                  <a:latin typeface="Arial" charset="0"/>
                </a:rPr>
                <a:t>i</a:t>
              </a:r>
              <a:r>
                <a:rPr lang="en-US" sz="1600">
                  <a:solidFill>
                    <a:schemeClr val="hlink"/>
                  </a:solidFill>
                  <a:latin typeface="Arial" charset="0"/>
                </a:rPr>
                <a:t>) removes noise</a:t>
              </a:r>
            </a:p>
          </p:txBody>
        </p:sp>
        <p:sp>
          <p:nvSpPr>
            <p:cNvPr id="40970" name="Line 11"/>
            <p:cNvSpPr>
              <a:spLocks noChangeShapeType="1"/>
            </p:cNvSpPr>
            <p:nvPr/>
          </p:nvSpPr>
          <p:spPr bwMode="auto">
            <a:xfrm>
              <a:off x="3456" y="1392"/>
              <a:ext cx="336" cy="0"/>
            </a:xfrm>
            <a:prstGeom prst="line">
              <a:avLst/>
            </a:prstGeom>
            <a:noFill/>
            <a:ln w="57150">
              <a:solidFill>
                <a:srgbClr val="000090"/>
              </a:solidFill>
              <a:round/>
              <a:headEnd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</p:grpSp>
      <p:graphicFrame>
        <p:nvGraphicFramePr>
          <p:cNvPr id="935950" name="Object 3"/>
          <p:cNvGraphicFramePr>
            <a:graphicFrameLocks noChangeAspect="1"/>
          </p:cNvGraphicFramePr>
          <p:nvPr/>
        </p:nvGraphicFramePr>
        <p:xfrm>
          <a:off x="4572000" y="5029200"/>
          <a:ext cx="2849563" cy="1216025"/>
        </p:xfrm>
        <a:graphic>
          <a:graphicData uri="http://schemas.openxmlformats.org/presentationml/2006/ole">
            <p:oleObj spid="_x0000_s288771" name="Equation" r:id="rId5" imgW="952500" imgH="406400" progId="Equation.3">
              <p:embed/>
            </p:oleObj>
          </a:graphicData>
        </a:graphic>
      </p:graphicFrame>
      <p:sp>
        <p:nvSpPr>
          <p:cNvPr id="935951" name="Rectangle 15"/>
          <p:cNvSpPr>
            <a:spLocks noChangeArrowheads="1"/>
          </p:cNvSpPr>
          <p:nvPr/>
        </p:nvSpPr>
        <p:spPr bwMode="auto">
          <a:xfrm>
            <a:off x="457200" y="3352800"/>
            <a:ext cx="3581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600">
                <a:solidFill>
                  <a:schemeClr val="hlink"/>
                </a:solidFill>
                <a:latin typeface="Arial" charset="0"/>
              </a:rPr>
              <a:t>If g, G differentiable, then: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1600">
              <a:solidFill>
                <a:schemeClr val="hlink"/>
              </a:solidFill>
              <a:latin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1600">
              <a:solidFill>
                <a:schemeClr val="hlink"/>
              </a:solidFill>
              <a:latin typeface="Arial" charset="0"/>
            </a:endParaRPr>
          </a:p>
        </p:txBody>
      </p:sp>
      <p:graphicFrame>
        <p:nvGraphicFramePr>
          <p:cNvPr id="935952" name="Object 4"/>
          <p:cNvGraphicFramePr>
            <a:graphicFrameLocks noChangeAspect="1"/>
          </p:cNvGraphicFramePr>
          <p:nvPr/>
        </p:nvGraphicFramePr>
        <p:xfrm>
          <a:off x="838200" y="3886200"/>
          <a:ext cx="2962275" cy="1216025"/>
        </p:xfrm>
        <a:graphic>
          <a:graphicData uri="http://schemas.openxmlformats.org/presentationml/2006/ole">
            <p:oleObj spid="_x0000_s288772" name="Vergelijking" r:id="rId6" imgW="990600" imgH="406400" progId="Equation.3">
              <p:embed/>
            </p:oleObj>
          </a:graphicData>
        </a:graphic>
      </p:graphicFrame>
      <p:sp>
        <p:nvSpPr>
          <p:cNvPr id="935956" name="AutoShape 20"/>
          <p:cNvSpPr>
            <a:spLocks noChangeArrowheads="1"/>
          </p:cNvSpPr>
          <p:nvPr/>
        </p:nvSpPr>
        <p:spPr bwMode="auto">
          <a:xfrm rot="10800000" flipH="1">
            <a:off x="2819400" y="5181600"/>
            <a:ext cx="1600200" cy="9906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lnTo>
                  <a:pt x="21600" y="6079"/>
                </a:lnTo>
                <a:close/>
              </a:path>
            </a:pathLst>
          </a:custGeom>
          <a:solidFill>
            <a:srgbClr val="000090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5951" grpId="0"/>
      <p:bldP spid="93595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0150" name="Object 2"/>
          <p:cNvGraphicFramePr>
            <a:graphicFrameLocks noChangeAspect="1"/>
          </p:cNvGraphicFramePr>
          <p:nvPr/>
        </p:nvGraphicFramePr>
        <p:xfrm>
          <a:off x="1219200" y="5334000"/>
          <a:ext cx="4292600" cy="488950"/>
        </p:xfrm>
        <a:graphic>
          <a:graphicData uri="http://schemas.openxmlformats.org/presentationml/2006/ole">
            <p:oleObj spid="_x0000_s290818" name="Equation" r:id="rId4" imgW="1562100" imgH="177800" progId="Equation.3">
              <p:embed/>
            </p:oleObj>
          </a:graphicData>
        </a:graphic>
      </p:graphicFrame>
      <p:sp>
        <p:nvSpPr>
          <p:cNvPr id="1030156" name="Text Box 12"/>
          <p:cNvSpPr txBox="1">
            <a:spLocks noChangeArrowheads="1"/>
          </p:cNvSpPr>
          <p:nvPr/>
        </p:nvSpPr>
        <p:spPr bwMode="auto">
          <a:xfrm>
            <a:off x="6248400" y="3124200"/>
            <a:ext cx="1981200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457200" indent="-457200">
              <a:buFont typeface="Times" charset="0"/>
              <a:buNone/>
            </a:pPr>
            <a:r>
              <a:rPr lang="ja-JP" altLang="en-US" sz="1600">
                <a:solidFill>
                  <a:schemeClr val="hlink"/>
                </a:solidFill>
                <a:latin typeface="Arial" charset="0"/>
              </a:rPr>
              <a:t>“</a:t>
            </a:r>
            <a:r>
              <a:rPr lang="en-US" altLang="ja-JP" sz="1600">
                <a:solidFill>
                  <a:schemeClr val="hlink"/>
                </a:solidFill>
                <a:latin typeface="Arial" charset="0"/>
              </a:rPr>
              <a:t>world without me</a:t>
            </a:r>
            <a:r>
              <a:rPr lang="ja-JP" altLang="en-US" sz="1600">
                <a:solidFill>
                  <a:schemeClr val="hlink"/>
                </a:solidFill>
                <a:latin typeface="Arial" charset="0"/>
              </a:rPr>
              <a:t>”</a:t>
            </a:r>
            <a:endParaRPr lang="en-US" sz="1600">
              <a:solidFill>
                <a:schemeClr val="hlink"/>
              </a:solidFill>
              <a:latin typeface="Arial" charset="0"/>
            </a:endParaRPr>
          </a:p>
        </p:txBody>
      </p:sp>
      <p:sp>
        <p:nvSpPr>
          <p:cNvPr id="1030157" name="Text Box 13"/>
          <p:cNvSpPr txBox="1">
            <a:spLocks noChangeArrowheads="1"/>
          </p:cNvSpPr>
          <p:nvPr/>
        </p:nvSpPr>
        <p:spPr bwMode="auto">
          <a:xfrm>
            <a:off x="6096000" y="5410200"/>
            <a:ext cx="2743200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457200" indent="-457200">
              <a:buFont typeface="Times" charset="0"/>
              <a:buNone/>
            </a:pPr>
            <a:r>
              <a:rPr lang="ja-JP" altLang="en-US" sz="1600">
                <a:solidFill>
                  <a:schemeClr val="hlink"/>
                </a:solidFill>
                <a:latin typeface="Arial" charset="0"/>
              </a:rPr>
              <a:t>“</a:t>
            </a:r>
            <a:r>
              <a:rPr lang="en-US" altLang="ja-JP" sz="1600">
                <a:solidFill>
                  <a:schemeClr val="hlink"/>
                </a:solidFill>
                <a:latin typeface="Arial" charset="0"/>
              </a:rPr>
              <a:t>world with average me</a:t>
            </a:r>
            <a:r>
              <a:rPr lang="ja-JP" altLang="en-US" sz="1600">
                <a:solidFill>
                  <a:schemeClr val="hlink"/>
                </a:solidFill>
                <a:latin typeface="Arial" charset="0"/>
              </a:rPr>
              <a:t>”</a:t>
            </a:r>
            <a:endParaRPr lang="en-US" sz="1600">
              <a:solidFill>
                <a:schemeClr val="hlink"/>
              </a:solidFill>
              <a:latin typeface="Arial" charset="0"/>
            </a:endParaRPr>
          </a:p>
        </p:txBody>
      </p:sp>
      <p:sp>
        <p:nvSpPr>
          <p:cNvPr id="1030158" name="Rectangle 14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Trebuchet MS" charset="0"/>
                <a:ea typeface="ＭＳ Ｐゴシック" charset="-128"/>
              </a:rPr>
              <a:t>Two examples for </a:t>
            </a:r>
            <a:r>
              <a:rPr lang="en-US" dirty="0" err="1">
                <a:latin typeface="Trebuchet MS" charset="0"/>
                <a:ea typeface="ＭＳ Ｐゴシック" charset="-128"/>
              </a:rPr>
              <a:t>c</a:t>
            </a:r>
            <a:r>
              <a:rPr lang="en-US" baseline="-25000" dirty="0" err="1">
                <a:latin typeface="Trebuchet MS" charset="0"/>
                <a:ea typeface="ＭＳ Ｐゴシック" charset="-128"/>
              </a:rPr>
              <a:t>i</a:t>
            </a:r>
            <a:r>
              <a:rPr lang="en-US" baseline="-25000" dirty="0">
                <a:latin typeface="Trebuchet MS" charset="0"/>
                <a:ea typeface="ＭＳ Ｐゴシック" charset="-128"/>
              </a:rPr>
              <a:t> :</a:t>
            </a:r>
          </a:p>
          <a:p>
            <a:endParaRPr lang="en-US" baseline="-25000" dirty="0" smtClean="0">
              <a:latin typeface="Trebuchet MS" charset="0"/>
              <a:ea typeface="ＭＳ Ｐゴシック" charset="-128"/>
            </a:endParaRPr>
          </a:p>
          <a:p>
            <a:r>
              <a:rPr lang="en-US" dirty="0" err="1" smtClean="0">
                <a:latin typeface="Trebuchet MS" charset="0"/>
                <a:ea typeface="ＭＳ Ｐゴシック" charset="-128"/>
              </a:rPr>
              <a:t>c</a:t>
            </a:r>
            <a:r>
              <a:rPr lang="en-US" baseline="-25000" dirty="0" err="1" smtClean="0">
                <a:latin typeface="Trebuchet MS" charset="0"/>
                <a:ea typeface="ＭＳ Ｐゴシック" charset="-128"/>
              </a:rPr>
              <a:t>i</a:t>
            </a:r>
            <a:r>
              <a:rPr lang="en-US" baseline="-25000" dirty="0" smtClean="0">
                <a:latin typeface="Trebuchet MS" charset="0"/>
                <a:ea typeface="ＭＳ Ｐゴシック" charset="-128"/>
              </a:rPr>
              <a:t> </a:t>
            </a:r>
            <a:r>
              <a:rPr lang="en-US" dirty="0">
                <a:latin typeface="Trebuchet MS" charset="0"/>
                <a:ea typeface="ＭＳ Ｐゴシック" charset="-128"/>
              </a:rPr>
              <a:t>= 0</a:t>
            </a:r>
          </a:p>
          <a:p>
            <a:endParaRPr lang="en-US" dirty="0">
              <a:latin typeface="Trebuchet MS" charset="0"/>
              <a:ea typeface="ＭＳ Ｐゴシック" charset="-128"/>
            </a:endParaRPr>
          </a:p>
          <a:p>
            <a:endParaRPr lang="en-US" dirty="0" smtClean="0">
              <a:latin typeface="Trebuchet MS" charset="0"/>
              <a:ea typeface="ＭＳ Ｐゴシック" charset="-128"/>
            </a:endParaRPr>
          </a:p>
          <a:p>
            <a:r>
              <a:rPr lang="en-US" dirty="0" err="1" smtClean="0">
                <a:latin typeface="Trebuchet MS" charset="0"/>
                <a:ea typeface="ＭＳ Ｐゴシック" charset="-128"/>
              </a:rPr>
              <a:t>c</a:t>
            </a:r>
            <a:r>
              <a:rPr lang="en-US" baseline="-25000" dirty="0" err="1" smtClean="0">
                <a:latin typeface="Trebuchet MS" charset="0"/>
                <a:ea typeface="ＭＳ Ｐゴシック" charset="-128"/>
              </a:rPr>
              <a:t>i</a:t>
            </a:r>
            <a:r>
              <a:rPr lang="en-US" baseline="-25000" dirty="0" smtClean="0">
                <a:latin typeface="Trebuchet MS" charset="0"/>
                <a:ea typeface="ＭＳ Ｐゴシック" charset="-128"/>
              </a:rPr>
              <a:t> </a:t>
            </a:r>
            <a:r>
              <a:rPr lang="en-US" dirty="0">
                <a:latin typeface="Trebuchet MS" charset="0"/>
                <a:ea typeface="ＭＳ Ｐゴシック" charset="-128"/>
              </a:rPr>
              <a:t>= </a:t>
            </a:r>
            <a:r>
              <a:rPr lang="en-US" dirty="0" err="1">
                <a:latin typeface="Trebuchet MS" charset="0"/>
                <a:ea typeface="ＭＳ Ｐゴシック" charset="-128"/>
              </a:rPr>
              <a:t>a</a:t>
            </a:r>
            <a:r>
              <a:rPr lang="en-US" baseline="-25000" dirty="0" err="1">
                <a:latin typeface="Trebuchet MS" charset="0"/>
                <a:ea typeface="ＭＳ Ｐゴシック" charset="-128"/>
              </a:rPr>
              <a:t>i</a:t>
            </a:r>
            <a:endParaRPr lang="en-US" baseline="-25000" dirty="0">
              <a:latin typeface="Trebuchet MS" charset="0"/>
              <a:ea typeface="ＭＳ Ｐゴシック" charset="-128"/>
            </a:endParaRPr>
          </a:p>
          <a:p>
            <a:endParaRPr lang="en-US" baseline="-25000" dirty="0">
              <a:latin typeface="Trebuchet MS" charset="0"/>
              <a:ea typeface="ＭＳ Ｐゴシック" charset="-128"/>
            </a:endParaRPr>
          </a:p>
          <a:p>
            <a:endParaRPr lang="en-US" dirty="0">
              <a:latin typeface="Trebuchet MS" charset="0"/>
              <a:ea typeface="ＭＳ Ｐゴシック" charset="-128"/>
            </a:endParaRPr>
          </a:p>
        </p:txBody>
      </p:sp>
      <p:graphicFrame>
        <p:nvGraphicFramePr>
          <p:cNvPr id="1030159" name="Object 3"/>
          <p:cNvGraphicFramePr>
            <a:graphicFrameLocks noChangeAspect="1"/>
          </p:cNvGraphicFramePr>
          <p:nvPr/>
        </p:nvGraphicFramePr>
        <p:xfrm>
          <a:off x="1186656" y="3579813"/>
          <a:ext cx="3875088" cy="531813"/>
        </p:xfrm>
        <a:graphic>
          <a:graphicData uri="http://schemas.openxmlformats.org/presentationml/2006/ole">
            <p:oleObj spid="_x0000_s290819" name="Vergelijking" r:id="rId5" imgW="1295400" imgH="177800" progId="Equation.3">
              <p:embed/>
            </p:oleObj>
          </a:graphicData>
        </a:graphic>
      </p:graphicFrame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609600" y="427038"/>
            <a:ext cx="82296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7500" lnSpcReduction="1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ＭＳ Ｐゴシック" charset="-128"/>
                <a:cs typeface="ＭＳ Ｐゴシック" charset="-128"/>
              </a:rPr>
              <a:t>Challenges</a:t>
            </a:r>
            <a:r>
              <a:rPr kumimoji="0" 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ＭＳ Ｐゴシック" charset="-128"/>
                <a:cs typeface="ＭＳ Ｐゴシック" charset="-128"/>
              </a:rPr>
              <a:t/>
            </a:r>
            <a:br>
              <a:rPr kumimoji="0" 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ＭＳ Ｐゴシック" charset="-128"/>
                <a:cs typeface="ＭＳ Ｐゴシック" charset="-128"/>
              </a:rPr>
            </a:br>
            <a:r>
              <a:rPr kumimoji="0" lang="en-US" sz="3111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ＭＳ Ｐゴシック" charset="-128"/>
                <a:cs typeface="ＭＳ Ｐゴシック" charset="-128"/>
              </a:rPr>
              <a:t>General Solution</a:t>
            </a:r>
            <a:endParaRPr kumimoji="0" lang="en-US" sz="3111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1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1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0156" grpId="0" autoUpdateAnimBg="0"/>
      <p:bldP spid="1030157" grpId="0" autoUpdateAnimBg="0"/>
      <p:bldP spid="103015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685800" y="1417638"/>
            <a:ext cx="7772400" cy="4724400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90000"/>
              </a:lnSpc>
            </a:pPr>
            <a:r>
              <a:rPr lang="en-US" dirty="0">
                <a:latin typeface="Trebuchet MS" charset="0"/>
                <a:ea typeface="ＭＳ Ｐゴシック" charset="-128"/>
              </a:rPr>
              <a:t>In general agents may not be able to compute  </a:t>
            </a:r>
            <a:r>
              <a:rPr lang="en-US" b="1" i="1" dirty="0" err="1">
                <a:latin typeface="GrTimes" charset="0"/>
                <a:ea typeface="ＭＳ Ｐゴシック" charset="-128"/>
              </a:rPr>
              <a:t>g</a:t>
            </a:r>
            <a:r>
              <a:rPr lang="en-US" dirty="0">
                <a:latin typeface="Trebuchet MS" charset="0"/>
                <a:ea typeface="ＭＳ Ｐゴシック" charset="-128"/>
              </a:rPr>
              <a:t>:</a:t>
            </a:r>
          </a:p>
          <a:p>
            <a:pPr lvl="1">
              <a:lnSpc>
                <a:spcPct val="90000"/>
              </a:lnSpc>
            </a:pPr>
            <a:endParaRPr lang="en-US" dirty="0">
              <a:latin typeface="Trebuchet MS" charset="0"/>
            </a:endParaRPr>
          </a:p>
          <a:p>
            <a:pPr lvl="1">
              <a:lnSpc>
                <a:spcPct val="90000"/>
              </a:lnSpc>
            </a:pPr>
            <a:r>
              <a:rPr lang="en-US" dirty="0">
                <a:latin typeface="Trebuchet MS" charset="0"/>
              </a:rPr>
              <a:t>Limited </a:t>
            </a:r>
            <a:r>
              <a:rPr lang="en-US" dirty="0" err="1">
                <a:latin typeface="Trebuchet MS" charset="0"/>
              </a:rPr>
              <a:t>Observability</a:t>
            </a:r>
            <a:endParaRPr lang="en-US" dirty="0">
              <a:latin typeface="Trebuchet MS" charset="0"/>
            </a:endParaRPr>
          </a:p>
          <a:p>
            <a:pPr lvl="1">
              <a:lnSpc>
                <a:spcPct val="90000"/>
              </a:lnSpc>
            </a:pPr>
            <a:r>
              <a:rPr lang="en-US" dirty="0">
                <a:latin typeface="Trebuchet MS" charset="0"/>
              </a:rPr>
              <a:t>Restricted Communication</a:t>
            </a:r>
          </a:p>
          <a:p>
            <a:pPr lvl="1">
              <a:lnSpc>
                <a:spcPct val="90000"/>
              </a:lnSpc>
            </a:pPr>
            <a:r>
              <a:rPr lang="en-US" dirty="0">
                <a:latin typeface="Trebuchet MS" charset="0"/>
              </a:rPr>
              <a:t>Temporal separation</a:t>
            </a:r>
          </a:p>
          <a:p>
            <a:pPr lvl="1">
              <a:lnSpc>
                <a:spcPct val="90000"/>
              </a:lnSpc>
            </a:pPr>
            <a:r>
              <a:rPr lang="en-US" dirty="0">
                <a:latin typeface="Trebuchet MS" charset="0"/>
              </a:rPr>
              <a:t>Spatial separation</a:t>
            </a:r>
          </a:p>
          <a:p>
            <a:pPr lvl="1">
              <a:lnSpc>
                <a:spcPct val="90000"/>
              </a:lnSpc>
            </a:pPr>
            <a:r>
              <a:rPr lang="en-US" dirty="0">
                <a:latin typeface="Trebuchet MS" charset="0"/>
              </a:rPr>
              <a:t>Limited Computation</a:t>
            </a:r>
          </a:p>
          <a:p>
            <a:pPr>
              <a:lnSpc>
                <a:spcPct val="90000"/>
              </a:lnSpc>
            </a:pPr>
            <a:endParaRPr lang="en-US" dirty="0">
              <a:latin typeface="Trebuchet MS" charset="0"/>
              <a:ea typeface="ＭＳ Ｐゴシック" charset="-128"/>
            </a:endParaRPr>
          </a:p>
          <a:p>
            <a:pPr>
              <a:lnSpc>
                <a:spcPct val="90000"/>
              </a:lnSpc>
            </a:pPr>
            <a:endParaRPr lang="en-US" dirty="0">
              <a:latin typeface="Trebuchet MS" charset="0"/>
              <a:ea typeface="ＭＳ Ｐゴシック" charset="-128"/>
            </a:endParaRPr>
          </a:p>
          <a:p>
            <a:pPr>
              <a:lnSpc>
                <a:spcPct val="90000"/>
              </a:lnSpc>
            </a:pPr>
            <a:r>
              <a:rPr lang="en-US" dirty="0">
                <a:latin typeface="Trebuchet MS" charset="0"/>
                <a:ea typeface="ＭＳ Ｐゴシック" charset="-128"/>
              </a:rPr>
              <a:t>Solutions:</a:t>
            </a:r>
          </a:p>
          <a:p>
            <a:pPr lvl="1">
              <a:lnSpc>
                <a:spcPct val="90000"/>
              </a:lnSpc>
            </a:pPr>
            <a:r>
              <a:rPr lang="en-US" dirty="0">
                <a:latin typeface="Trebuchet MS" charset="0"/>
              </a:rPr>
              <a:t>Estimate missing information</a:t>
            </a:r>
          </a:p>
          <a:p>
            <a:pPr lvl="1">
              <a:lnSpc>
                <a:spcPct val="90000"/>
              </a:lnSpc>
            </a:pPr>
            <a:r>
              <a:rPr lang="en-US" dirty="0">
                <a:latin typeface="Trebuchet MS" charset="0"/>
              </a:rPr>
              <a:t>Leverage local information</a:t>
            </a:r>
          </a:p>
          <a:p>
            <a:pPr lvl="1">
              <a:lnSpc>
                <a:spcPct val="90000"/>
              </a:lnSpc>
            </a:pPr>
            <a:r>
              <a:rPr lang="en-US" dirty="0">
                <a:latin typeface="Trebuchet MS" charset="0"/>
              </a:rPr>
              <a:t>Approximate G or </a:t>
            </a:r>
            <a:r>
              <a:rPr lang="en-US" dirty="0" err="1">
                <a:latin typeface="Trebuchet MS" charset="0"/>
              </a:rPr>
              <a:t>z</a:t>
            </a:r>
            <a:endParaRPr lang="en-US" dirty="0">
              <a:latin typeface="Trebuchet MS" charset="0"/>
            </a:endParaRPr>
          </a:p>
          <a:p>
            <a:pPr lvl="1">
              <a:lnSpc>
                <a:spcPct val="90000"/>
              </a:lnSpc>
            </a:pPr>
            <a:endParaRPr lang="en-US" dirty="0">
              <a:latin typeface="Trebuchet MS" charset="0"/>
            </a:endParaRPr>
          </a:p>
          <a:p>
            <a:pPr lvl="1">
              <a:lnSpc>
                <a:spcPct val="90000"/>
              </a:lnSpc>
            </a:pPr>
            <a:r>
              <a:rPr lang="en-US" dirty="0">
                <a:latin typeface="Trebuchet MS" charset="0"/>
              </a:rPr>
              <a:t>Trade-off </a:t>
            </a:r>
            <a:r>
              <a:rPr lang="en-US" dirty="0" err="1">
                <a:latin typeface="Trebuchet MS" charset="0"/>
              </a:rPr>
              <a:t>factoredness</a:t>
            </a:r>
            <a:r>
              <a:rPr lang="en-US" dirty="0">
                <a:latin typeface="Trebuchet MS" charset="0"/>
              </a:rPr>
              <a:t> vs. </a:t>
            </a:r>
            <a:r>
              <a:rPr lang="en-US" dirty="0" err="1">
                <a:latin typeface="Trebuchet MS" charset="0"/>
              </a:rPr>
              <a:t>learnability</a:t>
            </a:r>
            <a:endParaRPr lang="en-US" sz="1600" dirty="0">
              <a:latin typeface="Trebuchet MS" charset="0"/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sz="4000" dirty="0" smtClean="0">
                <a:ea typeface="ＭＳ Ｐゴシック" charset="-128"/>
                <a:cs typeface="ＭＳ Ｐゴシック" charset="-128"/>
              </a:rPr>
              <a:t>Challenges</a:t>
            </a:r>
            <a:r>
              <a:rPr lang="en-US" dirty="0" smtClean="0">
                <a:ea typeface="ＭＳ Ｐゴシック" charset="-128"/>
                <a:cs typeface="ＭＳ Ｐゴシック" charset="-128"/>
              </a:rPr>
              <a:t/>
            </a:r>
            <a:br>
              <a:rPr lang="en-US" dirty="0" smtClean="0">
                <a:ea typeface="ＭＳ Ｐゴシック" charset="-128"/>
                <a:cs typeface="ＭＳ Ｐゴシック" charset="-128"/>
              </a:rPr>
            </a:br>
            <a:r>
              <a:rPr lang="en-US" sz="3111" dirty="0" smtClean="0">
                <a:ea typeface="ＭＳ Ｐゴシック" charset="-128"/>
                <a:cs typeface="ＭＳ Ｐゴシック" charset="-128"/>
              </a:rPr>
              <a:t>Research issues</a:t>
            </a:r>
            <a:endParaRPr lang="en-US" sz="3111" dirty="0"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Reinforcement</a:t>
            </a:r>
            <a:r>
              <a:rPr lang="nl-NL" dirty="0" smtClean="0"/>
              <a:t> </a:t>
            </a:r>
            <a:r>
              <a:rPr lang="nl-NL" dirty="0" err="1" smtClean="0"/>
              <a:t>Learning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264041" y="1939725"/>
            <a:ext cx="8422759" cy="452596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endParaRPr lang="en-US" dirty="0" smtClean="0">
              <a:ea typeface="ＭＳ Ｐゴシック" charset="-128"/>
              <a:cs typeface="ＭＳ Ｐゴシック" charset="-128"/>
            </a:endParaRPr>
          </a:p>
          <a:p>
            <a:pPr>
              <a:lnSpc>
                <a:spcPct val="90000"/>
              </a:lnSpc>
            </a:pPr>
            <a:endParaRPr lang="en-US" dirty="0" smtClean="0">
              <a:ea typeface="ＭＳ Ｐゴシック" charset="-128"/>
              <a:cs typeface="ＭＳ Ｐゴシック" charset="-128"/>
            </a:endParaRPr>
          </a:p>
          <a:p>
            <a:pPr>
              <a:lnSpc>
                <a:spcPct val="90000"/>
              </a:lnSpc>
            </a:pPr>
            <a:endParaRPr lang="en-US" dirty="0" smtClean="0">
              <a:ea typeface="ＭＳ Ｐゴシック" charset="-128"/>
              <a:cs typeface="ＭＳ Ｐゴシック" charset="-128"/>
            </a:endParaRPr>
          </a:p>
          <a:p>
            <a:pPr>
              <a:lnSpc>
                <a:spcPct val="90000"/>
              </a:lnSpc>
            </a:pPr>
            <a:endParaRPr lang="en-US" dirty="0" smtClean="0">
              <a:ea typeface="ＭＳ Ｐゴシック" charset="-128"/>
              <a:cs typeface="ＭＳ Ｐゴシック" charset="-128"/>
            </a:endParaRPr>
          </a:p>
          <a:p>
            <a:pPr>
              <a:lnSpc>
                <a:spcPct val="90000"/>
              </a:lnSpc>
            </a:pPr>
            <a:r>
              <a:rPr lang="en-US" sz="2800" dirty="0" smtClean="0">
                <a:ea typeface="ＭＳ Ｐゴシック" charset="-128"/>
                <a:cs typeface="ＭＳ Ｐゴシック" charset="-128"/>
              </a:rPr>
              <a:t>Learning about, from, and </a:t>
            </a:r>
            <a:br>
              <a:rPr lang="en-US" sz="2800" dirty="0" smtClean="0">
                <a:ea typeface="ＭＳ Ｐゴシック" charset="-128"/>
                <a:cs typeface="ＭＳ Ｐゴシック" charset="-128"/>
              </a:rPr>
            </a:br>
            <a:r>
              <a:rPr lang="en-US" sz="2800" dirty="0" smtClean="0">
                <a:ea typeface="ＭＳ Ｐゴシック" charset="-128"/>
                <a:cs typeface="ＭＳ Ｐゴシック" charset="-128"/>
              </a:rPr>
              <a:t>while interacting with an external environment</a:t>
            </a:r>
          </a:p>
          <a:p>
            <a:pPr>
              <a:lnSpc>
                <a:spcPct val="90000"/>
              </a:lnSpc>
            </a:pPr>
            <a:r>
              <a:rPr lang="en-US" sz="2800" dirty="0" smtClean="0">
                <a:ea typeface="ＭＳ Ｐゴシック" charset="-128"/>
                <a:cs typeface="ＭＳ Ｐゴシック" charset="-128"/>
              </a:rPr>
              <a:t>Learning what to do—how to map situations to actions—so as to maximize a numerical reward signal</a:t>
            </a:r>
          </a:p>
          <a:p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  <p:pic>
        <p:nvPicPr>
          <p:cNvPr id="5" name="Picture 4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30548" y="1628775"/>
            <a:ext cx="3124200" cy="1981200"/>
          </a:xfrm>
          <a:prstGeom prst="rect">
            <a:avLst/>
          </a:prstGeom>
          <a:noFill/>
          <a:ln w="12700" cmpd="tri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Reinforcement</a:t>
            </a:r>
            <a:r>
              <a:rPr lang="nl-NL" dirty="0" smtClean="0"/>
              <a:t> </a:t>
            </a:r>
            <a:r>
              <a:rPr lang="nl-NL" dirty="0" err="1" smtClean="0"/>
              <a:t>Learning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en-US" sz="2800" dirty="0" smtClean="0">
              <a:ea typeface="ＭＳ Ｐゴシック" charset="-128"/>
              <a:cs typeface="ＭＳ Ｐゴシック" charset="-128"/>
            </a:endParaRPr>
          </a:p>
          <a:p>
            <a:pPr>
              <a:lnSpc>
                <a:spcPct val="90000"/>
              </a:lnSpc>
            </a:pPr>
            <a:r>
              <a:rPr lang="en-US" sz="2800" dirty="0" smtClean="0">
                <a:ea typeface="ＭＳ Ｐゴシック" charset="-128"/>
                <a:cs typeface="ＭＳ Ｐゴシック" charset="-128"/>
              </a:rPr>
              <a:t>Learner is not told which actions to take</a:t>
            </a:r>
          </a:p>
          <a:p>
            <a:pPr>
              <a:lnSpc>
                <a:spcPct val="90000"/>
              </a:lnSpc>
            </a:pPr>
            <a:r>
              <a:rPr lang="en-US" sz="2800" dirty="0" smtClean="0">
                <a:ea typeface="ＭＳ Ｐゴシック" charset="-128"/>
                <a:cs typeface="ＭＳ Ｐゴシック" charset="-128"/>
              </a:rPr>
              <a:t>Trial-and-Error search</a:t>
            </a:r>
          </a:p>
          <a:p>
            <a:pPr>
              <a:lnSpc>
                <a:spcPct val="90000"/>
              </a:lnSpc>
            </a:pPr>
            <a:r>
              <a:rPr lang="en-US" sz="2800" dirty="0" smtClean="0">
                <a:ea typeface="ＭＳ Ｐゴシック" charset="-128"/>
                <a:cs typeface="ＭＳ Ｐゴシック" charset="-128"/>
              </a:rPr>
              <a:t>Possibility of delayed reward</a:t>
            </a:r>
          </a:p>
          <a:p>
            <a:pPr lvl="1">
              <a:lnSpc>
                <a:spcPct val="90000"/>
              </a:lnSpc>
            </a:pPr>
            <a:r>
              <a:rPr lang="en-US" sz="2500" dirty="0" smtClean="0"/>
              <a:t>Sacrifice short-term gains for greater long-term gains</a:t>
            </a:r>
          </a:p>
          <a:p>
            <a:pPr>
              <a:lnSpc>
                <a:spcPct val="90000"/>
              </a:lnSpc>
            </a:pPr>
            <a:r>
              <a:rPr lang="en-US" sz="2800" dirty="0" smtClean="0">
                <a:ea typeface="ＭＳ Ｐゴシック" charset="-128"/>
                <a:cs typeface="ＭＳ Ｐゴシック" charset="-128"/>
              </a:rPr>
              <a:t>The need to </a:t>
            </a:r>
            <a:r>
              <a:rPr lang="en-US" sz="2800" b="1" i="1" dirty="0" smtClean="0">
                <a:ea typeface="ＭＳ Ｐゴシック" charset="-128"/>
                <a:cs typeface="ＭＳ Ｐゴシック" charset="-128"/>
              </a:rPr>
              <a:t>explore</a:t>
            </a:r>
            <a:r>
              <a:rPr lang="en-US" sz="2800" dirty="0" smtClean="0">
                <a:ea typeface="ＭＳ Ｐゴシック" charset="-128"/>
                <a:cs typeface="ＭＳ Ｐゴシック" charset="-128"/>
              </a:rPr>
              <a:t> and </a:t>
            </a:r>
            <a:r>
              <a:rPr lang="en-US" sz="2800" b="1" i="1" dirty="0" smtClean="0">
                <a:ea typeface="ＭＳ Ｐゴシック" charset="-128"/>
                <a:cs typeface="ＭＳ Ｐゴシック" charset="-128"/>
              </a:rPr>
              <a:t>exploit</a:t>
            </a:r>
            <a:endParaRPr lang="en-US" sz="2800" b="1" dirty="0" smtClean="0">
              <a:ea typeface="ＭＳ Ｐゴシック" charset="-128"/>
              <a:cs typeface="ＭＳ Ｐゴシック" charset="-128"/>
            </a:endParaRPr>
          </a:p>
          <a:p>
            <a:pPr>
              <a:buNone/>
            </a:pPr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Reinforcement</a:t>
            </a:r>
            <a:r>
              <a:rPr lang="nl-NL" dirty="0" smtClean="0"/>
              <a:t> </a:t>
            </a:r>
            <a:r>
              <a:rPr lang="nl-NL" dirty="0" err="1" smtClean="0"/>
              <a:t>Learning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79698" y="1853951"/>
            <a:ext cx="4740102" cy="1652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7218" name="Object 2"/>
          <p:cNvGraphicFramePr>
            <a:graphicFrameLocks noChangeAspect="1"/>
          </p:cNvGraphicFramePr>
          <p:nvPr/>
        </p:nvGraphicFramePr>
        <p:xfrm>
          <a:off x="1582092" y="3878640"/>
          <a:ext cx="5437085" cy="2247523"/>
        </p:xfrm>
        <a:graphic>
          <a:graphicData uri="http://schemas.openxmlformats.org/presentationml/2006/ole">
            <p:oleObj spid="_x0000_s137218" name="Vergelijking" r:id="rId4" imgW="2616200" imgH="10795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Reinforcement</a:t>
            </a:r>
            <a:r>
              <a:rPr lang="nl-NL" dirty="0" smtClean="0"/>
              <a:t> </a:t>
            </a:r>
            <a:r>
              <a:rPr lang="nl-NL" dirty="0" err="1" smtClean="0"/>
              <a:t>Learning</a:t>
            </a:r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654050" y="3708400"/>
            <a:ext cx="7772400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algn="l">
              <a:lnSpc>
                <a:spcPct val="100000"/>
              </a:lnSpc>
              <a:spcBef>
                <a:spcPct val="20000"/>
              </a:spcBef>
              <a:buFontTx/>
              <a:buChar char="•"/>
            </a:pPr>
            <a:endParaRPr lang="nl-NL" sz="3200"/>
          </a:p>
        </p:txBody>
      </p:sp>
      <p:sp>
        <p:nvSpPr>
          <p:cNvPr id="10" name="Rectangle 5"/>
          <p:cNvSpPr txBox="1">
            <a:spLocks noChangeArrowheads="1"/>
          </p:cNvSpPr>
          <p:nvPr/>
        </p:nvSpPr>
        <p:spPr bwMode="auto">
          <a:xfrm>
            <a:off x="611188" y="1631950"/>
            <a:ext cx="8170862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20000"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charset="-128"/>
                <a:cs typeface="ＭＳ Ｐゴシック" charset="-128"/>
              </a:rPr>
              <a:t> 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ＭＳ Ｐゴシック" charset="-128"/>
              <a:cs typeface="ＭＳ Ｐゴシック" charset="-128"/>
            </a:endParaRPr>
          </a:p>
        </p:txBody>
      </p:sp>
      <p:graphicFrame>
        <p:nvGraphicFramePr>
          <p:cNvPr id="11" name="Object 2"/>
          <p:cNvGraphicFramePr>
            <a:graphicFrameLocks noChangeAspect="1"/>
          </p:cNvGraphicFramePr>
          <p:nvPr/>
        </p:nvGraphicFramePr>
        <p:xfrm>
          <a:off x="2940050" y="1603375"/>
          <a:ext cx="5100638" cy="1119188"/>
        </p:xfrm>
        <a:graphic>
          <a:graphicData uri="http://schemas.openxmlformats.org/presentationml/2006/ole">
            <p:oleObj spid="_x0000_s138242" name="Equation" r:id="rId3" imgW="2882880" imgH="634680" progId="Equation.3">
              <p:embed/>
            </p:oleObj>
          </a:graphicData>
        </a:graphic>
      </p:graphicFrame>
      <p:graphicFrame>
        <p:nvGraphicFramePr>
          <p:cNvPr id="12" name="Object 3"/>
          <p:cNvGraphicFramePr>
            <a:graphicFrameLocks noChangeAspect="1"/>
          </p:cNvGraphicFramePr>
          <p:nvPr/>
        </p:nvGraphicFramePr>
        <p:xfrm>
          <a:off x="911225" y="2836863"/>
          <a:ext cx="7743825" cy="871537"/>
        </p:xfrm>
        <a:graphic>
          <a:graphicData uri="http://schemas.openxmlformats.org/presentationml/2006/ole">
            <p:oleObj spid="_x0000_s138243" name="Equation" r:id="rId4" imgW="4064000" imgH="457200" progId="Equation.3">
              <p:embed/>
            </p:oleObj>
          </a:graphicData>
        </a:graphic>
      </p:graphicFrame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857250" y="3906838"/>
            <a:ext cx="70373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l" eaLnBrk="0" hangingPunct="0">
              <a:lnSpc>
                <a:spcPct val="100000"/>
              </a:lnSpc>
              <a:spcBef>
                <a:spcPct val="0"/>
              </a:spcBef>
              <a:buClrTx/>
              <a:buSzTx/>
            </a:pPr>
            <a:r>
              <a:rPr lang="en-US" sz="2400" b="1" dirty="0">
                <a:latin typeface="Times New Roman" charset="0"/>
              </a:rPr>
              <a:t>Episodic tasks</a:t>
            </a:r>
            <a:r>
              <a:rPr lang="en-US" sz="2400" dirty="0">
                <a:latin typeface="Times New Roman" charset="0"/>
              </a:rPr>
              <a:t>: interaction breaks naturally into episodes, e.g., plays of a game, trips through a maze. </a:t>
            </a:r>
          </a:p>
        </p:txBody>
      </p:sp>
      <p:graphicFrame>
        <p:nvGraphicFramePr>
          <p:cNvPr id="14" name="Object 4"/>
          <p:cNvGraphicFramePr>
            <a:graphicFrameLocks noChangeAspect="1"/>
          </p:cNvGraphicFramePr>
          <p:nvPr/>
        </p:nvGraphicFramePr>
        <p:xfrm>
          <a:off x="2757488" y="4760913"/>
          <a:ext cx="3260725" cy="557212"/>
        </p:xfrm>
        <a:graphic>
          <a:graphicData uri="http://schemas.openxmlformats.org/presentationml/2006/ole">
            <p:oleObj spid="_x0000_s138244" name="Equation" r:id="rId5" imgW="1333440" imgH="228600" progId="Equation.3">
              <p:embed/>
            </p:oleObj>
          </a:graphicData>
        </a:graphic>
      </p:graphicFrame>
      <p:sp>
        <p:nvSpPr>
          <p:cNvPr id="15" name="AutoShape 10"/>
          <p:cNvSpPr>
            <a:spLocks noChangeArrowheads="1"/>
          </p:cNvSpPr>
          <p:nvPr/>
        </p:nvSpPr>
        <p:spPr bwMode="auto">
          <a:xfrm>
            <a:off x="1524000" y="5562600"/>
            <a:ext cx="1981200" cy="457200"/>
          </a:xfrm>
          <a:prstGeom prst="wedgeRoundRectCallout">
            <a:avLst>
              <a:gd name="adj1" fmla="val 45273"/>
              <a:gd name="adj2" fmla="val -134375"/>
              <a:gd name="adj3" fmla="val 16667"/>
            </a:avLst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ClrTx/>
              <a:buSzTx/>
            </a:pPr>
            <a:r>
              <a:rPr lang="en-US" sz="1800">
                <a:latin typeface="Times New Roman" charset="0"/>
              </a:rPr>
              <a:t>Immediate reward</a:t>
            </a:r>
            <a:endParaRPr lang="en-US" sz="2400">
              <a:latin typeface="Times New Roman" charset="0"/>
            </a:endParaRPr>
          </a:p>
        </p:txBody>
      </p:sp>
      <p:sp>
        <p:nvSpPr>
          <p:cNvPr id="16" name="AutoShape 11"/>
          <p:cNvSpPr>
            <a:spLocks noChangeArrowheads="1"/>
          </p:cNvSpPr>
          <p:nvPr/>
        </p:nvSpPr>
        <p:spPr bwMode="auto">
          <a:xfrm>
            <a:off x="5837238" y="5867400"/>
            <a:ext cx="2057400" cy="457200"/>
          </a:xfrm>
          <a:prstGeom prst="wedgeRoundRectCallout">
            <a:avLst>
              <a:gd name="adj1" fmla="val -72764"/>
              <a:gd name="adj2" fmla="val -103819"/>
              <a:gd name="adj3" fmla="val 16667"/>
            </a:avLst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ClrTx/>
              <a:buSzTx/>
            </a:pPr>
            <a:r>
              <a:rPr lang="en-US" sz="1800">
                <a:latin typeface="Times New Roman" charset="0"/>
              </a:rPr>
              <a:t>Long term reward</a:t>
            </a:r>
            <a:endParaRPr lang="en-US" sz="2400">
              <a:latin typeface="Times New Roman" charset="0"/>
            </a:endParaRPr>
          </a:p>
        </p:txBody>
      </p:sp>
      <p:sp>
        <p:nvSpPr>
          <p:cNvPr id="17" name="AutoShape 12"/>
          <p:cNvSpPr>
            <a:spLocks/>
          </p:cNvSpPr>
          <p:nvPr/>
        </p:nvSpPr>
        <p:spPr bwMode="auto">
          <a:xfrm rot="16200000">
            <a:off x="4876800" y="4495800"/>
            <a:ext cx="533400" cy="1905000"/>
          </a:xfrm>
          <a:prstGeom prst="leftBrace">
            <a:avLst>
              <a:gd name="adj1" fmla="val 2976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Reinforcement</a:t>
            </a:r>
            <a:r>
              <a:rPr lang="nl-NL" dirty="0" smtClean="0"/>
              <a:t> </a:t>
            </a:r>
            <a:r>
              <a:rPr lang="nl-NL" dirty="0" err="1" smtClean="0"/>
              <a:t>Learning</a:t>
            </a:r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260475" y="1600200"/>
            <a:ext cx="7883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l" eaLnBrk="0" hangingPunct="0">
              <a:lnSpc>
                <a:spcPct val="100000"/>
              </a:lnSpc>
              <a:spcBef>
                <a:spcPct val="0"/>
              </a:spcBef>
              <a:buClrTx/>
              <a:buSzTx/>
            </a:pPr>
            <a:r>
              <a:rPr lang="en-US" sz="2400" b="1" dirty="0">
                <a:latin typeface="Times" charset="0"/>
              </a:rPr>
              <a:t>Continuing tasks</a:t>
            </a:r>
            <a:r>
              <a:rPr lang="en-US" sz="2400" dirty="0">
                <a:latin typeface="Times" charset="0"/>
              </a:rPr>
              <a:t>: interaction does not have natural episodes.  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863600" y="2481263"/>
            <a:ext cx="2647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l" eaLnBrk="0" hangingPunct="0">
              <a:lnSpc>
                <a:spcPct val="100000"/>
              </a:lnSpc>
              <a:spcBef>
                <a:spcPct val="0"/>
              </a:spcBef>
              <a:buClrTx/>
              <a:buSzTx/>
            </a:pPr>
            <a:r>
              <a:rPr lang="en-US" sz="2400" b="1">
                <a:latin typeface="Times" charset="0"/>
              </a:rPr>
              <a:t>Discounted return</a:t>
            </a:r>
            <a:r>
              <a:rPr lang="en-US" sz="2400">
                <a:latin typeface="Times" charset="0"/>
              </a:rPr>
              <a:t>:</a:t>
            </a:r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/>
        </p:nvGraphicFramePr>
        <p:xfrm>
          <a:off x="1663700" y="3009900"/>
          <a:ext cx="6226175" cy="1330325"/>
        </p:xfrm>
        <a:graphic>
          <a:graphicData uri="http://schemas.openxmlformats.org/presentationml/2006/ole">
            <p:oleObj spid="_x0000_s139266" name="Equation" r:id="rId3" imgW="2971800" imgH="635000" progId="Equation.3">
              <p:embed/>
            </p:oleObj>
          </a:graphicData>
        </a:graphic>
      </p:graphicFrame>
      <p:graphicFrame>
        <p:nvGraphicFramePr>
          <p:cNvPr id="8" name="Object 3"/>
          <p:cNvGraphicFramePr>
            <a:graphicFrameLocks noChangeAspect="1"/>
          </p:cNvGraphicFramePr>
          <p:nvPr/>
        </p:nvGraphicFramePr>
        <p:xfrm>
          <a:off x="2228850" y="5080000"/>
          <a:ext cx="4527550" cy="366713"/>
        </p:xfrm>
        <a:graphic>
          <a:graphicData uri="http://schemas.openxmlformats.org/presentationml/2006/ole">
            <p:oleObj spid="_x0000_s139267" name="Equation" r:id="rId4" imgW="2197100" imgH="1778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Overview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nl-NL" dirty="0" err="1" smtClean="0"/>
              <a:t>Introduction</a:t>
            </a:r>
            <a:endParaRPr lang="nl-NL" dirty="0" smtClean="0"/>
          </a:p>
          <a:p>
            <a:r>
              <a:rPr lang="nl-NL" dirty="0" err="1" smtClean="0"/>
              <a:t>Challenges</a:t>
            </a:r>
            <a:endParaRPr lang="nl-NL" dirty="0" smtClean="0"/>
          </a:p>
          <a:p>
            <a:r>
              <a:rPr lang="nl-NL" dirty="0" err="1" smtClean="0"/>
              <a:t>Multiagent</a:t>
            </a:r>
            <a:r>
              <a:rPr lang="nl-NL" dirty="0" smtClean="0"/>
              <a:t> </a:t>
            </a:r>
            <a:r>
              <a:rPr lang="nl-NL" dirty="0" err="1" smtClean="0"/>
              <a:t>Reinforcement</a:t>
            </a:r>
            <a:r>
              <a:rPr lang="nl-NL" dirty="0" smtClean="0"/>
              <a:t> </a:t>
            </a:r>
            <a:r>
              <a:rPr lang="nl-NL" dirty="0" err="1" smtClean="0"/>
              <a:t>Learning</a:t>
            </a:r>
            <a:endParaRPr lang="nl-NL" dirty="0" smtClean="0"/>
          </a:p>
          <a:p>
            <a:r>
              <a:rPr lang="nl-NL" dirty="0" err="1" smtClean="0"/>
              <a:t>Other</a:t>
            </a:r>
            <a:r>
              <a:rPr lang="nl-NL" dirty="0" smtClean="0"/>
              <a:t> </a:t>
            </a:r>
            <a:r>
              <a:rPr lang="nl-NL" dirty="0" err="1" smtClean="0"/>
              <a:t>Paradigms</a:t>
            </a:r>
            <a:endParaRPr lang="nl-NL" dirty="0" smtClean="0"/>
          </a:p>
          <a:p>
            <a:pPr lvl="1"/>
            <a:r>
              <a:rPr lang="nl-NL" dirty="0" err="1" smtClean="0"/>
              <a:t>Evolutionary</a:t>
            </a:r>
            <a:r>
              <a:rPr lang="nl-NL" dirty="0" smtClean="0"/>
              <a:t> Game </a:t>
            </a:r>
            <a:r>
              <a:rPr lang="nl-NL" dirty="0" err="1" smtClean="0"/>
              <a:t>Theory</a:t>
            </a:r>
            <a:endParaRPr lang="nl-NL" dirty="0" smtClean="0"/>
          </a:p>
          <a:p>
            <a:pPr lvl="1"/>
            <a:r>
              <a:rPr lang="nl-NL" dirty="0" err="1" smtClean="0"/>
              <a:t>Swarm</a:t>
            </a:r>
            <a:r>
              <a:rPr lang="nl-NL" dirty="0" smtClean="0"/>
              <a:t> </a:t>
            </a:r>
            <a:r>
              <a:rPr lang="nl-NL" dirty="0" err="1" smtClean="0"/>
              <a:t>Intelligence</a:t>
            </a:r>
            <a:endParaRPr lang="nl-NL" dirty="0" smtClean="0"/>
          </a:p>
          <a:p>
            <a:pPr lvl="1"/>
            <a:r>
              <a:rPr lang="nl-NL" dirty="0" err="1" smtClean="0"/>
              <a:t>Neuro-</a:t>
            </a:r>
            <a:r>
              <a:rPr lang="nl-NL" dirty="0" err="1" smtClean="0"/>
              <a:t>Evolutionary</a:t>
            </a:r>
            <a:r>
              <a:rPr lang="nl-NL" dirty="0" smtClean="0"/>
              <a:t> </a:t>
            </a:r>
            <a:r>
              <a:rPr lang="nl-NL" dirty="0" err="1" smtClean="0"/>
              <a:t>Control</a:t>
            </a:r>
            <a:endParaRPr lang="nl-NL" dirty="0" smtClean="0"/>
          </a:p>
          <a:p>
            <a:r>
              <a:rPr lang="nl-NL" dirty="0" smtClean="0"/>
              <a:t>Case </a:t>
            </a:r>
            <a:r>
              <a:rPr lang="nl-NL" dirty="0" err="1" smtClean="0"/>
              <a:t>study</a:t>
            </a:r>
            <a:endParaRPr lang="nl-NL" dirty="0" smtClean="0"/>
          </a:p>
          <a:p>
            <a:r>
              <a:rPr lang="nl-NL" dirty="0" err="1" smtClean="0"/>
              <a:t>Conclusions</a:t>
            </a:r>
            <a:endParaRPr lang="nl-NL" dirty="0" smtClean="0"/>
          </a:p>
          <a:p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Reinforcement</a:t>
            </a:r>
            <a:r>
              <a:rPr lang="nl-NL" dirty="0" smtClean="0"/>
              <a:t> </a:t>
            </a:r>
            <a:r>
              <a:rPr lang="nl-NL" dirty="0" err="1" smtClean="0"/>
              <a:t>Learning</a:t>
            </a:r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8100" y="1460500"/>
            <a:ext cx="9105900" cy="509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20000"/>
              <a:buFontTx/>
              <a:buChar char="•"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ＭＳ Ｐゴシック" charset="-128"/>
              <a:cs typeface="ＭＳ Ｐゴシック" charset="-128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20000"/>
              <a:buFontTx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charset="-128"/>
                <a:cs typeface="ＭＳ Ｐゴシック" charset="-128"/>
              </a:rPr>
              <a:t>“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charset="-128"/>
                <a:cs typeface="ＭＳ Ｐゴシック" charset="-128"/>
              </a:rPr>
              <a:t>the state” at step </a:t>
            </a:r>
            <a:r>
              <a:rPr kumimoji="0" lang="en-US" sz="2400" b="0" i="1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charset="-128"/>
                <a:cs typeface="ＭＳ Ｐゴシック" charset="-128"/>
              </a:rPr>
              <a:t>t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charset="-128"/>
                <a:cs typeface="ＭＳ Ｐゴシック" charset="-128"/>
              </a:rPr>
              <a:t>, means whatever information is available to the agent at step </a:t>
            </a:r>
            <a:r>
              <a:rPr kumimoji="0" lang="en-US" sz="2400" b="0" i="1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charset="-128"/>
                <a:cs typeface="ＭＳ Ｐゴシック" charset="-128"/>
              </a:rPr>
              <a:t>t</a:t>
            </a:r>
            <a:r>
              <a:rPr kumimoji="0" lang="en-US" sz="24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charset="-128"/>
                <a:cs typeface="ＭＳ Ｐゴシック" charset="-128"/>
              </a:rPr>
              <a:t> 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charset="-128"/>
                <a:cs typeface="ＭＳ Ｐゴシック" charset="-128"/>
              </a:rPr>
              <a:t>about its environment.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ＭＳ Ｐゴシック" charset="-128"/>
              <a:cs typeface="ＭＳ Ｐゴシック" charset="-128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20000"/>
              <a:buFontTx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charset="-128"/>
                <a:cs typeface="ＭＳ Ｐゴシック" charset="-128"/>
              </a:rPr>
              <a:t>A 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charset="-128"/>
                <a:cs typeface="ＭＳ Ｐゴシック" charset="-128"/>
              </a:rPr>
              <a:t>state should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charset="-128"/>
                <a:cs typeface="ＭＳ Ｐゴシック" charset="-128"/>
              </a:rPr>
              <a:t> have 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charset="-128"/>
                <a:cs typeface="ＭＳ Ｐゴシック" charset="-128"/>
              </a:rPr>
              <a:t>the 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charset="-128"/>
                <a:cs typeface="ＭＳ Ｐゴシック" charset="-128"/>
              </a:rPr>
              <a:t>Markov Property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charset="-128"/>
                <a:cs typeface="ＭＳ Ｐゴシック" charset="-128"/>
              </a:rPr>
              <a:t>: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charset="-128"/>
                <a:cs typeface="ＭＳ Ｐゴシック" charset="-128"/>
              </a:rPr>
              <a:t> 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ＭＳ Ｐゴシック" charset="-128"/>
              <a:cs typeface="ＭＳ Ｐゴシック" charset="-128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20000"/>
              <a:buFontTx/>
              <a:buChar char="•"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ＭＳ Ｐゴシック" charset="-128"/>
              <a:cs typeface="ＭＳ Ｐゴシック" charset="-128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20000"/>
              <a:buFontTx/>
              <a:buChar char="•"/>
              <a:tabLst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ＭＳ Ｐゴシック" charset="-128"/>
              <a:cs typeface="ＭＳ Ｐゴシック" charset="-128"/>
            </a:endParaRPr>
          </a:p>
        </p:txBody>
      </p:sp>
      <p:graphicFrame>
        <p:nvGraphicFramePr>
          <p:cNvPr id="141314" name="Object 2"/>
          <p:cNvGraphicFramePr>
            <a:graphicFrameLocks noChangeAspect="1"/>
          </p:cNvGraphicFramePr>
          <p:nvPr/>
        </p:nvGraphicFramePr>
        <p:xfrm>
          <a:off x="1093884" y="3508379"/>
          <a:ext cx="6450151" cy="1285926"/>
        </p:xfrm>
        <a:graphic>
          <a:graphicData uri="http://schemas.openxmlformats.org/presentationml/2006/ole">
            <p:oleObj spid="_x0000_s141314" name="Equation" r:id="rId3" imgW="3949700" imgH="7874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Reinforcement</a:t>
            </a:r>
            <a:r>
              <a:rPr lang="nl-NL" dirty="0" smtClean="0"/>
              <a:t> </a:t>
            </a:r>
            <a:r>
              <a:rPr lang="nl-NL" dirty="0" err="1" smtClean="0"/>
              <a:t>Learning</a:t>
            </a:r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42900" y="1524000"/>
            <a:ext cx="90424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20000"/>
              <a:buFontTx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charset="-128"/>
                <a:cs typeface="ＭＳ Ｐゴシック" charset="-128"/>
              </a:rPr>
              <a:t>If a reinforcement learning task has the Markov Property, it is basically a 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charset="-128"/>
                <a:cs typeface="ＭＳ Ｐゴシック" charset="-128"/>
              </a:rPr>
              <a:t>Markov Decision Process (MDP)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charset="-128"/>
                <a:cs typeface="ＭＳ Ｐゴシック" charset="-128"/>
              </a:rPr>
              <a:t>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20000"/>
              <a:buFontTx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charset="-128"/>
                <a:cs typeface="ＭＳ Ｐゴシック" charset="-128"/>
              </a:rPr>
              <a:t>If state and action sets are finite, it is a 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charset="-128"/>
                <a:cs typeface="ＭＳ Ｐゴシック" charset="-128"/>
              </a:rPr>
              <a:t>finite MDP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charset="-128"/>
                <a:cs typeface="ＭＳ Ｐゴシック" charset="-128"/>
              </a:rPr>
              <a:t>.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20000"/>
              <a:buFontTx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charset="-128"/>
                <a:cs typeface="ＭＳ Ｐゴシック" charset="-128"/>
              </a:rPr>
              <a:t>To define a finite MDP, you need to give: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•"/>
              <a:tabLst/>
              <a:defRPr/>
            </a:pPr>
            <a:r>
              <a:rPr kumimoji="0" 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pitchFamily="-106" charset="-128"/>
              </a:rPr>
              <a:t>state and action sets</a:t>
            </a:r>
            <a:endParaRPr kumimoji="0" lang="en-US" sz="2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106" charset="-128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pitchFamily="-106" charset="-128"/>
              </a:rPr>
              <a:t>one-step “dynamics” defined by </a:t>
            </a:r>
            <a:r>
              <a:rPr kumimoji="0" 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pitchFamily="-106" charset="-128"/>
              </a:rPr>
              <a:t>transition probabilities</a:t>
            </a: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pitchFamily="-106" charset="-128"/>
              </a:rPr>
              <a:t>: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Tx/>
              <a:buChar char="•"/>
              <a:tabLst/>
              <a:defRPr/>
            </a:pPr>
            <a:endParaRPr kumimoji="0" lang="en-US" sz="2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106" charset="-128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tabLst/>
              <a:defRPr/>
            </a:pPr>
            <a:endParaRPr kumimoji="0" lang="en-US" sz="2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106" charset="-128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•"/>
              <a:tabLst/>
              <a:defRPr/>
            </a:pPr>
            <a:r>
              <a:rPr kumimoji="0" 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pitchFamily="-106" charset="-128"/>
              </a:rPr>
              <a:t>reward probabilities</a:t>
            </a: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pitchFamily="-106" charset="-128"/>
              </a:rPr>
              <a:t>: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Tx/>
              <a:buChar char="•"/>
              <a:tabLst/>
              <a:defRPr/>
            </a:pP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106" charset="-128"/>
            </a:endParaRPr>
          </a:p>
        </p:txBody>
      </p:sp>
      <p:graphicFrame>
        <p:nvGraphicFramePr>
          <p:cNvPr id="142338" name="Object 2"/>
          <p:cNvGraphicFramePr>
            <a:graphicFrameLocks noChangeAspect="1"/>
          </p:cNvGraphicFramePr>
          <p:nvPr/>
        </p:nvGraphicFramePr>
        <p:xfrm>
          <a:off x="1421046" y="3886200"/>
          <a:ext cx="6332537" cy="457200"/>
        </p:xfrm>
        <a:graphic>
          <a:graphicData uri="http://schemas.openxmlformats.org/presentationml/2006/ole">
            <p:oleObj spid="_x0000_s142338" name="Equation" r:id="rId3" imgW="3517900" imgH="254000" progId="Equation.3">
              <p:embed/>
            </p:oleObj>
          </a:graphicData>
        </a:graphic>
      </p:graphicFrame>
      <p:graphicFrame>
        <p:nvGraphicFramePr>
          <p:cNvPr id="142339" name="Object 3"/>
          <p:cNvGraphicFramePr>
            <a:graphicFrameLocks noChangeAspect="1"/>
          </p:cNvGraphicFramePr>
          <p:nvPr/>
        </p:nvGraphicFramePr>
        <p:xfrm>
          <a:off x="1421046" y="5130800"/>
          <a:ext cx="6721475" cy="457200"/>
        </p:xfrm>
        <a:graphic>
          <a:graphicData uri="http://schemas.openxmlformats.org/presentationml/2006/ole">
            <p:oleObj spid="_x0000_s142339" name="Equation" r:id="rId4" imgW="3733800" imgH="2540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Reinforcement</a:t>
            </a:r>
            <a:r>
              <a:rPr lang="nl-NL" dirty="0" smtClean="0"/>
              <a:t> </a:t>
            </a:r>
            <a:r>
              <a:rPr lang="nl-NL" dirty="0" err="1" smtClean="0"/>
              <a:t>Learning</a:t>
            </a:r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995076" y="1749425"/>
            <a:ext cx="7439025" cy="460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20000"/>
              <a:buFontTx/>
              <a:buChar char="•"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charset="-128"/>
                <a:cs typeface="ＭＳ Ｐゴシック" charset="-128"/>
              </a:rPr>
              <a:t>Most RL methods: estimating value functions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20000"/>
              <a:buFontTx/>
              <a:buChar char="•"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charset="-128"/>
                <a:cs typeface="ＭＳ Ｐゴシック" charset="-128"/>
              </a:rPr>
              <a:t>A value of a state </a:t>
            </a:r>
            <a:r>
              <a:rPr kumimoji="0" lang="en-US" sz="2800" b="0" i="1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charset="-128"/>
                <a:cs typeface="ＭＳ Ｐゴシック" charset="-128"/>
              </a:rPr>
              <a:t>s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charset="-128"/>
                <a:cs typeface="ＭＳ Ｐゴシック" charset="-128"/>
              </a:rPr>
              <a:t>, given a policy </a:t>
            </a:r>
            <a:r>
              <a:rPr kumimoji="0" lang="el-GR" sz="28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Times New Roman" charset="0"/>
                <a:cs typeface="Times New Roman" charset="0"/>
              </a:rPr>
              <a:t>π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charset="-128"/>
                <a:cs typeface="ＭＳ Ｐゴシック" charset="-128"/>
              </a:rPr>
              <a:t>,  is the total amount of reward an agent can expect to accumulate over the future starting in </a:t>
            </a:r>
            <a:r>
              <a:rPr kumimoji="0" lang="en-US" sz="2800" b="0" i="1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charset="-128"/>
                <a:cs typeface="ＭＳ Ｐゴシック" charset="-128"/>
              </a:rPr>
              <a:t>s</a:t>
            </a:r>
            <a:endParaRPr kumimoji="0" lang="en-US" sz="2800" b="0" i="1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ＭＳ Ｐゴシック" charset="-128"/>
              <a:cs typeface="ＭＳ Ｐゴシック" charset="-128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20000"/>
              <a:buFontTx/>
              <a:buChar char="•"/>
              <a:tabLst/>
              <a:defRPr/>
            </a:pPr>
            <a:endParaRPr kumimoji="0" lang="en-US" sz="2800" b="0" i="1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ＭＳ Ｐゴシック" charset="-128"/>
              <a:cs typeface="ＭＳ Ｐゴシック" charset="-128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20000"/>
              <a:buFontTx/>
              <a:buChar char="•"/>
              <a:tabLst/>
              <a:defRPr/>
            </a:pPr>
            <a:endParaRPr kumimoji="0" lang="en-US" sz="2800" b="0" i="1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ＭＳ Ｐゴシック" charset="-128"/>
              <a:cs typeface="ＭＳ Ｐゴシック" charset="-128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20000"/>
              <a:buFontTx/>
              <a:buChar char="•"/>
              <a:tabLst/>
              <a:defRPr/>
            </a:pPr>
            <a:endParaRPr kumimoji="0" lang="en-US" sz="2800" b="0" i="1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10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38100">
            <a:normAutofit fontScale="90000"/>
          </a:bodyPr>
          <a:lstStyle/>
          <a:p>
            <a:r>
              <a:rPr lang="en-US" dirty="0" smtClean="0"/>
              <a:t>Reinforcement Learning</a:t>
            </a:r>
            <a:endParaRPr lang="en-US" dirty="0"/>
          </a:p>
        </p:txBody>
      </p:sp>
      <p:sp>
        <p:nvSpPr>
          <p:cNvPr id="3758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11188" y="1306513"/>
            <a:ext cx="8001586" cy="4415036"/>
          </a:xfrm>
          <a:ln/>
        </p:spPr>
        <p:txBody>
          <a:bodyPr rIns="38100" anchor="ctr"/>
          <a:lstStyle/>
          <a:p>
            <a:pPr marL="768350" indent="-514350">
              <a:buSzPct val="95000"/>
            </a:pPr>
            <a:r>
              <a:rPr lang="en-US" sz="2800" dirty="0" smtClean="0"/>
              <a:t>The Learning Task:</a:t>
            </a:r>
          </a:p>
          <a:p>
            <a:pPr marL="1098550" lvl="1" indent="-444500">
              <a:buSzPct val="95000"/>
              <a:buFont typeface="Times" charset="0"/>
              <a:buChar char="•"/>
            </a:pPr>
            <a:r>
              <a:rPr lang="en-US" sz="2400" dirty="0" smtClean="0"/>
              <a:t>learn </a:t>
            </a:r>
            <a:r>
              <a:rPr lang="en-US" sz="2400" dirty="0"/>
              <a:t>policy              </a:t>
            </a:r>
            <a:r>
              <a:rPr lang="en-US" sz="2400" dirty="0" smtClean="0"/>
              <a:t>       that </a:t>
            </a:r>
            <a:r>
              <a:rPr lang="en-US" sz="2400" dirty="0"/>
              <a:t>maximizes:</a:t>
            </a:r>
          </a:p>
          <a:p>
            <a:pPr marL="698500" indent="-444500">
              <a:buSzPct val="95000"/>
              <a:buFont typeface="Times" charset="0"/>
              <a:buChar char="•"/>
            </a:pPr>
            <a:endParaRPr lang="en-US" sz="2800" dirty="0"/>
          </a:p>
          <a:p>
            <a:pPr marL="698500" indent="-444500">
              <a:buSzPct val="95000"/>
              <a:buFont typeface="Times" charset="0"/>
              <a:buChar char="•"/>
            </a:pPr>
            <a:endParaRPr lang="en-US" sz="2800" dirty="0"/>
          </a:p>
          <a:p>
            <a:pPr marL="1098550" lvl="1" indent="-444500">
              <a:buSzPct val="95000"/>
              <a:buFont typeface="Times" charset="0"/>
              <a:buChar char="•"/>
            </a:pPr>
            <a:r>
              <a:rPr lang="en-US" sz="2400" dirty="0"/>
              <a:t>from any state in </a:t>
            </a:r>
            <a:r>
              <a:rPr lang="en-US" sz="2400" b="1" i="1" dirty="0"/>
              <a:t>S </a:t>
            </a:r>
            <a:endParaRPr lang="en-US" sz="2400" b="1" i="1" dirty="0">
              <a:ea typeface="ヒラギノ角ゴ Pro W6" charset="-128"/>
              <a:cs typeface="ヒラギノ角ゴ Pro W6" charset="-128"/>
            </a:endParaRPr>
          </a:p>
        </p:txBody>
      </p:sp>
      <p:graphicFrame>
        <p:nvGraphicFramePr>
          <p:cNvPr id="375814" name="Object 6"/>
          <p:cNvGraphicFramePr>
            <a:graphicFrameLocks noChangeAspect="1"/>
          </p:cNvGraphicFramePr>
          <p:nvPr>
            <p:ph sz="quarter" idx="2"/>
          </p:nvPr>
        </p:nvGraphicFramePr>
        <p:xfrm>
          <a:off x="3390033" y="2891004"/>
          <a:ext cx="1148644" cy="347662"/>
        </p:xfrm>
        <a:graphic>
          <a:graphicData uri="http://schemas.openxmlformats.org/presentationml/2006/ole">
            <p:oleObj spid="_x0000_s296962" name="Equation" r:id="rId4" imgW="660240" imgH="177480" progId="Equation.3">
              <p:embed/>
            </p:oleObj>
          </a:graphicData>
        </a:graphic>
      </p:graphicFrame>
      <p:graphicFrame>
        <p:nvGraphicFramePr>
          <p:cNvPr id="375816" name="Object 8"/>
          <p:cNvGraphicFramePr>
            <a:graphicFrameLocks noChangeAspect="1"/>
          </p:cNvGraphicFramePr>
          <p:nvPr>
            <p:ph sz="quarter" idx="3"/>
          </p:nvPr>
        </p:nvGraphicFramePr>
        <p:xfrm>
          <a:off x="2012912" y="3238666"/>
          <a:ext cx="3029019" cy="577517"/>
        </p:xfrm>
        <a:graphic>
          <a:graphicData uri="http://schemas.openxmlformats.org/presentationml/2006/ole">
            <p:oleObj spid="_x0000_s296963" name="Vergelijking" r:id="rId5" imgW="1422360" imgH="241200" progId="Equation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4000" dirty="0" smtClean="0">
                <a:ea typeface="ＭＳ Ｐゴシック" charset="-128"/>
                <a:cs typeface="ＭＳ Ｐゴシック" charset="-128"/>
              </a:rPr>
              <a:t>Reinforcement Learning</a:t>
            </a:r>
            <a:r>
              <a:rPr lang="en-US" dirty="0" smtClean="0">
                <a:ea typeface="ＭＳ Ｐゴシック" charset="-128"/>
                <a:cs typeface="ＭＳ Ｐゴシック" charset="-128"/>
              </a:rPr>
              <a:t/>
            </a:r>
            <a:br>
              <a:rPr lang="en-US" dirty="0" smtClean="0">
                <a:ea typeface="ＭＳ Ｐゴシック" charset="-128"/>
                <a:cs typeface="ＭＳ Ｐゴシック" charset="-128"/>
              </a:rPr>
            </a:br>
            <a:r>
              <a:rPr lang="en-US" sz="3111" dirty="0" smtClean="0">
                <a:ea typeface="ＭＳ Ｐゴシック" charset="-128"/>
                <a:cs typeface="ＭＳ Ｐゴシック" charset="-128"/>
              </a:rPr>
              <a:t>Value </a:t>
            </a:r>
            <a:r>
              <a:rPr lang="en-US" sz="3111" dirty="0">
                <a:ea typeface="ＭＳ Ｐゴシック" charset="-128"/>
                <a:cs typeface="ＭＳ Ｐゴシック" charset="-128"/>
              </a:rPr>
              <a:t>Functions</a:t>
            </a:r>
          </a:p>
        </p:txBody>
      </p:sp>
      <p:sp>
        <p:nvSpPr>
          <p:cNvPr id="4608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476375" y="1628775"/>
            <a:ext cx="7439025" cy="4606925"/>
          </a:xfrm>
        </p:spPr>
        <p:txBody>
          <a:bodyPr/>
          <a:lstStyle/>
          <a:p>
            <a:pPr eaLnBrk="1" hangingPunct="1"/>
            <a:endParaRPr lang="en-US" sz="2800" i="1">
              <a:ea typeface="ＭＳ Ｐゴシック" charset="-128"/>
              <a:cs typeface="ＭＳ Ｐゴシック" charset="-128"/>
            </a:endParaRPr>
          </a:p>
          <a:p>
            <a:pPr eaLnBrk="1" hangingPunct="1"/>
            <a:endParaRPr lang="en-US" sz="2800" i="1">
              <a:ea typeface="ＭＳ Ｐゴシック" charset="-128"/>
              <a:cs typeface="ＭＳ Ｐゴシック" charset="-128"/>
            </a:endParaRPr>
          </a:p>
          <a:p>
            <a:pPr eaLnBrk="1" hangingPunct="1"/>
            <a:endParaRPr lang="en-US" sz="2800" i="1">
              <a:ea typeface="ＭＳ Ｐゴシック" charset="-128"/>
              <a:cs typeface="ＭＳ Ｐゴシック" charset="-128"/>
            </a:endParaRPr>
          </a:p>
        </p:txBody>
      </p:sp>
      <p:graphicFrame>
        <p:nvGraphicFramePr>
          <p:cNvPr id="46082" name="Object 2"/>
          <p:cNvGraphicFramePr>
            <a:graphicFrameLocks noChangeAspect="1"/>
          </p:cNvGraphicFramePr>
          <p:nvPr>
            <p:ph sz="half" idx="2"/>
          </p:nvPr>
        </p:nvGraphicFramePr>
        <p:xfrm>
          <a:off x="923925" y="1900238"/>
          <a:ext cx="7778750" cy="1320800"/>
        </p:xfrm>
        <a:graphic>
          <a:graphicData uri="http://schemas.openxmlformats.org/presentationml/2006/ole">
            <p:oleObj spid="_x0000_s144386" name="Vergelijking" r:id="rId3" imgW="3708360" imgH="685800" progId="Equation.3">
              <p:embed/>
            </p:oleObj>
          </a:graphicData>
        </a:graphic>
      </p:graphicFrame>
      <p:sp>
        <p:nvSpPr>
          <p:cNvPr id="6" name="Tijdelijke aanduiding voor voettekst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MultiAgent Systems (2nd edition), MIT Press, 2013, edited by G. Weiss </a:t>
            </a:r>
            <a:endParaRPr lang="en-US"/>
          </a:p>
        </p:txBody>
      </p:sp>
      <p:graphicFrame>
        <p:nvGraphicFramePr>
          <p:cNvPr id="144389" name="Object 5"/>
          <p:cNvGraphicFramePr>
            <a:graphicFrameLocks noChangeAspect="1"/>
          </p:cNvGraphicFramePr>
          <p:nvPr/>
        </p:nvGraphicFramePr>
        <p:xfrm>
          <a:off x="961644" y="3785025"/>
          <a:ext cx="5331726" cy="1332932"/>
        </p:xfrm>
        <a:graphic>
          <a:graphicData uri="http://schemas.openxmlformats.org/presentationml/2006/ole">
            <p:oleObj spid="_x0000_s144389" name="Equation" r:id="rId4" imgW="2743200" imgH="6858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1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92100" y="1628775"/>
            <a:ext cx="8851900" cy="4606925"/>
          </a:xfrm>
        </p:spPr>
        <p:txBody>
          <a:bodyPr/>
          <a:lstStyle/>
          <a:p>
            <a:pPr eaLnBrk="1" hangingPunct="1"/>
            <a:r>
              <a:rPr lang="en-US" sz="2800">
                <a:ea typeface="ＭＳ Ｐゴシック" charset="-128"/>
                <a:cs typeface="ＭＳ Ｐゴシック" charset="-128"/>
              </a:rPr>
              <a:t>Rewriting the previous state-value function:</a:t>
            </a:r>
          </a:p>
          <a:p>
            <a:pPr eaLnBrk="1" hangingPunct="1"/>
            <a:endParaRPr lang="en-US" sz="2800">
              <a:ea typeface="ＭＳ Ｐゴシック" charset="-128"/>
              <a:cs typeface="ＭＳ Ｐゴシック" charset="-128"/>
            </a:endParaRPr>
          </a:p>
          <a:p>
            <a:pPr eaLnBrk="1" hangingPunct="1"/>
            <a:endParaRPr lang="en-US" sz="2800">
              <a:ea typeface="ＭＳ Ｐゴシック" charset="-128"/>
              <a:cs typeface="ＭＳ Ｐゴシック" charset="-128"/>
            </a:endParaRPr>
          </a:p>
          <a:p>
            <a:pPr eaLnBrk="1" hangingPunct="1"/>
            <a:r>
              <a:rPr lang="en-US" sz="2800">
                <a:ea typeface="ＭＳ Ｐゴシック" charset="-128"/>
                <a:cs typeface="ＭＳ Ｐゴシック" charset="-128"/>
              </a:rPr>
              <a:t>Is recursive</a:t>
            </a:r>
          </a:p>
          <a:p>
            <a:pPr eaLnBrk="1" hangingPunct="1">
              <a:buFontTx/>
              <a:buNone/>
            </a:pPr>
            <a:r>
              <a:rPr lang="en-US" sz="2800">
                <a:ea typeface="ＭＳ Ｐゴシック" charset="-128"/>
                <a:cs typeface="ＭＳ Ｐゴシック" charset="-128"/>
              </a:rPr>
              <a:t>Leads to: </a:t>
            </a:r>
          </a:p>
        </p:txBody>
      </p:sp>
      <p:graphicFrame>
        <p:nvGraphicFramePr>
          <p:cNvPr id="47106" name="Object 2"/>
          <p:cNvGraphicFramePr>
            <a:graphicFrameLocks noChangeAspect="1"/>
          </p:cNvGraphicFramePr>
          <p:nvPr>
            <p:ph sz="quarter" idx="2"/>
          </p:nvPr>
        </p:nvGraphicFramePr>
        <p:xfrm>
          <a:off x="1270000" y="2070100"/>
          <a:ext cx="5359400" cy="1112838"/>
        </p:xfrm>
        <a:graphic>
          <a:graphicData uri="http://schemas.openxmlformats.org/presentationml/2006/ole">
            <p:oleObj spid="_x0000_s146434" name="Equation" r:id="rId3" imgW="2921000" imgH="660400" progId="Equation.3">
              <p:embed/>
            </p:oleObj>
          </a:graphicData>
        </a:graphic>
      </p:graphicFrame>
      <p:graphicFrame>
        <p:nvGraphicFramePr>
          <p:cNvPr id="47107" name="Object 3"/>
          <p:cNvGraphicFramePr>
            <a:graphicFrameLocks noChangeAspect="1"/>
          </p:cNvGraphicFramePr>
          <p:nvPr>
            <p:ph sz="quarter" idx="3"/>
          </p:nvPr>
        </p:nvGraphicFramePr>
        <p:xfrm>
          <a:off x="1270000" y="4451350"/>
          <a:ext cx="6223000" cy="1631950"/>
        </p:xfrm>
        <a:graphic>
          <a:graphicData uri="http://schemas.openxmlformats.org/presentationml/2006/ole">
            <p:oleObj spid="_x0000_s146435" name="Vergelijking" r:id="rId4" imgW="2933700" imgH="838200" progId="Equation.3">
              <p:embed/>
            </p:oleObj>
          </a:graphicData>
        </a:graphic>
      </p:graphicFrame>
      <p:sp>
        <p:nvSpPr>
          <p:cNvPr id="7" name="Tijdelijke aanduiding voor voettekst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MultiAgent Systems (2nd edition), MIT Press, 2013, edited by G. Weiss </a:t>
            </a:r>
            <a:endParaRPr lang="en-US"/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74650"/>
            <a:ext cx="8424863" cy="6477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dirty="0" smtClean="0">
                <a:ea typeface="ＭＳ Ｐゴシック" charset="-128"/>
                <a:cs typeface="ＭＳ Ｐゴシック" charset="-128"/>
              </a:rPr>
              <a:t>Reinforcement Learning</a:t>
            </a:r>
            <a:r>
              <a:rPr lang="en-US" dirty="0" smtClean="0">
                <a:ea typeface="ＭＳ Ｐゴシック" charset="-128"/>
                <a:cs typeface="ＭＳ Ｐゴシック" charset="-128"/>
              </a:rPr>
              <a:t/>
            </a:r>
            <a:br>
              <a:rPr lang="en-US" dirty="0" smtClean="0">
                <a:ea typeface="ＭＳ Ｐゴシック" charset="-128"/>
                <a:cs typeface="ＭＳ Ｐゴシック" charset="-128"/>
              </a:rPr>
            </a:br>
            <a:r>
              <a:rPr lang="en-US" sz="3111" dirty="0" smtClean="0">
                <a:ea typeface="ＭＳ Ｐゴシック" charset="-128"/>
                <a:cs typeface="ＭＳ Ｐゴシック" charset="-128"/>
              </a:rPr>
              <a:t>Bellman Equations</a:t>
            </a:r>
            <a:endParaRPr lang="en-US" sz="3111" dirty="0"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611313"/>
            <a:ext cx="8410575" cy="4799012"/>
          </a:xfrm>
        </p:spPr>
        <p:txBody>
          <a:bodyPr/>
          <a:lstStyle/>
          <a:p>
            <a:pPr eaLnBrk="1" hangingPunct="1"/>
            <a:r>
              <a:rPr lang="en-US" sz="2800" dirty="0">
                <a:ea typeface="ＭＳ Ｐゴシック" charset="-128"/>
                <a:cs typeface="ＭＳ Ｐゴシック" charset="-128"/>
              </a:rPr>
              <a:t>Optimal value function: V*(</a:t>
            </a:r>
            <a:r>
              <a:rPr lang="en-US" sz="2800" dirty="0" err="1">
                <a:ea typeface="ＭＳ Ｐゴシック" charset="-128"/>
                <a:cs typeface="ＭＳ Ｐゴシック" charset="-128"/>
              </a:rPr>
              <a:t>s</a:t>
            </a:r>
            <a:r>
              <a:rPr lang="en-US" sz="2800" dirty="0">
                <a:ea typeface="ＭＳ Ｐゴシック" charset="-128"/>
                <a:cs typeface="ＭＳ Ｐゴシック" charset="-128"/>
              </a:rPr>
              <a:t>) = max</a:t>
            </a:r>
            <a:r>
              <a:rPr lang="el-GR" sz="2800" baseline="-25000" dirty="0">
                <a:ea typeface="ＭＳ Ｐゴシック" charset="-128"/>
                <a:cs typeface="ＭＳ Ｐゴシック" charset="-128"/>
              </a:rPr>
              <a:t>π</a:t>
            </a:r>
            <a:r>
              <a:rPr lang="en-US" sz="2800" dirty="0">
                <a:ea typeface="ＭＳ Ｐゴシック" charset="-128"/>
                <a:cs typeface="ＭＳ Ｐゴシック" charset="-128"/>
              </a:rPr>
              <a:t>V</a:t>
            </a:r>
            <a:r>
              <a:rPr lang="el-GR" sz="2800" baseline="30000" dirty="0">
                <a:ea typeface="ＭＳ Ｐゴシック" charset="-128"/>
                <a:cs typeface="ＭＳ Ｐゴシック" charset="-128"/>
              </a:rPr>
              <a:t>π</a:t>
            </a:r>
            <a:r>
              <a:rPr lang="en-US" sz="2800" dirty="0">
                <a:ea typeface="ＭＳ Ｐゴシック" charset="-128"/>
                <a:cs typeface="ＭＳ Ｐゴシック" charset="-128"/>
              </a:rPr>
              <a:t>(</a:t>
            </a:r>
            <a:r>
              <a:rPr lang="en-US" sz="2800" dirty="0" err="1">
                <a:ea typeface="ＭＳ Ｐゴシック" charset="-128"/>
                <a:cs typeface="ＭＳ Ｐゴシック" charset="-128"/>
              </a:rPr>
              <a:t>s</a:t>
            </a:r>
            <a:r>
              <a:rPr lang="en-US" sz="2800" dirty="0">
                <a:ea typeface="ＭＳ Ｐゴシック" charset="-128"/>
                <a:cs typeface="ＭＳ Ｐゴシック" charset="-128"/>
              </a:rPr>
              <a:t>), for all </a:t>
            </a:r>
            <a:r>
              <a:rPr lang="en-US" sz="2800" dirty="0" err="1">
                <a:ea typeface="ＭＳ Ｐゴシック" charset="-128"/>
                <a:cs typeface="ＭＳ Ｐゴシック" charset="-128"/>
              </a:rPr>
              <a:t>s</a:t>
            </a:r>
            <a:r>
              <a:rPr lang="en-US" sz="2800" dirty="0">
                <a:ea typeface="ＭＳ Ｐゴシック" charset="-128"/>
                <a:cs typeface="ＭＳ Ｐゴシック" charset="-128"/>
              </a:rPr>
              <a:t> in S</a:t>
            </a:r>
          </a:p>
          <a:p>
            <a:pPr eaLnBrk="1" hangingPunct="1"/>
            <a:r>
              <a:rPr lang="en-US" sz="2800" dirty="0">
                <a:ea typeface="ＭＳ Ｐゴシック" charset="-128"/>
                <a:cs typeface="ＭＳ Ｐゴシック" charset="-128"/>
              </a:rPr>
              <a:t>Analogous for Q* (optimal action-value):</a:t>
            </a:r>
          </a:p>
          <a:p>
            <a:pPr eaLnBrk="1" hangingPunct="1"/>
            <a:r>
              <a:rPr lang="en-US" sz="2800" dirty="0">
                <a:ea typeface="ＭＳ Ｐゴシック" charset="-128"/>
                <a:cs typeface="ＭＳ Ｐゴシック" charset="-128"/>
              </a:rPr>
              <a:t>Q*(</a:t>
            </a:r>
            <a:r>
              <a:rPr lang="en-US" sz="2800" dirty="0" err="1">
                <a:ea typeface="ＭＳ Ｐゴシック" charset="-128"/>
                <a:cs typeface="ＭＳ Ｐゴシック" charset="-128"/>
              </a:rPr>
              <a:t>s,a</a:t>
            </a:r>
            <a:r>
              <a:rPr lang="en-US" sz="2800" dirty="0">
                <a:ea typeface="ＭＳ Ｐゴシック" charset="-128"/>
                <a:cs typeface="ＭＳ Ｐゴシック" charset="-128"/>
              </a:rPr>
              <a:t>)=max</a:t>
            </a:r>
            <a:r>
              <a:rPr lang="el-GR" sz="2800" baseline="-25000" dirty="0">
                <a:ea typeface="ＭＳ Ｐゴシック" charset="-128"/>
                <a:cs typeface="ＭＳ Ｐゴシック" charset="-128"/>
              </a:rPr>
              <a:t>π</a:t>
            </a:r>
            <a:r>
              <a:rPr lang="en-US" sz="2800" dirty="0">
                <a:ea typeface="ＭＳ Ｐゴシック" charset="-128"/>
                <a:cs typeface="ＭＳ Ｐゴシック" charset="-128"/>
              </a:rPr>
              <a:t>Q</a:t>
            </a:r>
            <a:r>
              <a:rPr lang="el-GR" sz="2800" baseline="30000" dirty="0">
                <a:ea typeface="ＭＳ Ｐゴシック" charset="-128"/>
                <a:cs typeface="ＭＳ Ｐゴシック" charset="-128"/>
              </a:rPr>
              <a:t>π</a:t>
            </a:r>
            <a:r>
              <a:rPr lang="en-US" sz="2800" dirty="0">
                <a:ea typeface="ＭＳ Ｐゴシック" charset="-128"/>
                <a:cs typeface="ＭＳ Ｐゴシック" charset="-128"/>
              </a:rPr>
              <a:t>(</a:t>
            </a:r>
            <a:r>
              <a:rPr lang="en-US" sz="2800" dirty="0" err="1">
                <a:ea typeface="ＭＳ Ｐゴシック" charset="-128"/>
                <a:cs typeface="ＭＳ Ｐゴシック" charset="-128"/>
              </a:rPr>
              <a:t>s,a</a:t>
            </a:r>
            <a:r>
              <a:rPr lang="en-US" sz="2800" dirty="0">
                <a:ea typeface="ＭＳ Ｐゴシック" charset="-128"/>
                <a:cs typeface="ＭＳ Ｐゴシック" charset="-128"/>
              </a:rPr>
              <a:t>) for all </a:t>
            </a:r>
            <a:r>
              <a:rPr lang="en-US" sz="2800" dirty="0" err="1">
                <a:ea typeface="ＭＳ Ｐゴシック" charset="-128"/>
                <a:cs typeface="ＭＳ Ｐゴシック" charset="-128"/>
              </a:rPr>
              <a:t>s</a:t>
            </a:r>
            <a:r>
              <a:rPr lang="en-US" sz="2800" dirty="0">
                <a:ea typeface="ＭＳ Ｐゴシック" charset="-128"/>
                <a:cs typeface="ＭＳ Ｐゴシック" charset="-128"/>
              </a:rPr>
              <a:t> in S, a in A</a:t>
            </a:r>
          </a:p>
          <a:p>
            <a:pPr eaLnBrk="1" hangingPunct="1"/>
            <a:endParaRPr lang="en-US" sz="2800" dirty="0">
              <a:ea typeface="ＭＳ Ｐゴシック" charset="-128"/>
              <a:cs typeface="ＭＳ Ｐゴシック" charset="-128"/>
            </a:endParaRPr>
          </a:p>
          <a:p>
            <a:pPr eaLnBrk="1" hangingPunct="1"/>
            <a:r>
              <a:rPr lang="en-US" sz="2800" dirty="0">
                <a:ea typeface="ＭＳ Ｐゴシック" charset="-128"/>
                <a:cs typeface="ＭＳ Ｐゴシック" charset="-128"/>
              </a:rPr>
              <a:t>V*(</a:t>
            </a:r>
            <a:r>
              <a:rPr lang="en-US" sz="2800" dirty="0" err="1">
                <a:ea typeface="ＭＳ Ｐゴシック" charset="-128"/>
                <a:cs typeface="ＭＳ Ｐゴシック" charset="-128"/>
              </a:rPr>
              <a:t>s</a:t>
            </a:r>
            <a:r>
              <a:rPr lang="en-US" sz="2800" dirty="0">
                <a:ea typeface="ＭＳ Ｐゴシック" charset="-128"/>
                <a:cs typeface="ＭＳ Ｐゴシック" charset="-128"/>
              </a:rPr>
              <a:t>) = </a:t>
            </a:r>
            <a:r>
              <a:rPr lang="en-US" sz="2800" dirty="0" err="1">
                <a:ea typeface="ＭＳ Ｐゴシック" charset="-128"/>
                <a:cs typeface="ＭＳ Ｐゴシック" charset="-128"/>
              </a:rPr>
              <a:t>max</a:t>
            </a:r>
            <a:r>
              <a:rPr lang="en-US" sz="2800" baseline="-25000" dirty="0" err="1">
                <a:ea typeface="ＭＳ Ｐゴシック" charset="-128"/>
                <a:cs typeface="ＭＳ Ｐゴシック" charset="-128"/>
              </a:rPr>
              <a:t>a</a:t>
            </a:r>
            <a:r>
              <a:rPr lang="en-US" sz="2800" dirty="0">
                <a:ea typeface="ＭＳ Ｐゴシック" charset="-128"/>
                <a:cs typeface="ＭＳ Ｐゴシック" charset="-128"/>
              </a:rPr>
              <a:t> Q</a:t>
            </a:r>
            <a:r>
              <a:rPr lang="el-GR" sz="2800" baseline="30000" dirty="0">
                <a:ea typeface="ＭＳ Ｐゴシック" charset="-128"/>
                <a:cs typeface="ＭＳ Ｐゴシック" charset="-128"/>
              </a:rPr>
              <a:t>π</a:t>
            </a:r>
            <a:r>
              <a:rPr lang="en-US" sz="2800" baseline="30000" dirty="0">
                <a:ea typeface="ＭＳ Ｐゴシック" charset="-128"/>
                <a:cs typeface="ＭＳ Ｐゴシック" charset="-128"/>
              </a:rPr>
              <a:t>*</a:t>
            </a:r>
            <a:r>
              <a:rPr lang="en-US" sz="2800" dirty="0">
                <a:ea typeface="ＭＳ Ｐゴシック" charset="-128"/>
                <a:cs typeface="ＭＳ Ｐゴシック" charset="-128"/>
              </a:rPr>
              <a:t>(</a:t>
            </a:r>
            <a:r>
              <a:rPr lang="en-US" sz="2800" dirty="0" err="1">
                <a:ea typeface="ＭＳ Ｐゴシック" charset="-128"/>
                <a:cs typeface="ＭＳ Ｐゴシック" charset="-128"/>
              </a:rPr>
              <a:t>s,a</a:t>
            </a:r>
            <a:r>
              <a:rPr lang="en-US" sz="2800" dirty="0">
                <a:ea typeface="ＭＳ Ｐゴシック" charset="-128"/>
                <a:cs typeface="ＭＳ Ｐゴシック" charset="-128"/>
              </a:rPr>
              <a:t>) (exercise, calculate this and find a recursive expression in V*</a:t>
            </a:r>
            <a:r>
              <a:rPr lang="en-US" sz="2800" dirty="0" smtClean="0">
                <a:ea typeface="ＭＳ Ｐゴシック" charset="-128"/>
                <a:cs typeface="ＭＳ Ｐゴシック" charset="-128"/>
              </a:rPr>
              <a:t>)</a:t>
            </a:r>
            <a:endParaRPr lang="en-US" sz="2800" dirty="0">
              <a:ea typeface="ＭＳ Ｐゴシック" charset="-128"/>
              <a:cs typeface="ＭＳ Ｐゴシック" charset="-128"/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74650"/>
            <a:ext cx="8424863" cy="6477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dirty="0" smtClean="0">
                <a:ea typeface="ＭＳ Ｐゴシック" charset="-128"/>
                <a:cs typeface="ＭＳ Ｐゴシック" charset="-128"/>
              </a:rPr>
              <a:t>Reinforcement Learning</a:t>
            </a:r>
            <a:r>
              <a:rPr lang="en-US" dirty="0" smtClean="0">
                <a:ea typeface="ＭＳ Ｐゴシック" charset="-128"/>
                <a:cs typeface="ＭＳ Ｐゴシック" charset="-128"/>
              </a:rPr>
              <a:t/>
            </a:r>
            <a:br>
              <a:rPr lang="en-US" dirty="0" smtClean="0">
                <a:ea typeface="ＭＳ Ｐゴシック" charset="-128"/>
                <a:cs typeface="ＭＳ Ｐゴシック" charset="-128"/>
              </a:rPr>
            </a:br>
            <a:r>
              <a:rPr lang="en-US" sz="3111" dirty="0" smtClean="0">
                <a:ea typeface="ＭＳ Ｐゴシック" charset="-128"/>
                <a:cs typeface="ＭＳ Ｐゴシック" charset="-128"/>
              </a:rPr>
              <a:t>Bellman Equations</a:t>
            </a:r>
            <a:endParaRPr lang="en-US" sz="3111" dirty="0"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dirty="0">
                <a:ea typeface="ＭＳ Ｐゴシック" charset="-128"/>
                <a:cs typeface="ＭＳ Ｐゴシック" charset="-128"/>
              </a:rPr>
              <a:t>Finding optimal policy by explicitly solving Bellman: </a:t>
            </a:r>
            <a:r>
              <a:rPr lang="en-US" sz="2800" i="1" dirty="0">
                <a:ea typeface="ＭＳ Ｐゴシック" charset="-128"/>
                <a:cs typeface="ＭＳ Ｐゴシック" charset="-128"/>
              </a:rPr>
              <a:t>Dynamic Programming</a:t>
            </a:r>
          </a:p>
          <a:p>
            <a:pPr eaLnBrk="1" hangingPunct="1"/>
            <a:endParaRPr lang="en-US" sz="2800" i="1" dirty="0">
              <a:ea typeface="ＭＳ Ｐゴシック" charset="-128"/>
              <a:cs typeface="ＭＳ Ｐゴシック" charset="-128"/>
            </a:endParaRPr>
          </a:p>
          <a:p>
            <a:pPr eaLnBrk="1" hangingPunct="1"/>
            <a:r>
              <a:rPr lang="en-US" sz="2800" dirty="0">
                <a:ea typeface="ＭＳ Ｐゴシック" charset="-128"/>
                <a:cs typeface="ＭＳ Ｐゴシック" charset="-128"/>
              </a:rPr>
              <a:t>Rarely useful in practice:</a:t>
            </a:r>
          </a:p>
          <a:p>
            <a:pPr lvl="1" eaLnBrk="1" hangingPunct="1"/>
            <a:r>
              <a:rPr lang="en-US" sz="2400" dirty="0"/>
              <a:t>You need to know the dynamics of the environment</a:t>
            </a:r>
          </a:p>
          <a:p>
            <a:pPr lvl="1" eaLnBrk="1" hangingPunct="1"/>
            <a:r>
              <a:rPr lang="en-US" sz="2400" dirty="0"/>
              <a:t>A lot of computational resources</a:t>
            </a:r>
          </a:p>
          <a:p>
            <a:pPr lvl="1" eaLnBrk="1" hangingPunct="1"/>
            <a:r>
              <a:rPr lang="en-US" sz="2400" dirty="0"/>
              <a:t>Markov property</a:t>
            </a:r>
          </a:p>
          <a:p>
            <a:pPr lvl="1" eaLnBrk="1" hangingPunct="1"/>
            <a:endParaRPr lang="en-US" sz="2400" dirty="0"/>
          </a:p>
          <a:p>
            <a:pPr eaLnBrk="1" hangingPunct="1"/>
            <a:r>
              <a:rPr lang="en-US" sz="2800" dirty="0">
                <a:ea typeface="ＭＳ Ｐゴシック" charset="-128"/>
                <a:cs typeface="ＭＳ Ｐゴシック" charset="-128"/>
              </a:rPr>
              <a:t>RL typically uses an approximation method</a:t>
            </a: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74650"/>
            <a:ext cx="8424863" cy="6477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dirty="0" smtClean="0">
                <a:ea typeface="ＭＳ Ｐゴシック" charset="-128"/>
                <a:cs typeface="ＭＳ Ｐゴシック" charset="-128"/>
              </a:rPr>
              <a:t>Reinforcement Learning</a:t>
            </a:r>
            <a:r>
              <a:rPr lang="en-US" dirty="0" smtClean="0">
                <a:ea typeface="ＭＳ Ｐゴシック" charset="-128"/>
                <a:cs typeface="ＭＳ Ｐゴシック" charset="-128"/>
              </a:rPr>
              <a:t/>
            </a:r>
            <a:br>
              <a:rPr lang="en-US" dirty="0" smtClean="0">
                <a:ea typeface="ＭＳ Ｐゴシック" charset="-128"/>
                <a:cs typeface="ＭＳ Ｐゴシック" charset="-128"/>
              </a:rPr>
            </a:br>
            <a:r>
              <a:rPr lang="en-US" sz="3111" dirty="0" smtClean="0">
                <a:ea typeface="ＭＳ Ｐゴシック" charset="-128"/>
                <a:cs typeface="ＭＳ Ｐゴシック" charset="-128"/>
              </a:rPr>
              <a:t>Bellman Equations – Dynamic programming</a:t>
            </a:r>
            <a:endParaRPr lang="en-US" sz="3111" dirty="0"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ea typeface="ＭＳ Ｐゴシック" charset="-128"/>
                <a:cs typeface="ＭＳ Ｐゴシック" charset="-128"/>
              </a:rPr>
              <a:t>The update </a:t>
            </a:r>
            <a:r>
              <a:rPr lang="en-US" sz="2800" dirty="0">
                <a:ea typeface="ＭＳ Ｐゴシック" charset="-128"/>
                <a:cs typeface="ＭＳ Ｐゴシック" charset="-128"/>
              </a:rPr>
              <a:t>rule requires to know the dynamics of the environment.</a:t>
            </a:r>
          </a:p>
          <a:p>
            <a:pPr eaLnBrk="1" hangingPunct="1">
              <a:lnSpc>
                <a:spcPct val="90000"/>
              </a:lnSpc>
            </a:pPr>
            <a:endParaRPr lang="en-US" sz="2800" dirty="0">
              <a:ea typeface="ＭＳ Ｐゴシック" charset="-128"/>
              <a:cs typeface="ＭＳ Ｐゴシック" charset="-128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800" dirty="0">
                <a:ea typeface="ＭＳ Ｐゴシック" charset="-128"/>
                <a:cs typeface="ＭＳ Ｐゴシック" charset="-128"/>
              </a:rPr>
              <a:t>Typical is to use temporal difference methods to overcome this problem, like Q-learning</a:t>
            </a:r>
          </a:p>
          <a:p>
            <a:pPr eaLnBrk="1" hangingPunct="1">
              <a:lnSpc>
                <a:spcPct val="90000"/>
              </a:lnSpc>
            </a:pPr>
            <a:endParaRPr lang="en-US" sz="2800" dirty="0">
              <a:ea typeface="ＭＳ Ｐゴシック" charset="-128"/>
              <a:cs typeface="ＭＳ Ｐゴシック" charset="-128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800" dirty="0">
                <a:ea typeface="ＭＳ Ｐゴシック" charset="-128"/>
                <a:cs typeface="ＭＳ Ｐゴシック" charset="-128"/>
              </a:rPr>
              <a:t>Look at the difference between the current estimate of the value of a state and the discounted value of the next state and the reward received.</a:t>
            </a: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74650"/>
            <a:ext cx="8424863" cy="6477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dirty="0" smtClean="0">
                <a:ea typeface="ＭＳ Ｐゴシック" charset="-128"/>
                <a:cs typeface="ＭＳ Ｐゴシック" charset="-128"/>
              </a:rPr>
              <a:t>Reinforcement Learning</a:t>
            </a:r>
            <a:r>
              <a:rPr lang="en-US" dirty="0" smtClean="0">
                <a:ea typeface="ＭＳ Ｐゴシック" charset="-128"/>
                <a:cs typeface="ＭＳ Ｐゴシック" charset="-128"/>
              </a:rPr>
              <a:t/>
            </a:r>
            <a:br>
              <a:rPr lang="en-US" dirty="0" smtClean="0">
                <a:ea typeface="ＭＳ Ｐゴシック" charset="-128"/>
                <a:cs typeface="ＭＳ Ｐゴシック" charset="-128"/>
              </a:rPr>
            </a:br>
            <a:r>
              <a:rPr lang="en-US" sz="3111" dirty="0" smtClean="0">
                <a:ea typeface="ＭＳ Ｐゴシック" charset="-128"/>
                <a:cs typeface="ＭＳ Ｐゴシック" charset="-128"/>
              </a:rPr>
              <a:t>Va</a:t>
            </a:r>
            <a:r>
              <a:rPr lang="en-US" sz="3111" dirty="0" smtClean="0">
                <a:ea typeface="ＭＳ Ｐゴシック" charset="-128"/>
                <a:cs typeface="ＭＳ Ｐゴシック" charset="-128"/>
              </a:rPr>
              <a:t>lue Iteration</a:t>
            </a:r>
            <a:endParaRPr lang="en-US" sz="3111" dirty="0"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6" name="Freeform 3"/>
          <p:cNvSpPr>
            <a:spLocks/>
          </p:cNvSpPr>
          <p:nvPr/>
        </p:nvSpPr>
        <p:spPr bwMode="auto">
          <a:xfrm>
            <a:off x="4264025" y="2085975"/>
            <a:ext cx="1852613" cy="1636713"/>
          </a:xfrm>
          <a:custGeom>
            <a:avLst/>
            <a:gdLst>
              <a:gd name="T0" fmla="*/ 2147483647 w 1167"/>
              <a:gd name="T1" fmla="*/ 2147483647 h 1031"/>
              <a:gd name="T2" fmla="*/ 2147483647 w 1167"/>
              <a:gd name="T3" fmla="*/ 0 h 1031"/>
              <a:gd name="T4" fmla="*/ 2147483647 w 1167"/>
              <a:gd name="T5" fmla="*/ 2147483647 h 1031"/>
              <a:gd name="T6" fmla="*/ 2147483647 w 1167"/>
              <a:gd name="T7" fmla="*/ 2147483647 h 1031"/>
              <a:gd name="T8" fmla="*/ 2147483647 w 1167"/>
              <a:gd name="T9" fmla="*/ 2147483647 h 1031"/>
              <a:gd name="T10" fmla="*/ 2147483647 w 1167"/>
              <a:gd name="T11" fmla="*/ 2147483647 h 1031"/>
              <a:gd name="T12" fmla="*/ 2147483647 w 1167"/>
              <a:gd name="T13" fmla="*/ 2147483647 h 1031"/>
              <a:gd name="T14" fmla="*/ 2147483647 w 1167"/>
              <a:gd name="T15" fmla="*/ 2147483647 h 1031"/>
              <a:gd name="T16" fmla="*/ 2147483647 w 1167"/>
              <a:gd name="T17" fmla="*/ 2147483647 h 1031"/>
              <a:gd name="T18" fmla="*/ 2147483647 w 1167"/>
              <a:gd name="T19" fmla="*/ 2147483647 h 1031"/>
              <a:gd name="T20" fmla="*/ 2147483647 w 1167"/>
              <a:gd name="T21" fmla="*/ 2147483647 h 1031"/>
              <a:gd name="T22" fmla="*/ 2147483647 w 1167"/>
              <a:gd name="T23" fmla="*/ 2147483647 h 1031"/>
              <a:gd name="T24" fmla="*/ 2147483647 w 1167"/>
              <a:gd name="T25" fmla="*/ 2147483647 h 1031"/>
              <a:gd name="T26" fmla="*/ 2147483647 w 1167"/>
              <a:gd name="T27" fmla="*/ 2147483647 h 1031"/>
              <a:gd name="T28" fmla="*/ 2147483647 w 1167"/>
              <a:gd name="T29" fmla="*/ 2147483647 h 1031"/>
              <a:gd name="T30" fmla="*/ 2147483647 w 1167"/>
              <a:gd name="T31" fmla="*/ 2147483647 h 1031"/>
              <a:gd name="T32" fmla="*/ 0 w 1167"/>
              <a:gd name="T33" fmla="*/ 2147483647 h 1031"/>
              <a:gd name="T34" fmla="*/ 2147483647 w 1167"/>
              <a:gd name="T35" fmla="*/ 2147483647 h 103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167"/>
              <a:gd name="T55" fmla="*/ 0 h 1031"/>
              <a:gd name="T56" fmla="*/ 1167 w 1167"/>
              <a:gd name="T57" fmla="*/ 1031 h 1031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167" h="1031">
                <a:moveTo>
                  <a:pt x="57" y="31"/>
                </a:moveTo>
                <a:lnTo>
                  <a:pt x="245" y="0"/>
                </a:lnTo>
                <a:lnTo>
                  <a:pt x="414" y="62"/>
                </a:lnTo>
                <a:lnTo>
                  <a:pt x="819" y="245"/>
                </a:lnTo>
                <a:lnTo>
                  <a:pt x="1054" y="307"/>
                </a:lnTo>
                <a:lnTo>
                  <a:pt x="1167" y="460"/>
                </a:lnTo>
                <a:lnTo>
                  <a:pt x="988" y="746"/>
                </a:lnTo>
                <a:lnTo>
                  <a:pt x="800" y="991"/>
                </a:lnTo>
                <a:lnTo>
                  <a:pt x="631" y="1031"/>
                </a:lnTo>
                <a:lnTo>
                  <a:pt x="537" y="960"/>
                </a:lnTo>
                <a:lnTo>
                  <a:pt x="537" y="746"/>
                </a:lnTo>
                <a:lnTo>
                  <a:pt x="781" y="541"/>
                </a:lnTo>
                <a:lnTo>
                  <a:pt x="490" y="490"/>
                </a:lnTo>
                <a:lnTo>
                  <a:pt x="339" y="470"/>
                </a:lnTo>
                <a:lnTo>
                  <a:pt x="179" y="388"/>
                </a:lnTo>
                <a:lnTo>
                  <a:pt x="19" y="296"/>
                </a:lnTo>
                <a:lnTo>
                  <a:pt x="0" y="143"/>
                </a:lnTo>
                <a:lnTo>
                  <a:pt x="28" y="82"/>
                </a:lnTo>
              </a:path>
            </a:pathLst>
          </a:custGeom>
          <a:noFill/>
          <a:ln w="14288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53257" name="Freeform 4"/>
          <p:cNvSpPr>
            <a:spLocks/>
          </p:cNvSpPr>
          <p:nvPr/>
        </p:nvSpPr>
        <p:spPr bwMode="auto">
          <a:xfrm>
            <a:off x="4264025" y="2328863"/>
            <a:ext cx="1778000" cy="1587500"/>
          </a:xfrm>
          <a:custGeom>
            <a:avLst/>
            <a:gdLst>
              <a:gd name="T0" fmla="*/ 2147483647 w 1120"/>
              <a:gd name="T1" fmla="*/ 2147483647 h 1000"/>
              <a:gd name="T2" fmla="*/ 2147483647 w 1120"/>
              <a:gd name="T3" fmla="*/ 0 h 1000"/>
              <a:gd name="T4" fmla="*/ 2147483647 w 1120"/>
              <a:gd name="T5" fmla="*/ 0 h 1000"/>
              <a:gd name="T6" fmla="*/ 2147483647 w 1120"/>
              <a:gd name="T7" fmla="*/ 0 h 1000"/>
              <a:gd name="T8" fmla="*/ 2147483647 w 1120"/>
              <a:gd name="T9" fmla="*/ 2147483647 h 1000"/>
              <a:gd name="T10" fmla="*/ 2147483647 w 1120"/>
              <a:gd name="T11" fmla="*/ 2147483647 h 1000"/>
              <a:gd name="T12" fmla="*/ 2147483647 w 1120"/>
              <a:gd name="T13" fmla="*/ 2147483647 h 1000"/>
              <a:gd name="T14" fmla="*/ 2147483647 w 1120"/>
              <a:gd name="T15" fmla="*/ 2147483647 h 1000"/>
              <a:gd name="T16" fmla="*/ 2147483647 w 1120"/>
              <a:gd name="T17" fmla="*/ 2147483647 h 1000"/>
              <a:gd name="T18" fmla="*/ 2147483647 w 1120"/>
              <a:gd name="T19" fmla="*/ 2147483647 h 1000"/>
              <a:gd name="T20" fmla="*/ 2147483647 w 1120"/>
              <a:gd name="T21" fmla="*/ 2147483647 h 1000"/>
              <a:gd name="T22" fmla="*/ 2147483647 w 1120"/>
              <a:gd name="T23" fmla="*/ 2147483647 h 1000"/>
              <a:gd name="T24" fmla="*/ 2147483647 w 1120"/>
              <a:gd name="T25" fmla="*/ 2147483647 h 1000"/>
              <a:gd name="T26" fmla="*/ 2147483647 w 1120"/>
              <a:gd name="T27" fmla="*/ 2147483647 h 1000"/>
              <a:gd name="T28" fmla="*/ 2147483647 w 1120"/>
              <a:gd name="T29" fmla="*/ 2147483647 h 1000"/>
              <a:gd name="T30" fmla="*/ 2147483647 w 1120"/>
              <a:gd name="T31" fmla="*/ 2147483647 h 1000"/>
              <a:gd name="T32" fmla="*/ 2147483647 w 1120"/>
              <a:gd name="T33" fmla="*/ 2147483647 h 1000"/>
              <a:gd name="T34" fmla="*/ 2147483647 w 1120"/>
              <a:gd name="T35" fmla="*/ 2147483647 h 1000"/>
              <a:gd name="T36" fmla="*/ 2147483647 w 1120"/>
              <a:gd name="T37" fmla="*/ 2147483647 h 1000"/>
              <a:gd name="T38" fmla="*/ 2147483647 w 1120"/>
              <a:gd name="T39" fmla="*/ 2147483647 h 1000"/>
              <a:gd name="T40" fmla="*/ 2147483647 w 1120"/>
              <a:gd name="T41" fmla="*/ 2147483647 h 1000"/>
              <a:gd name="T42" fmla="*/ 2147483647 w 1120"/>
              <a:gd name="T43" fmla="*/ 2147483647 h 1000"/>
              <a:gd name="T44" fmla="*/ 2147483647 w 1120"/>
              <a:gd name="T45" fmla="*/ 2147483647 h 1000"/>
              <a:gd name="T46" fmla="*/ 2147483647 w 1120"/>
              <a:gd name="T47" fmla="*/ 2147483647 h 1000"/>
              <a:gd name="T48" fmla="*/ 2147483647 w 1120"/>
              <a:gd name="T49" fmla="*/ 2147483647 h 1000"/>
              <a:gd name="T50" fmla="*/ 2147483647 w 1120"/>
              <a:gd name="T51" fmla="*/ 2147483647 h 1000"/>
              <a:gd name="T52" fmla="*/ 2147483647 w 1120"/>
              <a:gd name="T53" fmla="*/ 2147483647 h 1000"/>
              <a:gd name="T54" fmla="*/ 2147483647 w 1120"/>
              <a:gd name="T55" fmla="*/ 2147483647 h 1000"/>
              <a:gd name="T56" fmla="*/ 2147483647 w 1120"/>
              <a:gd name="T57" fmla="*/ 2147483647 h 1000"/>
              <a:gd name="T58" fmla="*/ 2147483647 w 1120"/>
              <a:gd name="T59" fmla="*/ 2147483647 h 1000"/>
              <a:gd name="T60" fmla="*/ 2147483647 w 1120"/>
              <a:gd name="T61" fmla="*/ 2147483647 h 1000"/>
              <a:gd name="T62" fmla="*/ 2147483647 w 1120"/>
              <a:gd name="T63" fmla="*/ 2147483647 h 1000"/>
              <a:gd name="T64" fmla="*/ 2147483647 w 1120"/>
              <a:gd name="T65" fmla="*/ 2147483647 h 1000"/>
              <a:gd name="T66" fmla="*/ 2147483647 w 1120"/>
              <a:gd name="T67" fmla="*/ 2147483647 h 1000"/>
              <a:gd name="T68" fmla="*/ 2147483647 w 1120"/>
              <a:gd name="T69" fmla="*/ 2147483647 h 1000"/>
              <a:gd name="T70" fmla="*/ 2147483647 w 1120"/>
              <a:gd name="T71" fmla="*/ 2147483647 h 1000"/>
              <a:gd name="T72" fmla="*/ 2147483647 w 1120"/>
              <a:gd name="T73" fmla="*/ 2147483647 h 1000"/>
              <a:gd name="T74" fmla="*/ 2147483647 w 1120"/>
              <a:gd name="T75" fmla="*/ 2147483647 h 1000"/>
              <a:gd name="T76" fmla="*/ 2147483647 w 1120"/>
              <a:gd name="T77" fmla="*/ 2147483647 h 1000"/>
              <a:gd name="T78" fmla="*/ 2147483647 w 1120"/>
              <a:gd name="T79" fmla="*/ 2147483647 h 1000"/>
              <a:gd name="T80" fmla="*/ 2147483647 w 1120"/>
              <a:gd name="T81" fmla="*/ 2147483647 h 1000"/>
              <a:gd name="T82" fmla="*/ 2147483647 w 1120"/>
              <a:gd name="T83" fmla="*/ 2147483647 h 1000"/>
              <a:gd name="T84" fmla="*/ 2147483647 w 1120"/>
              <a:gd name="T85" fmla="*/ 2147483647 h 1000"/>
              <a:gd name="T86" fmla="*/ 2147483647 w 1120"/>
              <a:gd name="T87" fmla="*/ 2147483647 h 1000"/>
              <a:gd name="T88" fmla="*/ 2147483647 w 1120"/>
              <a:gd name="T89" fmla="*/ 2147483647 h 1000"/>
              <a:gd name="T90" fmla="*/ 2147483647 w 1120"/>
              <a:gd name="T91" fmla="*/ 2147483647 h 1000"/>
              <a:gd name="T92" fmla="*/ 2147483647 w 1120"/>
              <a:gd name="T93" fmla="*/ 2147483647 h 1000"/>
              <a:gd name="T94" fmla="*/ 2147483647 w 1120"/>
              <a:gd name="T95" fmla="*/ 2147483647 h 1000"/>
              <a:gd name="T96" fmla="*/ 2147483647 w 1120"/>
              <a:gd name="T97" fmla="*/ 2147483647 h 1000"/>
              <a:gd name="T98" fmla="*/ 0 w 1120"/>
              <a:gd name="T99" fmla="*/ 2147483647 h 1000"/>
              <a:gd name="T100" fmla="*/ 0 w 1120"/>
              <a:gd name="T101" fmla="*/ 2147483647 h 1000"/>
              <a:gd name="T102" fmla="*/ 2147483647 w 1120"/>
              <a:gd name="T103" fmla="*/ 2147483647 h 100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120"/>
              <a:gd name="T157" fmla="*/ 0 h 1000"/>
              <a:gd name="T158" fmla="*/ 1120 w 1120"/>
              <a:gd name="T159" fmla="*/ 1000 h 1000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120" h="1000">
                <a:moveTo>
                  <a:pt x="47" y="10"/>
                </a:moveTo>
                <a:lnTo>
                  <a:pt x="66" y="10"/>
                </a:lnTo>
                <a:lnTo>
                  <a:pt x="122" y="0"/>
                </a:lnTo>
                <a:lnTo>
                  <a:pt x="150" y="0"/>
                </a:lnTo>
                <a:lnTo>
                  <a:pt x="188" y="0"/>
                </a:lnTo>
                <a:lnTo>
                  <a:pt x="226" y="0"/>
                </a:lnTo>
                <a:lnTo>
                  <a:pt x="263" y="0"/>
                </a:lnTo>
                <a:lnTo>
                  <a:pt x="282" y="0"/>
                </a:lnTo>
                <a:lnTo>
                  <a:pt x="310" y="10"/>
                </a:lnTo>
                <a:lnTo>
                  <a:pt x="320" y="10"/>
                </a:lnTo>
                <a:lnTo>
                  <a:pt x="329" y="10"/>
                </a:lnTo>
                <a:lnTo>
                  <a:pt x="348" y="20"/>
                </a:lnTo>
                <a:lnTo>
                  <a:pt x="376" y="30"/>
                </a:lnTo>
                <a:lnTo>
                  <a:pt x="423" y="51"/>
                </a:lnTo>
                <a:lnTo>
                  <a:pt x="442" y="61"/>
                </a:lnTo>
                <a:lnTo>
                  <a:pt x="489" y="81"/>
                </a:lnTo>
                <a:lnTo>
                  <a:pt x="536" y="102"/>
                </a:lnTo>
                <a:lnTo>
                  <a:pt x="583" y="122"/>
                </a:lnTo>
                <a:lnTo>
                  <a:pt x="602" y="133"/>
                </a:lnTo>
                <a:lnTo>
                  <a:pt x="621" y="143"/>
                </a:lnTo>
                <a:lnTo>
                  <a:pt x="668" y="163"/>
                </a:lnTo>
                <a:lnTo>
                  <a:pt x="715" y="184"/>
                </a:lnTo>
                <a:lnTo>
                  <a:pt x="771" y="204"/>
                </a:lnTo>
                <a:lnTo>
                  <a:pt x="800" y="214"/>
                </a:lnTo>
                <a:lnTo>
                  <a:pt x="847" y="235"/>
                </a:lnTo>
                <a:lnTo>
                  <a:pt x="884" y="245"/>
                </a:lnTo>
                <a:lnTo>
                  <a:pt x="913" y="255"/>
                </a:lnTo>
                <a:lnTo>
                  <a:pt x="922" y="255"/>
                </a:lnTo>
                <a:lnTo>
                  <a:pt x="960" y="265"/>
                </a:lnTo>
                <a:lnTo>
                  <a:pt x="1007" y="286"/>
                </a:lnTo>
                <a:lnTo>
                  <a:pt x="1044" y="306"/>
                </a:lnTo>
                <a:lnTo>
                  <a:pt x="1082" y="337"/>
                </a:lnTo>
                <a:lnTo>
                  <a:pt x="1101" y="357"/>
                </a:lnTo>
                <a:lnTo>
                  <a:pt x="1110" y="367"/>
                </a:lnTo>
                <a:lnTo>
                  <a:pt x="1120" y="398"/>
                </a:lnTo>
                <a:lnTo>
                  <a:pt x="1120" y="408"/>
                </a:lnTo>
                <a:lnTo>
                  <a:pt x="1120" y="449"/>
                </a:lnTo>
                <a:lnTo>
                  <a:pt x="1120" y="459"/>
                </a:lnTo>
                <a:lnTo>
                  <a:pt x="1110" y="490"/>
                </a:lnTo>
                <a:lnTo>
                  <a:pt x="1091" y="531"/>
                </a:lnTo>
                <a:lnTo>
                  <a:pt x="1073" y="571"/>
                </a:lnTo>
                <a:lnTo>
                  <a:pt x="1063" y="582"/>
                </a:lnTo>
                <a:lnTo>
                  <a:pt x="1026" y="653"/>
                </a:lnTo>
                <a:lnTo>
                  <a:pt x="931" y="786"/>
                </a:lnTo>
                <a:lnTo>
                  <a:pt x="884" y="847"/>
                </a:lnTo>
                <a:lnTo>
                  <a:pt x="875" y="857"/>
                </a:lnTo>
                <a:lnTo>
                  <a:pt x="847" y="898"/>
                </a:lnTo>
                <a:lnTo>
                  <a:pt x="818" y="919"/>
                </a:lnTo>
                <a:lnTo>
                  <a:pt x="800" y="939"/>
                </a:lnTo>
                <a:lnTo>
                  <a:pt x="790" y="949"/>
                </a:lnTo>
                <a:lnTo>
                  <a:pt x="753" y="970"/>
                </a:lnTo>
                <a:lnTo>
                  <a:pt x="734" y="980"/>
                </a:lnTo>
                <a:lnTo>
                  <a:pt x="715" y="990"/>
                </a:lnTo>
                <a:lnTo>
                  <a:pt x="706" y="990"/>
                </a:lnTo>
                <a:lnTo>
                  <a:pt x="677" y="1000"/>
                </a:lnTo>
                <a:lnTo>
                  <a:pt x="640" y="1000"/>
                </a:lnTo>
                <a:lnTo>
                  <a:pt x="611" y="990"/>
                </a:lnTo>
                <a:lnTo>
                  <a:pt x="583" y="980"/>
                </a:lnTo>
                <a:lnTo>
                  <a:pt x="574" y="970"/>
                </a:lnTo>
                <a:lnTo>
                  <a:pt x="555" y="959"/>
                </a:lnTo>
                <a:lnTo>
                  <a:pt x="546" y="939"/>
                </a:lnTo>
                <a:lnTo>
                  <a:pt x="536" y="908"/>
                </a:lnTo>
                <a:lnTo>
                  <a:pt x="527" y="857"/>
                </a:lnTo>
                <a:lnTo>
                  <a:pt x="527" y="827"/>
                </a:lnTo>
                <a:lnTo>
                  <a:pt x="527" y="816"/>
                </a:lnTo>
                <a:lnTo>
                  <a:pt x="527" y="796"/>
                </a:lnTo>
                <a:lnTo>
                  <a:pt x="536" y="765"/>
                </a:lnTo>
                <a:lnTo>
                  <a:pt x="546" y="745"/>
                </a:lnTo>
                <a:lnTo>
                  <a:pt x="564" y="714"/>
                </a:lnTo>
                <a:lnTo>
                  <a:pt x="583" y="694"/>
                </a:lnTo>
                <a:lnTo>
                  <a:pt x="611" y="653"/>
                </a:lnTo>
                <a:lnTo>
                  <a:pt x="640" y="633"/>
                </a:lnTo>
                <a:lnTo>
                  <a:pt x="649" y="623"/>
                </a:lnTo>
                <a:lnTo>
                  <a:pt x="658" y="612"/>
                </a:lnTo>
                <a:lnTo>
                  <a:pt x="687" y="582"/>
                </a:lnTo>
                <a:lnTo>
                  <a:pt x="696" y="571"/>
                </a:lnTo>
                <a:lnTo>
                  <a:pt x="706" y="541"/>
                </a:lnTo>
                <a:lnTo>
                  <a:pt x="706" y="531"/>
                </a:lnTo>
                <a:lnTo>
                  <a:pt x="687" y="510"/>
                </a:lnTo>
                <a:lnTo>
                  <a:pt x="668" y="500"/>
                </a:lnTo>
                <a:lnTo>
                  <a:pt x="640" y="490"/>
                </a:lnTo>
                <a:lnTo>
                  <a:pt x="621" y="490"/>
                </a:lnTo>
                <a:lnTo>
                  <a:pt x="593" y="490"/>
                </a:lnTo>
                <a:lnTo>
                  <a:pt x="527" y="480"/>
                </a:lnTo>
                <a:lnTo>
                  <a:pt x="470" y="469"/>
                </a:lnTo>
                <a:lnTo>
                  <a:pt x="423" y="459"/>
                </a:lnTo>
                <a:lnTo>
                  <a:pt x="404" y="459"/>
                </a:lnTo>
                <a:lnTo>
                  <a:pt x="386" y="459"/>
                </a:lnTo>
                <a:lnTo>
                  <a:pt x="348" y="449"/>
                </a:lnTo>
                <a:lnTo>
                  <a:pt x="310" y="439"/>
                </a:lnTo>
                <a:lnTo>
                  <a:pt x="263" y="418"/>
                </a:lnTo>
                <a:lnTo>
                  <a:pt x="244" y="408"/>
                </a:lnTo>
                <a:lnTo>
                  <a:pt x="207" y="388"/>
                </a:lnTo>
                <a:lnTo>
                  <a:pt x="131" y="347"/>
                </a:lnTo>
                <a:lnTo>
                  <a:pt x="84" y="316"/>
                </a:lnTo>
                <a:lnTo>
                  <a:pt x="66" y="306"/>
                </a:lnTo>
                <a:lnTo>
                  <a:pt x="37" y="286"/>
                </a:lnTo>
                <a:lnTo>
                  <a:pt x="18" y="255"/>
                </a:lnTo>
                <a:lnTo>
                  <a:pt x="0" y="214"/>
                </a:lnTo>
                <a:lnTo>
                  <a:pt x="0" y="194"/>
                </a:lnTo>
                <a:lnTo>
                  <a:pt x="0" y="184"/>
                </a:lnTo>
                <a:lnTo>
                  <a:pt x="0" y="143"/>
                </a:lnTo>
                <a:lnTo>
                  <a:pt x="0" y="112"/>
                </a:lnTo>
                <a:lnTo>
                  <a:pt x="9" y="81"/>
                </a:lnTo>
                <a:lnTo>
                  <a:pt x="18" y="61"/>
                </a:lnTo>
              </a:path>
            </a:pathLst>
          </a:custGeom>
          <a:solidFill>
            <a:srgbClr val="CB4350"/>
          </a:solidFill>
          <a:ln w="14288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nl-NL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260475" y="2555875"/>
            <a:ext cx="6797675" cy="3792538"/>
            <a:chOff x="757" y="1437"/>
            <a:chExt cx="4282" cy="2389"/>
          </a:xfrm>
        </p:grpSpPr>
        <p:sp>
          <p:nvSpPr>
            <p:cNvPr id="53289" name="Oval 6"/>
            <p:cNvSpPr>
              <a:spLocks noChangeArrowheads="1"/>
            </p:cNvSpPr>
            <p:nvPr/>
          </p:nvSpPr>
          <p:spPr bwMode="auto">
            <a:xfrm>
              <a:off x="1905" y="1753"/>
              <a:ext cx="66" cy="62"/>
            </a:xfrm>
            <a:prstGeom prst="ellipse">
              <a:avLst/>
            </a:prstGeom>
            <a:solidFill>
              <a:srgbClr val="000000"/>
            </a:solid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290" name="Oval 7"/>
            <p:cNvSpPr>
              <a:spLocks noChangeArrowheads="1"/>
            </p:cNvSpPr>
            <p:nvPr/>
          </p:nvSpPr>
          <p:spPr bwMode="auto">
            <a:xfrm>
              <a:off x="4314" y="2080"/>
              <a:ext cx="104" cy="123"/>
            </a:xfrm>
            <a:prstGeom prst="ellipse">
              <a:avLst/>
            </a:prstGeom>
            <a:solidFill>
              <a:srgbClr val="FFFFFF"/>
            </a:solid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291" name="Oval 8"/>
            <p:cNvSpPr>
              <a:spLocks noChangeArrowheads="1"/>
            </p:cNvSpPr>
            <p:nvPr/>
          </p:nvSpPr>
          <p:spPr bwMode="auto">
            <a:xfrm>
              <a:off x="4126" y="2795"/>
              <a:ext cx="113" cy="122"/>
            </a:xfrm>
            <a:prstGeom prst="ellipse">
              <a:avLst/>
            </a:prstGeom>
            <a:solidFill>
              <a:srgbClr val="FFFFFF"/>
            </a:solid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292" name="Oval 9"/>
            <p:cNvSpPr>
              <a:spLocks noChangeArrowheads="1"/>
            </p:cNvSpPr>
            <p:nvPr/>
          </p:nvSpPr>
          <p:spPr bwMode="auto">
            <a:xfrm>
              <a:off x="4154" y="2396"/>
              <a:ext cx="66" cy="72"/>
            </a:xfrm>
            <a:prstGeom prst="ellipse">
              <a:avLst/>
            </a:prstGeom>
            <a:solidFill>
              <a:srgbClr val="000000"/>
            </a:solid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293" name="Oval 10"/>
            <p:cNvSpPr>
              <a:spLocks noChangeArrowheads="1"/>
            </p:cNvSpPr>
            <p:nvPr/>
          </p:nvSpPr>
          <p:spPr bwMode="auto">
            <a:xfrm>
              <a:off x="4757" y="2795"/>
              <a:ext cx="103" cy="122"/>
            </a:xfrm>
            <a:prstGeom prst="ellipse">
              <a:avLst/>
            </a:prstGeom>
            <a:solidFill>
              <a:srgbClr val="FFFFFF"/>
            </a:solid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294" name="Oval 11"/>
            <p:cNvSpPr>
              <a:spLocks noChangeArrowheads="1"/>
            </p:cNvSpPr>
            <p:nvPr/>
          </p:nvSpPr>
          <p:spPr bwMode="auto">
            <a:xfrm>
              <a:off x="4446" y="2795"/>
              <a:ext cx="104" cy="122"/>
            </a:xfrm>
            <a:prstGeom prst="ellipse">
              <a:avLst/>
            </a:prstGeom>
            <a:solidFill>
              <a:srgbClr val="FFFFFF"/>
            </a:solid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295" name="Oval 12"/>
            <p:cNvSpPr>
              <a:spLocks noChangeArrowheads="1"/>
            </p:cNvSpPr>
            <p:nvPr/>
          </p:nvSpPr>
          <p:spPr bwMode="auto">
            <a:xfrm>
              <a:off x="4634" y="2396"/>
              <a:ext cx="66" cy="62"/>
            </a:xfrm>
            <a:prstGeom prst="ellipse">
              <a:avLst/>
            </a:prstGeom>
            <a:solidFill>
              <a:srgbClr val="000000"/>
            </a:solid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296" name="Line 13"/>
            <p:cNvSpPr>
              <a:spLocks noChangeShapeType="1"/>
            </p:cNvSpPr>
            <p:nvPr/>
          </p:nvSpPr>
          <p:spPr bwMode="auto">
            <a:xfrm flipH="1">
              <a:off x="4183" y="2192"/>
              <a:ext cx="150" cy="21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297" name="Line 14"/>
            <p:cNvSpPr>
              <a:spLocks noChangeShapeType="1"/>
            </p:cNvSpPr>
            <p:nvPr/>
          </p:nvSpPr>
          <p:spPr bwMode="auto">
            <a:xfrm>
              <a:off x="4399" y="2172"/>
              <a:ext cx="254" cy="22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298" name="Line 15"/>
            <p:cNvSpPr>
              <a:spLocks noChangeShapeType="1"/>
            </p:cNvSpPr>
            <p:nvPr/>
          </p:nvSpPr>
          <p:spPr bwMode="auto">
            <a:xfrm>
              <a:off x="4183" y="2458"/>
              <a:ext cx="1" cy="326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299" name="Line 16"/>
            <p:cNvSpPr>
              <a:spLocks noChangeShapeType="1"/>
            </p:cNvSpPr>
            <p:nvPr/>
          </p:nvSpPr>
          <p:spPr bwMode="auto">
            <a:xfrm>
              <a:off x="4682" y="2448"/>
              <a:ext cx="112" cy="34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00" name="Line 17"/>
            <p:cNvSpPr>
              <a:spLocks noChangeShapeType="1"/>
            </p:cNvSpPr>
            <p:nvPr/>
          </p:nvSpPr>
          <p:spPr bwMode="auto">
            <a:xfrm flipH="1">
              <a:off x="4503" y="2458"/>
              <a:ext cx="141" cy="34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01" name="Oval 18"/>
            <p:cNvSpPr>
              <a:spLocks noChangeArrowheads="1"/>
            </p:cNvSpPr>
            <p:nvPr/>
          </p:nvSpPr>
          <p:spPr bwMode="auto">
            <a:xfrm>
              <a:off x="1246" y="2080"/>
              <a:ext cx="104" cy="123"/>
            </a:xfrm>
            <a:prstGeom prst="ellipse">
              <a:avLst/>
            </a:prstGeom>
            <a:solidFill>
              <a:srgbClr val="FFFFFF"/>
            </a:solid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02" name="Oval 19"/>
            <p:cNvSpPr>
              <a:spLocks noChangeArrowheads="1"/>
            </p:cNvSpPr>
            <p:nvPr/>
          </p:nvSpPr>
          <p:spPr bwMode="auto">
            <a:xfrm>
              <a:off x="1096" y="2795"/>
              <a:ext cx="103" cy="122"/>
            </a:xfrm>
            <a:prstGeom prst="ellipse">
              <a:avLst/>
            </a:prstGeom>
            <a:solidFill>
              <a:srgbClr val="FFFFFF"/>
            </a:solid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03" name="Oval 20"/>
            <p:cNvSpPr>
              <a:spLocks noChangeArrowheads="1"/>
            </p:cNvSpPr>
            <p:nvPr/>
          </p:nvSpPr>
          <p:spPr bwMode="auto">
            <a:xfrm>
              <a:off x="785" y="2795"/>
              <a:ext cx="104" cy="122"/>
            </a:xfrm>
            <a:prstGeom prst="ellipse">
              <a:avLst/>
            </a:prstGeom>
            <a:solidFill>
              <a:srgbClr val="FFFFFF"/>
            </a:solid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04" name="Oval 21"/>
            <p:cNvSpPr>
              <a:spLocks noChangeArrowheads="1"/>
            </p:cNvSpPr>
            <p:nvPr/>
          </p:nvSpPr>
          <p:spPr bwMode="auto">
            <a:xfrm>
              <a:off x="973" y="2396"/>
              <a:ext cx="66" cy="62"/>
            </a:xfrm>
            <a:prstGeom prst="ellipse">
              <a:avLst/>
            </a:prstGeom>
            <a:solidFill>
              <a:srgbClr val="000000"/>
            </a:solid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05" name="Oval 22"/>
            <p:cNvSpPr>
              <a:spLocks noChangeArrowheads="1"/>
            </p:cNvSpPr>
            <p:nvPr/>
          </p:nvSpPr>
          <p:spPr bwMode="auto">
            <a:xfrm>
              <a:off x="1378" y="2795"/>
              <a:ext cx="104" cy="122"/>
            </a:xfrm>
            <a:prstGeom prst="ellipse">
              <a:avLst/>
            </a:prstGeom>
            <a:solidFill>
              <a:srgbClr val="FFFFFF"/>
            </a:solid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06" name="Oval 23"/>
            <p:cNvSpPr>
              <a:spLocks noChangeArrowheads="1"/>
            </p:cNvSpPr>
            <p:nvPr/>
          </p:nvSpPr>
          <p:spPr bwMode="auto">
            <a:xfrm>
              <a:off x="1566" y="2396"/>
              <a:ext cx="66" cy="62"/>
            </a:xfrm>
            <a:prstGeom prst="ellipse">
              <a:avLst/>
            </a:prstGeom>
            <a:solidFill>
              <a:srgbClr val="000000"/>
            </a:solid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07" name="Line 24"/>
            <p:cNvSpPr>
              <a:spLocks noChangeShapeType="1"/>
            </p:cNvSpPr>
            <p:nvPr/>
          </p:nvSpPr>
          <p:spPr bwMode="auto">
            <a:xfrm flipH="1">
              <a:off x="1011" y="2182"/>
              <a:ext cx="235" cy="22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08" name="Line 25"/>
            <p:cNvSpPr>
              <a:spLocks noChangeShapeType="1"/>
            </p:cNvSpPr>
            <p:nvPr/>
          </p:nvSpPr>
          <p:spPr bwMode="auto">
            <a:xfrm>
              <a:off x="1331" y="2182"/>
              <a:ext cx="254" cy="21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09" name="Line 26"/>
            <p:cNvSpPr>
              <a:spLocks noChangeShapeType="1"/>
            </p:cNvSpPr>
            <p:nvPr/>
          </p:nvSpPr>
          <p:spPr bwMode="auto">
            <a:xfrm flipH="1">
              <a:off x="842" y="2448"/>
              <a:ext cx="141" cy="34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10" name="Line 27"/>
            <p:cNvSpPr>
              <a:spLocks noChangeShapeType="1"/>
            </p:cNvSpPr>
            <p:nvPr/>
          </p:nvSpPr>
          <p:spPr bwMode="auto">
            <a:xfrm>
              <a:off x="1011" y="2448"/>
              <a:ext cx="122" cy="34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11" name="Line 28"/>
            <p:cNvSpPr>
              <a:spLocks noChangeShapeType="1"/>
            </p:cNvSpPr>
            <p:nvPr/>
          </p:nvSpPr>
          <p:spPr bwMode="auto">
            <a:xfrm flipH="1">
              <a:off x="1434" y="2458"/>
              <a:ext cx="142" cy="34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12" name="Oval 29"/>
            <p:cNvSpPr>
              <a:spLocks noChangeArrowheads="1"/>
            </p:cNvSpPr>
            <p:nvPr/>
          </p:nvSpPr>
          <p:spPr bwMode="auto">
            <a:xfrm>
              <a:off x="2178" y="2080"/>
              <a:ext cx="104" cy="123"/>
            </a:xfrm>
            <a:prstGeom prst="ellipse">
              <a:avLst/>
            </a:prstGeom>
            <a:solidFill>
              <a:srgbClr val="FFFFFF"/>
            </a:solid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13" name="Oval 30"/>
            <p:cNvSpPr>
              <a:spLocks noChangeArrowheads="1"/>
            </p:cNvSpPr>
            <p:nvPr/>
          </p:nvSpPr>
          <p:spPr bwMode="auto">
            <a:xfrm>
              <a:off x="1999" y="2795"/>
              <a:ext cx="113" cy="122"/>
            </a:xfrm>
            <a:prstGeom prst="ellipse">
              <a:avLst/>
            </a:prstGeom>
            <a:solidFill>
              <a:srgbClr val="FFFFFF"/>
            </a:solid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14" name="Oval 31"/>
            <p:cNvSpPr>
              <a:spLocks noChangeArrowheads="1"/>
            </p:cNvSpPr>
            <p:nvPr/>
          </p:nvSpPr>
          <p:spPr bwMode="auto">
            <a:xfrm>
              <a:off x="1717" y="2795"/>
              <a:ext cx="103" cy="122"/>
            </a:xfrm>
            <a:prstGeom prst="ellipse">
              <a:avLst/>
            </a:prstGeom>
            <a:solidFill>
              <a:srgbClr val="FFFFFF"/>
            </a:solid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15" name="Oval 32"/>
            <p:cNvSpPr>
              <a:spLocks noChangeArrowheads="1"/>
            </p:cNvSpPr>
            <p:nvPr/>
          </p:nvSpPr>
          <p:spPr bwMode="auto">
            <a:xfrm>
              <a:off x="2027" y="2396"/>
              <a:ext cx="57" cy="72"/>
            </a:xfrm>
            <a:prstGeom prst="ellipse">
              <a:avLst/>
            </a:prstGeom>
            <a:solidFill>
              <a:srgbClr val="000000"/>
            </a:solid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16" name="Oval 33"/>
            <p:cNvSpPr>
              <a:spLocks noChangeArrowheads="1"/>
            </p:cNvSpPr>
            <p:nvPr/>
          </p:nvSpPr>
          <p:spPr bwMode="auto">
            <a:xfrm>
              <a:off x="2620" y="2795"/>
              <a:ext cx="104" cy="122"/>
            </a:xfrm>
            <a:prstGeom prst="ellipse">
              <a:avLst/>
            </a:prstGeom>
            <a:solidFill>
              <a:srgbClr val="FFFFFF"/>
            </a:solid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17" name="Oval 34"/>
            <p:cNvSpPr>
              <a:spLocks noChangeArrowheads="1"/>
            </p:cNvSpPr>
            <p:nvPr/>
          </p:nvSpPr>
          <p:spPr bwMode="auto">
            <a:xfrm>
              <a:off x="2310" y="2795"/>
              <a:ext cx="103" cy="122"/>
            </a:xfrm>
            <a:prstGeom prst="ellipse">
              <a:avLst/>
            </a:prstGeom>
            <a:solidFill>
              <a:srgbClr val="FFFFFF"/>
            </a:solid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18" name="Oval 35"/>
            <p:cNvSpPr>
              <a:spLocks noChangeArrowheads="1"/>
            </p:cNvSpPr>
            <p:nvPr/>
          </p:nvSpPr>
          <p:spPr bwMode="auto">
            <a:xfrm>
              <a:off x="2498" y="2396"/>
              <a:ext cx="66" cy="62"/>
            </a:xfrm>
            <a:prstGeom prst="ellipse">
              <a:avLst/>
            </a:prstGeom>
            <a:solidFill>
              <a:srgbClr val="000000"/>
            </a:solid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19" name="Line 36"/>
            <p:cNvSpPr>
              <a:spLocks noChangeShapeType="1"/>
            </p:cNvSpPr>
            <p:nvPr/>
          </p:nvSpPr>
          <p:spPr bwMode="auto">
            <a:xfrm flipH="1">
              <a:off x="2065" y="2182"/>
              <a:ext cx="122" cy="22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20" name="Line 37"/>
            <p:cNvSpPr>
              <a:spLocks noChangeShapeType="1"/>
            </p:cNvSpPr>
            <p:nvPr/>
          </p:nvSpPr>
          <p:spPr bwMode="auto">
            <a:xfrm>
              <a:off x="2263" y="2182"/>
              <a:ext cx="254" cy="21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21" name="Line 38"/>
            <p:cNvSpPr>
              <a:spLocks noChangeShapeType="1"/>
            </p:cNvSpPr>
            <p:nvPr/>
          </p:nvSpPr>
          <p:spPr bwMode="auto">
            <a:xfrm>
              <a:off x="2046" y="2458"/>
              <a:ext cx="1" cy="33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22" name="Line 39"/>
            <p:cNvSpPr>
              <a:spLocks noChangeShapeType="1"/>
            </p:cNvSpPr>
            <p:nvPr/>
          </p:nvSpPr>
          <p:spPr bwMode="auto">
            <a:xfrm>
              <a:off x="2545" y="2448"/>
              <a:ext cx="113" cy="34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23" name="Line 40"/>
            <p:cNvSpPr>
              <a:spLocks noChangeShapeType="1"/>
            </p:cNvSpPr>
            <p:nvPr/>
          </p:nvSpPr>
          <p:spPr bwMode="auto">
            <a:xfrm flipH="1">
              <a:off x="2366" y="2458"/>
              <a:ext cx="141" cy="34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24" name="Oval 41"/>
            <p:cNvSpPr>
              <a:spLocks noChangeArrowheads="1"/>
            </p:cNvSpPr>
            <p:nvPr/>
          </p:nvSpPr>
          <p:spPr bwMode="auto">
            <a:xfrm>
              <a:off x="3364" y="2080"/>
              <a:ext cx="103" cy="123"/>
            </a:xfrm>
            <a:prstGeom prst="ellipse">
              <a:avLst/>
            </a:prstGeom>
            <a:solidFill>
              <a:srgbClr val="FFFFFF"/>
            </a:solid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grpSp>
          <p:nvGrpSpPr>
            <p:cNvPr id="3" name="Group 42"/>
            <p:cNvGrpSpPr>
              <a:grpSpLocks/>
            </p:cNvGrpSpPr>
            <p:nvPr/>
          </p:nvGrpSpPr>
          <p:grpSpPr bwMode="auto">
            <a:xfrm>
              <a:off x="2903" y="2396"/>
              <a:ext cx="414" cy="521"/>
              <a:chOff x="2903" y="2396"/>
              <a:chExt cx="414" cy="521"/>
            </a:xfrm>
          </p:grpSpPr>
          <p:sp>
            <p:nvSpPr>
              <p:cNvPr id="53451" name="Oval 43"/>
              <p:cNvSpPr>
                <a:spLocks noChangeArrowheads="1"/>
              </p:cNvSpPr>
              <p:nvPr/>
            </p:nvSpPr>
            <p:spPr bwMode="auto">
              <a:xfrm>
                <a:off x="3213" y="2795"/>
                <a:ext cx="104" cy="122"/>
              </a:xfrm>
              <a:prstGeom prst="ellipse">
                <a:avLst/>
              </a:prstGeom>
              <a:solidFill>
                <a:srgbClr val="FFFFFF"/>
              </a:solid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3452" name="Oval 44"/>
              <p:cNvSpPr>
                <a:spLocks noChangeArrowheads="1"/>
              </p:cNvSpPr>
              <p:nvPr/>
            </p:nvSpPr>
            <p:spPr bwMode="auto">
              <a:xfrm>
                <a:off x="2903" y="2795"/>
                <a:ext cx="103" cy="122"/>
              </a:xfrm>
              <a:prstGeom prst="ellipse">
                <a:avLst/>
              </a:prstGeom>
              <a:solidFill>
                <a:srgbClr val="FFFFFF"/>
              </a:solid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3453" name="Oval 45"/>
              <p:cNvSpPr>
                <a:spLocks noChangeArrowheads="1"/>
              </p:cNvSpPr>
              <p:nvPr/>
            </p:nvSpPr>
            <p:spPr bwMode="auto">
              <a:xfrm>
                <a:off x="3091" y="2396"/>
                <a:ext cx="66" cy="62"/>
              </a:xfrm>
              <a:prstGeom prst="ellipse">
                <a:avLst/>
              </a:prstGeom>
              <a:solidFill>
                <a:srgbClr val="000000"/>
              </a:solid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</p:grpSp>
        <p:grpSp>
          <p:nvGrpSpPr>
            <p:cNvPr id="4" name="Group 46"/>
            <p:cNvGrpSpPr>
              <a:grpSpLocks/>
            </p:cNvGrpSpPr>
            <p:nvPr/>
          </p:nvGrpSpPr>
          <p:grpSpPr bwMode="auto">
            <a:xfrm>
              <a:off x="3496" y="2396"/>
              <a:ext cx="414" cy="521"/>
              <a:chOff x="3496" y="2396"/>
              <a:chExt cx="414" cy="521"/>
            </a:xfrm>
          </p:grpSpPr>
          <p:sp>
            <p:nvSpPr>
              <p:cNvPr id="53448" name="Oval 47"/>
              <p:cNvSpPr>
                <a:spLocks noChangeArrowheads="1"/>
              </p:cNvSpPr>
              <p:nvPr/>
            </p:nvSpPr>
            <p:spPr bwMode="auto">
              <a:xfrm>
                <a:off x="3806" y="2795"/>
                <a:ext cx="104" cy="122"/>
              </a:xfrm>
              <a:prstGeom prst="ellipse">
                <a:avLst/>
              </a:prstGeom>
              <a:solidFill>
                <a:srgbClr val="FFFFFF"/>
              </a:solid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3449" name="Oval 48"/>
              <p:cNvSpPr>
                <a:spLocks noChangeArrowheads="1"/>
              </p:cNvSpPr>
              <p:nvPr/>
            </p:nvSpPr>
            <p:spPr bwMode="auto">
              <a:xfrm>
                <a:off x="3496" y="2795"/>
                <a:ext cx="103" cy="122"/>
              </a:xfrm>
              <a:prstGeom prst="ellipse">
                <a:avLst/>
              </a:prstGeom>
              <a:solidFill>
                <a:srgbClr val="FFFFFF"/>
              </a:solid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3450" name="Oval 49"/>
              <p:cNvSpPr>
                <a:spLocks noChangeArrowheads="1"/>
              </p:cNvSpPr>
              <p:nvPr/>
            </p:nvSpPr>
            <p:spPr bwMode="auto">
              <a:xfrm>
                <a:off x="3684" y="2396"/>
                <a:ext cx="66" cy="62"/>
              </a:xfrm>
              <a:prstGeom prst="ellipse">
                <a:avLst/>
              </a:prstGeom>
              <a:solidFill>
                <a:srgbClr val="000000"/>
              </a:solid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</p:grpSp>
        <p:sp>
          <p:nvSpPr>
            <p:cNvPr id="53327" name="Line 50"/>
            <p:cNvSpPr>
              <a:spLocks noChangeShapeType="1"/>
            </p:cNvSpPr>
            <p:nvPr/>
          </p:nvSpPr>
          <p:spPr bwMode="auto">
            <a:xfrm flipH="1">
              <a:off x="3129" y="2182"/>
              <a:ext cx="235" cy="22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28" name="Line 51"/>
            <p:cNvSpPr>
              <a:spLocks noChangeShapeType="1"/>
            </p:cNvSpPr>
            <p:nvPr/>
          </p:nvSpPr>
          <p:spPr bwMode="auto">
            <a:xfrm>
              <a:off x="3449" y="2182"/>
              <a:ext cx="254" cy="21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29" name="Line 52"/>
            <p:cNvSpPr>
              <a:spLocks noChangeShapeType="1"/>
            </p:cNvSpPr>
            <p:nvPr/>
          </p:nvSpPr>
          <p:spPr bwMode="auto">
            <a:xfrm flipH="1">
              <a:off x="2959" y="2448"/>
              <a:ext cx="141" cy="34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30" name="Line 53"/>
            <p:cNvSpPr>
              <a:spLocks noChangeShapeType="1"/>
            </p:cNvSpPr>
            <p:nvPr/>
          </p:nvSpPr>
          <p:spPr bwMode="auto">
            <a:xfrm>
              <a:off x="3129" y="2448"/>
              <a:ext cx="122" cy="34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31" name="Line 54"/>
            <p:cNvSpPr>
              <a:spLocks noChangeShapeType="1"/>
            </p:cNvSpPr>
            <p:nvPr/>
          </p:nvSpPr>
          <p:spPr bwMode="auto">
            <a:xfrm>
              <a:off x="3731" y="2448"/>
              <a:ext cx="113" cy="34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32" name="Line 55"/>
            <p:cNvSpPr>
              <a:spLocks noChangeShapeType="1"/>
            </p:cNvSpPr>
            <p:nvPr/>
          </p:nvSpPr>
          <p:spPr bwMode="auto">
            <a:xfrm flipH="1">
              <a:off x="3552" y="2458"/>
              <a:ext cx="141" cy="34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33" name="Oval 56"/>
            <p:cNvSpPr>
              <a:spLocks noChangeArrowheads="1"/>
            </p:cNvSpPr>
            <p:nvPr/>
          </p:nvSpPr>
          <p:spPr bwMode="auto">
            <a:xfrm>
              <a:off x="2771" y="1437"/>
              <a:ext cx="103" cy="122"/>
            </a:xfrm>
            <a:prstGeom prst="ellipse">
              <a:avLst/>
            </a:prstGeom>
            <a:solidFill>
              <a:srgbClr val="FFFFFF"/>
            </a:solid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34" name="Oval 57"/>
            <p:cNvSpPr>
              <a:spLocks noChangeArrowheads="1"/>
            </p:cNvSpPr>
            <p:nvPr/>
          </p:nvSpPr>
          <p:spPr bwMode="auto">
            <a:xfrm>
              <a:off x="3684" y="1753"/>
              <a:ext cx="66" cy="62"/>
            </a:xfrm>
            <a:prstGeom prst="ellipse">
              <a:avLst/>
            </a:prstGeom>
            <a:solidFill>
              <a:srgbClr val="000000"/>
            </a:solid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35" name="Line 58"/>
            <p:cNvSpPr>
              <a:spLocks noChangeShapeType="1"/>
            </p:cNvSpPr>
            <p:nvPr/>
          </p:nvSpPr>
          <p:spPr bwMode="auto">
            <a:xfrm flipH="1">
              <a:off x="1962" y="1519"/>
              <a:ext cx="809" cy="24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36" name="Line 59"/>
            <p:cNvSpPr>
              <a:spLocks noChangeShapeType="1"/>
            </p:cNvSpPr>
            <p:nvPr/>
          </p:nvSpPr>
          <p:spPr bwMode="auto">
            <a:xfrm>
              <a:off x="2865" y="1519"/>
              <a:ext cx="828" cy="24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37" name="Line 60"/>
            <p:cNvSpPr>
              <a:spLocks noChangeShapeType="1"/>
            </p:cNvSpPr>
            <p:nvPr/>
          </p:nvSpPr>
          <p:spPr bwMode="auto">
            <a:xfrm>
              <a:off x="1943" y="1804"/>
              <a:ext cx="244" cy="286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38" name="Line 61"/>
            <p:cNvSpPr>
              <a:spLocks noChangeShapeType="1"/>
            </p:cNvSpPr>
            <p:nvPr/>
          </p:nvSpPr>
          <p:spPr bwMode="auto">
            <a:xfrm flipH="1">
              <a:off x="1331" y="1794"/>
              <a:ext cx="574" cy="306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39" name="Line 62"/>
            <p:cNvSpPr>
              <a:spLocks noChangeShapeType="1"/>
            </p:cNvSpPr>
            <p:nvPr/>
          </p:nvSpPr>
          <p:spPr bwMode="auto">
            <a:xfrm>
              <a:off x="3731" y="1794"/>
              <a:ext cx="593" cy="306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40" name="Line 63"/>
            <p:cNvSpPr>
              <a:spLocks noChangeShapeType="1"/>
            </p:cNvSpPr>
            <p:nvPr/>
          </p:nvSpPr>
          <p:spPr bwMode="auto">
            <a:xfrm flipH="1">
              <a:off x="3449" y="1804"/>
              <a:ext cx="244" cy="296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41" name="Line 64"/>
            <p:cNvSpPr>
              <a:spLocks noChangeShapeType="1"/>
            </p:cNvSpPr>
            <p:nvPr/>
          </p:nvSpPr>
          <p:spPr bwMode="auto">
            <a:xfrm>
              <a:off x="1604" y="2448"/>
              <a:ext cx="150" cy="35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42" name="Oval 65"/>
            <p:cNvSpPr>
              <a:spLocks noChangeArrowheads="1"/>
            </p:cNvSpPr>
            <p:nvPr/>
          </p:nvSpPr>
          <p:spPr bwMode="auto">
            <a:xfrm>
              <a:off x="879" y="3448"/>
              <a:ext cx="104" cy="122"/>
            </a:xfrm>
            <a:prstGeom prst="ellipse">
              <a:avLst/>
            </a:prstGeom>
            <a:solidFill>
              <a:srgbClr val="FFFFFF"/>
            </a:solid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43" name="Oval 66"/>
            <p:cNvSpPr>
              <a:spLocks noChangeArrowheads="1"/>
            </p:cNvSpPr>
            <p:nvPr/>
          </p:nvSpPr>
          <p:spPr bwMode="auto">
            <a:xfrm>
              <a:off x="1124" y="3448"/>
              <a:ext cx="103" cy="122"/>
            </a:xfrm>
            <a:prstGeom prst="ellipse">
              <a:avLst/>
            </a:prstGeom>
            <a:solidFill>
              <a:srgbClr val="FFFFFF"/>
            </a:solid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44" name="Oval 67"/>
            <p:cNvSpPr>
              <a:spLocks noChangeArrowheads="1"/>
            </p:cNvSpPr>
            <p:nvPr/>
          </p:nvSpPr>
          <p:spPr bwMode="auto">
            <a:xfrm>
              <a:off x="1369" y="3448"/>
              <a:ext cx="103" cy="122"/>
            </a:xfrm>
            <a:prstGeom prst="ellipse">
              <a:avLst/>
            </a:prstGeom>
            <a:solidFill>
              <a:srgbClr val="FFFFFF"/>
            </a:solid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45" name="Oval 68"/>
            <p:cNvSpPr>
              <a:spLocks noChangeArrowheads="1"/>
            </p:cNvSpPr>
            <p:nvPr/>
          </p:nvSpPr>
          <p:spPr bwMode="auto">
            <a:xfrm>
              <a:off x="1613" y="3448"/>
              <a:ext cx="104" cy="122"/>
            </a:xfrm>
            <a:prstGeom prst="ellipse">
              <a:avLst/>
            </a:prstGeom>
            <a:solidFill>
              <a:srgbClr val="FFFFFF"/>
            </a:solid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46" name="Oval 69"/>
            <p:cNvSpPr>
              <a:spLocks noChangeArrowheads="1"/>
            </p:cNvSpPr>
            <p:nvPr/>
          </p:nvSpPr>
          <p:spPr bwMode="auto">
            <a:xfrm>
              <a:off x="1858" y="3448"/>
              <a:ext cx="104" cy="122"/>
            </a:xfrm>
            <a:prstGeom prst="ellipse">
              <a:avLst/>
            </a:prstGeom>
            <a:solidFill>
              <a:srgbClr val="FFFFFF"/>
            </a:solid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47" name="Oval 70"/>
            <p:cNvSpPr>
              <a:spLocks noChangeArrowheads="1"/>
            </p:cNvSpPr>
            <p:nvPr/>
          </p:nvSpPr>
          <p:spPr bwMode="auto">
            <a:xfrm>
              <a:off x="2103" y="3448"/>
              <a:ext cx="103" cy="122"/>
            </a:xfrm>
            <a:prstGeom prst="ellipse">
              <a:avLst/>
            </a:prstGeom>
            <a:solidFill>
              <a:srgbClr val="FFFFFF"/>
            </a:solid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48" name="Oval 71"/>
            <p:cNvSpPr>
              <a:spLocks noChangeArrowheads="1"/>
            </p:cNvSpPr>
            <p:nvPr/>
          </p:nvSpPr>
          <p:spPr bwMode="auto">
            <a:xfrm>
              <a:off x="2376" y="3438"/>
              <a:ext cx="113" cy="122"/>
            </a:xfrm>
            <a:prstGeom prst="ellipse">
              <a:avLst/>
            </a:prstGeom>
            <a:solidFill>
              <a:srgbClr val="FFFFFF"/>
            </a:solid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49" name="Oval 72"/>
            <p:cNvSpPr>
              <a:spLocks noChangeArrowheads="1"/>
            </p:cNvSpPr>
            <p:nvPr/>
          </p:nvSpPr>
          <p:spPr bwMode="auto">
            <a:xfrm>
              <a:off x="2620" y="3448"/>
              <a:ext cx="113" cy="122"/>
            </a:xfrm>
            <a:prstGeom prst="ellipse">
              <a:avLst/>
            </a:prstGeom>
            <a:solidFill>
              <a:srgbClr val="FFFFFF"/>
            </a:solid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50" name="Oval 73"/>
            <p:cNvSpPr>
              <a:spLocks noChangeArrowheads="1"/>
            </p:cNvSpPr>
            <p:nvPr/>
          </p:nvSpPr>
          <p:spPr bwMode="auto">
            <a:xfrm>
              <a:off x="2846" y="3448"/>
              <a:ext cx="113" cy="122"/>
            </a:xfrm>
            <a:prstGeom prst="ellipse">
              <a:avLst/>
            </a:prstGeom>
            <a:solidFill>
              <a:srgbClr val="FFFFFF"/>
            </a:solid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51" name="Oval 74"/>
            <p:cNvSpPr>
              <a:spLocks noChangeArrowheads="1"/>
            </p:cNvSpPr>
            <p:nvPr/>
          </p:nvSpPr>
          <p:spPr bwMode="auto">
            <a:xfrm>
              <a:off x="3110" y="3448"/>
              <a:ext cx="113" cy="122"/>
            </a:xfrm>
            <a:prstGeom prst="ellipse">
              <a:avLst/>
            </a:prstGeom>
            <a:solidFill>
              <a:srgbClr val="FFFFFF"/>
            </a:solid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52" name="Oval 75"/>
            <p:cNvSpPr>
              <a:spLocks noChangeArrowheads="1"/>
            </p:cNvSpPr>
            <p:nvPr/>
          </p:nvSpPr>
          <p:spPr bwMode="auto">
            <a:xfrm>
              <a:off x="3354" y="3448"/>
              <a:ext cx="113" cy="122"/>
            </a:xfrm>
            <a:prstGeom prst="ellipse">
              <a:avLst/>
            </a:prstGeom>
            <a:solidFill>
              <a:srgbClr val="FFFFFF"/>
            </a:solid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53" name="Oval 76"/>
            <p:cNvSpPr>
              <a:spLocks noChangeArrowheads="1"/>
            </p:cNvSpPr>
            <p:nvPr/>
          </p:nvSpPr>
          <p:spPr bwMode="auto">
            <a:xfrm>
              <a:off x="3599" y="3448"/>
              <a:ext cx="113" cy="122"/>
            </a:xfrm>
            <a:prstGeom prst="ellipse">
              <a:avLst/>
            </a:prstGeom>
            <a:solidFill>
              <a:srgbClr val="FFFFFF"/>
            </a:solid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54" name="Oval 77"/>
            <p:cNvSpPr>
              <a:spLocks noChangeArrowheads="1"/>
            </p:cNvSpPr>
            <p:nvPr/>
          </p:nvSpPr>
          <p:spPr bwMode="auto">
            <a:xfrm>
              <a:off x="3844" y="3448"/>
              <a:ext cx="113" cy="122"/>
            </a:xfrm>
            <a:prstGeom prst="ellipse">
              <a:avLst/>
            </a:prstGeom>
            <a:solidFill>
              <a:srgbClr val="FFFFFF"/>
            </a:solid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55" name="Oval 78"/>
            <p:cNvSpPr>
              <a:spLocks noChangeArrowheads="1"/>
            </p:cNvSpPr>
            <p:nvPr/>
          </p:nvSpPr>
          <p:spPr bwMode="auto">
            <a:xfrm>
              <a:off x="4597" y="3448"/>
              <a:ext cx="103" cy="122"/>
            </a:xfrm>
            <a:prstGeom prst="ellipse">
              <a:avLst/>
            </a:prstGeom>
            <a:solidFill>
              <a:srgbClr val="FFFFFF"/>
            </a:solid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56" name="Oval 79"/>
            <p:cNvSpPr>
              <a:spLocks noChangeArrowheads="1"/>
            </p:cNvSpPr>
            <p:nvPr/>
          </p:nvSpPr>
          <p:spPr bwMode="auto">
            <a:xfrm>
              <a:off x="4842" y="3448"/>
              <a:ext cx="103" cy="122"/>
            </a:xfrm>
            <a:prstGeom prst="ellipse">
              <a:avLst/>
            </a:prstGeom>
            <a:solidFill>
              <a:srgbClr val="FFFFFF"/>
            </a:solid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57" name="Oval 80"/>
            <p:cNvSpPr>
              <a:spLocks noChangeArrowheads="1"/>
            </p:cNvSpPr>
            <p:nvPr/>
          </p:nvSpPr>
          <p:spPr bwMode="auto">
            <a:xfrm>
              <a:off x="1378" y="3131"/>
              <a:ext cx="66" cy="72"/>
            </a:xfrm>
            <a:prstGeom prst="ellipse">
              <a:avLst/>
            </a:prstGeom>
            <a:solidFill>
              <a:srgbClr val="000000"/>
            </a:solid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58" name="Oval 81"/>
            <p:cNvSpPr>
              <a:spLocks noChangeArrowheads="1"/>
            </p:cNvSpPr>
            <p:nvPr/>
          </p:nvSpPr>
          <p:spPr bwMode="auto">
            <a:xfrm>
              <a:off x="1067" y="3131"/>
              <a:ext cx="57" cy="72"/>
            </a:xfrm>
            <a:prstGeom prst="ellipse">
              <a:avLst/>
            </a:prstGeom>
            <a:solidFill>
              <a:srgbClr val="000000"/>
            </a:solid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59" name="Line 82"/>
            <p:cNvSpPr>
              <a:spLocks noChangeShapeType="1"/>
            </p:cNvSpPr>
            <p:nvPr/>
          </p:nvSpPr>
          <p:spPr bwMode="auto">
            <a:xfrm flipH="1">
              <a:off x="1096" y="2907"/>
              <a:ext cx="47" cy="2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60" name="Line 83"/>
            <p:cNvSpPr>
              <a:spLocks noChangeShapeType="1"/>
            </p:cNvSpPr>
            <p:nvPr/>
          </p:nvSpPr>
          <p:spPr bwMode="auto">
            <a:xfrm flipH="1">
              <a:off x="936" y="3193"/>
              <a:ext cx="150" cy="25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61" name="Line 84"/>
            <p:cNvSpPr>
              <a:spLocks noChangeShapeType="1"/>
            </p:cNvSpPr>
            <p:nvPr/>
          </p:nvSpPr>
          <p:spPr bwMode="auto">
            <a:xfrm>
              <a:off x="1105" y="3193"/>
              <a:ext cx="66" cy="25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62" name="Line 85"/>
            <p:cNvSpPr>
              <a:spLocks noChangeShapeType="1"/>
            </p:cNvSpPr>
            <p:nvPr/>
          </p:nvSpPr>
          <p:spPr bwMode="auto">
            <a:xfrm flipH="1">
              <a:off x="1406" y="2907"/>
              <a:ext cx="19" cy="22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63" name="Line 86"/>
            <p:cNvSpPr>
              <a:spLocks noChangeShapeType="1"/>
            </p:cNvSpPr>
            <p:nvPr/>
          </p:nvSpPr>
          <p:spPr bwMode="auto">
            <a:xfrm>
              <a:off x="1406" y="3193"/>
              <a:ext cx="1" cy="25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64" name="Oval 87"/>
            <p:cNvSpPr>
              <a:spLocks noChangeArrowheads="1"/>
            </p:cNvSpPr>
            <p:nvPr/>
          </p:nvSpPr>
          <p:spPr bwMode="auto">
            <a:xfrm>
              <a:off x="1754" y="3131"/>
              <a:ext cx="57" cy="72"/>
            </a:xfrm>
            <a:prstGeom prst="ellipse">
              <a:avLst/>
            </a:prstGeom>
            <a:solidFill>
              <a:srgbClr val="000000"/>
            </a:solid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65" name="Line 88"/>
            <p:cNvSpPr>
              <a:spLocks noChangeShapeType="1"/>
            </p:cNvSpPr>
            <p:nvPr/>
          </p:nvSpPr>
          <p:spPr bwMode="auto">
            <a:xfrm>
              <a:off x="1764" y="2907"/>
              <a:ext cx="9" cy="22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66" name="Line 89"/>
            <p:cNvSpPr>
              <a:spLocks noChangeShapeType="1"/>
            </p:cNvSpPr>
            <p:nvPr/>
          </p:nvSpPr>
          <p:spPr bwMode="auto">
            <a:xfrm flipH="1">
              <a:off x="1670" y="3182"/>
              <a:ext cx="94" cy="266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67" name="Line 90"/>
            <p:cNvSpPr>
              <a:spLocks noChangeShapeType="1"/>
            </p:cNvSpPr>
            <p:nvPr/>
          </p:nvSpPr>
          <p:spPr bwMode="auto">
            <a:xfrm>
              <a:off x="1792" y="3182"/>
              <a:ext cx="94" cy="256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68" name="Oval 91"/>
            <p:cNvSpPr>
              <a:spLocks noChangeArrowheads="1"/>
            </p:cNvSpPr>
            <p:nvPr/>
          </p:nvSpPr>
          <p:spPr bwMode="auto">
            <a:xfrm>
              <a:off x="2282" y="3121"/>
              <a:ext cx="65" cy="72"/>
            </a:xfrm>
            <a:prstGeom prst="ellipse">
              <a:avLst/>
            </a:prstGeom>
            <a:solidFill>
              <a:srgbClr val="000000"/>
            </a:solid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69" name="Line 92"/>
            <p:cNvSpPr>
              <a:spLocks noChangeShapeType="1"/>
            </p:cNvSpPr>
            <p:nvPr/>
          </p:nvSpPr>
          <p:spPr bwMode="auto">
            <a:xfrm flipH="1">
              <a:off x="2310" y="2907"/>
              <a:ext cx="37" cy="22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70" name="Line 93"/>
            <p:cNvSpPr>
              <a:spLocks noChangeShapeType="1"/>
            </p:cNvSpPr>
            <p:nvPr/>
          </p:nvSpPr>
          <p:spPr bwMode="auto">
            <a:xfrm flipH="1">
              <a:off x="2169" y="3162"/>
              <a:ext cx="131" cy="286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71" name="Line 94"/>
            <p:cNvSpPr>
              <a:spLocks noChangeShapeType="1"/>
            </p:cNvSpPr>
            <p:nvPr/>
          </p:nvSpPr>
          <p:spPr bwMode="auto">
            <a:xfrm>
              <a:off x="2319" y="3172"/>
              <a:ext cx="94" cy="276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72" name="Oval 95"/>
            <p:cNvSpPr>
              <a:spLocks noChangeArrowheads="1"/>
            </p:cNvSpPr>
            <p:nvPr/>
          </p:nvSpPr>
          <p:spPr bwMode="auto">
            <a:xfrm>
              <a:off x="2639" y="3131"/>
              <a:ext cx="66" cy="72"/>
            </a:xfrm>
            <a:prstGeom prst="ellipse">
              <a:avLst/>
            </a:prstGeom>
            <a:solidFill>
              <a:srgbClr val="000000"/>
            </a:solid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73" name="Line 96"/>
            <p:cNvSpPr>
              <a:spLocks noChangeShapeType="1"/>
            </p:cNvSpPr>
            <p:nvPr/>
          </p:nvSpPr>
          <p:spPr bwMode="auto">
            <a:xfrm>
              <a:off x="2667" y="2917"/>
              <a:ext cx="1" cy="20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74" name="Line 97"/>
            <p:cNvSpPr>
              <a:spLocks noChangeShapeType="1"/>
            </p:cNvSpPr>
            <p:nvPr/>
          </p:nvSpPr>
          <p:spPr bwMode="auto">
            <a:xfrm>
              <a:off x="2667" y="3193"/>
              <a:ext cx="1" cy="25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75" name="Oval 98"/>
            <p:cNvSpPr>
              <a:spLocks noChangeArrowheads="1"/>
            </p:cNvSpPr>
            <p:nvPr/>
          </p:nvSpPr>
          <p:spPr bwMode="auto">
            <a:xfrm>
              <a:off x="2922" y="3131"/>
              <a:ext cx="65" cy="62"/>
            </a:xfrm>
            <a:prstGeom prst="ellipse">
              <a:avLst/>
            </a:prstGeom>
            <a:solidFill>
              <a:srgbClr val="000000"/>
            </a:solid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76" name="Line 99"/>
            <p:cNvSpPr>
              <a:spLocks noChangeShapeType="1"/>
            </p:cNvSpPr>
            <p:nvPr/>
          </p:nvSpPr>
          <p:spPr bwMode="auto">
            <a:xfrm>
              <a:off x="2950" y="2907"/>
              <a:ext cx="1" cy="21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77" name="Line 100"/>
            <p:cNvSpPr>
              <a:spLocks noChangeShapeType="1"/>
            </p:cNvSpPr>
            <p:nvPr/>
          </p:nvSpPr>
          <p:spPr bwMode="auto">
            <a:xfrm flipH="1">
              <a:off x="2903" y="3182"/>
              <a:ext cx="28" cy="256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78" name="Oval 101"/>
            <p:cNvSpPr>
              <a:spLocks noChangeArrowheads="1"/>
            </p:cNvSpPr>
            <p:nvPr/>
          </p:nvSpPr>
          <p:spPr bwMode="auto">
            <a:xfrm>
              <a:off x="3486" y="3121"/>
              <a:ext cx="66" cy="72"/>
            </a:xfrm>
            <a:prstGeom prst="ellipse">
              <a:avLst/>
            </a:prstGeom>
            <a:solidFill>
              <a:srgbClr val="000000"/>
            </a:solid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79" name="Line 102"/>
            <p:cNvSpPr>
              <a:spLocks noChangeShapeType="1"/>
            </p:cNvSpPr>
            <p:nvPr/>
          </p:nvSpPr>
          <p:spPr bwMode="auto">
            <a:xfrm>
              <a:off x="2959" y="3172"/>
              <a:ext cx="179" cy="276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80" name="Line 103"/>
            <p:cNvSpPr>
              <a:spLocks noChangeShapeType="1"/>
            </p:cNvSpPr>
            <p:nvPr/>
          </p:nvSpPr>
          <p:spPr bwMode="auto">
            <a:xfrm flipH="1">
              <a:off x="3514" y="2907"/>
              <a:ext cx="29" cy="22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81" name="Line 104"/>
            <p:cNvSpPr>
              <a:spLocks noChangeShapeType="1"/>
            </p:cNvSpPr>
            <p:nvPr/>
          </p:nvSpPr>
          <p:spPr bwMode="auto">
            <a:xfrm flipH="1">
              <a:off x="3420" y="3182"/>
              <a:ext cx="85" cy="266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82" name="Line 105"/>
            <p:cNvSpPr>
              <a:spLocks noChangeShapeType="1"/>
            </p:cNvSpPr>
            <p:nvPr/>
          </p:nvSpPr>
          <p:spPr bwMode="auto">
            <a:xfrm>
              <a:off x="3524" y="3182"/>
              <a:ext cx="122" cy="266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83" name="Oval 106"/>
            <p:cNvSpPr>
              <a:spLocks noChangeArrowheads="1"/>
            </p:cNvSpPr>
            <p:nvPr/>
          </p:nvSpPr>
          <p:spPr bwMode="auto">
            <a:xfrm>
              <a:off x="4785" y="3121"/>
              <a:ext cx="66" cy="72"/>
            </a:xfrm>
            <a:prstGeom prst="ellipse">
              <a:avLst/>
            </a:prstGeom>
            <a:solidFill>
              <a:srgbClr val="000000"/>
            </a:solid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84" name="Line 107"/>
            <p:cNvSpPr>
              <a:spLocks noChangeShapeType="1"/>
            </p:cNvSpPr>
            <p:nvPr/>
          </p:nvSpPr>
          <p:spPr bwMode="auto">
            <a:xfrm>
              <a:off x="4813" y="2907"/>
              <a:ext cx="1" cy="22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85" name="Line 108"/>
            <p:cNvSpPr>
              <a:spLocks noChangeShapeType="1"/>
            </p:cNvSpPr>
            <p:nvPr/>
          </p:nvSpPr>
          <p:spPr bwMode="auto">
            <a:xfrm>
              <a:off x="4823" y="3182"/>
              <a:ext cx="56" cy="266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86" name="Line 109"/>
            <p:cNvSpPr>
              <a:spLocks noChangeShapeType="1"/>
            </p:cNvSpPr>
            <p:nvPr/>
          </p:nvSpPr>
          <p:spPr bwMode="auto">
            <a:xfrm flipH="1">
              <a:off x="4672" y="3172"/>
              <a:ext cx="132" cy="286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87" name="Oval 110"/>
            <p:cNvSpPr>
              <a:spLocks noChangeArrowheads="1"/>
            </p:cNvSpPr>
            <p:nvPr/>
          </p:nvSpPr>
          <p:spPr bwMode="auto">
            <a:xfrm>
              <a:off x="3825" y="3131"/>
              <a:ext cx="66" cy="72"/>
            </a:xfrm>
            <a:prstGeom prst="ellipse">
              <a:avLst/>
            </a:prstGeom>
            <a:solidFill>
              <a:srgbClr val="000000"/>
            </a:solid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88" name="Line 111"/>
            <p:cNvSpPr>
              <a:spLocks noChangeShapeType="1"/>
            </p:cNvSpPr>
            <p:nvPr/>
          </p:nvSpPr>
          <p:spPr bwMode="auto">
            <a:xfrm>
              <a:off x="3853" y="2907"/>
              <a:ext cx="1" cy="24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89" name="Line 112"/>
            <p:cNvSpPr>
              <a:spLocks noChangeShapeType="1"/>
            </p:cNvSpPr>
            <p:nvPr/>
          </p:nvSpPr>
          <p:spPr bwMode="auto">
            <a:xfrm>
              <a:off x="3853" y="3182"/>
              <a:ext cx="38" cy="266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90" name="Line 113"/>
            <p:cNvSpPr>
              <a:spLocks noChangeShapeType="1"/>
            </p:cNvSpPr>
            <p:nvPr/>
          </p:nvSpPr>
          <p:spPr bwMode="auto">
            <a:xfrm>
              <a:off x="954" y="3550"/>
              <a:ext cx="29" cy="82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91" name="Line 114"/>
            <p:cNvSpPr>
              <a:spLocks noChangeShapeType="1"/>
            </p:cNvSpPr>
            <p:nvPr/>
          </p:nvSpPr>
          <p:spPr bwMode="auto">
            <a:xfrm>
              <a:off x="1171" y="3560"/>
              <a:ext cx="1" cy="6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92" name="Line 115"/>
            <p:cNvSpPr>
              <a:spLocks noChangeShapeType="1"/>
            </p:cNvSpPr>
            <p:nvPr/>
          </p:nvSpPr>
          <p:spPr bwMode="auto">
            <a:xfrm flipH="1">
              <a:off x="832" y="3540"/>
              <a:ext cx="57" cy="8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93" name="Line 116"/>
            <p:cNvSpPr>
              <a:spLocks noChangeShapeType="1"/>
            </p:cNvSpPr>
            <p:nvPr/>
          </p:nvSpPr>
          <p:spPr bwMode="auto">
            <a:xfrm flipH="1">
              <a:off x="794" y="3642"/>
              <a:ext cx="19" cy="3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94" name="Line 117"/>
            <p:cNvSpPr>
              <a:spLocks noChangeShapeType="1"/>
            </p:cNvSpPr>
            <p:nvPr/>
          </p:nvSpPr>
          <p:spPr bwMode="auto">
            <a:xfrm flipH="1">
              <a:off x="757" y="3703"/>
              <a:ext cx="19" cy="3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95" name="Line 118"/>
            <p:cNvSpPr>
              <a:spLocks noChangeShapeType="1"/>
            </p:cNvSpPr>
            <p:nvPr/>
          </p:nvSpPr>
          <p:spPr bwMode="auto">
            <a:xfrm>
              <a:off x="983" y="3652"/>
              <a:ext cx="19" cy="4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96" name="Line 119"/>
            <p:cNvSpPr>
              <a:spLocks noChangeShapeType="1"/>
            </p:cNvSpPr>
            <p:nvPr/>
          </p:nvSpPr>
          <p:spPr bwMode="auto">
            <a:xfrm>
              <a:off x="1011" y="3713"/>
              <a:ext cx="9" cy="4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97" name="Line 120"/>
            <p:cNvSpPr>
              <a:spLocks noChangeShapeType="1"/>
            </p:cNvSpPr>
            <p:nvPr/>
          </p:nvSpPr>
          <p:spPr bwMode="auto">
            <a:xfrm>
              <a:off x="1171" y="3652"/>
              <a:ext cx="1" cy="5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98" name="Line 121"/>
            <p:cNvSpPr>
              <a:spLocks noChangeShapeType="1"/>
            </p:cNvSpPr>
            <p:nvPr/>
          </p:nvSpPr>
          <p:spPr bwMode="auto">
            <a:xfrm>
              <a:off x="1171" y="3734"/>
              <a:ext cx="9" cy="5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399" name="Line 122"/>
            <p:cNvSpPr>
              <a:spLocks noChangeShapeType="1"/>
            </p:cNvSpPr>
            <p:nvPr/>
          </p:nvSpPr>
          <p:spPr bwMode="auto">
            <a:xfrm flipH="1">
              <a:off x="1585" y="3550"/>
              <a:ext cx="47" cy="92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400" name="Line 123"/>
            <p:cNvSpPr>
              <a:spLocks noChangeShapeType="1"/>
            </p:cNvSpPr>
            <p:nvPr/>
          </p:nvSpPr>
          <p:spPr bwMode="auto">
            <a:xfrm>
              <a:off x="1689" y="3550"/>
              <a:ext cx="28" cy="92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401" name="Line 124"/>
            <p:cNvSpPr>
              <a:spLocks noChangeShapeType="1"/>
            </p:cNvSpPr>
            <p:nvPr/>
          </p:nvSpPr>
          <p:spPr bwMode="auto">
            <a:xfrm>
              <a:off x="1736" y="3672"/>
              <a:ext cx="18" cy="52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402" name="Line 125"/>
            <p:cNvSpPr>
              <a:spLocks noChangeShapeType="1"/>
            </p:cNvSpPr>
            <p:nvPr/>
          </p:nvSpPr>
          <p:spPr bwMode="auto">
            <a:xfrm>
              <a:off x="1764" y="3764"/>
              <a:ext cx="19" cy="3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403" name="Line 126"/>
            <p:cNvSpPr>
              <a:spLocks noChangeShapeType="1"/>
            </p:cNvSpPr>
            <p:nvPr/>
          </p:nvSpPr>
          <p:spPr bwMode="auto">
            <a:xfrm flipH="1">
              <a:off x="1547" y="3662"/>
              <a:ext cx="19" cy="4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404" name="Line 127"/>
            <p:cNvSpPr>
              <a:spLocks noChangeShapeType="1"/>
            </p:cNvSpPr>
            <p:nvPr/>
          </p:nvSpPr>
          <p:spPr bwMode="auto">
            <a:xfrm flipH="1">
              <a:off x="1510" y="3734"/>
              <a:ext cx="28" cy="6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405" name="Line 128"/>
            <p:cNvSpPr>
              <a:spLocks noChangeShapeType="1"/>
            </p:cNvSpPr>
            <p:nvPr/>
          </p:nvSpPr>
          <p:spPr bwMode="auto">
            <a:xfrm>
              <a:off x="1905" y="3560"/>
              <a:ext cx="9" cy="72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406" name="Line 129"/>
            <p:cNvSpPr>
              <a:spLocks noChangeShapeType="1"/>
            </p:cNvSpPr>
            <p:nvPr/>
          </p:nvSpPr>
          <p:spPr bwMode="auto">
            <a:xfrm>
              <a:off x="1914" y="3683"/>
              <a:ext cx="1" cy="5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407" name="Line 130"/>
            <p:cNvSpPr>
              <a:spLocks noChangeShapeType="1"/>
            </p:cNvSpPr>
            <p:nvPr/>
          </p:nvSpPr>
          <p:spPr bwMode="auto">
            <a:xfrm>
              <a:off x="1914" y="3775"/>
              <a:ext cx="1" cy="4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408" name="Line 131"/>
            <p:cNvSpPr>
              <a:spLocks noChangeShapeType="1"/>
            </p:cNvSpPr>
            <p:nvPr/>
          </p:nvSpPr>
          <p:spPr bwMode="auto">
            <a:xfrm flipH="1">
              <a:off x="2366" y="3550"/>
              <a:ext cx="38" cy="82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409" name="Line 132"/>
            <p:cNvSpPr>
              <a:spLocks noChangeShapeType="1"/>
            </p:cNvSpPr>
            <p:nvPr/>
          </p:nvSpPr>
          <p:spPr bwMode="auto">
            <a:xfrm flipH="1">
              <a:off x="2338" y="3662"/>
              <a:ext cx="19" cy="5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410" name="Line 133"/>
            <p:cNvSpPr>
              <a:spLocks noChangeShapeType="1"/>
            </p:cNvSpPr>
            <p:nvPr/>
          </p:nvSpPr>
          <p:spPr bwMode="auto">
            <a:xfrm flipH="1">
              <a:off x="2291" y="3744"/>
              <a:ext cx="28" cy="5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411" name="Line 134"/>
            <p:cNvSpPr>
              <a:spLocks noChangeShapeType="1"/>
            </p:cNvSpPr>
            <p:nvPr/>
          </p:nvSpPr>
          <p:spPr bwMode="auto">
            <a:xfrm>
              <a:off x="2451" y="3550"/>
              <a:ext cx="38" cy="7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412" name="Line 135"/>
            <p:cNvSpPr>
              <a:spLocks noChangeShapeType="1"/>
            </p:cNvSpPr>
            <p:nvPr/>
          </p:nvSpPr>
          <p:spPr bwMode="auto">
            <a:xfrm>
              <a:off x="2507" y="3652"/>
              <a:ext cx="19" cy="4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413" name="Line 136"/>
            <p:cNvSpPr>
              <a:spLocks noChangeShapeType="1"/>
            </p:cNvSpPr>
            <p:nvPr/>
          </p:nvSpPr>
          <p:spPr bwMode="auto">
            <a:xfrm>
              <a:off x="2545" y="3734"/>
              <a:ext cx="19" cy="4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414" name="Line 137"/>
            <p:cNvSpPr>
              <a:spLocks noChangeShapeType="1"/>
            </p:cNvSpPr>
            <p:nvPr/>
          </p:nvSpPr>
          <p:spPr bwMode="auto">
            <a:xfrm>
              <a:off x="2893" y="3560"/>
              <a:ext cx="1" cy="82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415" name="Line 138"/>
            <p:cNvSpPr>
              <a:spLocks noChangeShapeType="1"/>
            </p:cNvSpPr>
            <p:nvPr/>
          </p:nvSpPr>
          <p:spPr bwMode="auto">
            <a:xfrm>
              <a:off x="2893" y="3672"/>
              <a:ext cx="1" cy="4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416" name="Line 139"/>
            <p:cNvSpPr>
              <a:spLocks noChangeShapeType="1"/>
            </p:cNvSpPr>
            <p:nvPr/>
          </p:nvSpPr>
          <p:spPr bwMode="auto">
            <a:xfrm>
              <a:off x="2893" y="3754"/>
              <a:ext cx="1" cy="6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417" name="Line 140"/>
            <p:cNvSpPr>
              <a:spLocks noChangeShapeType="1"/>
            </p:cNvSpPr>
            <p:nvPr/>
          </p:nvSpPr>
          <p:spPr bwMode="auto">
            <a:xfrm flipH="1">
              <a:off x="3129" y="3560"/>
              <a:ext cx="18" cy="6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418" name="Line 141"/>
            <p:cNvSpPr>
              <a:spLocks noChangeShapeType="1"/>
            </p:cNvSpPr>
            <p:nvPr/>
          </p:nvSpPr>
          <p:spPr bwMode="auto">
            <a:xfrm flipH="1">
              <a:off x="3100" y="3642"/>
              <a:ext cx="19" cy="5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419" name="Line 142"/>
            <p:cNvSpPr>
              <a:spLocks noChangeShapeType="1"/>
            </p:cNvSpPr>
            <p:nvPr/>
          </p:nvSpPr>
          <p:spPr bwMode="auto">
            <a:xfrm flipH="1">
              <a:off x="3072" y="3734"/>
              <a:ext cx="19" cy="4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420" name="Line 143"/>
            <p:cNvSpPr>
              <a:spLocks noChangeShapeType="1"/>
            </p:cNvSpPr>
            <p:nvPr/>
          </p:nvSpPr>
          <p:spPr bwMode="auto">
            <a:xfrm>
              <a:off x="3185" y="3550"/>
              <a:ext cx="38" cy="6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421" name="Line 144"/>
            <p:cNvSpPr>
              <a:spLocks noChangeShapeType="1"/>
            </p:cNvSpPr>
            <p:nvPr/>
          </p:nvSpPr>
          <p:spPr bwMode="auto">
            <a:xfrm>
              <a:off x="3242" y="3642"/>
              <a:ext cx="18" cy="4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422" name="Line 145"/>
            <p:cNvSpPr>
              <a:spLocks noChangeShapeType="1"/>
            </p:cNvSpPr>
            <p:nvPr/>
          </p:nvSpPr>
          <p:spPr bwMode="auto">
            <a:xfrm>
              <a:off x="3270" y="3724"/>
              <a:ext cx="28" cy="4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423" name="Line 146"/>
            <p:cNvSpPr>
              <a:spLocks noChangeShapeType="1"/>
            </p:cNvSpPr>
            <p:nvPr/>
          </p:nvSpPr>
          <p:spPr bwMode="auto">
            <a:xfrm>
              <a:off x="3646" y="3560"/>
              <a:ext cx="1" cy="6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424" name="Line 147"/>
            <p:cNvSpPr>
              <a:spLocks noChangeShapeType="1"/>
            </p:cNvSpPr>
            <p:nvPr/>
          </p:nvSpPr>
          <p:spPr bwMode="auto">
            <a:xfrm>
              <a:off x="3656" y="3662"/>
              <a:ext cx="1" cy="4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425" name="Line 148"/>
            <p:cNvSpPr>
              <a:spLocks noChangeShapeType="1"/>
            </p:cNvSpPr>
            <p:nvPr/>
          </p:nvSpPr>
          <p:spPr bwMode="auto">
            <a:xfrm>
              <a:off x="3656" y="3724"/>
              <a:ext cx="1" cy="5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426" name="Line 149"/>
            <p:cNvSpPr>
              <a:spLocks noChangeShapeType="1"/>
            </p:cNvSpPr>
            <p:nvPr/>
          </p:nvSpPr>
          <p:spPr bwMode="auto">
            <a:xfrm>
              <a:off x="4917" y="3550"/>
              <a:ext cx="56" cy="82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427" name="Line 150"/>
            <p:cNvSpPr>
              <a:spLocks noChangeShapeType="1"/>
            </p:cNvSpPr>
            <p:nvPr/>
          </p:nvSpPr>
          <p:spPr bwMode="auto">
            <a:xfrm>
              <a:off x="4983" y="3652"/>
              <a:ext cx="28" cy="3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428" name="Line 151"/>
            <p:cNvSpPr>
              <a:spLocks noChangeShapeType="1"/>
            </p:cNvSpPr>
            <p:nvPr/>
          </p:nvSpPr>
          <p:spPr bwMode="auto">
            <a:xfrm>
              <a:off x="5020" y="3703"/>
              <a:ext cx="19" cy="3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429" name="Line 152"/>
            <p:cNvSpPr>
              <a:spLocks noChangeShapeType="1"/>
            </p:cNvSpPr>
            <p:nvPr/>
          </p:nvSpPr>
          <p:spPr bwMode="auto">
            <a:xfrm flipH="1">
              <a:off x="4832" y="3550"/>
              <a:ext cx="28" cy="102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430" name="Line 153"/>
            <p:cNvSpPr>
              <a:spLocks noChangeShapeType="1"/>
            </p:cNvSpPr>
            <p:nvPr/>
          </p:nvSpPr>
          <p:spPr bwMode="auto">
            <a:xfrm flipH="1">
              <a:off x="4813" y="3683"/>
              <a:ext cx="19" cy="6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431" name="Line 154"/>
            <p:cNvSpPr>
              <a:spLocks noChangeShapeType="1"/>
            </p:cNvSpPr>
            <p:nvPr/>
          </p:nvSpPr>
          <p:spPr bwMode="auto">
            <a:xfrm flipH="1">
              <a:off x="4794" y="3764"/>
              <a:ext cx="19" cy="62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432" name="Line 155"/>
            <p:cNvSpPr>
              <a:spLocks noChangeShapeType="1"/>
            </p:cNvSpPr>
            <p:nvPr/>
          </p:nvSpPr>
          <p:spPr bwMode="auto">
            <a:xfrm>
              <a:off x="4663" y="3560"/>
              <a:ext cx="19" cy="6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433" name="Line 156"/>
            <p:cNvSpPr>
              <a:spLocks noChangeShapeType="1"/>
            </p:cNvSpPr>
            <p:nvPr/>
          </p:nvSpPr>
          <p:spPr bwMode="auto">
            <a:xfrm>
              <a:off x="4691" y="3642"/>
              <a:ext cx="19" cy="6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434" name="Line 157"/>
            <p:cNvSpPr>
              <a:spLocks noChangeShapeType="1"/>
            </p:cNvSpPr>
            <p:nvPr/>
          </p:nvSpPr>
          <p:spPr bwMode="auto">
            <a:xfrm>
              <a:off x="4719" y="3734"/>
              <a:ext cx="19" cy="3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435" name="Line 158"/>
            <p:cNvSpPr>
              <a:spLocks noChangeShapeType="1"/>
            </p:cNvSpPr>
            <p:nvPr/>
          </p:nvSpPr>
          <p:spPr bwMode="auto">
            <a:xfrm flipH="1">
              <a:off x="4578" y="3540"/>
              <a:ext cx="28" cy="8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436" name="Line 159"/>
            <p:cNvSpPr>
              <a:spLocks noChangeShapeType="1"/>
            </p:cNvSpPr>
            <p:nvPr/>
          </p:nvSpPr>
          <p:spPr bwMode="auto">
            <a:xfrm flipH="1">
              <a:off x="4559" y="3652"/>
              <a:ext cx="19" cy="4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437" name="Line 160"/>
            <p:cNvSpPr>
              <a:spLocks noChangeShapeType="1"/>
            </p:cNvSpPr>
            <p:nvPr/>
          </p:nvSpPr>
          <p:spPr bwMode="auto">
            <a:xfrm flipH="1">
              <a:off x="4540" y="3713"/>
              <a:ext cx="19" cy="5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438" name="Rectangle 161"/>
            <p:cNvSpPr>
              <a:spLocks noChangeArrowheads="1"/>
            </p:cNvSpPr>
            <p:nvPr/>
          </p:nvSpPr>
          <p:spPr bwMode="auto">
            <a:xfrm>
              <a:off x="2122" y="3448"/>
              <a:ext cx="59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 eaLnBrk="0" hangingPunct="0">
                <a:lnSpc>
                  <a:spcPct val="100000"/>
                </a:lnSpc>
                <a:spcBef>
                  <a:spcPct val="0"/>
                </a:spcBef>
                <a:buClrTx/>
                <a:buSzTx/>
              </a:pPr>
              <a:r>
                <a:rPr lang="en-US" sz="1200" b="1">
                  <a:solidFill>
                    <a:srgbClr val="000000"/>
                  </a:solidFill>
                  <a:latin typeface="Helvetica" charset="0"/>
                </a:rPr>
                <a:t>T</a:t>
              </a:r>
              <a:endParaRPr lang="en-US" sz="2400" baseline="-25000">
                <a:latin typeface="Times" charset="0"/>
              </a:endParaRPr>
            </a:p>
          </p:txBody>
        </p:sp>
        <p:sp>
          <p:nvSpPr>
            <p:cNvPr id="53439" name="Rectangle 162"/>
            <p:cNvSpPr>
              <a:spLocks noChangeArrowheads="1"/>
            </p:cNvSpPr>
            <p:nvPr/>
          </p:nvSpPr>
          <p:spPr bwMode="auto">
            <a:xfrm>
              <a:off x="2649" y="3448"/>
              <a:ext cx="59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 eaLnBrk="0" hangingPunct="0">
                <a:lnSpc>
                  <a:spcPct val="100000"/>
                </a:lnSpc>
                <a:spcBef>
                  <a:spcPct val="0"/>
                </a:spcBef>
                <a:buClrTx/>
                <a:buSzTx/>
              </a:pPr>
              <a:r>
                <a:rPr lang="en-US" sz="1200" b="1">
                  <a:solidFill>
                    <a:srgbClr val="000000"/>
                  </a:solidFill>
                  <a:latin typeface="Helvetica" charset="0"/>
                </a:rPr>
                <a:t>T</a:t>
              </a:r>
              <a:endParaRPr lang="en-US" sz="2400" baseline="-25000">
                <a:latin typeface="Times" charset="0"/>
              </a:endParaRPr>
            </a:p>
          </p:txBody>
        </p:sp>
        <p:sp>
          <p:nvSpPr>
            <p:cNvPr id="53440" name="Rectangle 163"/>
            <p:cNvSpPr>
              <a:spLocks noChangeArrowheads="1"/>
            </p:cNvSpPr>
            <p:nvPr/>
          </p:nvSpPr>
          <p:spPr bwMode="auto">
            <a:xfrm>
              <a:off x="3383" y="3458"/>
              <a:ext cx="59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 eaLnBrk="0" hangingPunct="0">
                <a:lnSpc>
                  <a:spcPct val="100000"/>
                </a:lnSpc>
                <a:spcBef>
                  <a:spcPct val="0"/>
                </a:spcBef>
                <a:buClrTx/>
                <a:buSzTx/>
              </a:pPr>
              <a:r>
                <a:rPr lang="en-US" sz="1200" b="1">
                  <a:solidFill>
                    <a:srgbClr val="000000"/>
                  </a:solidFill>
                  <a:latin typeface="Helvetica" charset="0"/>
                </a:rPr>
                <a:t>T</a:t>
              </a:r>
              <a:endParaRPr lang="en-US" sz="2400" baseline="-25000">
                <a:latin typeface="Times" charset="0"/>
              </a:endParaRPr>
            </a:p>
          </p:txBody>
        </p:sp>
        <p:sp>
          <p:nvSpPr>
            <p:cNvPr id="53441" name="Rectangle 164"/>
            <p:cNvSpPr>
              <a:spLocks noChangeArrowheads="1"/>
            </p:cNvSpPr>
            <p:nvPr/>
          </p:nvSpPr>
          <p:spPr bwMode="auto">
            <a:xfrm>
              <a:off x="3872" y="3448"/>
              <a:ext cx="59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 eaLnBrk="0" hangingPunct="0">
                <a:lnSpc>
                  <a:spcPct val="100000"/>
                </a:lnSpc>
                <a:spcBef>
                  <a:spcPct val="0"/>
                </a:spcBef>
                <a:buClrTx/>
                <a:buSzTx/>
              </a:pPr>
              <a:r>
                <a:rPr lang="en-US" sz="1200" b="1">
                  <a:solidFill>
                    <a:srgbClr val="000000"/>
                  </a:solidFill>
                  <a:latin typeface="Helvetica" charset="0"/>
                </a:rPr>
                <a:t>T</a:t>
              </a:r>
              <a:endParaRPr lang="en-US" sz="2400" baseline="-25000">
                <a:latin typeface="Times" charset="0"/>
              </a:endParaRPr>
            </a:p>
          </p:txBody>
        </p:sp>
        <p:sp>
          <p:nvSpPr>
            <p:cNvPr id="53442" name="Rectangle 165"/>
            <p:cNvSpPr>
              <a:spLocks noChangeArrowheads="1"/>
            </p:cNvSpPr>
            <p:nvPr/>
          </p:nvSpPr>
          <p:spPr bwMode="auto">
            <a:xfrm>
              <a:off x="1387" y="3448"/>
              <a:ext cx="59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 eaLnBrk="0" hangingPunct="0">
                <a:lnSpc>
                  <a:spcPct val="100000"/>
                </a:lnSpc>
                <a:spcBef>
                  <a:spcPct val="0"/>
                </a:spcBef>
                <a:buClrTx/>
                <a:buSzTx/>
              </a:pPr>
              <a:r>
                <a:rPr lang="en-US" sz="1200" b="1">
                  <a:solidFill>
                    <a:srgbClr val="000000"/>
                  </a:solidFill>
                  <a:latin typeface="Helvetica" charset="0"/>
                </a:rPr>
                <a:t>T</a:t>
              </a:r>
              <a:endParaRPr lang="en-US" sz="2400" baseline="-25000">
                <a:latin typeface="Times" charset="0"/>
              </a:endParaRPr>
            </a:p>
          </p:txBody>
        </p:sp>
        <p:sp>
          <p:nvSpPr>
            <p:cNvPr id="53443" name="Rectangle 166"/>
            <p:cNvSpPr>
              <a:spLocks noChangeArrowheads="1"/>
            </p:cNvSpPr>
            <p:nvPr/>
          </p:nvSpPr>
          <p:spPr bwMode="auto">
            <a:xfrm>
              <a:off x="804" y="2805"/>
              <a:ext cx="59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 eaLnBrk="0" hangingPunct="0">
                <a:lnSpc>
                  <a:spcPct val="100000"/>
                </a:lnSpc>
                <a:spcBef>
                  <a:spcPct val="0"/>
                </a:spcBef>
                <a:buClrTx/>
                <a:buSzTx/>
              </a:pPr>
              <a:r>
                <a:rPr lang="en-US" sz="1200" b="1">
                  <a:solidFill>
                    <a:srgbClr val="000000"/>
                  </a:solidFill>
                  <a:latin typeface="Helvetica" charset="0"/>
                </a:rPr>
                <a:t>T</a:t>
              </a:r>
              <a:endParaRPr lang="en-US" sz="2400" baseline="-25000">
                <a:latin typeface="Times" charset="0"/>
              </a:endParaRPr>
            </a:p>
          </p:txBody>
        </p:sp>
        <p:sp>
          <p:nvSpPr>
            <p:cNvPr id="53444" name="Rectangle 167"/>
            <p:cNvSpPr>
              <a:spLocks noChangeArrowheads="1"/>
            </p:cNvSpPr>
            <p:nvPr/>
          </p:nvSpPr>
          <p:spPr bwMode="auto">
            <a:xfrm>
              <a:off x="2027" y="2794"/>
              <a:ext cx="59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 eaLnBrk="0" hangingPunct="0">
                <a:lnSpc>
                  <a:spcPct val="100000"/>
                </a:lnSpc>
                <a:spcBef>
                  <a:spcPct val="0"/>
                </a:spcBef>
                <a:buClrTx/>
                <a:buSzTx/>
              </a:pPr>
              <a:r>
                <a:rPr lang="en-US" sz="1200" b="1">
                  <a:solidFill>
                    <a:srgbClr val="000000"/>
                  </a:solidFill>
                  <a:latin typeface="Helvetica" charset="0"/>
                </a:rPr>
                <a:t>T</a:t>
              </a:r>
              <a:endParaRPr lang="en-US" sz="2400" baseline="-25000">
                <a:latin typeface="Times" charset="0"/>
              </a:endParaRPr>
            </a:p>
          </p:txBody>
        </p:sp>
        <p:sp>
          <p:nvSpPr>
            <p:cNvPr id="53445" name="Rectangle 168"/>
            <p:cNvSpPr>
              <a:spLocks noChangeArrowheads="1"/>
            </p:cNvSpPr>
            <p:nvPr/>
          </p:nvSpPr>
          <p:spPr bwMode="auto">
            <a:xfrm>
              <a:off x="3242" y="2805"/>
              <a:ext cx="59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 eaLnBrk="0" hangingPunct="0">
                <a:lnSpc>
                  <a:spcPct val="100000"/>
                </a:lnSpc>
                <a:spcBef>
                  <a:spcPct val="0"/>
                </a:spcBef>
                <a:buClrTx/>
                <a:buSzTx/>
              </a:pPr>
              <a:r>
                <a:rPr lang="en-US" sz="1200" b="1">
                  <a:solidFill>
                    <a:srgbClr val="000000"/>
                  </a:solidFill>
                  <a:latin typeface="Helvetica" charset="0"/>
                </a:rPr>
                <a:t>T</a:t>
              </a:r>
              <a:endParaRPr lang="en-US" sz="2400" baseline="-25000">
                <a:latin typeface="Times" charset="0"/>
              </a:endParaRPr>
            </a:p>
          </p:txBody>
        </p:sp>
        <p:sp>
          <p:nvSpPr>
            <p:cNvPr id="53446" name="Rectangle 169"/>
            <p:cNvSpPr>
              <a:spLocks noChangeArrowheads="1"/>
            </p:cNvSpPr>
            <p:nvPr/>
          </p:nvSpPr>
          <p:spPr bwMode="auto">
            <a:xfrm>
              <a:off x="4154" y="2805"/>
              <a:ext cx="59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 eaLnBrk="0" hangingPunct="0">
                <a:lnSpc>
                  <a:spcPct val="100000"/>
                </a:lnSpc>
                <a:spcBef>
                  <a:spcPct val="0"/>
                </a:spcBef>
                <a:buClrTx/>
                <a:buSzTx/>
              </a:pPr>
              <a:r>
                <a:rPr lang="en-US" sz="1200" b="1">
                  <a:solidFill>
                    <a:srgbClr val="000000"/>
                  </a:solidFill>
                  <a:latin typeface="Helvetica" charset="0"/>
                </a:rPr>
                <a:t>T</a:t>
              </a:r>
              <a:endParaRPr lang="en-US" sz="2400" baseline="-25000">
                <a:latin typeface="Times" charset="0"/>
              </a:endParaRPr>
            </a:p>
          </p:txBody>
        </p:sp>
        <p:sp>
          <p:nvSpPr>
            <p:cNvPr id="53447" name="Rectangle 170"/>
            <p:cNvSpPr>
              <a:spLocks noChangeArrowheads="1"/>
            </p:cNvSpPr>
            <p:nvPr/>
          </p:nvSpPr>
          <p:spPr bwMode="auto">
            <a:xfrm>
              <a:off x="4465" y="2805"/>
              <a:ext cx="59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 eaLnBrk="0" hangingPunct="0">
                <a:lnSpc>
                  <a:spcPct val="100000"/>
                </a:lnSpc>
                <a:spcBef>
                  <a:spcPct val="0"/>
                </a:spcBef>
                <a:buClrTx/>
                <a:buSzTx/>
              </a:pPr>
              <a:r>
                <a:rPr lang="en-US" sz="1200" b="1">
                  <a:solidFill>
                    <a:srgbClr val="000000"/>
                  </a:solidFill>
                  <a:latin typeface="Helvetica" charset="0"/>
                </a:rPr>
                <a:t>T</a:t>
              </a:r>
              <a:endParaRPr lang="en-US" sz="2400" baseline="-25000">
                <a:latin typeface="Times" charset="0"/>
              </a:endParaRPr>
            </a:p>
          </p:txBody>
        </p:sp>
      </p:grpSp>
      <p:graphicFrame>
        <p:nvGraphicFramePr>
          <p:cNvPr id="53250" name="Object 2"/>
          <p:cNvGraphicFramePr>
            <a:graphicFrameLocks/>
          </p:cNvGraphicFramePr>
          <p:nvPr/>
        </p:nvGraphicFramePr>
        <p:xfrm>
          <a:off x="4837113" y="3155950"/>
          <a:ext cx="609600" cy="522288"/>
        </p:xfrm>
        <a:graphic>
          <a:graphicData uri="http://schemas.openxmlformats.org/presentationml/2006/ole">
            <p:oleObj spid="_x0000_s152578" name="Equation" r:id="rId3" imgW="241300" imgH="190500" progId="Equation.3">
              <p:embed/>
            </p:oleObj>
          </a:graphicData>
        </a:graphic>
      </p:graphicFrame>
      <p:graphicFrame>
        <p:nvGraphicFramePr>
          <p:cNvPr id="53251" name="Object 3"/>
          <p:cNvGraphicFramePr>
            <a:graphicFrameLocks/>
          </p:cNvGraphicFramePr>
          <p:nvPr/>
        </p:nvGraphicFramePr>
        <p:xfrm>
          <a:off x="5688013" y="2865438"/>
          <a:ext cx="2146300" cy="663575"/>
        </p:xfrm>
        <a:graphic>
          <a:graphicData uri="http://schemas.openxmlformats.org/presentationml/2006/ole">
            <p:oleObj spid="_x0000_s152579" name="Equation" r:id="rId4" imgW="838200" imgH="241300" progId="Equation.3">
              <p:embed/>
            </p:oleObj>
          </a:graphicData>
        </a:graphic>
      </p:graphicFrame>
      <p:graphicFrame>
        <p:nvGraphicFramePr>
          <p:cNvPr id="53252" name="Object 4"/>
          <p:cNvGraphicFramePr>
            <a:graphicFrameLocks/>
          </p:cNvGraphicFramePr>
          <p:nvPr/>
        </p:nvGraphicFramePr>
        <p:xfrm>
          <a:off x="4010025" y="1912938"/>
          <a:ext cx="412750" cy="628650"/>
        </p:xfrm>
        <a:graphic>
          <a:graphicData uri="http://schemas.openxmlformats.org/presentationml/2006/ole">
            <p:oleObj spid="_x0000_s152580" name="Equation" r:id="rId5" imgW="165100" imgH="228600" progId="Equation.3">
              <p:embed/>
            </p:oleObj>
          </a:graphicData>
        </a:graphic>
      </p:graphicFrame>
      <p:graphicFrame>
        <p:nvGraphicFramePr>
          <p:cNvPr id="53253" name="Object 5"/>
          <p:cNvGraphicFramePr>
            <a:graphicFrameLocks/>
          </p:cNvGraphicFramePr>
          <p:nvPr/>
        </p:nvGraphicFramePr>
        <p:xfrm>
          <a:off x="1965325" y="1646238"/>
          <a:ext cx="8093075" cy="765175"/>
        </p:xfrm>
        <a:graphic>
          <a:graphicData uri="http://schemas.openxmlformats.org/presentationml/2006/ole">
            <p:oleObj spid="_x0000_s152581" name="Vergelijking" r:id="rId6" imgW="3505200" imgH="342900" progId="Equation.3">
              <p:embed/>
            </p:oleObj>
          </a:graphicData>
        </a:graphic>
      </p:graphicFrame>
      <p:grpSp>
        <p:nvGrpSpPr>
          <p:cNvPr id="5" name="Group 175"/>
          <p:cNvGrpSpPr>
            <a:grpSpLocks/>
          </p:cNvGrpSpPr>
          <p:nvPr/>
        </p:nvGrpSpPr>
        <p:grpSpPr bwMode="auto">
          <a:xfrm>
            <a:off x="7010400" y="4381500"/>
            <a:ext cx="254000" cy="292100"/>
            <a:chOff x="4504" y="2916"/>
            <a:chExt cx="160" cy="184"/>
          </a:xfrm>
        </p:grpSpPr>
        <p:sp>
          <p:nvSpPr>
            <p:cNvPr id="53287" name="Rectangle 176"/>
            <p:cNvSpPr>
              <a:spLocks noChangeArrowheads="1"/>
            </p:cNvSpPr>
            <p:nvPr/>
          </p:nvSpPr>
          <p:spPr bwMode="auto">
            <a:xfrm>
              <a:off x="4504" y="2916"/>
              <a:ext cx="160" cy="18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288" name="Rectangle 177"/>
            <p:cNvSpPr>
              <a:spLocks noChangeArrowheads="1"/>
            </p:cNvSpPr>
            <p:nvPr/>
          </p:nvSpPr>
          <p:spPr bwMode="auto">
            <a:xfrm>
              <a:off x="4547" y="2941"/>
              <a:ext cx="64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 eaLnBrk="0" hangingPunct="0">
                <a:lnSpc>
                  <a:spcPct val="100000"/>
                </a:lnSpc>
                <a:spcBef>
                  <a:spcPct val="0"/>
                </a:spcBef>
                <a:buClrTx/>
                <a:buSzTx/>
              </a:pPr>
              <a:r>
                <a:rPr lang="en-US" sz="1300" b="1">
                  <a:solidFill>
                    <a:srgbClr val="000000"/>
                  </a:solidFill>
                  <a:latin typeface="Helvetica" charset="0"/>
                </a:rPr>
                <a:t>T</a:t>
              </a:r>
              <a:endParaRPr lang="en-US" sz="2400" baseline="-25000">
                <a:latin typeface="Times" charset="0"/>
              </a:endParaRPr>
            </a:p>
          </p:txBody>
        </p:sp>
      </p:grpSp>
      <p:grpSp>
        <p:nvGrpSpPr>
          <p:cNvPr id="6" name="Group 178"/>
          <p:cNvGrpSpPr>
            <a:grpSpLocks/>
          </p:cNvGrpSpPr>
          <p:nvPr/>
        </p:nvGrpSpPr>
        <p:grpSpPr bwMode="auto">
          <a:xfrm>
            <a:off x="6521450" y="4387850"/>
            <a:ext cx="254000" cy="292100"/>
            <a:chOff x="4504" y="2916"/>
            <a:chExt cx="160" cy="184"/>
          </a:xfrm>
        </p:grpSpPr>
        <p:sp>
          <p:nvSpPr>
            <p:cNvPr id="53285" name="Rectangle 179"/>
            <p:cNvSpPr>
              <a:spLocks noChangeArrowheads="1"/>
            </p:cNvSpPr>
            <p:nvPr/>
          </p:nvSpPr>
          <p:spPr bwMode="auto">
            <a:xfrm>
              <a:off x="4504" y="2916"/>
              <a:ext cx="160" cy="18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286" name="Rectangle 180"/>
            <p:cNvSpPr>
              <a:spLocks noChangeArrowheads="1"/>
            </p:cNvSpPr>
            <p:nvPr/>
          </p:nvSpPr>
          <p:spPr bwMode="auto">
            <a:xfrm>
              <a:off x="4547" y="2941"/>
              <a:ext cx="64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 eaLnBrk="0" hangingPunct="0">
                <a:lnSpc>
                  <a:spcPct val="100000"/>
                </a:lnSpc>
                <a:spcBef>
                  <a:spcPct val="0"/>
                </a:spcBef>
                <a:buClrTx/>
                <a:buSzTx/>
              </a:pPr>
              <a:r>
                <a:rPr lang="en-US" sz="1300" b="1">
                  <a:solidFill>
                    <a:srgbClr val="000000"/>
                  </a:solidFill>
                  <a:latin typeface="Helvetica" charset="0"/>
                </a:rPr>
                <a:t>T</a:t>
              </a:r>
              <a:endParaRPr lang="en-US" sz="2400" baseline="-25000">
                <a:latin typeface="Times" charset="0"/>
              </a:endParaRPr>
            </a:p>
          </p:txBody>
        </p:sp>
      </p:grpSp>
      <p:grpSp>
        <p:nvGrpSpPr>
          <p:cNvPr id="7" name="Group 181"/>
          <p:cNvGrpSpPr>
            <a:grpSpLocks/>
          </p:cNvGrpSpPr>
          <p:nvPr/>
        </p:nvGrpSpPr>
        <p:grpSpPr bwMode="auto">
          <a:xfrm>
            <a:off x="5054600" y="4400550"/>
            <a:ext cx="254000" cy="292100"/>
            <a:chOff x="4504" y="2916"/>
            <a:chExt cx="160" cy="184"/>
          </a:xfrm>
        </p:grpSpPr>
        <p:sp>
          <p:nvSpPr>
            <p:cNvPr id="53283" name="Rectangle 182"/>
            <p:cNvSpPr>
              <a:spLocks noChangeArrowheads="1"/>
            </p:cNvSpPr>
            <p:nvPr/>
          </p:nvSpPr>
          <p:spPr bwMode="auto">
            <a:xfrm>
              <a:off x="4504" y="2916"/>
              <a:ext cx="160" cy="18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284" name="Rectangle 183"/>
            <p:cNvSpPr>
              <a:spLocks noChangeArrowheads="1"/>
            </p:cNvSpPr>
            <p:nvPr/>
          </p:nvSpPr>
          <p:spPr bwMode="auto">
            <a:xfrm>
              <a:off x="4547" y="2941"/>
              <a:ext cx="64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 eaLnBrk="0" hangingPunct="0">
                <a:lnSpc>
                  <a:spcPct val="100000"/>
                </a:lnSpc>
                <a:spcBef>
                  <a:spcPct val="0"/>
                </a:spcBef>
                <a:buClrTx/>
                <a:buSzTx/>
              </a:pPr>
              <a:r>
                <a:rPr lang="en-US" sz="1300" b="1">
                  <a:solidFill>
                    <a:srgbClr val="000000"/>
                  </a:solidFill>
                  <a:latin typeface="Helvetica" charset="0"/>
                </a:rPr>
                <a:t>T</a:t>
              </a:r>
              <a:endParaRPr lang="en-US" sz="2400" baseline="-25000">
                <a:latin typeface="Times" charset="0"/>
              </a:endParaRPr>
            </a:p>
          </p:txBody>
        </p:sp>
      </p:grpSp>
      <p:grpSp>
        <p:nvGrpSpPr>
          <p:cNvPr id="8" name="Group 184"/>
          <p:cNvGrpSpPr>
            <a:grpSpLocks/>
          </p:cNvGrpSpPr>
          <p:nvPr/>
        </p:nvGrpSpPr>
        <p:grpSpPr bwMode="auto">
          <a:xfrm>
            <a:off x="3124200" y="4413250"/>
            <a:ext cx="254000" cy="292100"/>
            <a:chOff x="4504" y="2916"/>
            <a:chExt cx="160" cy="184"/>
          </a:xfrm>
        </p:grpSpPr>
        <p:sp>
          <p:nvSpPr>
            <p:cNvPr id="53281" name="Rectangle 185"/>
            <p:cNvSpPr>
              <a:spLocks noChangeArrowheads="1"/>
            </p:cNvSpPr>
            <p:nvPr/>
          </p:nvSpPr>
          <p:spPr bwMode="auto">
            <a:xfrm>
              <a:off x="4504" y="2916"/>
              <a:ext cx="160" cy="18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282" name="Rectangle 186"/>
            <p:cNvSpPr>
              <a:spLocks noChangeArrowheads="1"/>
            </p:cNvSpPr>
            <p:nvPr/>
          </p:nvSpPr>
          <p:spPr bwMode="auto">
            <a:xfrm>
              <a:off x="4547" y="2941"/>
              <a:ext cx="64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 eaLnBrk="0" hangingPunct="0">
                <a:lnSpc>
                  <a:spcPct val="100000"/>
                </a:lnSpc>
                <a:spcBef>
                  <a:spcPct val="0"/>
                </a:spcBef>
                <a:buClrTx/>
                <a:buSzTx/>
              </a:pPr>
              <a:r>
                <a:rPr lang="en-US" sz="1300" b="1">
                  <a:solidFill>
                    <a:srgbClr val="000000"/>
                  </a:solidFill>
                  <a:latin typeface="Helvetica" charset="0"/>
                </a:rPr>
                <a:t>T</a:t>
              </a:r>
              <a:endParaRPr lang="en-US" sz="2400" baseline="-25000">
                <a:latin typeface="Times" charset="0"/>
              </a:endParaRPr>
            </a:p>
          </p:txBody>
        </p:sp>
      </p:grpSp>
      <p:grpSp>
        <p:nvGrpSpPr>
          <p:cNvPr id="9" name="Group 187"/>
          <p:cNvGrpSpPr>
            <a:grpSpLocks/>
          </p:cNvGrpSpPr>
          <p:nvPr/>
        </p:nvGrpSpPr>
        <p:grpSpPr bwMode="auto">
          <a:xfrm>
            <a:off x="1193800" y="4400550"/>
            <a:ext cx="254000" cy="292100"/>
            <a:chOff x="4504" y="2916"/>
            <a:chExt cx="160" cy="184"/>
          </a:xfrm>
        </p:grpSpPr>
        <p:sp>
          <p:nvSpPr>
            <p:cNvPr id="53279" name="Rectangle 188"/>
            <p:cNvSpPr>
              <a:spLocks noChangeArrowheads="1"/>
            </p:cNvSpPr>
            <p:nvPr/>
          </p:nvSpPr>
          <p:spPr bwMode="auto">
            <a:xfrm>
              <a:off x="4504" y="2916"/>
              <a:ext cx="160" cy="18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280" name="Rectangle 189"/>
            <p:cNvSpPr>
              <a:spLocks noChangeArrowheads="1"/>
            </p:cNvSpPr>
            <p:nvPr/>
          </p:nvSpPr>
          <p:spPr bwMode="auto">
            <a:xfrm>
              <a:off x="4547" y="2941"/>
              <a:ext cx="64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 eaLnBrk="0" hangingPunct="0">
                <a:lnSpc>
                  <a:spcPct val="100000"/>
                </a:lnSpc>
                <a:spcBef>
                  <a:spcPct val="0"/>
                </a:spcBef>
                <a:buClrTx/>
                <a:buSzTx/>
              </a:pPr>
              <a:r>
                <a:rPr lang="en-US" sz="1300" b="1">
                  <a:solidFill>
                    <a:srgbClr val="000000"/>
                  </a:solidFill>
                  <a:latin typeface="Helvetica" charset="0"/>
                </a:rPr>
                <a:t>T</a:t>
              </a:r>
              <a:endParaRPr lang="en-US" sz="2400" baseline="-25000">
                <a:latin typeface="Times" charset="0"/>
              </a:endParaRPr>
            </a:p>
          </p:txBody>
        </p:sp>
      </p:grpSp>
      <p:grpSp>
        <p:nvGrpSpPr>
          <p:cNvPr id="10" name="Group 190"/>
          <p:cNvGrpSpPr>
            <a:grpSpLocks/>
          </p:cNvGrpSpPr>
          <p:nvPr/>
        </p:nvGrpSpPr>
        <p:grpSpPr bwMode="auto">
          <a:xfrm>
            <a:off x="2127250" y="5435600"/>
            <a:ext cx="254000" cy="292100"/>
            <a:chOff x="4504" y="2916"/>
            <a:chExt cx="160" cy="184"/>
          </a:xfrm>
        </p:grpSpPr>
        <p:sp>
          <p:nvSpPr>
            <p:cNvPr id="53277" name="Rectangle 191"/>
            <p:cNvSpPr>
              <a:spLocks noChangeArrowheads="1"/>
            </p:cNvSpPr>
            <p:nvPr/>
          </p:nvSpPr>
          <p:spPr bwMode="auto">
            <a:xfrm>
              <a:off x="4504" y="2916"/>
              <a:ext cx="160" cy="18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278" name="Rectangle 192"/>
            <p:cNvSpPr>
              <a:spLocks noChangeArrowheads="1"/>
            </p:cNvSpPr>
            <p:nvPr/>
          </p:nvSpPr>
          <p:spPr bwMode="auto">
            <a:xfrm>
              <a:off x="4547" y="2941"/>
              <a:ext cx="64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 eaLnBrk="0" hangingPunct="0">
                <a:lnSpc>
                  <a:spcPct val="100000"/>
                </a:lnSpc>
                <a:spcBef>
                  <a:spcPct val="0"/>
                </a:spcBef>
                <a:buClrTx/>
                <a:buSzTx/>
              </a:pPr>
              <a:r>
                <a:rPr lang="en-US" sz="1300" b="1">
                  <a:solidFill>
                    <a:srgbClr val="000000"/>
                  </a:solidFill>
                  <a:latin typeface="Helvetica" charset="0"/>
                </a:rPr>
                <a:t>T</a:t>
              </a:r>
              <a:endParaRPr lang="en-US" sz="2400" baseline="-25000">
                <a:latin typeface="Times" charset="0"/>
              </a:endParaRPr>
            </a:p>
          </p:txBody>
        </p:sp>
      </p:grpSp>
      <p:grpSp>
        <p:nvGrpSpPr>
          <p:cNvPr id="11" name="Group 193"/>
          <p:cNvGrpSpPr>
            <a:grpSpLocks/>
          </p:cNvGrpSpPr>
          <p:nvPr/>
        </p:nvGrpSpPr>
        <p:grpSpPr bwMode="auto">
          <a:xfrm>
            <a:off x="3308350" y="5441950"/>
            <a:ext cx="254000" cy="292100"/>
            <a:chOff x="4504" y="2916"/>
            <a:chExt cx="160" cy="184"/>
          </a:xfrm>
        </p:grpSpPr>
        <p:sp>
          <p:nvSpPr>
            <p:cNvPr id="53275" name="Rectangle 194"/>
            <p:cNvSpPr>
              <a:spLocks noChangeArrowheads="1"/>
            </p:cNvSpPr>
            <p:nvPr/>
          </p:nvSpPr>
          <p:spPr bwMode="auto">
            <a:xfrm>
              <a:off x="4504" y="2916"/>
              <a:ext cx="160" cy="18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276" name="Rectangle 195"/>
            <p:cNvSpPr>
              <a:spLocks noChangeArrowheads="1"/>
            </p:cNvSpPr>
            <p:nvPr/>
          </p:nvSpPr>
          <p:spPr bwMode="auto">
            <a:xfrm>
              <a:off x="4547" y="2941"/>
              <a:ext cx="64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 eaLnBrk="0" hangingPunct="0">
                <a:lnSpc>
                  <a:spcPct val="100000"/>
                </a:lnSpc>
                <a:spcBef>
                  <a:spcPct val="0"/>
                </a:spcBef>
                <a:buClrTx/>
                <a:buSzTx/>
              </a:pPr>
              <a:r>
                <a:rPr lang="en-US" sz="1300" b="1">
                  <a:solidFill>
                    <a:srgbClr val="000000"/>
                  </a:solidFill>
                  <a:latin typeface="Helvetica" charset="0"/>
                </a:rPr>
                <a:t>T</a:t>
              </a:r>
              <a:endParaRPr lang="en-US" sz="2400" baseline="-25000">
                <a:latin typeface="Times" charset="0"/>
              </a:endParaRPr>
            </a:p>
          </p:txBody>
        </p:sp>
      </p:grpSp>
      <p:grpSp>
        <p:nvGrpSpPr>
          <p:cNvPr id="12" name="Group 196"/>
          <p:cNvGrpSpPr>
            <a:grpSpLocks/>
          </p:cNvGrpSpPr>
          <p:nvPr/>
        </p:nvGrpSpPr>
        <p:grpSpPr bwMode="auto">
          <a:xfrm>
            <a:off x="4108450" y="5454650"/>
            <a:ext cx="254000" cy="292100"/>
            <a:chOff x="4504" y="2916"/>
            <a:chExt cx="160" cy="184"/>
          </a:xfrm>
        </p:grpSpPr>
        <p:sp>
          <p:nvSpPr>
            <p:cNvPr id="53273" name="Rectangle 197"/>
            <p:cNvSpPr>
              <a:spLocks noChangeArrowheads="1"/>
            </p:cNvSpPr>
            <p:nvPr/>
          </p:nvSpPr>
          <p:spPr bwMode="auto">
            <a:xfrm>
              <a:off x="4504" y="2916"/>
              <a:ext cx="160" cy="18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274" name="Rectangle 198"/>
            <p:cNvSpPr>
              <a:spLocks noChangeArrowheads="1"/>
            </p:cNvSpPr>
            <p:nvPr/>
          </p:nvSpPr>
          <p:spPr bwMode="auto">
            <a:xfrm>
              <a:off x="4547" y="2941"/>
              <a:ext cx="64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 eaLnBrk="0" hangingPunct="0">
                <a:lnSpc>
                  <a:spcPct val="100000"/>
                </a:lnSpc>
                <a:spcBef>
                  <a:spcPct val="0"/>
                </a:spcBef>
                <a:buClrTx/>
                <a:buSzTx/>
              </a:pPr>
              <a:r>
                <a:rPr lang="en-US" sz="1300" b="1">
                  <a:solidFill>
                    <a:srgbClr val="000000"/>
                  </a:solidFill>
                  <a:latin typeface="Helvetica" charset="0"/>
                </a:rPr>
                <a:t>T</a:t>
              </a:r>
              <a:endParaRPr lang="en-US" sz="2400" baseline="-25000">
                <a:latin typeface="Times" charset="0"/>
              </a:endParaRPr>
            </a:p>
          </p:txBody>
        </p:sp>
      </p:grpSp>
      <p:grpSp>
        <p:nvGrpSpPr>
          <p:cNvPr id="13" name="Group 199"/>
          <p:cNvGrpSpPr>
            <a:grpSpLocks/>
          </p:cNvGrpSpPr>
          <p:nvPr/>
        </p:nvGrpSpPr>
        <p:grpSpPr bwMode="auto">
          <a:xfrm>
            <a:off x="5302250" y="5454650"/>
            <a:ext cx="254000" cy="292100"/>
            <a:chOff x="4504" y="2916"/>
            <a:chExt cx="160" cy="184"/>
          </a:xfrm>
        </p:grpSpPr>
        <p:sp>
          <p:nvSpPr>
            <p:cNvPr id="53271" name="Rectangle 200"/>
            <p:cNvSpPr>
              <a:spLocks noChangeArrowheads="1"/>
            </p:cNvSpPr>
            <p:nvPr/>
          </p:nvSpPr>
          <p:spPr bwMode="auto">
            <a:xfrm>
              <a:off x="4504" y="2916"/>
              <a:ext cx="160" cy="18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272" name="Rectangle 201"/>
            <p:cNvSpPr>
              <a:spLocks noChangeArrowheads="1"/>
            </p:cNvSpPr>
            <p:nvPr/>
          </p:nvSpPr>
          <p:spPr bwMode="auto">
            <a:xfrm>
              <a:off x="4547" y="2941"/>
              <a:ext cx="64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 eaLnBrk="0" hangingPunct="0">
                <a:lnSpc>
                  <a:spcPct val="100000"/>
                </a:lnSpc>
                <a:spcBef>
                  <a:spcPct val="0"/>
                </a:spcBef>
                <a:buClrTx/>
                <a:buSzTx/>
              </a:pPr>
              <a:r>
                <a:rPr lang="en-US" sz="1300" b="1">
                  <a:solidFill>
                    <a:srgbClr val="000000"/>
                  </a:solidFill>
                  <a:latin typeface="Helvetica" charset="0"/>
                </a:rPr>
                <a:t>T</a:t>
              </a:r>
              <a:endParaRPr lang="en-US" sz="2400" baseline="-25000">
                <a:latin typeface="Times" charset="0"/>
              </a:endParaRPr>
            </a:p>
          </p:txBody>
        </p:sp>
      </p:grpSp>
      <p:grpSp>
        <p:nvGrpSpPr>
          <p:cNvPr id="14" name="Group 202"/>
          <p:cNvGrpSpPr>
            <a:grpSpLocks/>
          </p:cNvGrpSpPr>
          <p:nvPr/>
        </p:nvGrpSpPr>
        <p:grpSpPr bwMode="auto">
          <a:xfrm>
            <a:off x="6057900" y="5448300"/>
            <a:ext cx="254000" cy="292100"/>
            <a:chOff x="4504" y="2916"/>
            <a:chExt cx="160" cy="184"/>
          </a:xfrm>
        </p:grpSpPr>
        <p:sp>
          <p:nvSpPr>
            <p:cNvPr id="53269" name="Rectangle 203"/>
            <p:cNvSpPr>
              <a:spLocks noChangeArrowheads="1"/>
            </p:cNvSpPr>
            <p:nvPr/>
          </p:nvSpPr>
          <p:spPr bwMode="auto">
            <a:xfrm>
              <a:off x="4504" y="2916"/>
              <a:ext cx="160" cy="18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270" name="Rectangle 204"/>
            <p:cNvSpPr>
              <a:spLocks noChangeArrowheads="1"/>
            </p:cNvSpPr>
            <p:nvPr/>
          </p:nvSpPr>
          <p:spPr bwMode="auto">
            <a:xfrm>
              <a:off x="4547" y="2941"/>
              <a:ext cx="64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 eaLnBrk="0" hangingPunct="0">
                <a:lnSpc>
                  <a:spcPct val="100000"/>
                </a:lnSpc>
                <a:spcBef>
                  <a:spcPct val="0"/>
                </a:spcBef>
                <a:buClrTx/>
                <a:buSzTx/>
              </a:pPr>
              <a:r>
                <a:rPr lang="en-US" sz="1300" b="1">
                  <a:solidFill>
                    <a:srgbClr val="000000"/>
                  </a:solidFill>
                  <a:latin typeface="Helvetica" charset="0"/>
                </a:rPr>
                <a:t>T</a:t>
              </a:r>
              <a:endParaRPr lang="en-US" sz="2400" baseline="-25000">
                <a:latin typeface="Times" charset="0"/>
              </a:endParaRPr>
            </a:p>
          </p:txBody>
        </p:sp>
      </p:grpSp>
      <p:sp>
        <p:nvSpPr>
          <p:cNvPr id="206" name="Tijdelijke aanduiding voor voettekst 20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  <p:sp>
        <p:nvSpPr>
          <p:cNvPr id="20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74650"/>
            <a:ext cx="8424863" cy="6477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dirty="0" smtClean="0">
                <a:ea typeface="ＭＳ Ｐゴシック" charset="-128"/>
                <a:cs typeface="ＭＳ Ｐゴシック" charset="-128"/>
              </a:rPr>
              <a:t>Reinforcement Learning</a:t>
            </a:r>
            <a:r>
              <a:rPr lang="en-US" dirty="0" smtClean="0">
                <a:ea typeface="ＭＳ Ｐゴシック" charset="-128"/>
                <a:cs typeface="ＭＳ Ｐゴシック" charset="-128"/>
              </a:rPr>
              <a:t/>
            </a:r>
            <a:br>
              <a:rPr lang="en-US" dirty="0" smtClean="0">
                <a:ea typeface="ＭＳ Ｐゴシック" charset="-128"/>
                <a:cs typeface="ＭＳ Ｐゴシック" charset="-128"/>
              </a:rPr>
            </a:br>
            <a:r>
              <a:rPr lang="en-US" sz="3111" dirty="0" smtClean="0">
                <a:ea typeface="ＭＳ Ｐゴシック" charset="-128"/>
                <a:cs typeface="ＭＳ Ｐゴシック" charset="-128"/>
              </a:rPr>
              <a:t>Va</a:t>
            </a:r>
            <a:r>
              <a:rPr lang="en-US" sz="3111" dirty="0" smtClean="0">
                <a:ea typeface="ＭＳ Ｐゴシック" charset="-128"/>
                <a:cs typeface="ＭＳ Ｐゴシック" charset="-128"/>
              </a:rPr>
              <a:t>lue Iteration</a:t>
            </a:r>
            <a:endParaRPr lang="en-US" sz="3111" dirty="0"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Introduction</a:t>
            </a:r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  <p:pic>
        <p:nvPicPr>
          <p:cNvPr id="6" name="Picture 199" descr="21_29_11_we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64252" y="2801163"/>
            <a:ext cx="3313113" cy="2209800"/>
          </a:xfrm>
          <a:prstGeom prst="rect">
            <a:avLst/>
          </a:prstGeom>
          <a:noFill/>
          <a:ln w="25400">
            <a:solidFill>
              <a:srgbClr val="FF6600"/>
            </a:solidFill>
            <a:miter lim="800000"/>
            <a:headEnd/>
            <a:tailEnd/>
          </a:ln>
        </p:spPr>
      </p:pic>
      <p:grpSp>
        <p:nvGrpSpPr>
          <p:cNvPr id="7" name="Group 299"/>
          <p:cNvGrpSpPr>
            <a:grpSpLocks/>
          </p:cNvGrpSpPr>
          <p:nvPr/>
        </p:nvGrpSpPr>
        <p:grpSpPr bwMode="auto">
          <a:xfrm>
            <a:off x="630619" y="2398600"/>
            <a:ext cx="3568894" cy="2870255"/>
            <a:chOff x="817" y="2251"/>
            <a:chExt cx="2086" cy="1519"/>
          </a:xfrm>
        </p:grpSpPr>
        <p:sp>
          <p:nvSpPr>
            <p:cNvPr id="8" name="Oval 201"/>
            <p:cNvSpPr>
              <a:spLocks noChangeArrowheads="1"/>
            </p:cNvSpPr>
            <p:nvPr/>
          </p:nvSpPr>
          <p:spPr bwMode="auto">
            <a:xfrm>
              <a:off x="817" y="2935"/>
              <a:ext cx="1877" cy="835"/>
            </a:xfrm>
            <a:prstGeom prst="ellipse">
              <a:avLst/>
            </a:prstGeom>
            <a:solidFill>
              <a:srgbClr val="00549A"/>
            </a:solidFill>
            <a:ln w="12600">
              <a:solidFill>
                <a:srgbClr val="99CCFF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9" name="Oval 202"/>
            <p:cNvSpPr>
              <a:spLocks noChangeArrowheads="1"/>
            </p:cNvSpPr>
            <p:nvPr/>
          </p:nvSpPr>
          <p:spPr bwMode="auto">
            <a:xfrm>
              <a:off x="819" y="2930"/>
              <a:ext cx="1872" cy="837"/>
            </a:xfrm>
            <a:prstGeom prst="ellipse">
              <a:avLst/>
            </a:prstGeom>
            <a:noFill/>
            <a:ln w="28440">
              <a:solidFill>
                <a:srgbClr val="00549A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10" name="Oval 203"/>
            <p:cNvSpPr>
              <a:spLocks noChangeArrowheads="1"/>
            </p:cNvSpPr>
            <p:nvPr/>
          </p:nvSpPr>
          <p:spPr bwMode="auto">
            <a:xfrm>
              <a:off x="951" y="2251"/>
              <a:ext cx="1952" cy="934"/>
            </a:xfrm>
            <a:prstGeom prst="ellipse">
              <a:avLst/>
            </a:prstGeom>
            <a:solidFill>
              <a:srgbClr val="FE802C"/>
            </a:solidFill>
            <a:ln w="12600">
              <a:solidFill>
                <a:srgbClr val="FB6155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11" name="AutoShape 204"/>
            <p:cNvSpPr>
              <a:spLocks noChangeArrowheads="1"/>
            </p:cNvSpPr>
            <p:nvPr/>
          </p:nvSpPr>
          <p:spPr bwMode="auto">
            <a:xfrm>
              <a:off x="839" y="2987"/>
              <a:ext cx="86" cy="138"/>
            </a:xfrm>
            <a:prstGeom prst="roundRect">
              <a:avLst>
                <a:gd name="adj" fmla="val 1190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square" lIns="0" tIns="0" rIns="0" bIns="0">
              <a:prstTxWarp prst="textNoShape">
                <a:avLst/>
              </a:prstTxWarp>
              <a:spAutoFit/>
            </a:bodyPr>
            <a:lstStyle/>
            <a:p>
              <a:pPr defTabSz="914400">
                <a:lnSpc>
                  <a:spcPct val="100000"/>
                </a:lnSpc>
                <a:buClr>
                  <a:srgbClr val="000000"/>
                </a:buClr>
                <a:buFont typeface="MT Extra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GB" sz="1700">
                  <a:solidFill>
                    <a:srgbClr val="000000"/>
                  </a:solidFill>
                  <a:latin typeface="MT Extra" charset="0"/>
                </a:rPr>
                <a:t></a:t>
              </a:r>
            </a:p>
          </p:txBody>
        </p:sp>
        <p:sp>
          <p:nvSpPr>
            <p:cNvPr id="12" name="Freeform 205"/>
            <p:cNvSpPr>
              <a:spLocks noChangeArrowheads="1"/>
            </p:cNvSpPr>
            <p:nvPr/>
          </p:nvSpPr>
          <p:spPr bwMode="auto">
            <a:xfrm>
              <a:off x="1764" y="3124"/>
              <a:ext cx="768" cy="305"/>
            </a:xfrm>
            <a:custGeom>
              <a:avLst/>
              <a:gdLst/>
              <a:ahLst/>
              <a:cxnLst>
                <a:cxn ang="0">
                  <a:pos x="627" y="2211"/>
                </a:cxn>
                <a:cxn ang="0">
                  <a:pos x="991" y="2174"/>
                </a:cxn>
                <a:cxn ang="0">
                  <a:pos x="1255" y="2158"/>
                </a:cxn>
                <a:cxn ang="0">
                  <a:pos x="1585" y="2100"/>
                </a:cxn>
                <a:cxn ang="0">
                  <a:pos x="1849" y="2063"/>
                </a:cxn>
                <a:cxn ang="0">
                  <a:pos x="2081" y="2047"/>
                </a:cxn>
                <a:cxn ang="0">
                  <a:pos x="2411" y="2010"/>
                </a:cxn>
                <a:cxn ang="0">
                  <a:pos x="2741" y="1973"/>
                </a:cxn>
                <a:cxn ang="0">
                  <a:pos x="3105" y="1940"/>
                </a:cxn>
                <a:cxn ang="0">
                  <a:pos x="3435" y="1903"/>
                </a:cxn>
                <a:cxn ang="0">
                  <a:pos x="3799" y="1849"/>
                </a:cxn>
                <a:cxn ang="0">
                  <a:pos x="4096" y="1812"/>
                </a:cxn>
                <a:cxn ang="0">
                  <a:pos x="4360" y="1775"/>
                </a:cxn>
                <a:cxn ang="0">
                  <a:pos x="4591" y="1738"/>
                </a:cxn>
                <a:cxn ang="0">
                  <a:pos x="4889" y="1664"/>
                </a:cxn>
                <a:cxn ang="0">
                  <a:pos x="5252" y="1574"/>
                </a:cxn>
                <a:cxn ang="0">
                  <a:pos x="5582" y="1467"/>
                </a:cxn>
                <a:cxn ang="0">
                  <a:pos x="5913" y="1356"/>
                </a:cxn>
                <a:cxn ang="0">
                  <a:pos x="6144" y="1212"/>
                </a:cxn>
                <a:cxn ang="0">
                  <a:pos x="6309" y="1052"/>
                </a:cxn>
                <a:cxn ang="0">
                  <a:pos x="6441" y="904"/>
                </a:cxn>
                <a:cxn ang="0">
                  <a:pos x="6540" y="760"/>
                </a:cxn>
                <a:cxn ang="0">
                  <a:pos x="6606" y="633"/>
                </a:cxn>
                <a:cxn ang="0">
                  <a:pos x="6606" y="435"/>
                </a:cxn>
                <a:cxn ang="0">
                  <a:pos x="6474" y="271"/>
                </a:cxn>
                <a:cxn ang="0">
                  <a:pos x="6342" y="197"/>
                </a:cxn>
                <a:cxn ang="0">
                  <a:pos x="6144" y="127"/>
                </a:cxn>
                <a:cxn ang="0">
                  <a:pos x="5913" y="53"/>
                </a:cxn>
                <a:cxn ang="0">
                  <a:pos x="5648" y="0"/>
                </a:cxn>
                <a:cxn ang="0">
                  <a:pos x="5384" y="0"/>
                </a:cxn>
                <a:cxn ang="0">
                  <a:pos x="5021" y="0"/>
                </a:cxn>
                <a:cxn ang="0">
                  <a:pos x="4624" y="0"/>
                </a:cxn>
              </a:cxnLst>
              <a:rect l="0" t="0" r="r" b="b"/>
              <a:pathLst>
                <a:path w="6607" h="2229">
                  <a:moveTo>
                    <a:pt x="0" y="2228"/>
                  </a:moveTo>
                  <a:lnTo>
                    <a:pt x="627" y="2211"/>
                  </a:lnTo>
                  <a:lnTo>
                    <a:pt x="858" y="2191"/>
                  </a:lnTo>
                  <a:lnTo>
                    <a:pt x="991" y="2174"/>
                  </a:lnTo>
                  <a:lnTo>
                    <a:pt x="1123" y="2158"/>
                  </a:lnTo>
                  <a:lnTo>
                    <a:pt x="1255" y="2158"/>
                  </a:lnTo>
                  <a:lnTo>
                    <a:pt x="1420" y="2137"/>
                  </a:lnTo>
                  <a:lnTo>
                    <a:pt x="1585" y="2100"/>
                  </a:lnTo>
                  <a:lnTo>
                    <a:pt x="1750" y="2084"/>
                  </a:lnTo>
                  <a:lnTo>
                    <a:pt x="1849" y="2063"/>
                  </a:lnTo>
                  <a:lnTo>
                    <a:pt x="1949" y="2047"/>
                  </a:lnTo>
                  <a:lnTo>
                    <a:pt x="2081" y="2047"/>
                  </a:lnTo>
                  <a:lnTo>
                    <a:pt x="2246" y="2030"/>
                  </a:lnTo>
                  <a:lnTo>
                    <a:pt x="2411" y="2010"/>
                  </a:lnTo>
                  <a:lnTo>
                    <a:pt x="2576" y="1993"/>
                  </a:lnTo>
                  <a:lnTo>
                    <a:pt x="2741" y="1973"/>
                  </a:lnTo>
                  <a:lnTo>
                    <a:pt x="2907" y="1956"/>
                  </a:lnTo>
                  <a:lnTo>
                    <a:pt x="3105" y="1940"/>
                  </a:lnTo>
                  <a:lnTo>
                    <a:pt x="3270" y="1919"/>
                  </a:lnTo>
                  <a:lnTo>
                    <a:pt x="3435" y="1903"/>
                  </a:lnTo>
                  <a:lnTo>
                    <a:pt x="3633" y="1866"/>
                  </a:lnTo>
                  <a:lnTo>
                    <a:pt x="3799" y="1849"/>
                  </a:lnTo>
                  <a:lnTo>
                    <a:pt x="3931" y="1829"/>
                  </a:lnTo>
                  <a:lnTo>
                    <a:pt x="4096" y="1812"/>
                  </a:lnTo>
                  <a:lnTo>
                    <a:pt x="4228" y="1792"/>
                  </a:lnTo>
                  <a:lnTo>
                    <a:pt x="4360" y="1775"/>
                  </a:lnTo>
                  <a:lnTo>
                    <a:pt x="4459" y="1759"/>
                  </a:lnTo>
                  <a:lnTo>
                    <a:pt x="4591" y="1738"/>
                  </a:lnTo>
                  <a:lnTo>
                    <a:pt x="4690" y="1701"/>
                  </a:lnTo>
                  <a:lnTo>
                    <a:pt x="4889" y="1664"/>
                  </a:lnTo>
                  <a:lnTo>
                    <a:pt x="5087" y="1611"/>
                  </a:lnTo>
                  <a:lnTo>
                    <a:pt x="5252" y="1574"/>
                  </a:lnTo>
                  <a:lnTo>
                    <a:pt x="5417" y="1520"/>
                  </a:lnTo>
                  <a:lnTo>
                    <a:pt x="5582" y="1467"/>
                  </a:lnTo>
                  <a:lnTo>
                    <a:pt x="5748" y="1414"/>
                  </a:lnTo>
                  <a:lnTo>
                    <a:pt x="5913" y="1356"/>
                  </a:lnTo>
                  <a:lnTo>
                    <a:pt x="6012" y="1286"/>
                  </a:lnTo>
                  <a:lnTo>
                    <a:pt x="6144" y="1212"/>
                  </a:lnTo>
                  <a:lnTo>
                    <a:pt x="6243" y="1142"/>
                  </a:lnTo>
                  <a:lnTo>
                    <a:pt x="6309" y="1052"/>
                  </a:lnTo>
                  <a:lnTo>
                    <a:pt x="6375" y="978"/>
                  </a:lnTo>
                  <a:lnTo>
                    <a:pt x="6441" y="904"/>
                  </a:lnTo>
                  <a:lnTo>
                    <a:pt x="6507" y="834"/>
                  </a:lnTo>
                  <a:lnTo>
                    <a:pt x="6540" y="760"/>
                  </a:lnTo>
                  <a:lnTo>
                    <a:pt x="6573" y="707"/>
                  </a:lnTo>
                  <a:lnTo>
                    <a:pt x="6606" y="633"/>
                  </a:lnTo>
                  <a:lnTo>
                    <a:pt x="6606" y="559"/>
                  </a:lnTo>
                  <a:lnTo>
                    <a:pt x="6606" y="435"/>
                  </a:lnTo>
                  <a:lnTo>
                    <a:pt x="6540" y="324"/>
                  </a:lnTo>
                  <a:lnTo>
                    <a:pt x="6474" y="271"/>
                  </a:lnTo>
                  <a:lnTo>
                    <a:pt x="6408" y="234"/>
                  </a:lnTo>
                  <a:lnTo>
                    <a:pt x="6342" y="197"/>
                  </a:lnTo>
                  <a:lnTo>
                    <a:pt x="6243" y="143"/>
                  </a:lnTo>
                  <a:lnTo>
                    <a:pt x="6144" y="127"/>
                  </a:lnTo>
                  <a:lnTo>
                    <a:pt x="6045" y="90"/>
                  </a:lnTo>
                  <a:lnTo>
                    <a:pt x="5913" y="53"/>
                  </a:lnTo>
                  <a:lnTo>
                    <a:pt x="5814" y="36"/>
                  </a:lnTo>
                  <a:lnTo>
                    <a:pt x="5648" y="0"/>
                  </a:lnTo>
                  <a:lnTo>
                    <a:pt x="5516" y="0"/>
                  </a:lnTo>
                  <a:lnTo>
                    <a:pt x="5384" y="0"/>
                  </a:lnTo>
                  <a:lnTo>
                    <a:pt x="5219" y="0"/>
                  </a:lnTo>
                  <a:lnTo>
                    <a:pt x="5021" y="0"/>
                  </a:lnTo>
                  <a:lnTo>
                    <a:pt x="4790" y="0"/>
                  </a:lnTo>
                  <a:lnTo>
                    <a:pt x="4624" y="0"/>
                  </a:lnTo>
                  <a:lnTo>
                    <a:pt x="4558" y="0"/>
                  </a:lnTo>
                </a:path>
              </a:pathLst>
            </a:custGeom>
            <a:noFill/>
            <a:ln w="1908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13" name="Freeform 206"/>
            <p:cNvSpPr>
              <a:spLocks noChangeArrowheads="1"/>
            </p:cNvSpPr>
            <p:nvPr/>
          </p:nvSpPr>
          <p:spPr bwMode="auto">
            <a:xfrm>
              <a:off x="1588" y="3133"/>
              <a:ext cx="55" cy="34"/>
            </a:xfrm>
            <a:custGeom>
              <a:avLst/>
              <a:gdLst/>
              <a:ahLst/>
              <a:cxnLst>
                <a:cxn ang="0">
                  <a:pos x="473" y="116"/>
                </a:cxn>
                <a:cxn ang="0">
                  <a:pos x="473" y="0"/>
                </a:cxn>
                <a:cxn ang="0">
                  <a:pos x="0" y="116"/>
                </a:cxn>
                <a:cxn ang="0">
                  <a:pos x="473" y="248"/>
                </a:cxn>
                <a:cxn ang="0">
                  <a:pos x="473" y="116"/>
                </a:cxn>
                <a:cxn ang="0">
                  <a:pos x="473" y="116"/>
                </a:cxn>
              </a:cxnLst>
              <a:rect l="0" t="0" r="r" b="b"/>
              <a:pathLst>
                <a:path w="474" h="249">
                  <a:moveTo>
                    <a:pt x="473" y="116"/>
                  </a:moveTo>
                  <a:lnTo>
                    <a:pt x="473" y="0"/>
                  </a:lnTo>
                  <a:lnTo>
                    <a:pt x="0" y="116"/>
                  </a:lnTo>
                  <a:lnTo>
                    <a:pt x="473" y="248"/>
                  </a:lnTo>
                  <a:lnTo>
                    <a:pt x="473" y="116"/>
                  </a:lnTo>
                  <a:lnTo>
                    <a:pt x="473" y="116"/>
                  </a:lnTo>
                </a:path>
              </a:pathLst>
            </a:custGeom>
            <a:solidFill>
              <a:srgbClr val="DD0806"/>
            </a:solidFill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14" name="Freeform 207"/>
            <p:cNvSpPr>
              <a:spLocks noChangeArrowheads="1"/>
            </p:cNvSpPr>
            <p:nvPr/>
          </p:nvSpPr>
          <p:spPr bwMode="auto">
            <a:xfrm>
              <a:off x="930" y="3110"/>
              <a:ext cx="703" cy="371"/>
            </a:xfrm>
            <a:custGeom>
              <a:avLst/>
              <a:gdLst/>
              <a:ahLst/>
              <a:cxnLst>
                <a:cxn ang="0">
                  <a:pos x="3047" y="0"/>
                </a:cxn>
                <a:cxn ang="0">
                  <a:pos x="2646" y="14"/>
                </a:cxn>
                <a:cxn ang="0">
                  <a:pos x="2285" y="33"/>
                </a:cxn>
                <a:cxn ang="0">
                  <a:pos x="1884" y="62"/>
                </a:cxn>
                <a:cxn ang="0">
                  <a:pos x="1483" y="81"/>
                </a:cxn>
                <a:cxn ang="0">
                  <a:pos x="1162" y="114"/>
                </a:cxn>
                <a:cxn ang="0">
                  <a:pos x="801" y="162"/>
                </a:cxn>
                <a:cxn ang="0">
                  <a:pos x="561" y="243"/>
                </a:cxn>
                <a:cxn ang="0">
                  <a:pos x="441" y="325"/>
                </a:cxn>
                <a:cxn ang="0">
                  <a:pos x="240" y="487"/>
                </a:cxn>
                <a:cxn ang="0">
                  <a:pos x="160" y="617"/>
                </a:cxn>
                <a:cxn ang="0">
                  <a:pos x="80" y="798"/>
                </a:cxn>
                <a:cxn ang="0">
                  <a:pos x="0" y="960"/>
                </a:cxn>
                <a:cxn ang="0">
                  <a:pos x="0" y="1138"/>
                </a:cxn>
                <a:cxn ang="0">
                  <a:pos x="0" y="1237"/>
                </a:cxn>
                <a:cxn ang="0">
                  <a:pos x="40" y="1334"/>
                </a:cxn>
                <a:cxn ang="0">
                  <a:pos x="120" y="1481"/>
                </a:cxn>
                <a:cxn ang="0">
                  <a:pos x="200" y="1629"/>
                </a:cxn>
                <a:cxn ang="0">
                  <a:pos x="360" y="1773"/>
                </a:cxn>
                <a:cxn ang="0">
                  <a:pos x="521" y="1888"/>
                </a:cxn>
                <a:cxn ang="0">
                  <a:pos x="761" y="2002"/>
                </a:cxn>
                <a:cxn ang="0">
                  <a:pos x="1002" y="2102"/>
                </a:cxn>
                <a:cxn ang="0">
                  <a:pos x="1363" y="2217"/>
                </a:cxn>
                <a:cxn ang="0">
                  <a:pos x="1603" y="2265"/>
                </a:cxn>
                <a:cxn ang="0">
                  <a:pos x="1924" y="2328"/>
                </a:cxn>
                <a:cxn ang="0">
                  <a:pos x="2285" y="2394"/>
                </a:cxn>
                <a:cxn ang="0">
                  <a:pos x="2726" y="2442"/>
                </a:cxn>
                <a:cxn ang="0">
                  <a:pos x="3127" y="2509"/>
                </a:cxn>
                <a:cxn ang="0">
                  <a:pos x="3568" y="2557"/>
                </a:cxn>
                <a:cxn ang="0">
                  <a:pos x="3929" y="2590"/>
                </a:cxn>
                <a:cxn ang="0">
                  <a:pos x="4290" y="2623"/>
                </a:cxn>
                <a:cxn ang="0">
                  <a:pos x="4611" y="2638"/>
                </a:cxn>
                <a:cxn ang="0">
                  <a:pos x="4932" y="2671"/>
                </a:cxn>
                <a:cxn ang="0">
                  <a:pos x="5493" y="2686"/>
                </a:cxn>
                <a:cxn ang="0">
                  <a:pos x="5894" y="2705"/>
                </a:cxn>
              </a:cxnLst>
              <a:rect l="0" t="0" r="r" b="b"/>
              <a:pathLst>
                <a:path w="6056" h="2706">
                  <a:moveTo>
                    <a:pt x="3127" y="0"/>
                  </a:moveTo>
                  <a:lnTo>
                    <a:pt x="3047" y="0"/>
                  </a:lnTo>
                  <a:lnTo>
                    <a:pt x="2806" y="14"/>
                  </a:lnTo>
                  <a:lnTo>
                    <a:pt x="2646" y="14"/>
                  </a:lnTo>
                  <a:lnTo>
                    <a:pt x="2486" y="33"/>
                  </a:lnTo>
                  <a:lnTo>
                    <a:pt x="2285" y="33"/>
                  </a:lnTo>
                  <a:lnTo>
                    <a:pt x="2085" y="48"/>
                  </a:lnTo>
                  <a:lnTo>
                    <a:pt x="1884" y="62"/>
                  </a:lnTo>
                  <a:lnTo>
                    <a:pt x="1684" y="62"/>
                  </a:lnTo>
                  <a:lnTo>
                    <a:pt x="1483" y="81"/>
                  </a:lnTo>
                  <a:lnTo>
                    <a:pt x="1323" y="96"/>
                  </a:lnTo>
                  <a:lnTo>
                    <a:pt x="1162" y="114"/>
                  </a:lnTo>
                  <a:lnTo>
                    <a:pt x="1002" y="129"/>
                  </a:lnTo>
                  <a:lnTo>
                    <a:pt x="801" y="162"/>
                  </a:lnTo>
                  <a:lnTo>
                    <a:pt x="681" y="195"/>
                  </a:lnTo>
                  <a:lnTo>
                    <a:pt x="561" y="243"/>
                  </a:lnTo>
                  <a:lnTo>
                    <a:pt x="481" y="277"/>
                  </a:lnTo>
                  <a:lnTo>
                    <a:pt x="441" y="325"/>
                  </a:lnTo>
                  <a:lnTo>
                    <a:pt x="320" y="406"/>
                  </a:lnTo>
                  <a:lnTo>
                    <a:pt x="240" y="487"/>
                  </a:lnTo>
                  <a:lnTo>
                    <a:pt x="200" y="554"/>
                  </a:lnTo>
                  <a:lnTo>
                    <a:pt x="160" y="617"/>
                  </a:lnTo>
                  <a:lnTo>
                    <a:pt x="120" y="731"/>
                  </a:lnTo>
                  <a:lnTo>
                    <a:pt x="80" y="798"/>
                  </a:lnTo>
                  <a:lnTo>
                    <a:pt x="40" y="861"/>
                  </a:lnTo>
                  <a:lnTo>
                    <a:pt x="0" y="960"/>
                  </a:lnTo>
                  <a:lnTo>
                    <a:pt x="0" y="1056"/>
                  </a:lnTo>
                  <a:lnTo>
                    <a:pt x="0" y="1138"/>
                  </a:lnTo>
                  <a:lnTo>
                    <a:pt x="0" y="1189"/>
                  </a:lnTo>
                  <a:lnTo>
                    <a:pt x="0" y="1237"/>
                  </a:lnTo>
                  <a:lnTo>
                    <a:pt x="0" y="1285"/>
                  </a:lnTo>
                  <a:lnTo>
                    <a:pt x="40" y="1334"/>
                  </a:lnTo>
                  <a:lnTo>
                    <a:pt x="80" y="1400"/>
                  </a:lnTo>
                  <a:lnTo>
                    <a:pt x="120" y="1481"/>
                  </a:lnTo>
                  <a:lnTo>
                    <a:pt x="160" y="1563"/>
                  </a:lnTo>
                  <a:lnTo>
                    <a:pt x="200" y="1629"/>
                  </a:lnTo>
                  <a:lnTo>
                    <a:pt x="280" y="1710"/>
                  </a:lnTo>
                  <a:lnTo>
                    <a:pt x="360" y="1773"/>
                  </a:lnTo>
                  <a:lnTo>
                    <a:pt x="441" y="1840"/>
                  </a:lnTo>
                  <a:lnTo>
                    <a:pt x="521" y="1888"/>
                  </a:lnTo>
                  <a:lnTo>
                    <a:pt x="641" y="1954"/>
                  </a:lnTo>
                  <a:lnTo>
                    <a:pt x="761" y="2002"/>
                  </a:lnTo>
                  <a:lnTo>
                    <a:pt x="882" y="2050"/>
                  </a:lnTo>
                  <a:lnTo>
                    <a:pt x="1002" y="2102"/>
                  </a:lnTo>
                  <a:lnTo>
                    <a:pt x="1162" y="2165"/>
                  </a:lnTo>
                  <a:lnTo>
                    <a:pt x="1363" y="2217"/>
                  </a:lnTo>
                  <a:lnTo>
                    <a:pt x="1483" y="2246"/>
                  </a:lnTo>
                  <a:lnTo>
                    <a:pt x="1603" y="2265"/>
                  </a:lnTo>
                  <a:lnTo>
                    <a:pt x="1764" y="2298"/>
                  </a:lnTo>
                  <a:lnTo>
                    <a:pt x="1924" y="2328"/>
                  </a:lnTo>
                  <a:lnTo>
                    <a:pt x="2125" y="2361"/>
                  </a:lnTo>
                  <a:lnTo>
                    <a:pt x="2285" y="2394"/>
                  </a:lnTo>
                  <a:lnTo>
                    <a:pt x="2486" y="2409"/>
                  </a:lnTo>
                  <a:lnTo>
                    <a:pt x="2726" y="2442"/>
                  </a:lnTo>
                  <a:lnTo>
                    <a:pt x="2927" y="2475"/>
                  </a:lnTo>
                  <a:lnTo>
                    <a:pt x="3127" y="2509"/>
                  </a:lnTo>
                  <a:lnTo>
                    <a:pt x="3328" y="2523"/>
                  </a:lnTo>
                  <a:lnTo>
                    <a:pt x="3568" y="2557"/>
                  </a:lnTo>
                  <a:lnTo>
                    <a:pt x="3769" y="2575"/>
                  </a:lnTo>
                  <a:lnTo>
                    <a:pt x="3929" y="2590"/>
                  </a:lnTo>
                  <a:lnTo>
                    <a:pt x="4130" y="2605"/>
                  </a:lnTo>
                  <a:lnTo>
                    <a:pt x="4290" y="2623"/>
                  </a:lnTo>
                  <a:lnTo>
                    <a:pt x="4451" y="2638"/>
                  </a:lnTo>
                  <a:lnTo>
                    <a:pt x="4611" y="2638"/>
                  </a:lnTo>
                  <a:lnTo>
                    <a:pt x="4771" y="2656"/>
                  </a:lnTo>
                  <a:lnTo>
                    <a:pt x="4932" y="2671"/>
                  </a:lnTo>
                  <a:lnTo>
                    <a:pt x="5212" y="2671"/>
                  </a:lnTo>
                  <a:lnTo>
                    <a:pt x="5493" y="2686"/>
                  </a:lnTo>
                  <a:lnTo>
                    <a:pt x="5734" y="2705"/>
                  </a:lnTo>
                  <a:lnTo>
                    <a:pt x="5894" y="2705"/>
                  </a:lnTo>
                  <a:lnTo>
                    <a:pt x="6055" y="2705"/>
                  </a:lnTo>
                </a:path>
              </a:pathLst>
            </a:custGeom>
            <a:noFill/>
            <a:ln w="1908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15" name="Freeform 208"/>
            <p:cNvSpPr>
              <a:spLocks noChangeArrowheads="1"/>
            </p:cNvSpPr>
            <p:nvPr/>
          </p:nvSpPr>
          <p:spPr bwMode="auto">
            <a:xfrm>
              <a:off x="932" y="3293"/>
              <a:ext cx="678" cy="9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9" y="30"/>
                </a:cxn>
                <a:cxn ang="0">
                  <a:pos x="117" y="58"/>
                </a:cxn>
                <a:cxn ang="0">
                  <a:pos x="156" y="87"/>
                </a:cxn>
                <a:cxn ang="0">
                  <a:pos x="273" y="126"/>
                </a:cxn>
                <a:cxn ang="0">
                  <a:pos x="391" y="174"/>
                </a:cxn>
                <a:cxn ang="0">
                  <a:pos x="508" y="213"/>
                </a:cxn>
                <a:cxn ang="0">
                  <a:pos x="626" y="241"/>
                </a:cxn>
                <a:cxn ang="0">
                  <a:pos x="782" y="270"/>
                </a:cxn>
                <a:cxn ang="0">
                  <a:pos x="978" y="298"/>
                </a:cxn>
                <a:cxn ang="0">
                  <a:pos x="1174" y="327"/>
                </a:cxn>
                <a:cxn ang="0">
                  <a:pos x="1330" y="346"/>
                </a:cxn>
                <a:cxn ang="0">
                  <a:pos x="1447" y="357"/>
                </a:cxn>
                <a:cxn ang="0">
                  <a:pos x="1565" y="366"/>
                </a:cxn>
                <a:cxn ang="0">
                  <a:pos x="1721" y="385"/>
                </a:cxn>
                <a:cxn ang="0">
                  <a:pos x="1839" y="394"/>
                </a:cxn>
                <a:cxn ang="0">
                  <a:pos x="1995" y="414"/>
                </a:cxn>
                <a:cxn ang="0">
                  <a:pos x="2152" y="425"/>
                </a:cxn>
                <a:cxn ang="0">
                  <a:pos x="2308" y="442"/>
                </a:cxn>
                <a:cxn ang="0">
                  <a:pos x="2465" y="453"/>
                </a:cxn>
                <a:cxn ang="0">
                  <a:pos x="2621" y="473"/>
                </a:cxn>
                <a:cxn ang="0">
                  <a:pos x="2817" y="490"/>
                </a:cxn>
                <a:cxn ang="0">
                  <a:pos x="3013" y="501"/>
                </a:cxn>
                <a:cxn ang="0">
                  <a:pos x="3248" y="521"/>
                </a:cxn>
                <a:cxn ang="0">
                  <a:pos x="3482" y="538"/>
                </a:cxn>
                <a:cxn ang="0">
                  <a:pos x="3756" y="558"/>
                </a:cxn>
                <a:cxn ang="0">
                  <a:pos x="4030" y="577"/>
                </a:cxn>
                <a:cxn ang="0">
                  <a:pos x="4304" y="597"/>
                </a:cxn>
                <a:cxn ang="0">
                  <a:pos x="4539" y="616"/>
                </a:cxn>
                <a:cxn ang="0">
                  <a:pos x="4813" y="636"/>
                </a:cxn>
                <a:cxn ang="0">
                  <a:pos x="5048" y="654"/>
                </a:cxn>
                <a:cxn ang="0">
                  <a:pos x="5243" y="664"/>
                </a:cxn>
                <a:cxn ang="0">
                  <a:pos x="5439" y="673"/>
                </a:cxn>
                <a:cxn ang="0">
                  <a:pos x="5596" y="684"/>
                </a:cxn>
                <a:cxn ang="0">
                  <a:pos x="5713" y="693"/>
                </a:cxn>
                <a:cxn ang="0">
                  <a:pos x="5831" y="701"/>
                </a:cxn>
              </a:cxnLst>
              <a:rect l="0" t="0" r="r" b="b"/>
              <a:pathLst>
                <a:path w="5832" h="702">
                  <a:moveTo>
                    <a:pt x="0" y="0"/>
                  </a:moveTo>
                  <a:lnTo>
                    <a:pt x="39" y="30"/>
                  </a:lnTo>
                  <a:lnTo>
                    <a:pt x="117" y="58"/>
                  </a:lnTo>
                  <a:lnTo>
                    <a:pt x="156" y="87"/>
                  </a:lnTo>
                  <a:lnTo>
                    <a:pt x="273" y="126"/>
                  </a:lnTo>
                  <a:lnTo>
                    <a:pt x="391" y="174"/>
                  </a:lnTo>
                  <a:lnTo>
                    <a:pt x="508" y="213"/>
                  </a:lnTo>
                  <a:lnTo>
                    <a:pt x="626" y="241"/>
                  </a:lnTo>
                  <a:lnTo>
                    <a:pt x="782" y="270"/>
                  </a:lnTo>
                  <a:lnTo>
                    <a:pt x="978" y="298"/>
                  </a:lnTo>
                  <a:lnTo>
                    <a:pt x="1174" y="327"/>
                  </a:lnTo>
                  <a:lnTo>
                    <a:pt x="1330" y="346"/>
                  </a:lnTo>
                  <a:lnTo>
                    <a:pt x="1447" y="357"/>
                  </a:lnTo>
                  <a:lnTo>
                    <a:pt x="1565" y="366"/>
                  </a:lnTo>
                  <a:lnTo>
                    <a:pt x="1721" y="385"/>
                  </a:lnTo>
                  <a:lnTo>
                    <a:pt x="1839" y="394"/>
                  </a:lnTo>
                  <a:lnTo>
                    <a:pt x="1995" y="414"/>
                  </a:lnTo>
                  <a:lnTo>
                    <a:pt x="2152" y="425"/>
                  </a:lnTo>
                  <a:lnTo>
                    <a:pt x="2308" y="442"/>
                  </a:lnTo>
                  <a:lnTo>
                    <a:pt x="2465" y="453"/>
                  </a:lnTo>
                  <a:lnTo>
                    <a:pt x="2621" y="473"/>
                  </a:lnTo>
                  <a:lnTo>
                    <a:pt x="2817" y="490"/>
                  </a:lnTo>
                  <a:lnTo>
                    <a:pt x="3013" y="501"/>
                  </a:lnTo>
                  <a:lnTo>
                    <a:pt x="3248" y="521"/>
                  </a:lnTo>
                  <a:lnTo>
                    <a:pt x="3482" y="538"/>
                  </a:lnTo>
                  <a:lnTo>
                    <a:pt x="3756" y="558"/>
                  </a:lnTo>
                  <a:lnTo>
                    <a:pt x="4030" y="577"/>
                  </a:lnTo>
                  <a:lnTo>
                    <a:pt x="4304" y="597"/>
                  </a:lnTo>
                  <a:lnTo>
                    <a:pt x="4539" y="616"/>
                  </a:lnTo>
                  <a:lnTo>
                    <a:pt x="4813" y="636"/>
                  </a:lnTo>
                  <a:lnTo>
                    <a:pt x="5048" y="654"/>
                  </a:lnTo>
                  <a:lnTo>
                    <a:pt x="5243" y="664"/>
                  </a:lnTo>
                  <a:lnTo>
                    <a:pt x="5439" y="673"/>
                  </a:lnTo>
                  <a:lnTo>
                    <a:pt x="5596" y="684"/>
                  </a:lnTo>
                  <a:lnTo>
                    <a:pt x="5713" y="693"/>
                  </a:lnTo>
                  <a:lnTo>
                    <a:pt x="5831" y="701"/>
                  </a:lnTo>
                </a:path>
              </a:pathLst>
            </a:custGeom>
            <a:noFill/>
            <a:ln w="1908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16" name="Freeform 209"/>
            <p:cNvSpPr>
              <a:spLocks noChangeArrowheads="1"/>
            </p:cNvSpPr>
            <p:nvPr/>
          </p:nvSpPr>
          <p:spPr bwMode="auto">
            <a:xfrm>
              <a:off x="1693" y="3556"/>
              <a:ext cx="66" cy="57"/>
            </a:xfrm>
            <a:custGeom>
              <a:avLst/>
              <a:gdLst/>
              <a:ahLst/>
              <a:cxnLst>
                <a:cxn ang="0">
                  <a:pos x="570" y="219"/>
                </a:cxn>
                <a:cxn ang="0">
                  <a:pos x="554" y="136"/>
                </a:cxn>
                <a:cxn ang="0">
                  <a:pos x="490" y="68"/>
                </a:cxn>
                <a:cxn ang="0">
                  <a:pos x="395" y="18"/>
                </a:cxn>
                <a:cxn ang="0">
                  <a:pos x="285" y="0"/>
                </a:cxn>
                <a:cxn ang="0">
                  <a:pos x="174" y="18"/>
                </a:cxn>
                <a:cxn ang="0">
                  <a:pos x="79" y="68"/>
                </a:cxn>
                <a:cxn ang="0">
                  <a:pos x="15" y="136"/>
                </a:cxn>
                <a:cxn ang="0">
                  <a:pos x="0" y="200"/>
                </a:cxn>
                <a:cxn ang="0">
                  <a:pos x="15" y="283"/>
                </a:cxn>
                <a:cxn ang="0">
                  <a:pos x="79" y="351"/>
                </a:cxn>
                <a:cxn ang="0">
                  <a:pos x="174" y="401"/>
                </a:cxn>
                <a:cxn ang="0">
                  <a:pos x="285" y="420"/>
                </a:cxn>
                <a:cxn ang="0">
                  <a:pos x="395" y="401"/>
                </a:cxn>
                <a:cxn ang="0">
                  <a:pos x="490" y="351"/>
                </a:cxn>
                <a:cxn ang="0">
                  <a:pos x="554" y="283"/>
                </a:cxn>
                <a:cxn ang="0">
                  <a:pos x="570" y="219"/>
                </a:cxn>
                <a:cxn ang="0">
                  <a:pos x="570" y="219"/>
                </a:cxn>
              </a:cxnLst>
              <a:rect l="0" t="0" r="r" b="b"/>
              <a:pathLst>
                <a:path w="571" h="421">
                  <a:moveTo>
                    <a:pt x="570" y="219"/>
                  </a:moveTo>
                  <a:lnTo>
                    <a:pt x="554" y="136"/>
                  </a:lnTo>
                  <a:lnTo>
                    <a:pt x="490" y="68"/>
                  </a:lnTo>
                  <a:lnTo>
                    <a:pt x="395" y="18"/>
                  </a:lnTo>
                  <a:lnTo>
                    <a:pt x="285" y="0"/>
                  </a:lnTo>
                  <a:lnTo>
                    <a:pt x="174" y="18"/>
                  </a:lnTo>
                  <a:lnTo>
                    <a:pt x="79" y="68"/>
                  </a:lnTo>
                  <a:lnTo>
                    <a:pt x="15" y="136"/>
                  </a:lnTo>
                  <a:lnTo>
                    <a:pt x="0" y="200"/>
                  </a:lnTo>
                  <a:lnTo>
                    <a:pt x="15" y="283"/>
                  </a:lnTo>
                  <a:lnTo>
                    <a:pt x="79" y="351"/>
                  </a:lnTo>
                  <a:lnTo>
                    <a:pt x="174" y="401"/>
                  </a:lnTo>
                  <a:lnTo>
                    <a:pt x="285" y="420"/>
                  </a:lnTo>
                  <a:lnTo>
                    <a:pt x="395" y="401"/>
                  </a:lnTo>
                  <a:lnTo>
                    <a:pt x="490" y="351"/>
                  </a:lnTo>
                  <a:lnTo>
                    <a:pt x="554" y="283"/>
                  </a:lnTo>
                  <a:lnTo>
                    <a:pt x="570" y="219"/>
                  </a:lnTo>
                  <a:lnTo>
                    <a:pt x="570" y="219"/>
                  </a:lnTo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17" name="Freeform 210"/>
            <p:cNvSpPr>
              <a:spLocks noChangeArrowheads="1"/>
            </p:cNvSpPr>
            <p:nvPr/>
          </p:nvSpPr>
          <p:spPr bwMode="auto">
            <a:xfrm>
              <a:off x="1722" y="3412"/>
              <a:ext cx="5" cy="15"/>
            </a:xfrm>
            <a:custGeom>
              <a:avLst/>
              <a:gdLst/>
              <a:ahLst/>
              <a:cxnLst>
                <a:cxn ang="0">
                  <a:pos x="36" y="51"/>
                </a:cxn>
                <a:cxn ang="0">
                  <a:pos x="18" y="51"/>
                </a:cxn>
                <a:cxn ang="0">
                  <a:pos x="18" y="0"/>
                </a:cxn>
                <a:cxn ang="0">
                  <a:pos x="18" y="51"/>
                </a:cxn>
                <a:cxn ang="0">
                  <a:pos x="0" y="51"/>
                </a:cxn>
                <a:cxn ang="0">
                  <a:pos x="18" y="51"/>
                </a:cxn>
                <a:cxn ang="0">
                  <a:pos x="18" y="103"/>
                </a:cxn>
                <a:cxn ang="0">
                  <a:pos x="18" y="51"/>
                </a:cxn>
                <a:cxn ang="0">
                  <a:pos x="36" y="51"/>
                </a:cxn>
                <a:cxn ang="0">
                  <a:pos x="36" y="51"/>
                </a:cxn>
              </a:cxnLst>
              <a:rect l="0" t="0" r="r" b="b"/>
              <a:pathLst>
                <a:path w="37" h="104">
                  <a:moveTo>
                    <a:pt x="36" y="51"/>
                  </a:moveTo>
                  <a:lnTo>
                    <a:pt x="18" y="51"/>
                  </a:lnTo>
                  <a:lnTo>
                    <a:pt x="18" y="0"/>
                  </a:lnTo>
                  <a:lnTo>
                    <a:pt x="18" y="51"/>
                  </a:lnTo>
                  <a:lnTo>
                    <a:pt x="0" y="51"/>
                  </a:lnTo>
                  <a:lnTo>
                    <a:pt x="18" y="51"/>
                  </a:lnTo>
                  <a:lnTo>
                    <a:pt x="18" y="103"/>
                  </a:lnTo>
                  <a:lnTo>
                    <a:pt x="18" y="51"/>
                  </a:lnTo>
                  <a:lnTo>
                    <a:pt x="36" y="51"/>
                  </a:lnTo>
                  <a:lnTo>
                    <a:pt x="36" y="51"/>
                  </a:lnTo>
                </a:path>
              </a:pathLst>
            </a:custGeom>
            <a:solidFill>
              <a:srgbClr val="FF0000"/>
            </a:solidFill>
            <a:ln w="316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18" name="Freeform 211"/>
            <p:cNvSpPr>
              <a:spLocks noChangeArrowheads="1"/>
            </p:cNvSpPr>
            <p:nvPr/>
          </p:nvSpPr>
          <p:spPr bwMode="auto">
            <a:xfrm>
              <a:off x="1717" y="3405"/>
              <a:ext cx="15" cy="21"/>
            </a:xfrm>
            <a:custGeom>
              <a:avLst/>
              <a:gdLst/>
              <a:ahLst/>
              <a:cxnLst>
                <a:cxn ang="0">
                  <a:pos x="125" y="67"/>
                </a:cxn>
                <a:cxn ang="0">
                  <a:pos x="125" y="52"/>
                </a:cxn>
                <a:cxn ang="0">
                  <a:pos x="125" y="33"/>
                </a:cxn>
                <a:cxn ang="0">
                  <a:pos x="109" y="18"/>
                </a:cxn>
                <a:cxn ang="0">
                  <a:pos x="93" y="0"/>
                </a:cxn>
                <a:cxn ang="0">
                  <a:pos x="78" y="0"/>
                </a:cxn>
                <a:cxn ang="0">
                  <a:pos x="62" y="0"/>
                </a:cxn>
                <a:cxn ang="0">
                  <a:pos x="46" y="0"/>
                </a:cxn>
                <a:cxn ang="0">
                  <a:pos x="31" y="0"/>
                </a:cxn>
                <a:cxn ang="0">
                  <a:pos x="15" y="18"/>
                </a:cxn>
                <a:cxn ang="0">
                  <a:pos x="0" y="33"/>
                </a:cxn>
                <a:cxn ang="0">
                  <a:pos x="0" y="52"/>
                </a:cxn>
                <a:cxn ang="0">
                  <a:pos x="0" y="67"/>
                </a:cxn>
                <a:cxn ang="0">
                  <a:pos x="0" y="83"/>
                </a:cxn>
                <a:cxn ang="0">
                  <a:pos x="0" y="101"/>
                </a:cxn>
                <a:cxn ang="0">
                  <a:pos x="0" y="117"/>
                </a:cxn>
                <a:cxn ang="0">
                  <a:pos x="15" y="117"/>
                </a:cxn>
                <a:cxn ang="0">
                  <a:pos x="15" y="135"/>
                </a:cxn>
                <a:cxn ang="0">
                  <a:pos x="31" y="135"/>
                </a:cxn>
                <a:cxn ang="0">
                  <a:pos x="46" y="135"/>
                </a:cxn>
                <a:cxn ang="0">
                  <a:pos x="62" y="151"/>
                </a:cxn>
                <a:cxn ang="0">
                  <a:pos x="78" y="135"/>
                </a:cxn>
                <a:cxn ang="0">
                  <a:pos x="93" y="135"/>
                </a:cxn>
                <a:cxn ang="0">
                  <a:pos x="109" y="135"/>
                </a:cxn>
                <a:cxn ang="0">
                  <a:pos x="109" y="117"/>
                </a:cxn>
                <a:cxn ang="0">
                  <a:pos x="125" y="117"/>
                </a:cxn>
                <a:cxn ang="0">
                  <a:pos x="125" y="101"/>
                </a:cxn>
                <a:cxn ang="0">
                  <a:pos x="125" y="83"/>
                </a:cxn>
                <a:cxn ang="0">
                  <a:pos x="125" y="67"/>
                </a:cxn>
                <a:cxn ang="0">
                  <a:pos x="125" y="67"/>
                </a:cxn>
              </a:cxnLst>
              <a:rect l="0" t="0" r="r" b="b"/>
              <a:pathLst>
                <a:path w="126" h="152">
                  <a:moveTo>
                    <a:pt x="125" y="67"/>
                  </a:moveTo>
                  <a:lnTo>
                    <a:pt x="125" y="52"/>
                  </a:lnTo>
                  <a:lnTo>
                    <a:pt x="125" y="33"/>
                  </a:lnTo>
                  <a:lnTo>
                    <a:pt x="109" y="18"/>
                  </a:lnTo>
                  <a:lnTo>
                    <a:pt x="93" y="0"/>
                  </a:lnTo>
                  <a:lnTo>
                    <a:pt x="78" y="0"/>
                  </a:lnTo>
                  <a:lnTo>
                    <a:pt x="62" y="0"/>
                  </a:lnTo>
                  <a:lnTo>
                    <a:pt x="46" y="0"/>
                  </a:lnTo>
                  <a:lnTo>
                    <a:pt x="31" y="0"/>
                  </a:lnTo>
                  <a:lnTo>
                    <a:pt x="15" y="18"/>
                  </a:lnTo>
                  <a:lnTo>
                    <a:pt x="0" y="33"/>
                  </a:lnTo>
                  <a:lnTo>
                    <a:pt x="0" y="52"/>
                  </a:lnTo>
                  <a:lnTo>
                    <a:pt x="0" y="67"/>
                  </a:lnTo>
                  <a:lnTo>
                    <a:pt x="0" y="83"/>
                  </a:lnTo>
                  <a:lnTo>
                    <a:pt x="0" y="101"/>
                  </a:lnTo>
                  <a:lnTo>
                    <a:pt x="0" y="117"/>
                  </a:lnTo>
                  <a:lnTo>
                    <a:pt x="15" y="117"/>
                  </a:lnTo>
                  <a:lnTo>
                    <a:pt x="15" y="135"/>
                  </a:lnTo>
                  <a:lnTo>
                    <a:pt x="31" y="135"/>
                  </a:lnTo>
                  <a:lnTo>
                    <a:pt x="46" y="135"/>
                  </a:lnTo>
                  <a:lnTo>
                    <a:pt x="62" y="151"/>
                  </a:lnTo>
                  <a:lnTo>
                    <a:pt x="78" y="135"/>
                  </a:lnTo>
                  <a:lnTo>
                    <a:pt x="93" y="135"/>
                  </a:lnTo>
                  <a:lnTo>
                    <a:pt x="109" y="135"/>
                  </a:lnTo>
                  <a:lnTo>
                    <a:pt x="109" y="117"/>
                  </a:lnTo>
                  <a:lnTo>
                    <a:pt x="125" y="117"/>
                  </a:lnTo>
                  <a:lnTo>
                    <a:pt x="125" y="101"/>
                  </a:lnTo>
                  <a:lnTo>
                    <a:pt x="125" y="83"/>
                  </a:lnTo>
                  <a:lnTo>
                    <a:pt x="125" y="67"/>
                  </a:lnTo>
                  <a:lnTo>
                    <a:pt x="125" y="67"/>
                  </a:lnTo>
                </a:path>
              </a:pathLst>
            </a:custGeom>
            <a:solidFill>
              <a:srgbClr val="FF0000"/>
            </a:solidFill>
            <a:ln w="316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19" name="Freeform 212"/>
            <p:cNvSpPr>
              <a:spLocks noChangeArrowheads="1"/>
            </p:cNvSpPr>
            <p:nvPr/>
          </p:nvSpPr>
          <p:spPr bwMode="auto">
            <a:xfrm>
              <a:off x="1710" y="3396"/>
              <a:ext cx="30" cy="40"/>
            </a:xfrm>
            <a:custGeom>
              <a:avLst/>
              <a:gdLst/>
              <a:ahLst/>
              <a:cxnLst>
                <a:cxn ang="0">
                  <a:pos x="257" y="134"/>
                </a:cxn>
                <a:cxn ang="0">
                  <a:pos x="257" y="99"/>
                </a:cxn>
                <a:cxn ang="0">
                  <a:pos x="257" y="84"/>
                </a:cxn>
                <a:cxn ang="0">
                  <a:pos x="240" y="65"/>
                </a:cxn>
                <a:cxn ang="0">
                  <a:pos x="240" y="49"/>
                </a:cxn>
                <a:cxn ang="0">
                  <a:pos x="224" y="49"/>
                </a:cxn>
                <a:cxn ang="0">
                  <a:pos x="224" y="30"/>
                </a:cxn>
                <a:cxn ang="0">
                  <a:pos x="208" y="30"/>
                </a:cxn>
                <a:cxn ang="0">
                  <a:pos x="208" y="15"/>
                </a:cxn>
                <a:cxn ang="0">
                  <a:pos x="192" y="15"/>
                </a:cxn>
                <a:cxn ang="0">
                  <a:pos x="176" y="0"/>
                </a:cxn>
                <a:cxn ang="0">
                  <a:pos x="160" y="0"/>
                </a:cxn>
                <a:cxn ang="0">
                  <a:pos x="128" y="0"/>
                </a:cxn>
                <a:cxn ang="0">
                  <a:pos x="96" y="0"/>
                </a:cxn>
                <a:cxn ang="0">
                  <a:pos x="80" y="0"/>
                </a:cxn>
                <a:cxn ang="0">
                  <a:pos x="64" y="15"/>
                </a:cxn>
                <a:cxn ang="0">
                  <a:pos x="48" y="15"/>
                </a:cxn>
                <a:cxn ang="0">
                  <a:pos x="48" y="30"/>
                </a:cxn>
                <a:cxn ang="0">
                  <a:pos x="32" y="30"/>
                </a:cxn>
                <a:cxn ang="0">
                  <a:pos x="32" y="49"/>
                </a:cxn>
                <a:cxn ang="0">
                  <a:pos x="16" y="49"/>
                </a:cxn>
                <a:cxn ang="0">
                  <a:pos x="16" y="65"/>
                </a:cxn>
                <a:cxn ang="0">
                  <a:pos x="0" y="84"/>
                </a:cxn>
                <a:cxn ang="0">
                  <a:pos x="0" y="99"/>
                </a:cxn>
                <a:cxn ang="0">
                  <a:pos x="0" y="134"/>
                </a:cxn>
                <a:cxn ang="0">
                  <a:pos x="0" y="168"/>
                </a:cxn>
                <a:cxn ang="0">
                  <a:pos x="0" y="184"/>
                </a:cxn>
                <a:cxn ang="0">
                  <a:pos x="16" y="203"/>
                </a:cxn>
                <a:cxn ang="0">
                  <a:pos x="16" y="218"/>
                </a:cxn>
                <a:cxn ang="0">
                  <a:pos x="32" y="234"/>
                </a:cxn>
                <a:cxn ang="0">
                  <a:pos x="48" y="253"/>
                </a:cxn>
                <a:cxn ang="0">
                  <a:pos x="64" y="268"/>
                </a:cxn>
                <a:cxn ang="0">
                  <a:pos x="80" y="268"/>
                </a:cxn>
                <a:cxn ang="0">
                  <a:pos x="96" y="268"/>
                </a:cxn>
                <a:cxn ang="0">
                  <a:pos x="128" y="288"/>
                </a:cxn>
                <a:cxn ang="0">
                  <a:pos x="160" y="268"/>
                </a:cxn>
                <a:cxn ang="0">
                  <a:pos x="176" y="268"/>
                </a:cxn>
                <a:cxn ang="0">
                  <a:pos x="192" y="268"/>
                </a:cxn>
                <a:cxn ang="0">
                  <a:pos x="208" y="253"/>
                </a:cxn>
                <a:cxn ang="0">
                  <a:pos x="224" y="234"/>
                </a:cxn>
                <a:cxn ang="0">
                  <a:pos x="240" y="218"/>
                </a:cxn>
                <a:cxn ang="0">
                  <a:pos x="240" y="203"/>
                </a:cxn>
                <a:cxn ang="0">
                  <a:pos x="257" y="184"/>
                </a:cxn>
                <a:cxn ang="0">
                  <a:pos x="257" y="168"/>
                </a:cxn>
                <a:cxn ang="0">
                  <a:pos x="257" y="134"/>
                </a:cxn>
                <a:cxn ang="0">
                  <a:pos x="257" y="134"/>
                </a:cxn>
              </a:cxnLst>
              <a:rect l="0" t="0" r="r" b="b"/>
              <a:pathLst>
                <a:path w="258" h="289">
                  <a:moveTo>
                    <a:pt x="257" y="134"/>
                  </a:moveTo>
                  <a:lnTo>
                    <a:pt x="257" y="99"/>
                  </a:lnTo>
                  <a:lnTo>
                    <a:pt x="257" y="84"/>
                  </a:lnTo>
                  <a:lnTo>
                    <a:pt x="240" y="65"/>
                  </a:lnTo>
                  <a:lnTo>
                    <a:pt x="240" y="49"/>
                  </a:lnTo>
                  <a:lnTo>
                    <a:pt x="224" y="49"/>
                  </a:lnTo>
                  <a:lnTo>
                    <a:pt x="224" y="30"/>
                  </a:lnTo>
                  <a:lnTo>
                    <a:pt x="208" y="30"/>
                  </a:lnTo>
                  <a:lnTo>
                    <a:pt x="208" y="15"/>
                  </a:lnTo>
                  <a:lnTo>
                    <a:pt x="192" y="15"/>
                  </a:lnTo>
                  <a:lnTo>
                    <a:pt x="176" y="0"/>
                  </a:lnTo>
                  <a:lnTo>
                    <a:pt x="160" y="0"/>
                  </a:lnTo>
                  <a:lnTo>
                    <a:pt x="128" y="0"/>
                  </a:lnTo>
                  <a:lnTo>
                    <a:pt x="96" y="0"/>
                  </a:lnTo>
                  <a:lnTo>
                    <a:pt x="80" y="0"/>
                  </a:lnTo>
                  <a:lnTo>
                    <a:pt x="64" y="15"/>
                  </a:lnTo>
                  <a:lnTo>
                    <a:pt x="48" y="15"/>
                  </a:lnTo>
                  <a:lnTo>
                    <a:pt x="48" y="30"/>
                  </a:lnTo>
                  <a:lnTo>
                    <a:pt x="32" y="30"/>
                  </a:lnTo>
                  <a:lnTo>
                    <a:pt x="32" y="49"/>
                  </a:lnTo>
                  <a:lnTo>
                    <a:pt x="16" y="49"/>
                  </a:lnTo>
                  <a:lnTo>
                    <a:pt x="16" y="65"/>
                  </a:lnTo>
                  <a:lnTo>
                    <a:pt x="0" y="84"/>
                  </a:lnTo>
                  <a:lnTo>
                    <a:pt x="0" y="99"/>
                  </a:lnTo>
                  <a:lnTo>
                    <a:pt x="0" y="134"/>
                  </a:lnTo>
                  <a:lnTo>
                    <a:pt x="0" y="168"/>
                  </a:lnTo>
                  <a:lnTo>
                    <a:pt x="0" y="184"/>
                  </a:lnTo>
                  <a:lnTo>
                    <a:pt x="16" y="203"/>
                  </a:lnTo>
                  <a:lnTo>
                    <a:pt x="16" y="218"/>
                  </a:lnTo>
                  <a:lnTo>
                    <a:pt x="32" y="234"/>
                  </a:lnTo>
                  <a:lnTo>
                    <a:pt x="48" y="253"/>
                  </a:lnTo>
                  <a:lnTo>
                    <a:pt x="64" y="268"/>
                  </a:lnTo>
                  <a:lnTo>
                    <a:pt x="80" y="268"/>
                  </a:lnTo>
                  <a:lnTo>
                    <a:pt x="96" y="268"/>
                  </a:lnTo>
                  <a:lnTo>
                    <a:pt x="128" y="288"/>
                  </a:lnTo>
                  <a:lnTo>
                    <a:pt x="160" y="268"/>
                  </a:lnTo>
                  <a:lnTo>
                    <a:pt x="176" y="268"/>
                  </a:lnTo>
                  <a:lnTo>
                    <a:pt x="192" y="268"/>
                  </a:lnTo>
                  <a:lnTo>
                    <a:pt x="208" y="253"/>
                  </a:lnTo>
                  <a:lnTo>
                    <a:pt x="224" y="234"/>
                  </a:lnTo>
                  <a:lnTo>
                    <a:pt x="240" y="218"/>
                  </a:lnTo>
                  <a:lnTo>
                    <a:pt x="240" y="203"/>
                  </a:lnTo>
                  <a:lnTo>
                    <a:pt x="257" y="184"/>
                  </a:lnTo>
                  <a:lnTo>
                    <a:pt x="257" y="168"/>
                  </a:lnTo>
                  <a:lnTo>
                    <a:pt x="257" y="134"/>
                  </a:lnTo>
                  <a:lnTo>
                    <a:pt x="257" y="134"/>
                  </a:lnTo>
                </a:path>
              </a:pathLst>
            </a:custGeom>
            <a:solidFill>
              <a:srgbClr val="FF0000"/>
            </a:solidFill>
            <a:ln w="316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0" name="Freeform 213"/>
            <p:cNvSpPr>
              <a:spLocks noChangeArrowheads="1"/>
            </p:cNvSpPr>
            <p:nvPr/>
          </p:nvSpPr>
          <p:spPr bwMode="auto">
            <a:xfrm>
              <a:off x="1703" y="3387"/>
              <a:ext cx="44" cy="57"/>
            </a:xfrm>
            <a:custGeom>
              <a:avLst/>
              <a:gdLst/>
              <a:ahLst/>
              <a:cxnLst>
                <a:cxn ang="0">
                  <a:pos x="380" y="200"/>
                </a:cxn>
                <a:cxn ang="0">
                  <a:pos x="380" y="166"/>
                </a:cxn>
                <a:cxn ang="0">
                  <a:pos x="380" y="151"/>
                </a:cxn>
                <a:cxn ang="0">
                  <a:pos x="380" y="117"/>
                </a:cxn>
                <a:cxn ang="0">
                  <a:pos x="364" y="98"/>
                </a:cxn>
                <a:cxn ang="0">
                  <a:pos x="348" y="83"/>
                </a:cxn>
                <a:cxn ang="0">
                  <a:pos x="348" y="68"/>
                </a:cxn>
                <a:cxn ang="0">
                  <a:pos x="332" y="68"/>
                </a:cxn>
                <a:cxn ang="0">
                  <a:pos x="316" y="34"/>
                </a:cxn>
                <a:cxn ang="0">
                  <a:pos x="300" y="34"/>
                </a:cxn>
                <a:cxn ang="0">
                  <a:pos x="285" y="15"/>
                </a:cxn>
                <a:cxn ang="0">
                  <a:pos x="269" y="15"/>
                </a:cxn>
                <a:cxn ang="0">
                  <a:pos x="253" y="0"/>
                </a:cxn>
                <a:cxn ang="0">
                  <a:pos x="221" y="0"/>
                </a:cxn>
                <a:cxn ang="0">
                  <a:pos x="190" y="0"/>
                </a:cxn>
                <a:cxn ang="0">
                  <a:pos x="158" y="0"/>
                </a:cxn>
                <a:cxn ang="0">
                  <a:pos x="126" y="0"/>
                </a:cxn>
                <a:cxn ang="0">
                  <a:pos x="110" y="15"/>
                </a:cxn>
                <a:cxn ang="0">
                  <a:pos x="95" y="15"/>
                </a:cxn>
                <a:cxn ang="0">
                  <a:pos x="79" y="34"/>
                </a:cxn>
                <a:cxn ang="0">
                  <a:pos x="63" y="34"/>
                </a:cxn>
                <a:cxn ang="0">
                  <a:pos x="47" y="68"/>
                </a:cxn>
                <a:cxn ang="0">
                  <a:pos x="31" y="68"/>
                </a:cxn>
                <a:cxn ang="0">
                  <a:pos x="31" y="83"/>
                </a:cxn>
                <a:cxn ang="0">
                  <a:pos x="15" y="98"/>
                </a:cxn>
                <a:cxn ang="0">
                  <a:pos x="0" y="117"/>
                </a:cxn>
                <a:cxn ang="0">
                  <a:pos x="0" y="151"/>
                </a:cxn>
                <a:cxn ang="0">
                  <a:pos x="0" y="166"/>
                </a:cxn>
                <a:cxn ang="0">
                  <a:pos x="0" y="200"/>
                </a:cxn>
                <a:cxn ang="0">
                  <a:pos x="0" y="249"/>
                </a:cxn>
                <a:cxn ang="0">
                  <a:pos x="0" y="268"/>
                </a:cxn>
                <a:cxn ang="0">
                  <a:pos x="0" y="283"/>
                </a:cxn>
                <a:cxn ang="0">
                  <a:pos x="15" y="298"/>
                </a:cxn>
                <a:cxn ang="0">
                  <a:pos x="31" y="317"/>
                </a:cxn>
                <a:cxn ang="0">
                  <a:pos x="31" y="332"/>
                </a:cxn>
                <a:cxn ang="0">
                  <a:pos x="47" y="351"/>
                </a:cxn>
                <a:cxn ang="0">
                  <a:pos x="63" y="366"/>
                </a:cxn>
                <a:cxn ang="0">
                  <a:pos x="79" y="381"/>
                </a:cxn>
                <a:cxn ang="0">
                  <a:pos x="95" y="381"/>
                </a:cxn>
                <a:cxn ang="0">
                  <a:pos x="110" y="400"/>
                </a:cxn>
                <a:cxn ang="0">
                  <a:pos x="126" y="400"/>
                </a:cxn>
                <a:cxn ang="0">
                  <a:pos x="158" y="400"/>
                </a:cxn>
                <a:cxn ang="0">
                  <a:pos x="190" y="416"/>
                </a:cxn>
                <a:cxn ang="0">
                  <a:pos x="221" y="400"/>
                </a:cxn>
                <a:cxn ang="0">
                  <a:pos x="253" y="400"/>
                </a:cxn>
                <a:cxn ang="0">
                  <a:pos x="269" y="400"/>
                </a:cxn>
                <a:cxn ang="0">
                  <a:pos x="285" y="381"/>
                </a:cxn>
                <a:cxn ang="0">
                  <a:pos x="300" y="381"/>
                </a:cxn>
                <a:cxn ang="0">
                  <a:pos x="316" y="366"/>
                </a:cxn>
                <a:cxn ang="0">
                  <a:pos x="332" y="351"/>
                </a:cxn>
                <a:cxn ang="0">
                  <a:pos x="348" y="332"/>
                </a:cxn>
                <a:cxn ang="0">
                  <a:pos x="348" y="317"/>
                </a:cxn>
                <a:cxn ang="0">
                  <a:pos x="364" y="298"/>
                </a:cxn>
                <a:cxn ang="0">
                  <a:pos x="380" y="283"/>
                </a:cxn>
                <a:cxn ang="0">
                  <a:pos x="380" y="268"/>
                </a:cxn>
                <a:cxn ang="0">
                  <a:pos x="380" y="249"/>
                </a:cxn>
                <a:cxn ang="0">
                  <a:pos x="380" y="200"/>
                </a:cxn>
                <a:cxn ang="0">
                  <a:pos x="380" y="200"/>
                </a:cxn>
              </a:cxnLst>
              <a:rect l="0" t="0" r="r" b="b"/>
              <a:pathLst>
                <a:path w="381" h="417">
                  <a:moveTo>
                    <a:pt x="380" y="200"/>
                  </a:moveTo>
                  <a:lnTo>
                    <a:pt x="380" y="166"/>
                  </a:lnTo>
                  <a:lnTo>
                    <a:pt x="380" y="151"/>
                  </a:lnTo>
                  <a:lnTo>
                    <a:pt x="380" y="117"/>
                  </a:lnTo>
                  <a:lnTo>
                    <a:pt x="364" y="98"/>
                  </a:lnTo>
                  <a:lnTo>
                    <a:pt x="348" y="83"/>
                  </a:lnTo>
                  <a:lnTo>
                    <a:pt x="348" y="68"/>
                  </a:lnTo>
                  <a:lnTo>
                    <a:pt x="332" y="68"/>
                  </a:lnTo>
                  <a:lnTo>
                    <a:pt x="316" y="34"/>
                  </a:lnTo>
                  <a:lnTo>
                    <a:pt x="300" y="34"/>
                  </a:lnTo>
                  <a:lnTo>
                    <a:pt x="285" y="15"/>
                  </a:lnTo>
                  <a:lnTo>
                    <a:pt x="269" y="15"/>
                  </a:lnTo>
                  <a:lnTo>
                    <a:pt x="253" y="0"/>
                  </a:lnTo>
                  <a:lnTo>
                    <a:pt x="221" y="0"/>
                  </a:lnTo>
                  <a:lnTo>
                    <a:pt x="190" y="0"/>
                  </a:lnTo>
                  <a:lnTo>
                    <a:pt x="158" y="0"/>
                  </a:lnTo>
                  <a:lnTo>
                    <a:pt x="126" y="0"/>
                  </a:lnTo>
                  <a:lnTo>
                    <a:pt x="110" y="15"/>
                  </a:lnTo>
                  <a:lnTo>
                    <a:pt x="95" y="15"/>
                  </a:lnTo>
                  <a:lnTo>
                    <a:pt x="79" y="34"/>
                  </a:lnTo>
                  <a:lnTo>
                    <a:pt x="63" y="34"/>
                  </a:lnTo>
                  <a:lnTo>
                    <a:pt x="47" y="68"/>
                  </a:lnTo>
                  <a:lnTo>
                    <a:pt x="31" y="68"/>
                  </a:lnTo>
                  <a:lnTo>
                    <a:pt x="31" y="83"/>
                  </a:lnTo>
                  <a:lnTo>
                    <a:pt x="15" y="98"/>
                  </a:lnTo>
                  <a:lnTo>
                    <a:pt x="0" y="117"/>
                  </a:lnTo>
                  <a:lnTo>
                    <a:pt x="0" y="151"/>
                  </a:lnTo>
                  <a:lnTo>
                    <a:pt x="0" y="166"/>
                  </a:lnTo>
                  <a:lnTo>
                    <a:pt x="0" y="200"/>
                  </a:lnTo>
                  <a:lnTo>
                    <a:pt x="0" y="249"/>
                  </a:lnTo>
                  <a:lnTo>
                    <a:pt x="0" y="268"/>
                  </a:lnTo>
                  <a:lnTo>
                    <a:pt x="0" y="283"/>
                  </a:lnTo>
                  <a:lnTo>
                    <a:pt x="15" y="298"/>
                  </a:lnTo>
                  <a:lnTo>
                    <a:pt x="31" y="317"/>
                  </a:lnTo>
                  <a:lnTo>
                    <a:pt x="31" y="332"/>
                  </a:lnTo>
                  <a:lnTo>
                    <a:pt x="47" y="351"/>
                  </a:lnTo>
                  <a:lnTo>
                    <a:pt x="63" y="366"/>
                  </a:lnTo>
                  <a:lnTo>
                    <a:pt x="79" y="381"/>
                  </a:lnTo>
                  <a:lnTo>
                    <a:pt x="95" y="381"/>
                  </a:lnTo>
                  <a:lnTo>
                    <a:pt x="110" y="400"/>
                  </a:lnTo>
                  <a:lnTo>
                    <a:pt x="126" y="400"/>
                  </a:lnTo>
                  <a:lnTo>
                    <a:pt x="158" y="400"/>
                  </a:lnTo>
                  <a:lnTo>
                    <a:pt x="190" y="416"/>
                  </a:lnTo>
                  <a:lnTo>
                    <a:pt x="221" y="400"/>
                  </a:lnTo>
                  <a:lnTo>
                    <a:pt x="253" y="400"/>
                  </a:lnTo>
                  <a:lnTo>
                    <a:pt x="269" y="400"/>
                  </a:lnTo>
                  <a:lnTo>
                    <a:pt x="285" y="381"/>
                  </a:lnTo>
                  <a:lnTo>
                    <a:pt x="300" y="381"/>
                  </a:lnTo>
                  <a:lnTo>
                    <a:pt x="316" y="366"/>
                  </a:lnTo>
                  <a:lnTo>
                    <a:pt x="332" y="351"/>
                  </a:lnTo>
                  <a:lnTo>
                    <a:pt x="348" y="332"/>
                  </a:lnTo>
                  <a:lnTo>
                    <a:pt x="348" y="317"/>
                  </a:lnTo>
                  <a:lnTo>
                    <a:pt x="364" y="298"/>
                  </a:lnTo>
                  <a:lnTo>
                    <a:pt x="380" y="283"/>
                  </a:lnTo>
                  <a:lnTo>
                    <a:pt x="380" y="268"/>
                  </a:lnTo>
                  <a:lnTo>
                    <a:pt x="380" y="249"/>
                  </a:lnTo>
                  <a:lnTo>
                    <a:pt x="380" y="200"/>
                  </a:lnTo>
                  <a:lnTo>
                    <a:pt x="380" y="200"/>
                  </a:lnTo>
                </a:path>
              </a:pathLst>
            </a:custGeom>
            <a:noFill/>
            <a:ln w="316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" name="Freeform 214"/>
            <p:cNvSpPr>
              <a:spLocks noChangeArrowheads="1"/>
            </p:cNvSpPr>
            <p:nvPr/>
          </p:nvSpPr>
          <p:spPr bwMode="auto">
            <a:xfrm>
              <a:off x="1695" y="3378"/>
              <a:ext cx="59" cy="76"/>
            </a:xfrm>
            <a:custGeom>
              <a:avLst/>
              <a:gdLst/>
              <a:ahLst/>
              <a:cxnLst>
                <a:cxn ang="0">
                  <a:pos x="504" y="268"/>
                </a:cxn>
                <a:cxn ang="0">
                  <a:pos x="504" y="219"/>
                </a:cxn>
                <a:cxn ang="0">
                  <a:pos x="504" y="200"/>
                </a:cxn>
                <a:cxn ang="0">
                  <a:pos x="488" y="166"/>
                </a:cxn>
                <a:cxn ang="0">
                  <a:pos x="472" y="136"/>
                </a:cxn>
                <a:cxn ang="0">
                  <a:pos x="456" y="117"/>
                </a:cxn>
                <a:cxn ang="0">
                  <a:pos x="456" y="102"/>
                </a:cxn>
                <a:cxn ang="0">
                  <a:pos x="441" y="83"/>
                </a:cxn>
                <a:cxn ang="0">
                  <a:pos x="409" y="52"/>
                </a:cxn>
                <a:cxn ang="0">
                  <a:pos x="393" y="52"/>
                </a:cxn>
                <a:cxn ang="0">
                  <a:pos x="378" y="34"/>
                </a:cxn>
                <a:cxn ang="0">
                  <a:pos x="346" y="18"/>
                </a:cxn>
                <a:cxn ang="0">
                  <a:pos x="330" y="18"/>
                </a:cxn>
                <a:cxn ang="0">
                  <a:pos x="299" y="0"/>
                </a:cxn>
                <a:cxn ang="0">
                  <a:pos x="252" y="0"/>
                </a:cxn>
                <a:cxn ang="0">
                  <a:pos x="204" y="0"/>
                </a:cxn>
                <a:cxn ang="0">
                  <a:pos x="173" y="18"/>
                </a:cxn>
                <a:cxn ang="0">
                  <a:pos x="157" y="18"/>
                </a:cxn>
                <a:cxn ang="0">
                  <a:pos x="126" y="34"/>
                </a:cxn>
                <a:cxn ang="0">
                  <a:pos x="110" y="52"/>
                </a:cxn>
                <a:cxn ang="0">
                  <a:pos x="94" y="52"/>
                </a:cxn>
                <a:cxn ang="0">
                  <a:pos x="63" y="83"/>
                </a:cxn>
                <a:cxn ang="0">
                  <a:pos x="47" y="102"/>
                </a:cxn>
                <a:cxn ang="0">
                  <a:pos x="47" y="117"/>
                </a:cxn>
                <a:cxn ang="0">
                  <a:pos x="31" y="136"/>
                </a:cxn>
                <a:cxn ang="0">
                  <a:pos x="15" y="166"/>
                </a:cxn>
                <a:cxn ang="0">
                  <a:pos x="0" y="200"/>
                </a:cxn>
                <a:cxn ang="0">
                  <a:pos x="0" y="219"/>
                </a:cxn>
                <a:cxn ang="0">
                  <a:pos x="0" y="268"/>
                </a:cxn>
                <a:cxn ang="0">
                  <a:pos x="0" y="336"/>
                </a:cxn>
                <a:cxn ang="0">
                  <a:pos x="0" y="351"/>
                </a:cxn>
                <a:cxn ang="0">
                  <a:pos x="15" y="385"/>
                </a:cxn>
                <a:cxn ang="0">
                  <a:pos x="31" y="400"/>
                </a:cxn>
                <a:cxn ang="0">
                  <a:pos x="47" y="419"/>
                </a:cxn>
                <a:cxn ang="0">
                  <a:pos x="47" y="449"/>
                </a:cxn>
                <a:cxn ang="0">
                  <a:pos x="63" y="468"/>
                </a:cxn>
                <a:cxn ang="0">
                  <a:pos x="94" y="483"/>
                </a:cxn>
                <a:cxn ang="0">
                  <a:pos x="110" y="502"/>
                </a:cxn>
                <a:cxn ang="0">
                  <a:pos x="126" y="517"/>
                </a:cxn>
                <a:cxn ang="0">
                  <a:pos x="157" y="517"/>
                </a:cxn>
                <a:cxn ang="0">
                  <a:pos x="173" y="533"/>
                </a:cxn>
                <a:cxn ang="0">
                  <a:pos x="204" y="533"/>
                </a:cxn>
                <a:cxn ang="0">
                  <a:pos x="252" y="552"/>
                </a:cxn>
                <a:cxn ang="0">
                  <a:pos x="299" y="533"/>
                </a:cxn>
                <a:cxn ang="0">
                  <a:pos x="330" y="533"/>
                </a:cxn>
                <a:cxn ang="0">
                  <a:pos x="346" y="517"/>
                </a:cxn>
                <a:cxn ang="0">
                  <a:pos x="378" y="517"/>
                </a:cxn>
                <a:cxn ang="0">
                  <a:pos x="393" y="502"/>
                </a:cxn>
                <a:cxn ang="0">
                  <a:pos x="409" y="483"/>
                </a:cxn>
                <a:cxn ang="0">
                  <a:pos x="441" y="468"/>
                </a:cxn>
                <a:cxn ang="0">
                  <a:pos x="456" y="449"/>
                </a:cxn>
                <a:cxn ang="0">
                  <a:pos x="456" y="419"/>
                </a:cxn>
                <a:cxn ang="0">
                  <a:pos x="472" y="400"/>
                </a:cxn>
                <a:cxn ang="0">
                  <a:pos x="488" y="385"/>
                </a:cxn>
                <a:cxn ang="0">
                  <a:pos x="504" y="351"/>
                </a:cxn>
                <a:cxn ang="0">
                  <a:pos x="504" y="336"/>
                </a:cxn>
                <a:cxn ang="0">
                  <a:pos x="504" y="268"/>
                </a:cxn>
                <a:cxn ang="0">
                  <a:pos x="504" y="268"/>
                </a:cxn>
              </a:cxnLst>
              <a:rect l="0" t="0" r="r" b="b"/>
              <a:pathLst>
                <a:path w="505" h="553">
                  <a:moveTo>
                    <a:pt x="504" y="268"/>
                  </a:moveTo>
                  <a:lnTo>
                    <a:pt x="504" y="219"/>
                  </a:lnTo>
                  <a:lnTo>
                    <a:pt x="504" y="200"/>
                  </a:lnTo>
                  <a:lnTo>
                    <a:pt x="488" y="166"/>
                  </a:lnTo>
                  <a:lnTo>
                    <a:pt x="472" y="136"/>
                  </a:lnTo>
                  <a:lnTo>
                    <a:pt x="456" y="117"/>
                  </a:lnTo>
                  <a:lnTo>
                    <a:pt x="456" y="102"/>
                  </a:lnTo>
                  <a:lnTo>
                    <a:pt x="441" y="83"/>
                  </a:lnTo>
                  <a:lnTo>
                    <a:pt x="409" y="52"/>
                  </a:lnTo>
                  <a:lnTo>
                    <a:pt x="393" y="52"/>
                  </a:lnTo>
                  <a:lnTo>
                    <a:pt x="378" y="34"/>
                  </a:lnTo>
                  <a:lnTo>
                    <a:pt x="346" y="18"/>
                  </a:lnTo>
                  <a:lnTo>
                    <a:pt x="330" y="18"/>
                  </a:lnTo>
                  <a:lnTo>
                    <a:pt x="299" y="0"/>
                  </a:lnTo>
                  <a:lnTo>
                    <a:pt x="252" y="0"/>
                  </a:lnTo>
                  <a:lnTo>
                    <a:pt x="204" y="0"/>
                  </a:lnTo>
                  <a:lnTo>
                    <a:pt x="173" y="18"/>
                  </a:lnTo>
                  <a:lnTo>
                    <a:pt x="157" y="18"/>
                  </a:lnTo>
                  <a:lnTo>
                    <a:pt x="126" y="34"/>
                  </a:lnTo>
                  <a:lnTo>
                    <a:pt x="110" y="52"/>
                  </a:lnTo>
                  <a:lnTo>
                    <a:pt x="94" y="52"/>
                  </a:lnTo>
                  <a:lnTo>
                    <a:pt x="63" y="83"/>
                  </a:lnTo>
                  <a:lnTo>
                    <a:pt x="47" y="102"/>
                  </a:lnTo>
                  <a:lnTo>
                    <a:pt x="47" y="117"/>
                  </a:lnTo>
                  <a:lnTo>
                    <a:pt x="31" y="136"/>
                  </a:lnTo>
                  <a:lnTo>
                    <a:pt x="15" y="166"/>
                  </a:lnTo>
                  <a:lnTo>
                    <a:pt x="0" y="200"/>
                  </a:lnTo>
                  <a:lnTo>
                    <a:pt x="0" y="219"/>
                  </a:lnTo>
                  <a:lnTo>
                    <a:pt x="0" y="268"/>
                  </a:lnTo>
                  <a:lnTo>
                    <a:pt x="0" y="336"/>
                  </a:lnTo>
                  <a:lnTo>
                    <a:pt x="0" y="351"/>
                  </a:lnTo>
                  <a:lnTo>
                    <a:pt x="15" y="385"/>
                  </a:lnTo>
                  <a:lnTo>
                    <a:pt x="31" y="400"/>
                  </a:lnTo>
                  <a:lnTo>
                    <a:pt x="47" y="419"/>
                  </a:lnTo>
                  <a:lnTo>
                    <a:pt x="47" y="449"/>
                  </a:lnTo>
                  <a:lnTo>
                    <a:pt x="63" y="468"/>
                  </a:lnTo>
                  <a:lnTo>
                    <a:pt x="94" y="483"/>
                  </a:lnTo>
                  <a:lnTo>
                    <a:pt x="110" y="502"/>
                  </a:lnTo>
                  <a:lnTo>
                    <a:pt x="126" y="517"/>
                  </a:lnTo>
                  <a:lnTo>
                    <a:pt x="157" y="517"/>
                  </a:lnTo>
                  <a:lnTo>
                    <a:pt x="173" y="533"/>
                  </a:lnTo>
                  <a:lnTo>
                    <a:pt x="204" y="533"/>
                  </a:lnTo>
                  <a:lnTo>
                    <a:pt x="252" y="552"/>
                  </a:lnTo>
                  <a:lnTo>
                    <a:pt x="299" y="533"/>
                  </a:lnTo>
                  <a:lnTo>
                    <a:pt x="330" y="533"/>
                  </a:lnTo>
                  <a:lnTo>
                    <a:pt x="346" y="517"/>
                  </a:lnTo>
                  <a:lnTo>
                    <a:pt x="378" y="517"/>
                  </a:lnTo>
                  <a:lnTo>
                    <a:pt x="393" y="502"/>
                  </a:lnTo>
                  <a:lnTo>
                    <a:pt x="409" y="483"/>
                  </a:lnTo>
                  <a:lnTo>
                    <a:pt x="441" y="468"/>
                  </a:lnTo>
                  <a:lnTo>
                    <a:pt x="456" y="449"/>
                  </a:lnTo>
                  <a:lnTo>
                    <a:pt x="456" y="419"/>
                  </a:lnTo>
                  <a:lnTo>
                    <a:pt x="472" y="400"/>
                  </a:lnTo>
                  <a:lnTo>
                    <a:pt x="488" y="385"/>
                  </a:lnTo>
                  <a:lnTo>
                    <a:pt x="504" y="351"/>
                  </a:lnTo>
                  <a:lnTo>
                    <a:pt x="504" y="336"/>
                  </a:lnTo>
                  <a:lnTo>
                    <a:pt x="504" y="268"/>
                  </a:lnTo>
                  <a:lnTo>
                    <a:pt x="504" y="268"/>
                  </a:lnTo>
                </a:path>
              </a:pathLst>
            </a:custGeom>
            <a:noFill/>
            <a:ln w="316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2" name="Freeform 215"/>
            <p:cNvSpPr>
              <a:spLocks noChangeArrowheads="1"/>
            </p:cNvSpPr>
            <p:nvPr/>
          </p:nvSpPr>
          <p:spPr bwMode="auto">
            <a:xfrm>
              <a:off x="1688" y="3369"/>
              <a:ext cx="73" cy="94"/>
            </a:xfrm>
            <a:custGeom>
              <a:avLst/>
              <a:gdLst/>
              <a:ahLst/>
              <a:cxnLst>
                <a:cxn ang="0">
                  <a:pos x="627" y="332"/>
                </a:cxn>
                <a:cxn ang="0">
                  <a:pos x="627" y="264"/>
                </a:cxn>
                <a:cxn ang="0">
                  <a:pos x="611" y="230"/>
                </a:cxn>
                <a:cxn ang="0">
                  <a:pos x="611" y="200"/>
                </a:cxn>
                <a:cxn ang="0">
                  <a:pos x="595" y="181"/>
                </a:cxn>
                <a:cxn ang="0">
                  <a:pos x="579" y="147"/>
                </a:cxn>
                <a:cxn ang="0">
                  <a:pos x="564" y="117"/>
                </a:cxn>
                <a:cxn ang="0">
                  <a:pos x="532" y="98"/>
                </a:cxn>
                <a:cxn ang="0">
                  <a:pos x="517" y="64"/>
                </a:cxn>
                <a:cxn ang="0">
                  <a:pos x="485" y="49"/>
                </a:cxn>
                <a:cxn ang="0">
                  <a:pos x="454" y="34"/>
                </a:cxn>
                <a:cxn ang="0">
                  <a:pos x="438" y="34"/>
                </a:cxn>
                <a:cxn ang="0">
                  <a:pos x="407" y="15"/>
                </a:cxn>
                <a:cxn ang="0">
                  <a:pos x="376" y="15"/>
                </a:cxn>
                <a:cxn ang="0">
                  <a:pos x="313" y="0"/>
                </a:cxn>
                <a:cxn ang="0">
                  <a:pos x="250" y="15"/>
                </a:cxn>
                <a:cxn ang="0">
                  <a:pos x="219" y="15"/>
                </a:cxn>
                <a:cxn ang="0">
                  <a:pos x="188" y="34"/>
                </a:cxn>
                <a:cxn ang="0">
                  <a:pos x="172" y="34"/>
                </a:cxn>
                <a:cxn ang="0">
                  <a:pos x="141" y="49"/>
                </a:cxn>
                <a:cxn ang="0">
                  <a:pos x="109" y="64"/>
                </a:cxn>
                <a:cxn ang="0">
                  <a:pos x="94" y="98"/>
                </a:cxn>
                <a:cxn ang="0">
                  <a:pos x="62" y="117"/>
                </a:cxn>
                <a:cxn ang="0">
                  <a:pos x="47" y="147"/>
                </a:cxn>
                <a:cxn ang="0">
                  <a:pos x="31" y="181"/>
                </a:cxn>
                <a:cxn ang="0">
                  <a:pos x="15" y="200"/>
                </a:cxn>
                <a:cxn ang="0">
                  <a:pos x="15" y="230"/>
                </a:cxn>
                <a:cxn ang="0">
                  <a:pos x="0" y="264"/>
                </a:cxn>
                <a:cxn ang="0">
                  <a:pos x="0" y="332"/>
                </a:cxn>
                <a:cxn ang="0">
                  <a:pos x="0" y="400"/>
                </a:cxn>
                <a:cxn ang="0">
                  <a:pos x="15" y="430"/>
                </a:cxn>
                <a:cxn ang="0">
                  <a:pos x="15" y="464"/>
                </a:cxn>
                <a:cxn ang="0">
                  <a:pos x="31" y="498"/>
                </a:cxn>
                <a:cxn ang="0">
                  <a:pos x="47" y="532"/>
                </a:cxn>
                <a:cxn ang="0">
                  <a:pos x="62" y="547"/>
                </a:cxn>
                <a:cxn ang="0">
                  <a:pos x="94" y="566"/>
                </a:cxn>
                <a:cxn ang="0">
                  <a:pos x="109" y="597"/>
                </a:cxn>
                <a:cxn ang="0">
                  <a:pos x="141" y="615"/>
                </a:cxn>
                <a:cxn ang="0">
                  <a:pos x="172" y="631"/>
                </a:cxn>
                <a:cxn ang="0">
                  <a:pos x="188" y="649"/>
                </a:cxn>
                <a:cxn ang="0">
                  <a:pos x="219" y="649"/>
                </a:cxn>
                <a:cxn ang="0">
                  <a:pos x="250" y="665"/>
                </a:cxn>
                <a:cxn ang="0">
                  <a:pos x="313" y="684"/>
                </a:cxn>
                <a:cxn ang="0">
                  <a:pos x="376" y="665"/>
                </a:cxn>
                <a:cxn ang="0">
                  <a:pos x="407" y="649"/>
                </a:cxn>
                <a:cxn ang="0">
                  <a:pos x="438" y="649"/>
                </a:cxn>
                <a:cxn ang="0">
                  <a:pos x="454" y="631"/>
                </a:cxn>
                <a:cxn ang="0">
                  <a:pos x="485" y="615"/>
                </a:cxn>
                <a:cxn ang="0">
                  <a:pos x="517" y="597"/>
                </a:cxn>
                <a:cxn ang="0">
                  <a:pos x="532" y="566"/>
                </a:cxn>
                <a:cxn ang="0">
                  <a:pos x="564" y="547"/>
                </a:cxn>
                <a:cxn ang="0">
                  <a:pos x="579" y="532"/>
                </a:cxn>
                <a:cxn ang="0">
                  <a:pos x="595" y="498"/>
                </a:cxn>
                <a:cxn ang="0">
                  <a:pos x="611" y="464"/>
                </a:cxn>
                <a:cxn ang="0">
                  <a:pos x="611" y="430"/>
                </a:cxn>
                <a:cxn ang="0">
                  <a:pos x="627" y="400"/>
                </a:cxn>
                <a:cxn ang="0">
                  <a:pos x="627" y="332"/>
                </a:cxn>
                <a:cxn ang="0">
                  <a:pos x="627" y="332"/>
                </a:cxn>
              </a:cxnLst>
              <a:rect l="0" t="0" r="r" b="b"/>
              <a:pathLst>
                <a:path w="628" h="685">
                  <a:moveTo>
                    <a:pt x="627" y="332"/>
                  </a:moveTo>
                  <a:lnTo>
                    <a:pt x="627" y="264"/>
                  </a:lnTo>
                  <a:lnTo>
                    <a:pt x="611" y="230"/>
                  </a:lnTo>
                  <a:lnTo>
                    <a:pt x="611" y="200"/>
                  </a:lnTo>
                  <a:lnTo>
                    <a:pt x="595" y="181"/>
                  </a:lnTo>
                  <a:lnTo>
                    <a:pt x="579" y="147"/>
                  </a:lnTo>
                  <a:lnTo>
                    <a:pt x="564" y="117"/>
                  </a:lnTo>
                  <a:lnTo>
                    <a:pt x="532" y="98"/>
                  </a:lnTo>
                  <a:lnTo>
                    <a:pt x="517" y="64"/>
                  </a:lnTo>
                  <a:lnTo>
                    <a:pt x="485" y="49"/>
                  </a:lnTo>
                  <a:lnTo>
                    <a:pt x="454" y="34"/>
                  </a:lnTo>
                  <a:lnTo>
                    <a:pt x="438" y="34"/>
                  </a:lnTo>
                  <a:lnTo>
                    <a:pt x="407" y="15"/>
                  </a:lnTo>
                  <a:lnTo>
                    <a:pt x="376" y="15"/>
                  </a:lnTo>
                  <a:lnTo>
                    <a:pt x="313" y="0"/>
                  </a:lnTo>
                  <a:lnTo>
                    <a:pt x="250" y="15"/>
                  </a:lnTo>
                  <a:lnTo>
                    <a:pt x="219" y="15"/>
                  </a:lnTo>
                  <a:lnTo>
                    <a:pt x="188" y="34"/>
                  </a:lnTo>
                  <a:lnTo>
                    <a:pt x="172" y="34"/>
                  </a:lnTo>
                  <a:lnTo>
                    <a:pt x="141" y="49"/>
                  </a:lnTo>
                  <a:lnTo>
                    <a:pt x="109" y="64"/>
                  </a:lnTo>
                  <a:lnTo>
                    <a:pt x="94" y="98"/>
                  </a:lnTo>
                  <a:lnTo>
                    <a:pt x="62" y="117"/>
                  </a:lnTo>
                  <a:lnTo>
                    <a:pt x="47" y="147"/>
                  </a:lnTo>
                  <a:lnTo>
                    <a:pt x="31" y="181"/>
                  </a:lnTo>
                  <a:lnTo>
                    <a:pt x="15" y="200"/>
                  </a:lnTo>
                  <a:lnTo>
                    <a:pt x="15" y="230"/>
                  </a:lnTo>
                  <a:lnTo>
                    <a:pt x="0" y="264"/>
                  </a:lnTo>
                  <a:lnTo>
                    <a:pt x="0" y="332"/>
                  </a:lnTo>
                  <a:lnTo>
                    <a:pt x="0" y="400"/>
                  </a:lnTo>
                  <a:lnTo>
                    <a:pt x="15" y="430"/>
                  </a:lnTo>
                  <a:lnTo>
                    <a:pt x="15" y="464"/>
                  </a:lnTo>
                  <a:lnTo>
                    <a:pt x="31" y="498"/>
                  </a:lnTo>
                  <a:lnTo>
                    <a:pt x="47" y="532"/>
                  </a:lnTo>
                  <a:lnTo>
                    <a:pt x="62" y="547"/>
                  </a:lnTo>
                  <a:lnTo>
                    <a:pt x="94" y="566"/>
                  </a:lnTo>
                  <a:lnTo>
                    <a:pt x="109" y="597"/>
                  </a:lnTo>
                  <a:lnTo>
                    <a:pt x="141" y="615"/>
                  </a:lnTo>
                  <a:lnTo>
                    <a:pt x="172" y="631"/>
                  </a:lnTo>
                  <a:lnTo>
                    <a:pt x="188" y="649"/>
                  </a:lnTo>
                  <a:lnTo>
                    <a:pt x="219" y="649"/>
                  </a:lnTo>
                  <a:lnTo>
                    <a:pt x="250" y="665"/>
                  </a:lnTo>
                  <a:lnTo>
                    <a:pt x="313" y="684"/>
                  </a:lnTo>
                  <a:lnTo>
                    <a:pt x="376" y="665"/>
                  </a:lnTo>
                  <a:lnTo>
                    <a:pt x="407" y="649"/>
                  </a:lnTo>
                  <a:lnTo>
                    <a:pt x="438" y="649"/>
                  </a:lnTo>
                  <a:lnTo>
                    <a:pt x="454" y="631"/>
                  </a:lnTo>
                  <a:lnTo>
                    <a:pt x="485" y="615"/>
                  </a:lnTo>
                  <a:lnTo>
                    <a:pt x="517" y="597"/>
                  </a:lnTo>
                  <a:lnTo>
                    <a:pt x="532" y="566"/>
                  </a:lnTo>
                  <a:lnTo>
                    <a:pt x="564" y="547"/>
                  </a:lnTo>
                  <a:lnTo>
                    <a:pt x="579" y="532"/>
                  </a:lnTo>
                  <a:lnTo>
                    <a:pt x="595" y="498"/>
                  </a:lnTo>
                  <a:lnTo>
                    <a:pt x="611" y="464"/>
                  </a:lnTo>
                  <a:lnTo>
                    <a:pt x="611" y="430"/>
                  </a:lnTo>
                  <a:lnTo>
                    <a:pt x="627" y="400"/>
                  </a:lnTo>
                  <a:lnTo>
                    <a:pt x="627" y="332"/>
                  </a:lnTo>
                  <a:lnTo>
                    <a:pt x="627" y="332"/>
                  </a:lnTo>
                </a:path>
              </a:pathLst>
            </a:custGeom>
            <a:noFill/>
            <a:ln w="316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" name="Freeform 216"/>
            <p:cNvSpPr>
              <a:spLocks noChangeArrowheads="1"/>
            </p:cNvSpPr>
            <p:nvPr/>
          </p:nvSpPr>
          <p:spPr bwMode="auto">
            <a:xfrm>
              <a:off x="1680" y="3360"/>
              <a:ext cx="89" cy="111"/>
            </a:xfrm>
            <a:custGeom>
              <a:avLst/>
              <a:gdLst/>
              <a:ahLst/>
              <a:cxnLst>
                <a:cxn ang="0">
                  <a:pos x="759" y="398"/>
                </a:cxn>
                <a:cxn ang="0">
                  <a:pos x="759" y="315"/>
                </a:cxn>
                <a:cxn ang="0">
                  <a:pos x="743" y="281"/>
                </a:cxn>
                <a:cxn ang="0">
                  <a:pos x="743" y="248"/>
                </a:cxn>
                <a:cxn ang="0">
                  <a:pos x="711" y="214"/>
                </a:cxn>
                <a:cxn ang="0">
                  <a:pos x="695" y="184"/>
                </a:cxn>
                <a:cxn ang="0">
                  <a:pos x="679" y="150"/>
                </a:cxn>
                <a:cxn ang="0">
                  <a:pos x="648" y="116"/>
                </a:cxn>
                <a:cxn ang="0">
                  <a:pos x="616" y="82"/>
                </a:cxn>
                <a:cxn ang="0">
                  <a:pos x="585" y="67"/>
                </a:cxn>
                <a:cxn ang="0">
                  <a:pos x="553" y="48"/>
                </a:cxn>
                <a:cxn ang="0">
                  <a:pos x="521" y="33"/>
                </a:cxn>
                <a:cxn ang="0">
                  <a:pos x="490" y="18"/>
                </a:cxn>
                <a:cxn ang="0">
                  <a:pos x="458" y="18"/>
                </a:cxn>
                <a:cxn ang="0">
                  <a:pos x="379" y="0"/>
                </a:cxn>
                <a:cxn ang="0">
                  <a:pos x="300" y="18"/>
                </a:cxn>
                <a:cxn ang="0">
                  <a:pos x="268" y="18"/>
                </a:cxn>
                <a:cxn ang="0">
                  <a:pos x="237" y="33"/>
                </a:cxn>
                <a:cxn ang="0">
                  <a:pos x="205" y="48"/>
                </a:cxn>
                <a:cxn ang="0">
                  <a:pos x="173" y="67"/>
                </a:cxn>
                <a:cxn ang="0">
                  <a:pos x="142" y="82"/>
                </a:cxn>
                <a:cxn ang="0">
                  <a:pos x="110" y="116"/>
                </a:cxn>
                <a:cxn ang="0">
                  <a:pos x="79" y="150"/>
                </a:cxn>
                <a:cxn ang="0">
                  <a:pos x="63" y="184"/>
                </a:cxn>
                <a:cxn ang="0">
                  <a:pos x="47" y="214"/>
                </a:cxn>
                <a:cxn ang="0">
                  <a:pos x="15" y="248"/>
                </a:cxn>
                <a:cxn ang="0">
                  <a:pos x="15" y="281"/>
                </a:cxn>
                <a:cxn ang="0">
                  <a:pos x="0" y="315"/>
                </a:cxn>
                <a:cxn ang="0">
                  <a:pos x="0" y="398"/>
                </a:cxn>
                <a:cxn ang="0">
                  <a:pos x="0" y="481"/>
                </a:cxn>
                <a:cxn ang="0">
                  <a:pos x="15" y="515"/>
                </a:cxn>
                <a:cxn ang="0">
                  <a:pos x="15" y="563"/>
                </a:cxn>
                <a:cxn ang="0">
                  <a:pos x="47" y="597"/>
                </a:cxn>
                <a:cxn ang="0">
                  <a:pos x="63" y="631"/>
                </a:cxn>
                <a:cxn ang="0">
                  <a:pos x="79" y="661"/>
                </a:cxn>
                <a:cxn ang="0">
                  <a:pos x="110" y="680"/>
                </a:cxn>
                <a:cxn ang="0">
                  <a:pos x="142" y="714"/>
                </a:cxn>
                <a:cxn ang="0">
                  <a:pos x="173" y="748"/>
                </a:cxn>
                <a:cxn ang="0">
                  <a:pos x="205" y="763"/>
                </a:cxn>
                <a:cxn ang="0">
                  <a:pos x="237" y="778"/>
                </a:cxn>
                <a:cxn ang="0">
                  <a:pos x="268" y="778"/>
                </a:cxn>
                <a:cxn ang="0">
                  <a:pos x="300" y="796"/>
                </a:cxn>
                <a:cxn ang="0">
                  <a:pos x="379" y="812"/>
                </a:cxn>
                <a:cxn ang="0">
                  <a:pos x="458" y="796"/>
                </a:cxn>
                <a:cxn ang="0">
                  <a:pos x="490" y="778"/>
                </a:cxn>
                <a:cxn ang="0">
                  <a:pos x="521" y="778"/>
                </a:cxn>
                <a:cxn ang="0">
                  <a:pos x="553" y="763"/>
                </a:cxn>
                <a:cxn ang="0">
                  <a:pos x="585" y="748"/>
                </a:cxn>
                <a:cxn ang="0">
                  <a:pos x="616" y="714"/>
                </a:cxn>
                <a:cxn ang="0">
                  <a:pos x="648" y="680"/>
                </a:cxn>
                <a:cxn ang="0">
                  <a:pos x="679" y="661"/>
                </a:cxn>
                <a:cxn ang="0">
                  <a:pos x="695" y="631"/>
                </a:cxn>
                <a:cxn ang="0">
                  <a:pos x="711" y="597"/>
                </a:cxn>
                <a:cxn ang="0">
                  <a:pos x="743" y="563"/>
                </a:cxn>
                <a:cxn ang="0">
                  <a:pos x="743" y="515"/>
                </a:cxn>
                <a:cxn ang="0">
                  <a:pos x="759" y="481"/>
                </a:cxn>
                <a:cxn ang="0">
                  <a:pos x="759" y="398"/>
                </a:cxn>
                <a:cxn ang="0">
                  <a:pos x="759" y="398"/>
                </a:cxn>
              </a:cxnLst>
              <a:rect l="0" t="0" r="r" b="b"/>
              <a:pathLst>
                <a:path w="760" h="813">
                  <a:moveTo>
                    <a:pt x="759" y="398"/>
                  </a:moveTo>
                  <a:lnTo>
                    <a:pt x="759" y="315"/>
                  </a:lnTo>
                  <a:lnTo>
                    <a:pt x="743" y="281"/>
                  </a:lnTo>
                  <a:lnTo>
                    <a:pt x="743" y="248"/>
                  </a:lnTo>
                  <a:lnTo>
                    <a:pt x="711" y="214"/>
                  </a:lnTo>
                  <a:lnTo>
                    <a:pt x="695" y="184"/>
                  </a:lnTo>
                  <a:lnTo>
                    <a:pt x="679" y="150"/>
                  </a:lnTo>
                  <a:lnTo>
                    <a:pt x="648" y="116"/>
                  </a:lnTo>
                  <a:lnTo>
                    <a:pt x="616" y="82"/>
                  </a:lnTo>
                  <a:lnTo>
                    <a:pt x="585" y="67"/>
                  </a:lnTo>
                  <a:lnTo>
                    <a:pt x="553" y="48"/>
                  </a:lnTo>
                  <a:lnTo>
                    <a:pt x="521" y="33"/>
                  </a:lnTo>
                  <a:lnTo>
                    <a:pt x="490" y="18"/>
                  </a:lnTo>
                  <a:lnTo>
                    <a:pt x="458" y="18"/>
                  </a:lnTo>
                  <a:lnTo>
                    <a:pt x="379" y="0"/>
                  </a:lnTo>
                  <a:lnTo>
                    <a:pt x="300" y="18"/>
                  </a:lnTo>
                  <a:lnTo>
                    <a:pt x="268" y="18"/>
                  </a:lnTo>
                  <a:lnTo>
                    <a:pt x="237" y="33"/>
                  </a:lnTo>
                  <a:lnTo>
                    <a:pt x="205" y="48"/>
                  </a:lnTo>
                  <a:lnTo>
                    <a:pt x="173" y="67"/>
                  </a:lnTo>
                  <a:lnTo>
                    <a:pt x="142" y="82"/>
                  </a:lnTo>
                  <a:lnTo>
                    <a:pt x="110" y="116"/>
                  </a:lnTo>
                  <a:lnTo>
                    <a:pt x="79" y="150"/>
                  </a:lnTo>
                  <a:lnTo>
                    <a:pt x="63" y="184"/>
                  </a:lnTo>
                  <a:lnTo>
                    <a:pt x="47" y="214"/>
                  </a:lnTo>
                  <a:lnTo>
                    <a:pt x="15" y="248"/>
                  </a:lnTo>
                  <a:lnTo>
                    <a:pt x="15" y="281"/>
                  </a:lnTo>
                  <a:lnTo>
                    <a:pt x="0" y="315"/>
                  </a:lnTo>
                  <a:lnTo>
                    <a:pt x="0" y="398"/>
                  </a:lnTo>
                  <a:lnTo>
                    <a:pt x="0" y="481"/>
                  </a:lnTo>
                  <a:lnTo>
                    <a:pt x="15" y="515"/>
                  </a:lnTo>
                  <a:lnTo>
                    <a:pt x="15" y="563"/>
                  </a:lnTo>
                  <a:lnTo>
                    <a:pt x="47" y="597"/>
                  </a:lnTo>
                  <a:lnTo>
                    <a:pt x="63" y="631"/>
                  </a:lnTo>
                  <a:lnTo>
                    <a:pt x="79" y="661"/>
                  </a:lnTo>
                  <a:lnTo>
                    <a:pt x="110" y="680"/>
                  </a:lnTo>
                  <a:lnTo>
                    <a:pt x="142" y="714"/>
                  </a:lnTo>
                  <a:lnTo>
                    <a:pt x="173" y="748"/>
                  </a:lnTo>
                  <a:lnTo>
                    <a:pt x="205" y="763"/>
                  </a:lnTo>
                  <a:lnTo>
                    <a:pt x="237" y="778"/>
                  </a:lnTo>
                  <a:lnTo>
                    <a:pt x="268" y="778"/>
                  </a:lnTo>
                  <a:lnTo>
                    <a:pt x="300" y="796"/>
                  </a:lnTo>
                  <a:lnTo>
                    <a:pt x="379" y="812"/>
                  </a:lnTo>
                  <a:lnTo>
                    <a:pt x="458" y="796"/>
                  </a:lnTo>
                  <a:lnTo>
                    <a:pt x="490" y="778"/>
                  </a:lnTo>
                  <a:lnTo>
                    <a:pt x="521" y="778"/>
                  </a:lnTo>
                  <a:lnTo>
                    <a:pt x="553" y="763"/>
                  </a:lnTo>
                  <a:lnTo>
                    <a:pt x="585" y="748"/>
                  </a:lnTo>
                  <a:lnTo>
                    <a:pt x="616" y="714"/>
                  </a:lnTo>
                  <a:lnTo>
                    <a:pt x="648" y="680"/>
                  </a:lnTo>
                  <a:lnTo>
                    <a:pt x="679" y="661"/>
                  </a:lnTo>
                  <a:lnTo>
                    <a:pt x="695" y="631"/>
                  </a:lnTo>
                  <a:lnTo>
                    <a:pt x="711" y="597"/>
                  </a:lnTo>
                  <a:lnTo>
                    <a:pt x="743" y="563"/>
                  </a:lnTo>
                  <a:lnTo>
                    <a:pt x="743" y="515"/>
                  </a:lnTo>
                  <a:lnTo>
                    <a:pt x="759" y="481"/>
                  </a:lnTo>
                  <a:lnTo>
                    <a:pt x="759" y="398"/>
                  </a:lnTo>
                  <a:lnTo>
                    <a:pt x="759" y="398"/>
                  </a:lnTo>
                </a:path>
              </a:pathLst>
            </a:custGeom>
            <a:noFill/>
            <a:ln w="316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4" name="Freeform 217"/>
            <p:cNvSpPr>
              <a:spLocks noChangeArrowheads="1"/>
            </p:cNvSpPr>
            <p:nvPr/>
          </p:nvSpPr>
          <p:spPr bwMode="auto">
            <a:xfrm>
              <a:off x="1673" y="3350"/>
              <a:ext cx="103" cy="131"/>
            </a:xfrm>
            <a:custGeom>
              <a:avLst/>
              <a:gdLst/>
              <a:ahLst/>
              <a:cxnLst>
                <a:cxn ang="0">
                  <a:pos x="883" y="469"/>
                </a:cxn>
                <a:cxn ang="0">
                  <a:pos x="883" y="386"/>
                </a:cxn>
                <a:cxn ang="0">
                  <a:pos x="867" y="336"/>
                </a:cxn>
                <a:cxn ang="0">
                  <a:pos x="851" y="283"/>
                </a:cxn>
                <a:cxn ang="0">
                  <a:pos x="835" y="253"/>
                </a:cxn>
                <a:cxn ang="0">
                  <a:pos x="804" y="219"/>
                </a:cxn>
                <a:cxn ang="0">
                  <a:pos x="788" y="170"/>
                </a:cxn>
                <a:cxn ang="0">
                  <a:pos x="756" y="151"/>
                </a:cxn>
                <a:cxn ang="0">
                  <a:pos x="725" y="102"/>
                </a:cxn>
                <a:cxn ang="0">
                  <a:pos x="678" y="87"/>
                </a:cxn>
                <a:cxn ang="0">
                  <a:pos x="646" y="53"/>
                </a:cxn>
                <a:cxn ang="0">
                  <a:pos x="614" y="53"/>
                </a:cxn>
                <a:cxn ang="0">
                  <a:pos x="567" y="34"/>
                </a:cxn>
                <a:cxn ang="0">
                  <a:pos x="520" y="18"/>
                </a:cxn>
                <a:cxn ang="0">
                  <a:pos x="441" y="0"/>
                </a:cxn>
                <a:cxn ang="0">
                  <a:pos x="362" y="18"/>
                </a:cxn>
                <a:cxn ang="0">
                  <a:pos x="315" y="34"/>
                </a:cxn>
                <a:cxn ang="0">
                  <a:pos x="268" y="53"/>
                </a:cxn>
                <a:cxn ang="0">
                  <a:pos x="236" y="53"/>
                </a:cxn>
                <a:cxn ang="0">
                  <a:pos x="204" y="87"/>
                </a:cxn>
                <a:cxn ang="0">
                  <a:pos x="157" y="102"/>
                </a:cxn>
                <a:cxn ang="0">
                  <a:pos x="126" y="151"/>
                </a:cxn>
                <a:cxn ang="0">
                  <a:pos x="94" y="170"/>
                </a:cxn>
                <a:cxn ang="0">
                  <a:pos x="78" y="219"/>
                </a:cxn>
                <a:cxn ang="0">
                  <a:pos x="47" y="253"/>
                </a:cxn>
                <a:cxn ang="0">
                  <a:pos x="31" y="283"/>
                </a:cxn>
                <a:cxn ang="0">
                  <a:pos x="15" y="336"/>
                </a:cxn>
                <a:cxn ang="0">
                  <a:pos x="0" y="386"/>
                </a:cxn>
                <a:cxn ang="0">
                  <a:pos x="0" y="469"/>
                </a:cxn>
                <a:cxn ang="0">
                  <a:pos x="0" y="567"/>
                </a:cxn>
                <a:cxn ang="0">
                  <a:pos x="15" y="601"/>
                </a:cxn>
                <a:cxn ang="0">
                  <a:pos x="31" y="670"/>
                </a:cxn>
                <a:cxn ang="0">
                  <a:pos x="47" y="704"/>
                </a:cxn>
                <a:cxn ang="0">
                  <a:pos x="78" y="734"/>
                </a:cxn>
                <a:cxn ang="0">
                  <a:pos x="94" y="787"/>
                </a:cxn>
                <a:cxn ang="0">
                  <a:pos x="126" y="802"/>
                </a:cxn>
                <a:cxn ang="0">
                  <a:pos x="157" y="836"/>
                </a:cxn>
                <a:cxn ang="0">
                  <a:pos x="204" y="870"/>
                </a:cxn>
                <a:cxn ang="0">
                  <a:pos x="236" y="885"/>
                </a:cxn>
                <a:cxn ang="0">
                  <a:pos x="268" y="904"/>
                </a:cxn>
                <a:cxn ang="0">
                  <a:pos x="315" y="919"/>
                </a:cxn>
                <a:cxn ang="0">
                  <a:pos x="362" y="935"/>
                </a:cxn>
                <a:cxn ang="0">
                  <a:pos x="441" y="954"/>
                </a:cxn>
                <a:cxn ang="0">
                  <a:pos x="520" y="935"/>
                </a:cxn>
                <a:cxn ang="0">
                  <a:pos x="567" y="919"/>
                </a:cxn>
                <a:cxn ang="0">
                  <a:pos x="614" y="904"/>
                </a:cxn>
                <a:cxn ang="0">
                  <a:pos x="646" y="885"/>
                </a:cxn>
                <a:cxn ang="0">
                  <a:pos x="678" y="870"/>
                </a:cxn>
                <a:cxn ang="0">
                  <a:pos x="725" y="836"/>
                </a:cxn>
                <a:cxn ang="0">
                  <a:pos x="756" y="802"/>
                </a:cxn>
                <a:cxn ang="0">
                  <a:pos x="788" y="787"/>
                </a:cxn>
                <a:cxn ang="0">
                  <a:pos x="804" y="734"/>
                </a:cxn>
                <a:cxn ang="0">
                  <a:pos x="835" y="704"/>
                </a:cxn>
                <a:cxn ang="0">
                  <a:pos x="851" y="670"/>
                </a:cxn>
                <a:cxn ang="0">
                  <a:pos x="867" y="601"/>
                </a:cxn>
                <a:cxn ang="0">
                  <a:pos x="883" y="567"/>
                </a:cxn>
                <a:cxn ang="0">
                  <a:pos x="883" y="469"/>
                </a:cxn>
                <a:cxn ang="0">
                  <a:pos x="883" y="469"/>
                </a:cxn>
              </a:cxnLst>
              <a:rect l="0" t="0" r="r" b="b"/>
              <a:pathLst>
                <a:path w="884" h="955">
                  <a:moveTo>
                    <a:pt x="883" y="469"/>
                  </a:moveTo>
                  <a:lnTo>
                    <a:pt x="883" y="386"/>
                  </a:lnTo>
                  <a:lnTo>
                    <a:pt x="867" y="336"/>
                  </a:lnTo>
                  <a:lnTo>
                    <a:pt x="851" y="283"/>
                  </a:lnTo>
                  <a:lnTo>
                    <a:pt x="835" y="253"/>
                  </a:lnTo>
                  <a:lnTo>
                    <a:pt x="804" y="219"/>
                  </a:lnTo>
                  <a:lnTo>
                    <a:pt x="788" y="170"/>
                  </a:lnTo>
                  <a:lnTo>
                    <a:pt x="756" y="151"/>
                  </a:lnTo>
                  <a:lnTo>
                    <a:pt x="725" y="102"/>
                  </a:lnTo>
                  <a:lnTo>
                    <a:pt x="678" y="87"/>
                  </a:lnTo>
                  <a:lnTo>
                    <a:pt x="646" y="53"/>
                  </a:lnTo>
                  <a:lnTo>
                    <a:pt x="614" y="53"/>
                  </a:lnTo>
                  <a:lnTo>
                    <a:pt x="567" y="34"/>
                  </a:lnTo>
                  <a:lnTo>
                    <a:pt x="520" y="18"/>
                  </a:lnTo>
                  <a:lnTo>
                    <a:pt x="441" y="0"/>
                  </a:lnTo>
                  <a:lnTo>
                    <a:pt x="362" y="18"/>
                  </a:lnTo>
                  <a:lnTo>
                    <a:pt x="315" y="34"/>
                  </a:lnTo>
                  <a:lnTo>
                    <a:pt x="268" y="53"/>
                  </a:lnTo>
                  <a:lnTo>
                    <a:pt x="236" y="53"/>
                  </a:lnTo>
                  <a:lnTo>
                    <a:pt x="204" y="87"/>
                  </a:lnTo>
                  <a:lnTo>
                    <a:pt x="157" y="102"/>
                  </a:lnTo>
                  <a:lnTo>
                    <a:pt x="126" y="151"/>
                  </a:lnTo>
                  <a:lnTo>
                    <a:pt x="94" y="170"/>
                  </a:lnTo>
                  <a:lnTo>
                    <a:pt x="78" y="219"/>
                  </a:lnTo>
                  <a:lnTo>
                    <a:pt x="47" y="253"/>
                  </a:lnTo>
                  <a:lnTo>
                    <a:pt x="31" y="283"/>
                  </a:lnTo>
                  <a:lnTo>
                    <a:pt x="15" y="336"/>
                  </a:lnTo>
                  <a:lnTo>
                    <a:pt x="0" y="386"/>
                  </a:lnTo>
                  <a:lnTo>
                    <a:pt x="0" y="469"/>
                  </a:lnTo>
                  <a:lnTo>
                    <a:pt x="0" y="567"/>
                  </a:lnTo>
                  <a:lnTo>
                    <a:pt x="15" y="601"/>
                  </a:lnTo>
                  <a:lnTo>
                    <a:pt x="31" y="670"/>
                  </a:lnTo>
                  <a:lnTo>
                    <a:pt x="47" y="704"/>
                  </a:lnTo>
                  <a:lnTo>
                    <a:pt x="78" y="734"/>
                  </a:lnTo>
                  <a:lnTo>
                    <a:pt x="94" y="787"/>
                  </a:lnTo>
                  <a:lnTo>
                    <a:pt x="126" y="802"/>
                  </a:lnTo>
                  <a:lnTo>
                    <a:pt x="157" y="836"/>
                  </a:lnTo>
                  <a:lnTo>
                    <a:pt x="204" y="870"/>
                  </a:lnTo>
                  <a:lnTo>
                    <a:pt x="236" y="885"/>
                  </a:lnTo>
                  <a:lnTo>
                    <a:pt x="268" y="904"/>
                  </a:lnTo>
                  <a:lnTo>
                    <a:pt x="315" y="919"/>
                  </a:lnTo>
                  <a:lnTo>
                    <a:pt x="362" y="935"/>
                  </a:lnTo>
                  <a:lnTo>
                    <a:pt x="441" y="954"/>
                  </a:lnTo>
                  <a:lnTo>
                    <a:pt x="520" y="935"/>
                  </a:lnTo>
                  <a:lnTo>
                    <a:pt x="567" y="919"/>
                  </a:lnTo>
                  <a:lnTo>
                    <a:pt x="614" y="904"/>
                  </a:lnTo>
                  <a:lnTo>
                    <a:pt x="646" y="885"/>
                  </a:lnTo>
                  <a:lnTo>
                    <a:pt x="678" y="870"/>
                  </a:lnTo>
                  <a:lnTo>
                    <a:pt x="725" y="836"/>
                  </a:lnTo>
                  <a:lnTo>
                    <a:pt x="756" y="802"/>
                  </a:lnTo>
                  <a:lnTo>
                    <a:pt x="788" y="787"/>
                  </a:lnTo>
                  <a:lnTo>
                    <a:pt x="804" y="734"/>
                  </a:lnTo>
                  <a:lnTo>
                    <a:pt x="835" y="704"/>
                  </a:lnTo>
                  <a:lnTo>
                    <a:pt x="851" y="670"/>
                  </a:lnTo>
                  <a:lnTo>
                    <a:pt x="867" y="601"/>
                  </a:lnTo>
                  <a:lnTo>
                    <a:pt x="883" y="567"/>
                  </a:lnTo>
                  <a:lnTo>
                    <a:pt x="883" y="469"/>
                  </a:lnTo>
                  <a:lnTo>
                    <a:pt x="883" y="469"/>
                  </a:lnTo>
                </a:path>
              </a:pathLst>
            </a:custGeom>
            <a:noFill/>
            <a:ln w="316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5" name="Freeform 218"/>
            <p:cNvSpPr>
              <a:spLocks noChangeArrowheads="1"/>
            </p:cNvSpPr>
            <p:nvPr/>
          </p:nvSpPr>
          <p:spPr bwMode="auto">
            <a:xfrm>
              <a:off x="1666" y="3342"/>
              <a:ext cx="117" cy="147"/>
            </a:xfrm>
            <a:custGeom>
              <a:avLst/>
              <a:gdLst/>
              <a:ahLst/>
              <a:cxnLst>
                <a:cxn ang="0">
                  <a:pos x="1006" y="530"/>
                </a:cxn>
                <a:cxn ang="0">
                  <a:pos x="1006" y="429"/>
                </a:cxn>
                <a:cxn ang="0">
                  <a:pos x="990" y="380"/>
                </a:cxn>
                <a:cxn ang="0">
                  <a:pos x="974" y="331"/>
                </a:cxn>
                <a:cxn ang="0">
                  <a:pos x="943" y="282"/>
                </a:cxn>
                <a:cxn ang="0">
                  <a:pos x="911" y="233"/>
                </a:cxn>
                <a:cxn ang="0">
                  <a:pos x="895" y="199"/>
                </a:cxn>
                <a:cxn ang="0">
                  <a:pos x="864" y="165"/>
                </a:cxn>
                <a:cxn ang="0">
                  <a:pos x="817" y="116"/>
                </a:cxn>
                <a:cxn ang="0">
                  <a:pos x="785" y="97"/>
                </a:cxn>
                <a:cxn ang="0">
                  <a:pos x="738" y="64"/>
                </a:cxn>
                <a:cxn ang="0">
                  <a:pos x="691" y="48"/>
                </a:cxn>
                <a:cxn ang="0">
                  <a:pos x="660" y="33"/>
                </a:cxn>
                <a:cxn ang="0">
                  <a:pos x="597" y="15"/>
                </a:cxn>
                <a:cxn ang="0">
                  <a:pos x="503" y="0"/>
                </a:cxn>
                <a:cxn ang="0">
                  <a:pos x="408" y="15"/>
                </a:cxn>
                <a:cxn ang="0">
                  <a:pos x="345" y="33"/>
                </a:cxn>
                <a:cxn ang="0">
                  <a:pos x="314" y="48"/>
                </a:cxn>
                <a:cxn ang="0">
                  <a:pos x="267" y="64"/>
                </a:cxn>
                <a:cxn ang="0">
                  <a:pos x="220" y="97"/>
                </a:cxn>
                <a:cxn ang="0">
                  <a:pos x="188" y="116"/>
                </a:cxn>
                <a:cxn ang="0">
                  <a:pos x="141" y="165"/>
                </a:cxn>
                <a:cxn ang="0">
                  <a:pos x="110" y="199"/>
                </a:cxn>
                <a:cxn ang="0">
                  <a:pos x="94" y="233"/>
                </a:cxn>
                <a:cxn ang="0">
                  <a:pos x="62" y="282"/>
                </a:cxn>
                <a:cxn ang="0">
                  <a:pos x="31" y="331"/>
                </a:cxn>
                <a:cxn ang="0">
                  <a:pos x="15" y="380"/>
                </a:cxn>
                <a:cxn ang="0">
                  <a:pos x="0" y="429"/>
                </a:cxn>
                <a:cxn ang="0">
                  <a:pos x="0" y="530"/>
                </a:cxn>
                <a:cxn ang="0">
                  <a:pos x="0" y="647"/>
                </a:cxn>
                <a:cxn ang="0">
                  <a:pos x="15" y="696"/>
                </a:cxn>
                <a:cxn ang="0">
                  <a:pos x="31" y="745"/>
                </a:cxn>
                <a:cxn ang="0">
                  <a:pos x="62" y="794"/>
                </a:cxn>
                <a:cxn ang="0">
                  <a:pos x="94" y="828"/>
                </a:cxn>
                <a:cxn ang="0">
                  <a:pos x="110" y="881"/>
                </a:cxn>
                <a:cxn ang="0">
                  <a:pos x="141" y="911"/>
                </a:cxn>
                <a:cxn ang="0">
                  <a:pos x="188" y="964"/>
                </a:cxn>
                <a:cxn ang="0">
                  <a:pos x="220" y="979"/>
                </a:cxn>
                <a:cxn ang="0">
                  <a:pos x="267" y="1012"/>
                </a:cxn>
                <a:cxn ang="0">
                  <a:pos x="314" y="1028"/>
                </a:cxn>
                <a:cxn ang="0">
                  <a:pos x="345" y="1046"/>
                </a:cxn>
                <a:cxn ang="0">
                  <a:pos x="408" y="1061"/>
                </a:cxn>
                <a:cxn ang="0">
                  <a:pos x="503" y="1077"/>
                </a:cxn>
                <a:cxn ang="0">
                  <a:pos x="597" y="1061"/>
                </a:cxn>
                <a:cxn ang="0">
                  <a:pos x="660" y="1046"/>
                </a:cxn>
                <a:cxn ang="0">
                  <a:pos x="691" y="1028"/>
                </a:cxn>
                <a:cxn ang="0">
                  <a:pos x="738" y="1012"/>
                </a:cxn>
                <a:cxn ang="0">
                  <a:pos x="785" y="979"/>
                </a:cxn>
                <a:cxn ang="0">
                  <a:pos x="817" y="964"/>
                </a:cxn>
                <a:cxn ang="0">
                  <a:pos x="864" y="911"/>
                </a:cxn>
                <a:cxn ang="0">
                  <a:pos x="895" y="881"/>
                </a:cxn>
                <a:cxn ang="0">
                  <a:pos x="911" y="828"/>
                </a:cxn>
                <a:cxn ang="0">
                  <a:pos x="943" y="794"/>
                </a:cxn>
                <a:cxn ang="0">
                  <a:pos x="974" y="745"/>
                </a:cxn>
                <a:cxn ang="0">
                  <a:pos x="990" y="696"/>
                </a:cxn>
                <a:cxn ang="0">
                  <a:pos x="1006" y="647"/>
                </a:cxn>
                <a:cxn ang="0">
                  <a:pos x="1006" y="530"/>
                </a:cxn>
                <a:cxn ang="0">
                  <a:pos x="1006" y="530"/>
                </a:cxn>
              </a:cxnLst>
              <a:rect l="0" t="0" r="r" b="b"/>
              <a:pathLst>
                <a:path w="1007" h="1078">
                  <a:moveTo>
                    <a:pt x="1006" y="530"/>
                  </a:moveTo>
                  <a:lnTo>
                    <a:pt x="1006" y="429"/>
                  </a:lnTo>
                  <a:lnTo>
                    <a:pt x="990" y="380"/>
                  </a:lnTo>
                  <a:lnTo>
                    <a:pt x="974" y="331"/>
                  </a:lnTo>
                  <a:lnTo>
                    <a:pt x="943" y="282"/>
                  </a:lnTo>
                  <a:lnTo>
                    <a:pt x="911" y="233"/>
                  </a:lnTo>
                  <a:lnTo>
                    <a:pt x="895" y="199"/>
                  </a:lnTo>
                  <a:lnTo>
                    <a:pt x="864" y="165"/>
                  </a:lnTo>
                  <a:lnTo>
                    <a:pt x="817" y="116"/>
                  </a:lnTo>
                  <a:lnTo>
                    <a:pt x="785" y="97"/>
                  </a:lnTo>
                  <a:lnTo>
                    <a:pt x="738" y="64"/>
                  </a:lnTo>
                  <a:lnTo>
                    <a:pt x="691" y="48"/>
                  </a:lnTo>
                  <a:lnTo>
                    <a:pt x="660" y="33"/>
                  </a:lnTo>
                  <a:lnTo>
                    <a:pt x="597" y="15"/>
                  </a:lnTo>
                  <a:lnTo>
                    <a:pt x="503" y="0"/>
                  </a:lnTo>
                  <a:lnTo>
                    <a:pt x="408" y="15"/>
                  </a:lnTo>
                  <a:lnTo>
                    <a:pt x="345" y="33"/>
                  </a:lnTo>
                  <a:lnTo>
                    <a:pt x="314" y="48"/>
                  </a:lnTo>
                  <a:lnTo>
                    <a:pt x="267" y="64"/>
                  </a:lnTo>
                  <a:lnTo>
                    <a:pt x="220" y="97"/>
                  </a:lnTo>
                  <a:lnTo>
                    <a:pt x="188" y="116"/>
                  </a:lnTo>
                  <a:lnTo>
                    <a:pt x="141" y="165"/>
                  </a:lnTo>
                  <a:lnTo>
                    <a:pt x="110" y="199"/>
                  </a:lnTo>
                  <a:lnTo>
                    <a:pt x="94" y="233"/>
                  </a:lnTo>
                  <a:lnTo>
                    <a:pt x="62" y="282"/>
                  </a:lnTo>
                  <a:lnTo>
                    <a:pt x="31" y="331"/>
                  </a:lnTo>
                  <a:lnTo>
                    <a:pt x="15" y="380"/>
                  </a:lnTo>
                  <a:lnTo>
                    <a:pt x="0" y="429"/>
                  </a:lnTo>
                  <a:lnTo>
                    <a:pt x="0" y="530"/>
                  </a:lnTo>
                  <a:lnTo>
                    <a:pt x="0" y="647"/>
                  </a:lnTo>
                  <a:lnTo>
                    <a:pt x="15" y="696"/>
                  </a:lnTo>
                  <a:lnTo>
                    <a:pt x="31" y="745"/>
                  </a:lnTo>
                  <a:lnTo>
                    <a:pt x="62" y="794"/>
                  </a:lnTo>
                  <a:lnTo>
                    <a:pt x="94" y="828"/>
                  </a:lnTo>
                  <a:lnTo>
                    <a:pt x="110" y="881"/>
                  </a:lnTo>
                  <a:lnTo>
                    <a:pt x="141" y="911"/>
                  </a:lnTo>
                  <a:lnTo>
                    <a:pt x="188" y="964"/>
                  </a:lnTo>
                  <a:lnTo>
                    <a:pt x="220" y="979"/>
                  </a:lnTo>
                  <a:lnTo>
                    <a:pt x="267" y="1012"/>
                  </a:lnTo>
                  <a:lnTo>
                    <a:pt x="314" y="1028"/>
                  </a:lnTo>
                  <a:lnTo>
                    <a:pt x="345" y="1046"/>
                  </a:lnTo>
                  <a:lnTo>
                    <a:pt x="408" y="1061"/>
                  </a:lnTo>
                  <a:lnTo>
                    <a:pt x="503" y="1077"/>
                  </a:lnTo>
                  <a:lnTo>
                    <a:pt x="597" y="1061"/>
                  </a:lnTo>
                  <a:lnTo>
                    <a:pt x="660" y="1046"/>
                  </a:lnTo>
                  <a:lnTo>
                    <a:pt x="691" y="1028"/>
                  </a:lnTo>
                  <a:lnTo>
                    <a:pt x="738" y="1012"/>
                  </a:lnTo>
                  <a:lnTo>
                    <a:pt x="785" y="979"/>
                  </a:lnTo>
                  <a:lnTo>
                    <a:pt x="817" y="964"/>
                  </a:lnTo>
                  <a:lnTo>
                    <a:pt x="864" y="911"/>
                  </a:lnTo>
                  <a:lnTo>
                    <a:pt x="895" y="881"/>
                  </a:lnTo>
                  <a:lnTo>
                    <a:pt x="911" y="828"/>
                  </a:lnTo>
                  <a:lnTo>
                    <a:pt x="943" y="794"/>
                  </a:lnTo>
                  <a:lnTo>
                    <a:pt x="974" y="745"/>
                  </a:lnTo>
                  <a:lnTo>
                    <a:pt x="990" y="696"/>
                  </a:lnTo>
                  <a:lnTo>
                    <a:pt x="1006" y="647"/>
                  </a:lnTo>
                  <a:lnTo>
                    <a:pt x="1006" y="530"/>
                  </a:lnTo>
                  <a:lnTo>
                    <a:pt x="1006" y="530"/>
                  </a:lnTo>
                </a:path>
              </a:pathLst>
            </a:custGeom>
            <a:noFill/>
            <a:ln w="316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6" name="Freeform 219"/>
            <p:cNvSpPr>
              <a:spLocks noChangeArrowheads="1"/>
            </p:cNvSpPr>
            <p:nvPr/>
          </p:nvSpPr>
          <p:spPr bwMode="auto">
            <a:xfrm>
              <a:off x="1659" y="3332"/>
              <a:ext cx="131" cy="167"/>
            </a:xfrm>
            <a:custGeom>
              <a:avLst/>
              <a:gdLst/>
              <a:ahLst/>
              <a:cxnLst>
                <a:cxn ang="0">
                  <a:pos x="1130" y="601"/>
                </a:cxn>
                <a:cxn ang="0">
                  <a:pos x="1130" y="484"/>
                </a:cxn>
                <a:cxn ang="0">
                  <a:pos x="1114" y="435"/>
                </a:cxn>
                <a:cxn ang="0">
                  <a:pos x="1098" y="366"/>
                </a:cxn>
                <a:cxn ang="0">
                  <a:pos x="1067" y="317"/>
                </a:cxn>
                <a:cxn ang="0">
                  <a:pos x="1035" y="268"/>
                </a:cxn>
                <a:cxn ang="0">
                  <a:pos x="1004" y="219"/>
                </a:cxn>
                <a:cxn ang="0">
                  <a:pos x="973" y="185"/>
                </a:cxn>
                <a:cxn ang="0">
                  <a:pos x="925" y="132"/>
                </a:cxn>
                <a:cxn ang="0">
                  <a:pos x="878" y="102"/>
                </a:cxn>
                <a:cxn ang="0">
                  <a:pos x="831" y="68"/>
                </a:cxn>
                <a:cxn ang="0">
                  <a:pos x="784" y="49"/>
                </a:cxn>
                <a:cxn ang="0">
                  <a:pos x="737" y="34"/>
                </a:cxn>
                <a:cxn ang="0">
                  <a:pos x="674" y="18"/>
                </a:cxn>
                <a:cxn ang="0">
                  <a:pos x="565" y="0"/>
                </a:cxn>
                <a:cxn ang="0">
                  <a:pos x="455" y="18"/>
                </a:cxn>
                <a:cxn ang="0">
                  <a:pos x="392" y="34"/>
                </a:cxn>
                <a:cxn ang="0">
                  <a:pos x="345" y="49"/>
                </a:cxn>
                <a:cxn ang="0">
                  <a:pos x="298" y="68"/>
                </a:cxn>
                <a:cxn ang="0">
                  <a:pos x="251" y="102"/>
                </a:cxn>
                <a:cxn ang="0">
                  <a:pos x="204" y="132"/>
                </a:cxn>
                <a:cxn ang="0">
                  <a:pos x="156" y="185"/>
                </a:cxn>
                <a:cxn ang="0">
                  <a:pos x="125" y="219"/>
                </a:cxn>
                <a:cxn ang="0">
                  <a:pos x="94" y="268"/>
                </a:cxn>
                <a:cxn ang="0">
                  <a:pos x="62" y="317"/>
                </a:cxn>
                <a:cxn ang="0">
                  <a:pos x="31" y="366"/>
                </a:cxn>
                <a:cxn ang="0">
                  <a:pos x="15" y="435"/>
                </a:cxn>
                <a:cxn ang="0">
                  <a:pos x="0" y="484"/>
                </a:cxn>
                <a:cxn ang="0">
                  <a:pos x="0" y="601"/>
                </a:cxn>
                <a:cxn ang="0">
                  <a:pos x="0" y="733"/>
                </a:cxn>
                <a:cxn ang="0">
                  <a:pos x="15" y="783"/>
                </a:cxn>
                <a:cxn ang="0">
                  <a:pos x="31" y="851"/>
                </a:cxn>
                <a:cxn ang="0">
                  <a:pos x="62" y="900"/>
                </a:cxn>
                <a:cxn ang="0">
                  <a:pos x="94" y="953"/>
                </a:cxn>
                <a:cxn ang="0">
                  <a:pos x="125" y="1002"/>
                </a:cxn>
                <a:cxn ang="0">
                  <a:pos x="156" y="1036"/>
                </a:cxn>
                <a:cxn ang="0">
                  <a:pos x="204" y="1085"/>
                </a:cxn>
                <a:cxn ang="0">
                  <a:pos x="251" y="1119"/>
                </a:cxn>
                <a:cxn ang="0">
                  <a:pos x="298" y="1149"/>
                </a:cxn>
                <a:cxn ang="0">
                  <a:pos x="345" y="1168"/>
                </a:cxn>
                <a:cxn ang="0">
                  <a:pos x="392" y="1183"/>
                </a:cxn>
                <a:cxn ang="0">
                  <a:pos x="455" y="1202"/>
                </a:cxn>
                <a:cxn ang="0">
                  <a:pos x="565" y="1218"/>
                </a:cxn>
                <a:cxn ang="0">
                  <a:pos x="674" y="1202"/>
                </a:cxn>
                <a:cxn ang="0">
                  <a:pos x="737" y="1183"/>
                </a:cxn>
                <a:cxn ang="0">
                  <a:pos x="784" y="1168"/>
                </a:cxn>
                <a:cxn ang="0">
                  <a:pos x="831" y="1149"/>
                </a:cxn>
                <a:cxn ang="0">
                  <a:pos x="878" y="1119"/>
                </a:cxn>
                <a:cxn ang="0">
                  <a:pos x="925" y="1085"/>
                </a:cxn>
                <a:cxn ang="0">
                  <a:pos x="973" y="1036"/>
                </a:cxn>
                <a:cxn ang="0">
                  <a:pos x="1004" y="1002"/>
                </a:cxn>
                <a:cxn ang="0">
                  <a:pos x="1035" y="953"/>
                </a:cxn>
                <a:cxn ang="0">
                  <a:pos x="1067" y="900"/>
                </a:cxn>
                <a:cxn ang="0">
                  <a:pos x="1098" y="851"/>
                </a:cxn>
                <a:cxn ang="0">
                  <a:pos x="1114" y="783"/>
                </a:cxn>
                <a:cxn ang="0">
                  <a:pos x="1130" y="733"/>
                </a:cxn>
                <a:cxn ang="0">
                  <a:pos x="1130" y="601"/>
                </a:cxn>
                <a:cxn ang="0">
                  <a:pos x="1130" y="601"/>
                </a:cxn>
              </a:cxnLst>
              <a:rect l="0" t="0" r="r" b="b"/>
              <a:pathLst>
                <a:path w="1131" h="1219">
                  <a:moveTo>
                    <a:pt x="1130" y="601"/>
                  </a:moveTo>
                  <a:lnTo>
                    <a:pt x="1130" y="484"/>
                  </a:lnTo>
                  <a:lnTo>
                    <a:pt x="1114" y="435"/>
                  </a:lnTo>
                  <a:lnTo>
                    <a:pt x="1098" y="366"/>
                  </a:lnTo>
                  <a:lnTo>
                    <a:pt x="1067" y="317"/>
                  </a:lnTo>
                  <a:lnTo>
                    <a:pt x="1035" y="268"/>
                  </a:lnTo>
                  <a:lnTo>
                    <a:pt x="1004" y="219"/>
                  </a:lnTo>
                  <a:lnTo>
                    <a:pt x="973" y="185"/>
                  </a:lnTo>
                  <a:lnTo>
                    <a:pt x="925" y="132"/>
                  </a:lnTo>
                  <a:lnTo>
                    <a:pt x="878" y="102"/>
                  </a:lnTo>
                  <a:lnTo>
                    <a:pt x="831" y="68"/>
                  </a:lnTo>
                  <a:lnTo>
                    <a:pt x="784" y="49"/>
                  </a:lnTo>
                  <a:lnTo>
                    <a:pt x="737" y="34"/>
                  </a:lnTo>
                  <a:lnTo>
                    <a:pt x="674" y="18"/>
                  </a:lnTo>
                  <a:lnTo>
                    <a:pt x="565" y="0"/>
                  </a:lnTo>
                  <a:lnTo>
                    <a:pt x="455" y="18"/>
                  </a:lnTo>
                  <a:lnTo>
                    <a:pt x="392" y="34"/>
                  </a:lnTo>
                  <a:lnTo>
                    <a:pt x="345" y="49"/>
                  </a:lnTo>
                  <a:lnTo>
                    <a:pt x="298" y="68"/>
                  </a:lnTo>
                  <a:lnTo>
                    <a:pt x="251" y="102"/>
                  </a:lnTo>
                  <a:lnTo>
                    <a:pt x="204" y="132"/>
                  </a:lnTo>
                  <a:lnTo>
                    <a:pt x="156" y="185"/>
                  </a:lnTo>
                  <a:lnTo>
                    <a:pt x="125" y="219"/>
                  </a:lnTo>
                  <a:lnTo>
                    <a:pt x="94" y="268"/>
                  </a:lnTo>
                  <a:lnTo>
                    <a:pt x="62" y="317"/>
                  </a:lnTo>
                  <a:lnTo>
                    <a:pt x="31" y="366"/>
                  </a:lnTo>
                  <a:lnTo>
                    <a:pt x="15" y="435"/>
                  </a:lnTo>
                  <a:lnTo>
                    <a:pt x="0" y="484"/>
                  </a:lnTo>
                  <a:lnTo>
                    <a:pt x="0" y="601"/>
                  </a:lnTo>
                  <a:lnTo>
                    <a:pt x="0" y="733"/>
                  </a:lnTo>
                  <a:lnTo>
                    <a:pt x="15" y="783"/>
                  </a:lnTo>
                  <a:lnTo>
                    <a:pt x="31" y="851"/>
                  </a:lnTo>
                  <a:lnTo>
                    <a:pt x="62" y="900"/>
                  </a:lnTo>
                  <a:lnTo>
                    <a:pt x="94" y="953"/>
                  </a:lnTo>
                  <a:lnTo>
                    <a:pt x="125" y="1002"/>
                  </a:lnTo>
                  <a:lnTo>
                    <a:pt x="156" y="1036"/>
                  </a:lnTo>
                  <a:lnTo>
                    <a:pt x="204" y="1085"/>
                  </a:lnTo>
                  <a:lnTo>
                    <a:pt x="251" y="1119"/>
                  </a:lnTo>
                  <a:lnTo>
                    <a:pt x="298" y="1149"/>
                  </a:lnTo>
                  <a:lnTo>
                    <a:pt x="345" y="1168"/>
                  </a:lnTo>
                  <a:lnTo>
                    <a:pt x="392" y="1183"/>
                  </a:lnTo>
                  <a:lnTo>
                    <a:pt x="455" y="1202"/>
                  </a:lnTo>
                  <a:lnTo>
                    <a:pt x="565" y="1218"/>
                  </a:lnTo>
                  <a:lnTo>
                    <a:pt x="674" y="1202"/>
                  </a:lnTo>
                  <a:lnTo>
                    <a:pt x="737" y="1183"/>
                  </a:lnTo>
                  <a:lnTo>
                    <a:pt x="784" y="1168"/>
                  </a:lnTo>
                  <a:lnTo>
                    <a:pt x="831" y="1149"/>
                  </a:lnTo>
                  <a:lnTo>
                    <a:pt x="878" y="1119"/>
                  </a:lnTo>
                  <a:lnTo>
                    <a:pt x="925" y="1085"/>
                  </a:lnTo>
                  <a:lnTo>
                    <a:pt x="973" y="1036"/>
                  </a:lnTo>
                  <a:lnTo>
                    <a:pt x="1004" y="1002"/>
                  </a:lnTo>
                  <a:lnTo>
                    <a:pt x="1035" y="953"/>
                  </a:lnTo>
                  <a:lnTo>
                    <a:pt x="1067" y="900"/>
                  </a:lnTo>
                  <a:lnTo>
                    <a:pt x="1098" y="851"/>
                  </a:lnTo>
                  <a:lnTo>
                    <a:pt x="1114" y="783"/>
                  </a:lnTo>
                  <a:lnTo>
                    <a:pt x="1130" y="733"/>
                  </a:lnTo>
                  <a:lnTo>
                    <a:pt x="1130" y="601"/>
                  </a:lnTo>
                  <a:lnTo>
                    <a:pt x="1130" y="601"/>
                  </a:lnTo>
                </a:path>
              </a:pathLst>
            </a:custGeom>
            <a:noFill/>
            <a:ln w="316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7" name="Line 220"/>
            <p:cNvSpPr>
              <a:spLocks noChangeShapeType="1"/>
            </p:cNvSpPr>
            <p:nvPr/>
          </p:nvSpPr>
          <p:spPr bwMode="auto">
            <a:xfrm>
              <a:off x="1663" y="3405"/>
              <a:ext cx="0" cy="176"/>
            </a:xfrm>
            <a:prstGeom prst="line">
              <a:avLst/>
            </a:prstGeom>
            <a:noFill/>
            <a:ln w="3168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8" name="Line 221"/>
            <p:cNvSpPr>
              <a:spLocks noChangeShapeType="1"/>
            </p:cNvSpPr>
            <p:nvPr/>
          </p:nvSpPr>
          <p:spPr bwMode="auto">
            <a:xfrm>
              <a:off x="1670" y="3405"/>
              <a:ext cx="0" cy="176"/>
            </a:xfrm>
            <a:prstGeom prst="line">
              <a:avLst/>
            </a:prstGeom>
            <a:noFill/>
            <a:ln w="3168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9" name="Line 222"/>
            <p:cNvSpPr>
              <a:spLocks noChangeShapeType="1"/>
            </p:cNvSpPr>
            <p:nvPr/>
          </p:nvSpPr>
          <p:spPr bwMode="auto">
            <a:xfrm>
              <a:off x="1677" y="3405"/>
              <a:ext cx="0" cy="176"/>
            </a:xfrm>
            <a:prstGeom prst="line">
              <a:avLst/>
            </a:prstGeom>
            <a:noFill/>
            <a:ln w="3168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0" name="Line 223"/>
            <p:cNvSpPr>
              <a:spLocks noChangeShapeType="1"/>
            </p:cNvSpPr>
            <p:nvPr/>
          </p:nvSpPr>
          <p:spPr bwMode="auto">
            <a:xfrm>
              <a:off x="1685" y="3405"/>
              <a:ext cx="0" cy="176"/>
            </a:xfrm>
            <a:prstGeom prst="line">
              <a:avLst/>
            </a:prstGeom>
            <a:noFill/>
            <a:ln w="3168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" name="Line 224"/>
            <p:cNvSpPr>
              <a:spLocks noChangeShapeType="1"/>
            </p:cNvSpPr>
            <p:nvPr/>
          </p:nvSpPr>
          <p:spPr bwMode="auto">
            <a:xfrm>
              <a:off x="1692" y="3405"/>
              <a:ext cx="0" cy="176"/>
            </a:xfrm>
            <a:prstGeom prst="line">
              <a:avLst/>
            </a:prstGeom>
            <a:noFill/>
            <a:ln w="3168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2" name="Line 225"/>
            <p:cNvSpPr>
              <a:spLocks noChangeShapeType="1"/>
            </p:cNvSpPr>
            <p:nvPr/>
          </p:nvSpPr>
          <p:spPr bwMode="auto">
            <a:xfrm>
              <a:off x="1699" y="3405"/>
              <a:ext cx="0" cy="176"/>
            </a:xfrm>
            <a:prstGeom prst="line">
              <a:avLst/>
            </a:prstGeom>
            <a:noFill/>
            <a:ln w="3168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" name="Line 226"/>
            <p:cNvSpPr>
              <a:spLocks noChangeShapeType="1"/>
            </p:cNvSpPr>
            <p:nvPr/>
          </p:nvSpPr>
          <p:spPr bwMode="auto">
            <a:xfrm>
              <a:off x="1706" y="3405"/>
              <a:ext cx="1" cy="176"/>
            </a:xfrm>
            <a:prstGeom prst="line">
              <a:avLst/>
            </a:prstGeom>
            <a:noFill/>
            <a:ln w="3168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4" name="Line 227"/>
            <p:cNvSpPr>
              <a:spLocks noChangeShapeType="1"/>
            </p:cNvSpPr>
            <p:nvPr/>
          </p:nvSpPr>
          <p:spPr bwMode="auto">
            <a:xfrm>
              <a:off x="1714" y="3405"/>
              <a:ext cx="0" cy="176"/>
            </a:xfrm>
            <a:prstGeom prst="line">
              <a:avLst/>
            </a:prstGeom>
            <a:noFill/>
            <a:ln w="3168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5" name="Line 228"/>
            <p:cNvSpPr>
              <a:spLocks noChangeShapeType="1"/>
            </p:cNvSpPr>
            <p:nvPr/>
          </p:nvSpPr>
          <p:spPr bwMode="auto">
            <a:xfrm>
              <a:off x="1721" y="3405"/>
              <a:ext cx="0" cy="176"/>
            </a:xfrm>
            <a:prstGeom prst="line">
              <a:avLst/>
            </a:prstGeom>
            <a:noFill/>
            <a:ln w="3168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6" name="Line 229"/>
            <p:cNvSpPr>
              <a:spLocks noChangeShapeType="1"/>
            </p:cNvSpPr>
            <p:nvPr/>
          </p:nvSpPr>
          <p:spPr bwMode="auto">
            <a:xfrm>
              <a:off x="1728" y="3405"/>
              <a:ext cx="1" cy="176"/>
            </a:xfrm>
            <a:prstGeom prst="line">
              <a:avLst/>
            </a:prstGeom>
            <a:noFill/>
            <a:ln w="3168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7" name="Line 230"/>
            <p:cNvSpPr>
              <a:spLocks noChangeShapeType="1"/>
            </p:cNvSpPr>
            <p:nvPr/>
          </p:nvSpPr>
          <p:spPr bwMode="auto">
            <a:xfrm>
              <a:off x="1735" y="3405"/>
              <a:ext cx="1" cy="176"/>
            </a:xfrm>
            <a:prstGeom prst="line">
              <a:avLst/>
            </a:prstGeom>
            <a:noFill/>
            <a:ln w="3168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8" name="Line 231"/>
            <p:cNvSpPr>
              <a:spLocks noChangeShapeType="1"/>
            </p:cNvSpPr>
            <p:nvPr/>
          </p:nvSpPr>
          <p:spPr bwMode="auto">
            <a:xfrm>
              <a:off x="1743" y="3405"/>
              <a:ext cx="0" cy="176"/>
            </a:xfrm>
            <a:prstGeom prst="line">
              <a:avLst/>
            </a:prstGeom>
            <a:noFill/>
            <a:ln w="3168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9" name="Line 232"/>
            <p:cNvSpPr>
              <a:spLocks noChangeShapeType="1"/>
            </p:cNvSpPr>
            <p:nvPr/>
          </p:nvSpPr>
          <p:spPr bwMode="auto">
            <a:xfrm>
              <a:off x="1750" y="3405"/>
              <a:ext cx="1" cy="176"/>
            </a:xfrm>
            <a:prstGeom prst="line">
              <a:avLst/>
            </a:prstGeom>
            <a:noFill/>
            <a:ln w="3168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40" name="Line 233"/>
            <p:cNvSpPr>
              <a:spLocks noChangeShapeType="1"/>
            </p:cNvSpPr>
            <p:nvPr/>
          </p:nvSpPr>
          <p:spPr bwMode="auto">
            <a:xfrm>
              <a:off x="1757" y="3405"/>
              <a:ext cx="1" cy="176"/>
            </a:xfrm>
            <a:prstGeom prst="line">
              <a:avLst/>
            </a:prstGeom>
            <a:noFill/>
            <a:ln w="3168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41" name="Line 234"/>
            <p:cNvSpPr>
              <a:spLocks noChangeShapeType="1"/>
            </p:cNvSpPr>
            <p:nvPr/>
          </p:nvSpPr>
          <p:spPr bwMode="auto">
            <a:xfrm>
              <a:off x="1764" y="3405"/>
              <a:ext cx="1" cy="176"/>
            </a:xfrm>
            <a:prstGeom prst="line">
              <a:avLst/>
            </a:prstGeom>
            <a:noFill/>
            <a:ln w="3168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42" name="Line 235"/>
            <p:cNvSpPr>
              <a:spLocks noChangeShapeType="1"/>
            </p:cNvSpPr>
            <p:nvPr/>
          </p:nvSpPr>
          <p:spPr bwMode="auto">
            <a:xfrm>
              <a:off x="1772" y="3405"/>
              <a:ext cx="1" cy="176"/>
            </a:xfrm>
            <a:prstGeom prst="line">
              <a:avLst/>
            </a:prstGeom>
            <a:noFill/>
            <a:ln w="3168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43" name="Line 236"/>
            <p:cNvSpPr>
              <a:spLocks noChangeShapeType="1"/>
            </p:cNvSpPr>
            <p:nvPr/>
          </p:nvSpPr>
          <p:spPr bwMode="auto">
            <a:xfrm>
              <a:off x="1779" y="3405"/>
              <a:ext cx="1" cy="176"/>
            </a:xfrm>
            <a:prstGeom prst="line">
              <a:avLst/>
            </a:prstGeom>
            <a:noFill/>
            <a:ln w="3168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44" name="Line 237"/>
            <p:cNvSpPr>
              <a:spLocks noChangeShapeType="1"/>
            </p:cNvSpPr>
            <p:nvPr/>
          </p:nvSpPr>
          <p:spPr bwMode="auto">
            <a:xfrm>
              <a:off x="1787" y="3405"/>
              <a:ext cx="0" cy="176"/>
            </a:xfrm>
            <a:prstGeom prst="line">
              <a:avLst/>
            </a:prstGeom>
            <a:noFill/>
            <a:ln w="3168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45" name="Line 238"/>
            <p:cNvSpPr>
              <a:spLocks noChangeShapeType="1"/>
            </p:cNvSpPr>
            <p:nvPr/>
          </p:nvSpPr>
          <p:spPr bwMode="auto">
            <a:xfrm>
              <a:off x="1794" y="3405"/>
              <a:ext cx="0" cy="176"/>
            </a:xfrm>
            <a:prstGeom prst="line">
              <a:avLst/>
            </a:prstGeom>
            <a:noFill/>
            <a:ln w="3168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46" name="Line 239"/>
            <p:cNvSpPr>
              <a:spLocks noChangeShapeType="1"/>
            </p:cNvSpPr>
            <p:nvPr/>
          </p:nvSpPr>
          <p:spPr bwMode="auto">
            <a:xfrm>
              <a:off x="1727" y="3442"/>
              <a:ext cx="120" cy="13"/>
            </a:xfrm>
            <a:prstGeom prst="line">
              <a:avLst/>
            </a:pr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47" name="Line 240"/>
            <p:cNvSpPr>
              <a:spLocks noChangeShapeType="1"/>
            </p:cNvSpPr>
            <p:nvPr/>
          </p:nvSpPr>
          <p:spPr bwMode="auto">
            <a:xfrm flipV="1">
              <a:off x="1847" y="3430"/>
              <a:ext cx="20" cy="26"/>
            </a:xfrm>
            <a:prstGeom prst="line">
              <a:avLst/>
            </a:pr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48" name="Line 241"/>
            <p:cNvSpPr>
              <a:spLocks noChangeShapeType="1"/>
            </p:cNvSpPr>
            <p:nvPr/>
          </p:nvSpPr>
          <p:spPr bwMode="auto">
            <a:xfrm>
              <a:off x="1847" y="3458"/>
              <a:ext cx="20" cy="25"/>
            </a:xfrm>
            <a:prstGeom prst="line">
              <a:avLst/>
            </a:pr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49" name="AutoShape 242"/>
            <p:cNvSpPr>
              <a:spLocks noChangeArrowheads="1"/>
            </p:cNvSpPr>
            <p:nvPr/>
          </p:nvSpPr>
          <p:spPr bwMode="auto">
            <a:xfrm>
              <a:off x="1743" y="3367"/>
              <a:ext cx="55" cy="27"/>
            </a:xfrm>
            <a:prstGeom prst="roundRect">
              <a:avLst>
                <a:gd name="adj" fmla="val 2171"/>
              </a:avLst>
            </a:prstGeom>
            <a:solidFill>
              <a:srgbClr val="FFFFFF"/>
            </a:solidFill>
            <a:ln w="126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0" name="AutoShape 243"/>
            <p:cNvSpPr>
              <a:spLocks noChangeArrowheads="1"/>
            </p:cNvSpPr>
            <p:nvPr/>
          </p:nvSpPr>
          <p:spPr bwMode="auto">
            <a:xfrm>
              <a:off x="1803" y="3373"/>
              <a:ext cx="6" cy="14"/>
            </a:xfrm>
            <a:prstGeom prst="roundRect">
              <a:avLst>
                <a:gd name="adj" fmla="val 10000"/>
              </a:avLst>
            </a:prstGeom>
            <a:solidFill>
              <a:srgbClr val="FFFFFF"/>
            </a:solidFill>
            <a:ln w="126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1" name="Freeform 244"/>
            <p:cNvSpPr>
              <a:spLocks noChangeArrowheads="1"/>
            </p:cNvSpPr>
            <p:nvPr/>
          </p:nvSpPr>
          <p:spPr bwMode="auto">
            <a:xfrm>
              <a:off x="1609" y="3463"/>
              <a:ext cx="55" cy="33"/>
            </a:xfrm>
            <a:custGeom>
              <a:avLst/>
              <a:gdLst/>
              <a:ahLst/>
              <a:cxnLst>
                <a:cxn ang="0">
                  <a:pos x="0" y="131"/>
                </a:cxn>
                <a:cxn ang="0">
                  <a:pos x="0" y="248"/>
                </a:cxn>
                <a:cxn ang="0">
                  <a:pos x="473" y="131"/>
                </a:cxn>
                <a:cxn ang="0">
                  <a:pos x="0" y="0"/>
                </a:cxn>
                <a:cxn ang="0">
                  <a:pos x="0" y="131"/>
                </a:cxn>
                <a:cxn ang="0">
                  <a:pos x="0" y="131"/>
                </a:cxn>
              </a:cxnLst>
              <a:rect l="0" t="0" r="r" b="b"/>
              <a:pathLst>
                <a:path w="474" h="249">
                  <a:moveTo>
                    <a:pt x="0" y="131"/>
                  </a:moveTo>
                  <a:lnTo>
                    <a:pt x="0" y="248"/>
                  </a:lnTo>
                  <a:lnTo>
                    <a:pt x="473" y="131"/>
                  </a:lnTo>
                  <a:lnTo>
                    <a:pt x="0" y="0"/>
                  </a:lnTo>
                  <a:lnTo>
                    <a:pt x="0" y="131"/>
                  </a:lnTo>
                  <a:lnTo>
                    <a:pt x="0" y="131"/>
                  </a:lnTo>
                </a:path>
              </a:pathLst>
            </a:custGeom>
            <a:solidFill>
              <a:srgbClr val="DD0806"/>
            </a:solidFill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2" name="Freeform 245"/>
            <p:cNvSpPr>
              <a:spLocks noChangeArrowheads="1"/>
            </p:cNvSpPr>
            <p:nvPr/>
          </p:nvSpPr>
          <p:spPr bwMode="auto">
            <a:xfrm>
              <a:off x="1606" y="3364"/>
              <a:ext cx="57" cy="35"/>
            </a:xfrm>
            <a:custGeom>
              <a:avLst/>
              <a:gdLst/>
              <a:ahLst/>
              <a:cxnLst>
                <a:cxn ang="0">
                  <a:pos x="15" y="118"/>
                </a:cxn>
                <a:cxn ang="0">
                  <a:pos x="0" y="237"/>
                </a:cxn>
                <a:cxn ang="0">
                  <a:pos x="491" y="253"/>
                </a:cxn>
                <a:cxn ang="0">
                  <a:pos x="47" y="0"/>
                </a:cxn>
                <a:cxn ang="0">
                  <a:pos x="15" y="118"/>
                </a:cxn>
                <a:cxn ang="0">
                  <a:pos x="15" y="118"/>
                </a:cxn>
              </a:cxnLst>
              <a:rect l="0" t="0" r="r" b="b"/>
              <a:pathLst>
                <a:path w="492" h="254">
                  <a:moveTo>
                    <a:pt x="15" y="118"/>
                  </a:moveTo>
                  <a:lnTo>
                    <a:pt x="0" y="237"/>
                  </a:lnTo>
                  <a:lnTo>
                    <a:pt x="491" y="253"/>
                  </a:lnTo>
                  <a:lnTo>
                    <a:pt x="47" y="0"/>
                  </a:lnTo>
                  <a:lnTo>
                    <a:pt x="15" y="118"/>
                  </a:lnTo>
                  <a:lnTo>
                    <a:pt x="15" y="118"/>
                  </a:lnTo>
                </a:path>
              </a:pathLst>
            </a:custGeom>
            <a:solidFill>
              <a:srgbClr val="DD0806"/>
            </a:solidFill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3" name="Freeform 246"/>
            <p:cNvSpPr>
              <a:spLocks noChangeArrowheads="1"/>
            </p:cNvSpPr>
            <p:nvPr/>
          </p:nvSpPr>
          <p:spPr bwMode="auto">
            <a:xfrm>
              <a:off x="1986" y="2770"/>
              <a:ext cx="66" cy="57"/>
            </a:xfrm>
            <a:custGeom>
              <a:avLst/>
              <a:gdLst/>
              <a:ahLst/>
              <a:cxnLst>
                <a:cxn ang="0">
                  <a:pos x="566" y="219"/>
                </a:cxn>
                <a:cxn ang="0">
                  <a:pos x="550" y="136"/>
                </a:cxn>
                <a:cxn ang="0">
                  <a:pos x="487" y="68"/>
                </a:cxn>
                <a:cxn ang="0">
                  <a:pos x="393" y="18"/>
                </a:cxn>
                <a:cxn ang="0">
                  <a:pos x="283" y="0"/>
                </a:cxn>
                <a:cxn ang="0">
                  <a:pos x="172" y="18"/>
                </a:cxn>
                <a:cxn ang="0">
                  <a:pos x="78" y="68"/>
                </a:cxn>
                <a:cxn ang="0">
                  <a:pos x="15" y="136"/>
                </a:cxn>
                <a:cxn ang="0">
                  <a:pos x="0" y="200"/>
                </a:cxn>
                <a:cxn ang="0">
                  <a:pos x="15" y="283"/>
                </a:cxn>
                <a:cxn ang="0">
                  <a:pos x="78" y="351"/>
                </a:cxn>
                <a:cxn ang="0">
                  <a:pos x="172" y="401"/>
                </a:cxn>
                <a:cxn ang="0">
                  <a:pos x="283" y="420"/>
                </a:cxn>
                <a:cxn ang="0">
                  <a:pos x="393" y="401"/>
                </a:cxn>
                <a:cxn ang="0">
                  <a:pos x="487" y="351"/>
                </a:cxn>
                <a:cxn ang="0">
                  <a:pos x="550" y="283"/>
                </a:cxn>
                <a:cxn ang="0">
                  <a:pos x="566" y="219"/>
                </a:cxn>
                <a:cxn ang="0">
                  <a:pos x="566" y="219"/>
                </a:cxn>
              </a:cxnLst>
              <a:rect l="0" t="0" r="r" b="b"/>
              <a:pathLst>
                <a:path w="567" h="421">
                  <a:moveTo>
                    <a:pt x="566" y="219"/>
                  </a:moveTo>
                  <a:lnTo>
                    <a:pt x="550" y="136"/>
                  </a:lnTo>
                  <a:lnTo>
                    <a:pt x="487" y="68"/>
                  </a:lnTo>
                  <a:lnTo>
                    <a:pt x="393" y="18"/>
                  </a:lnTo>
                  <a:lnTo>
                    <a:pt x="283" y="0"/>
                  </a:lnTo>
                  <a:lnTo>
                    <a:pt x="172" y="18"/>
                  </a:lnTo>
                  <a:lnTo>
                    <a:pt x="78" y="68"/>
                  </a:lnTo>
                  <a:lnTo>
                    <a:pt x="15" y="136"/>
                  </a:lnTo>
                  <a:lnTo>
                    <a:pt x="0" y="200"/>
                  </a:lnTo>
                  <a:lnTo>
                    <a:pt x="15" y="283"/>
                  </a:lnTo>
                  <a:lnTo>
                    <a:pt x="78" y="351"/>
                  </a:lnTo>
                  <a:lnTo>
                    <a:pt x="172" y="401"/>
                  </a:lnTo>
                  <a:lnTo>
                    <a:pt x="283" y="420"/>
                  </a:lnTo>
                  <a:lnTo>
                    <a:pt x="393" y="401"/>
                  </a:lnTo>
                  <a:lnTo>
                    <a:pt x="487" y="351"/>
                  </a:lnTo>
                  <a:lnTo>
                    <a:pt x="550" y="283"/>
                  </a:lnTo>
                  <a:lnTo>
                    <a:pt x="566" y="219"/>
                  </a:lnTo>
                  <a:lnTo>
                    <a:pt x="566" y="219"/>
                  </a:lnTo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4" name="Freeform 247"/>
            <p:cNvSpPr>
              <a:spLocks noChangeArrowheads="1"/>
            </p:cNvSpPr>
            <p:nvPr/>
          </p:nvSpPr>
          <p:spPr bwMode="auto">
            <a:xfrm>
              <a:off x="2015" y="2627"/>
              <a:ext cx="4" cy="4"/>
            </a:xfrm>
            <a:custGeom>
              <a:avLst/>
              <a:gdLst/>
              <a:ahLst/>
              <a:cxnLst>
                <a:cxn ang="0">
                  <a:pos x="31" y="16"/>
                </a:cxn>
                <a:cxn ang="0">
                  <a:pos x="15" y="16"/>
                </a:cxn>
                <a:cxn ang="0">
                  <a:pos x="15" y="0"/>
                </a:cxn>
                <a:cxn ang="0">
                  <a:pos x="15" y="16"/>
                </a:cxn>
                <a:cxn ang="0">
                  <a:pos x="0" y="16"/>
                </a:cxn>
                <a:cxn ang="0">
                  <a:pos x="15" y="16"/>
                </a:cxn>
                <a:cxn ang="0">
                  <a:pos x="15" y="32"/>
                </a:cxn>
                <a:cxn ang="0">
                  <a:pos x="15" y="16"/>
                </a:cxn>
                <a:cxn ang="0">
                  <a:pos x="31" y="16"/>
                </a:cxn>
                <a:cxn ang="0">
                  <a:pos x="31" y="16"/>
                </a:cxn>
              </a:cxnLst>
              <a:rect l="0" t="0" r="r" b="b"/>
              <a:pathLst>
                <a:path w="32" h="33">
                  <a:moveTo>
                    <a:pt x="31" y="16"/>
                  </a:moveTo>
                  <a:lnTo>
                    <a:pt x="15" y="16"/>
                  </a:lnTo>
                  <a:lnTo>
                    <a:pt x="15" y="0"/>
                  </a:lnTo>
                  <a:lnTo>
                    <a:pt x="15" y="16"/>
                  </a:lnTo>
                  <a:lnTo>
                    <a:pt x="0" y="16"/>
                  </a:lnTo>
                  <a:lnTo>
                    <a:pt x="15" y="16"/>
                  </a:lnTo>
                  <a:lnTo>
                    <a:pt x="15" y="32"/>
                  </a:lnTo>
                  <a:lnTo>
                    <a:pt x="15" y="16"/>
                  </a:lnTo>
                  <a:lnTo>
                    <a:pt x="31" y="16"/>
                  </a:lnTo>
                  <a:lnTo>
                    <a:pt x="31" y="16"/>
                  </a:lnTo>
                </a:path>
              </a:pathLst>
            </a:custGeom>
            <a:noFill/>
            <a:ln w="31680">
              <a:solidFill>
                <a:srgbClr val="197CFF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5" name="Freeform 248"/>
            <p:cNvSpPr>
              <a:spLocks noChangeArrowheads="1"/>
            </p:cNvSpPr>
            <p:nvPr/>
          </p:nvSpPr>
          <p:spPr bwMode="auto">
            <a:xfrm>
              <a:off x="2009" y="2619"/>
              <a:ext cx="15" cy="22"/>
            </a:xfrm>
            <a:custGeom>
              <a:avLst/>
              <a:gdLst/>
              <a:ahLst/>
              <a:cxnLst>
                <a:cxn ang="0">
                  <a:pos x="129" y="70"/>
                </a:cxn>
                <a:cxn ang="0">
                  <a:pos x="129" y="54"/>
                </a:cxn>
                <a:cxn ang="0">
                  <a:pos x="129" y="35"/>
                </a:cxn>
                <a:cxn ang="0">
                  <a:pos x="112" y="19"/>
                </a:cxn>
                <a:cxn ang="0">
                  <a:pos x="96" y="0"/>
                </a:cxn>
                <a:cxn ang="0">
                  <a:pos x="80" y="0"/>
                </a:cxn>
                <a:cxn ang="0">
                  <a:pos x="64" y="0"/>
                </a:cxn>
                <a:cxn ang="0">
                  <a:pos x="48" y="0"/>
                </a:cxn>
                <a:cxn ang="0">
                  <a:pos x="32" y="0"/>
                </a:cxn>
                <a:cxn ang="0">
                  <a:pos x="16" y="19"/>
                </a:cxn>
                <a:cxn ang="0">
                  <a:pos x="0" y="35"/>
                </a:cxn>
                <a:cxn ang="0">
                  <a:pos x="0" y="54"/>
                </a:cxn>
                <a:cxn ang="0">
                  <a:pos x="0" y="70"/>
                </a:cxn>
                <a:cxn ang="0">
                  <a:pos x="0" y="85"/>
                </a:cxn>
                <a:cxn ang="0">
                  <a:pos x="0" y="105"/>
                </a:cxn>
                <a:cxn ang="0">
                  <a:pos x="0" y="120"/>
                </a:cxn>
                <a:cxn ang="0">
                  <a:pos x="16" y="120"/>
                </a:cxn>
                <a:cxn ang="0">
                  <a:pos x="16" y="140"/>
                </a:cxn>
                <a:cxn ang="0">
                  <a:pos x="32" y="140"/>
                </a:cxn>
                <a:cxn ang="0">
                  <a:pos x="48" y="140"/>
                </a:cxn>
                <a:cxn ang="0">
                  <a:pos x="64" y="156"/>
                </a:cxn>
                <a:cxn ang="0">
                  <a:pos x="80" y="140"/>
                </a:cxn>
                <a:cxn ang="0">
                  <a:pos x="96" y="140"/>
                </a:cxn>
                <a:cxn ang="0">
                  <a:pos x="112" y="140"/>
                </a:cxn>
                <a:cxn ang="0">
                  <a:pos x="112" y="120"/>
                </a:cxn>
                <a:cxn ang="0">
                  <a:pos x="129" y="120"/>
                </a:cxn>
                <a:cxn ang="0">
                  <a:pos x="129" y="105"/>
                </a:cxn>
                <a:cxn ang="0">
                  <a:pos x="129" y="85"/>
                </a:cxn>
                <a:cxn ang="0">
                  <a:pos x="129" y="70"/>
                </a:cxn>
                <a:cxn ang="0">
                  <a:pos x="129" y="70"/>
                </a:cxn>
              </a:cxnLst>
              <a:rect l="0" t="0" r="r" b="b"/>
              <a:pathLst>
                <a:path w="130" h="157">
                  <a:moveTo>
                    <a:pt x="129" y="70"/>
                  </a:moveTo>
                  <a:lnTo>
                    <a:pt x="129" y="54"/>
                  </a:lnTo>
                  <a:lnTo>
                    <a:pt x="129" y="35"/>
                  </a:lnTo>
                  <a:lnTo>
                    <a:pt x="112" y="19"/>
                  </a:lnTo>
                  <a:lnTo>
                    <a:pt x="96" y="0"/>
                  </a:lnTo>
                  <a:lnTo>
                    <a:pt x="80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32" y="0"/>
                  </a:lnTo>
                  <a:lnTo>
                    <a:pt x="16" y="19"/>
                  </a:lnTo>
                  <a:lnTo>
                    <a:pt x="0" y="35"/>
                  </a:lnTo>
                  <a:lnTo>
                    <a:pt x="0" y="54"/>
                  </a:lnTo>
                  <a:lnTo>
                    <a:pt x="0" y="70"/>
                  </a:lnTo>
                  <a:lnTo>
                    <a:pt x="0" y="85"/>
                  </a:lnTo>
                  <a:lnTo>
                    <a:pt x="0" y="105"/>
                  </a:lnTo>
                  <a:lnTo>
                    <a:pt x="0" y="120"/>
                  </a:lnTo>
                  <a:lnTo>
                    <a:pt x="16" y="120"/>
                  </a:lnTo>
                  <a:lnTo>
                    <a:pt x="16" y="140"/>
                  </a:lnTo>
                  <a:lnTo>
                    <a:pt x="32" y="140"/>
                  </a:lnTo>
                  <a:lnTo>
                    <a:pt x="48" y="140"/>
                  </a:lnTo>
                  <a:lnTo>
                    <a:pt x="64" y="156"/>
                  </a:lnTo>
                  <a:lnTo>
                    <a:pt x="80" y="140"/>
                  </a:lnTo>
                  <a:lnTo>
                    <a:pt x="96" y="140"/>
                  </a:lnTo>
                  <a:lnTo>
                    <a:pt x="112" y="140"/>
                  </a:lnTo>
                  <a:lnTo>
                    <a:pt x="112" y="120"/>
                  </a:lnTo>
                  <a:lnTo>
                    <a:pt x="129" y="120"/>
                  </a:lnTo>
                  <a:lnTo>
                    <a:pt x="129" y="105"/>
                  </a:lnTo>
                  <a:lnTo>
                    <a:pt x="129" y="85"/>
                  </a:lnTo>
                  <a:lnTo>
                    <a:pt x="129" y="70"/>
                  </a:lnTo>
                  <a:lnTo>
                    <a:pt x="129" y="70"/>
                  </a:lnTo>
                </a:path>
              </a:pathLst>
            </a:custGeom>
            <a:noFill/>
            <a:ln w="31680">
              <a:solidFill>
                <a:srgbClr val="166EE4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6" name="Freeform 249"/>
            <p:cNvSpPr>
              <a:spLocks noChangeArrowheads="1"/>
            </p:cNvSpPr>
            <p:nvPr/>
          </p:nvSpPr>
          <p:spPr bwMode="auto">
            <a:xfrm>
              <a:off x="2002" y="2611"/>
              <a:ext cx="30" cy="39"/>
            </a:xfrm>
            <a:custGeom>
              <a:avLst/>
              <a:gdLst/>
              <a:ahLst/>
              <a:cxnLst>
                <a:cxn ang="0">
                  <a:pos x="253" y="132"/>
                </a:cxn>
                <a:cxn ang="0">
                  <a:pos x="253" y="98"/>
                </a:cxn>
                <a:cxn ang="0">
                  <a:pos x="253" y="83"/>
                </a:cxn>
                <a:cxn ang="0">
                  <a:pos x="237" y="64"/>
                </a:cxn>
                <a:cxn ang="0">
                  <a:pos x="237" y="49"/>
                </a:cxn>
                <a:cxn ang="0">
                  <a:pos x="221" y="49"/>
                </a:cxn>
                <a:cxn ang="0">
                  <a:pos x="221" y="30"/>
                </a:cxn>
                <a:cxn ang="0">
                  <a:pos x="205" y="30"/>
                </a:cxn>
                <a:cxn ang="0">
                  <a:pos x="205" y="15"/>
                </a:cxn>
                <a:cxn ang="0">
                  <a:pos x="189" y="15"/>
                </a:cxn>
                <a:cxn ang="0">
                  <a:pos x="173" y="0"/>
                </a:cxn>
                <a:cxn ang="0">
                  <a:pos x="158" y="0"/>
                </a:cxn>
                <a:cxn ang="0">
                  <a:pos x="126" y="0"/>
                </a:cxn>
                <a:cxn ang="0">
                  <a:pos x="94" y="0"/>
                </a:cxn>
                <a:cxn ang="0">
                  <a:pos x="79" y="0"/>
                </a:cxn>
                <a:cxn ang="0">
                  <a:pos x="63" y="15"/>
                </a:cxn>
                <a:cxn ang="0">
                  <a:pos x="47" y="15"/>
                </a:cxn>
                <a:cxn ang="0">
                  <a:pos x="47" y="30"/>
                </a:cxn>
                <a:cxn ang="0">
                  <a:pos x="31" y="30"/>
                </a:cxn>
                <a:cxn ang="0">
                  <a:pos x="31" y="49"/>
                </a:cxn>
                <a:cxn ang="0">
                  <a:pos x="15" y="49"/>
                </a:cxn>
                <a:cxn ang="0">
                  <a:pos x="15" y="64"/>
                </a:cxn>
                <a:cxn ang="0">
                  <a:pos x="0" y="83"/>
                </a:cxn>
                <a:cxn ang="0">
                  <a:pos x="0" y="98"/>
                </a:cxn>
                <a:cxn ang="0">
                  <a:pos x="0" y="132"/>
                </a:cxn>
                <a:cxn ang="0">
                  <a:pos x="0" y="166"/>
                </a:cxn>
                <a:cxn ang="0">
                  <a:pos x="0" y="181"/>
                </a:cxn>
                <a:cxn ang="0">
                  <a:pos x="15" y="199"/>
                </a:cxn>
                <a:cxn ang="0">
                  <a:pos x="15" y="215"/>
                </a:cxn>
                <a:cxn ang="0">
                  <a:pos x="31" y="230"/>
                </a:cxn>
                <a:cxn ang="0">
                  <a:pos x="47" y="249"/>
                </a:cxn>
                <a:cxn ang="0">
                  <a:pos x="63" y="264"/>
                </a:cxn>
                <a:cxn ang="0">
                  <a:pos x="79" y="264"/>
                </a:cxn>
                <a:cxn ang="0">
                  <a:pos x="94" y="264"/>
                </a:cxn>
                <a:cxn ang="0">
                  <a:pos x="126" y="283"/>
                </a:cxn>
                <a:cxn ang="0">
                  <a:pos x="158" y="264"/>
                </a:cxn>
                <a:cxn ang="0">
                  <a:pos x="173" y="264"/>
                </a:cxn>
                <a:cxn ang="0">
                  <a:pos x="189" y="264"/>
                </a:cxn>
                <a:cxn ang="0">
                  <a:pos x="205" y="249"/>
                </a:cxn>
                <a:cxn ang="0">
                  <a:pos x="221" y="230"/>
                </a:cxn>
                <a:cxn ang="0">
                  <a:pos x="237" y="215"/>
                </a:cxn>
                <a:cxn ang="0">
                  <a:pos x="237" y="199"/>
                </a:cxn>
                <a:cxn ang="0">
                  <a:pos x="253" y="181"/>
                </a:cxn>
                <a:cxn ang="0">
                  <a:pos x="253" y="166"/>
                </a:cxn>
                <a:cxn ang="0">
                  <a:pos x="253" y="132"/>
                </a:cxn>
                <a:cxn ang="0">
                  <a:pos x="253" y="132"/>
                </a:cxn>
              </a:cxnLst>
              <a:rect l="0" t="0" r="r" b="b"/>
              <a:pathLst>
                <a:path w="254" h="284">
                  <a:moveTo>
                    <a:pt x="253" y="132"/>
                  </a:moveTo>
                  <a:lnTo>
                    <a:pt x="253" y="98"/>
                  </a:lnTo>
                  <a:lnTo>
                    <a:pt x="253" y="83"/>
                  </a:lnTo>
                  <a:lnTo>
                    <a:pt x="237" y="64"/>
                  </a:lnTo>
                  <a:lnTo>
                    <a:pt x="237" y="49"/>
                  </a:lnTo>
                  <a:lnTo>
                    <a:pt x="221" y="49"/>
                  </a:lnTo>
                  <a:lnTo>
                    <a:pt x="221" y="30"/>
                  </a:lnTo>
                  <a:lnTo>
                    <a:pt x="205" y="30"/>
                  </a:lnTo>
                  <a:lnTo>
                    <a:pt x="205" y="15"/>
                  </a:lnTo>
                  <a:lnTo>
                    <a:pt x="189" y="15"/>
                  </a:lnTo>
                  <a:lnTo>
                    <a:pt x="173" y="0"/>
                  </a:lnTo>
                  <a:lnTo>
                    <a:pt x="158" y="0"/>
                  </a:lnTo>
                  <a:lnTo>
                    <a:pt x="126" y="0"/>
                  </a:lnTo>
                  <a:lnTo>
                    <a:pt x="94" y="0"/>
                  </a:lnTo>
                  <a:lnTo>
                    <a:pt x="79" y="0"/>
                  </a:lnTo>
                  <a:lnTo>
                    <a:pt x="63" y="15"/>
                  </a:lnTo>
                  <a:lnTo>
                    <a:pt x="47" y="15"/>
                  </a:lnTo>
                  <a:lnTo>
                    <a:pt x="47" y="30"/>
                  </a:lnTo>
                  <a:lnTo>
                    <a:pt x="31" y="30"/>
                  </a:lnTo>
                  <a:lnTo>
                    <a:pt x="31" y="49"/>
                  </a:lnTo>
                  <a:lnTo>
                    <a:pt x="15" y="49"/>
                  </a:lnTo>
                  <a:lnTo>
                    <a:pt x="15" y="64"/>
                  </a:lnTo>
                  <a:lnTo>
                    <a:pt x="0" y="83"/>
                  </a:lnTo>
                  <a:lnTo>
                    <a:pt x="0" y="98"/>
                  </a:lnTo>
                  <a:lnTo>
                    <a:pt x="0" y="132"/>
                  </a:lnTo>
                  <a:lnTo>
                    <a:pt x="0" y="166"/>
                  </a:lnTo>
                  <a:lnTo>
                    <a:pt x="0" y="181"/>
                  </a:lnTo>
                  <a:lnTo>
                    <a:pt x="15" y="199"/>
                  </a:lnTo>
                  <a:lnTo>
                    <a:pt x="15" y="215"/>
                  </a:lnTo>
                  <a:lnTo>
                    <a:pt x="31" y="230"/>
                  </a:lnTo>
                  <a:lnTo>
                    <a:pt x="47" y="249"/>
                  </a:lnTo>
                  <a:lnTo>
                    <a:pt x="63" y="264"/>
                  </a:lnTo>
                  <a:lnTo>
                    <a:pt x="79" y="264"/>
                  </a:lnTo>
                  <a:lnTo>
                    <a:pt x="94" y="264"/>
                  </a:lnTo>
                  <a:lnTo>
                    <a:pt x="126" y="283"/>
                  </a:lnTo>
                  <a:lnTo>
                    <a:pt x="158" y="264"/>
                  </a:lnTo>
                  <a:lnTo>
                    <a:pt x="173" y="264"/>
                  </a:lnTo>
                  <a:lnTo>
                    <a:pt x="189" y="264"/>
                  </a:lnTo>
                  <a:lnTo>
                    <a:pt x="205" y="249"/>
                  </a:lnTo>
                  <a:lnTo>
                    <a:pt x="221" y="230"/>
                  </a:lnTo>
                  <a:lnTo>
                    <a:pt x="237" y="215"/>
                  </a:lnTo>
                  <a:lnTo>
                    <a:pt x="237" y="199"/>
                  </a:lnTo>
                  <a:lnTo>
                    <a:pt x="253" y="181"/>
                  </a:lnTo>
                  <a:lnTo>
                    <a:pt x="253" y="166"/>
                  </a:lnTo>
                  <a:lnTo>
                    <a:pt x="253" y="132"/>
                  </a:lnTo>
                  <a:lnTo>
                    <a:pt x="253" y="132"/>
                  </a:lnTo>
                </a:path>
              </a:pathLst>
            </a:custGeom>
            <a:noFill/>
            <a:ln w="31680">
              <a:solidFill>
                <a:srgbClr val="1461C8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7" name="Freeform 250"/>
            <p:cNvSpPr>
              <a:spLocks noChangeArrowheads="1"/>
            </p:cNvSpPr>
            <p:nvPr/>
          </p:nvSpPr>
          <p:spPr bwMode="auto">
            <a:xfrm>
              <a:off x="1995" y="2601"/>
              <a:ext cx="43" cy="58"/>
            </a:xfrm>
            <a:custGeom>
              <a:avLst/>
              <a:gdLst/>
              <a:ahLst/>
              <a:cxnLst>
                <a:cxn ang="0">
                  <a:pos x="375" y="202"/>
                </a:cxn>
                <a:cxn ang="0">
                  <a:pos x="375" y="168"/>
                </a:cxn>
                <a:cxn ang="0">
                  <a:pos x="375" y="152"/>
                </a:cxn>
                <a:cxn ang="0">
                  <a:pos x="375" y="118"/>
                </a:cxn>
                <a:cxn ang="0">
                  <a:pos x="359" y="99"/>
                </a:cxn>
                <a:cxn ang="0">
                  <a:pos x="343" y="84"/>
                </a:cxn>
                <a:cxn ang="0">
                  <a:pos x="343" y="68"/>
                </a:cxn>
                <a:cxn ang="0">
                  <a:pos x="328" y="68"/>
                </a:cxn>
                <a:cxn ang="0">
                  <a:pos x="312" y="34"/>
                </a:cxn>
                <a:cxn ang="0">
                  <a:pos x="296" y="34"/>
                </a:cxn>
                <a:cxn ang="0">
                  <a:pos x="281" y="15"/>
                </a:cxn>
                <a:cxn ang="0">
                  <a:pos x="265" y="15"/>
                </a:cxn>
                <a:cxn ang="0">
                  <a:pos x="250" y="0"/>
                </a:cxn>
                <a:cxn ang="0">
                  <a:pos x="218" y="0"/>
                </a:cxn>
                <a:cxn ang="0">
                  <a:pos x="187" y="0"/>
                </a:cxn>
                <a:cxn ang="0">
                  <a:pos x="156" y="0"/>
                </a:cxn>
                <a:cxn ang="0">
                  <a:pos x="125" y="0"/>
                </a:cxn>
                <a:cxn ang="0">
                  <a:pos x="109" y="15"/>
                </a:cxn>
                <a:cxn ang="0">
                  <a:pos x="93" y="15"/>
                </a:cxn>
                <a:cxn ang="0">
                  <a:pos x="78" y="34"/>
                </a:cxn>
                <a:cxn ang="0">
                  <a:pos x="62" y="34"/>
                </a:cxn>
                <a:cxn ang="0">
                  <a:pos x="46" y="68"/>
                </a:cxn>
                <a:cxn ang="0">
                  <a:pos x="31" y="68"/>
                </a:cxn>
                <a:cxn ang="0">
                  <a:pos x="31" y="84"/>
                </a:cxn>
                <a:cxn ang="0">
                  <a:pos x="15" y="99"/>
                </a:cxn>
                <a:cxn ang="0">
                  <a:pos x="0" y="118"/>
                </a:cxn>
                <a:cxn ang="0">
                  <a:pos x="0" y="152"/>
                </a:cxn>
                <a:cxn ang="0">
                  <a:pos x="0" y="168"/>
                </a:cxn>
                <a:cxn ang="0">
                  <a:pos x="0" y="202"/>
                </a:cxn>
                <a:cxn ang="0">
                  <a:pos x="0" y="252"/>
                </a:cxn>
                <a:cxn ang="0">
                  <a:pos x="0" y="271"/>
                </a:cxn>
                <a:cxn ang="0">
                  <a:pos x="0" y="286"/>
                </a:cxn>
                <a:cxn ang="0">
                  <a:pos x="15" y="301"/>
                </a:cxn>
                <a:cxn ang="0">
                  <a:pos x="31" y="320"/>
                </a:cxn>
                <a:cxn ang="0">
                  <a:pos x="31" y="336"/>
                </a:cxn>
                <a:cxn ang="0">
                  <a:pos x="46" y="355"/>
                </a:cxn>
                <a:cxn ang="0">
                  <a:pos x="62" y="370"/>
                </a:cxn>
                <a:cxn ang="0">
                  <a:pos x="78" y="385"/>
                </a:cxn>
                <a:cxn ang="0">
                  <a:pos x="93" y="385"/>
                </a:cxn>
                <a:cxn ang="0">
                  <a:pos x="109" y="404"/>
                </a:cxn>
                <a:cxn ang="0">
                  <a:pos x="125" y="404"/>
                </a:cxn>
                <a:cxn ang="0">
                  <a:pos x="156" y="404"/>
                </a:cxn>
                <a:cxn ang="0">
                  <a:pos x="187" y="420"/>
                </a:cxn>
                <a:cxn ang="0">
                  <a:pos x="218" y="404"/>
                </a:cxn>
                <a:cxn ang="0">
                  <a:pos x="250" y="404"/>
                </a:cxn>
                <a:cxn ang="0">
                  <a:pos x="265" y="404"/>
                </a:cxn>
                <a:cxn ang="0">
                  <a:pos x="281" y="385"/>
                </a:cxn>
                <a:cxn ang="0">
                  <a:pos x="296" y="385"/>
                </a:cxn>
                <a:cxn ang="0">
                  <a:pos x="312" y="370"/>
                </a:cxn>
                <a:cxn ang="0">
                  <a:pos x="328" y="355"/>
                </a:cxn>
                <a:cxn ang="0">
                  <a:pos x="343" y="336"/>
                </a:cxn>
                <a:cxn ang="0">
                  <a:pos x="343" y="320"/>
                </a:cxn>
                <a:cxn ang="0">
                  <a:pos x="359" y="301"/>
                </a:cxn>
                <a:cxn ang="0">
                  <a:pos x="375" y="286"/>
                </a:cxn>
                <a:cxn ang="0">
                  <a:pos x="375" y="271"/>
                </a:cxn>
                <a:cxn ang="0">
                  <a:pos x="375" y="252"/>
                </a:cxn>
                <a:cxn ang="0">
                  <a:pos x="375" y="202"/>
                </a:cxn>
                <a:cxn ang="0">
                  <a:pos x="375" y="202"/>
                </a:cxn>
              </a:cxnLst>
              <a:rect l="0" t="0" r="r" b="b"/>
              <a:pathLst>
                <a:path w="376" h="421">
                  <a:moveTo>
                    <a:pt x="375" y="202"/>
                  </a:moveTo>
                  <a:lnTo>
                    <a:pt x="375" y="168"/>
                  </a:lnTo>
                  <a:lnTo>
                    <a:pt x="375" y="152"/>
                  </a:lnTo>
                  <a:lnTo>
                    <a:pt x="375" y="118"/>
                  </a:lnTo>
                  <a:lnTo>
                    <a:pt x="359" y="99"/>
                  </a:lnTo>
                  <a:lnTo>
                    <a:pt x="343" y="84"/>
                  </a:lnTo>
                  <a:lnTo>
                    <a:pt x="343" y="68"/>
                  </a:lnTo>
                  <a:lnTo>
                    <a:pt x="328" y="68"/>
                  </a:lnTo>
                  <a:lnTo>
                    <a:pt x="312" y="34"/>
                  </a:lnTo>
                  <a:lnTo>
                    <a:pt x="296" y="34"/>
                  </a:lnTo>
                  <a:lnTo>
                    <a:pt x="281" y="15"/>
                  </a:lnTo>
                  <a:lnTo>
                    <a:pt x="265" y="15"/>
                  </a:lnTo>
                  <a:lnTo>
                    <a:pt x="250" y="0"/>
                  </a:lnTo>
                  <a:lnTo>
                    <a:pt x="218" y="0"/>
                  </a:lnTo>
                  <a:lnTo>
                    <a:pt x="187" y="0"/>
                  </a:lnTo>
                  <a:lnTo>
                    <a:pt x="156" y="0"/>
                  </a:lnTo>
                  <a:lnTo>
                    <a:pt x="125" y="0"/>
                  </a:lnTo>
                  <a:lnTo>
                    <a:pt x="109" y="15"/>
                  </a:lnTo>
                  <a:lnTo>
                    <a:pt x="93" y="15"/>
                  </a:lnTo>
                  <a:lnTo>
                    <a:pt x="78" y="34"/>
                  </a:lnTo>
                  <a:lnTo>
                    <a:pt x="62" y="34"/>
                  </a:lnTo>
                  <a:lnTo>
                    <a:pt x="46" y="68"/>
                  </a:lnTo>
                  <a:lnTo>
                    <a:pt x="31" y="68"/>
                  </a:lnTo>
                  <a:lnTo>
                    <a:pt x="31" y="84"/>
                  </a:lnTo>
                  <a:lnTo>
                    <a:pt x="15" y="99"/>
                  </a:lnTo>
                  <a:lnTo>
                    <a:pt x="0" y="118"/>
                  </a:lnTo>
                  <a:lnTo>
                    <a:pt x="0" y="152"/>
                  </a:lnTo>
                  <a:lnTo>
                    <a:pt x="0" y="168"/>
                  </a:lnTo>
                  <a:lnTo>
                    <a:pt x="0" y="202"/>
                  </a:lnTo>
                  <a:lnTo>
                    <a:pt x="0" y="252"/>
                  </a:lnTo>
                  <a:lnTo>
                    <a:pt x="0" y="271"/>
                  </a:lnTo>
                  <a:lnTo>
                    <a:pt x="0" y="286"/>
                  </a:lnTo>
                  <a:lnTo>
                    <a:pt x="15" y="301"/>
                  </a:lnTo>
                  <a:lnTo>
                    <a:pt x="31" y="320"/>
                  </a:lnTo>
                  <a:lnTo>
                    <a:pt x="31" y="336"/>
                  </a:lnTo>
                  <a:lnTo>
                    <a:pt x="46" y="355"/>
                  </a:lnTo>
                  <a:lnTo>
                    <a:pt x="62" y="370"/>
                  </a:lnTo>
                  <a:lnTo>
                    <a:pt x="78" y="385"/>
                  </a:lnTo>
                  <a:lnTo>
                    <a:pt x="93" y="385"/>
                  </a:lnTo>
                  <a:lnTo>
                    <a:pt x="109" y="404"/>
                  </a:lnTo>
                  <a:lnTo>
                    <a:pt x="125" y="404"/>
                  </a:lnTo>
                  <a:lnTo>
                    <a:pt x="156" y="404"/>
                  </a:lnTo>
                  <a:lnTo>
                    <a:pt x="187" y="420"/>
                  </a:lnTo>
                  <a:lnTo>
                    <a:pt x="218" y="404"/>
                  </a:lnTo>
                  <a:lnTo>
                    <a:pt x="250" y="404"/>
                  </a:lnTo>
                  <a:lnTo>
                    <a:pt x="265" y="404"/>
                  </a:lnTo>
                  <a:lnTo>
                    <a:pt x="281" y="385"/>
                  </a:lnTo>
                  <a:lnTo>
                    <a:pt x="296" y="385"/>
                  </a:lnTo>
                  <a:lnTo>
                    <a:pt x="312" y="370"/>
                  </a:lnTo>
                  <a:lnTo>
                    <a:pt x="328" y="355"/>
                  </a:lnTo>
                  <a:lnTo>
                    <a:pt x="343" y="336"/>
                  </a:lnTo>
                  <a:lnTo>
                    <a:pt x="343" y="320"/>
                  </a:lnTo>
                  <a:lnTo>
                    <a:pt x="359" y="301"/>
                  </a:lnTo>
                  <a:lnTo>
                    <a:pt x="375" y="286"/>
                  </a:lnTo>
                  <a:lnTo>
                    <a:pt x="375" y="271"/>
                  </a:lnTo>
                  <a:lnTo>
                    <a:pt x="375" y="252"/>
                  </a:lnTo>
                  <a:lnTo>
                    <a:pt x="375" y="202"/>
                  </a:lnTo>
                  <a:lnTo>
                    <a:pt x="375" y="202"/>
                  </a:lnTo>
                </a:path>
              </a:pathLst>
            </a:custGeom>
            <a:noFill/>
            <a:ln w="31680">
              <a:solidFill>
                <a:srgbClr val="1153AC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8" name="Freeform 251"/>
            <p:cNvSpPr>
              <a:spLocks noChangeArrowheads="1"/>
            </p:cNvSpPr>
            <p:nvPr/>
          </p:nvSpPr>
          <p:spPr bwMode="auto">
            <a:xfrm>
              <a:off x="1987" y="2592"/>
              <a:ext cx="59" cy="76"/>
            </a:xfrm>
            <a:custGeom>
              <a:avLst/>
              <a:gdLst/>
              <a:ahLst/>
              <a:cxnLst>
                <a:cxn ang="0">
                  <a:pos x="504" y="268"/>
                </a:cxn>
                <a:cxn ang="0">
                  <a:pos x="504" y="219"/>
                </a:cxn>
                <a:cxn ang="0">
                  <a:pos x="504" y="200"/>
                </a:cxn>
                <a:cxn ang="0">
                  <a:pos x="488" y="166"/>
                </a:cxn>
                <a:cxn ang="0">
                  <a:pos x="472" y="136"/>
                </a:cxn>
                <a:cxn ang="0">
                  <a:pos x="456" y="117"/>
                </a:cxn>
                <a:cxn ang="0">
                  <a:pos x="456" y="102"/>
                </a:cxn>
                <a:cxn ang="0">
                  <a:pos x="441" y="83"/>
                </a:cxn>
                <a:cxn ang="0">
                  <a:pos x="409" y="52"/>
                </a:cxn>
                <a:cxn ang="0">
                  <a:pos x="393" y="52"/>
                </a:cxn>
                <a:cxn ang="0">
                  <a:pos x="378" y="34"/>
                </a:cxn>
                <a:cxn ang="0">
                  <a:pos x="346" y="18"/>
                </a:cxn>
                <a:cxn ang="0">
                  <a:pos x="330" y="18"/>
                </a:cxn>
                <a:cxn ang="0">
                  <a:pos x="299" y="0"/>
                </a:cxn>
                <a:cxn ang="0">
                  <a:pos x="252" y="0"/>
                </a:cxn>
                <a:cxn ang="0">
                  <a:pos x="204" y="0"/>
                </a:cxn>
                <a:cxn ang="0">
                  <a:pos x="173" y="18"/>
                </a:cxn>
                <a:cxn ang="0">
                  <a:pos x="157" y="18"/>
                </a:cxn>
                <a:cxn ang="0">
                  <a:pos x="126" y="34"/>
                </a:cxn>
                <a:cxn ang="0">
                  <a:pos x="110" y="52"/>
                </a:cxn>
                <a:cxn ang="0">
                  <a:pos x="94" y="52"/>
                </a:cxn>
                <a:cxn ang="0">
                  <a:pos x="63" y="83"/>
                </a:cxn>
                <a:cxn ang="0">
                  <a:pos x="47" y="102"/>
                </a:cxn>
                <a:cxn ang="0">
                  <a:pos x="47" y="117"/>
                </a:cxn>
                <a:cxn ang="0">
                  <a:pos x="31" y="136"/>
                </a:cxn>
                <a:cxn ang="0">
                  <a:pos x="15" y="166"/>
                </a:cxn>
                <a:cxn ang="0">
                  <a:pos x="0" y="200"/>
                </a:cxn>
                <a:cxn ang="0">
                  <a:pos x="0" y="219"/>
                </a:cxn>
                <a:cxn ang="0">
                  <a:pos x="0" y="268"/>
                </a:cxn>
                <a:cxn ang="0">
                  <a:pos x="0" y="336"/>
                </a:cxn>
                <a:cxn ang="0">
                  <a:pos x="0" y="351"/>
                </a:cxn>
                <a:cxn ang="0">
                  <a:pos x="15" y="385"/>
                </a:cxn>
                <a:cxn ang="0">
                  <a:pos x="31" y="400"/>
                </a:cxn>
                <a:cxn ang="0">
                  <a:pos x="47" y="419"/>
                </a:cxn>
                <a:cxn ang="0">
                  <a:pos x="47" y="449"/>
                </a:cxn>
                <a:cxn ang="0">
                  <a:pos x="63" y="468"/>
                </a:cxn>
                <a:cxn ang="0">
                  <a:pos x="94" y="483"/>
                </a:cxn>
                <a:cxn ang="0">
                  <a:pos x="110" y="502"/>
                </a:cxn>
                <a:cxn ang="0">
                  <a:pos x="126" y="517"/>
                </a:cxn>
                <a:cxn ang="0">
                  <a:pos x="157" y="517"/>
                </a:cxn>
                <a:cxn ang="0">
                  <a:pos x="173" y="533"/>
                </a:cxn>
                <a:cxn ang="0">
                  <a:pos x="204" y="533"/>
                </a:cxn>
                <a:cxn ang="0">
                  <a:pos x="252" y="552"/>
                </a:cxn>
                <a:cxn ang="0">
                  <a:pos x="299" y="533"/>
                </a:cxn>
                <a:cxn ang="0">
                  <a:pos x="330" y="533"/>
                </a:cxn>
                <a:cxn ang="0">
                  <a:pos x="346" y="517"/>
                </a:cxn>
                <a:cxn ang="0">
                  <a:pos x="378" y="517"/>
                </a:cxn>
                <a:cxn ang="0">
                  <a:pos x="393" y="502"/>
                </a:cxn>
                <a:cxn ang="0">
                  <a:pos x="409" y="483"/>
                </a:cxn>
                <a:cxn ang="0">
                  <a:pos x="441" y="468"/>
                </a:cxn>
                <a:cxn ang="0">
                  <a:pos x="456" y="449"/>
                </a:cxn>
                <a:cxn ang="0">
                  <a:pos x="456" y="419"/>
                </a:cxn>
                <a:cxn ang="0">
                  <a:pos x="472" y="400"/>
                </a:cxn>
                <a:cxn ang="0">
                  <a:pos x="488" y="385"/>
                </a:cxn>
                <a:cxn ang="0">
                  <a:pos x="504" y="351"/>
                </a:cxn>
                <a:cxn ang="0">
                  <a:pos x="504" y="336"/>
                </a:cxn>
                <a:cxn ang="0">
                  <a:pos x="504" y="268"/>
                </a:cxn>
                <a:cxn ang="0">
                  <a:pos x="504" y="268"/>
                </a:cxn>
              </a:cxnLst>
              <a:rect l="0" t="0" r="r" b="b"/>
              <a:pathLst>
                <a:path w="505" h="553">
                  <a:moveTo>
                    <a:pt x="504" y="268"/>
                  </a:moveTo>
                  <a:lnTo>
                    <a:pt x="504" y="219"/>
                  </a:lnTo>
                  <a:lnTo>
                    <a:pt x="504" y="200"/>
                  </a:lnTo>
                  <a:lnTo>
                    <a:pt x="488" y="166"/>
                  </a:lnTo>
                  <a:lnTo>
                    <a:pt x="472" y="136"/>
                  </a:lnTo>
                  <a:lnTo>
                    <a:pt x="456" y="117"/>
                  </a:lnTo>
                  <a:lnTo>
                    <a:pt x="456" y="102"/>
                  </a:lnTo>
                  <a:lnTo>
                    <a:pt x="441" y="83"/>
                  </a:lnTo>
                  <a:lnTo>
                    <a:pt x="409" y="52"/>
                  </a:lnTo>
                  <a:lnTo>
                    <a:pt x="393" y="52"/>
                  </a:lnTo>
                  <a:lnTo>
                    <a:pt x="378" y="34"/>
                  </a:lnTo>
                  <a:lnTo>
                    <a:pt x="346" y="18"/>
                  </a:lnTo>
                  <a:lnTo>
                    <a:pt x="330" y="18"/>
                  </a:lnTo>
                  <a:lnTo>
                    <a:pt x="299" y="0"/>
                  </a:lnTo>
                  <a:lnTo>
                    <a:pt x="252" y="0"/>
                  </a:lnTo>
                  <a:lnTo>
                    <a:pt x="204" y="0"/>
                  </a:lnTo>
                  <a:lnTo>
                    <a:pt x="173" y="18"/>
                  </a:lnTo>
                  <a:lnTo>
                    <a:pt x="157" y="18"/>
                  </a:lnTo>
                  <a:lnTo>
                    <a:pt x="126" y="34"/>
                  </a:lnTo>
                  <a:lnTo>
                    <a:pt x="110" y="52"/>
                  </a:lnTo>
                  <a:lnTo>
                    <a:pt x="94" y="52"/>
                  </a:lnTo>
                  <a:lnTo>
                    <a:pt x="63" y="83"/>
                  </a:lnTo>
                  <a:lnTo>
                    <a:pt x="47" y="102"/>
                  </a:lnTo>
                  <a:lnTo>
                    <a:pt x="47" y="117"/>
                  </a:lnTo>
                  <a:lnTo>
                    <a:pt x="31" y="136"/>
                  </a:lnTo>
                  <a:lnTo>
                    <a:pt x="15" y="166"/>
                  </a:lnTo>
                  <a:lnTo>
                    <a:pt x="0" y="200"/>
                  </a:lnTo>
                  <a:lnTo>
                    <a:pt x="0" y="219"/>
                  </a:lnTo>
                  <a:lnTo>
                    <a:pt x="0" y="268"/>
                  </a:lnTo>
                  <a:lnTo>
                    <a:pt x="0" y="336"/>
                  </a:lnTo>
                  <a:lnTo>
                    <a:pt x="0" y="351"/>
                  </a:lnTo>
                  <a:lnTo>
                    <a:pt x="15" y="385"/>
                  </a:lnTo>
                  <a:lnTo>
                    <a:pt x="31" y="400"/>
                  </a:lnTo>
                  <a:lnTo>
                    <a:pt x="47" y="419"/>
                  </a:lnTo>
                  <a:lnTo>
                    <a:pt x="47" y="449"/>
                  </a:lnTo>
                  <a:lnTo>
                    <a:pt x="63" y="468"/>
                  </a:lnTo>
                  <a:lnTo>
                    <a:pt x="94" y="483"/>
                  </a:lnTo>
                  <a:lnTo>
                    <a:pt x="110" y="502"/>
                  </a:lnTo>
                  <a:lnTo>
                    <a:pt x="126" y="517"/>
                  </a:lnTo>
                  <a:lnTo>
                    <a:pt x="157" y="517"/>
                  </a:lnTo>
                  <a:lnTo>
                    <a:pt x="173" y="533"/>
                  </a:lnTo>
                  <a:lnTo>
                    <a:pt x="204" y="533"/>
                  </a:lnTo>
                  <a:lnTo>
                    <a:pt x="252" y="552"/>
                  </a:lnTo>
                  <a:lnTo>
                    <a:pt x="299" y="533"/>
                  </a:lnTo>
                  <a:lnTo>
                    <a:pt x="330" y="533"/>
                  </a:lnTo>
                  <a:lnTo>
                    <a:pt x="346" y="517"/>
                  </a:lnTo>
                  <a:lnTo>
                    <a:pt x="378" y="517"/>
                  </a:lnTo>
                  <a:lnTo>
                    <a:pt x="393" y="502"/>
                  </a:lnTo>
                  <a:lnTo>
                    <a:pt x="409" y="483"/>
                  </a:lnTo>
                  <a:lnTo>
                    <a:pt x="441" y="468"/>
                  </a:lnTo>
                  <a:lnTo>
                    <a:pt x="456" y="449"/>
                  </a:lnTo>
                  <a:lnTo>
                    <a:pt x="456" y="419"/>
                  </a:lnTo>
                  <a:lnTo>
                    <a:pt x="472" y="400"/>
                  </a:lnTo>
                  <a:lnTo>
                    <a:pt x="488" y="385"/>
                  </a:lnTo>
                  <a:lnTo>
                    <a:pt x="504" y="351"/>
                  </a:lnTo>
                  <a:lnTo>
                    <a:pt x="504" y="336"/>
                  </a:lnTo>
                  <a:lnTo>
                    <a:pt x="504" y="268"/>
                  </a:lnTo>
                  <a:lnTo>
                    <a:pt x="504" y="268"/>
                  </a:lnTo>
                </a:path>
              </a:pathLst>
            </a:custGeom>
            <a:noFill/>
            <a:ln w="31680">
              <a:solidFill>
                <a:srgbClr val="0E469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59" name="Freeform 252"/>
            <p:cNvSpPr>
              <a:spLocks noChangeArrowheads="1"/>
            </p:cNvSpPr>
            <p:nvPr/>
          </p:nvSpPr>
          <p:spPr bwMode="auto">
            <a:xfrm>
              <a:off x="1980" y="2584"/>
              <a:ext cx="73" cy="93"/>
            </a:xfrm>
            <a:custGeom>
              <a:avLst/>
              <a:gdLst/>
              <a:ahLst/>
              <a:cxnLst>
                <a:cxn ang="0">
                  <a:pos x="631" y="330"/>
                </a:cxn>
                <a:cxn ang="0">
                  <a:pos x="631" y="262"/>
                </a:cxn>
                <a:cxn ang="0">
                  <a:pos x="615" y="229"/>
                </a:cxn>
                <a:cxn ang="0">
                  <a:pos x="615" y="199"/>
                </a:cxn>
                <a:cxn ang="0">
                  <a:pos x="599" y="180"/>
                </a:cxn>
                <a:cxn ang="0">
                  <a:pos x="583" y="146"/>
                </a:cxn>
                <a:cxn ang="0">
                  <a:pos x="567" y="116"/>
                </a:cxn>
                <a:cxn ang="0">
                  <a:pos x="536" y="97"/>
                </a:cxn>
                <a:cxn ang="0">
                  <a:pos x="520" y="63"/>
                </a:cxn>
                <a:cxn ang="0">
                  <a:pos x="489" y="48"/>
                </a:cxn>
                <a:cxn ang="0">
                  <a:pos x="457" y="33"/>
                </a:cxn>
                <a:cxn ang="0">
                  <a:pos x="441" y="33"/>
                </a:cxn>
                <a:cxn ang="0">
                  <a:pos x="410" y="15"/>
                </a:cxn>
                <a:cxn ang="0">
                  <a:pos x="378" y="15"/>
                </a:cxn>
                <a:cxn ang="0">
                  <a:pos x="315" y="0"/>
                </a:cxn>
                <a:cxn ang="0">
                  <a:pos x="252" y="15"/>
                </a:cxn>
                <a:cxn ang="0">
                  <a:pos x="220" y="15"/>
                </a:cxn>
                <a:cxn ang="0">
                  <a:pos x="189" y="33"/>
                </a:cxn>
                <a:cxn ang="0">
                  <a:pos x="173" y="33"/>
                </a:cxn>
                <a:cxn ang="0">
                  <a:pos x="141" y="48"/>
                </a:cxn>
                <a:cxn ang="0">
                  <a:pos x="110" y="63"/>
                </a:cxn>
                <a:cxn ang="0">
                  <a:pos x="94" y="97"/>
                </a:cxn>
                <a:cxn ang="0">
                  <a:pos x="63" y="116"/>
                </a:cxn>
                <a:cxn ang="0">
                  <a:pos x="47" y="146"/>
                </a:cxn>
                <a:cxn ang="0">
                  <a:pos x="31" y="180"/>
                </a:cxn>
                <a:cxn ang="0">
                  <a:pos x="15" y="199"/>
                </a:cxn>
                <a:cxn ang="0">
                  <a:pos x="15" y="229"/>
                </a:cxn>
                <a:cxn ang="0">
                  <a:pos x="0" y="262"/>
                </a:cxn>
                <a:cxn ang="0">
                  <a:pos x="0" y="330"/>
                </a:cxn>
                <a:cxn ang="0">
                  <a:pos x="0" y="398"/>
                </a:cxn>
                <a:cxn ang="0">
                  <a:pos x="15" y="428"/>
                </a:cxn>
                <a:cxn ang="0">
                  <a:pos x="15" y="462"/>
                </a:cxn>
                <a:cxn ang="0">
                  <a:pos x="31" y="495"/>
                </a:cxn>
                <a:cxn ang="0">
                  <a:pos x="47" y="529"/>
                </a:cxn>
                <a:cxn ang="0">
                  <a:pos x="63" y="544"/>
                </a:cxn>
                <a:cxn ang="0">
                  <a:pos x="94" y="563"/>
                </a:cxn>
                <a:cxn ang="0">
                  <a:pos x="110" y="593"/>
                </a:cxn>
                <a:cxn ang="0">
                  <a:pos x="141" y="612"/>
                </a:cxn>
                <a:cxn ang="0">
                  <a:pos x="173" y="627"/>
                </a:cxn>
                <a:cxn ang="0">
                  <a:pos x="189" y="646"/>
                </a:cxn>
                <a:cxn ang="0">
                  <a:pos x="220" y="646"/>
                </a:cxn>
                <a:cxn ang="0">
                  <a:pos x="252" y="661"/>
                </a:cxn>
                <a:cxn ang="0">
                  <a:pos x="315" y="680"/>
                </a:cxn>
                <a:cxn ang="0">
                  <a:pos x="378" y="661"/>
                </a:cxn>
                <a:cxn ang="0">
                  <a:pos x="410" y="646"/>
                </a:cxn>
                <a:cxn ang="0">
                  <a:pos x="441" y="646"/>
                </a:cxn>
                <a:cxn ang="0">
                  <a:pos x="457" y="627"/>
                </a:cxn>
                <a:cxn ang="0">
                  <a:pos x="489" y="612"/>
                </a:cxn>
                <a:cxn ang="0">
                  <a:pos x="520" y="593"/>
                </a:cxn>
                <a:cxn ang="0">
                  <a:pos x="536" y="563"/>
                </a:cxn>
                <a:cxn ang="0">
                  <a:pos x="567" y="544"/>
                </a:cxn>
                <a:cxn ang="0">
                  <a:pos x="583" y="529"/>
                </a:cxn>
                <a:cxn ang="0">
                  <a:pos x="599" y="495"/>
                </a:cxn>
                <a:cxn ang="0">
                  <a:pos x="615" y="462"/>
                </a:cxn>
                <a:cxn ang="0">
                  <a:pos x="615" y="428"/>
                </a:cxn>
                <a:cxn ang="0">
                  <a:pos x="631" y="398"/>
                </a:cxn>
                <a:cxn ang="0">
                  <a:pos x="631" y="330"/>
                </a:cxn>
                <a:cxn ang="0">
                  <a:pos x="631" y="330"/>
                </a:cxn>
              </a:cxnLst>
              <a:rect l="0" t="0" r="r" b="b"/>
              <a:pathLst>
                <a:path w="632" h="681">
                  <a:moveTo>
                    <a:pt x="631" y="330"/>
                  </a:moveTo>
                  <a:lnTo>
                    <a:pt x="631" y="262"/>
                  </a:lnTo>
                  <a:lnTo>
                    <a:pt x="615" y="229"/>
                  </a:lnTo>
                  <a:lnTo>
                    <a:pt x="615" y="199"/>
                  </a:lnTo>
                  <a:lnTo>
                    <a:pt x="599" y="180"/>
                  </a:lnTo>
                  <a:lnTo>
                    <a:pt x="583" y="146"/>
                  </a:lnTo>
                  <a:lnTo>
                    <a:pt x="567" y="116"/>
                  </a:lnTo>
                  <a:lnTo>
                    <a:pt x="536" y="97"/>
                  </a:lnTo>
                  <a:lnTo>
                    <a:pt x="520" y="63"/>
                  </a:lnTo>
                  <a:lnTo>
                    <a:pt x="489" y="48"/>
                  </a:lnTo>
                  <a:lnTo>
                    <a:pt x="457" y="33"/>
                  </a:lnTo>
                  <a:lnTo>
                    <a:pt x="441" y="33"/>
                  </a:lnTo>
                  <a:lnTo>
                    <a:pt x="410" y="15"/>
                  </a:lnTo>
                  <a:lnTo>
                    <a:pt x="378" y="15"/>
                  </a:lnTo>
                  <a:lnTo>
                    <a:pt x="315" y="0"/>
                  </a:lnTo>
                  <a:lnTo>
                    <a:pt x="252" y="15"/>
                  </a:lnTo>
                  <a:lnTo>
                    <a:pt x="220" y="15"/>
                  </a:lnTo>
                  <a:lnTo>
                    <a:pt x="189" y="33"/>
                  </a:lnTo>
                  <a:lnTo>
                    <a:pt x="173" y="33"/>
                  </a:lnTo>
                  <a:lnTo>
                    <a:pt x="141" y="48"/>
                  </a:lnTo>
                  <a:lnTo>
                    <a:pt x="110" y="63"/>
                  </a:lnTo>
                  <a:lnTo>
                    <a:pt x="94" y="97"/>
                  </a:lnTo>
                  <a:lnTo>
                    <a:pt x="63" y="116"/>
                  </a:lnTo>
                  <a:lnTo>
                    <a:pt x="47" y="146"/>
                  </a:lnTo>
                  <a:lnTo>
                    <a:pt x="31" y="180"/>
                  </a:lnTo>
                  <a:lnTo>
                    <a:pt x="15" y="199"/>
                  </a:lnTo>
                  <a:lnTo>
                    <a:pt x="15" y="229"/>
                  </a:lnTo>
                  <a:lnTo>
                    <a:pt x="0" y="262"/>
                  </a:lnTo>
                  <a:lnTo>
                    <a:pt x="0" y="330"/>
                  </a:lnTo>
                  <a:lnTo>
                    <a:pt x="0" y="398"/>
                  </a:lnTo>
                  <a:lnTo>
                    <a:pt x="15" y="428"/>
                  </a:lnTo>
                  <a:lnTo>
                    <a:pt x="15" y="462"/>
                  </a:lnTo>
                  <a:lnTo>
                    <a:pt x="31" y="495"/>
                  </a:lnTo>
                  <a:lnTo>
                    <a:pt x="47" y="529"/>
                  </a:lnTo>
                  <a:lnTo>
                    <a:pt x="63" y="544"/>
                  </a:lnTo>
                  <a:lnTo>
                    <a:pt x="94" y="563"/>
                  </a:lnTo>
                  <a:lnTo>
                    <a:pt x="110" y="593"/>
                  </a:lnTo>
                  <a:lnTo>
                    <a:pt x="141" y="612"/>
                  </a:lnTo>
                  <a:lnTo>
                    <a:pt x="173" y="627"/>
                  </a:lnTo>
                  <a:lnTo>
                    <a:pt x="189" y="646"/>
                  </a:lnTo>
                  <a:lnTo>
                    <a:pt x="220" y="646"/>
                  </a:lnTo>
                  <a:lnTo>
                    <a:pt x="252" y="661"/>
                  </a:lnTo>
                  <a:lnTo>
                    <a:pt x="315" y="680"/>
                  </a:lnTo>
                  <a:lnTo>
                    <a:pt x="378" y="661"/>
                  </a:lnTo>
                  <a:lnTo>
                    <a:pt x="410" y="646"/>
                  </a:lnTo>
                  <a:lnTo>
                    <a:pt x="441" y="646"/>
                  </a:lnTo>
                  <a:lnTo>
                    <a:pt x="457" y="627"/>
                  </a:lnTo>
                  <a:lnTo>
                    <a:pt x="489" y="612"/>
                  </a:lnTo>
                  <a:lnTo>
                    <a:pt x="520" y="593"/>
                  </a:lnTo>
                  <a:lnTo>
                    <a:pt x="536" y="563"/>
                  </a:lnTo>
                  <a:lnTo>
                    <a:pt x="567" y="544"/>
                  </a:lnTo>
                  <a:lnTo>
                    <a:pt x="583" y="529"/>
                  </a:lnTo>
                  <a:lnTo>
                    <a:pt x="599" y="495"/>
                  </a:lnTo>
                  <a:lnTo>
                    <a:pt x="615" y="462"/>
                  </a:lnTo>
                  <a:lnTo>
                    <a:pt x="615" y="428"/>
                  </a:lnTo>
                  <a:lnTo>
                    <a:pt x="631" y="398"/>
                  </a:lnTo>
                  <a:lnTo>
                    <a:pt x="631" y="330"/>
                  </a:lnTo>
                  <a:lnTo>
                    <a:pt x="631" y="330"/>
                  </a:lnTo>
                </a:path>
              </a:pathLst>
            </a:custGeom>
            <a:noFill/>
            <a:ln w="31680">
              <a:solidFill>
                <a:srgbClr val="0B3975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60" name="Freeform 253"/>
            <p:cNvSpPr>
              <a:spLocks noChangeArrowheads="1"/>
            </p:cNvSpPr>
            <p:nvPr/>
          </p:nvSpPr>
          <p:spPr bwMode="auto">
            <a:xfrm>
              <a:off x="1973" y="2574"/>
              <a:ext cx="88" cy="112"/>
            </a:xfrm>
            <a:custGeom>
              <a:avLst/>
              <a:gdLst/>
              <a:ahLst/>
              <a:cxnLst>
                <a:cxn ang="0">
                  <a:pos x="755" y="400"/>
                </a:cxn>
                <a:cxn ang="0">
                  <a:pos x="755" y="317"/>
                </a:cxn>
                <a:cxn ang="0">
                  <a:pos x="739" y="283"/>
                </a:cxn>
                <a:cxn ang="0">
                  <a:pos x="739" y="249"/>
                </a:cxn>
                <a:cxn ang="0">
                  <a:pos x="707" y="215"/>
                </a:cxn>
                <a:cxn ang="0">
                  <a:pos x="692" y="185"/>
                </a:cxn>
                <a:cxn ang="0">
                  <a:pos x="676" y="151"/>
                </a:cxn>
                <a:cxn ang="0">
                  <a:pos x="644" y="117"/>
                </a:cxn>
                <a:cxn ang="0">
                  <a:pos x="613" y="83"/>
                </a:cxn>
                <a:cxn ang="0">
                  <a:pos x="581" y="68"/>
                </a:cxn>
                <a:cxn ang="0">
                  <a:pos x="550" y="49"/>
                </a:cxn>
                <a:cxn ang="0">
                  <a:pos x="519" y="34"/>
                </a:cxn>
                <a:cxn ang="0">
                  <a:pos x="487" y="18"/>
                </a:cxn>
                <a:cxn ang="0">
                  <a:pos x="456" y="18"/>
                </a:cxn>
                <a:cxn ang="0">
                  <a:pos x="377" y="0"/>
                </a:cxn>
                <a:cxn ang="0">
                  <a:pos x="298" y="18"/>
                </a:cxn>
                <a:cxn ang="0">
                  <a:pos x="267" y="18"/>
                </a:cxn>
                <a:cxn ang="0">
                  <a:pos x="235" y="34"/>
                </a:cxn>
                <a:cxn ang="0">
                  <a:pos x="204" y="49"/>
                </a:cxn>
                <a:cxn ang="0">
                  <a:pos x="173" y="68"/>
                </a:cxn>
                <a:cxn ang="0">
                  <a:pos x="141" y="83"/>
                </a:cxn>
                <a:cxn ang="0">
                  <a:pos x="110" y="117"/>
                </a:cxn>
                <a:cxn ang="0">
                  <a:pos x="78" y="151"/>
                </a:cxn>
                <a:cxn ang="0">
                  <a:pos x="62" y="185"/>
                </a:cxn>
                <a:cxn ang="0">
                  <a:pos x="47" y="215"/>
                </a:cxn>
                <a:cxn ang="0">
                  <a:pos x="15" y="249"/>
                </a:cxn>
                <a:cxn ang="0">
                  <a:pos x="15" y="283"/>
                </a:cxn>
                <a:cxn ang="0">
                  <a:pos x="0" y="317"/>
                </a:cxn>
                <a:cxn ang="0">
                  <a:pos x="0" y="400"/>
                </a:cxn>
                <a:cxn ang="0">
                  <a:pos x="0" y="483"/>
                </a:cxn>
                <a:cxn ang="0">
                  <a:pos x="15" y="517"/>
                </a:cxn>
                <a:cxn ang="0">
                  <a:pos x="15" y="566"/>
                </a:cxn>
                <a:cxn ang="0">
                  <a:pos x="47" y="600"/>
                </a:cxn>
                <a:cxn ang="0">
                  <a:pos x="62" y="634"/>
                </a:cxn>
                <a:cxn ang="0">
                  <a:pos x="78" y="664"/>
                </a:cxn>
                <a:cxn ang="0">
                  <a:pos x="110" y="683"/>
                </a:cxn>
                <a:cxn ang="0">
                  <a:pos x="141" y="717"/>
                </a:cxn>
                <a:cxn ang="0">
                  <a:pos x="173" y="751"/>
                </a:cxn>
                <a:cxn ang="0">
                  <a:pos x="204" y="766"/>
                </a:cxn>
                <a:cxn ang="0">
                  <a:pos x="235" y="782"/>
                </a:cxn>
                <a:cxn ang="0">
                  <a:pos x="267" y="782"/>
                </a:cxn>
                <a:cxn ang="0">
                  <a:pos x="298" y="800"/>
                </a:cxn>
                <a:cxn ang="0">
                  <a:pos x="377" y="816"/>
                </a:cxn>
                <a:cxn ang="0">
                  <a:pos x="456" y="800"/>
                </a:cxn>
                <a:cxn ang="0">
                  <a:pos x="487" y="782"/>
                </a:cxn>
                <a:cxn ang="0">
                  <a:pos x="519" y="782"/>
                </a:cxn>
                <a:cxn ang="0">
                  <a:pos x="550" y="766"/>
                </a:cxn>
                <a:cxn ang="0">
                  <a:pos x="581" y="751"/>
                </a:cxn>
                <a:cxn ang="0">
                  <a:pos x="613" y="717"/>
                </a:cxn>
                <a:cxn ang="0">
                  <a:pos x="644" y="683"/>
                </a:cxn>
                <a:cxn ang="0">
                  <a:pos x="676" y="664"/>
                </a:cxn>
                <a:cxn ang="0">
                  <a:pos x="692" y="634"/>
                </a:cxn>
                <a:cxn ang="0">
                  <a:pos x="707" y="600"/>
                </a:cxn>
                <a:cxn ang="0">
                  <a:pos x="739" y="566"/>
                </a:cxn>
                <a:cxn ang="0">
                  <a:pos x="739" y="517"/>
                </a:cxn>
                <a:cxn ang="0">
                  <a:pos x="755" y="483"/>
                </a:cxn>
                <a:cxn ang="0">
                  <a:pos x="755" y="400"/>
                </a:cxn>
                <a:cxn ang="0">
                  <a:pos x="755" y="400"/>
                </a:cxn>
              </a:cxnLst>
              <a:rect l="0" t="0" r="r" b="b"/>
              <a:pathLst>
                <a:path w="756" h="817">
                  <a:moveTo>
                    <a:pt x="755" y="400"/>
                  </a:moveTo>
                  <a:lnTo>
                    <a:pt x="755" y="317"/>
                  </a:lnTo>
                  <a:lnTo>
                    <a:pt x="739" y="283"/>
                  </a:lnTo>
                  <a:lnTo>
                    <a:pt x="739" y="249"/>
                  </a:lnTo>
                  <a:lnTo>
                    <a:pt x="707" y="215"/>
                  </a:lnTo>
                  <a:lnTo>
                    <a:pt x="692" y="185"/>
                  </a:lnTo>
                  <a:lnTo>
                    <a:pt x="676" y="151"/>
                  </a:lnTo>
                  <a:lnTo>
                    <a:pt x="644" y="117"/>
                  </a:lnTo>
                  <a:lnTo>
                    <a:pt x="613" y="83"/>
                  </a:lnTo>
                  <a:lnTo>
                    <a:pt x="581" y="68"/>
                  </a:lnTo>
                  <a:lnTo>
                    <a:pt x="550" y="49"/>
                  </a:lnTo>
                  <a:lnTo>
                    <a:pt x="519" y="34"/>
                  </a:lnTo>
                  <a:lnTo>
                    <a:pt x="487" y="18"/>
                  </a:lnTo>
                  <a:lnTo>
                    <a:pt x="456" y="18"/>
                  </a:lnTo>
                  <a:lnTo>
                    <a:pt x="377" y="0"/>
                  </a:lnTo>
                  <a:lnTo>
                    <a:pt x="298" y="18"/>
                  </a:lnTo>
                  <a:lnTo>
                    <a:pt x="267" y="18"/>
                  </a:lnTo>
                  <a:lnTo>
                    <a:pt x="235" y="34"/>
                  </a:lnTo>
                  <a:lnTo>
                    <a:pt x="204" y="49"/>
                  </a:lnTo>
                  <a:lnTo>
                    <a:pt x="173" y="68"/>
                  </a:lnTo>
                  <a:lnTo>
                    <a:pt x="141" y="83"/>
                  </a:lnTo>
                  <a:lnTo>
                    <a:pt x="110" y="117"/>
                  </a:lnTo>
                  <a:lnTo>
                    <a:pt x="78" y="151"/>
                  </a:lnTo>
                  <a:lnTo>
                    <a:pt x="62" y="185"/>
                  </a:lnTo>
                  <a:lnTo>
                    <a:pt x="47" y="215"/>
                  </a:lnTo>
                  <a:lnTo>
                    <a:pt x="15" y="249"/>
                  </a:lnTo>
                  <a:lnTo>
                    <a:pt x="15" y="283"/>
                  </a:lnTo>
                  <a:lnTo>
                    <a:pt x="0" y="317"/>
                  </a:lnTo>
                  <a:lnTo>
                    <a:pt x="0" y="400"/>
                  </a:lnTo>
                  <a:lnTo>
                    <a:pt x="0" y="483"/>
                  </a:lnTo>
                  <a:lnTo>
                    <a:pt x="15" y="517"/>
                  </a:lnTo>
                  <a:lnTo>
                    <a:pt x="15" y="566"/>
                  </a:lnTo>
                  <a:lnTo>
                    <a:pt x="47" y="600"/>
                  </a:lnTo>
                  <a:lnTo>
                    <a:pt x="62" y="634"/>
                  </a:lnTo>
                  <a:lnTo>
                    <a:pt x="78" y="664"/>
                  </a:lnTo>
                  <a:lnTo>
                    <a:pt x="110" y="683"/>
                  </a:lnTo>
                  <a:lnTo>
                    <a:pt x="141" y="717"/>
                  </a:lnTo>
                  <a:lnTo>
                    <a:pt x="173" y="751"/>
                  </a:lnTo>
                  <a:lnTo>
                    <a:pt x="204" y="766"/>
                  </a:lnTo>
                  <a:lnTo>
                    <a:pt x="235" y="782"/>
                  </a:lnTo>
                  <a:lnTo>
                    <a:pt x="267" y="782"/>
                  </a:lnTo>
                  <a:lnTo>
                    <a:pt x="298" y="800"/>
                  </a:lnTo>
                  <a:lnTo>
                    <a:pt x="377" y="816"/>
                  </a:lnTo>
                  <a:lnTo>
                    <a:pt x="456" y="800"/>
                  </a:lnTo>
                  <a:lnTo>
                    <a:pt x="487" y="782"/>
                  </a:lnTo>
                  <a:lnTo>
                    <a:pt x="519" y="782"/>
                  </a:lnTo>
                  <a:lnTo>
                    <a:pt x="550" y="766"/>
                  </a:lnTo>
                  <a:lnTo>
                    <a:pt x="581" y="751"/>
                  </a:lnTo>
                  <a:lnTo>
                    <a:pt x="613" y="717"/>
                  </a:lnTo>
                  <a:lnTo>
                    <a:pt x="644" y="683"/>
                  </a:lnTo>
                  <a:lnTo>
                    <a:pt x="676" y="664"/>
                  </a:lnTo>
                  <a:lnTo>
                    <a:pt x="692" y="634"/>
                  </a:lnTo>
                  <a:lnTo>
                    <a:pt x="707" y="600"/>
                  </a:lnTo>
                  <a:lnTo>
                    <a:pt x="739" y="566"/>
                  </a:lnTo>
                  <a:lnTo>
                    <a:pt x="739" y="517"/>
                  </a:lnTo>
                  <a:lnTo>
                    <a:pt x="755" y="483"/>
                  </a:lnTo>
                  <a:lnTo>
                    <a:pt x="755" y="400"/>
                  </a:lnTo>
                  <a:lnTo>
                    <a:pt x="755" y="400"/>
                  </a:lnTo>
                </a:path>
              </a:pathLst>
            </a:custGeom>
            <a:noFill/>
            <a:ln w="31680">
              <a:solidFill>
                <a:srgbClr val="092B59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61" name="Freeform 254"/>
            <p:cNvSpPr>
              <a:spLocks noChangeArrowheads="1"/>
            </p:cNvSpPr>
            <p:nvPr/>
          </p:nvSpPr>
          <p:spPr bwMode="auto">
            <a:xfrm>
              <a:off x="1966" y="2565"/>
              <a:ext cx="102" cy="130"/>
            </a:xfrm>
            <a:custGeom>
              <a:avLst/>
              <a:gdLst/>
              <a:ahLst/>
              <a:cxnLst>
                <a:cxn ang="0">
                  <a:pos x="879" y="466"/>
                </a:cxn>
                <a:cxn ang="0">
                  <a:pos x="879" y="384"/>
                </a:cxn>
                <a:cxn ang="0">
                  <a:pos x="863" y="335"/>
                </a:cxn>
                <a:cxn ang="0">
                  <a:pos x="847" y="282"/>
                </a:cxn>
                <a:cxn ang="0">
                  <a:pos x="831" y="252"/>
                </a:cxn>
                <a:cxn ang="0">
                  <a:pos x="800" y="218"/>
                </a:cxn>
                <a:cxn ang="0">
                  <a:pos x="784" y="169"/>
                </a:cxn>
                <a:cxn ang="0">
                  <a:pos x="753" y="150"/>
                </a:cxn>
                <a:cxn ang="0">
                  <a:pos x="722" y="101"/>
                </a:cxn>
                <a:cxn ang="0">
                  <a:pos x="674" y="86"/>
                </a:cxn>
                <a:cxn ang="0">
                  <a:pos x="643" y="52"/>
                </a:cxn>
                <a:cxn ang="0">
                  <a:pos x="612" y="52"/>
                </a:cxn>
                <a:cxn ang="0">
                  <a:pos x="565" y="33"/>
                </a:cxn>
                <a:cxn ang="0">
                  <a:pos x="517" y="18"/>
                </a:cxn>
                <a:cxn ang="0">
                  <a:pos x="439" y="0"/>
                </a:cxn>
                <a:cxn ang="0">
                  <a:pos x="361" y="18"/>
                </a:cxn>
                <a:cxn ang="0">
                  <a:pos x="313" y="33"/>
                </a:cxn>
                <a:cxn ang="0">
                  <a:pos x="266" y="52"/>
                </a:cxn>
                <a:cxn ang="0">
                  <a:pos x="235" y="52"/>
                </a:cxn>
                <a:cxn ang="0">
                  <a:pos x="204" y="86"/>
                </a:cxn>
                <a:cxn ang="0">
                  <a:pos x="156" y="101"/>
                </a:cxn>
                <a:cxn ang="0">
                  <a:pos x="125" y="150"/>
                </a:cxn>
                <a:cxn ang="0">
                  <a:pos x="94" y="169"/>
                </a:cxn>
                <a:cxn ang="0">
                  <a:pos x="78" y="218"/>
                </a:cxn>
                <a:cxn ang="0">
                  <a:pos x="47" y="252"/>
                </a:cxn>
                <a:cxn ang="0">
                  <a:pos x="31" y="282"/>
                </a:cxn>
                <a:cxn ang="0">
                  <a:pos x="15" y="335"/>
                </a:cxn>
                <a:cxn ang="0">
                  <a:pos x="0" y="384"/>
                </a:cxn>
                <a:cxn ang="0">
                  <a:pos x="0" y="466"/>
                </a:cxn>
                <a:cxn ang="0">
                  <a:pos x="0" y="564"/>
                </a:cxn>
                <a:cxn ang="0">
                  <a:pos x="15" y="598"/>
                </a:cxn>
                <a:cxn ang="0">
                  <a:pos x="31" y="666"/>
                </a:cxn>
                <a:cxn ang="0">
                  <a:pos x="47" y="700"/>
                </a:cxn>
                <a:cxn ang="0">
                  <a:pos x="78" y="730"/>
                </a:cxn>
                <a:cxn ang="0">
                  <a:pos x="94" y="783"/>
                </a:cxn>
                <a:cxn ang="0">
                  <a:pos x="125" y="798"/>
                </a:cxn>
                <a:cxn ang="0">
                  <a:pos x="156" y="832"/>
                </a:cxn>
                <a:cxn ang="0">
                  <a:pos x="204" y="866"/>
                </a:cxn>
                <a:cxn ang="0">
                  <a:pos x="235" y="881"/>
                </a:cxn>
                <a:cxn ang="0">
                  <a:pos x="266" y="900"/>
                </a:cxn>
                <a:cxn ang="0">
                  <a:pos x="313" y="915"/>
                </a:cxn>
                <a:cxn ang="0">
                  <a:pos x="361" y="930"/>
                </a:cxn>
                <a:cxn ang="0">
                  <a:pos x="439" y="949"/>
                </a:cxn>
                <a:cxn ang="0">
                  <a:pos x="517" y="930"/>
                </a:cxn>
                <a:cxn ang="0">
                  <a:pos x="565" y="915"/>
                </a:cxn>
                <a:cxn ang="0">
                  <a:pos x="612" y="900"/>
                </a:cxn>
                <a:cxn ang="0">
                  <a:pos x="643" y="881"/>
                </a:cxn>
                <a:cxn ang="0">
                  <a:pos x="674" y="866"/>
                </a:cxn>
                <a:cxn ang="0">
                  <a:pos x="722" y="832"/>
                </a:cxn>
                <a:cxn ang="0">
                  <a:pos x="753" y="798"/>
                </a:cxn>
                <a:cxn ang="0">
                  <a:pos x="784" y="783"/>
                </a:cxn>
                <a:cxn ang="0">
                  <a:pos x="800" y="730"/>
                </a:cxn>
                <a:cxn ang="0">
                  <a:pos x="831" y="700"/>
                </a:cxn>
                <a:cxn ang="0">
                  <a:pos x="847" y="666"/>
                </a:cxn>
                <a:cxn ang="0">
                  <a:pos x="863" y="598"/>
                </a:cxn>
                <a:cxn ang="0">
                  <a:pos x="879" y="564"/>
                </a:cxn>
                <a:cxn ang="0">
                  <a:pos x="879" y="466"/>
                </a:cxn>
                <a:cxn ang="0">
                  <a:pos x="879" y="466"/>
                </a:cxn>
              </a:cxnLst>
              <a:rect l="0" t="0" r="r" b="b"/>
              <a:pathLst>
                <a:path w="880" h="950">
                  <a:moveTo>
                    <a:pt x="879" y="466"/>
                  </a:moveTo>
                  <a:lnTo>
                    <a:pt x="879" y="384"/>
                  </a:lnTo>
                  <a:lnTo>
                    <a:pt x="863" y="335"/>
                  </a:lnTo>
                  <a:lnTo>
                    <a:pt x="847" y="282"/>
                  </a:lnTo>
                  <a:lnTo>
                    <a:pt x="831" y="252"/>
                  </a:lnTo>
                  <a:lnTo>
                    <a:pt x="800" y="218"/>
                  </a:lnTo>
                  <a:lnTo>
                    <a:pt x="784" y="169"/>
                  </a:lnTo>
                  <a:lnTo>
                    <a:pt x="753" y="150"/>
                  </a:lnTo>
                  <a:lnTo>
                    <a:pt x="722" y="101"/>
                  </a:lnTo>
                  <a:lnTo>
                    <a:pt x="674" y="86"/>
                  </a:lnTo>
                  <a:lnTo>
                    <a:pt x="643" y="52"/>
                  </a:lnTo>
                  <a:lnTo>
                    <a:pt x="612" y="52"/>
                  </a:lnTo>
                  <a:lnTo>
                    <a:pt x="565" y="33"/>
                  </a:lnTo>
                  <a:lnTo>
                    <a:pt x="517" y="18"/>
                  </a:lnTo>
                  <a:lnTo>
                    <a:pt x="439" y="0"/>
                  </a:lnTo>
                  <a:lnTo>
                    <a:pt x="361" y="18"/>
                  </a:lnTo>
                  <a:lnTo>
                    <a:pt x="313" y="33"/>
                  </a:lnTo>
                  <a:lnTo>
                    <a:pt x="266" y="52"/>
                  </a:lnTo>
                  <a:lnTo>
                    <a:pt x="235" y="52"/>
                  </a:lnTo>
                  <a:lnTo>
                    <a:pt x="204" y="86"/>
                  </a:lnTo>
                  <a:lnTo>
                    <a:pt x="156" y="101"/>
                  </a:lnTo>
                  <a:lnTo>
                    <a:pt x="125" y="150"/>
                  </a:lnTo>
                  <a:lnTo>
                    <a:pt x="94" y="169"/>
                  </a:lnTo>
                  <a:lnTo>
                    <a:pt x="78" y="218"/>
                  </a:lnTo>
                  <a:lnTo>
                    <a:pt x="47" y="252"/>
                  </a:lnTo>
                  <a:lnTo>
                    <a:pt x="31" y="282"/>
                  </a:lnTo>
                  <a:lnTo>
                    <a:pt x="15" y="335"/>
                  </a:lnTo>
                  <a:lnTo>
                    <a:pt x="0" y="384"/>
                  </a:lnTo>
                  <a:lnTo>
                    <a:pt x="0" y="466"/>
                  </a:lnTo>
                  <a:lnTo>
                    <a:pt x="0" y="564"/>
                  </a:lnTo>
                  <a:lnTo>
                    <a:pt x="15" y="598"/>
                  </a:lnTo>
                  <a:lnTo>
                    <a:pt x="31" y="666"/>
                  </a:lnTo>
                  <a:lnTo>
                    <a:pt x="47" y="700"/>
                  </a:lnTo>
                  <a:lnTo>
                    <a:pt x="78" y="730"/>
                  </a:lnTo>
                  <a:lnTo>
                    <a:pt x="94" y="783"/>
                  </a:lnTo>
                  <a:lnTo>
                    <a:pt x="125" y="798"/>
                  </a:lnTo>
                  <a:lnTo>
                    <a:pt x="156" y="832"/>
                  </a:lnTo>
                  <a:lnTo>
                    <a:pt x="204" y="866"/>
                  </a:lnTo>
                  <a:lnTo>
                    <a:pt x="235" y="881"/>
                  </a:lnTo>
                  <a:lnTo>
                    <a:pt x="266" y="900"/>
                  </a:lnTo>
                  <a:lnTo>
                    <a:pt x="313" y="915"/>
                  </a:lnTo>
                  <a:lnTo>
                    <a:pt x="361" y="930"/>
                  </a:lnTo>
                  <a:lnTo>
                    <a:pt x="439" y="949"/>
                  </a:lnTo>
                  <a:lnTo>
                    <a:pt x="517" y="930"/>
                  </a:lnTo>
                  <a:lnTo>
                    <a:pt x="565" y="915"/>
                  </a:lnTo>
                  <a:lnTo>
                    <a:pt x="612" y="900"/>
                  </a:lnTo>
                  <a:lnTo>
                    <a:pt x="643" y="881"/>
                  </a:lnTo>
                  <a:lnTo>
                    <a:pt x="674" y="866"/>
                  </a:lnTo>
                  <a:lnTo>
                    <a:pt x="722" y="832"/>
                  </a:lnTo>
                  <a:lnTo>
                    <a:pt x="753" y="798"/>
                  </a:lnTo>
                  <a:lnTo>
                    <a:pt x="784" y="783"/>
                  </a:lnTo>
                  <a:lnTo>
                    <a:pt x="800" y="730"/>
                  </a:lnTo>
                  <a:lnTo>
                    <a:pt x="831" y="700"/>
                  </a:lnTo>
                  <a:lnTo>
                    <a:pt x="847" y="666"/>
                  </a:lnTo>
                  <a:lnTo>
                    <a:pt x="863" y="598"/>
                  </a:lnTo>
                  <a:lnTo>
                    <a:pt x="879" y="564"/>
                  </a:lnTo>
                  <a:lnTo>
                    <a:pt x="879" y="466"/>
                  </a:lnTo>
                  <a:lnTo>
                    <a:pt x="879" y="466"/>
                  </a:lnTo>
                </a:path>
              </a:pathLst>
            </a:custGeom>
            <a:noFill/>
            <a:ln w="31680">
              <a:solidFill>
                <a:srgbClr val="061E3E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62" name="Freeform 255"/>
            <p:cNvSpPr>
              <a:spLocks noChangeArrowheads="1"/>
            </p:cNvSpPr>
            <p:nvPr/>
          </p:nvSpPr>
          <p:spPr bwMode="auto">
            <a:xfrm>
              <a:off x="1958" y="2556"/>
              <a:ext cx="117" cy="149"/>
            </a:xfrm>
            <a:custGeom>
              <a:avLst/>
              <a:gdLst/>
              <a:ahLst/>
              <a:cxnLst>
                <a:cxn ang="0">
                  <a:pos x="1011" y="533"/>
                </a:cxn>
                <a:cxn ang="0">
                  <a:pos x="1011" y="431"/>
                </a:cxn>
                <a:cxn ang="0">
                  <a:pos x="995" y="382"/>
                </a:cxn>
                <a:cxn ang="0">
                  <a:pos x="979" y="332"/>
                </a:cxn>
                <a:cxn ang="0">
                  <a:pos x="947" y="283"/>
                </a:cxn>
                <a:cxn ang="0">
                  <a:pos x="916" y="234"/>
                </a:cxn>
                <a:cxn ang="0">
                  <a:pos x="900" y="200"/>
                </a:cxn>
                <a:cxn ang="0">
                  <a:pos x="868" y="166"/>
                </a:cxn>
                <a:cxn ang="0">
                  <a:pos x="821" y="117"/>
                </a:cxn>
                <a:cxn ang="0">
                  <a:pos x="789" y="98"/>
                </a:cxn>
                <a:cxn ang="0">
                  <a:pos x="742" y="64"/>
                </a:cxn>
                <a:cxn ang="0">
                  <a:pos x="695" y="49"/>
                </a:cxn>
                <a:cxn ang="0">
                  <a:pos x="663" y="34"/>
                </a:cxn>
                <a:cxn ang="0">
                  <a:pos x="600" y="15"/>
                </a:cxn>
                <a:cxn ang="0">
                  <a:pos x="505" y="0"/>
                </a:cxn>
                <a:cxn ang="0">
                  <a:pos x="410" y="15"/>
                </a:cxn>
                <a:cxn ang="0">
                  <a:pos x="347" y="34"/>
                </a:cxn>
                <a:cxn ang="0">
                  <a:pos x="315" y="49"/>
                </a:cxn>
                <a:cxn ang="0">
                  <a:pos x="268" y="64"/>
                </a:cxn>
                <a:cxn ang="0">
                  <a:pos x="221" y="98"/>
                </a:cxn>
                <a:cxn ang="0">
                  <a:pos x="189" y="117"/>
                </a:cxn>
                <a:cxn ang="0">
                  <a:pos x="142" y="166"/>
                </a:cxn>
                <a:cxn ang="0">
                  <a:pos x="110" y="200"/>
                </a:cxn>
                <a:cxn ang="0">
                  <a:pos x="94" y="234"/>
                </a:cxn>
                <a:cxn ang="0">
                  <a:pos x="63" y="283"/>
                </a:cxn>
                <a:cxn ang="0">
                  <a:pos x="31" y="332"/>
                </a:cxn>
                <a:cxn ang="0">
                  <a:pos x="15" y="382"/>
                </a:cxn>
                <a:cxn ang="0">
                  <a:pos x="0" y="431"/>
                </a:cxn>
                <a:cxn ang="0">
                  <a:pos x="0" y="533"/>
                </a:cxn>
                <a:cxn ang="0">
                  <a:pos x="0" y="650"/>
                </a:cxn>
                <a:cxn ang="0">
                  <a:pos x="15" y="699"/>
                </a:cxn>
                <a:cxn ang="0">
                  <a:pos x="31" y="749"/>
                </a:cxn>
                <a:cxn ang="0">
                  <a:pos x="63" y="798"/>
                </a:cxn>
                <a:cxn ang="0">
                  <a:pos x="94" y="832"/>
                </a:cxn>
                <a:cxn ang="0">
                  <a:pos x="110" y="885"/>
                </a:cxn>
                <a:cxn ang="0">
                  <a:pos x="142" y="915"/>
                </a:cxn>
                <a:cxn ang="0">
                  <a:pos x="189" y="968"/>
                </a:cxn>
                <a:cxn ang="0">
                  <a:pos x="221" y="983"/>
                </a:cxn>
                <a:cxn ang="0">
                  <a:pos x="268" y="1017"/>
                </a:cxn>
                <a:cxn ang="0">
                  <a:pos x="315" y="1032"/>
                </a:cxn>
                <a:cxn ang="0">
                  <a:pos x="347" y="1051"/>
                </a:cxn>
                <a:cxn ang="0">
                  <a:pos x="410" y="1066"/>
                </a:cxn>
                <a:cxn ang="0">
                  <a:pos x="505" y="1082"/>
                </a:cxn>
                <a:cxn ang="0">
                  <a:pos x="600" y="1066"/>
                </a:cxn>
                <a:cxn ang="0">
                  <a:pos x="663" y="1051"/>
                </a:cxn>
                <a:cxn ang="0">
                  <a:pos x="695" y="1032"/>
                </a:cxn>
                <a:cxn ang="0">
                  <a:pos x="742" y="1017"/>
                </a:cxn>
                <a:cxn ang="0">
                  <a:pos x="789" y="983"/>
                </a:cxn>
                <a:cxn ang="0">
                  <a:pos x="821" y="968"/>
                </a:cxn>
                <a:cxn ang="0">
                  <a:pos x="868" y="915"/>
                </a:cxn>
                <a:cxn ang="0">
                  <a:pos x="900" y="885"/>
                </a:cxn>
                <a:cxn ang="0">
                  <a:pos x="916" y="832"/>
                </a:cxn>
                <a:cxn ang="0">
                  <a:pos x="947" y="798"/>
                </a:cxn>
                <a:cxn ang="0">
                  <a:pos x="979" y="749"/>
                </a:cxn>
                <a:cxn ang="0">
                  <a:pos x="995" y="699"/>
                </a:cxn>
                <a:cxn ang="0">
                  <a:pos x="1011" y="650"/>
                </a:cxn>
                <a:cxn ang="0">
                  <a:pos x="1011" y="533"/>
                </a:cxn>
                <a:cxn ang="0">
                  <a:pos x="1011" y="533"/>
                </a:cxn>
              </a:cxnLst>
              <a:rect l="0" t="0" r="r" b="b"/>
              <a:pathLst>
                <a:path w="1012" h="1083">
                  <a:moveTo>
                    <a:pt x="1011" y="533"/>
                  </a:moveTo>
                  <a:lnTo>
                    <a:pt x="1011" y="431"/>
                  </a:lnTo>
                  <a:lnTo>
                    <a:pt x="995" y="382"/>
                  </a:lnTo>
                  <a:lnTo>
                    <a:pt x="979" y="332"/>
                  </a:lnTo>
                  <a:lnTo>
                    <a:pt x="947" y="283"/>
                  </a:lnTo>
                  <a:lnTo>
                    <a:pt x="916" y="234"/>
                  </a:lnTo>
                  <a:lnTo>
                    <a:pt x="900" y="200"/>
                  </a:lnTo>
                  <a:lnTo>
                    <a:pt x="868" y="166"/>
                  </a:lnTo>
                  <a:lnTo>
                    <a:pt x="821" y="117"/>
                  </a:lnTo>
                  <a:lnTo>
                    <a:pt x="789" y="98"/>
                  </a:lnTo>
                  <a:lnTo>
                    <a:pt x="742" y="64"/>
                  </a:lnTo>
                  <a:lnTo>
                    <a:pt x="695" y="49"/>
                  </a:lnTo>
                  <a:lnTo>
                    <a:pt x="663" y="34"/>
                  </a:lnTo>
                  <a:lnTo>
                    <a:pt x="600" y="15"/>
                  </a:lnTo>
                  <a:lnTo>
                    <a:pt x="505" y="0"/>
                  </a:lnTo>
                  <a:lnTo>
                    <a:pt x="410" y="15"/>
                  </a:lnTo>
                  <a:lnTo>
                    <a:pt x="347" y="34"/>
                  </a:lnTo>
                  <a:lnTo>
                    <a:pt x="315" y="49"/>
                  </a:lnTo>
                  <a:lnTo>
                    <a:pt x="268" y="64"/>
                  </a:lnTo>
                  <a:lnTo>
                    <a:pt x="221" y="98"/>
                  </a:lnTo>
                  <a:lnTo>
                    <a:pt x="189" y="117"/>
                  </a:lnTo>
                  <a:lnTo>
                    <a:pt x="142" y="166"/>
                  </a:lnTo>
                  <a:lnTo>
                    <a:pt x="110" y="200"/>
                  </a:lnTo>
                  <a:lnTo>
                    <a:pt x="94" y="234"/>
                  </a:lnTo>
                  <a:lnTo>
                    <a:pt x="63" y="283"/>
                  </a:lnTo>
                  <a:lnTo>
                    <a:pt x="31" y="332"/>
                  </a:lnTo>
                  <a:lnTo>
                    <a:pt x="15" y="382"/>
                  </a:lnTo>
                  <a:lnTo>
                    <a:pt x="0" y="431"/>
                  </a:lnTo>
                  <a:lnTo>
                    <a:pt x="0" y="533"/>
                  </a:lnTo>
                  <a:lnTo>
                    <a:pt x="0" y="650"/>
                  </a:lnTo>
                  <a:lnTo>
                    <a:pt x="15" y="699"/>
                  </a:lnTo>
                  <a:lnTo>
                    <a:pt x="31" y="749"/>
                  </a:lnTo>
                  <a:lnTo>
                    <a:pt x="63" y="798"/>
                  </a:lnTo>
                  <a:lnTo>
                    <a:pt x="94" y="832"/>
                  </a:lnTo>
                  <a:lnTo>
                    <a:pt x="110" y="885"/>
                  </a:lnTo>
                  <a:lnTo>
                    <a:pt x="142" y="915"/>
                  </a:lnTo>
                  <a:lnTo>
                    <a:pt x="189" y="968"/>
                  </a:lnTo>
                  <a:lnTo>
                    <a:pt x="221" y="983"/>
                  </a:lnTo>
                  <a:lnTo>
                    <a:pt x="268" y="1017"/>
                  </a:lnTo>
                  <a:lnTo>
                    <a:pt x="315" y="1032"/>
                  </a:lnTo>
                  <a:lnTo>
                    <a:pt x="347" y="1051"/>
                  </a:lnTo>
                  <a:lnTo>
                    <a:pt x="410" y="1066"/>
                  </a:lnTo>
                  <a:lnTo>
                    <a:pt x="505" y="1082"/>
                  </a:lnTo>
                  <a:lnTo>
                    <a:pt x="600" y="1066"/>
                  </a:lnTo>
                  <a:lnTo>
                    <a:pt x="663" y="1051"/>
                  </a:lnTo>
                  <a:lnTo>
                    <a:pt x="695" y="1032"/>
                  </a:lnTo>
                  <a:lnTo>
                    <a:pt x="742" y="1017"/>
                  </a:lnTo>
                  <a:lnTo>
                    <a:pt x="789" y="983"/>
                  </a:lnTo>
                  <a:lnTo>
                    <a:pt x="821" y="968"/>
                  </a:lnTo>
                  <a:lnTo>
                    <a:pt x="868" y="915"/>
                  </a:lnTo>
                  <a:lnTo>
                    <a:pt x="900" y="885"/>
                  </a:lnTo>
                  <a:lnTo>
                    <a:pt x="916" y="832"/>
                  </a:lnTo>
                  <a:lnTo>
                    <a:pt x="947" y="798"/>
                  </a:lnTo>
                  <a:lnTo>
                    <a:pt x="979" y="749"/>
                  </a:lnTo>
                  <a:lnTo>
                    <a:pt x="995" y="699"/>
                  </a:lnTo>
                  <a:lnTo>
                    <a:pt x="1011" y="650"/>
                  </a:lnTo>
                  <a:lnTo>
                    <a:pt x="1011" y="533"/>
                  </a:lnTo>
                  <a:lnTo>
                    <a:pt x="1011" y="533"/>
                  </a:lnTo>
                </a:path>
              </a:pathLst>
            </a:custGeom>
            <a:noFill/>
            <a:ln w="31680">
              <a:solidFill>
                <a:srgbClr val="031022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63" name="Freeform 256"/>
            <p:cNvSpPr>
              <a:spLocks noChangeArrowheads="1"/>
            </p:cNvSpPr>
            <p:nvPr/>
          </p:nvSpPr>
          <p:spPr bwMode="auto">
            <a:xfrm>
              <a:off x="1951" y="2547"/>
              <a:ext cx="132" cy="167"/>
            </a:xfrm>
            <a:custGeom>
              <a:avLst/>
              <a:gdLst/>
              <a:ahLst/>
              <a:cxnLst>
                <a:cxn ang="0">
                  <a:pos x="1135" y="599"/>
                </a:cxn>
                <a:cxn ang="0">
                  <a:pos x="1135" y="482"/>
                </a:cxn>
                <a:cxn ang="0">
                  <a:pos x="1119" y="433"/>
                </a:cxn>
                <a:cxn ang="0">
                  <a:pos x="1103" y="365"/>
                </a:cxn>
                <a:cxn ang="0">
                  <a:pos x="1071" y="316"/>
                </a:cxn>
                <a:cxn ang="0">
                  <a:pos x="1040" y="267"/>
                </a:cxn>
                <a:cxn ang="0">
                  <a:pos x="1008" y="218"/>
                </a:cxn>
                <a:cxn ang="0">
                  <a:pos x="977" y="184"/>
                </a:cxn>
                <a:cxn ang="0">
                  <a:pos x="930" y="131"/>
                </a:cxn>
                <a:cxn ang="0">
                  <a:pos x="882" y="101"/>
                </a:cxn>
                <a:cxn ang="0">
                  <a:pos x="835" y="67"/>
                </a:cxn>
                <a:cxn ang="0">
                  <a:pos x="788" y="49"/>
                </a:cxn>
                <a:cxn ang="0">
                  <a:pos x="740" y="33"/>
                </a:cxn>
                <a:cxn ang="0">
                  <a:pos x="677" y="18"/>
                </a:cxn>
                <a:cxn ang="0">
                  <a:pos x="567" y="0"/>
                </a:cxn>
                <a:cxn ang="0">
                  <a:pos x="457" y="18"/>
                </a:cxn>
                <a:cxn ang="0">
                  <a:pos x="394" y="33"/>
                </a:cxn>
                <a:cxn ang="0">
                  <a:pos x="346" y="49"/>
                </a:cxn>
                <a:cxn ang="0">
                  <a:pos x="299" y="67"/>
                </a:cxn>
                <a:cxn ang="0">
                  <a:pos x="252" y="101"/>
                </a:cxn>
                <a:cxn ang="0">
                  <a:pos x="204" y="131"/>
                </a:cxn>
                <a:cxn ang="0">
                  <a:pos x="157" y="184"/>
                </a:cxn>
                <a:cxn ang="0">
                  <a:pos x="126" y="218"/>
                </a:cxn>
                <a:cxn ang="0">
                  <a:pos x="94" y="267"/>
                </a:cxn>
                <a:cxn ang="0">
                  <a:pos x="63" y="316"/>
                </a:cxn>
                <a:cxn ang="0">
                  <a:pos x="31" y="365"/>
                </a:cxn>
                <a:cxn ang="0">
                  <a:pos x="15" y="433"/>
                </a:cxn>
                <a:cxn ang="0">
                  <a:pos x="0" y="482"/>
                </a:cxn>
                <a:cxn ang="0">
                  <a:pos x="0" y="599"/>
                </a:cxn>
                <a:cxn ang="0">
                  <a:pos x="0" y="731"/>
                </a:cxn>
                <a:cxn ang="0">
                  <a:pos x="15" y="780"/>
                </a:cxn>
                <a:cxn ang="0">
                  <a:pos x="31" y="848"/>
                </a:cxn>
                <a:cxn ang="0">
                  <a:pos x="63" y="897"/>
                </a:cxn>
                <a:cxn ang="0">
                  <a:pos x="94" y="950"/>
                </a:cxn>
                <a:cxn ang="0">
                  <a:pos x="126" y="999"/>
                </a:cxn>
                <a:cxn ang="0">
                  <a:pos x="157" y="1033"/>
                </a:cxn>
                <a:cxn ang="0">
                  <a:pos x="204" y="1082"/>
                </a:cxn>
                <a:cxn ang="0">
                  <a:pos x="252" y="1115"/>
                </a:cxn>
                <a:cxn ang="0">
                  <a:pos x="299" y="1146"/>
                </a:cxn>
                <a:cxn ang="0">
                  <a:pos x="346" y="1164"/>
                </a:cxn>
                <a:cxn ang="0">
                  <a:pos x="394" y="1180"/>
                </a:cxn>
                <a:cxn ang="0">
                  <a:pos x="457" y="1198"/>
                </a:cxn>
                <a:cxn ang="0">
                  <a:pos x="567" y="1214"/>
                </a:cxn>
                <a:cxn ang="0">
                  <a:pos x="677" y="1198"/>
                </a:cxn>
                <a:cxn ang="0">
                  <a:pos x="740" y="1180"/>
                </a:cxn>
                <a:cxn ang="0">
                  <a:pos x="788" y="1164"/>
                </a:cxn>
                <a:cxn ang="0">
                  <a:pos x="835" y="1146"/>
                </a:cxn>
                <a:cxn ang="0">
                  <a:pos x="882" y="1115"/>
                </a:cxn>
                <a:cxn ang="0">
                  <a:pos x="930" y="1082"/>
                </a:cxn>
                <a:cxn ang="0">
                  <a:pos x="977" y="1033"/>
                </a:cxn>
                <a:cxn ang="0">
                  <a:pos x="1008" y="999"/>
                </a:cxn>
                <a:cxn ang="0">
                  <a:pos x="1040" y="950"/>
                </a:cxn>
                <a:cxn ang="0">
                  <a:pos x="1071" y="897"/>
                </a:cxn>
                <a:cxn ang="0">
                  <a:pos x="1103" y="848"/>
                </a:cxn>
                <a:cxn ang="0">
                  <a:pos x="1119" y="780"/>
                </a:cxn>
                <a:cxn ang="0">
                  <a:pos x="1135" y="731"/>
                </a:cxn>
                <a:cxn ang="0">
                  <a:pos x="1135" y="599"/>
                </a:cxn>
                <a:cxn ang="0">
                  <a:pos x="1135" y="599"/>
                </a:cxn>
              </a:cxnLst>
              <a:rect l="0" t="0" r="r" b="b"/>
              <a:pathLst>
                <a:path w="1136" h="1215">
                  <a:moveTo>
                    <a:pt x="1135" y="599"/>
                  </a:moveTo>
                  <a:lnTo>
                    <a:pt x="1135" y="482"/>
                  </a:lnTo>
                  <a:lnTo>
                    <a:pt x="1119" y="433"/>
                  </a:lnTo>
                  <a:lnTo>
                    <a:pt x="1103" y="365"/>
                  </a:lnTo>
                  <a:lnTo>
                    <a:pt x="1071" y="316"/>
                  </a:lnTo>
                  <a:lnTo>
                    <a:pt x="1040" y="267"/>
                  </a:lnTo>
                  <a:lnTo>
                    <a:pt x="1008" y="218"/>
                  </a:lnTo>
                  <a:lnTo>
                    <a:pt x="977" y="184"/>
                  </a:lnTo>
                  <a:lnTo>
                    <a:pt x="930" y="131"/>
                  </a:lnTo>
                  <a:lnTo>
                    <a:pt x="882" y="101"/>
                  </a:lnTo>
                  <a:lnTo>
                    <a:pt x="835" y="67"/>
                  </a:lnTo>
                  <a:lnTo>
                    <a:pt x="788" y="49"/>
                  </a:lnTo>
                  <a:lnTo>
                    <a:pt x="740" y="33"/>
                  </a:lnTo>
                  <a:lnTo>
                    <a:pt x="677" y="18"/>
                  </a:lnTo>
                  <a:lnTo>
                    <a:pt x="567" y="0"/>
                  </a:lnTo>
                  <a:lnTo>
                    <a:pt x="457" y="18"/>
                  </a:lnTo>
                  <a:lnTo>
                    <a:pt x="394" y="33"/>
                  </a:lnTo>
                  <a:lnTo>
                    <a:pt x="346" y="49"/>
                  </a:lnTo>
                  <a:lnTo>
                    <a:pt x="299" y="67"/>
                  </a:lnTo>
                  <a:lnTo>
                    <a:pt x="252" y="101"/>
                  </a:lnTo>
                  <a:lnTo>
                    <a:pt x="204" y="131"/>
                  </a:lnTo>
                  <a:lnTo>
                    <a:pt x="157" y="184"/>
                  </a:lnTo>
                  <a:lnTo>
                    <a:pt x="126" y="218"/>
                  </a:lnTo>
                  <a:lnTo>
                    <a:pt x="94" y="267"/>
                  </a:lnTo>
                  <a:lnTo>
                    <a:pt x="63" y="316"/>
                  </a:lnTo>
                  <a:lnTo>
                    <a:pt x="31" y="365"/>
                  </a:lnTo>
                  <a:lnTo>
                    <a:pt x="15" y="433"/>
                  </a:lnTo>
                  <a:lnTo>
                    <a:pt x="0" y="482"/>
                  </a:lnTo>
                  <a:lnTo>
                    <a:pt x="0" y="599"/>
                  </a:lnTo>
                  <a:lnTo>
                    <a:pt x="0" y="731"/>
                  </a:lnTo>
                  <a:lnTo>
                    <a:pt x="15" y="780"/>
                  </a:lnTo>
                  <a:lnTo>
                    <a:pt x="31" y="848"/>
                  </a:lnTo>
                  <a:lnTo>
                    <a:pt x="63" y="897"/>
                  </a:lnTo>
                  <a:lnTo>
                    <a:pt x="94" y="950"/>
                  </a:lnTo>
                  <a:lnTo>
                    <a:pt x="126" y="999"/>
                  </a:lnTo>
                  <a:lnTo>
                    <a:pt x="157" y="1033"/>
                  </a:lnTo>
                  <a:lnTo>
                    <a:pt x="204" y="1082"/>
                  </a:lnTo>
                  <a:lnTo>
                    <a:pt x="252" y="1115"/>
                  </a:lnTo>
                  <a:lnTo>
                    <a:pt x="299" y="1146"/>
                  </a:lnTo>
                  <a:lnTo>
                    <a:pt x="346" y="1164"/>
                  </a:lnTo>
                  <a:lnTo>
                    <a:pt x="394" y="1180"/>
                  </a:lnTo>
                  <a:lnTo>
                    <a:pt x="457" y="1198"/>
                  </a:lnTo>
                  <a:lnTo>
                    <a:pt x="567" y="1214"/>
                  </a:lnTo>
                  <a:lnTo>
                    <a:pt x="677" y="1198"/>
                  </a:lnTo>
                  <a:lnTo>
                    <a:pt x="740" y="1180"/>
                  </a:lnTo>
                  <a:lnTo>
                    <a:pt x="788" y="1164"/>
                  </a:lnTo>
                  <a:lnTo>
                    <a:pt x="835" y="1146"/>
                  </a:lnTo>
                  <a:lnTo>
                    <a:pt x="882" y="1115"/>
                  </a:lnTo>
                  <a:lnTo>
                    <a:pt x="930" y="1082"/>
                  </a:lnTo>
                  <a:lnTo>
                    <a:pt x="977" y="1033"/>
                  </a:lnTo>
                  <a:lnTo>
                    <a:pt x="1008" y="999"/>
                  </a:lnTo>
                  <a:lnTo>
                    <a:pt x="1040" y="950"/>
                  </a:lnTo>
                  <a:lnTo>
                    <a:pt x="1071" y="897"/>
                  </a:lnTo>
                  <a:lnTo>
                    <a:pt x="1103" y="848"/>
                  </a:lnTo>
                  <a:lnTo>
                    <a:pt x="1119" y="780"/>
                  </a:lnTo>
                  <a:lnTo>
                    <a:pt x="1135" y="731"/>
                  </a:lnTo>
                  <a:lnTo>
                    <a:pt x="1135" y="599"/>
                  </a:lnTo>
                  <a:lnTo>
                    <a:pt x="1135" y="599"/>
                  </a:lnTo>
                </a:path>
              </a:pathLst>
            </a:custGeom>
            <a:noFill/>
            <a:ln w="31680">
              <a:solidFill>
                <a:srgbClr val="000306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64" name="Line 257"/>
            <p:cNvSpPr>
              <a:spLocks noChangeShapeType="1"/>
            </p:cNvSpPr>
            <p:nvPr/>
          </p:nvSpPr>
          <p:spPr bwMode="auto">
            <a:xfrm>
              <a:off x="1954" y="2619"/>
              <a:ext cx="1" cy="176"/>
            </a:xfrm>
            <a:prstGeom prst="line">
              <a:avLst/>
            </a:prstGeom>
            <a:noFill/>
            <a:ln w="31680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65" name="Line 258"/>
            <p:cNvSpPr>
              <a:spLocks noChangeShapeType="1"/>
            </p:cNvSpPr>
            <p:nvPr/>
          </p:nvSpPr>
          <p:spPr bwMode="auto">
            <a:xfrm>
              <a:off x="1962" y="2619"/>
              <a:ext cx="0" cy="176"/>
            </a:xfrm>
            <a:prstGeom prst="line">
              <a:avLst/>
            </a:prstGeom>
            <a:noFill/>
            <a:ln w="31680">
              <a:solidFill>
                <a:srgbClr val="031123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66" name="Line 259"/>
            <p:cNvSpPr>
              <a:spLocks noChangeShapeType="1"/>
            </p:cNvSpPr>
            <p:nvPr/>
          </p:nvSpPr>
          <p:spPr bwMode="auto">
            <a:xfrm>
              <a:off x="1969" y="2619"/>
              <a:ext cx="1" cy="176"/>
            </a:xfrm>
            <a:prstGeom prst="line">
              <a:avLst/>
            </a:prstGeom>
            <a:noFill/>
            <a:ln w="31680">
              <a:solidFill>
                <a:srgbClr val="062043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67" name="Line 260"/>
            <p:cNvSpPr>
              <a:spLocks noChangeShapeType="1"/>
            </p:cNvSpPr>
            <p:nvPr/>
          </p:nvSpPr>
          <p:spPr bwMode="auto">
            <a:xfrm>
              <a:off x="1977" y="2619"/>
              <a:ext cx="0" cy="176"/>
            </a:xfrm>
            <a:prstGeom prst="line">
              <a:avLst/>
            </a:prstGeom>
            <a:noFill/>
            <a:ln w="31680">
              <a:solidFill>
                <a:srgbClr val="092D5D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68" name="Line 261"/>
            <p:cNvSpPr>
              <a:spLocks noChangeShapeType="1"/>
            </p:cNvSpPr>
            <p:nvPr/>
          </p:nvSpPr>
          <p:spPr bwMode="auto">
            <a:xfrm>
              <a:off x="1984" y="2619"/>
              <a:ext cx="0" cy="176"/>
            </a:xfrm>
            <a:prstGeom prst="line">
              <a:avLst/>
            </a:prstGeom>
            <a:noFill/>
            <a:ln w="31680">
              <a:solidFill>
                <a:srgbClr val="0B3873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69" name="Line 262"/>
            <p:cNvSpPr>
              <a:spLocks noChangeShapeType="1"/>
            </p:cNvSpPr>
            <p:nvPr/>
          </p:nvSpPr>
          <p:spPr bwMode="auto">
            <a:xfrm>
              <a:off x="1991" y="2619"/>
              <a:ext cx="1" cy="176"/>
            </a:xfrm>
            <a:prstGeom prst="line">
              <a:avLst/>
            </a:prstGeom>
            <a:noFill/>
            <a:ln w="31680">
              <a:solidFill>
                <a:srgbClr val="0D4085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70" name="Line 263"/>
            <p:cNvSpPr>
              <a:spLocks noChangeShapeType="1"/>
            </p:cNvSpPr>
            <p:nvPr/>
          </p:nvSpPr>
          <p:spPr bwMode="auto">
            <a:xfrm>
              <a:off x="1999" y="2619"/>
              <a:ext cx="0" cy="176"/>
            </a:xfrm>
            <a:prstGeom prst="line">
              <a:avLst/>
            </a:prstGeom>
            <a:noFill/>
            <a:ln w="31680">
              <a:solidFill>
                <a:srgbClr val="0E469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71" name="Line 264"/>
            <p:cNvSpPr>
              <a:spLocks noChangeShapeType="1"/>
            </p:cNvSpPr>
            <p:nvPr/>
          </p:nvSpPr>
          <p:spPr bwMode="auto">
            <a:xfrm>
              <a:off x="2006" y="2619"/>
              <a:ext cx="0" cy="176"/>
            </a:xfrm>
            <a:prstGeom prst="line">
              <a:avLst/>
            </a:prstGeom>
            <a:noFill/>
            <a:ln w="31680">
              <a:solidFill>
                <a:srgbClr val="0F4A99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72" name="Line 265"/>
            <p:cNvSpPr>
              <a:spLocks noChangeShapeType="1"/>
            </p:cNvSpPr>
            <p:nvPr/>
          </p:nvSpPr>
          <p:spPr bwMode="auto">
            <a:xfrm>
              <a:off x="2013" y="2619"/>
              <a:ext cx="0" cy="176"/>
            </a:xfrm>
            <a:prstGeom prst="line">
              <a:avLst/>
            </a:prstGeom>
            <a:noFill/>
            <a:ln w="31680">
              <a:solidFill>
                <a:srgbClr val="0F4C9C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73" name="Line 266"/>
            <p:cNvSpPr>
              <a:spLocks noChangeShapeType="1"/>
            </p:cNvSpPr>
            <p:nvPr/>
          </p:nvSpPr>
          <p:spPr bwMode="auto">
            <a:xfrm>
              <a:off x="2021" y="2619"/>
              <a:ext cx="0" cy="176"/>
            </a:xfrm>
            <a:prstGeom prst="line">
              <a:avLst/>
            </a:prstGeom>
            <a:noFill/>
            <a:ln w="31680">
              <a:solidFill>
                <a:srgbClr val="0F4B9B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74" name="Line 267"/>
            <p:cNvSpPr>
              <a:spLocks noChangeShapeType="1"/>
            </p:cNvSpPr>
            <p:nvPr/>
          </p:nvSpPr>
          <p:spPr bwMode="auto">
            <a:xfrm>
              <a:off x="2028" y="2619"/>
              <a:ext cx="0" cy="176"/>
            </a:xfrm>
            <a:prstGeom prst="line">
              <a:avLst/>
            </a:prstGeom>
            <a:noFill/>
            <a:ln w="31680">
              <a:solidFill>
                <a:srgbClr val="0E479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75" name="Line 268"/>
            <p:cNvSpPr>
              <a:spLocks noChangeShapeType="1"/>
            </p:cNvSpPr>
            <p:nvPr/>
          </p:nvSpPr>
          <p:spPr bwMode="auto">
            <a:xfrm>
              <a:off x="2035" y="2619"/>
              <a:ext cx="0" cy="176"/>
            </a:xfrm>
            <a:prstGeom prst="line">
              <a:avLst/>
            </a:prstGeom>
            <a:noFill/>
            <a:ln w="31680">
              <a:solidFill>
                <a:srgbClr val="0E458E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76" name="Line 269"/>
            <p:cNvSpPr>
              <a:spLocks noChangeShapeType="1"/>
            </p:cNvSpPr>
            <p:nvPr/>
          </p:nvSpPr>
          <p:spPr bwMode="auto">
            <a:xfrm>
              <a:off x="2042" y="2619"/>
              <a:ext cx="1" cy="176"/>
            </a:xfrm>
            <a:prstGeom prst="line">
              <a:avLst/>
            </a:prstGeom>
            <a:noFill/>
            <a:ln w="31680">
              <a:solidFill>
                <a:srgbClr val="0C3E8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77" name="Line 270"/>
            <p:cNvSpPr>
              <a:spLocks noChangeShapeType="1"/>
            </p:cNvSpPr>
            <p:nvPr/>
          </p:nvSpPr>
          <p:spPr bwMode="auto">
            <a:xfrm>
              <a:off x="2050" y="2619"/>
              <a:ext cx="0" cy="176"/>
            </a:xfrm>
            <a:prstGeom prst="line">
              <a:avLst/>
            </a:prstGeom>
            <a:noFill/>
            <a:ln w="31680">
              <a:solidFill>
                <a:srgbClr val="0A346D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78" name="Line 271"/>
            <p:cNvSpPr>
              <a:spLocks noChangeShapeType="1"/>
            </p:cNvSpPr>
            <p:nvPr/>
          </p:nvSpPr>
          <p:spPr bwMode="auto">
            <a:xfrm>
              <a:off x="2057" y="2619"/>
              <a:ext cx="0" cy="176"/>
            </a:xfrm>
            <a:prstGeom prst="line">
              <a:avLst/>
            </a:prstGeom>
            <a:noFill/>
            <a:ln w="31680">
              <a:solidFill>
                <a:srgbClr val="092F6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79" name="Line 272"/>
            <p:cNvSpPr>
              <a:spLocks noChangeShapeType="1"/>
            </p:cNvSpPr>
            <p:nvPr/>
          </p:nvSpPr>
          <p:spPr bwMode="auto">
            <a:xfrm>
              <a:off x="2064" y="2619"/>
              <a:ext cx="1" cy="176"/>
            </a:xfrm>
            <a:prstGeom prst="line">
              <a:avLst/>
            </a:prstGeom>
            <a:noFill/>
            <a:ln w="31680">
              <a:solidFill>
                <a:srgbClr val="07224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80" name="Line 273"/>
            <p:cNvSpPr>
              <a:spLocks noChangeShapeType="1"/>
            </p:cNvSpPr>
            <p:nvPr/>
          </p:nvSpPr>
          <p:spPr bwMode="auto">
            <a:xfrm>
              <a:off x="2071" y="2619"/>
              <a:ext cx="1" cy="176"/>
            </a:xfrm>
            <a:prstGeom prst="line">
              <a:avLst/>
            </a:prstGeom>
            <a:noFill/>
            <a:ln w="31680">
              <a:solidFill>
                <a:srgbClr val="051A3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81" name="Line 274"/>
            <p:cNvSpPr>
              <a:spLocks noChangeShapeType="1"/>
            </p:cNvSpPr>
            <p:nvPr/>
          </p:nvSpPr>
          <p:spPr bwMode="auto">
            <a:xfrm>
              <a:off x="2079" y="2619"/>
              <a:ext cx="0" cy="176"/>
            </a:xfrm>
            <a:prstGeom prst="line">
              <a:avLst/>
            </a:prstGeom>
            <a:noFill/>
            <a:ln w="31680">
              <a:solidFill>
                <a:srgbClr val="010913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82" name="Line 275"/>
            <p:cNvSpPr>
              <a:spLocks noChangeShapeType="1"/>
            </p:cNvSpPr>
            <p:nvPr/>
          </p:nvSpPr>
          <p:spPr bwMode="auto">
            <a:xfrm>
              <a:off x="2086" y="2619"/>
              <a:ext cx="1" cy="176"/>
            </a:xfrm>
            <a:prstGeom prst="line">
              <a:avLst/>
            </a:prstGeom>
            <a:noFill/>
            <a:ln w="31680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83" name="Line 276"/>
            <p:cNvSpPr>
              <a:spLocks noChangeShapeType="1"/>
            </p:cNvSpPr>
            <p:nvPr/>
          </p:nvSpPr>
          <p:spPr bwMode="auto">
            <a:xfrm>
              <a:off x="2019" y="2656"/>
              <a:ext cx="120" cy="14"/>
            </a:xfrm>
            <a:prstGeom prst="line">
              <a:avLst/>
            </a:pr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84" name="Line 277"/>
            <p:cNvSpPr>
              <a:spLocks noChangeShapeType="1"/>
            </p:cNvSpPr>
            <p:nvPr/>
          </p:nvSpPr>
          <p:spPr bwMode="auto">
            <a:xfrm flipV="1">
              <a:off x="2139" y="2644"/>
              <a:ext cx="20" cy="26"/>
            </a:xfrm>
            <a:prstGeom prst="line">
              <a:avLst/>
            </a:pr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85" name="Line 278"/>
            <p:cNvSpPr>
              <a:spLocks noChangeShapeType="1"/>
            </p:cNvSpPr>
            <p:nvPr/>
          </p:nvSpPr>
          <p:spPr bwMode="auto">
            <a:xfrm>
              <a:off x="2139" y="2673"/>
              <a:ext cx="20" cy="24"/>
            </a:xfrm>
            <a:prstGeom prst="line">
              <a:avLst/>
            </a:pr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86" name="AutoShape 279"/>
            <p:cNvSpPr>
              <a:spLocks noChangeArrowheads="1"/>
            </p:cNvSpPr>
            <p:nvPr/>
          </p:nvSpPr>
          <p:spPr bwMode="auto">
            <a:xfrm>
              <a:off x="2035" y="2581"/>
              <a:ext cx="55" cy="28"/>
            </a:xfrm>
            <a:prstGeom prst="roundRect">
              <a:avLst>
                <a:gd name="adj" fmla="val 2171"/>
              </a:avLst>
            </a:prstGeom>
            <a:solidFill>
              <a:srgbClr val="FFFFFF"/>
            </a:solidFill>
            <a:ln w="126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87" name="AutoShape 280"/>
            <p:cNvSpPr>
              <a:spLocks noChangeArrowheads="1"/>
            </p:cNvSpPr>
            <p:nvPr/>
          </p:nvSpPr>
          <p:spPr bwMode="auto">
            <a:xfrm>
              <a:off x="2095" y="2587"/>
              <a:ext cx="5" cy="12"/>
            </a:xfrm>
            <a:prstGeom prst="roundRect">
              <a:avLst>
                <a:gd name="adj" fmla="val 10000"/>
              </a:avLst>
            </a:prstGeom>
            <a:solidFill>
              <a:srgbClr val="FFFFFF"/>
            </a:solidFill>
            <a:ln w="126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88" name="Freeform 281"/>
            <p:cNvSpPr>
              <a:spLocks noChangeArrowheads="1"/>
            </p:cNvSpPr>
            <p:nvPr/>
          </p:nvSpPr>
          <p:spPr bwMode="auto">
            <a:xfrm>
              <a:off x="2086" y="2636"/>
              <a:ext cx="599" cy="394"/>
            </a:xfrm>
            <a:custGeom>
              <a:avLst/>
              <a:gdLst/>
              <a:ahLst/>
              <a:cxnLst>
                <a:cxn ang="0">
                  <a:pos x="489" y="22"/>
                </a:cxn>
                <a:cxn ang="0">
                  <a:pos x="773" y="69"/>
                </a:cxn>
                <a:cxn ang="0">
                  <a:pos x="979" y="91"/>
                </a:cxn>
                <a:cxn ang="0">
                  <a:pos x="1237" y="165"/>
                </a:cxn>
                <a:cxn ang="0">
                  <a:pos x="1443" y="213"/>
                </a:cxn>
                <a:cxn ang="0">
                  <a:pos x="1624" y="234"/>
                </a:cxn>
                <a:cxn ang="0">
                  <a:pos x="1881" y="282"/>
                </a:cxn>
                <a:cxn ang="0">
                  <a:pos x="2139" y="329"/>
                </a:cxn>
                <a:cxn ang="0">
                  <a:pos x="2423" y="372"/>
                </a:cxn>
                <a:cxn ang="0">
                  <a:pos x="2681" y="420"/>
                </a:cxn>
                <a:cxn ang="0">
                  <a:pos x="2964" y="489"/>
                </a:cxn>
                <a:cxn ang="0">
                  <a:pos x="3196" y="536"/>
                </a:cxn>
                <a:cxn ang="0">
                  <a:pos x="3402" y="584"/>
                </a:cxn>
                <a:cxn ang="0">
                  <a:pos x="3583" y="632"/>
                </a:cxn>
                <a:cxn ang="0">
                  <a:pos x="3815" y="727"/>
                </a:cxn>
                <a:cxn ang="0">
                  <a:pos x="4099" y="844"/>
                </a:cxn>
                <a:cxn ang="0">
                  <a:pos x="4356" y="982"/>
                </a:cxn>
                <a:cxn ang="0">
                  <a:pos x="4614" y="1125"/>
                </a:cxn>
                <a:cxn ang="0">
                  <a:pos x="4795" y="1311"/>
                </a:cxn>
                <a:cxn ang="0">
                  <a:pos x="4923" y="1518"/>
                </a:cxn>
                <a:cxn ang="0">
                  <a:pos x="5027" y="1709"/>
                </a:cxn>
                <a:cxn ang="0">
                  <a:pos x="5104" y="1895"/>
                </a:cxn>
                <a:cxn ang="0">
                  <a:pos x="5156" y="2059"/>
                </a:cxn>
                <a:cxn ang="0">
                  <a:pos x="5156" y="2314"/>
                </a:cxn>
                <a:cxn ang="0">
                  <a:pos x="5052" y="2526"/>
                </a:cxn>
                <a:cxn ang="0">
                  <a:pos x="4949" y="2622"/>
                </a:cxn>
                <a:cxn ang="0">
                  <a:pos x="4795" y="2712"/>
                </a:cxn>
                <a:cxn ang="0">
                  <a:pos x="4614" y="2808"/>
                </a:cxn>
                <a:cxn ang="0">
                  <a:pos x="4408" y="2876"/>
                </a:cxn>
                <a:cxn ang="0">
                  <a:pos x="4202" y="2876"/>
                </a:cxn>
                <a:cxn ang="0">
                  <a:pos x="3918" y="2876"/>
                </a:cxn>
                <a:cxn ang="0">
                  <a:pos x="3609" y="2876"/>
                </a:cxn>
              </a:cxnLst>
              <a:rect l="0" t="0" r="r" b="b"/>
              <a:pathLst>
                <a:path w="5157" h="2877">
                  <a:moveTo>
                    <a:pt x="0" y="0"/>
                  </a:moveTo>
                  <a:lnTo>
                    <a:pt x="489" y="22"/>
                  </a:lnTo>
                  <a:lnTo>
                    <a:pt x="670" y="48"/>
                  </a:lnTo>
                  <a:lnTo>
                    <a:pt x="773" y="69"/>
                  </a:lnTo>
                  <a:lnTo>
                    <a:pt x="876" y="91"/>
                  </a:lnTo>
                  <a:lnTo>
                    <a:pt x="979" y="91"/>
                  </a:lnTo>
                  <a:lnTo>
                    <a:pt x="1108" y="117"/>
                  </a:lnTo>
                  <a:lnTo>
                    <a:pt x="1237" y="165"/>
                  </a:lnTo>
                  <a:lnTo>
                    <a:pt x="1366" y="186"/>
                  </a:lnTo>
                  <a:lnTo>
                    <a:pt x="1443" y="213"/>
                  </a:lnTo>
                  <a:lnTo>
                    <a:pt x="1521" y="234"/>
                  </a:lnTo>
                  <a:lnTo>
                    <a:pt x="1624" y="234"/>
                  </a:lnTo>
                  <a:lnTo>
                    <a:pt x="1753" y="255"/>
                  </a:lnTo>
                  <a:lnTo>
                    <a:pt x="1881" y="282"/>
                  </a:lnTo>
                  <a:lnTo>
                    <a:pt x="2010" y="303"/>
                  </a:lnTo>
                  <a:lnTo>
                    <a:pt x="2139" y="329"/>
                  </a:lnTo>
                  <a:lnTo>
                    <a:pt x="2268" y="351"/>
                  </a:lnTo>
                  <a:lnTo>
                    <a:pt x="2423" y="372"/>
                  </a:lnTo>
                  <a:lnTo>
                    <a:pt x="2552" y="398"/>
                  </a:lnTo>
                  <a:lnTo>
                    <a:pt x="2681" y="420"/>
                  </a:lnTo>
                  <a:lnTo>
                    <a:pt x="2835" y="467"/>
                  </a:lnTo>
                  <a:lnTo>
                    <a:pt x="2964" y="489"/>
                  </a:lnTo>
                  <a:lnTo>
                    <a:pt x="3067" y="515"/>
                  </a:lnTo>
                  <a:lnTo>
                    <a:pt x="3196" y="536"/>
                  </a:lnTo>
                  <a:lnTo>
                    <a:pt x="3299" y="563"/>
                  </a:lnTo>
                  <a:lnTo>
                    <a:pt x="3402" y="584"/>
                  </a:lnTo>
                  <a:lnTo>
                    <a:pt x="3480" y="605"/>
                  </a:lnTo>
                  <a:lnTo>
                    <a:pt x="3583" y="632"/>
                  </a:lnTo>
                  <a:lnTo>
                    <a:pt x="3660" y="680"/>
                  </a:lnTo>
                  <a:lnTo>
                    <a:pt x="3815" y="727"/>
                  </a:lnTo>
                  <a:lnTo>
                    <a:pt x="3970" y="796"/>
                  </a:lnTo>
                  <a:lnTo>
                    <a:pt x="4099" y="844"/>
                  </a:lnTo>
                  <a:lnTo>
                    <a:pt x="4227" y="913"/>
                  </a:lnTo>
                  <a:lnTo>
                    <a:pt x="4356" y="982"/>
                  </a:lnTo>
                  <a:lnTo>
                    <a:pt x="4485" y="1051"/>
                  </a:lnTo>
                  <a:lnTo>
                    <a:pt x="4614" y="1125"/>
                  </a:lnTo>
                  <a:lnTo>
                    <a:pt x="4691" y="1216"/>
                  </a:lnTo>
                  <a:lnTo>
                    <a:pt x="4795" y="1311"/>
                  </a:lnTo>
                  <a:lnTo>
                    <a:pt x="4872" y="1401"/>
                  </a:lnTo>
                  <a:lnTo>
                    <a:pt x="4923" y="1518"/>
                  </a:lnTo>
                  <a:lnTo>
                    <a:pt x="4975" y="1614"/>
                  </a:lnTo>
                  <a:lnTo>
                    <a:pt x="5027" y="1709"/>
                  </a:lnTo>
                  <a:lnTo>
                    <a:pt x="5078" y="1799"/>
                  </a:lnTo>
                  <a:lnTo>
                    <a:pt x="5104" y="1895"/>
                  </a:lnTo>
                  <a:lnTo>
                    <a:pt x="5130" y="1964"/>
                  </a:lnTo>
                  <a:lnTo>
                    <a:pt x="5156" y="2059"/>
                  </a:lnTo>
                  <a:lnTo>
                    <a:pt x="5156" y="2155"/>
                  </a:lnTo>
                  <a:lnTo>
                    <a:pt x="5156" y="2314"/>
                  </a:lnTo>
                  <a:lnTo>
                    <a:pt x="5104" y="2457"/>
                  </a:lnTo>
                  <a:lnTo>
                    <a:pt x="5052" y="2526"/>
                  </a:lnTo>
                  <a:lnTo>
                    <a:pt x="5001" y="2574"/>
                  </a:lnTo>
                  <a:lnTo>
                    <a:pt x="4949" y="2622"/>
                  </a:lnTo>
                  <a:lnTo>
                    <a:pt x="4872" y="2691"/>
                  </a:lnTo>
                  <a:lnTo>
                    <a:pt x="4795" y="2712"/>
                  </a:lnTo>
                  <a:lnTo>
                    <a:pt x="4717" y="2760"/>
                  </a:lnTo>
                  <a:lnTo>
                    <a:pt x="4614" y="2808"/>
                  </a:lnTo>
                  <a:lnTo>
                    <a:pt x="4537" y="2829"/>
                  </a:lnTo>
                  <a:lnTo>
                    <a:pt x="4408" y="2876"/>
                  </a:lnTo>
                  <a:lnTo>
                    <a:pt x="4305" y="2876"/>
                  </a:lnTo>
                  <a:lnTo>
                    <a:pt x="4202" y="2876"/>
                  </a:lnTo>
                  <a:lnTo>
                    <a:pt x="4073" y="2876"/>
                  </a:lnTo>
                  <a:lnTo>
                    <a:pt x="3918" y="2876"/>
                  </a:lnTo>
                  <a:lnTo>
                    <a:pt x="3738" y="2876"/>
                  </a:lnTo>
                  <a:lnTo>
                    <a:pt x="3609" y="2876"/>
                  </a:lnTo>
                  <a:lnTo>
                    <a:pt x="3557" y="2876"/>
                  </a:lnTo>
                </a:path>
              </a:pathLst>
            </a:custGeom>
            <a:noFill/>
            <a:ln w="19080">
              <a:solidFill>
                <a:srgbClr val="3333CC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89" name="Freeform 282"/>
            <p:cNvSpPr>
              <a:spLocks noChangeArrowheads="1"/>
            </p:cNvSpPr>
            <p:nvPr/>
          </p:nvSpPr>
          <p:spPr bwMode="auto">
            <a:xfrm>
              <a:off x="2464" y="3013"/>
              <a:ext cx="55" cy="35"/>
            </a:xfrm>
            <a:custGeom>
              <a:avLst/>
              <a:gdLst/>
              <a:ahLst/>
              <a:cxnLst>
                <a:cxn ang="0">
                  <a:pos x="473" y="118"/>
                </a:cxn>
                <a:cxn ang="0">
                  <a:pos x="473" y="0"/>
                </a:cxn>
                <a:cxn ang="0">
                  <a:pos x="0" y="118"/>
                </a:cxn>
                <a:cxn ang="0">
                  <a:pos x="473" y="253"/>
                </a:cxn>
                <a:cxn ang="0">
                  <a:pos x="473" y="118"/>
                </a:cxn>
                <a:cxn ang="0">
                  <a:pos x="473" y="118"/>
                </a:cxn>
              </a:cxnLst>
              <a:rect l="0" t="0" r="r" b="b"/>
              <a:pathLst>
                <a:path w="474" h="254">
                  <a:moveTo>
                    <a:pt x="473" y="118"/>
                  </a:moveTo>
                  <a:lnTo>
                    <a:pt x="473" y="0"/>
                  </a:lnTo>
                  <a:lnTo>
                    <a:pt x="0" y="118"/>
                  </a:lnTo>
                  <a:lnTo>
                    <a:pt x="473" y="253"/>
                  </a:lnTo>
                  <a:lnTo>
                    <a:pt x="473" y="118"/>
                  </a:lnTo>
                  <a:lnTo>
                    <a:pt x="473" y="118"/>
                  </a:lnTo>
                </a:path>
              </a:pathLst>
            </a:custGeom>
            <a:solidFill>
              <a:srgbClr val="3333CC"/>
            </a:solidFill>
            <a:ln w="9360">
              <a:solidFill>
                <a:srgbClr val="3333CC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90" name="Freeform 283"/>
            <p:cNvSpPr>
              <a:spLocks noChangeArrowheads="1"/>
            </p:cNvSpPr>
            <p:nvPr/>
          </p:nvSpPr>
          <p:spPr bwMode="auto">
            <a:xfrm>
              <a:off x="1394" y="2695"/>
              <a:ext cx="535" cy="304"/>
            </a:xfrm>
            <a:custGeom>
              <a:avLst/>
              <a:gdLst/>
              <a:ahLst/>
              <a:cxnLst>
                <a:cxn ang="0">
                  <a:pos x="2317" y="2220"/>
                </a:cxn>
                <a:cxn ang="0">
                  <a:pos x="2012" y="2208"/>
                </a:cxn>
                <a:cxn ang="0">
                  <a:pos x="1738" y="2193"/>
                </a:cxn>
                <a:cxn ang="0">
                  <a:pos x="1433" y="2169"/>
                </a:cxn>
                <a:cxn ang="0">
                  <a:pos x="1128" y="2154"/>
                </a:cxn>
                <a:cxn ang="0">
                  <a:pos x="884" y="2126"/>
                </a:cxn>
                <a:cxn ang="0">
                  <a:pos x="609" y="2087"/>
                </a:cxn>
                <a:cxn ang="0">
                  <a:pos x="426" y="2020"/>
                </a:cxn>
                <a:cxn ang="0">
                  <a:pos x="335" y="1954"/>
                </a:cxn>
                <a:cxn ang="0">
                  <a:pos x="182" y="1820"/>
                </a:cxn>
                <a:cxn ang="0">
                  <a:pos x="121" y="1714"/>
                </a:cxn>
                <a:cxn ang="0">
                  <a:pos x="60" y="1565"/>
                </a:cxn>
                <a:cxn ang="0">
                  <a:pos x="0" y="1432"/>
                </a:cxn>
                <a:cxn ang="0">
                  <a:pos x="0" y="1286"/>
                </a:cxn>
                <a:cxn ang="0">
                  <a:pos x="0" y="1205"/>
                </a:cxn>
                <a:cxn ang="0">
                  <a:pos x="30" y="1126"/>
                </a:cxn>
                <a:cxn ang="0">
                  <a:pos x="91" y="1004"/>
                </a:cxn>
                <a:cxn ang="0">
                  <a:pos x="152" y="883"/>
                </a:cxn>
                <a:cxn ang="0">
                  <a:pos x="274" y="765"/>
                </a:cxn>
                <a:cxn ang="0">
                  <a:pos x="396" y="671"/>
                </a:cxn>
                <a:cxn ang="0">
                  <a:pos x="579" y="577"/>
                </a:cxn>
                <a:cxn ang="0">
                  <a:pos x="762" y="495"/>
                </a:cxn>
                <a:cxn ang="0">
                  <a:pos x="1036" y="401"/>
                </a:cxn>
                <a:cxn ang="0">
                  <a:pos x="1219" y="361"/>
                </a:cxn>
                <a:cxn ang="0">
                  <a:pos x="1463" y="310"/>
                </a:cxn>
                <a:cxn ang="0">
                  <a:pos x="1738" y="255"/>
                </a:cxn>
                <a:cxn ang="0">
                  <a:pos x="2073" y="216"/>
                </a:cxn>
                <a:cxn ang="0">
                  <a:pos x="2378" y="161"/>
                </a:cxn>
                <a:cxn ang="0">
                  <a:pos x="2714" y="122"/>
                </a:cxn>
                <a:cxn ang="0">
                  <a:pos x="2988" y="95"/>
                </a:cxn>
                <a:cxn ang="0">
                  <a:pos x="3263" y="67"/>
                </a:cxn>
                <a:cxn ang="0">
                  <a:pos x="3507" y="55"/>
                </a:cxn>
                <a:cxn ang="0">
                  <a:pos x="3751" y="28"/>
                </a:cxn>
                <a:cxn ang="0">
                  <a:pos x="4178" y="16"/>
                </a:cxn>
                <a:cxn ang="0">
                  <a:pos x="4483" y="0"/>
                </a:cxn>
              </a:cxnLst>
              <a:rect l="0" t="0" r="r" b="b"/>
              <a:pathLst>
                <a:path w="4606" h="2221">
                  <a:moveTo>
                    <a:pt x="2378" y="2220"/>
                  </a:moveTo>
                  <a:lnTo>
                    <a:pt x="2317" y="2220"/>
                  </a:lnTo>
                  <a:lnTo>
                    <a:pt x="2134" y="2208"/>
                  </a:lnTo>
                  <a:lnTo>
                    <a:pt x="2012" y="2208"/>
                  </a:lnTo>
                  <a:lnTo>
                    <a:pt x="1890" y="2193"/>
                  </a:lnTo>
                  <a:lnTo>
                    <a:pt x="1738" y="2193"/>
                  </a:lnTo>
                  <a:lnTo>
                    <a:pt x="1585" y="2181"/>
                  </a:lnTo>
                  <a:lnTo>
                    <a:pt x="1433" y="2169"/>
                  </a:lnTo>
                  <a:lnTo>
                    <a:pt x="1280" y="2169"/>
                  </a:lnTo>
                  <a:lnTo>
                    <a:pt x="1128" y="2154"/>
                  </a:lnTo>
                  <a:lnTo>
                    <a:pt x="1006" y="2142"/>
                  </a:lnTo>
                  <a:lnTo>
                    <a:pt x="884" y="2126"/>
                  </a:lnTo>
                  <a:lnTo>
                    <a:pt x="762" y="2114"/>
                  </a:lnTo>
                  <a:lnTo>
                    <a:pt x="609" y="2087"/>
                  </a:lnTo>
                  <a:lnTo>
                    <a:pt x="518" y="2060"/>
                  </a:lnTo>
                  <a:lnTo>
                    <a:pt x="426" y="2020"/>
                  </a:lnTo>
                  <a:lnTo>
                    <a:pt x="365" y="1993"/>
                  </a:lnTo>
                  <a:lnTo>
                    <a:pt x="335" y="1954"/>
                  </a:lnTo>
                  <a:lnTo>
                    <a:pt x="243" y="1887"/>
                  </a:lnTo>
                  <a:lnTo>
                    <a:pt x="182" y="1820"/>
                  </a:lnTo>
                  <a:lnTo>
                    <a:pt x="152" y="1766"/>
                  </a:lnTo>
                  <a:lnTo>
                    <a:pt x="121" y="1714"/>
                  </a:lnTo>
                  <a:lnTo>
                    <a:pt x="91" y="1620"/>
                  </a:lnTo>
                  <a:lnTo>
                    <a:pt x="60" y="1565"/>
                  </a:lnTo>
                  <a:lnTo>
                    <a:pt x="30" y="1514"/>
                  </a:lnTo>
                  <a:lnTo>
                    <a:pt x="0" y="1432"/>
                  </a:lnTo>
                  <a:lnTo>
                    <a:pt x="0" y="1353"/>
                  </a:lnTo>
                  <a:lnTo>
                    <a:pt x="0" y="1286"/>
                  </a:lnTo>
                  <a:lnTo>
                    <a:pt x="0" y="1244"/>
                  </a:lnTo>
                  <a:lnTo>
                    <a:pt x="0" y="1205"/>
                  </a:lnTo>
                  <a:lnTo>
                    <a:pt x="0" y="1165"/>
                  </a:lnTo>
                  <a:lnTo>
                    <a:pt x="30" y="1126"/>
                  </a:lnTo>
                  <a:lnTo>
                    <a:pt x="60" y="1071"/>
                  </a:lnTo>
                  <a:lnTo>
                    <a:pt x="91" y="1004"/>
                  </a:lnTo>
                  <a:lnTo>
                    <a:pt x="121" y="938"/>
                  </a:lnTo>
                  <a:lnTo>
                    <a:pt x="152" y="883"/>
                  </a:lnTo>
                  <a:lnTo>
                    <a:pt x="213" y="816"/>
                  </a:lnTo>
                  <a:lnTo>
                    <a:pt x="274" y="765"/>
                  </a:lnTo>
                  <a:lnTo>
                    <a:pt x="335" y="710"/>
                  </a:lnTo>
                  <a:lnTo>
                    <a:pt x="396" y="671"/>
                  </a:lnTo>
                  <a:lnTo>
                    <a:pt x="487" y="616"/>
                  </a:lnTo>
                  <a:lnTo>
                    <a:pt x="579" y="577"/>
                  </a:lnTo>
                  <a:lnTo>
                    <a:pt x="670" y="537"/>
                  </a:lnTo>
                  <a:lnTo>
                    <a:pt x="762" y="495"/>
                  </a:lnTo>
                  <a:lnTo>
                    <a:pt x="884" y="443"/>
                  </a:lnTo>
                  <a:lnTo>
                    <a:pt x="1036" y="401"/>
                  </a:lnTo>
                  <a:lnTo>
                    <a:pt x="1128" y="377"/>
                  </a:lnTo>
                  <a:lnTo>
                    <a:pt x="1219" y="361"/>
                  </a:lnTo>
                  <a:lnTo>
                    <a:pt x="1341" y="334"/>
                  </a:lnTo>
                  <a:lnTo>
                    <a:pt x="1463" y="310"/>
                  </a:lnTo>
                  <a:lnTo>
                    <a:pt x="1616" y="283"/>
                  </a:lnTo>
                  <a:lnTo>
                    <a:pt x="1738" y="255"/>
                  </a:lnTo>
                  <a:lnTo>
                    <a:pt x="1890" y="243"/>
                  </a:lnTo>
                  <a:lnTo>
                    <a:pt x="2073" y="216"/>
                  </a:lnTo>
                  <a:lnTo>
                    <a:pt x="2226" y="189"/>
                  </a:lnTo>
                  <a:lnTo>
                    <a:pt x="2378" y="161"/>
                  </a:lnTo>
                  <a:lnTo>
                    <a:pt x="2531" y="149"/>
                  </a:lnTo>
                  <a:lnTo>
                    <a:pt x="2714" y="122"/>
                  </a:lnTo>
                  <a:lnTo>
                    <a:pt x="2866" y="107"/>
                  </a:lnTo>
                  <a:lnTo>
                    <a:pt x="2988" y="95"/>
                  </a:lnTo>
                  <a:lnTo>
                    <a:pt x="3141" y="82"/>
                  </a:lnTo>
                  <a:lnTo>
                    <a:pt x="3263" y="67"/>
                  </a:lnTo>
                  <a:lnTo>
                    <a:pt x="3385" y="55"/>
                  </a:lnTo>
                  <a:lnTo>
                    <a:pt x="3507" y="55"/>
                  </a:lnTo>
                  <a:lnTo>
                    <a:pt x="3629" y="40"/>
                  </a:lnTo>
                  <a:lnTo>
                    <a:pt x="3751" y="28"/>
                  </a:lnTo>
                  <a:lnTo>
                    <a:pt x="3964" y="28"/>
                  </a:lnTo>
                  <a:lnTo>
                    <a:pt x="4178" y="16"/>
                  </a:lnTo>
                  <a:lnTo>
                    <a:pt x="4361" y="0"/>
                  </a:lnTo>
                  <a:lnTo>
                    <a:pt x="4483" y="0"/>
                  </a:lnTo>
                  <a:lnTo>
                    <a:pt x="4605" y="0"/>
                  </a:lnTo>
                </a:path>
              </a:pathLst>
            </a:custGeom>
            <a:noFill/>
            <a:ln w="19080">
              <a:solidFill>
                <a:srgbClr val="3333CC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91" name="Freeform 284"/>
            <p:cNvSpPr>
              <a:spLocks noChangeArrowheads="1"/>
            </p:cNvSpPr>
            <p:nvPr/>
          </p:nvSpPr>
          <p:spPr bwMode="auto">
            <a:xfrm>
              <a:off x="1902" y="2677"/>
              <a:ext cx="55" cy="35"/>
            </a:xfrm>
            <a:custGeom>
              <a:avLst/>
              <a:gdLst/>
              <a:ahLst/>
              <a:cxnLst>
                <a:cxn ang="0">
                  <a:pos x="0" y="134"/>
                </a:cxn>
                <a:cxn ang="0">
                  <a:pos x="0" y="253"/>
                </a:cxn>
                <a:cxn ang="0">
                  <a:pos x="473" y="134"/>
                </a:cxn>
                <a:cxn ang="0">
                  <a:pos x="0" y="0"/>
                </a:cxn>
                <a:cxn ang="0">
                  <a:pos x="0" y="134"/>
                </a:cxn>
                <a:cxn ang="0">
                  <a:pos x="0" y="134"/>
                </a:cxn>
              </a:cxnLst>
              <a:rect l="0" t="0" r="r" b="b"/>
              <a:pathLst>
                <a:path w="474" h="254">
                  <a:moveTo>
                    <a:pt x="0" y="134"/>
                  </a:moveTo>
                  <a:lnTo>
                    <a:pt x="0" y="253"/>
                  </a:lnTo>
                  <a:lnTo>
                    <a:pt x="473" y="134"/>
                  </a:lnTo>
                  <a:lnTo>
                    <a:pt x="0" y="0"/>
                  </a:lnTo>
                  <a:lnTo>
                    <a:pt x="0" y="134"/>
                  </a:lnTo>
                  <a:lnTo>
                    <a:pt x="0" y="134"/>
                  </a:lnTo>
                </a:path>
              </a:pathLst>
            </a:custGeom>
            <a:solidFill>
              <a:srgbClr val="3333CC"/>
            </a:solidFill>
            <a:ln w="9360">
              <a:solidFill>
                <a:srgbClr val="3333CC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92" name="Freeform 285"/>
            <p:cNvSpPr>
              <a:spLocks noChangeArrowheads="1"/>
            </p:cNvSpPr>
            <p:nvPr/>
          </p:nvSpPr>
          <p:spPr bwMode="auto">
            <a:xfrm>
              <a:off x="1396" y="2604"/>
              <a:ext cx="531" cy="243"/>
            </a:xfrm>
            <a:custGeom>
              <a:avLst/>
              <a:gdLst/>
              <a:ahLst/>
              <a:cxnLst>
                <a:cxn ang="0">
                  <a:pos x="0" y="1773"/>
                </a:cxn>
                <a:cxn ang="0">
                  <a:pos x="30" y="1696"/>
                </a:cxn>
                <a:cxn ang="0">
                  <a:pos x="92" y="1625"/>
                </a:cxn>
                <a:cxn ang="0">
                  <a:pos x="122" y="1553"/>
                </a:cxn>
                <a:cxn ang="0">
                  <a:pos x="215" y="1454"/>
                </a:cxn>
                <a:cxn ang="0">
                  <a:pos x="307" y="1333"/>
                </a:cxn>
                <a:cxn ang="0">
                  <a:pos x="399" y="1234"/>
                </a:cxn>
                <a:cxn ang="0">
                  <a:pos x="491" y="1162"/>
                </a:cxn>
                <a:cxn ang="0">
                  <a:pos x="614" y="1091"/>
                </a:cxn>
                <a:cxn ang="0">
                  <a:pos x="768" y="1019"/>
                </a:cxn>
                <a:cxn ang="0">
                  <a:pos x="921" y="948"/>
                </a:cxn>
                <a:cxn ang="0">
                  <a:pos x="1044" y="898"/>
                </a:cxn>
                <a:cxn ang="0">
                  <a:pos x="1136" y="870"/>
                </a:cxn>
                <a:cxn ang="0">
                  <a:pos x="1228" y="848"/>
                </a:cxn>
                <a:cxn ang="0">
                  <a:pos x="1351" y="799"/>
                </a:cxn>
                <a:cxn ang="0">
                  <a:pos x="1444" y="777"/>
                </a:cxn>
                <a:cxn ang="0">
                  <a:pos x="1566" y="727"/>
                </a:cxn>
                <a:cxn ang="0">
                  <a:pos x="1689" y="700"/>
                </a:cxn>
                <a:cxn ang="0">
                  <a:pos x="1812" y="656"/>
                </a:cxn>
                <a:cxn ang="0">
                  <a:pos x="1935" y="628"/>
                </a:cxn>
                <a:cxn ang="0">
                  <a:pos x="2058" y="579"/>
                </a:cxn>
                <a:cxn ang="0">
                  <a:pos x="2212" y="535"/>
                </a:cxn>
                <a:cxn ang="0">
                  <a:pos x="2365" y="507"/>
                </a:cxn>
                <a:cxn ang="0">
                  <a:pos x="2550" y="458"/>
                </a:cxn>
                <a:cxn ang="0">
                  <a:pos x="2734" y="413"/>
                </a:cxn>
                <a:cxn ang="0">
                  <a:pos x="2949" y="364"/>
                </a:cxn>
                <a:cxn ang="0">
                  <a:pos x="3164" y="314"/>
                </a:cxn>
                <a:cxn ang="0">
                  <a:pos x="3379" y="265"/>
                </a:cxn>
                <a:cxn ang="0">
                  <a:pos x="3564" y="215"/>
                </a:cxn>
                <a:cxn ang="0">
                  <a:pos x="3779" y="166"/>
                </a:cxn>
                <a:cxn ang="0">
                  <a:pos x="3963" y="122"/>
                </a:cxn>
                <a:cxn ang="0">
                  <a:pos x="4117" y="94"/>
                </a:cxn>
                <a:cxn ang="0">
                  <a:pos x="4270" y="72"/>
                </a:cxn>
                <a:cxn ang="0">
                  <a:pos x="4393" y="45"/>
                </a:cxn>
                <a:cxn ang="0">
                  <a:pos x="4485" y="23"/>
                </a:cxn>
                <a:cxn ang="0">
                  <a:pos x="4578" y="0"/>
                </a:cxn>
              </a:cxnLst>
              <a:rect l="0" t="0" r="r" b="b"/>
              <a:pathLst>
                <a:path w="4579" h="1774">
                  <a:moveTo>
                    <a:pt x="0" y="1773"/>
                  </a:moveTo>
                  <a:lnTo>
                    <a:pt x="30" y="1696"/>
                  </a:lnTo>
                  <a:lnTo>
                    <a:pt x="92" y="1625"/>
                  </a:lnTo>
                  <a:lnTo>
                    <a:pt x="122" y="1553"/>
                  </a:lnTo>
                  <a:lnTo>
                    <a:pt x="215" y="1454"/>
                  </a:lnTo>
                  <a:lnTo>
                    <a:pt x="307" y="1333"/>
                  </a:lnTo>
                  <a:lnTo>
                    <a:pt x="399" y="1234"/>
                  </a:lnTo>
                  <a:lnTo>
                    <a:pt x="491" y="1162"/>
                  </a:lnTo>
                  <a:lnTo>
                    <a:pt x="614" y="1091"/>
                  </a:lnTo>
                  <a:lnTo>
                    <a:pt x="768" y="1019"/>
                  </a:lnTo>
                  <a:lnTo>
                    <a:pt x="921" y="948"/>
                  </a:lnTo>
                  <a:lnTo>
                    <a:pt x="1044" y="898"/>
                  </a:lnTo>
                  <a:lnTo>
                    <a:pt x="1136" y="870"/>
                  </a:lnTo>
                  <a:lnTo>
                    <a:pt x="1228" y="848"/>
                  </a:lnTo>
                  <a:lnTo>
                    <a:pt x="1351" y="799"/>
                  </a:lnTo>
                  <a:lnTo>
                    <a:pt x="1444" y="777"/>
                  </a:lnTo>
                  <a:lnTo>
                    <a:pt x="1566" y="727"/>
                  </a:lnTo>
                  <a:lnTo>
                    <a:pt x="1689" y="700"/>
                  </a:lnTo>
                  <a:lnTo>
                    <a:pt x="1812" y="656"/>
                  </a:lnTo>
                  <a:lnTo>
                    <a:pt x="1935" y="628"/>
                  </a:lnTo>
                  <a:lnTo>
                    <a:pt x="2058" y="579"/>
                  </a:lnTo>
                  <a:lnTo>
                    <a:pt x="2212" y="535"/>
                  </a:lnTo>
                  <a:lnTo>
                    <a:pt x="2365" y="507"/>
                  </a:lnTo>
                  <a:lnTo>
                    <a:pt x="2550" y="458"/>
                  </a:lnTo>
                  <a:lnTo>
                    <a:pt x="2734" y="413"/>
                  </a:lnTo>
                  <a:lnTo>
                    <a:pt x="2949" y="364"/>
                  </a:lnTo>
                  <a:lnTo>
                    <a:pt x="3164" y="314"/>
                  </a:lnTo>
                  <a:lnTo>
                    <a:pt x="3379" y="265"/>
                  </a:lnTo>
                  <a:lnTo>
                    <a:pt x="3564" y="215"/>
                  </a:lnTo>
                  <a:lnTo>
                    <a:pt x="3779" y="166"/>
                  </a:lnTo>
                  <a:lnTo>
                    <a:pt x="3963" y="122"/>
                  </a:lnTo>
                  <a:lnTo>
                    <a:pt x="4117" y="94"/>
                  </a:lnTo>
                  <a:lnTo>
                    <a:pt x="4270" y="72"/>
                  </a:lnTo>
                  <a:lnTo>
                    <a:pt x="4393" y="45"/>
                  </a:lnTo>
                  <a:lnTo>
                    <a:pt x="4485" y="23"/>
                  </a:lnTo>
                  <a:lnTo>
                    <a:pt x="4578" y="0"/>
                  </a:lnTo>
                </a:path>
              </a:pathLst>
            </a:custGeom>
            <a:noFill/>
            <a:ln w="19080">
              <a:solidFill>
                <a:srgbClr val="3333CC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93" name="Freeform 286"/>
            <p:cNvSpPr>
              <a:spLocks noChangeArrowheads="1"/>
            </p:cNvSpPr>
            <p:nvPr/>
          </p:nvSpPr>
          <p:spPr bwMode="auto">
            <a:xfrm>
              <a:off x="1898" y="2579"/>
              <a:ext cx="56" cy="34"/>
            </a:xfrm>
            <a:custGeom>
              <a:avLst/>
              <a:gdLst/>
              <a:ahLst/>
              <a:cxnLst>
                <a:cxn ang="0">
                  <a:pos x="15" y="116"/>
                </a:cxn>
                <a:cxn ang="0">
                  <a:pos x="0" y="232"/>
                </a:cxn>
                <a:cxn ang="0">
                  <a:pos x="486" y="248"/>
                </a:cxn>
                <a:cxn ang="0">
                  <a:pos x="47" y="0"/>
                </a:cxn>
                <a:cxn ang="0">
                  <a:pos x="15" y="116"/>
                </a:cxn>
                <a:cxn ang="0">
                  <a:pos x="15" y="116"/>
                </a:cxn>
              </a:cxnLst>
              <a:rect l="0" t="0" r="r" b="b"/>
              <a:pathLst>
                <a:path w="487" h="249">
                  <a:moveTo>
                    <a:pt x="15" y="116"/>
                  </a:moveTo>
                  <a:lnTo>
                    <a:pt x="0" y="232"/>
                  </a:lnTo>
                  <a:lnTo>
                    <a:pt x="486" y="248"/>
                  </a:lnTo>
                  <a:lnTo>
                    <a:pt x="47" y="0"/>
                  </a:lnTo>
                  <a:lnTo>
                    <a:pt x="15" y="116"/>
                  </a:lnTo>
                  <a:lnTo>
                    <a:pt x="15" y="116"/>
                  </a:lnTo>
                </a:path>
              </a:pathLst>
            </a:custGeom>
            <a:solidFill>
              <a:srgbClr val="3333CC"/>
            </a:solidFill>
            <a:ln w="9360">
              <a:solidFill>
                <a:srgbClr val="3333CC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94" name="Line 287"/>
            <p:cNvSpPr>
              <a:spLocks noChangeShapeType="1"/>
            </p:cNvSpPr>
            <p:nvPr/>
          </p:nvSpPr>
          <p:spPr bwMode="auto">
            <a:xfrm>
              <a:off x="1655" y="3405"/>
              <a:ext cx="1" cy="176"/>
            </a:xfrm>
            <a:prstGeom prst="line">
              <a:avLst/>
            </a:prstGeom>
            <a:noFill/>
            <a:ln w="3168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95" name="AutoShape 288"/>
            <p:cNvSpPr>
              <a:spLocks noChangeArrowheads="1"/>
            </p:cNvSpPr>
            <p:nvPr/>
          </p:nvSpPr>
          <p:spPr bwMode="auto">
            <a:xfrm>
              <a:off x="1519" y="2408"/>
              <a:ext cx="356" cy="245"/>
            </a:xfrm>
            <a:prstGeom prst="roundRect">
              <a:avLst>
                <a:gd name="adj" fmla="val 347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square" lIns="90000" tIns="46800" rIns="90000" bIns="46800">
              <a:prstTxWarp prst="textNoShape">
                <a:avLst/>
              </a:prstTxWarp>
              <a:spAutoFit/>
            </a:bodyPr>
            <a:lstStyle/>
            <a:p>
              <a:pPr defTabSz="914400">
                <a:buClr>
                  <a:srgbClr val="000000"/>
                </a:buCl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GB" sz="2400" dirty="0" smtClean="0">
                  <a:solidFill>
                    <a:schemeClr val="tx1"/>
                  </a:solidFill>
                  <a:latin typeface="Times New Roman" charset="0"/>
                </a:rPr>
                <a:t> </a:t>
              </a:r>
              <a:r>
                <a:rPr lang="en-GB" sz="2400" dirty="0" err="1" smtClean="0">
                  <a:solidFill>
                    <a:schemeClr val="tx1"/>
                  </a:solidFill>
                  <a:latin typeface="Times New Roman" charset="0"/>
                </a:rPr>
                <a:t>r</a:t>
              </a:r>
              <a:endParaRPr lang="en-GB" sz="2400" dirty="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96" name="AutoShape 289"/>
            <p:cNvSpPr>
              <a:spLocks noChangeArrowheads="1"/>
            </p:cNvSpPr>
            <p:nvPr/>
          </p:nvSpPr>
          <p:spPr bwMode="auto">
            <a:xfrm>
              <a:off x="1727" y="2657"/>
              <a:ext cx="223" cy="245"/>
            </a:xfrm>
            <a:prstGeom prst="roundRect">
              <a:avLst>
                <a:gd name="adj" fmla="val 407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square" lIns="90000" tIns="46800" rIns="90000" bIns="46800">
              <a:prstTxWarp prst="textNoShape">
                <a:avLst/>
              </a:prstTxWarp>
              <a:spAutoFit/>
            </a:bodyPr>
            <a:lstStyle/>
            <a:p>
              <a:pPr defTabSz="914400">
                <a:buClr>
                  <a:srgbClr val="000000"/>
                </a:buCl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GB" sz="2400" dirty="0" err="1">
                  <a:latin typeface="Times New Roman" charset="0"/>
                </a:rPr>
                <a:t>s</a:t>
              </a:r>
              <a:endParaRPr lang="en-GB" sz="2400" dirty="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97" name="AutoShape 290"/>
            <p:cNvSpPr>
              <a:spLocks noChangeArrowheads="1"/>
            </p:cNvSpPr>
            <p:nvPr/>
          </p:nvSpPr>
          <p:spPr bwMode="auto">
            <a:xfrm>
              <a:off x="2222" y="2455"/>
              <a:ext cx="255" cy="245"/>
            </a:xfrm>
            <a:prstGeom prst="roundRect">
              <a:avLst>
                <a:gd name="adj" fmla="val 407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square" lIns="90000" tIns="46800" rIns="90000" bIns="46800">
              <a:prstTxWarp prst="textNoShape">
                <a:avLst/>
              </a:prstTxWarp>
              <a:spAutoFit/>
            </a:bodyPr>
            <a:lstStyle/>
            <a:p>
              <a:pPr defTabSz="914400">
                <a:buClr>
                  <a:srgbClr val="000000"/>
                </a:buCl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GB" sz="2400" dirty="0">
                  <a:latin typeface="Times New Roman" charset="0"/>
                </a:rPr>
                <a:t>a</a:t>
              </a:r>
              <a:endParaRPr lang="en-GB" sz="2400" dirty="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98" name="AutoShape 291"/>
            <p:cNvSpPr>
              <a:spLocks noChangeArrowheads="1"/>
            </p:cNvSpPr>
            <p:nvPr/>
          </p:nvSpPr>
          <p:spPr bwMode="auto">
            <a:xfrm>
              <a:off x="1315" y="3135"/>
              <a:ext cx="356" cy="245"/>
            </a:xfrm>
            <a:prstGeom prst="roundRect">
              <a:avLst>
                <a:gd name="adj" fmla="val 347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square" lIns="90000" tIns="46800" rIns="90000" bIns="46800">
              <a:prstTxWarp prst="textNoShape">
                <a:avLst/>
              </a:prstTxWarp>
              <a:spAutoFit/>
            </a:bodyPr>
            <a:lstStyle/>
            <a:p>
              <a:pPr defTabSz="914400">
                <a:buClr>
                  <a:srgbClr val="000000"/>
                </a:buCl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GB" sz="2400" dirty="0" err="1" smtClean="0">
                  <a:latin typeface="Times New Roman" charset="0"/>
                </a:rPr>
                <a:t>r</a:t>
              </a:r>
              <a:endParaRPr lang="en-GB" sz="2400" dirty="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99" name="Oval 292"/>
            <p:cNvSpPr>
              <a:spLocks noChangeArrowheads="1"/>
            </p:cNvSpPr>
            <p:nvPr/>
          </p:nvSpPr>
          <p:spPr bwMode="auto">
            <a:xfrm>
              <a:off x="957" y="2267"/>
              <a:ext cx="1939" cy="909"/>
            </a:xfrm>
            <a:prstGeom prst="ellipse">
              <a:avLst/>
            </a:prstGeom>
            <a:noFill/>
            <a:ln w="38160">
              <a:solidFill>
                <a:srgbClr val="FE802C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100" name="AutoShape 293"/>
            <p:cNvSpPr>
              <a:spLocks noChangeArrowheads="1"/>
            </p:cNvSpPr>
            <p:nvPr/>
          </p:nvSpPr>
          <p:spPr bwMode="auto">
            <a:xfrm>
              <a:off x="1429" y="3451"/>
              <a:ext cx="223" cy="245"/>
            </a:xfrm>
            <a:prstGeom prst="roundRect">
              <a:avLst>
                <a:gd name="adj" fmla="val 407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square" lIns="90000" tIns="46800" rIns="90000" bIns="46800">
              <a:prstTxWarp prst="textNoShape">
                <a:avLst/>
              </a:prstTxWarp>
              <a:spAutoFit/>
            </a:bodyPr>
            <a:lstStyle/>
            <a:p>
              <a:pPr defTabSz="914400">
                <a:buClr>
                  <a:srgbClr val="000000"/>
                </a:buCl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GB" sz="2400" dirty="0" err="1">
                  <a:latin typeface="Times New Roman" charset="0"/>
                </a:rPr>
                <a:t>s</a:t>
              </a:r>
              <a:endParaRPr lang="en-GB" sz="2400" dirty="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101" name="AutoShape 294"/>
            <p:cNvSpPr>
              <a:spLocks noChangeArrowheads="1"/>
            </p:cNvSpPr>
            <p:nvPr/>
          </p:nvSpPr>
          <p:spPr bwMode="auto">
            <a:xfrm>
              <a:off x="1973" y="3360"/>
              <a:ext cx="255" cy="245"/>
            </a:xfrm>
            <a:prstGeom prst="roundRect">
              <a:avLst>
                <a:gd name="adj" fmla="val 407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square" lIns="90000" tIns="46800" rIns="90000" bIns="46800">
              <a:prstTxWarp prst="textNoShape">
                <a:avLst/>
              </a:prstTxWarp>
              <a:spAutoFit/>
            </a:bodyPr>
            <a:lstStyle/>
            <a:p>
              <a:pPr defTabSz="914400">
                <a:buClr>
                  <a:srgbClr val="000000"/>
                </a:buCl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GB" sz="2400" dirty="0">
                  <a:latin typeface="Times New Roman" charset="0"/>
                </a:rPr>
                <a:t>a</a:t>
              </a:r>
              <a:endParaRPr lang="en-GB" sz="2400" dirty="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102" name="Freeform 295"/>
            <p:cNvSpPr>
              <a:spLocks noChangeArrowheads="1"/>
            </p:cNvSpPr>
            <p:nvPr/>
          </p:nvSpPr>
          <p:spPr bwMode="auto">
            <a:xfrm>
              <a:off x="1230" y="2921"/>
              <a:ext cx="1258" cy="310"/>
            </a:xfrm>
            <a:custGeom>
              <a:avLst/>
              <a:gdLst/>
              <a:ahLst/>
              <a:cxnLst>
                <a:cxn ang="0">
                  <a:pos x="8572" y="234"/>
                </a:cxn>
                <a:cxn ang="0">
                  <a:pos x="8917" y="278"/>
                </a:cxn>
                <a:cxn ang="0">
                  <a:pos x="9338" y="342"/>
                </a:cxn>
                <a:cxn ang="0">
                  <a:pos x="9721" y="430"/>
                </a:cxn>
                <a:cxn ang="0">
                  <a:pos x="10027" y="557"/>
                </a:cxn>
                <a:cxn ang="0">
                  <a:pos x="10333" y="708"/>
                </a:cxn>
                <a:cxn ang="0">
                  <a:pos x="10563" y="840"/>
                </a:cxn>
                <a:cxn ang="0">
                  <a:pos x="10716" y="992"/>
                </a:cxn>
                <a:cxn ang="0">
                  <a:pos x="10831" y="1163"/>
                </a:cxn>
                <a:cxn ang="0">
                  <a:pos x="10792" y="1378"/>
                </a:cxn>
                <a:cxn ang="0">
                  <a:pos x="10601" y="1637"/>
                </a:cxn>
                <a:cxn ang="0">
                  <a:pos x="10333" y="1852"/>
                </a:cxn>
                <a:cxn ang="0">
                  <a:pos x="10103" y="2023"/>
                </a:cxn>
                <a:cxn ang="0">
                  <a:pos x="9912" y="2131"/>
                </a:cxn>
                <a:cxn ang="0">
                  <a:pos x="9568" y="2219"/>
                </a:cxn>
                <a:cxn ang="0">
                  <a:pos x="9223" y="2263"/>
                </a:cxn>
                <a:cxn ang="0">
                  <a:pos x="8993" y="2263"/>
                </a:cxn>
                <a:cxn ang="0">
                  <a:pos x="8419" y="2238"/>
                </a:cxn>
                <a:cxn ang="0">
                  <a:pos x="8075" y="2238"/>
                </a:cxn>
                <a:cxn ang="0">
                  <a:pos x="7654" y="2199"/>
                </a:cxn>
                <a:cxn ang="0">
                  <a:pos x="7309" y="2175"/>
                </a:cxn>
                <a:cxn ang="0">
                  <a:pos x="6888" y="2131"/>
                </a:cxn>
                <a:cxn ang="0">
                  <a:pos x="6429" y="2087"/>
                </a:cxn>
                <a:cxn ang="0">
                  <a:pos x="5893" y="2047"/>
                </a:cxn>
                <a:cxn ang="0">
                  <a:pos x="5396" y="2003"/>
                </a:cxn>
                <a:cxn ang="0">
                  <a:pos x="4860" y="1959"/>
                </a:cxn>
                <a:cxn ang="0">
                  <a:pos x="4248" y="1940"/>
                </a:cxn>
                <a:cxn ang="0">
                  <a:pos x="3559" y="1915"/>
                </a:cxn>
                <a:cxn ang="0">
                  <a:pos x="2870" y="1896"/>
                </a:cxn>
                <a:cxn ang="0">
                  <a:pos x="2219" y="1871"/>
                </a:cxn>
                <a:cxn ang="0">
                  <a:pos x="1607" y="1852"/>
                </a:cxn>
                <a:cxn ang="0">
                  <a:pos x="1109" y="1808"/>
                </a:cxn>
                <a:cxn ang="0">
                  <a:pos x="765" y="1764"/>
                </a:cxn>
                <a:cxn ang="0">
                  <a:pos x="497" y="1681"/>
                </a:cxn>
                <a:cxn ang="0">
                  <a:pos x="306" y="1573"/>
                </a:cxn>
                <a:cxn ang="0">
                  <a:pos x="114" y="1422"/>
                </a:cxn>
                <a:cxn ang="0">
                  <a:pos x="0" y="1251"/>
                </a:cxn>
                <a:cxn ang="0">
                  <a:pos x="38" y="1031"/>
                </a:cxn>
                <a:cxn ang="0">
                  <a:pos x="76" y="884"/>
                </a:cxn>
                <a:cxn ang="0">
                  <a:pos x="191" y="733"/>
                </a:cxn>
                <a:cxn ang="0">
                  <a:pos x="344" y="557"/>
                </a:cxn>
                <a:cxn ang="0">
                  <a:pos x="535" y="449"/>
                </a:cxn>
                <a:cxn ang="0">
                  <a:pos x="727" y="342"/>
                </a:cxn>
                <a:cxn ang="0">
                  <a:pos x="956" y="259"/>
                </a:cxn>
                <a:cxn ang="0">
                  <a:pos x="1301" y="190"/>
                </a:cxn>
                <a:cxn ang="0">
                  <a:pos x="1683" y="107"/>
                </a:cxn>
                <a:cxn ang="0">
                  <a:pos x="1951" y="63"/>
                </a:cxn>
                <a:cxn ang="0">
                  <a:pos x="2296" y="19"/>
                </a:cxn>
                <a:cxn ang="0">
                  <a:pos x="2755" y="0"/>
                </a:cxn>
                <a:cxn ang="0">
                  <a:pos x="3329" y="0"/>
                </a:cxn>
                <a:cxn ang="0">
                  <a:pos x="3903" y="19"/>
                </a:cxn>
                <a:cxn ang="0">
                  <a:pos x="4439" y="19"/>
                </a:cxn>
                <a:cxn ang="0">
                  <a:pos x="4860" y="43"/>
                </a:cxn>
                <a:cxn ang="0">
                  <a:pos x="5166" y="63"/>
                </a:cxn>
                <a:cxn ang="0">
                  <a:pos x="7118" y="151"/>
                </a:cxn>
                <a:cxn ang="0">
                  <a:pos x="8419" y="215"/>
                </a:cxn>
              </a:cxnLst>
              <a:rect l="0" t="0" r="r" b="b"/>
              <a:pathLst>
                <a:path w="10832" h="2264">
                  <a:moveTo>
                    <a:pt x="8419" y="215"/>
                  </a:moveTo>
                  <a:lnTo>
                    <a:pt x="8572" y="234"/>
                  </a:lnTo>
                  <a:lnTo>
                    <a:pt x="8687" y="259"/>
                  </a:lnTo>
                  <a:lnTo>
                    <a:pt x="8917" y="278"/>
                  </a:lnTo>
                  <a:lnTo>
                    <a:pt x="9147" y="322"/>
                  </a:lnTo>
                  <a:lnTo>
                    <a:pt x="9338" y="342"/>
                  </a:lnTo>
                  <a:lnTo>
                    <a:pt x="9529" y="386"/>
                  </a:lnTo>
                  <a:lnTo>
                    <a:pt x="9721" y="430"/>
                  </a:lnTo>
                  <a:lnTo>
                    <a:pt x="9874" y="493"/>
                  </a:lnTo>
                  <a:lnTo>
                    <a:pt x="10027" y="557"/>
                  </a:lnTo>
                  <a:lnTo>
                    <a:pt x="10180" y="645"/>
                  </a:lnTo>
                  <a:lnTo>
                    <a:pt x="10333" y="708"/>
                  </a:lnTo>
                  <a:lnTo>
                    <a:pt x="10448" y="772"/>
                  </a:lnTo>
                  <a:lnTo>
                    <a:pt x="10563" y="840"/>
                  </a:lnTo>
                  <a:lnTo>
                    <a:pt x="10639" y="904"/>
                  </a:lnTo>
                  <a:lnTo>
                    <a:pt x="10716" y="992"/>
                  </a:lnTo>
                  <a:lnTo>
                    <a:pt x="10792" y="1075"/>
                  </a:lnTo>
                  <a:lnTo>
                    <a:pt x="10831" y="1163"/>
                  </a:lnTo>
                  <a:lnTo>
                    <a:pt x="10831" y="1270"/>
                  </a:lnTo>
                  <a:lnTo>
                    <a:pt x="10792" y="1378"/>
                  </a:lnTo>
                  <a:lnTo>
                    <a:pt x="10716" y="1505"/>
                  </a:lnTo>
                  <a:lnTo>
                    <a:pt x="10601" y="1637"/>
                  </a:lnTo>
                  <a:lnTo>
                    <a:pt x="10448" y="1744"/>
                  </a:lnTo>
                  <a:lnTo>
                    <a:pt x="10333" y="1852"/>
                  </a:lnTo>
                  <a:lnTo>
                    <a:pt x="10218" y="1959"/>
                  </a:lnTo>
                  <a:lnTo>
                    <a:pt x="10103" y="2023"/>
                  </a:lnTo>
                  <a:lnTo>
                    <a:pt x="10027" y="2087"/>
                  </a:lnTo>
                  <a:lnTo>
                    <a:pt x="9912" y="2131"/>
                  </a:lnTo>
                  <a:lnTo>
                    <a:pt x="9759" y="2199"/>
                  </a:lnTo>
                  <a:lnTo>
                    <a:pt x="9568" y="2219"/>
                  </a:lnTo>
                  <a:lnTo>
                    <a:pt x="9453" y="2238"/>
                  </a:lnTo>
                  <a:lnTo>
                    <a:pt x="9223" y="2263"/>
                  </a:lnTo>
                  <a:lnTo>
                    <a:pt x="9108" y="2263"/>
                  </a:lnTo>
                  <a:lnTo>
                    <a:pt x="8993" y="2263"/>
                  </a:lnTo>
                  <a:lnTo>
                    <a:pt x="8726" y="2238"/>
                  </a:lnTo>
                  <a:lnTo>
                    <a:pt x="8419" y="2238"/>
                  </a:lnTo>
                  <a:lnTo>
                    <a:pt x="8190" y="2238"/>
                  </a:lnTo>
                  <a:lnTo>
                    <a:pt x="8075" y="2238"/>
                  </a:lnTo>
                  <a:lnTo>
                    <a:pt x="7807" y="2219"/>
                  </a:lnTo>
                  <a:lnTo>
                    <a:pt x="7654" y="2199"/>
                  </a:lnTo>
                  <a:lnTo>
                    <a:pt x="7501" y="2199"/>
                  </a:lnTo>
                  <a:lnTo>
                    <a:pt x="7309" y="2175"/>
                  </a:lnTo>
                  <a:lnTo>
                    <a:pt x="7118" y="2155"/>
                  </a:lnTo>
                  <a:lnTo>
                    <a:pt x="6888" y="2131"/>
                  </a:lnTo>
                  <a:lnTo>
                    <a:pt x="6659" y="2111"/>
                  </a:lnTo>
                  <a:lnTo>
                    <a:pt x="6429" y="2087"/>
                  </a:lnTo>
                  <a:lnTo>
                    <a:pt x="6161" y="2067"/>
                  </a:lnTo>
                  <a:lnTo>
                    <a:pt x="5893" y="2047"/>
                  </a:lnTo>
                  <a:lnTo>
                    <a:pt x="5664" y="2023"/>
                  </a:lnTo>
                  <a:lnTo>
                    <a:pt x="5396" y="2003"/>
                  </a:lnTo>
                  <a:lnTo>
                    <a:pt x="5128" y="1979"/>
                  </a:lnTo>
                  <a:lnTo>
                    <a:pt x="4860" y="1959"/>
                  </a:lnTo>
                  <a:lnTo>
                    <a:pt x="4554" y="1959"/>
                  </a:lnTo>
                  <a:lnTo>
                    <a:pt x="4248" y="1940"/>
                  </a:lnTo>
                  <a:lnTo>
                    <a:pt x="3903" y="1915"/>
                  </a:lnTo>
                  <a:lnTo>
                    <a:pt x="3559" y="1915"/>
                  </a:lnTo>
                  <a:lnTo>
                    <a:pt x="3214" y="1896"/>
                  </a:lnTo>
                  <a:lnTo>
                    <a:pt x="2870" y="1896"/>
                  </a:lnTo>
                  <a:lnTo>
                    <a:pt x="2525" y="1871"/>
                  </a:lnTo>
                  <a:lnTo>
                    <a:pt x="2219" y="1871"/>
                  </a:lnTo>
                  <a:lnTo>
                    <a:pt x="1875" y="1852"/>
                  </a:lnTo>
                  <a:lnTo>
                    <a:pt x="1607" y="1852"/>
                  </a:lnTo>
                  <a:lnTo>
                    <a:pt x="1339" y="1832"/>
                  </a:lnTo>
                  <a:lnTo>
                    <a:pt x="1109" y="1808"/>
                  </a:lnTo>
                  <a:lnTo>
                    <a:pt x="918" y="1788"/>
                  </a:lnTo>
                  <a:lnTo>
                    <a:pt x="765" y="1764"/>
                  </a:lnTo>
                  <a:lnTo>
                    <a:pt x="650" y="1744"/>
                  </a:lnTo>
                  <a:lnTo>
                    <a:pt x="497" y="1681"/>
                  </a:lnTo>
                  <a:lnTo>
                    <a:pt x="382" y="1637"/>
                  </a:lnTo>
                  <a:lnTo>
                    <a:pt x="306" y="1573"/>
                  </a:lnTo>
                  <a:lnTo>
                    <a:pt x="229" y="1529"/>
                  </a:lnTo>
                  <a:lnTo>
                    <a:pt x="114" y="1422"/>
                  </a:lnTo>
                  <a:lnTo>
                    <a:pt x="38" y="1334"/>
                  </a:lnTo>
                  <a:lnTo>
                    <a:pt x="0" y="1251"/>
                  </a:lnTo>
                  <a:lnTo>
                    <a:pt x="0" y="1163"/>
                  </a:lnTo>
                  <a:lnTo>
                    <a:pt x="38" y="1031"/>
                  </a:lnTo>
                  <a:lnTo>
                    <a:pt x="38" y="923"/>
                  </a:lnTo>
                  <a:lnTo>
                    <a:pt x="76" y="884"/>
                  </a:lnTo>
                  <a:lnTo>
                    <a:pt x="114" y="816"/>
                  </a:lnTo>
                  <a:lnTo>
                    <a:pt x="191" y="733"/>
                  </a:lnTo>
                  <a:lnTo>
                    <a:pt x="306" y="625"/>
                  </a:lnTo>
                  <a:lnTo>
                    <a:pt x="344" y="557"/>
                  </a:lnTo>
                  <a:lnTo>
                    <a:pt x="420" y="493"/>
                  </a:lnTo>
                  <a:lnTo>
                    <a:pt x="535" y="449"/>
                  </a:lnTo>
                  <a:lnTo>
                    <a:pt x="612" y="386"/>
                  </a:lnTo>
                  <a:lnTo>
                    <a:pt x="727" y="342"/>
                  </a:lnTo>
                  <a:lnTo>
                    <a:pt x="841" y="298"/>
                  </a:lnTo>
                  <a:lnTo>
                    <a:pt x="956" y="259"/>
                  </a:lnTo>
                  <a:lnTo>
                    <a:pt x="1109" y="215"/>
                  </a:lnTo>
                  <a:lnTo>
                    <a:pt x="1301" y="190"/>
                  </a:lnTo>
                  <a:lnTo>
                    <a:pt x="1492" y="151"/>
                  </a:lnTo>
                  <a:lnTo>
                    <a:pt x="1683" y="107"/>
                  </a:lnTo>
                  <a:lnTo>
                    <a:pt x="1837" y="83"/>
                  </a:lnTo>
                  <a:lnTo>
                    <a:pt x="1951" y="63"/>
                  </a:lnTo>
                  <a:lnTo>
                    <a:pt x="2104" y="43"/>
                  </a:lnTo>
                  <a:lnTo>
                    <a:pt x="2296" y="19"/>
                  </a:lnTo>
                  <a:lnTo>
                    <a:pt x="2525" y="19"/>
                  </a:lnTo>
                  <a:lnTo>
                    <a:pt x="2755" y="0"/>
                  </a:lnTo>
                  <a:lnTo>
                    <a:pt x="3061" y="0"/>
                  </a:lnTo>
                  <a:lnTo>
                    <a:pt x="3329" y="0"/>
                  </a:lnTo>
                  <a:lnTo>
                    <a:pt x="3597" y="0"/>
                  </a:lnTo>
                  <a:lnTo>
                    <a:pt x="3903" y="19"/>
                  </a:lnTo>
                  <a:lnTo>
                    <a:pt x="4171" y="19"/>
                  </a:lnTo>
                  <a:lnTo>
                    <a:pt x="4439" y="19"/>
                  </a:lnTo>
                  <a:lnTo>
                    <a:pt x="4669" y="43"/>
                  </a:lnTo>
                  <a:lnTo>
                    <a:pt x="4860" y="43"/>
                  </a:lnTo>
                  <a:lnTo>
                    <a:pt x="5013" y="43"/>
                  </a:lnTo>
                  <a:lnTo>
                    <a:pt x="5166" y="63"/>
                  </a:lnTo>
                  <a:lnTo>
                    <a:pt x="5243" y="63"/>
                  </a:lnTo>
                  <a:lnTo>
                    <a:pt x="7118" y="151"/>
                  </a:lnTo>
                  <a:lnTo>
                    <a:pt x="8419" y="215"/>
                  </a:lnTo>
                  <a:lnTo>
                    <a:pt x="8419" y="215"/>
                  </a:lnTo>
                </a:path>
              </a:pathLst>
            </a:custGeom>
            <a:solidFill>
              <a:srgbClr val="00871E"/>
            </a:solidFill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103" name="Freeform 296"/>
            <p:cNvSpPr>
              <a:spLocks noChangeArrowheads="1"/>
            </p:cNvSpPr>
            <p:nvPr/>
          </p:nvSpPr>
          <p:spPr bwMode="auto">
            <a:xfrm>
              <a:off x="2438" y="3121"/>
              <a:ext cx="55" cy="35"/>
            </a:xfrm>
            <a:custGeom>
              <a:avLst/>
              <a:gdLst/>
              <a:ahLst/>
              <a:cxnLst>
                <a:cxn ang="0">
                  <a:pos x="473" y="118"/>
                </a:cxn>
                <a:cxn ang="0">
                  <a:pos x="473" y="0"/>
                </a:cxn>
                <a:cxn ang="0">
                  <a:pos x="0" y="118"/>
                </a:cxn>
                <a:cxn ang="0">
                  <a:pos x="473" y="253"/>
                </a:cxn>
                <a:cxn ang="0">
                  <a:pos x="473" y="118"/>
                </a:cxn>
                <a:cxn ang="0">
                  <a:pos x="473" y="118"/>
                </a:cxn>
              </a:cxnLst>
              <a:rect l="0" t="0" r="r" b="b"/>
              <a:pathLst>
                <a:path w="474" h="254">
                  <a:moveTo>
                    <a:pt x="473" y="118"/>
                  </a:moveTo>
                  <a:lnTo>
                    <a:pt x="473" y="0"/>
                  </a:lnTo>
                  <a:lnTo>
                    <a:pt x="0" y="118"/>
                  </a:lnTo>
                  <a:lnTo>
                    <a:pt x="473" y="253"/>
                  </a:lnTo>
                  <a:lnTo>
                    <a:pt x="473" y="118"/>
                  </a:lnTo>
                  <a:lnTo>
                    <a:pt x="473" y="118"/>
                  </a:lnTo>
                </a:path>
              </a:pathLst>
            </a:custGeom>
            <a:solidFill>
              <a:srgbClr val="DD0806"/>
            </a:solidFill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600" dirty="0" smtClean="0">
                <a:ea typeface="ＭＳ Ｐゴシック" charset="-128"/>
                <a:cs typeface="ＭＳ Ｐゴシック" charset="-128"/>
              </a:rPr>
              <a:t>Reinforcement Learning</a:t>
            </a:r>
            <a:r>
              <a:rPr lang="en-US" sz="2800" dirty="0" smtClean="0">
                <a:ea typeface="ＭＳ Ｐゴシック" charset="-128"/>
                <a:cs typeface="ＭＳ Ｐゴシック" charset="-128"/>
              </a:rPr>
              <a:t/>
            </a:r>
            <a:br>
              <a:rPr lang="en-US" sz="2800" dirty="0" smtClean="0">
                <a:ea typeface="ＭＳ Ｐゴシック" charset="-128"/>
                <a:cs typeface="ＭＳ Ｐゴシック" charset="-128"/>
              </a:rPr>
            </a:br>
            <a:r>
              <a:rPr lang="en-US" sz="2800" dirty="0" smtClean="0">
                <a:ea typeface="ＭＳ Ｐゴシック" charset="-128"/>
                <a:cs typeface="ＭＳ Ｐゴシック" charset="-128"/>
              </a:rPr>
              <a:t>Advantages </a:t>
            </a:r>
            <a:r>
              <a:rPr lang="en-US" sz="2800" dirty="0">
                <a:ea typeface="ＭＳ Ｐゴシック" charset="-128"/>
                <a:cs typeface="ＭＳ Ｐゴシック" charset="-128"/>
              </a:rPr>
              <a:t>of TD Learning</a:t>
            </a:r>
          </a:p>
        </p:txBody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5458" y="1570588"/>
            <a:ext cx="8410575" cy="3860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dirty="0">
                <a:ea typeface="ＭＳ Ｐゴシック" charset="-128"/>
                <a:cs typeface="ＭＳ Ｐゴシック" charset="-128"/>
              </a:rPr>
              <a:t>TD methods do not require a model of the environment, only experience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dirty="0">
                <a:ea typeface="ＭＳ Ｐゴシック" charset="-128"/>
                <a:cs typeface="ＭＳ Ｐゴシック" charset="-128"/>
              </a:rPr>
              <a:t> TD, methods can be fully incremental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600" dirty="0"/>
              <a:t>You can learn </a:t>
            </a:r>
            <a:r>
              <a:rPr lang="en-US" sz="2600" dirty="0">
                <a:solidFill>
                  <a:srgbClr val="CC0000"/>
                </a:solidFill>
              </a:rPr>
              <a:t>before</a:t>
            </a:r>
            <a:r>
              <a:rPr lang="en-US" sz="2600" dirty="0"/>
              <a:t> knowing the final outcome</a:t>
            </a:r>
          </a:p>
          <a:p>
            <a:pPr lvl="2" indent="-228600" eaLnBrk="1" hangingPunct="1">
              <a:lnSpc>
                <a:spcPct val="90000"/>
              </a:lnSpc>
            </a:pPr>
            <a:r>
              <a:rPr lang="en-US" dirty="0">
                <a:ea typeface="ＭＳ Ｐゴシック" charset="-128"/>
              </a:rPr>
              <a:t>Less memory</a:t>
            </a:r>
          </a:p>
          <a:p>
            <a:pPr lvl="2" indent="-228600" eaLnBrk="1" hangingPunct="1">
              <a:lnSpc>
                <a:spcPct val="90000"/>
              </a:lnSpc>
            </a:pPr>
            <a:r>
              <a:rPr lang="en-US" dirty="0">
                <a:ea typeface="ＭＳ Ｐゴシック" charset="-128"/>
              </a:rPr>
              <a:t>Less peak computation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600" dirty="0"/>
              <a:t>You can learn </a:t>
            </a:r>
            <a:r>
              <a:rPr lang="en-US" sz="2600" dirty="0">
                <a:solidFill>
                  <a:srgbClr val="CC0000"/>
                </a:solidFill>
              </a:rPr>
              <a:t>without</a:t>
            </a:r>
            <a:r>
              <a:rPr lang="en-US" sz="2600" dirty="0"/>
              <a:t> the final outcome</a:t>
            </a:r>
          </a:p>
          <a:p>
            <a:pPr lvl="2" indent="-228600" eaLnBrk="1" hangingPunct="1">
              <a:lnSpc>
                <a:spcPct val="90000"/>
              </a:lnSpc>
            </a:pPr>
            <a:r>
              <a:rPr lang="en-US" dirty="0">
                <a:ea typeface="ＭＳ Ｐゴシック" charset="-128"/>
              </a:rPr>
              <a:t>From incomplete sequences</a:t>
            </a: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600" dirty="0" smtClean="0">
                <a:ea typeface="ＭＳ Ｐゴシック" charset="-128"/>
                <a:cs typeface="ＭＳ Ｐゴシック" charset="-128"/>
              </a:rPr>
              <a:t>Reinforcement Learning</a:t>
            </a:r>
            <a:r>
              <a:rPr lang="en-US" sz="2800" dirty="0" smtClean="0">
                <a:ea typeface="ＭＳ Ｐゴシック" charset="-128"/>
                <a:cs typeface="ＭＳ Ｐゴシック" charset="-128"/>
              </a:rPr>
              <a:t/>
            </a:r>
            <a:br>
              <a:rPr lang="en-US" sz="2800" dirty="0" smtClean="0">
                <a:ea typeface="ＭＳ Ｐゴシック" charset="-128"/>
                <a:cs typeface="ＭＳ Ｐゴシック" charset="-128"/>
              </a:rPr>
            </a:br>
            <a:r>
              <a:rPr lang="en-US" sz="2800" dirty="0" smtClean="0">
                <a:ea typeface="ＭＳ Ｐゴシック" charset="-128"/>
                <a:cs typeface="ＭＳ Ｐゴシック" charset="-128"/>
              </a:rPr>
              <a:t>Q-learning</a:t>
            </a:r>
            <a:endParaRPr lang="en-US" sz="2800" dirty="0">
              <a:ea typeface="ＭＳ Ｐゴシック" charset="-128"/>
              <a:cs typeface="ＭＳ Ｐゴシック" charset="-128"/>
            </a:endParaRPr>
          </a:p>
        </p:txBody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0896" y="1820038"/>
            <a:ext cx="8410575" cy="38608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Q-Learning (Watkins, 1989)</a:t>
            </a:r>
          </a:p>
          <a:p>
            <a:r>
              <a:rPr lang="en-US" sz="2800" dirty="0" smtClean="0"/>
              <a:t>Value Function approach</a:t>
            </a:r>
          </a:p>
          <a:p>
            <a:r>
              <a:rPr lang="en-US" sz="2800" dirty="0" err="1" smtClean="0"/>
              <a:t>Q(s,a</a:t>
            </a:r>
            <a:r>
              <a:rPr lang="en-US" sz="2800" dirty="0" smtClean="0"/>
              <a:t>): </a:t>
            </a:r>
            <a:r>
              <a:rPr lang="en-US" sz="2800" dirty="0" err="1" smtClean="0"/>
              <a:t>Maximise</a:t>
            </a:r>
            <a:r>
              <a:rPr lang="en-US" sz="2800" dirty="0" smtClean="0"/>
              <a:t> total amount of reward agent can expect to accumulate over future starting from state </a:t>
            </a:r>
            <a:r>
              <a:rPr lang="en-US" sz="2800" b="1" i="1" dirty="0" err="1" smtClean="0"/>
              <a:t>s</a:t>
            </a:r>
            <a:r>
              <a:rPr lang="en-US" sz="2800" dirty="0" smtClean="0"/>
              <a:t> and taking action </a:t>
            </a:r>
            <a:r>
              <a:rPr lang="en-US" sz="2800" b="1" i="1" dirty="0" smtClean="0"/>
              <a:t>a</a:t>
            </a:r>
          </a:p>
          <a:p>
            <a:endParaRPr lang="en-US" sz="2800" b="1" i="1" dirty="0" smtClean="0"/>
          </a:p>
          <a:p>
            <a:pPr lvl="1">
              <a:buFontTx/>
              <a:buNone/>
            </a:pPr>
            <a:r>
              <a:rPr lang="en-US" b="1" dirty="0" err="1" smtClean="0"/>
              <a:t>Q(s,a</a:t>
            </a:r>
            <a:r>
              <a:rPr lang="en-US" b="1" dirty="0" smtClean="0"/>
              <a:t>) </a:t>
            </a:r>
            <a:r>
              <a:rPr lang="en-US" b="1" dirty="0" err="1" smtClean="0">
                <a:sym typeface="Wingdings" charset="2"/>
              </a:rPr>
              <a:t></a:t>
            </a:r>
            <a:r>
              <a:rPr lang="en-US" b="1" dirty="0" smtClean="0"/>
              <a:t> </a:t>
            </a:r>
            <a:r>
              <a:rPr lang="en-US" b="1" dirty="0" err="1" smtClean="0"/>
              <a:t>Q(s,a</a:t>
            </a:r>
            <a:r>
              <a:rPr lang="en-US" b="1" dirty="0" smtClean="0"/>
              <a:t>) + </a:t>
            </a:r>
            <a:r>
              <a:rPr lang="en-US" b="1" dirty="0" err="1" smtClean="0"/>
              <a:t>α[r</a:t>
            </a:r>
            <a:r>
              <a:rPr lang="en-US" b="1" dirty="0" smtClean="0"/>
              <a:t> + </a:t>
            </a:r>
            <a:r>
              <a:rPr lang="en-US" b="1" dirty="0" err="1" smtClean="0"/>
              <a:t>γ</a:t>
            </a:r>
            <a:r>
              <a:rPr lang="en-US" b="1" dirty="0" smtClean="0"/>
              <a:t> </a:t>
            </a:r>
            <a:r>
              <a:rPr lang="en-US" b="1" dirty="0" err="1" smtClean="0"/>
              <a:t>maxQ(s’,a</a:t>
            </a:r>
            <a:r>
              <a:rPr lang="en-US" b="1" dirty="0" smtClean="0"/>
              <a:t>’)- </a:t>
            </a:r>
            <a:r>
              <a:rPr lang="en-US" b="1" dirty="0" err="1" smtClean="0"/>
              <a:t>Q(s,a</a:t>
            </a:r>
            <a:r>
              <a:rPr lang="en-US" b="1" dirty="0" smtClean="0"/>
              <a:t>)]</a:t>
            </a:r>
            <a:endParaRPr lang="en-US" b="1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4000" dirty="0" smtClean="0">
                <a:ea typeface="ＭＳ Ｐゴシック" charset="-128"/>
                <a:cs typeface="ＭＳ Ｐゴシック" charset="-128"/>
              </a:rPr>
              <a:t>Reinforcement Learning</a:t>
            </a:r>
            <a:r>
              <a:rPr lang="en-US" dirty="0" smtClean="0">
                <a:ea typeface="ＭＳ Ｐゴシック" charset="-128"/>
                <a:cs typeface="ＭＳ Ｐゴシック" charset="-128"/>
              </a:rPr>
              <a:t/>
            </a:r>
            <a:br>
              <a:rPr lang="en-US" dirty="0" smtClean="0">
                <a:ea typeface="ＭＳ Ｐゴシック" charset="-128"/>
                <a:cs typeface="ＭＳ Ｐゴシック" charset="-128"/>
              </a:rPr>
            </a:br>
            <a:r>
              <a:rPr lang="en-US" sz="3111" dirty="0" smtClean="0">
                <a:ea typeface="ＭＳ Ｐゴシック" charset="-128"/>
                <a:cs typeface="ＭＳ Ｐゴシック" charset="-128"/>
              </a:rPr>
              <a:t>Policy </a:t>
            </a:r>
            <a:r>
              <a:rPr lang="en-US" sz="3111" dirty="0">
                <a:ea typeface="ＭＳ Ｐゴシック" charset="-128"/>
                <a:cs typeface="ＭＳ Ｐゴシック" charset="-128"/>
              </a:rPr>
              <a:t>Iteration</a:t>
            </a:r>
          </a:p>
        </p:txBody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7988" y="1624013"/>
            <a:ext cx="8410575" cy="4799012"/>
          </a:xfrm>
        </p:spPr>
        <p:txBody>
          <a:bodyPr/>
          <a:lstStyle/>
          <a:p>
            <a:pPr eaLnBrk="1" hangingPunct="1"/>
            <a:r>
              <a:rPr lang="en-US" dirty="0">
                <a:ea typeface="ＭＳ Ｐゴシック" charset="-128"/>
                <a:cs typeface="ＭＳ Ｐゴシック" charset="-128"/>
              </a:rPr>
              <a:t>Another method for finding the optimal policy.</a:t>
            </a:r>
          </a:p>
          <a:p>
            <a:pPr eaLnBrk="1" hangingPunct="1"/>
            <a:r>
              <a:rPr lang="en-US" dirty="0">
                <a:ea typeface="ＭＳ Ｐゴシック" charset="-128"/>
                <a:cs typeface="ＭＳ Ｐゴシック" charset="-128"/>
              </a:rPr>
              <a:t>Here the policy  </a:t>
            </a:r>
            <a:r>
              <a:rPr lang="el-GR" dirty="0">
                <a:ea typeface="ＭＳ Ｐゴシック" charset="-128"/>
                <a:cs typeface="ＭＳ Ｐゴシック" charset="-128"/>
              </a:rPr>
              <a:t>π</a:t>
            </a:r>
            <a:r>
              <a:rPr lang="en-US" dirty="0">
                <a:ea typeface="ＭＳ Ｐゴシック" charset="-128"/>
                <a:cs typeface="ＭＳ Ｐゴシック" charset="-128"/>
              </a:rPr>
              <a:t> is directly manipulated instead of first looking for the optimal value function.</a:t>
            </a:r>
          </a:p>
          <a:p>
            <a:pPr eaLnBrk="1" hangingPunct="1"/>
            <a:r>
              <a:rPr lang="en-US" dirty="0">
                <a:ea typeface="ＭＳ Ｐゴシック" charset="-128"/>
                <a:cs typeface="ＭＳ Ｐゴシック" charset="-128"/>
              </a:rPr>
              <a:t>Examples: learning </a:t>
            </a:r>
            <a:r>
              <a:rPr lang="en-US" dirty="0" smtClean="0">
                <a:ea typeface="ＭＳ Ｐゴシック" charset="-128"/>
                <a:cs typeface="ＭＳ Ｐゴシック" charset="-128"/>
              </a:rPr>
              <a:t>automata (Cross learning), </a:t>
            </a:r>
            <a:r>
              <a:rPr lang="en-US" dirty="0">
                <a:ea typeface="ＭＳ Ｐゴシック" charset="-128"/>
                <a:cs typeface="ＭＳ Ｐゴシック" charset="-128"/>
              </a:rPr>
              <a:t>evolutionary algorithms</a:t>
            </a:r>
          </a:p>
          <a:p>
            <a:pPr eaLnBrk="1" hangingPunct="1">
              <a:buFontTx/>
              <a:buNone/>
            </a:pPr>
            <a:endParaRPr lang="en-US" dirty="0">
              <a:ea typeface="ＭＳ Ｐゴシック" charset="-128"/>
              <a:cs typeface="ＭＳ Ｐゴシック" charset="-128"/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4000" dirty="0" smtClean="0">
                <a:ea typeface="ＭＳ Ｐゴシック" charset="-128"/>
                <a:cs typeface="ＭＳ Ｐゴシック" charset="-128"/>
              </a:rPr>
              <a:t>Reinforcement Learning</a:t>
            </a:r>
            <a:r>
              <a:rPr lang="en-US" dirty="0" smtClean="0">
                <a:ea typeface="ＭＳ Ｐゴシック" charset="-128"/>
                <a:cs typeface="ＭＳ Ｐゴシック" charset="-128"/>
              </a:rPr>
              <a:t/>
            </a:r>
            <a:br>
              <a:rPr lang="en-US" dirty="0" smtClean="0">
                <a:ea typeface="ＭＳ Ｐゴシック" charset="-128"/>
                <a:cs typeface="ＭＳ Ｐゴシック" charset="-128"/>
              </a:rPr>
            </a:br>
            <a:r>
              <a:rPr lang="en-US" sz="3111" dirty="0" smtClean="0">
                <a:ea typeface="ＭＳ Ｐゴシック" charset="-128"/>
                <a:cs typeface="ＭＳ Ｐゴシック" charset="-128"/>
              </a:rPr>
              <a:t>Exploration</a:t>
            </a:r>
            <a:r>
              <a:rPr lang="en-US" sz="3111" dirty="0">
                <a:ea typeface="ＭＳ Ｐゴシック" charset="-128"/>
                <a:cs typeface="ＭＳ Ｐゴシック" charset="-128"/>
              </a:rPr>
              <a:t>-Exploitation</a:t>
            </a:r>
          </a:p>
        </p:txBody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dirty="0">
                <a:ea typeface="ＭＳ Ｐゴシック" charset="-128"/>
                <a:cs typeface="ＭＳ Ｐゴシック" charset="-128"/>
              </a:rPr>
              <a:t>How to select an action based on the values of the states or state-action pairs?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err="1">
                <a:ea typeface="ＭＳ Ｐゴシック" charset="-128"/>
                <a:cs typeface="ＭＳ Ｐゴシック" charset="-128"/>
              </a:rPr>
              <a:t>Succes</a:t>
            </a:r>
            <a:r>
              <a:rPr lang="en-US" sz="2800" dirty="0">
                <a:ea typeface="ＭＳ Ｐゴシック" charset="-128"/>
                <a:cs typeface="ＭＳ Ｐゴシック" charset="-128"/>
              </a:rPr>
              <a:t> of RL depends on trade-off: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/>
              <a:t>Exploration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/>
              <a:t>Exploitation</a:t>
            </a:r>
          </a:p>
          <a:p>
            <a:pPr eaLnBrk="1" hangingPunct="1">
              <a:lnSpc>
                <a:spcPct val="90000"/>
              </a:lnSpc>
            </a:pPr>
            <a:endParaRPr lang="en-US" sz="2800" dirty="0">
              <a:ea typeface="ＭＳ Ｐゴシック" charset="-128"/>
              <a:cs typeface="ＭＳ Ｐゴシック" charset="-128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800" dirty="0">
                <a:ea typeface="ＭＳ Ｐゴシック" charset="-128"/>
                <a:cs typeface="ＭＳ Ｐゴシック" charset="-128"/>
              </a:rPr>
              <a:t>One needs to sufficiently explore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>
                <a:ea typeface="ＭＳ Ｐゴシック" charset="-128"/>
                <a:cs typeface="ＭＳ Ｐゴシック" charset="-128"/>
              </a:rPr>
              <a:t>One needs to exploit in time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>
                <a:ea typeface="ＭＳ Ｐゴシック" charset="-128"/>
                <a:cs typeface="ＭＳ Ｐゴシック" charset="-128"/>
              </a:rPr>
              <a:t>Different methods: random, greedy, </a:t>
            </a:r>
            <a:r>
              <a:rPr lang="el-GR" sz="2800" dirty="0">
                <a:ea typeface="ＭＳ Ｐゴシック" charset="-128"/>
                <a:cs typeface="ＭＳ Ｐゴシック" charset="-128"/>
              </a:rPr>
              <a:t>ε</a:t>
            </a:r>
            <a:r>
              <a:rPr lang="en-US" sz="2800" dirty="0">
                <a:ea typeface="ＭＳ Ｐゴシック" charset="-128"/>
                <a:cs typeface="ＭＳ Ｐゴシック" charset="-128"/>
              </a:rPr>
              <a:t>-greedy, Boltzmann</a:t>
            </a: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11188" y="1419688"/>
            <a:ext cx="8178800" cy="4799012"/>
          </a:xfrm>
        </p:spPr>
        <p:txBody>
          <a:bodyPr/>
          <a:lstStyle/>
          <a:p>
            <a:pPr defTabSz="449263" eaLnBrk="1" hangingPunct="1">
              <a:lnSpc>
                <a:spcPct val="90000"/>
              </a:lnSpc>
            </a:pPr>
            <a:r>
              <a:rPr lang="en-US" sz="2400" dirty="0" err="1">
                <a:ea typeface="ＭＳ Ｐゴシック" charset="-128"/>
                <a:cs typeface="ＭＳ Ｐゴシック" charset="-128"/>
              </a:rPr>
              <a:t>Boltzman</a:t>
            </a:r>
            <a:r>
              <a:rPr lang="en-US" sz="2400" dirty="0">
                <a:ea typeface="ＭＳ Ｐゴシック" charset="-128"/>
                <a:cs typeface="ＭＳ Ｐゴシック" charset="-128"/>
              </a:rPr>
              <a:t>:</a:t>
            </a:r>
          </a:p>
          <a:p>
            <a:pPr defTabSz="449263" eaLnBrk="1" hangingPunct="1">
              <a:lnSpc>
                <a:spcPct val="90000"/>
              </a:lnSpc>
            </a:pPr>
            <a:endParaRPr lang="en-US" sz="2400" dirty="0">
              <a:ea typeface="ＭＳ Ｐゴシック" charset="-128"/>
              <a:cs typeface="ＭＳ Ｐゴシック" charset="-128"/>
            </a:endParaRPr>
          </a:p>
          <a:p>
            <a:pPr defTabSz="449263" eaLnBrk="1" hangingPunct="1">
              <a:lnSpc>
                <a:spcPct val="90000"/>
              </a:lnSpc>
            </a:pPr>
            <a:endParaRPr lang="en-US" sz="2400" dirty="0">
              <a:ea typeface="ＭＳ Ｐゴシック" charset="-128"/>
              <a:cs typeface="ＭＳ Ｐゴシック" charset="-128"/>
            </a:endParaRPr>
          </a:p>
          <a:p>
            <a:pPr defTabSz="449263" eaLnBrk="1" hangingPunct="1">
              <a:lnSpc>
                <a:spcPct val="90000"/>
              </a:lnSpc>
            </a:pPr>
            <a:endParaRPr lang="en-US" sz="2400" dirty="0">
              <a:ea typeface="ＭＳ Ｐゴシック" charset="-128"/>
              <a:cs typeface="ＭＳ Ｐゴシック" charset="-128"/>
            </a:endParaRPr>
          </a:p>
          <a:p>
            <a:pPr defTabSz="449263" eaLnBrk="1" hangingPunct="1">
              <a:lnSpc>
                <a:spcPct val="90000"/>
              </a:lnSpc>
            </a:pPr>
            <a:endParaRPr lang="en-US" sz="2400" dirty="0">
              <a:ea typeface="ＭＳ Ｐゴシック" charset="-128"/>
              <a:cs typeface="ＭＳ Ｐゴシック" charset="-128"/>
            </a:endParaRPr>
          </a:p>
          <a:p>
            <a:pPr defTabSz="449263" eaLnBrk="1" hangingPunct="1">
              <a:lnSpc>
                <a:spcPct val="90000"/>
              </a:lnSpc>
            </a:pPr>
            <a:endParaRPr lang="en-US" sz="2400" dirty="0">
              <a:ea typeface="ＭＳ Ｐゴシック" charset="-128"/>
              <a:cs typeface="ＭＳ Ｐゴシック" charset="-128"/>
            </a:endParaRPr>
          </a:p>
          <a:p>
            <a:pPr defTabSz="449263" eaLnBrk="1" hangingPunct="1">
              <a:lnSpc>
                <a:spcPct val="90000"/>
              </a:lnSpc>
            </a:pPr>
            <a:endParaRPr lang="en-US" sz="2400" dirty="0">
              <a:ea typeface="ＭＳ Ｐゴシック" charset="-128"/>
              <a:cs typeface="ＭＳ Ｐゴシック" charset="-128"/>
            </a:endParaRPr>
          </a:p>
          <a:p>
            <a:pPr defTabSz="449263" eaLnBrk="1" hangingPunct="1">
              <a:lnSpc>
                <a:spcPct val="90000"/>
              </a:lnSpc>
            </a:pPr>
            <a:r>
              <a:rPr lang="en-US" sz="2400" dirty="0">
                <a:ea typeface="ＭＳ Ｐゴシック" charset="-128"/>
                <a:cs typeface="ＭＳ Ｐゴシック" charset="-128"/>
              </a:rPr>
              <a:t>If T is large, all probabilities are equal</a:t>
            </a:r>
          </a:p>
          <a:p>
            <a:pPr defTabSz="449263" eaLnBrk="1" hangingPunct="1">
              <a:lnSpc>
                <a:spcPct val="90000"/>
              </a:lnSpc>
            </a:pPr>
            <a:r>
              <a:rPr lang="en-US" sz="2400" dirty="0">
                <a:ea typeface="ＭＳ Ｐゴシック" charset="-128"/>
                <a:cs typeface="ＭＳ Ｐゴシック" charset="-128"/>
              </a:rPr>
              <a:t>T is small, better actions are favored</a:t>
            </a:r>
          </a:p>
          <a:p>
            <a:pPr defTabSz="449263" eaLnBrk="1" hangingPunct="1">
              <a:lnSpc>
                <a:spcPct val="90000"/>
              </a:lnSpc>
            </a:pPr>
            <a:r>
              <a:rPr lang="en-US" sz="2400" dirty="0">
                <a:ea typeface="ＭＳ Ｐゴシック" charset="-128"/>
                <a:cs typeface="ＭＳ Ｐゴシック" charset="-128"/>
              </a:rPr>
              <a:t>So start with large T and decrease it gradually</a:t>
            </a:r>
          </a:p>
          <a:p>
            <a:pPr defTabSz="449263" eaLnBrk="1" hangingPunct="1">
              <a:lnSpc>
                <a:spcPct val="90000"/>
              </a:lnSpc>
            </a:pPr>
            <a:endParaRPr lang="en-US" sz="2400" dirty="0">
              <a:ea typeface="ＭＳ Ｐゴシック" charset="-128"/>
              <a:cs typeface="ＭＳ Ｐゴシック" charset="-128"/>
            </a:endParaRPr>
          </a:p>
        </p:txBody>
      </p:sp>
      <p:graphicFrame>
        <p:nvGraphicFramePr>
          <p:cNvPr id="58370" name="Object 2"/>
          <p:cNvGraphicFramePr>
            <a:graphicFrameLocks noChangeAspect="1"/>
          </p:cNvGraphicFramePr>
          <p:nvPr>
            <p:ph sz="half" idx="2"/>
          </p:nvPr>
        </p:nvGraphicFramePr>
        <p:xfrm>
          <a:off x="2220913" y="2149475"/>
          <a:ext cx="4119562" cy="1892300"/>
        </p:xfrm>
        <a:graphic>
          <a:graphicData uri="http://schemas.openxmlformats.org/presentationml/2006/ole">
            <p:oleObj spid="_x0000_s157698" name="Vergelijking" r:id="rId3" imgW="1600200" imgH="799920" progId="Equation.3">
              <p:embed/>
            </p:oleObj>
          </a:graphicData>
        </a:graphic>
      </p:graphicFrame>
      <p:sp>
        <p:nvSpPr>
          <p:cNvPr id="6" name="Tijdelijke aanduiding voor voettekst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MultiAgent Systems (2nd edition), MIT Press, 2013, edited by G. Weiss </a:t>
            </a:r>
            <a:endParaRPr lang="en-US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nl-NL" dirty="0"/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ＭＳ Ｐゴシック" charset="-128"/>
                <a:cs typeface="ＭＳ Ｐゴシック" charset="-128"/>
              </a:rPr>
              <a:t>Reinforcement Learning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ＭＳ Ｐゴシック" charset="-128"/>
                <a:cs typeface="ＭＳ Ｐゴシック" charset="-128"/>
              </a:rPr>
              <a:t/>
            </a:r>
            <a:b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ＭＳ Ｐゴシック" charset="-128"/>
                <a:cs typeface="ＭＳ Ｐゴシック" charset="-128"/>
              </a:rPr>
            </a:br>
            <a:r>
              <a:rPr kumimoji="0" lang="en-US" sz="3111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ＭＳ Ｐゴシック" charset="-128"/>
                <a:cs typeface="ＭＳ Ｐゴシック" charset="-128"/>
              </a:rPr>
              <a:t>Exploration-Exploitation</a:t>
            </a:r>
            <a:endParaRPr kumimoji="0" lang="en-US" sz="3111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4000" dirty="0" smtClean="0">
                <a:ea typeface="ＭＳ Ｐゴシック" charset="-128"/>
                <a:cs typeface="ＭＳ Ｐゴシック" charset="-128"/>
              </a:rPr>
              <a:t>Reinforcement Learning</a:t>
            </a:r>
            <a:r>
              <a:rPr lang="en-US" sz="2800" dirty="0" smtClean="0">
                <a:ea typeface="ＭＳ Ｐゴシック" charset="-128"/>
                <a:cs typeface="ＭＳ Ｐゴシック" charset="-128"/>
              </a:rPr>
              <a:t/>
            </a:r>
            <a:br>
              <a:rPr lang="en-US" sz="2800" dirty="0" smtClean="0">
                <a:ea typeface="ＭＳ Ｐゴシック" charset="-128"/>
                <a:cs typeface="ＭＳ Ｐゴシック" charset="-128"/>
              </a:rPr>
            </a:br>
            <a:r>
              <a:rPr lang="en-US" sz="3111" dirty="0" smtClean="0">
                <a:ea typeface="ＭＳ Ｐゴシック" charset="-128"/>
                <a:cs typeface="ＭＳ Ｐゴシック" charset="-128"/>
              </a:rPr>
              <a:t>Classification </a:t>
            </a:r>
            <a:r>
              <a:rPr lang="en-US" sz="3111" dirty="0">
                <a:ea typeface="ＭＳ Ｐゴシック" charset="-128"/>
                <a:cs typeface="ＭＳ Ｐゴシック" charset="-128"/>
              </a:rPr>
              <a:t>of RL methods</a:t>
            </a:r>
          </a:p>
        </p:txBody>
      </p:sp>
      <p:graphicFrame>
        <p:nvGraphicFramePr>
          <p:cNvPr id="1656859" name="Group 27"/>
          <p:cNvGraphicFramePr>
            <a:graphicFrameLocks noGrp="1"/>
          </p:cNvGraphicFramePr>
          <p:nvPr>
            <p:ph idx="1"/>
          </p:nvPr>
        </p:nvGraphicFramePr>
        <p:xfrm>
          <a:off x="1973527" y="2350644"/>
          <a:ext cx="6240462" cy="3867150"/>
        </p:xfrm>
        <a:graphic>
          <a:graphicData uri="http://schemas.openxmlformats.org/drawingml/2006/table">
            <a:tbl>
              <a:tblPr/>
              <a:tblGrid>
                <a:gridCol w="945154"/>
                <a:gridCol w="2501881"/>
                <a:gridCol w="2793427"/>
              </a:tblGrid>
              <a:tr h="911504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nl-NL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-10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-106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-106" charset="0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-106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-106" charset="0"/>
                        </a:rPr>
                        <a:t>NO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66596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-106" charset="0"/>
                      </a:endParaRP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-106" charset="0"/>
                        </a:rPr>
                        <a:t>YES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-106" charset="0"/>
                      </a:endParaRP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-106" charset="0"/>
                        </a:rPr>
                        <a:t>Dynamic Programming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-106" charset="0"/>
                      </a:endParaRP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-106" charset="0"/>
                        </a:rPr>
                        <a:t>Temporal Difference (TD)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8905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-106" charset="0"/>
                      </a:endParaRP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-106" charset="0"/>
                        </a:rPr>
                        <a:t>NO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-106" charset="0"/>
                      </a:endParaRP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-106" charset="0"/>
                        </a:rPr>
                        <a:t>__________________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-106" charset="0"/>
                      </a:endParaRP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-106" charset="0"/>
                        </a:rPr>
                        <a:t>Monte Carlo Methods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9414" name="Text Box 21"/>
          <p:cNvSpPr txBox="1">
            <a:spLocks noChangeArrowheads="1"/>
          </p:cNvSpPr>
          <p:nvPr/>
        </p:nvSpPr>
        <p:spPr bwMode="auto">
          <a:xfrm>
            <a:off x="4038600" y="1752600"/>
            <a:ext cx="3886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l" eaLnBrk="0" hangingPunct="0">
              <a:lnSpc>
                <a:spcPct val="100000"/>
              </a:lnSpc>
              <a:spcBef>
                <a:spcPct val="0"/>
              </a:spcBef>
              <a:buClrTx/>
              <a:buSzTx/>
            </a:pPr>
            <a:r>
              <a:rPr lang="en-US" sz="2400">
                <a:latin typeface="Times New Roman" charset="0"/>
              </a:rPr>
              <a:t>Model of the environment?</a:t>
            </a:r>
          </a:p>
        </p:txBody>
      </p:sp>
      <p:sp>
        <p:nvSpPr>
          <p:cNvPr id="59415" name="Text Box 22"/>
          <p:cNvSpPr txBox="1">
            <a:spLocks noChangeArrowheads="1"/>
          </p:cNvSpPr>
          <p:nvPr/>
        </p:nvSpPr>
        <p:spPr bwMode="auto">
          <a:xfrm>
            <a:off x="1127125" y="3165475"/>
            <a:ext cx="404813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l" eaLnBrk="0" hangingPunct="0">
              <a:lnSpc>
                <a:spcPct val="100000"/>
              </a:lnSpc>
              <a:spcBef>
                <a:spcPct val="0"/>
              </a:spcBef>
              <a:buClrTx/>
              <a:buSzTx/>
            </a:pPr>
            <a:r>
              <a:rPr lang="en-US" sz="2400">
                <a:latin typeface="Times New Roman" charset="0"/>
              </a:rPr>
              <a:t>B</a:t>
            </a:r>
          </a:p>
          <a:p>
            <a:pPr algn="l" eaLnBrk="0" hangingPunct="0">
              <a:lnSpc>
                <a:spcPct val="100000"/>
              </a:lnSpc>
              <a:spcBef>
                <a:spcPct val="0"/>
              </a:spcBef>
              <a:buClrTx/>
              <a:buSzTx/>
            </a:pPr>
            <a:r>
              <a:rPr lang="en-US" sz="2400">
                <a:latin typeface="Times New Roman" charset="0"/>
              </a:rPr>
              <a:t>O</a:t>
            </a:r>
          </a:p>
          <a:p>
            <a:pPr algn="l" eaLnBrk="0" hangingPunct="0">
              <a:lnSpc>
                <a:spcPct val="100000"/>
              </a:lnSpc>
              <a:spcBef>
                <a:spcPct val="0"/>
              </a:spcBef>
              <a:buClrTx/>
              <a:buSzTx/>
            </a:pPr>
            <a:r>
              <a:rPr lang="en-US" sz="2400">
                <a:latin typeface="Times New Roman" charset="0"/>
              </a:rPr>
              <a:t>O</a:t>
            </a:r>
          </a:p>
          <a:p>
            <a:pPr algn="l" eaLnBrk="0" hangingPunct="0">
              <a:lnSpc>
                <a:spcPct val="100000"/>
              </a:lnSpc>
              <a:spcBef>
                <a:spcPct val="0"/>
              </a:spcBef>
              <a:buClrTx/>
              <a:buSzTx/>
            </a:pPr>
            <a:r>
              <a:rPr lang="en-US" sz="2400">
                <a:latin typeface="Times New Roman" charset="0"/>
              </a:rPr>
              <a:t>T</a:t>
            </a:r>
          </a:p>
          <a:p>
            <a:pPr algn="l" eaLnBrk="0" hangingPunct="0">
              <a:lnSpc>
                <a:spcPct val="100000"/>
              </a:lnSpc>
              <a:spcBef>
                <a:spcPct val="0"/>
              </a:spcBef>
              <a:buClrTx/>
              <a:buSzTx/>
            </a:pPr>
            <a:r>
              <a:rPr lang="en-US" sz="2400">
                <a:latin typeface="Times New Roman" charset="0"/>
              </a:rPr>
              <a:t>S</a:t>
            </a:r>
          </a:p>
          <a:p>
            <a:pPr algn="l" eaLnBrk="0" hangingPunct="0">
              <a:lnSpc>
                <a:spcPct val="100000"/>
              </a:lnSpc>
              <a:spcBef>
                <a:spcPct val="0"/>
              </a:spcBef>
              <a:buClrTx/>
              <a:buSzTx/>
            </a:pPr>
            <a:r>
              <a:rPr lang="en-US" sz="2400">
                <a:latin typeface="Times New Roman" charset="0"/>
              </a:rPr>
              <a:t>R</a:t>
            </a:r>
          </a:p>
          <a:p>
            <a:pPr algn="l" eaLnBrk="0" hangingPunct="0">
              <a:lnSpc>
                <a:spcPct val="100000"/>
              </a:lnSpc>
              <a:spcBef>
                <a:spcPct val="0"/>
              </a:spcBef>
              <a:buClrTx/>
              <a:buSzTx/>
            </a:pPr>
            <a:r>
              <a:rPr lang="en-US" sz="2400">
                <a:latin typeface="Times New Roman" charset="0"/>
              </a:rPr>
              <a:t>A</a:t>
            </a:r>
          </a:p>
          <a:p>
            <a:pPr algn="l" eaLnBrk="0" hangingPunct="0">
              <a:lnSpc>
                <a:spcPct val="100000"/>
              </a:lnSpc>
              <a:spcBef>
                <a:spcPct val="0"/>
              </a:spcBef>
              <a:buClrTx/>
              <a:buSzTx/>
            </a:pPr>
            <a:r>
              <a:rPr lang="en-US" sz="2400">
                <a:latin typeface="Times New Roman" charset="0"/>
              </a:rPr>
              <a:t>P</a:t>
            </a:r>
          </a:p>
          <a:p>
            <a:pPr algn="l" eaLnBrk="0" hangingPunct="0">
              <a:lnSpc>
                <a:spcPct val="100000"/>
              </a:lnSpc>
              <a:spcBef>
                <a:spcPct val="0"/>
              </a:spcBef>
              <a:buClrTx/>
              <a:buSzTx/>
            </a:pPr>
            <a:r>
              <a:rPr lang="en-US" sz="2400">
                <a:latin typeface="Times New Roman" charset="0"/>
              </a:rPr>
              <a:t>?</a:t>
            </a:r>
          </a:p>
        </p:txBody>
      </p:sp>
      <p:sp>
        <p:nvSpPr>
          <p:cNvPr id="7" name="Tijdelijke aanduiding voor voettekst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MultiAgent Systems (2nd edition), MIT Press, 2013, edited by G. Weiss 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7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dirty="0" smtClean="0"/>
              <a:t>Reinforcement Learning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111" dirty="0" err="1" smtClean="0"/>
              <a:t>multiagent</a:t>
            </a:r>
            <a:r>
              <a:rPr lang="en-US" sz="3111" dirty="0" smtClean="0"/>
              <a:t> settings</a:t>
            </a:r>
            <a:endParaRPr lang="en-US" sz="3111" dirty="0"/>
          </a:p>
        </p:txBody>
      </p:sp>
      <p:pic>
        <p:nvPicPr>
          <p:cNvPr id="417796" name="Picture 4" descr="environment"/>
          <p:cNvPicPr>
            <a:picLocks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912697" y="1981200"/>
            <a:ext cx="3896077" cy="4572000"/>
          </a:xfrm>
          <a:noFill/>
          <a:ln/>
        </p:spPr>
      </p:pic>
      <p:sp>
        <p:nvSpPr>
          <p:cNvPr id="4" name="Text Box 102"/>
          <p:cNvSpPr txBox="1">
            <a:spLocks noChangeArrowheads="1"/>
          </p:cNvSpPr>
          <p:nvPr/>
        </p:nvSpPr>
        <p:spPr bwMode="auto">
          <a:xfrm>
            <a:off x="5013325" y="3071036"/>
            <a:ext cx="413067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>
              <a:buFontTx/>
              <a:buNone/>
            </a:pPr>
            <a:r>
              <a:rPr lang="en-US" sz="2400" b="0" dirty="0">
                <a:solidFill>
                  <a:schemeClr val="tx1"/>
                </a:solidFill>
                <a:latin typeface="Times New Roman" charset="0"/>
              </a:rPr>
              <a:t>How can multiple RL agents learn to coordinate on joint optimal solutions?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555" name="Rectangle 3"/>
          <p:cNvSpPr>
            <a:spLocks noChangeArrowheads="1"/>
          </p:cNvSpPr>
          <p:nvPr/>
        </p:nvSpPr>
        <p:spPr bwMode="auto">
          <a:xfrm>
            <a:off x="457200" y="1936524"/>
            <a:ext cx="8229599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eaLnBrk="0" hangingPunct="0">
              <a:spcBef>
                <a:spcPct val="0"/>
              </a:spcBef>
              <a:buFontTx/>
              <a:buNone/>
            </a:pPr>
            <a:endParaRPr lang="en-US" sz="1800" b="0" dirty="0">
              <a:solidFill>
                <a:schemeClr val="tx1"/>
              </a:solidFill>
              <a:latin typeface="Times New Roman" charset="0"/>
            </a:endParaRPr>
          </a:p>
          <a:p>
            <a:pPr eaLnBrk="0" hangingPunct="0">
              <a:spcBef>
                <a:spcPct val="0"/>
              </a:spcBef>
              <a:buFontTx/>
              <a:buChar char="•"/>
            </a:pPr>
            <a:r>
              <a:rPr lang="en-US" sz="2400" b="0" dirty="0" smtClean="0">
                <a:solidFill>
                  <a:schemeClr val="tx1"/>
                </a:solidFill>
                <a:latin typeface="Times New Roman" charset="0"/>
              </a:rPr>
              <a:t> </a:t>
            </a:r>
            <a:r>
              <a:rPr lang="en-US" sz="2800" b="0" dirty="0" smtClean="0">
                <a:solidFill>
                  <a:schemeClr val="tx1"/>
                </a:solidFill>
                <a:latin typeface="Times New Roman" charset="0"/>
              </a:rPr>
              <a:t>Each </a:t>
            </a:r>
            <a:r>
              <a:rPr lang="en-US" sz="2800" b="0" dirty="0">
                <a:solidFill>
                  <a:schemeClr val="tx1"/>
                </a:solidFill>
                <a:latin typeface="Times New Roman" charset="0"/>
              </a:rPr>
              <a:t>agent has just </a:t>
            </a:r>
            <a:r>
              <a:rPr lang="en-US" sz="2800" b="1" dirty="0">
                <a:solidFill>
                  <a:schemeClr val="tx1"/>
                </a:solidFill>
                <a:latin typeface="Times New Roman" charset="0"/>
              </a:rPr>
              <a:t>incomplete information </a:t>
            </a:r>
          </a:p>
          <a:p>
            <a:pPr eaLnBrk="0" hangingPunct="0">
              <a:spcBef>
                <a:spcPct val="0"/>
              </a:spcBef>
              <a:buFontTx/>
              <a:buChar char="•"/>
            </a:pPr>
            <a:r>
              <a:rPr lang="en-US" sz="2800" b="0" dirty="0">
                <a:solidFill>
                  <a:schemeClr val="tx1"/>
                </a:solidFill>
                <a:latin typeface="Times New Roman" charset="0"/>
              </a:rPr>
              <a:t> Each agent is restricted in its </a:t>
            </a:r>
            <a:r>
              <a:rPr lang="en-US" sz="2800" b="1" dirty="0">
                <a:solidFill>
                  <a:schemeClr val="tx1"/>
                </a:solidFill>
                <a:latin typeface="Times New Roman" charset="0"/>
              </a:rPr>
              <a:t>capabilities</a:t>
            </a:r>
          </a:p>
          <a:p>
            <a:pPr eaLnBrk="0" hangingPunct="0">
              <a:spcBef>
                <a:spcPct val="0"/>
              </a:spcBef>
              <a:buFontTx/>
              <a:buChar char="•"/>
            </a:pPr>
            <a:r>
              <a:rPr lang="en-US" sz="2800" b="0" dirty="0">
                <a:solidFill>
                  <a:schemeClr val="tx1"/>
                </a:solidFill>
                <a:latin typeface="Times New Roman" charset="0"/>
              </a:rPr>
              <a:t> System control is </a:t>
            </a:r>
            <a:r>
              <a:rPr lang="en-US" sz="2800" b="1" dirty="0">
                <a:solidFill>
                  <a:schemeClr val="tx1"/>
                </a:solidFill>
                <a:latin typeface="Times New Roman" charset="0"/>
              </a:rPr>
              <a:t>distributed</a:t>
            </a:r>
          </a:p>
          <a:p>
            <a:pPr eaLnBrk="0" hangingPunct="0">
              <a:spcBef>
                <a:spcPct val="0"/>
              </a:spcBef>
              <a:buFontTx/>
              <a:buChar char="•"/>
            </a:pPr>
            <a:r>
              <a:rPr lang="en-US" sz="2800" b="0" dirty="0">
                <a:solidFill>
                  <a:schemeClr val="tx1"/>
                </a:solidFill>
                <a:latin typeface="Times New Roman" charset="0"/>
              </a:rPr>
              <a:t> Data is </a:t>
            </a:r>
            <a:r>
              <a:rPr lang="en-US" sz="2800" b="1" dirty="0">
                <a:solidFill>
                  <a:schemeClr val="tx1"/>
                </a:solidFill>
                <a:latin typeface="Times New Roman" charset="0"/>
              </a:rPr>
              <a:t>decentralized</a:t>
            </a:r>
          </a:p>
          <a:p>
            <a:pPr eaLnBrk="0" hangingPunct="0">
              <a:spcBef>
                <a:spcPct val="0"/>
              </a:spcBef>
              <a:buFontTx/>
              <a:buChar char="•"/>
            </a:pPr>
            <a:r>
              <a:rPr lang="en-US" sz="2800" b="0" dirty="0">
                <a:solidFill>
                  <a:schemeClr val="tx1"/>
                </a:solidFill>
                <a:latin typeface="Times New Roman" charset="0"/>
              </a:rPr>
              <a:t> Computation is </a:t>
            </a:r>
            <a:r>
              <a:rPr lang="en-US" sz="2800" b="1" dirty="0">
                <a:solidFill>
                  <a:schemeClr val="tx1"/>
                </a:solidFill>
                <a:latin typeface="Times New Roman" charset="0"/>
              </a:rPr>
              <a:t>asynchronous</a:t>
            </a:r>
          </a:p>
          <a:p>
            <a:pPr eaLnBrk="0" hangingPunct="0">
              <a:spcBef>
                <a:spcPct val="0"/>
              </a:spcBef>
              <a:buFontTx/>
              <a:buChar char="•"/>
            </a:pPr>
            <a:r>
              <a:rPr lang="en-US" sz="2800" b="0" dirty="0">
                <a:solidFill>
                  <a:schemeClr val="tx1"/>
                </a:solidFill>
                <a:latin typeface="Times New Roman" charset="0"/>
              </a:rPr>
              <a:t> Communication</a:t>
            </a:r>
            <a:r>
              <a:rPr lang="en-US" sz="2800" b="0" dirty="0" smtClean="0">
                <a:solidFill>
                  <a:schemeClr val="tx1"/>
                </a:solidFill>
                <a:latin typeface="Times New Roman" charset="0"/>
              </a:rPr>
              <a:t> </a:t>
            </a:r>
            <a:r>
              <a:rPr lang="en-US" sz="2800" b="1" dirty="0" smtClean="0">
                <a:solidFill>
                  <a:schemeClr val="tx1"/>
                </a:solidFill>
                <a:latin typeface="Times New Roman" charset="0"/>
              </a:rPr>
              <a:t>not</a:t>
            </a:r>
            <a:r>
              <a:rPr lang="en-US" sz="2800" b="0" dirty="0" smtClean="0">
                <a:solidFill>
                  <a:schemeClr val="tx1"/>
                </a:solidFill>
                <a:latin typeface="Times New Roman" charset="0"/>
              </a:rPr>
              <a:t> </a:t>
            </a:r>
            <a:r>
              <a:rPr lang="en-US" sz="2800" b="0" dirty="0">
                <a:solidFill>
                  <a:schemeClr val="tx1"/>
                </a:solidFill>
                <a:latin typeface="Times New Roman" charset="0"/>
              </a:rPr>
              <a:t>for free, often </a:t>
            </a:r>
            <a:r>
              <a:rPr lang="en-US" sz="2800" b="1" dirty="0">
                <a:solidFill>
                  <a:schemeClr val="tx1"/>
                </a:solidFill>
                <a:latin typeface="Times New Roman" charset="0"/>
              </a:rPr>
              <a:t>unreliable</a:t>
            </a:r>
          </a:p>
          <a:p>
            <a:pPr eaLnBrk="0" hangingPunct="0">
              <a:spcBef>
                <a:spcPct val="0"/>
              </a:spcBef>
              <a:buFontTx/>
              <a:buNone/>
            </a:pPr>
            <a:r>
              <a:rPr lang="en-US" sz="2800" b="0" dirty="0">
                <a:solidFill>
                  <a:schemeClr val="tx1"/>
                </a:solidFill>
                <a:latin typeface="Times New Roman" charset="0"/>
              </a:rPr>
              <a:t>   and </a:t>
            </a:r>
            <a:r>
              <a:rPr lang="en-US" sz="2800" b="1" dirty="0" smtClean="0">
                <a:solidFill>
                  <a:schemeClr val="tx1"/>
                </a:solidFill>
                <a:latin typeface="Times New Roman" charset="0"/>
              </a:rPr>
              <a:t>delayed</a:t>
            </a:r>
          </a:p>
          <a:p>
            <a:pPr eaLnBrk="0" hangingPunct="0">
              <a:spcBef>
                <a:spcPct val="0"/>
              </a:spcBef>
              <a:buFontTx/>
              <a:buNone/>
            </a:pPr>
            <a:endParaRPr lang="en-US" sz="2800" b="0" dirty="0" smtClean="0">
              <a:solidFill>
                <a:schemeClr val="tx1"/>
              </a:solidFill>
              <a:latin typeface="Times New Roman" charset="0"/>
            </a:endParaRPr>
          </a:p>
          <a:p>
            <a:pPr eaLnBrk="0" hangingPunct="0">
              <a:spcBef>
                <a:spcPct val="0"/>
              </a:spcBef>
              <a:buFontTx/>
              <a:buNone/>
            </a:pPr>
            <a:r>
              <a:rPr lang="en-US" sz="2800" dirty="0">
                <a:solidFill>
                  <a:schemeClr val="tx1"/>
                </a:solidFill>
                <a:latin typeface="Times New Roman" charset="0"/>
              </a:rPr>
              <a:t>In sum the theoretical single agents results are gone!</a:t>
            </a:r>
            <a:endParaRPr lang="en-GB" sz="2800" dirty="0">
              <a:solidFill>
                <a:schemeClr val="tx1"/>
              </a:solidFill>
              <a:latin typeface="Times New Roman" charset="0"/>
            </a:endParaRP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Reinforcement Learning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111" dirty="0" err="1" smtClean="0"/>
              <a:t>multiagent</a:t>
            </a:r>
            <a:r>
              <a:rPr lang="en-US" sz="3111" dirty="0" smtClean="0"/>
              <a:t> settings</a:t>
            </a:r>
            <a:endParaRPr lang="en-US" sz="311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81188"/>
            <a:ext cx="7772400" cy="457200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  <a:buNone/>
            </a:pPr>
            <a:r>
              <a:rPr lang="en-US" sz="3027" dirty="0" smtClean="0"/>
              <a:t>Two extreme approaches:</a:t>
            </a:r>
          </a:p>
          <a:p>
            <a:pPr>
              <a:lnSpc>
                <a:spcPct val="90000"/>
              </a:lnSpc>
            </a:pPr>
            <a:endParaRPr lang="en-US" sz="2800" dirty="0" smtClean="0"/>
          </a:p>
          <a:p>
            <a:pPr>
              <a:lnSpc>
                <a:spcPct val="90000"/>
              </a:lnSpc>
            </a:pPr>
            <a:r>
              <a:rPr lang="en-US" sz="2800" dirty="0" smtClean="0"/>
              <a:t>Ignore </a:t>
            </a:r>
            <a:r>
              <a:rPr lang="en-US" sz="2800" dirty="0"/>
              <a:t>the presence of other agents</a:t>
            </a:r>
            <a:r>
              <a:rPr lang="en-US" sz="2800" dirty="0" smtClean="0"/>
              <a:t> (and </a:t>
            </a:r>
            <a:r>
              <a:rPr lang="en-US" sz="2800" dirty="0"/>
              <a:t>as such the Markov </a:t>
            </a:r>
            <a:r>
              <a:rPr lang="en-US" sz="2800" dirty="0" smtClean="0"/>
              <a:t>property)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dirty="0"/>
              <a:t>    </a:t>
            </a:r>
            <a:r>
              <a:rPr lang="en-US" sz="2800" dirty="0" err="1">
                <a:ea typeface="Times New Roman" charset="0"/>
                <a:cs typeface="Times New Roman" charset="0"/>
                <a:sym typeface="Wingdings" charset="2"/>
              </a:rPr>
              <a:t></a:t>
            </a:r>
            <a:r>
              <a:rPr lang="en-US" sz="2800" dirty="0">
                <a:ea typeface="Times New Roman" charset="0"/>
                <a:cs typeface="Times New Roman" charset="0"/>
                <a:sym typeface="Wingdings" charset="2"/>
              </a:rPr>
              <a:t> oscillatory </a:t>
            </a:r>
            <a:r>
              <a:rPr lang="en-US" sz="2800" dirty="0" err="1">
                <a:ea typeface="Times New Roman" charset="0"/>
                <a:cs typeface="Times New Roman" charset="0"/>
                <a:sym typeface="Wingdings" charset="2"/>
              </a:rPr>
              <a:t>behaviour</a:t>
            </a:r>
            <a:r>
              <a:rPr lang="en-US" sz="2800" dirty="0">
                <a:ea typeface="Times New Roman" charset="0"/>
                <a:cs typeface="Times New Roman" charset="0"/>
                <a:sym typeface="Wingdings" charset="2"/>
              </a:rPr>
              <a:t> may arise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800" dirty="0">
              <a:ea typeface="Times New Roman" charset="0"/>
              <a:cs typeface="Times New Roman" charset="0"/>
              <a:sym typeface="Wingdings" charset="2"/>
            </a:endParaRPr>
          </a:p>
          <a:p>
            <a:pPr>
              <a:lnSpc>
                <a:spcPct val="90000"/>
              </a:lnSpc>
            </a:pPr>
            <a:r>
              <a:rPr lang="en-US" sz="2800" dirty="0">
                <a:ea typeface="Times New Roman" charset="0"/>
                <a:cs typeface="Times New Roman" charset="0"/>
                <a:sym typeface="Wingdings" charset="2"/>
              </a:rPr>
              <a:t>Fix the Markov </a:t>
            </a:r>
            <a:r>
              <a:rPr lang="en-US" sz="2800" dirty="0" smtClean="0">
                <a:ea typeface="Times New Roman" charset="0"/>
                <a:cs typeface="Times New Roman" charset="0"/>
                <a:sym typeface="Wingdings" charset="2"/>
              </a:rPr>
              <a:t>property:</a:t>
            </a:r>
            <a:r>
              <a:rPr lang="en-US" sz="2800" dirty="0" smtClean="0">
                <a:ea typeface="Times New Roman" charset="0"/>
                <a:cs typeface="Times New Roman" charset="0"/>
                <a:sym typeface="Wingdings" charset="2"/>
              </a:rPr>
              <a:t> </a:t>
            </a:r>
            <a:r>
              <a:rPr lang="en-US" sz="2800" dirty="0" smtClean="0">
                <a:ea typeface="Times New Roman" charset="0"/>
                <a:cs typeface="Times New Roman" charset="0"/>
                <a:sym typeface="Wingdings" charset="2"/>
              </a:rPr>
              <a:t>Joint </a:t>
            </a:r>
            <a:r>
              <a:rPr lang="en-US" sz="2800" dirty="0">
                <a:ea typeface="Times New Roman" charset="0"/>
                <a:cs typeface="Times New Roman" charset="0"/>
                <a:sym typeface="Wingdings" charset="2"/>
              </a:rPr>
              <a:t>Action Space Learning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dirty="0">
                <a:ea typeface="Times New Roman" charset="0"/>
                <a:cs typeface="Times New Roman" charset="0"/>
                <a:sym typeface="Wingdings" charset="2"/>
              </a:rPr>
              <a:t>    e.g. multi-agent Q-learning, (</a:t>
            </a:r>
            <a:r>
              <a:rPr lang="en-US" sz="2800" dirty="0" err="1">
                <a:ea typeface="Times New Roman" charset="0"/>
                <a:cs typeface="Times New Roman" charset="0"/>
                <a:sym typeface="Wingdings" charset="2"/>
              </a:rPr>
              <a:t>Hu</a:t>
            </a:r>
            <a:r>
              <a:rPr lang="en-US" sz="2800" dirty="0">
                <a:ea typeface="Times New Roman" charset="0"/>
                <a:cs typeface="Times New Roman" charset="0"/>
                <a:sym typeface="Wingdings" charset="2"/>
              </a:rPr>
              <a:t> and </a:t>
            </a:r>
            <a:r>
              <a:rPr lang="en-US" sz="2800" dirty="0" err="1" smtClean="0">
                <a:ea typeface="Times New Roman" charset="0"/>
                <a:cs typeface="Times New Roman" charset="0"/>
                <a:sym typeface="Wingdings" charset="2"/>
              </a:rPr>
              <a:t>Welmann</a:t>
            </a:r>
            <a:r>
              <a:rPr lang="en-US" sz="2800" dirty="0" smtClean="0">
                <a:ea typeface="Times New Roman" charset="0"/>
                <a:cs typeface="Times New Roman" charset="0"/>
                <a:sym typeface="Wingdings" charset="2"/>
              </a:rPr>
              <a:t>) </a:t>
            </a:r>
            <a:r>
              <a:rPr lang="en-US" sz="2800" dirty="0">
                <a:ea typeface="Times New Roman" charset="0"/>
                <a:cs typeface="Times New Roman" charset="0"/>
                <a:sym typeface="Wingdings" charset="2"/>
              </a:rPr>
              <a:t>: 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800" dirty="0">
              <a:ea typeface="Times New Roman" charset="0"/>
              <a:cs typeface="Times New Roman" charset="0"/>
              <a:sym typeface="Wingdings" charset="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dirty="0">
                <a:ea typeface="Times New Roman" charset="0"/>
                <a:cs typeface="Times New Roman" charset="0"/>
                <a:sym typeface="Wingdings" charset="2"/>
              </a:rPr>
              <a:t>				Q(s,a</a:t>
            </a:r>
            <a:r>
              <a:rPr lang="en-US" sz="2800" baseline="-25000" dirty="0">
                <a:ea typeface="Times New Roman" charset="0"/>
                <a:cs typeface="Times New Roman" charset="0"/>
                <a:sym typeface="Wingdings" charset="2"/>
              </a:rPr>
              <a:t>1</a:t>
            </a:r>
            <a:r>
              <a:rPr lang="en-US" sz="2800" dirty="0">
                <a:ea typeface="Times New Roman" charset="0"/>
                <a:cs typeface="Times New Roman" charset="0"/>
                <a:sym typeface="Wingdings" charset="2"/>
              </a:rPr>
              <a:t>,…,a</a:t>
            </a:r>
            <a:r>
              <a:rPr lang="en-US" sz="2800" baseline="-25000" dirty="0">
                <a:ea typeface="Times New Roman" charset="0"/>
                <a:cs typeface="Times New Roman" charset="0"/>
                <a:sym typeface="Wingdings" charset="2"/>
              </a:rPr>
              <a:t>n</a:t>
            </a:r>
            <a:r>
              <a:rPr lang="en-US" sz="2800" dirty="0">
                <a:ea typeface="Times New Roman" charset="0"/>
                <a:cs typeface="Times New Roman" charset="0"/>
                <a:sym typeface="Wingdings" charset="2"/>
              </a:rPr>
              <a:t>) 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800" dirty="0">
              <a:ea typeface="Times New Roman" charset="0"/>
              <a:cs typeface="Times New Roman" charset="0"/>
              <a:sym typeface="Wingdings" charset="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dirty="0">
                <a:ea typeface="Times New Roman" charset="0"/>
                <a:cs typeface="Times New Roman" charset="0"/>
                <a:sym typeface="Wingdings" charset="2"/>
              </a:rPr>
              <a:t>	 </a:t>
            </a:r>
            <a:r>
              <a:rPr lang="en-US" sz="2800" dirty="0" err="1">
                <a:ea typeface="Times New Roman" charset="0"/>
                <a:cs typeface="Times New Roman" charset="0"/>
                <a:sym typeface="Wingdings" charset="2"/>
              </a:rPr>
              <a:t></a:t>
            </a:r>
            <a:r>
              <a:rPr lang="en-US" sz="2800" dirty="0" smtClean="0">
                <a:ea typeface="Times New Roman" charset="0"/>
                <a:cs typeface="Times New Roman" charset="0"/>
                <a:sym typeface="Wingdings" charset="2"/>
              </a:rPr>
              <a:t> but, violates </a:t>
            </a:r>
            <a:r>
              <a:rPr lang="en-US" sz="2800" dirty="0">
                <a:ea typeface="Times New Roman" charset="0"/>
                <a:cs typeface="Times New Roman" charset="0"/>
                <a:sym typeface="Wingdings" charset="2"/>
              </a:rPr>
              <a:t>the basic principles of MAS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000" dirty="0">
              <a:ea typeface="Times New Roman" charset="0"/>
              <a:cs typeface="Times New Roman" charset="0"/>
              <a:sym typeface="Wingdings" charset="2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sz="2000" dirty="0">
              <a:ea typeface="Times New Roman" charset="0"/>
              <a:cs typeface="Times New Roman" charset="0"/>
              <a:sym typeface="Wingdings" charset="2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sz="2000" dirty="0">
              <a:ea typeface="Times New Roman" charset="0"/>
              <a:cs typeface="Times New Roman" charset="0"/>
              <a:sym typeface="Wingdings" charset="2"/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Reinforcement Learning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111" dirty="0" err="1" smtClean="0"/>
              <a:t>multiagent</a:t>
            </a:r>
            <a:r>
              <a:rPr lang="en-US" sz="3111" dirty="0" smtClean="0"/>
              <a:t> settings</a:t>
            </a:r>
            <a:endParaRPr lang="en-US" sz="311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sz="4000" dirty="0" err="1" smtClean="0"/>
              <a:t>Reinforcement</a:t>
            </a:r>
            <a:r>
              <a:rPr lang="nl-NL" sz="4000" dirty="0" smtClean="0"/>
              <a:t> </a:t>
            </a:r>
            <a:r>
              <a:rPr lang="nl-NL" sz="4000" dirty="0" err="1" smtClean="0"/>
              <a:t>Learning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sz="3111" dirty="0" err="1" smtClean="0"/>
              <a:t>Extensions</a:t>
            </a:r>
            <a:r>
              <a:rPr lang="nl-NL" sz="3111" dirty="0" smtClean="0"/>
              <a:t> to MAS</a:t>
            </a:r>
            <a:endParaRPr lang="nl-NL" sz="311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 smtClean="0"/>
          </a:p>
          <a:p>
            <a:r>
              <a:rPr lang="nl-NL" dirty="0" err="1" smtClean="0"/>
              <a:t>Multiagent</a:t>
            </a:r>
            <a:r>
              <a:rPr lang="nl-NL" dirty="0" smtClean="0"/>
              <a:t> </a:t>
            </a:r>
            <a:r>
              <a:rPr lang="nl-NL" dirty="0" smtClean="0"/>
              <a:t>MDP</a:t>
            </a:r>
          </a:p>
          <a:p>
            <a:r>
              <a:rPr lang="nl-NL" dirty="0" err="1" smtClean="0"/>
              <a:t>Markov</a:t>
            </a:r>
            <a:r>
              <a:rPr lang="nl-NL" dirty="0" smtClean="0"/>
              <a:t> Games</a:t>
            </a:r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Introduction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600200"/>
            <a:ext cx="8457336" cy="4525963"/>
          </a:xfrm>
        </p:spPr>
        <p:txBody>
          <a:bodyPr/>
          <a:lstStyle/>
          <a:p>
            <a:r>
              <a:rPr lang="nl-NL" dirty="0" err="1" smtClean="0"/>
              <a:t>Impossible</a:t>
            </a:r>
            <a:r>
              <a:rPr lang="nl-NL" dirty="0" smtClean="0"/>
              <a:t> to </a:t>
            </a:r>
            <a:r>
              <a:rPr lang="nl-NL" dirty="0" err="1" smtClean="0"/>
              <a:t>foresee</a:t>
            </a:r>
            <a:r>
              <a:rPr lang="nl-NL" dirty="0" smtClean="0"/>
              <a:t> all </a:t>
            </a:r>
            <a:r>
              <a:rPr lang="nl-NL" dirty="0" err="1" smtClean="0"/>
              <a:t>situations</a:t>
            </a:r>
            <a:r>
              <a:rPr lang="nl-NL" dirty="0" smtClean="0"/>
              <a:t> </a:t>
            </a:r>
            <a:r>
              <a:rPr lang="nl-NL" dirty="0" err="1" smtClean="0"/>
              <a:t>beforehand</a:t>
            </a:r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  <p:pic>
        <p:nvPicPr>
          <p:cNvPr id="5" name="Picture 4" descr="situation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2430463"/>
            <a:ext cx="6229350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sz="4000" dirty="0" err="1" smtClean="0"/>
              <a:t>Reinforcement</a:t>
            </a:r>
            <a:r>
              <a:rPr lang="nl-NL" sz="4000" dirty="0" smtClean="0"/>
              <a:t> </a:t>
            </a:r>
            <a:r>
              <a:rPr lang="nl-NL" sz="4000" dirty="0" err="1" smtClean="0"/>
              <a:t>Learning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sz="3111" dirty="0" err="1" smtClean="0"/>
              <a:t>some</a:t>
            </a:r>
            <a:r>
              <a:rPr lang="nl-NL" sz="3111" dirty="0" smtClean="0"/>
              <a:t> </a:t>
            </a:r>
            <a:r>
              <a:rPr lang="nl-NL" sz="3111" dirty="0" err="1" smtClean="0"/>
              <a:t>state</a:t>
            </a:r>
            <a:r>
              <a:rPr lang="nl-NL" sz="3111" dirty="0" err="1" smtClean="0"/>
              <a:t>-of-the-</a:t>
            </a:r>
            <a:r>
              <a:rPr lang="nl-NL" sz="3111" dirty="0" err="1" smtClean="0"/>
              <a:t>art</a:t>
            </a:r>
            <a:r>
              <a:rPr lang="nl-NL" sz="3111" dirty="0" smtClean="0"/>
              <a:t> </a:t>
            </a:r>
            <a:r>
              <a:rPr lang="nl-NL" sz="3111" dirty="0" err="1" smtClean="0"/>
              <a:t>algorithms</a:t>
            </a:r>
            <a:endParaRPr lang="nl-NL" sz="311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Joint </a:t>
            </a:r>
            <a:r>
              <a:rPr lang="nl-NL" dirty="0" err="1" smtClean="0"/>
              <a:t>Action</a:t>
            </a:r>
            <a:r>
              <a:rPr lang="nl-NL" dirty="0" smtClean="0"/>
              <a:t> </a:t>
            </a:r>
            <a:r>
              <a:rPr lang="nl-NL" dirty="0" err="1" smtClean="0"/>
              <a:t>Learning</a:t>
            </a:r>
            <a:endParaRPr lang="nl-NL" dirty="0" smtClean="0"/>
          </a:p>
          <a:p>
            <a:r>
              <a:rPr lang="nl-NL" dirty="0" err="1" smtClean="0"/>
              <a:t>Nash-Q</a:t>
            </a:r>
            <a:r>
              <a:rPr lang="nl-NL" dirty="0" smtClean="0"/>
              <a:t> </a:t>
            </a:r>
            <a:r>
              <a:rPr lang="nl-NL" dirty="0" err="1" smtClean="0"/>
              <a:t>learning</a:t>
            </a:r>
            <a:endParaRPr lang="nl-NL" dirty="0" smtClean="0"/>
          </a:p>
          <a:p>
            <a:r>
              <a:rPr lang="nl-NL" dirty="0" err="1" smtClean="0"/>
              <a:t>Gradient</a:t>
            </a:r>
            <a:r>
              <a:rPr lang="nl-NL" dirty="0" smtClean="0"/>
              <a:t> </a:t>
            </a:r>
            <a:r>
              <a:rPr lang="nl-NL" dirty="0" err="1" smtClean="0"/>
              <a:t>As</a:t>
            </a:r>
            <a:r>
              <a:rPr lang="nl-NL" dirty="0" err="1" smtClean="0"/>
              <a:t>cent</a:t>
            </a:r>
            <a:endParaRPr lang="nl-NL" dirty="0" smtClean="0"/>
          </a:p>
          <a:p>
            <a:r>
              <a:rPr lang="nl-NL" dirty="0" err="1" smtClean="0"/>
              <a:t>Extended</a:t>
            </a:r>
            <a:r>
              <a:rPr lang="nl-NL" dirty="0" smtClean="0"/>
              <a:t> RD</a:t>
            </a:r>
          </a:p>
          <a:p>
            <a:r>
              <a:rPr lang="nl-NL" dirty="0" err="1" smtClean="0"/>
              <a:t>Awesome</a:t>
            </a:r>
            <a:endParaRPr lang="nl-NL" dirty="0" smtClean="0"/>
          </a:p>
          <a:p>
            <a:r>
              <a:rPr lang="nl-NL" b="1" dirty="0" smtClean="0"/>
              <a:t>…</a:t>
            </a:r>
            <a:endParaRPr lang="nl-NL" b="1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6319" y="2892212"/>
            <a:ext cx="8229600" cy="1143000"/>
          </a:xfrm>
        </p:spPr>
        <p:txBody>
          <a:bodyPr/>
          <a:lstStyle/>
          <a:p>
            <a:r>
              <a:rPr lang="nl-NL" dirty="0" err="1" smtClean="0"/>
              <a:t>Other</a:t>
            </a:r>
            <a:r>
              <a:rPr lang="nl-NL" dirty="0" smtClean="0"/>
              <a:t> </a:t>
            </a:r>
            <a:r>
              <a:rPr lang="nl-NL" dirty="0" err="1" smtClean="0"/>
              <a:t>Paradigms</a:t>
            </a:r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233158" y="345528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Evolutionary </a:t>
            </a:r>
            <a:r>
              <a:rPr lang="en-US" sz="4000" dirty="0"/>
              <a:t>Game Theory</a:t>
            </a:r>
            <a:r>
              <a:rPr lang="en-US" sz="4000" dirty="0" smtClean="0"/>
              <a:t> </a:t>
            </a:r>
            <a:r>
              <a:rPr lang="en-US" sz="4100" dirty="0" smtClean="0"/>
              <a:t> </a:t>
            </a:r>
            <a:br>
              <a:rPr lang="en-US" sz="4100" dirty="0" smtClean="0"/>
            </a:br>
            <a:r>
              <a:rPr lang="en-US" sz="3111" dirty="0" smtClean="0"/>
              <a:t>key ideas</a:t>
            </a:r>
            <a:endParaRPr lang="en-US" sz="3111" dirty="0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9775" y="1444796"/>
            <a:ext cx="5759450" cy="4752975"/>
          </a:xfrm>
        </p:spPr>
        <p:txBody>
          <a:bodyPr>
            <a:normAutofit/>
          </a:bodyPr>
          <a:lstStyle/>
          <a:p>
            <a:pPr marL="0" indent="0"/>
            <a:r>
              <a:rPr lang="en-US" dirty="0"/>
              <a:t> </a:t>
            </a:r>
            <a:r>
              <a:rPr lang="en-US" sz="2800" dirty="0"/>
              <a:t>Classic:</a:t>
            </a:r>
          </a:p>
          <a:p>
            <a:pPr marL="692150" lvl="1" indent="-347663"/>
            <a:r>
              <a:rPr lang="en-US" dirty="0"/>
              <a:t>Economical theory (von Neumann, Morgenstern, later Nash)</a:t>
            </a:r>
          </a:p>
          <a:p>
            <a:pPr marL="692150" lvl="1" indent="-347663"/>
            <a:r>
              <a:rPr lang="en-US" dirty="0"/>
              <a:t>Normative Theory</a:t>
            </a:r>
          </a:p>
          <a:p>
            <a:pPr marL="692150" lvl="1" indent="-347663"/>
            <a:r>
              <a:rPr lang="en-US" dirty="0"/>
              <a:t>Modeling interactions through games</a:t>
            </a:r>
          </a:p>
          <a:p>
            <a:pPr marL="692150" lvl="1" indent="-347663"/>
            <a:r>
              <a:rPr lang="en-US" dirty="0"/>
              <a:t>CENTRAL CONCEPT: Nash equilibrium</a:t>
            </a:r>
            <a:endParaRPr lang="en-US" dirty="0" smtClean="0"/>
          </a:p>
          <a:p>
            <a:pPr marL="692150" lvl="1" indent="-347663"/>
            <a:endParaRPr lang="en-US" dirty="0"/>
          </a:p>
        </p:txBody>
      </p:sp>
      <p:pic>
        <p:nvPicPr>
          <p:cNvPr id="76804" name="Picture 4" descr="nash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6215063" y="2366963"/>
            <a:ext cx="2236787" cy="2314575"/>
          </a:xfrm>
          <a:noFill/>
        </p:spPr>
      </p:pic>
      <p:sp>
        <p:nvSpPr>
          <p:cNvPr id="6" name="Tijdelijke aanduiding voor voettekst 3"/>
          <p:cNvSpPr>
            <a:spLocks noGrp="1"/>
          </p:cNvSpPr>
          <p:nvPr>
            <p:ph type="ftr" sz="quarter" idx="11"/>
          </p:nvPr>
        </p:nvSpPr>
        <p:spPr>
          <a:xfrm>
            <a:off x="2417602" y="6356350"/>
            <a:ext cx="4590105" cy="365125"/>
          </a:xfrm>
        </p:spPr>
        <p:txBody>
          <a:bodyPr/>
          <a:lstStyle/>
          <a:p>
            <a:r>
              <a:rPr lang="nl-NL" dirty="0" err="1" smtClean="0"/>
              <a:t>MultiAgent</a:t>
            </a:r>
            <a:r>
              <a:rPr lang="nl-NL" dirty="0" smtClean="0"/>
              <a:t> Systems (2nd </a:t>
            </a:r>
            <a:r>
              <a:rPr lang="nl-NL" dirty="0" err="1" smtClean="0"/>
              <a:t>edition</a:t>
            </a:r>
            <a:r>
              <a:rPr lang="nl-NL" dirty="0" smtClean="0"/>
              <a:t>), MIT </a:t>
            </a:r>
            <a:r>
              <a:rPr lang="nl-NL" dirty="0" err="1" smtClean="0"/>
              <a:t>Press</a:t>
            </a:r>
            <a:r>
              <a:rPr lang="nl-NL" dirty="0" smtClean="0"/>
              <a:t>, 2013, </a:t>
            </a:r>
            <a:r>
              <a:rPr lang="nl-NL" dirty="0" err="1" smtClean="0"/>
              <a:t>edited</a:t>
            </a:r>
            <a:r>
              <a:rPr lang="nl-NL" dirty="0" smtClean="0"/>
              <a:t> </a:t>
            </a:r>
            <a:r>
              <a:rPr lang="nl-NL" dirty="0" err="1" smtClean="0"/>
              <a:t>by</a:t>
            </a:r>
            <a:r>
              <a:rPr lang="nl-NL" dirty="0" smtClean="0"/>
              <a:t> G. </a:t>
            </a:r>
            <a:r>
              <a:rPr lang="nl-NL" dirty="0" err="1" smtClean="0"/>
              <a:t>Weiss</a:t>
            </a:r>
            <a:r>
              <a:rPr lang="nl-NL" dirty="0" smtClean="0"/>
              <a:t> </a:t>
            </a:r>
            <a:endParaRPr lang="nl-NL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233158" y="270119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Evolutionary Game Theory </a:t>
            </a:r>
            <a:r>
              <a:rPr lang="en-US" sz="4100" dirty="0" smtClean="0"/>
              <a:t> </a:t>
            </a:r>
            <a:br>
              <a:rPr lang="en-US" sz="4100" dirty="0" smtClean="0"/>
            </a:br>
            <a:r>
              <a:rPr lang="en-US" sz="3111" dirty="0" smtClean="0"/>
              <a:t>key ideas</a:t>
            </a:r>
            <a:endParaRPr lang="en-US" sz="3111" dirty="0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6200" y="1693775"/>
            <a:ext cx="7621588" cy="4876800"/>
          </a:xfrm>
        </p:spPr>
        <p:txBody>
          <a:bodyPr/>
          <a:lstStyle/>
          <a:p>
            <a:pPr marL="0" indent="0"/>
            <a:r>
              <a:rPr lang="en-US" dirty="0"/>
              <a:t> Evolutionary (John Maynard-Smith):</a:t>
            </a:r>
          </a:p>
          <a:p>
            <a:pPr marL="692150" lvl="1" indent="-347663"/>
            <a:r>
              <a:rPr lang="en-US" sz="2400" dirty="0"/>
              <a:t>Games are played repeatedly</a:t>
            </a:r>
          </a:p>
          <a:p>
            <a:pPr marL="692150" lvl="1" indent="-347663"/>
            <a:r>
              <a:rPr lang="en-US" sz="2400" dirty="0"/>
              <a:t>Descriptive theory</a:t>
            </a:r>
          </a:p>
          <a:p>
            <a:pPr marL="692150" lvl="1" indent="-347663"/>
            <a:r>
              <a:rPr lang="en-US" sz="2400" dirty="0"/>
              <a:t>Players are not hyper rational, but </a:t>
            </a:r>
          </a:p>
          <a:p>
            <a:pPr marL="692150" lvl="1" indent="-347663">
              <a:buFontTx/>
              <a:buNone/>
            </a:pPr>
            <a:r>
              <a:rPr lang="en-US" sz="2400" dirty="0"/>
              <a:t>    also biologically and socially </a:t>
            </a:r>
          </a:p>
          <a:p>
            <a:pPr marL="692150" lvl="1" indent="-347663">
              <a:buFontTx/>
              <a:buNone/>
            </a:pPr>
            <a:r>
              <a:rPr lang="en-US" sz="2400" dirty="0"/>
              <a:t>    conditioned</a:t>
            </a:r>
          </a:p>
          <a:p>
            <a:pPr marL="692150" lvl="1" indent="-347663"/>
            <a:r>
              <a:rPr lang="en-US" sz="2400" dirty="0"/>
              <a:t>CENTRAL CONCEPT 1: </a:t>
            </a:r>
          </a:p>
          <a:p>
            <a:pPr marL="692150" lvl="1" indent="-347663">
              <a:buFontTx/>
              <a:buNone/>
            </a:pPr>
            <a:r>
              <a:rPr lang="en-US" sz="2400" dirty="0"/>
              <a:t>    Evolutionary Stable Strategies</a:t>
            </a:r>
          </a:p>
          <a:p>
            <a:pPr marL="692150" lvl="1" indent="-347663"/>
            <a:r>
              <a:rPr lang="en-US" sz="2400" dirty="0"/>
              <a:t>CENTRAL CONCEPT 2 : </a:t>
            </a:r>
          </a:p>
          <a:p>
            <a:pPr marL="692150" lvl="1" indent="-347663">
              <a:buFontTx/>
              <a:buNone/>
            </a:pPr>
            <a:r>
              <a:rPr lang="en-US" sz="2400" dirty="0"/>
              <a:t>    Dynamic models: Replicator Equations</a:t>
            </a:r>
          </a:p>
          <a:p>
            <a:pPr marL="0" indent="0"/>
            <a:endParaRPr lang="en-US" sz="2800" dirty="0"/>
          </a:p>
        </p:txBody>
      </p:sp>
      <p:pic>
        <p:nvPicPr>
          <p:cNvPr id="78852" name="Picture 4" descr="jms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681663" y="2495550"/>
            <a:ext cx="2514600" cy="2362200"/>
          </a:xfrm>
          <a:noFill/>
        </p:spPr>
      </p:pic>
      <p:sp>
        <p:nvSpPr>
          <p:cNvPr id="6" name="Tijdelijke aanduiding voor voettekst 3"/>
          <p:cNvSpPr>
            <a:spLocks noGrp="1"/>
          </p:cNvSpPr>
          <p:nvPr>
            <p:ph type="ftr" sz="quarter" idx="11"/>
          </p:nvPr>
        </p:nvSpPr>
        <p:spPr>
          <a:xfrm>
            <a:off x="2417602" y="6356350"/>
            <a:ext cx="4590105" cy="365125"/>
          </a:xfrm>
        </p:spPr>
        <p:txBody>
          <a:bodyPr/>
          <a:lstStyle/>
          <a:p>
            <a:r>
              <a:rPr lang="nl-NL" dirty="0" err="1" smtClean="0"/>
              <a:t>MultiAgent</a:t>
            </a:r>
            <a:r>
              <a:rPr lang="nl-NL" dirty="0" smtClean="0"/>
              <a:t> Systems (2nd </a:t>
            </a:r>
            <a:r>
              <a:rPr lang="nl-NL" dirty="0" err="1" smtClean="0"/>
              <a:t>edition</a:t>
            </a:r>
            <a:r>
              <a:rPr lang="nl-NL" dirty="0" smtClean="0"/>
              <a:t>), MIT </a:t>
            </a:r>
            <a:r>
              <a:rPr lang="nl-NL" dirty="0" err="1" smtClean="0"/>
              <a:t>Press</a:t>
            </a:r>
            <a:r>
              <a:rPr lang="nl-NL" dirty="0" smtClean="0"/>
              <a:t>, 2013, </a:t>
            </a:r>
            <a:r>
              <a:rPr lang="nl-NL" dirty="0" err="1" smtClean="0"/>
              <a:t>edited</a:t>
            </a:r>
            <a:r>
              <a:rPr lang="nl-NL" dirty="0" smtClean="0"/>
              <a:t> </a:t>
            </a:r>
            <a:r>
              <a:rPr lang="nl-NL" dirty="0" err="1" smtClean="0"/>
              <a:t>by</a:t>
            </a:r>
            <a:r>
              <a:rPr lang="nl-NL" dirty="0" smtClean="0"/>
              <a:t> G. </a:t>
            </a:r>
            <a:r>
              <a:rPr lang="nl-NL" dirty="0" err="1" smtClean="0"/>
              <a:t>Weiss</a:t>
            </a:r>
            <a:r>
              <a:rPr lang="nl-NL" dirty="0" smtClean="0"/>
              <a:t> </a:t>
            </a:r>
            <a:endParaRPr lang="nl-NL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-261937" y="301796"/>
            <a:ext cx="8712200" cy="827225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Evolutionary Game Theory </a:t>
            </a:r>
            <a:r>
              <a:rPr lang="en-US" sz="4100" dirty="0" smtClean="0"/>
              <a:t> </a:t>
            </a:r>
            <a:br>
              <a:rPr lang="en-US" sz="4100" dirty="0" smtClean="0"/>
            </a:br>
            <a:r>
              <a:rPr lang="en-US" sz="3111" dirty="0" smtClean="0"/>
              <a:t>Example interaction</a:t>
            </a:r>
            <a:endParaRPr lang="en-US" sz="3111" dirty="0"/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4150" y="2266950"/>
            <a:ext cx="7772400" cy="4114800"/>
          </a:xfrm>
        </p:spPr>
        <p:txBody>
          <a:bodyPr/>
          <a:lstStyle/>
          <a:p>
            <a:r>
              <a:rPr lang="en-US" sz="2800"/>
              <a:t>Example: Prisoners Dilemma</a:t>
            </a:r>
          </a:p>
        </p:txBody>
      </p:sp>
      <p:sp>
        <p:nvSpPr>
          <p:cNvPr id="80900" name="Rectangle 4"/>
          <p:cNvSpPr>
            <a:spLocks noChangeArrowheads="1"/>
          </p:cNvSpPr>
          <p:nvPr/>
        </p:nvSpPr>
        <p:spPr bwMode="auto">
          <a:xfrm>
            <a:off x="3619500" y="3011025"/>
            <a:ext cx="4953000" cy="24384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80901" name="Line 5"/>
          <p:cNvSpPr>
            <a:spLocks noChangeShapeType="1"/>
          </p:cNvSpPr>
          <p:nvPr/>
        </p:nvSpPr>
        <p:spPr bwMode="auto">
          <a:xfrm>
            <a:off x="6057900" y="3011025"/>
            <a:ext cx="0" cy="2438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80902" name="Line 6"/>
          <p:cNvSpPr>
            <a:spLocks noChangeShapeType="1"/>
          </p:cNvSpPr>
          <p:nvPr/>
        </p:nvSpPr>
        <p:spPr bwMode="auto">
          <a:xfrm>
            <a:off x="3619500" y="4230225"/>
            <a:ext cx="4953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80903" name="Text Box 7"/>
          <p:cNvSpPr txBox="1">
            <a:spLocks noChangeArrowheads="1"/>
          </p:cNvSpPr>
          <p:nvPr/>
        </p:nvSpPr>
        <p:spPr bwMode="auto">
          <a:xfrm>
            <a:off x="4518025" y="3468225"/>
            <a:ext cx="854075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/>
              <a:t>(3, 3)</a:t>
            </a:r>
          </a:p>
        </p:txBody>
      </p:sp>
      <p:sp>
        <p:nvSpPr>
          <p:cNvPr id="80904" name="Rectangle 8"/>
          <p:cNvSpPr>
            <a:spLocks noChangeArrowheads="1"/>
          </p:cNvSpPr>
          <p:nvPr/>
        </p:nvSpPr>
        <p:spPr bwMode="auto">
          <a:xfrm>
            <a:off x="4527550" y="4535025"/>
            <a:ext cx="84455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/>
              <a:t>(5, 0)</a:t>
            </a:r>
          </a:p>
        </p:txBody>
      </p:sp>
      <p:sp>
        <p:nvSpPr>
          <p:cNvPr id="80905" name="Text Box 9"/>
          <p:cNvSpPr txBox="1">
            <a:spLocks noChangeArrowheads="1"/>
          </p:cNvSpPr>
          <p:nvPr/>
        </p:nvSpPr>
        <p:spPr bwMode="auto">
          <a:xfrm>
            <a:off x="7048500" y="3468225"/>
            <a:ext cx="854075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/>
              <a:t>(0, 5)</a:t>
            </a:r>
          </a:p>
        </p:txBody>
      </p:sp>
      <p:sp>
        <p:nvSpPr>
          <p:cNvPr id="80906" name="Rectangle 10"/>
          <p:cNvSpPr>
            <a:spLocks noChangeArrowheads="1"/>
          </p:cNvSpPr>
          <p:nvPr/>
        </p:nvSpPr>
        <p:spPr bwMode="auto">
          <a:xfrm>
            <a:off x="7058025" y="4535025"/>
            <a:ext cx="84455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/>
              <a:t>(1, 1)</a:t>
            </a:r>
          </a:p>
        </p:txBody>
      </p:sp>
      <p:sp>
        <p:nvSpPr>
          <p:cNvPr id="80907" name="Text Box 11"/>
          <p:cNvSpPr txBox="1">
            <a:spLocks noChangeArrowheads="1"/>
          </p:cNvSpPr>
          <p:nvPr/>
        </p:nvSpPr>
        <p:spPr bwMode="auto">
          <a:xfrm>
            <a:off x="4686300" y="2477625"/>
            <a:ext cx="854075" cy="519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2800" b="1"/>
              <a:t>C</a:t>
            </a:r>
            <a:endParaRPr lang="en-US" sz="2800"/>
          </a:p>
        </p:txBody>
      </p:sp>
      <p:sp>
        <p:nvSpPr>
          <p:cNvPr id="80908" name="Text Box 12"/>
          <p:cNvSpPr txBox="1">
            <a:spLocks noChangeArrowheads="1"/>
          </p:cNvSpPr>
          <p:nvPr/>
        </p:nvSpPr>
        <p:spPr bwMode="auto">
          <a:xfrm>
            <a:off x="7216775" y="2477625"/>
            <a:ext cx="854075" cy="519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2800" b="1"/>
              <a:t>D</a:t>
            </a:r>
            <a:endParaRPr lang="en-US" sz="2800"/>
          </a:p>
        </p:txBody>
      </p:sp>
      <p:sp>
        <p:nvSpPr>
          <p:cNvPr id="80909" name="Text Box 13"/>
          <p:cNvSpPr txBox="1">
            <a:spLocks noChangeArrowheads="1"/>
          </p:cNvSpPr>
          <p:nvPr/>
        </p:nvSpPr>
        <p:spPr bwMode="auto">
          <a:xfrm>
            <a:off x="2705100" y="3468225"/>
            <a:ext cx="854075" cy="519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sz="2800" b="1"/>
              <a:t>C</a:t>
            </a:r>
          </a:p>
        </p:txBody>
      </p:sp>
      <p:sp>
        <p:nvSpPr>
          <p:cNvPr id="80910" name="Rectangle 14"/>
          <p:cNvSpPr>
            <a:spLocks noChangeArrowheads="1"/>
          </p:cNvSpPr>
          <p:nvPr/>
        </p:nvSpPr>
        <p:spPr bwMode="auto">
          <a:xfrm>
            <a:off x="2714625" y="4484225"/>
            <a:ext cx="844550" cy="519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sz="2800" b="1"/>
              <a:t>D</a:t>
            </a:r>
          </a:p>
        </p:txBody>
      </p:sp>
      <p:sp>
        <p:nvSpPr>
          <p:cNvPr id="80911" name="Text Box 15"/>
          <p:cNvSpPr txBox="1">
            <a:spLocks noChangeArrowheads="1"/>
          </p:cNvSpPr>
          <p:nvPr/>
        </p:nvSpPr>
        <p:spPr bwMode="auto">
          <a:xfrm>
            <a:off x="1181100" y="3925425"/>
            <a:ext cx="1636713" cy="519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2800"/>
              <a:t>Prisoner 1</a:t>
            </a:r>
          </a:p>
        </p:txBody>
      </p:sp>
      <p:sp>
        <p:nvSpPr>
          <p:cNvPr id="80912" name="Rectangle 16"/>
          <p:cNvSpPr>
            <a:spLocks noChangeArrowheads="1"/>
          </p:cNvSpPr>
          <p:nvPr/>
        </p:nvSpPr>
        <p:spPr bwMode="auto">
          <a:xfrm>
            <a:off x="5524500" y="2172825"/>
            <a:ext cx="1636713" cy="519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sz="2800"/>
              <a:t>Prisoner 2</a:t>
            </a:r>
          </a:p>
        </p:txBody>
      </p:sp>
      <p:sp>
        <p:nvSpPr>
          <p:cNvPr id="80913" name="Text Box 17"/>
          <p:cNvSpPr txBox="1">
            <a:spLocks noChangeArrowheads="1"/>
          </p:cNvSpPr>
          <p:nvPr/>
        </p:nvSpPr>
        <p:spPr bwMode="auto">
          <a:xfrm>
            <a:off x="2155825" y="5439900"/>
            <a:ext cx="1308100" cy="519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sz="2800" b="1"/>
              <a:t>Players</a:t>
            </a:r>
          </a:p>
        </p:txBody>
      </p:sp>
      <p:sp>
        <p:nvSpPr>
          <p:cNvPr id="80914" name="Rectangle 18"/>
          <p:cNvSpPr>
            <a:spLocks noChangeArrowheads="1"/>
          </p:cNvSpPr>
          <p:nvPr/>
        </p:nvSpPr>
        <p:spPr bwMode="auto">
          <a:xfrm>
            <a:off x="2857500" y="1791825"/>
            <a:ext cx="1684338" cy="519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sz="2800" b="1"/>
              <a:t>Strategies</a:t>
            </a:r>
          </a:p>
        </p:txBody>
      </p:sp>
      <p:sp>
        <p:nvSpPr>
          <p:cNvPr id="80915" name="Rectangle 19"/>
          <p:cNvSpPr>
            <a:spLocks noChangeArrowheads="1"/>
          </p:cNvSpPr>
          <p:nvPr/>
        </p:nvSpPr>
        <p:spPr bwMode="auto">
          <a:xfrm>
            <a:off x="5981700" y="5678025"/>
            <a:ext cx="2468563" cy="519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sz="2800" b="1"/>
              <a:t>Payoff (Utility)</a:t>
            </a:r>
          </a:p>
        </p:txBody>
      </p:sp>
      <p:sp>
        <p:nvSpPr>
          <p:cNvPr id="80916" name="Line 20"/>
          <p:cNvSpPr>
            <a:spLocks noChangeShapeType="1"/>
          </p:cNvSpPr>
          <p:nvPr/>
        </p:nvSpPr>
        <p:spPr bwMode="auto">
          <a:xfrm>
            <a:off x="4229100" y="2249025"/>
            <a:ext cx="685800" cy="381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80917" name="Line 21"/>
          <p:cNvSpPr>
            <a:spLocks noChangeShapeType="1"/>
          </p:cNvSpPr>
          <p:nvPr/>
        </p:nvSpPr>
        <p:spPr bwMode="auto">
          <a:xfrm>
            <a:off x="4229100" y="2249025"/>
            <a:ext cx="3124200" cy="457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80918" name="Line 22"/>
          <p:cNvSpPr>
            <a:spLocks noChangeShapeType="1"/>
          </p:cNvSpPr>
          <p:nvPr/>
        </p:nvSpPr>
        <p:spPr bwMode="auto">
          <a:xfrm>
            <a:off x="1943100" y="4382625"/>
            <a:ext cx="838200" cy="1219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80919" name="Line 23"/>
          <p:cNvSpPr>
            <a:spLocks noChangeShapeType="1"/>
          </p:cNvSpPr>
          <p:nvPr/>
        </p:nvSpPr>
        <p:spPr bwMode="auto">
          <a:xfrm flipV="1">
            <a:off x="2781300" y="2630025"/>
            <a:ext cx="3352800" cy="2971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80920" name="Line 24"/>
          <p:cNvSpPr>
            <a:spLocks noChangeShapeType="1"/>
          </p:cNvSpPr>
          <p:nvPr/>
        </p:nvSpPr>
        <p:spPr bwMode="auto">
          <a:xfrm flipH="1" flipV="1">
            <a:off x="4914900" y="4992225"/>
            <a:ext cx="1676400" cy="838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80921" name="Line 25"/>
          <p:cNvSpPr>
            <a:spLocks noChangeShapeType="1"/>
          </p:cNvSpPr>
          <p:nvPr/>
        </p:nvSpPr>
        <p:spPr bwMode="auto">
          <a:xfrm flipV="1">
            <a:off x="6591300" y="4992225"/>
            <a:ext cx="990600" cy="838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27" name="Tijdelijke aanduiding voor voettekst 3"/>
          <p:cNvSpPr>
            <a:spLocks noGrp="1"/>
          </p:cNvSpPr>
          <p:nvPr>
            <p:ph type="ftr" sz="quarter" idx="11"/>
          </p:nvPr>
        </p:nvSpPr>
        <p:spPr>
          <a:xfrm>
            <a:off x="2417602" y="6356350"/>
            <a:ext cx="4590105" cy="365125"/>
          </a:xfrm>
        </p:spPr>
        <p:txBody>
          <a:bodyPr/>
          <a:lstStyle/>
          <a:p>
            <a:r>
              <a:rPr lang="nl-NL" dirty="0" err="1" smtClean="0"/>
              <a:t>MultiAgent</a:t>
            </a:r>
            <a:r>
              <a:rPr lang="nl-NL" dirty="0" smtClean="0"/>
              <a:t> Systems (2nd </a:t>
            </a:r>
            <a:r>
              <a:rPr lang="nl-NL" dirty="0" err="1" smtClean="0"/>
              <a:t>edition</a:t>
            </a:r>
            <a:r>
              <a:rPr lang="nl-NL" dirty="0" smtClean="0"/>
              <a:t>), MIT </a:t>
            </a:r>
            <a:r>
              <a:rPr lang="nl-NL" dirty="0" err="1" smtClean="0"/>
              <a:t>Press</a:t>
            </a:r>
            <a:r>
              <a:rPr lang="nl-NL" dirty="0" smtClean="0"/>
              <a:t>, 2013, </a:t>
            </a:r>
            <a:r>
              <a:rPr lang="nl-NL" dirty="0" err="1" smtClean="0"/>
              <a:t>edited</a:t>
            </a:r>
            <a:r>
              <a:rPr lang="nl-NL" dirty="0" smtClean="0"/>
              <a:t> </a:t>
            </a:r>
            <a:r>
              <a:rPr lang="nl-NL" dirty="0" err="1" smtClean="0"/>
              <a:t>by</a:t>
            </a:r>
            <a:r>
              <a:rPr lang="nl-NL" dirty="0" smtClean="0"/>
              <a:t> G. </a:t>
            </a:r>
            <a:r>
              <a:rPr lang="nl-NL" dirty="0" err="1" smtClean="0"/>
              <a:t>Weiss</a:t>
            </a:r>
            <a:r>
              <a:rPr lang="nl-NL" dirty="0" smtClean="0"/>
              <a:t> </a:t>
            </a:r>
            <a:endParaRPr lang="nl-NL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sz="4000" dirty="0" err="1" smtClean="0"/>
              <a:t>Evolutionary</a:t>
            </a:r>
            <a:r>
              <a:rPr lang="nl-NL" sz="4000" dirty="0" smtClean="0"/>
              <a:t> Game </a:t>
            </a:r>
            <a:r>
              <a:rPr lang="nl-NL" sz="4000" dirty="0" err="1" smtClean="0"/>
              <a:t>Theory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sz="3111" dirty="0" smtClean="0"/>
              <a:t>General </a:t>
            </a:r>
            <a:r>
              <a:rPr lang="nl-NL" sz="3111" dirty="0" err="1" smtClean="0"/>
              <a:t>form</a:t>
            </a:r>
            <a:r>
              <a:rPr lang="nl-NL" sz="3111" dirty="0" smtClean="0"/>
              <a:t> and more </a:t>
            </a:r>
            <a:r>
              <a:rPr lang="nl-NL" sz="3111" dirty="0" err="1" smtClean="0"/>
              <a:t>examples</a:t>
            </a:r>
            <a:endParaRPr lang="nl-NL" sz="311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nl-NL" dirty="0"/>
          </a:p>
        </p:txBody>
      </p:sp>
      <p:graphicFrame>
        <p:nvGraphicFramePr>
          <p:cNvPr id="4" name="Tabel 3"/>
          <p:cNvGraphicFramePr>
            <a:graphicFrameLocks noGrp="1"/>
          </p:cNvGraphicFramePr>
          <p:nvPr/>
        </p:nvGraphicFramePr>
        <p:xfrm>
          <a:off x="2461458" y="1638891"/>
          <a:ext cx="3828586" cy="111252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016210"/>
                <a:gridCol w="1330586"/>
                <a:gridCol w="148179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err="1" smtClean="0"/>
                        <a:t>Action</a:t>
                      </a:r>
                      <a:r>
                        <a:rPr lang="nl-NL" dirty="0" smtClean="0"/>
                        <a:t> 1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err="1" smtClean="0"/>
                        <a:t>Action</a:t>
                      </a:r>
                      <a:r>
                        <a:rPr lang="nl-NL" dirty="0" smtClean="0"/>
                        <a:t> 2</a:t>
                      </a:r>
                      <a:endParaRPr lang="nl-N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nl-NL" b="1" dirty="0" err="1" smtClean="0"/>
                        <a:t>Action</a:t>
                      </a:r>
                      <a:r>
                        <a:rPr lang="nl-NL" b="1" dirty="0" smtClean="0"/>
                        <a:t> 1</a:t>
                      </a:r>
                      <a:endParaRPr lang="nl-NL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a</a:t>
                      </a:r>
                      <a:r>
                        <a:rPr lang="nl-NL" baseline="-25000" dirty="0" smtClean="0"/>
                        <a:t>11</a:t>
                      </a:r>
                      <a:r>
                        <a:rPr lang="nl-NL" dirty="0" smtClean="0"/>
                        <a:t>,b</a:t>
                      </a:r>
                      <a:r>
                        <a:rPr lang="nl-NL" baseline="-25000" dirty="0" smtClean="0"/>
                        <a:t>11</a:t>
                      </a:r>
                      <a:endParaRPr lang="nl-NL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a</a:t>
                      </a:r>
                      <a:r>
                        <a:rPr lang="nl-NL" baseline="-25000" dirty="0" smtClean="0"/>
                        <a:t>12</a:t>
                      </a:r>
                      <a:r>
                        <a:rPr lang="nl-NL" dirty="0" smtClean="0"/>
                        <a:t>,b</a:t>
                      </a:r>
                      <a:r>
                        <a:rPr lang="nl-NL" baseline="-25000" dirty="0" smtClean="0"/>
                        <a:t>12</a:t>
                      </a:r>
                      <a:endParaRPr lang="nl-NL" baseline="-25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nl-NL" b="1" dirty="0" err="1" smtClean="0"/>
                        <a:t>Action</a:t>
                      </a:r>
                      <a:r>
                        <a:rPr lang="nl-NL" b="1" dirty="0" smtClean="0"/>
                        <a:t> 2</a:t>
                      </a:r>
                      <a:endParaRPr lang="nl-NL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a</a:t>
                      </a:r>
                      <a:r>
                        <a:rPr lang="nl-NL" baseline="-25000" dirty="0" smtClean="0"/>
                        <a:t>21</a:t>
                      </a:r>
                      <a:r>
                        <a:rPr lang="nl-NL" dirty="0" smtClean="0"/>
                        <a:t>,b</a:t>
                      </a:r>
                      <a:r>
                        <a:rPr lang="nl-NL" baseline="-25000" dirty="0" smtClean="0"/>
                        <a:t>21</a:t>
                      </a:r>
                      <a:endParaRPr lang="nl-NL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a</a:t>
                      </a:r>
                      <a:r>
                        <a:rPr lang="nl-NL" baseline="-25000" dirty="0" smtClean="0"/>
                        <a:t>22</a:t>
                      </a:r>
                      <a:r>
                        <a:rPr lang="nl-NL" dirty="0" smtClean="0"/>
                        <a:t>,b</a:t>
                      </a:r>
                      <a:r>
                        <a:rPr lang="nl-NL" baseline="-25000" dirty="0" smtClean="0"/>
                        <a:t>22</a:t>
                      </a:r>
                      <a:endParaRPr lang="nl-NL" baseline="-250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el 4"/>
          <p:cNvGraphicFramePr>
            <a:graphicFrameLocks noGrp="1"/>
          </p:cNvGraphicFramePr>
          <p:nvPr/>
        </p:nvGraphicFramePr>
        <p:xfrm>
          <a:off x="393127" y="3590360"/>
          <a:ext cx="3828586" cy="111252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016210"/>
                <a:gridCol w="1330586"/>
                <a:gridCol w="148179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PD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Defect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err="1" smtClean="0"/>
                        <a:t>Coop</a:t>
                      </a:r>
                      <a:r>
                        <a:rPr lang="nl-NL" dirty="0" smtClean="0"/>
                        <a:t>.</a:t>
                      </a:r>
                      <a:endParaRPr lang="nl-N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nl-NL" b="1" dirty="0" smtClean="0"/>
                        <a:t>Defect</a:t>
                      </a:r>
                      <a:endParaRPr lang="nl-NL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1,1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5,0</a:t>
                      </a:r>
                      <a:endParaRPr lang="nl-N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nl-NL" b="1" dirty="0" err="1" smtClean="0"/>
                        <a:t>Coop</a:t>
                      </a:r>
                      <a:r>
                        <a:rPr lang="nl-NL" b="1" dirty="0" smtClean="0"/>
                        <a:t>.</a:t>
                      </a:r>
                      <a:endParaRPr lang="nl-NL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0,5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3,3</a:t>
                      </a:r>
                      <a:endParaRPr lang="nl-NL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el 5"/>
          <p:cNvGraphicFramePr>
            <a:graphicFrameLocks noGrp="1"/>
          </p:cNvGraphicFramePr>
          <p:nvPr/>
        </p:nvGraphicFramePr>
        <p:xfrm>
          <a:off x="4900173" y="3591579"/>
          <a:ext cx="3828586" cy="111252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016210"/>
                <a:gridCol w="1330586"/>
                <a:gridCol w="148179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nl-NL" dirty="0" err="1" smtClean="0"/>
                        <a:t>BoS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err="1" smtClean="0"/>
                        <a:t>Movie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err="1" smtClean="0"/>
                        <a:t>Theatre</a:t>
                      </a:r>
                      <a:endParaRPr lang="nl-N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nl-NL" b="1" dirty="0" err="1" smtClean="0"/>
                        <a:t>Movie</a:t>
                      </a:r>
                      <a:endParaRPr lang="nl-NL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2,1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0,0</a:t>
                      </a:r>
                      <a:endParaRPr lang="nl-N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nl-NL" b="1" dirty="0" err="1" smtClean="0"/>
                        <a:t>Theatre</a:t>
                      </a:r>
                      <a:endParaRPr lang="nl-NL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0,0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1,2</a:t>
                      </a:r>
                      <a:endParaRPr lang="nl-NL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Tabel 6"/>
          <p:cNvGraphicFramePr>
            <a:graphicFrameLocks noGrp="1"/>
          </p:cNvGraphicFramePr>
          <p:nvPr/>
        </p:nvGraphicFramePr>
        <p:xfrm>
          <a:off x="2462890" y="5195327"/>
          <a:ext cx="3828586" cy="111252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016210"/>
                <a:gridCol w="1330586"/>
                <a:gridCol w="148179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MP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err="1" smtClean="0"/>
                        <a:t>Heads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err="1" smtClean="0"/>
                        <a:t>Tails</a:t>
                      </a:r>
                      <a:endParaRPr lang="nl-N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nl-NL" b="1" dirty="0" err="1" smtClean="0"/>
                        <a:t>Heads</a:t>
                      </a:r>
                      <a:endParaRPr lang="nl-NL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1,-1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-1,1</a:t>
                      </a:r>
                      <a:endParaRPr lang="nl-N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nl-NL" b="1" dirty="0" err="1" smtClean="0"/>
                        <a:t>Tails</a:t>
                      </a:r>
                      <a:endParaRPr lang="nl-NL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-1,1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1,-1</a:t>
                      </a:r>
                      <a:endParaRPr lang="nl-NL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989138"/>
            <a:ext cx="5562600" cy="4608512"/>
          </a:xfrm>
        </p:spPr>
        <p:txBody>
          <a:bodyPr/>
          <a:lstStyle/>
          <a:p>
            <a:pPr marL="0" indent="0"/>
            <a:r>
              <a:rPr lang="en-US" sz="2800" dirty="0"/>
              <a:t> Concept from traditional GT</a:t>
            </a:r>
          </a:p>
          <a:p>
            <a:pPr marL="0" indent="0"/>
            <a:r>
              <a:rPr lang="en-US" sz="2800" dirty="0"/>
              <a:t> Hyper rational players, which choose best action</a:t>
            </a:r>
          </a:p>
          <a:p>
            <a:pPr marL="0" indent="0"/>
            <a:r>
              <a:rPr lang="en-US" sz="2800" dirty="0"/>
              <a:t> Static concept</a:t>
            </a:r>
          </a:p>
          <a:p>
            <a:pPr marL="0" indent="0"/>
            <a:r>
              <a:rPr lang="en-US" sz="2800" dirty="0"/>
              <a:t> </a:t>
            </a:r>
            <a:r>
              <a:rPr lang="en-US" sz="2800" b="1" dirty="0"/>
              <a:t>Intuitively</a:t>
            </a:r>
            <a:r>
              <a:rPr lang="en-US" sz="2800" dirty="0"/>
              <a:t>: A </a:t>
            </a:r>
            <a:r>
              <a:rPr lang="en-US" sz="2800" i="1" dirty="0"/>
              <a:t>Nash equilibrium</a:t>
            </a:r>
            <a:r>
              <a:rPr lang="en-US" sz="2800" dirty="0"/>
              <a:t> is a strategy profile for a game, such that no player can increase its payoff by changing its strategy, while the other players keep their strategy fixed.</a:t>
            </a:r>
          </a:p>
          <a:p>
            <a:pPr marL="0" indent="0"/>
            <a:endParaRPr lang="en-US" sz="2800" dirty="0"/>
          </a:p>
        </p:txBody>
      </p:sp>
      <p:pic>
        <p:nvPicPr>
          <p:cNvPr id="82948" name="Picture 4" descr="nash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6156325" y="1700213"/>
            <a:ext cx="2752725" cy="3348037"/>
          </a:xfrm>
          <a:noFill/>
        </p:spPr>
      </p:pic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396612" y="358104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Evolutionary Game Theory </a:t>
            </a:r>
            <a:r>
              <a:rPr lang="en-US" sz="4800" dirty="0" smtClean="0"/>
              <a:t> </a:t>
            </a:r>
            <a:br>
              <a:rPr lang="en-US" sz="4800" dirty="0" smtClean="0"/>
            </a:br>
            <a:r>
              <a:rPr lang="en-US" sz="3111" dirty="0" smtClean="0"/>
              <a:t>Nash Equilibrium</a:t>
            </a:r>
            <a:endParaRPr lang="nl-NL" sz="3111" dirty="0"/>
          </a:p>
        </p:txBody>
      </p:sp>
      <p:sp>
        <p:nvSpPr>
          <p:cNvPr id="7" name="Tijdelijke aanduiding voor voettekst 3"/>
          <p:cNvSpPr>
            <a:spLocks noGrp="1"/>
          </p:cNvSpPr>
          <p:nvPr>
            <p:ph type="ftr" sz="quarter" idx="11"/>
          </p:nvPr>
        </p:nvSpPr>
        <p:spPr>
          <a:xfrm>
            <a:off x="2417602" y="6356350"/>
            <a:ext cx="4590105" cy="365125"/>
          </a:xfrm>
        </p:spPr>
        <p:txBody>
          <a:bodyPr/>
          <a:lstStyle/>
          <a:p>
            <a:r>
              <a:rPr lang="nl-NL" dirty="0" err="1" smtClean="0"/>
              <a:t>MultiAgent</a:t>
            </a:r>
            <a:r>
              <a:rPr lang="nl-NL" dirty="0" smtClean="0"/>
              <a:t> Systems (2nd </a:t>
            </a:r>
            <a:r>
              <a:rPr lang="nl-NL" dirty="0" err="1" smtClean="0"/>
              <a:t>edition</a:t>
            </a:r>
            <a:r>
              <a:rPr lang="nl-NL" dirty="0" smtClean="0"/>
              <a:t>), MIT </a:t>
            </a:r>
            <a:r>
              <a:rPr lang="nl-NL" dirty="0" err="1" smtClean="0"/>
              <a:t>Press</a:t>
            </a:r>
            <a:r>
              <a:rPr lang="nl-NL" dirty="0" smtClean="0"/>
              <a:t>, 2013, </a:t>
            </a:r>
            <a:r>
              <a:rPr lang="nl-NL" dirty="0" err="1" smtClean="0"/>
              <a:t>edited</a:t>
            </a:r>
            <a:r>
              <a:rPr lang="nl-NL" dirty="0" smtClean="0"/>
              <a:t> </a:t>
            </a:r>
            <a:r>
              <a:rPr lang="nl-NL" dirty="0" err="1" smtClean="0"/>
              <a:t>by</a:t>
            </a:r>
            <a:r>
              <a:rPr lang="nl-NL" dirty="0" smtClean="0"/>
              <a:t> G. </a:t>
            </a:r>
            <a:r>
              <a:rPr lang="nl-NL" dirty="0" err="1" smtClean="0"/>
              <a:t>Weiss</a:t>
            </a:r>
            <a:r>
              <a:rPr lang="nl-NL" dirty="0" smtClean="0"/>
              <a:t> </a:t>
            </a:r>
            <a:endParaRPr lang="nl-NL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3" name="Rectangle 2"/>
          <p:cNvSpPr>
            <a:spLocks noGrp="1" noChangeArrowheads="1"/>
          </p:cNvSpPr>
          <p:nvPr>
            <p:ph type="title"/>
          </p:nvPr>
        </p:nvSpPr>
        <p:spPr>
          <a:xfrm>
            <a:off x="333745" y="276646"/>
            <a:ext cx="7772400" cy="1018562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Evolutionary Game Theory  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111" dirty="0" smtClean="0"/>
              <a:t>Replicator equations</a:t>
            </a:r>
            <a:endParaRPr lang="en-US" sz="3111" dirty="0"/>
          </a:p>
        </p:txBody>
      </p:sp>
      <p:sp>
        <p:nvSpPr>
          <p:cNvPr id="8704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624013"/>
            <a:ext cx="8048625" cy="5334000"/>
          </a:xfrm>
        </p:spPr>
        <p:txBody>
          <a:bodyPr/>
          <a:lstStyle/>
          <a:p>
            <a:pPr marL="0" indent="0"/>
            <a:r>
              <a:rPr lang="en-US" sz="2800" dirty="0"/>
              <a:t>  Evolutionary process: </a:t>
            </a:r>
            <a:r>
              <a:rPr lang="en-US" sz="2800" i="1" dirty="0"/>
              <a:t>mutation</a:t>
            </a:r>
            <a:r>
              <a:rPr lang="en-US" sz="2800" dirty="0"/>
              <a:t>  and </a:t>
            </a:r>
            <a:r>
              <a:rPr lang="en-US" sz="2800" i="1" dirty="0"/>
              <a:t>selection</a:t>
            </a:r>
          </a:p>
          <a:p>
            <a:pPr marL="0" indent="0"/>
            <a:r>
              <a:rPr lang="en-US" sz="2800" dirty="0"/>
              <a:t>  How does a system consisting of different strategies  change over time?</a:t>
            </a:r>
          </a:p>
          <a:p>
            <a:pPr marL="0" indent="0"/>
            <a:r>
              <a:rPr lang="en-US" sz="2800" dirty="0"/>
              <a:t>  each replicator represents one strategy</a:t>
            </a:r>
          </a:p>
          <a:p>
            <a:pPr marL="0" indent="0"/>
            <a:r>
              <a:rPr lang="en-US" sz="2800" dirty="0"/>
              <a:t> General form:</a:t>
            </a:r>
          </a:p>
          <a:p>
            <a:pPr marL="0" indent="0"/>
            <a:endParaRPr lang="en-US" sz="2800" dirty="0"/>
          </a:p>
          <a:p>
            <a:pPr marL="0" indent="0"/>
            <a:endParaRPr lang="en-US" sz="2800" dirty="0"/>
          </a:p>
          <a:p>
            <a:pPr marL="0" indent="0"/>
            <a:r>
              <a:rPr lang="en-US" sz="2800" dirty="0"/>
              <a:t> x</a:t>
            </a:r>
            <a:r>
              <a:rPr lang="en-US" sz="2800" baseline="-25000" dirty="0"/>
              <a:t>i</a:t>
            </a:r>
            <a:r>
              <a:rPr lang="en-US" sz="2800" dirty="0"/>
              <a:t> is the density of strategy </a:t>
            </a:r>
            <a:r>
              <a:rPr lang="en-US" sz="2800" dirty="0" err="1"/>
              <a:t>s</a:t>
            </a:r>
            <a:r>
              <a:rPr lang="en-US" sz="2800" baseline="-25000" dirty="0" err="1"/>
              <a:t>i</a:t>
            </a:r>
            <a:r>
              <a:rPr lang="en-US" sz="2800" dirty="0"/>
              <a:t> in the population</a:t>
            </a:r>
          </a:p>
          <a:p>
            <a:pPr marL="0" indent="0"/>
            <a:r>
              <a:rPr lang="en-US" sz="2800" dirty="0"/>
              <a:t> A is the payoff matrix</a:t>
            </a:r>
          </a:p>
          <a:p>
            <a:pPr marL="0" indent="0"/>
            <a:endParaRPr lang="en-US" sz="2800" dirty="0"/>
          </a:p>
        </p:txBody>
      </p:sp>
      <p:graphicFrame>
        <p:nvGraphicFramePr>
          <p:cNvPr id="87042" name="Object 2"/>
          <p:cNvGraphicFramePr>
            <a:graphicFrameLocks noChangeAspect="1"/>
          </p:cNvGraphicFramePr>
          <p:nvPr>
            <p:ph sz="quarter" idx="2"/>
          </p:nvPr>
        </p:nvGraphicFramePr>
        <p:xfrm>
          <a:off x="3233738" y="4191541"/>
          <a:ext cx="2939798" cy="778922"/>
        </p:xfrm>
        <a:graphic>
          <a:graphicData uri="http://schemas.openxmlformats.org/presentationml/2006/ole">
            <p:oleObj spid="_x0000_s191490" name="Vergelijking" r:id="rId4" imgW="1346040" imgH="393480" progId="Equation.3">
              <p:embed/>
            </p:oleObj>
          </a:graphicData>
        </a:graphic>
      </p:graphicFrame>
      <p:sp>
        <p:nvSpPr>
          <p:cNvPr id="6" name="Tijdelijke aanduiding voor voettekst 3"/>
          <p:cNvSpPr>
            <a:spLocks noGrp="1"/>
          </p:cNvSpPr>
          <p:nvPr>
            <p:ph type="ftr" sz="quarter" idx="11"/>
          </p:nvPr>
        </p:nvSpPr>
        <p:spPr>
          <a:xfrm>
            <a:off x="2417602" y="6356350"/>
            <a:ext cx="4590105" cy="365125"/>
          </a:xfrm>
        </p:spPr>
        <p:txBody>
          <a:bodyPr/>
          <a:lstStyle/>
          <a:p>
            <a:r>
              <a:rPr lang="nl-NL" dirty="0" err="1" smtClean="0"/>
              <a:t>MultiAgent</a:t>
            </a:r>
            <a:r>
              <a:rPr lang="nl-NL" dirty="0" smtClean="0"/>
              <a:t> Systems (2nd </a:t>
            </a:r>
            <a:r>
              <a:rPr lang="nl-NL" dirty="0" err="1" smtClean="0"/>
              <a:t>edition</a:t>
            </a:r>
            <a:r>
              <a:rPr lang="nl-NL" dirty="0" smtClean="0"/>
              <a:t>), MIT </a:t>
            </a:r>
            <a:r>
              <a:rPr lang="nl-NL" dirty="0" err="1" smtClean="0"/>
              <a:t>Press</a:t>
            </a:r>
            <a:r>
              <a:rPr lang="nl-NL" dirty="0" smtClean="0"/>
              <a:t>, 2013, </a:t>
            </a:r>
            <a:r>
              <a:rPr lang="nl-NL" dirty="0" err="1" smtClean="0"/>
              <a:t>edited</a:t>
            </a:r>
            <a:r>
              <a:rPr lang="nl-NL" dirty="0" smtClean="0"/>
              <a:t> </a:t>
            </a:r>
            <a:r>
              <a:rPr lang="nl-NL" dirty="0" err="1" smtClean="0"/>
              <a:t>by</a:t>
            </a:r>
            <a:r>
              <a:rPr lang="nl-NL" dirty="0" smtClean="0"/>
              <a:t> G. </a:t>
            </a:r>
            <a:r>
              <a:rPr lang="nl-NL" dirty="0" err="1" smtClean="0"/>
              <a:t>Weiss</a:t>
            </a:r>
            <a:r>
              <a:rPr lang="nl-NL" dirty="0" smtClean="0"/>
              <a:t> </a:t>
            </a:r>
            <a:endParaRPr lang="nl-NL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358892" y="471277"/>
            <a:ext cx="7772400" cy="1143000"/>
          </a:xfrm>
        </p:spPr>
        <p:txBody>
          <a:bodyPr/>
          <a:lstStyle/>
          <a:p>
            <a:r>
              <a:rPr lang="nl-NL" sz="3600" dirty="0" err="1" smtClean="0"/>
              <a:t>Evolutionary</a:t>
            </a:r>
            <a:r>
              <a:rPr lang="nl-NL" sz="3600" dirty="0" smtClean="0"/>
              <a:t> Game </a:t>
            </a:r>
            <a:r>
              <a:rPr lang="nl-NL" sz="3600" dirty="0" err="1" smtClean="0"/>
              <a:t>Theory</a:t>
            </a:r>
            <a:r>
              <a:rPr lang="nl-NL" sz="3200" dirty="0" smtClean="0"/>
              <a:t/>
            </a:r>
            <a:br>
              <a:rPr lang="nl-NL" sz="3200" dirty="0" smtClean="0"/>
            </a:br>
            <a:r>
              <a:rPr lang="nl-NL" sz="2800" dirty="0" err="1" smtClean="0"/>
              <a:t>Example</a:t>
            </a:r>
            <a:r>
              <a:rPr lang="nl-NL" sz="2800" dirty="0" smtClean="0"/>
              <a:t> replicator </a:t>
            </a:r>
            <a:r>
              <a:rPr lang="nl-NL" sz="2800" dirty="0" err="1" smtClean="0"/>
              <a:t>equations</a:t>
            </a:r>
            <a:endParaRPr lang="en-US" sz="2800" dirty="0"/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981200"/>
            <a:ext cx="7621588" cy="4114800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/>
              <a:t>  </a:t>
            </a:r>
            <a:r>
              <a:rPr lang="en-US" sz="2400" dirty="0"/>
              <a:t>Prisoners’ dilemma	</a:t>
            </a:r>
            <a:r>
              <a:rPr lang="en-US" sz="2400" dirty="0" smtClean="0"/>
              <a:t>			Battle </a:t>
            </a:r>
            <a:r>
              <a:rPr lang="en-US" sz="2400" dirty="0"/>
              <a:t>of the sexes</a:t>
            </a:r>
          </a:p>
        </p:txBody>
      </p:sp>
      <p:pic>
        <p:nvPicPr>
          <p:cNvPr id="89092" name="Picture 4" descr="prisonnerfield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 rot="5400000">
            <a:off x="814387" y="2435226"/>
            <a:ext cx="2905125" cy="3314700"/>
          </a:xfrm>
          <a:noFill/>
        </p:spPr>
      </p:pic>
      <p:pic>
        <p:nvPicPr>
          <p:cNvPr id="89093" name="Picture 5" descr="categorie2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 rot="5400000">
            <a:off x="4929982" y="2278856"/>
            <a:ext cx="2914650" cy="3630613"/>
          </a:xfrm>
          <a:noFill/>
        </p:spPr>
      </p:pic>
      <p:sp>
        <p:nvSpPr>
          <p:cNvPr id="6" name="Tijdelijke aanduiding voor voettekst 3"/>
          <p:cNvSpPr>
            <a:spLocks noGrp="1"/>
          </p:cNvSpPr>
          <p:nvPr>
            <p:ph type="ftr" sz="quarter" idx="11"/>
          </p:nvPr>
        </p:nvSpPr>
        <p:spPr>
          <a:xfrm>
            <a:off x="2514678" y="6356350"/>
            <a:ext cx="4639583" cy="365125"/>
          </a:xfrm>
        </p:spPr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8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dirty="0" smtClean="0"/>
              <a:t>Evolutionary Game Theory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111" dirty="0" smtClean="0"/>
              <a:t>Relating RL </a:t>
            </a:r>
            <a:r>
              <a:rPr lang="en-US" sz="3111" dirty="0"/>
              <a:t>and EGT</a:t>
            </a:r>
            <a:r>
              <a:rPr lang="en-US" sz="3111" dirty="0" smtClean="0"/>
              <a:t> </a:t>
            </a:r>
            <a:endParaRPr lang="en-US" sz="3111" dirty="0"/>
          </a:p>
        </p:txBody>
      </p:sp>
      <p:sp>
        <p:nvSpPr>
          <p:cNvPr id="335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1800" y="1476963"/>
            <a:ext cx="8712200" cy="5329237"/>
          </a:xfrm>
        </p:spPr>
        <p:txBody>
          <a:bodyPr>
            <a:normAutofit/>
          </a:bodyPr>
          <a:lstStyle/>
          <a:p>
            <a:r>
              <a:rPr lang="en-US" dirty="0" smtClean="0"/>
              <a:t>Examined RL-algorithms:</a:t>
            </a:r>
            <a:endParaRPr lang="en-US" dirty="0"/>
          </a:p>
          <a:p>
            <a:pPr marL="692150" lvl="1" indent="-347663"/>
            <a:r>
              <a:rPr lang="en-US" dirty="0"/>
              <a:t>Cross Learning (</a:t>
            </a:r>
            <a:r>
              <a:rPr lang="en-US" dirty="0" err="1"/>
              <a:t>Sarin</a:t>
            </a:r>
            <a:r>
              <a:rPr lang="en-US" dirty="0"/>
              <a:t>)</a:t>
            </a:r>
          </a:p>
          <a:p>
            <a:pPr marL="692150" lvl="1" indent="-347663"/>
            <a:r>
              <a:rPr lang="en-US" dirty="0"/>
              <a:t>Learning Automata</a:t>
            </a:r>
          </a:p>
          <a:p>
            <a:pPr marL="692150" lvl="1" indent="-347663"/>
            <a:r>
              <a:rPr lang="en-US" dirty="0"/>
              <a:t>Boltzmann Q-</a:t>
            </a:r>
            <a:r>
              <a:rPr lang="en-US" dirty="0" smtClean="0"/>
              <a:t>learning, Lenient-Q</a:t>
            </a:r>
          </a:p>
          <a:p>
            <a:pPr marL="692150" lvl="1" indent="-347663"/>
            <a:r>
              <a:rPr lang="en-US" dirty="0" smtClean="0"/>
              <a:t>Regret Minimization</a:t>
            </a:r>
          </a:p>
          <a:p>
            <a:r>
              <a:rPr lang="en-US" dirty="0"/>
              <a:t>New algorithm derived:</a:t>
            </a:r>
          </a:p>
          <a:p>
            <a:pPr marL="692150" lvl="1" indent="-347663"/>
            <a:r>
              <a:rPr lang="en-US" dirty="0"/>
              <a:t>Extended Replicator </a:t>
            </a:r>
            <a:r>
              <a:rPr lang="en-US" dirty="0" smtClean="0"/>
              <a:t>Dynamics</a:t>
            </a:r>
          </a:p>
          <a:p>
            <a:pPr marL="692150" lvl="1" indent="-347663"/>
            <a:r>
              <a:rPr lang="en-US" dirty="0" smtClean="0"/>
              <a:t>FAQ-learning, LFAQ-learning</a:t>
            </a:r>
          </a:p>
          <a:p>
            <a:endParaRPr lang="en-US" dirty="0"/>
          </a:p>
        </p:txBody>
      </p:sp>
      <p:sp>
        <p:nvSpPr>
          <p:cNvPr id="7" name="Tijdelijke aanduiding voor voettekst 3"/>
          <p:cNvSpPr>
            <a:spLocks noGrp="1"/>
          </p:cNvSpPr>
          <p:nvPr>
            <p:ph type="ftr" sz="quarter" idx="11"/>
          </p:nvPr>
        </p:nvSpPr>
        <p:spPr>
          <a:xfrm>
            <a:off x="2417602" y="6356350"/>
            <a:ext cx="4590105" cy="365125"/>
          </a:xfrm>
        </p:spPr>
        <p:txBody>
          <a:bodyPr/>
          <a:lstStyle/>
          <a:p>
            <a:r>
              <a:rPr lang="nl-NL" dirty="0" err="1" smtClean="0"/>
              <a:t>MultiAgent</a:t>
            </a:r>
            <a:r>
              <a:rPr lang="nl-NL" dirty="0" smtClean="0"/>
              <a:t> Systems (2nd </a:t>
            </a:r>
            <a:r>
              <a:rPr lang="nl-NL" dirty="0" err="1" smtClean="0"/>
              <a:t>edition</a:t>
            </a:r>
            <a:r>
              <a:rPr lang="nl-NL" dirty="0" smtClean="0"/>
              <a:t>), MIT </a:t>
            </a:r>
            <a:r>
              <a:rPr lang="nl-NL" dirty="0" err="1" smtClean="0"/>
              <a:t>Press</a:t>
            </a:r>
            <a:r>
              <a:rPr lang="nl-NL" dirty="0" smtClean="0"/>
              <a:t>, 2013, </a:t>
            </a:r>
            <a:r>
              <a:rPr lang="nl-NL" dirty="0" err="1" smtClean="0"/>
              <a:t>edited</a:t>
            </a:r>
            <a:r>
              <a:rPr lang="nl-NL" dirty="0" smtClean="0"/>
              <a:t> </a:t>
            </a:r>
            <a:r>
              <a:rPr lang="nl-NL" dirty="0" err="1" smtClean="0"/>
              <a:t>by</a:t>
            </a:r>
            <a:r>
              <a:rPr lang="nl-NL" dirty="0" smtClean="0"/>
              <a:t> G. </a:t>
            </a:r>
            <a:r>
              <a:rPr lang="nl-NL" dirty="0" err="1" smtClean="0"/>
              <a:t>Weiss</a:t>
            </a:r>
            <a:r>
              <a:rPr lang="nl-NL" dirty="0" smtClean="0"/>
              <a:t> 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Introduction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err="1" smtClean="0"/>
              <a:t>Desirable</a:t>
            </a:r>
            <a:r>
              <a:rPr lang="nl-NL" dirty="0" smtClean="0"/>
              <a:t> </a:t>
            </a:r>
            <a:r>
              <a:rPr lang="nl-NL" dirty="0" err="1" smtClean="0"/>
              <a:t>characteristics</a:t>
            </a:r>
            <a:r>
              <a:rPr lang="nl-NL" dirty="0" smtClean="0"/>
              <a:t>:</a:t>
            </a:r>
          </a:p>
          <a:p>
            <a:pPr lvl="1"/>
            <a:r>
              <a:rPr lang="nl-NL" dirty="0" err="1" smtClean="0"/>
              <a:t>Robustness</a:t>
            </a:r>
            <a:endParaRPr lang="nl-NL" dirty="0" smtClean="0"/>
          </a:p>
          <a:p>
            <a:pPr lvl="1"/>
            <a:r>
              <a:rPr lang="nl-NL" dirty="0" smtClean="0"/>
              <a:t>Efficiency</a:t>
            </a:r>
          </a:p>
          <a:p>
            <a:pPr lvl="1"/>
            <a:r>
              <a:rPr lang="nl-NL" dirty="0" err="1" smtClean="0"/>
              <a:t>Reconfigurability</a:t>
            </a:r>
            <a:endParaRPr lang="nl-NL" dirty="0" smtClean="0"/>
          </a:p>
          <a:p>
            <a:pPr lvl="1"/>
            <a:r>
              <a:rPr lang="nl-NL" dirty="0" err="1" smtClean="0"/>
              <a:t>Scalability</a:t>
            </a:r>
            <a:endParaRPr lang="nl-NL" dirty="0" smtClean="0"/>
          </a:p>
          <a:p>
            <a:pPr lvl="1"/>
            <a:endParaRPr lang="nl-NL" dirty="0" smtClean="0"/>
          </a:p>
          <a:p>
            <a:r>
              <a:rPr lang="nl-NL" b="1" dirty="0" err="1" smtClean="0"/>
              <a:t>Adaptation</a:t>
            </a:r>
            <a:r>
              <a:rPr lang="nl-NL" b="1" dirty="0" smtClean="0"/>
              <a:t> </a:t>
            </a:r>
            <a:r>
              <a:rPr lang="nl-NL" dirty="0" err="1" smtClean="0"/>
              <a:t>required</a:t>
            </a:r>
            <a:endParaRPr lang="nl-NL" dirty="0" smtClean="0"/>
          </a:p>
          <a:p>
            <a:r>
              <a:rPr lang="nl-NL" dirty="0" err="1" smtClean="0"/>
              <a:t>Multiagent</a:t>
            </a:r>
            <a:r>
              <a:rPr lang="nl-NL" dirty="0" smtClean="0"/>
              <a:t> </a:t>
            </a:r>
            <a:r>
              <a:rPr lang="nl-NL" dirty="0" err="1" smtClean="0"/>
              <a:t>Learning</a:t>
            </a:r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9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74650"/>
            <a:ext cx="8424863" cy="84455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Evolutionary Game Theory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111" dirty="0" smtClean="0"/>
              <a:t>Derivation </a:t>
            </a:r>
            <a:r>
              <a:rPr lang="en-US" sz="3111" dirty="0"/>
              <a:t>Q-learning Dynamics</a:t>
            </a:r>
          </a:p>
        </p:txBody>
      </p:sp>
      <p:sp>
        <p:nvSpPr>
          <p:cNvPr id="9114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8458200" cy="4876800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US" sz="2800" dirty="0"/>
              <a:t> </a:t>
            </a:r>
          </a:p>
          <a:p>
            <a:pPr marL="0" indent="0"/>
            <a:endParaRPr lang="en-US" sz="2800" dirty="0"/>
          </a:p>
          <a:p>
            <a:pPr marL="0" indent="0"/>
            <a:endParaRPr lang="en-US" sz="2800" dirty="0"/>
          </a:p>
          <a:p>
            <a:pPr marL="0" indent="0"/>
            <a:endParaRPr lang="en-US" sz="2800" dirty="0"/>
          </a:p>
          <a:p>
            <a:pPr marL="0" indent="0"/>
            <a:endParaRPr lang="en-US" sz="2800" dirty="0"/>
          </a:p>
          <a:p>
            <a:pPr marL="0" indent="0"/>
            <a:endParaRPr lang="en-US" sz="2800" dirty="0"/>
          </a:p>
          <a:p>
            <a:pPr marL="0" indent="0"/>
            <a:endParaRPr lang="en-US" sz="2800" dirty="0"/>
          </a:p>
          <a:p>
            <a:pPr marL="0" indent="0"/>
            <a:endParaRPr lang="en-US" sz="2800" dirty="0"/>
          </a:p>
        </p:txBody>
      </p:sp>
      <p:graphicFrame>
        <p:nvGraphicFramePr>
          <p:cNvPr id="91138" name="Object 2"/>
          <p:cNvGraphicFramePr>
            <a:graphicFrameLocks noChangeAspect="1"/>
          </p:cNvGraphicFramePr>
          <p:nvPr>
            <p:ph sz="quarter" idx="3"/>
          </p:nvPr>
        </p:nvGraphicFramePr>
        <p:xfrm>
          <a:off x="1143000" y="2663824"/>
          <a:ext cx="7354224" cy="2340959"/>
        </p:xfrm>
        <a:graphic>
          <a:graphicData uri="http://schemas.openxmlformats.org/presentationml/2006/ole">
            <p:oleObj spid="_x0000_s195586" name="Vergelijking" r:id="rId3" imgW="2717640" imgH="939600" progId="Equation.3">
              <p:embed/>
            </p:oleObj>
          </a:graphicData>
        </a:graphic>
      </p:graphicFrame>
      <p:sp>
        <p:nvSpPr>
          <p:cNvPr id="6" name="Tijdelijke aanduiding voor voettekst 3"/>
          <p:cNvSpPr>
            <a:spLocks noGrp="1"/>
          </p:cNvSpPr>
          <p:nvPr>
            <p:ph type="ftr" sz="quarter" idx="11"/>
          </p:nvPr>
        </p:nvSpPr>
        <p:spPr>
          <a:xfrm>
            <a:off x="2417602" y="6356350"/>
            <a:ext cx="4590105" cy="365125"/>
          </a:xfrm>
        </p:spPr>
        <p:txBody>
          <a:bodyPr/>
          <a:lstStyle/>
          <a:p>
            <a:r>
              <a:rPr lang="nl-NL" dirty="0" err="1" smtClean="0"/>
              <a:t>MultiAgent</a:t>
            </a:r>
            <a:r>
              <a:rPr lang="nl-NL" dirty="0" smtClean="0"/>
              <a:t> Systems (2nd </a:t>
            </a:r>
            <a:r>
              <a:rPr lang="nl-NL" dirty="0" err="1" smtClean="0"/>
              <a:t>edition</a:t>
            </a:r>
            <a:r>
              <a:rPr lang="nl-NL" dirty="0" smtClean="0"/>
              <a:t>), MIT </a:t>
            </a:r>
            <a:r>
              <a:rPr lang="nl-NL" dirty="0" err="1" smtClean="0"/>
              <a:t>Press</a:t>
            </a:r>
            <a:r>
              <a:rPr lang="nl-NL" dirty="0" smtClean="0"/>
              <a:t>, 2013, </a:t>
            </a:r>
            <a:r>
              <a:rPr lang="nl-NL" dirty="0" err="1" smtClean="0"/>
              <a:t>edited</a:t>
            </a:r>
            <a:r>
              <a:rPr lang="nl-NL" dirty="0" smtClean="0"/>
              <a:t> </a:t>
            </a:r>
            <a:r>
              <a:rPr lang="nl-NL" dirty="0" err="1" smtClean="0"/>
              <a:t>by</a:t>
            </a:r>
            <a:r>
              <a:rPr lang="nl-NL" dirty="0" smtClean="0"/>
              <a:t> G. </a:t>
            </a:r>
            <a:r>
              <a:rPr lang="nl-NL" dirty="0" err="1" smtClean="0"/>
              <a:t>Weiss</a:t>
            </a:r>
            <a:r>
              <a:rPr lang="nl-NL" dirty="0" smtClean="0"/>
              <a:t> </a:t>
            </a:r>
            <a:endParaRPr lang="nl-NL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paths-rm-selfplay-1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5001" y="2245357"/>
            <a:ext cx="3604025" cy="3664597"/>
          </a:xfrm>
          <a:prstGeom prst="rect">
            <a:avLst/>
          </a:prstGeom>
          <a:scene3d>
            <a:camera prst="orthographicFront">
              <a:rot lat="0" lon="0" rev="16200000"/>
            </a:camera>
            <a:lightRig rig="threePt" dir="t"/>
          </a:scene3d>
        </p:spPr>
      </p:pic>
      <p:pic>
        <p:nvPicPr>
          <p:cNvPr id="7" name="Tijdelijke aanduiding voor inhoud 6" descr="Vec_rm_rm1.pdf"/>
          <p:cNvPicPr>
            <a:picLocks noGrp="1" noChangeAspect="1"/>
          </p:cNvPicPr>
          <p:nvPr>
            <p:ph idx="1"/>
          </p:nvPr>
        </p:nvPicPr>
        <p:blipFill>
          <a:blip r:embed="rId3"/>
          <a:srcRect l="-33113" r="-33113"/>
          <a:stretch>
            <a:fillRect/>
          </a:stretch>
        </p:blipFill>
        <p:spPr>
          <a:xfrm>
            <a:off x="-718507" y="2257717"/>
            <a:ext cx="5950451" cy="3639880"/>
          </a:xfrm>
          <a:scene3d>
            <a:camera prst="orthographicFront">
              <a:rot lat="0" lon="0" rev="16200000"/>
            </a:camera>
            <a:lightRig rig="threePt" dir="t"/>
          </a:scene3d>
        </p:spPr>
      </p:pic>
      <p:sp>
        <p:nvSpPr>
          <p:cNvPr id="61445" name="Tekstvak 7"/>
          <p:cNvSpPr txBox="1">
            <a:spLocks noChangeArrowheads="1"/>
          </p:cNvSpPr>
          <p:nvPr/>
        </p:nvSpPr>
        <p:spPr bwMode="auto">
          <a:xfrm>
            <a:off x="3686097" y="1640263"/>
            <a:ext cx="26590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nl-NL" dirty="0" err="1"/>
              <a:t>Prisoner’s</a:t>
            </a:r>
            <a:r>
              <a:rPr lang="nl-NL" dirty="0"/>
              <a:t> Dilemma</a:t>
            </a: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Evolutionary Game Theory</a:t>
            </a:r>
            <a:br>
              <a:rPr lang="en-US" sz="3600" dirty="0" smtClean="0"/>
            </a:br>
            <a:r>
              <a:rPr lang="en-US" sz="2800" dirty="0" smtClean="0"/>
              <a:t>Example </a:t>
            </a:r>
            <a:r>
              <a:rPr lang="en-US" sz="2800" dirty="0"/>
              <a:t>Q-</a:t>
            </a:r>
            <a:r>
              <a:rPr lang="en-US" sz="2800" dirty="0" smtClean="0"/>
              <a:t>learning Dynamics</a:t>
            </a:r>
            <a:endParaRPr lang="en-US" sz="2800" dirty="0"/>
          </a:p>
        </p:txBody>
      </p:sp>
      <p:sp>
        <p:nvSpPr>
          <p:cNvPr id="9" name="Tekstvak 8"/>
          <p:cNvSpPr txBox="1"/>
          <p:nvPr/>
        </p:nvSpPr>
        <p:spPr>
          <a:xfrm>
            <a:off x="1235289" y="6045016"/>
            <a:ext cx="19301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err="1" smtClean="0"/>
              <a:t>Visualization</a:t>
            </a:r>
            <a:r>
              <a:rPr lang="nl-NL" dirty="0" smtClean="0"/>
              <a:t> of RD</a:t>
            </a:r>
            <a:endParaRPr lang="nl-NL" dirty="0"/>
          </a:p>
        </p:txBody>
      </p:sp>
      <p:sp>
        <p:nvSpPr>
          <p:cNvPr id="10" name="Tekstvak 9"/>
          <p:cNvSpPr txBox="1"/>
          <p:nvPr/>
        </p:nvSpPr>
        <p:spPr>
          <a:xfrm>
            <a:off x="5034002" y="6045016"/>
            <a:ext cx="3365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err="1" smtClean="0"/>
              <a:t>Visualization</a:t>
            </a:r>
            <a:r>
              <a:rPr lang="nl-NL" dirty="0" smtClean="0"/>
              <a:t> of </a:t>
            </a:r>
            <a:r>
              <a:rPr lang="nl-NL" dirty="0" err="1" smtClean="0"/>
              <a:t>Q-learning</a:t>
            </a:r>
            <a:r>
              <a:rPr lang="nl-NL" dirty="0" smtClean="0"/>
              <a:t> </a:t>
            </a:r>
            <a:r>
              <a:rPr lang="nl-NL" dirty="0" err="1" smtClean="0"/>
              <a:t>traces</a:t>
            </a:r>
            <a:endParaRPr lang="nl-NL" dirty="0"/>
          </a:p>
        </p:txBody>
      </p:sp>
      <p:sp>
        <p:nvSpPr>
          <p:cNvPr id="11" name="Tijdelijke aanduiding voor voettekst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 descr="Vec_rm_rm3.pdf"/>
          <p:cNvPicPr>
            <a:picLocks noGrp="1" noChangeAspect="1"/>
          </p:cNvPicPr>
          <p:nvPr>
            <p:ph idx="1"/>
          </p:nvPr>
        </p:nvPicPr>
        <p:blipFill>
          <a:blip r:embed="rId2"/>
          <a:srcRect l="-33113" r="-33113"/>
          <a:stretch>
            <a:fillRect/>
          </a:stretch>
        </p:blipFill>
        <p:spPr>
          <a:xfrm>
            <a:off x="-900893" y="2318185"/>
            <a:ext cx="6208118" cy="3797495"/>
          </a:xfrm>
          <a:scene3d>
            <a:camera prst="orthographicFront">
              <a:rot lat="0" lon="0" rev="16200000"/>
            </a:camera>
            <a:lightRig rig="threePt" dir="t"/>
          </a:scene3d>
        </p:spPr>
      </p:pic>
      <p:pic>
        <p:nvPicPr>
          <p:cNvPr id="5" name="Afbeelding 4" descr="paths-rm-selfplay-3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4423" y="2305841"/>
            <a:ext cx="3757823" cy="3820980"/>
          </a:xfrm>
          <a:prstGeom prst="rect">
            <a:avLst/>
          </a:prstGeom>
          <a:scene3d>
            <a:camera prst="orthographicFront">
              <a:rot lat="0" lon="0" rev="16200000"/>
            </a:camera>
            <a:lightRig rig="threePt" dir="t"/>
          </a:scene3d>
        </p:spPr>
      </p:pic>
      <p:sp>
        <p:nvSpPr>
          <p:cNvPr id="63493" name="Tekstvak 5"/>
          <p:cNvSpPr txBox="1">
            <a:spLocks noChangeArrowheads="1"/>
          </p:cNvSpPr>
          <p:nvPr/>
        </p:nvSpPr>
        <p:spPr bwMode="auto">
          <a:xfrm>
            <a:off x="3747328" y="1677988"/>
            <a:ext cx="23971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nl-NL" dirty="0" err="1"/>
              <a:t>Matching</a:t>
            </a:r>
            <a:r>
              <a:rPr lang="nl-NL" dirty="0"/>
              <a:t> </a:t>
            </a:r>
            <a:r>
              <a:rPr lang="nl-NL" dirty="0" err="1"/>
              <a:t>Pennies</a:t>
            </a:r>
            <a:endParaRPr lang="nl-NL" dirty="0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Evolutionary Game Theory</a:t>
            </a:r>
            <a:br>
              <a:rPr lang="en-US" sz="3600" dirty="0" smtClean="0"/>
            </a:br>
            <a:r>
              <a:rPr lang="en-US" sz="2800" dirty="0" smtClean="0"/>
              <a:t>Example </a:t>
            </a:r>
            <a:r>
              <a:rPr lang="en-US" sz="2800" dirty="0"/>
              <a:t>Q-</a:t>
            </a:r>
            <a:r>
              <a:rPr lang="en-US" sz="2800" dirty="0" smtClean="0"/>
              <a:t>learning Dynamics</a:t>
            </a:r>
            <a:endParaRPr lang="en-US" sz="2800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>Evolutionary Game Theory</a:t>
            </a:r>
            <a:r>
              <a:rPr lang="en-US" sz="5400" dirty="0" smtClean="0"/>
              <a:t/>
            </a:r>
            <a:br>
              <a:rPr lang="en-US" sz="5400" dirty="0" smtClean="0"/>
            </a:br>
            <a:r>
              <a:rPr lang="en-US" sz="3111" dirty="0" smtClean="0"/>
              <a:t>Non self-play: polynomial weights </a:t>
            </a:r>
            <a:r>
              <a:rPr lang="en-US" sz="3111" dirty="0" err="1" smtClean="0"/>
              <a:t>vs</a:t>
            </a:r>
            <a:r>
              <a:rPr lang="en-US" sz="3111" dirty="0" smtClean="0"/>
              <a:t> </a:t>
            </a:r>
            <a:r>
              <a:rPr lang="nl-NL" sz="3111" dirty="0" err="1" smtClean="0">
                <a:ea typeface="ＭＳ Ｐゴシック" charset="-128"/>
                <a:cs typeface="ＭＳ Ｐゴシック" charset="-128"/>
              </a:rPr>
              <a:t>L</a:t>
            </a:r>
            <a:r>
              <a:rPr lang="nl-NL" sz="3111" baseline="-25000" dirty="0" err="1" smtClean="0">
                <a:ea typeface="ＭＳ Ｐゴシック" charset="-128"/>
                <a:cs typeface="ＭＳ Ｐゴシック" charset="-128"/>
              </a:rPr>
              <a:t>R-εP</a:t>
            </a:r>
            <a:r>
              <a:rPr lang="nl-NL" dirty="0" smtClean="0">
                <a:ea typeface="ＭＳ Ｐゴシック" charset="-128"/>
                <a:cs typeface="ＭＳ Ｐゴシック" charset="-128"/>
              </a:rPr>
              <a:t/>
            </a:r>
            <a:br>
              <a:rPr lang="nl-NL" dirty="0" smtClean="0">
                <a:ea typeface="ＭＳ Ｐゴシック" charset="-128"/>
                <a:cs typeface="ＭＳ Ｐゴシック" charset="-128"/>
              </a:rPr>
            </a:br>
            <a:endParaRPr lang="nl-NL" dirty="0" smtClean="0"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4" name="Tijdelijke aanduiding voor inhoud 3" descr="Vec_rm_lrp1.pdf"/>
          <p:cNvPicPr>
            <a:picLocks noGrp="1" noChangeAspect="1"/>
          </p:cNvPicPr>
          <p:nvPr>
            <p:ph idx="1"/>
          </p:nvPr>
        </p:nvPicPr>
        <p:blipFill>
          <a:blip r:embed="rId2"/>
          <a:srcRect l="-33113" r="-33113"/>
          <a:stretch>
            <a:fillRect/>
          </a:stretch>
        </p:blipFill>
        <p:spPr>
          <a:xfrm>
            <a:off x="-705986" y="2741509"/>
            <a:ext cx="5750275" cy="3517433"/>
          </a:xfrm>
          <a:scene3d>
            <a:camera prst="orthographicFront">
              <a:rot lat="0" lon="0" rev="16200000"/>
            </a:camera>
            <a:lightRig rig="threePt" dir="t"/>
          </a:scene3d>
        </p:spPr>
      </p:pic>
      <p:pic>
        <p:nvPicPr>
          <p:cNvPr id="5" name="Afbeelding 4" descr="paths-rm-lrp-1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7917" y="2759398"/>
            <a:ext cx="3397095" cy="3454189"/>
          </a:xfrm>
          <a:prstGeom prst="rect">
            <a:avLst/>
          </a:prstGeom>
          <a:scene3d>
            <a:camera prst="orthographicFront">
              <a:rot lat="0" lon="0" rev="16200000"/>
            </a:camera>
            <a:lightRig rig="threePt" dir="t"/>
          </a:scene3d>
        </p:spPr>
      </p:pic>
      <p:sp>
        <p:nvSpPr>
          <p:cNvPr id="7" name="Tekstvak 7"/>
          <p:cNvSpPr txBox="1">
            <a:spLocks noChangeArrowheads="1"/>
          </p:cNvSpPr>
          <p:nvPr/>
        </p:nvSpPr>
        <p:spPr bwMode="auto">
          <a:xfrm>
            <a:off x="3548385" y="2059867"/>
            <a:ext cx="26590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nl-NL" dirty="0" err="1"/>
              <a:t>Prisoner’s</a:t>
            </a:r>
            <a:r>
              <a:rPr lang="nl-NL" dirty="0"/>
              <a:t> Dilemma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sz="4000" dirty="0" err="1" smtClean="0"/>
              <a:t>Evolutionary</a:t>
            </a:r>
            <a:r>
              <a:rPr lang="nl-NL" sz="4000" dirty="0" smtClean="0"/>
              <a:t> Game </a:t>
            </a:r>
            <a:r>
              <a:rPr lang="nl-NL" sz="4000" dirty="0" err="1" smtClean="0"/>
              <a:t>Theory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sz="3111" dirty="0" err="1" smtClean="0"/>
              <a:t>evolutionary</a:t>
            </a:r>
            <a:r>
              <a:rPr lang="nl-NL" sz="3111" dirty="0" smtClean="0"/>
              <a:t> </a:t>
            </a:r>
            <a:r>
              <a:rPr lang="nl-NL" sz="3111" dirty="0" err="1" smtClean="0"/>
              <a:t>dynamics</a:t>
            </a:r>
            <a:r>
              <a:rPr lang="nl-NL" sz="3111" dirty="0" smtClean="0"/>
              <a:t> of </a:t>
            </a:r>
            <a:r>
              <a:rPr lang="nl-NL" sz="3111" dirty="0" err="1" smtClean="0"/>
              <a:t>advanced</a:t>
            </a:r>
            <a:r>
              <a:rPr lang="nl-NL" sz="3111" dirty="0" smtClean="0"/>
              <a:t> </a:t>
            </a:r>
            <a:r>
              <a:rPr lang="nl-NL" sz="3111" dirty="0" err="1" smtClean="0"/>
              <a:t>algorithms</a:t>
            </a:r>
            <a:endParaRPr lang="nl-NL" sz="3111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2399" y="1778025"/>
            <a:ext cx="3327401" cy="1787353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2554" y="3206200"/>
            <a:ext cx="5308600" cy="311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6319" y="289221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nl-NL" dirty="0" err="1" smtClean="0"/>
              <a:t>Swarm</a:t>
            </a:r>
            <a:r>
              <a:rPr lang="nl-NL" dirty="0" smtClean="0"/>
              <a:t> </a:t>
            </a:r>
            <a:r>
              <a:rPr lang="nl-NL" dirty="0" err="1" smtClean="0"/>
              <a:t>Intelligence</a:t>
            </a:r>
            <a:r>
              <a:rPr lang="nl-NL" dirty="0" smtClean="0"/>
              <a:t> as</a:t>
            </a:r>
            <a:br>
              <a:rPr lang="nl-NL" dirty="0" smtClean="0"/>
            </a:br>
            <a:r>
              <a:rPr lang="nl-NL" dirty="0" err="1" smtClean="0"/>
              <a:t>Multiagent</a:t>
            </a:r>
            <a:r>
              <a:rPr lang="nl-NL" dirty="0" smtClean="0"/>
              <a:t> </a:t>
            </a:r>
            <a:r>
              <a:rPr lang="nl-NL" dirty="0" err="1" smtClean="0"/>
              <a:t>learning</a:t>
            </a:r>
            <a:r>
              <a:rPr lang="nl-NL" dirty="0" smtClean="0"/>
              <a:t> </a:t>
            </a:r>
            <a:r>
              <a:rPr lang="nl-NL" dirty="0" err="1" smtClean="0"/>
              <a:t>paradigm</a:t>
            </a:r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3600" dirty="0" err="1" smtClean="0"/>
              <a:t>Swarm</a:t>
            </a:r>
            <a:r>
              <a:rPr lang="nl-NL" sz="3600" dirty="0" smtClean="0"/>
              <a:t> </a:t>
            </a:r>
            <a:r>
              <a:rPr lang="nl-NL" sz="3600" dirty="0" err="1" smtClean="0"/>
              <a:t>Intelligence</a:t>
            </a:r>
            <a:r>
              <a:rPr lang="nl-NL" sz="2800" dirty="0" smtClean="0"/>
              <a:t/>
            </a:r>
            <a:br>
              <a:rPr lang="nl-NL" sz="2800" dirty="0" smtClean="0"/>
            </a:br>
            <a:r>
              <a:rPr lang="nl-NL" sz="2800" dirty="0" err="1" smtClean="0"/>
              <a:t>What</a:t>
            </a:r>
            <a:r>
              <a:rPr lang="nl-NL" sz="2800" dirty="0" smtClean="0"/>
              <a:t> is </a:t>
            </a:r>
            <a:r>
              <a:rPr lang="nl-NL" sz="2800" dirty="0" err="1" smtClean="0"/>
              <a:t>swarm</a:t>
            </a:r>
            <a:r>
              <a:rPr lang="nl-NL" sz="2800" dirty="0" smtClean="0"/>
              <a:t> </a:t>
            </a:r>
            <a:r>
              <a:rPr lang="nl-NL" sz="2800" dirty="0" err="1" smtClean="0"/>
              <a:t>intelligence</a:t>
            </a:r>
            <a:r>
              <a:rPr lang="nl-NL" sz="2800" dirty="0" smtClean="0"/>
              <a:t>?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nl-NL" dirty="0" smtClean="0"/>
              <a:t>	</a:t>
            </a:r>
          </a:p>
          <a:p>
            <a:pPr>
              <a:buNone/>
            </a:pPr>
            <a:r>
              <a:rPr lang="nl-NL" dirty="0" smtClean="0"/>
              <a:t>	“The </a:t>
            </a:r>
            <a:r>
              <a:rPr lang="nl-NL" dirty="0" err="1" smtClean="0"/>
              <a:t>emergent</a:t>
            </a:r>
            <a:r>
              <a:rPr lang="nl-NL" dirty="0" smtClean="0"/>
              <a:t>, </a:t>
            </a:r>
            <a:r>
              <a:rPr lang="nl-NL" dirty="0" err="1" smtClean="0"/>
              <a:t>self-organizing</a:t>
            </a:r>
            <a:r>
              <a:rPr lang="nl-NL" dirty="0" smtClean="0"/>
              <a:t> </a:t>
            </a:r>
            <a:r>
              <a:rPr lang="nl-NL" dirty="0" err="1" smtClean="0"/>
              <a:t>collective</a:t>
            </a:r>
            <a:r>
              <a:rPr lang="nl-NL" dirty="0" smtClean="0"/>
              <a:t> </a:t>
            </a:r>
            <a:r>
              <a:rPr lang="nl-NL" dirty="0" err="1" smtClean="0"/>
              <a:t>intelligence</a:t>
            </a:r>
            <a:r>
              <a:rPr lang="nl-NL" dirty="0" smtClean="0"/>
              <a:t> of a </a:t>
            </a:r>
            <a:r>
              <a:rPr lang="nl-NL" dirty="0" err="1" smtClean="0"/>
              <a:t>group</a:t>
            </a:r>
            <a:r>
              <a:rPr lang="nl-NL" dirty="0" smtClean="0"/>
              <a:t> of </a:t>
            </a:r>
            <a:r>
              <a:rPr lang="nl-NL" dirty="0" err="1" smtClean="0"/>
              <a:t>simple</a:t>
            </a:r>
            <a:r>
              <a:rPr lang="nl-NL" dirty="0" smtClean="0"/>
              <a:t> </a:t>
            </a:r>
            <a:r>
              <a:rPr lang="nl-NL" dirty="0" err="1" smtClean="0"/>
              <a:t>agents</a:t>
            </a:r>
            <a:r>
              <a:rPr lang="nl-NL" dirty="0" smtClean="0"/>
              <a:t>”</a:t>
            </a:r>
          </a:p>
          <a:p>
            <a:pPr>
              <a:buNone/>
            </a:pPr>
            <a:r>
              <a:rPr lang="nl-NL" sz="2000" dirty="0" smtClean="0"/>
              <a:t>(</a:t>
            </a:r>
            <a:r>
              <a:rPr lang="nl-NL" sz="2000" dirty="0" err="1" smtClean="0"/>
              <a:t>Bonabeau</a:t>
            </a:r>
            <a:r>
              <a:rPr lang="nl-NL" sz="2000" dirty="0" smtClean="0"/>
              <a:t>, 1999)</a:t>
            </a:r>
          </a:p>
          <a:p>
            <a:pPr>
              <a:buNone/>
            </a:pPr>
            <a:endParaRPr lang="nl-NL" dirty="0" smtClean="0"/>
          </a:p>
          <a:p>
            <a:pPr>
              <a:buNone/>
            </a:pPr>
            <a:endParaRPr lang="nl-NL" dirty="0" smtClean="0"/>
          </a:p>
          <a:p>
            <a:pPr>
              <a:buNone/>
            </a:pPr>
            <a:endParaRPr lang="nl-NL" dirty="0"/>
          </a:p>
        </p:txBody>
      </p:sp>
      <p:pic>
        <p:nvPicPr>
          <p:cNvPr id="6" name="Afbeelding 5" descr="swarm_3_600_1.jp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771" y="3760328"/>
            <a:ext cx="4405665" cy="2327661"/>
          </a:xfrm>
          <a:prstGeom prst="rect">
            <a:avLst/>
          </a:prstGeom>
        </p:spPr>
      </p:pic>
      <p:pic>
        <p:nvPicPr>
          <p:cNvPr id="7" name="Afbeelding 6" descr="flock.png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41346" y="3745396"/>
            <a:ext cx="4089497" cy="2340179"/>
          </a:xfrm>
          <a:prstGeom prst="rect">
            <a:avLst/>
          </a:prstGeom>
        </p:spPr>
      </p:pic>
      <p:sp>
        <p:nvSpPr>
          <p:cNvPr id="9" name="Tijdelijke aanduiding voor voettekst 3"/>
          <p:cNvSpPr>
            <a:spLocks noGrp="1"/>
          </p:cNvSpPr>
          <p:nvPr>
            <p:ph type="ftr" sz="quarter" idx="11"/>
          </p:nvPr>
        </p:nvSpPr>
        <p:spPr>
          <a:xfrm>
            <a:off x="2417602" y="6356350"/>
            <a:ext cx="4590105" cy="365125"/>
          </a:xfrm>
        </p:spPr>
        <p:txBody>
          <a:bodyPr/>
          <a:lstStyle/>
          <a:p>
            <a:r>
              <a:rPr lang="nl-NL" dirty="0" err="1" smtClean="0"/>
              <a:t>MultiAgent</a:t>
            </a:r>
            <a:r>
              <a:rPr lang="nl-NL" dirty="0" smtClean="0"/>
              <a:t> Systems (2nd </a:t>
            </a:r>
            <a:r>
              <a:rPr lang="nl-NL" dirty="0" err="1" smtClean="0"/>
              <a:t>edition</a:t>
            </a:r>
            <a:r>
              <a:rPr lang="nl-NL" dirty="0" smtClean="0"/>
              <a:t>), MIT </a:t>
            </a:r>
            <a:r>
              <a:rPr lang="nl-NL" dirty="0" err="1" smtClean="0"/>
              <a:t>Press</a:t>
            </a:r>
            <a:r>
              <a:rPr lang="nl-NL" dirty="0" smtClean="0"/>
              <a:t>, 2013, </a:t>
            </a:r>
            <a:r>
              <a:rPr lang="nl-NL" dirty="0" err="1" smtClean="0"/>
              <a:t>edited</a:t>
            </a:r>
            <a:r>
              <a:rPr lang="nl-NL" dirty="0" smtClean="0"/>
              <a:t> </a:t>
            </a:r>
            <a:r>
              <a:rPr lang="nl-NL" dirty="0" err="1" smtClean="0"/>
              <a:t>by</a:t>
            </a:r>
            <a:r>
              <a:rPr lang="nl-NL" dirty="0" smtClean="0"/>
              <a:t> G. </a:t>
            </a:r>
            <a:r>
              <a:rPr lang="nl-NL" dirty="0" err="1" smtClean="0"/>
              <a:t>Weiss</a:t>
            </a:r>
            <a:r>
              <a:rPr lang="nl-NL" dirty="0" smtClean="0"/>
              <a:t> 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367338"/>
            <a:ext cx="8229600" cy="4227486"/>
          </a:xfrm>
        </p:spPr>
        <p:txBody>
          <a:bodyPr/>
          <a:lstStyle/>
          <a:p>
            <a:pPr lvl="1"/>
            <a:endParaRPr lang="nl-NL" dirty="0" smtClean="0"/>
          </a:p>
          <a:p>
            <a:pPr lvl="1"/>
            <a:r>
              <a:rPr lang="nl-NL" dirty="0" err="1" smtClean="0"/>
              <a:t>Large</a:t>
            </a:r>
            <a:r>
              <a:rPr lang="nl-NL" dirty="0" smtClean="0"/>
              <a:t> </a:t>
            </a:r>
            <a:r>
              <a:rPr lang="nl-NL" dirty="0" err="1" smtClean="0"/>
              <a:t>group</a:t>
            </a:r>
            <a:r>
              <a:rPr lang="nl-NL" dirty="0" smtClean="0"/>
              <a:t> of </a:t>
            </a:r>
            <a:r>
              <a:rPr lang="nl-NL" dirty="0" err="1" smtClean="0"/>
              <a:t>cognitive</a:t>
            </a:r>
            <a:r>
              <a:rPr lang="nl-NL" dirty="0" smtClean="0"/>
              <a:t> </a:t>
            </a:r>
            <a:r>
              <a:rPr lang="nl-NL" dirty="0" err="1" smtClean="0"/>
              <a:t>limited</a:t>
            </a:r>
            <a:r>
              <a:rPr lang="nl-NL" dirty="0" smtClean="0"/>
              <a:t> </a:t>
            </a:r>
            <a:r>
              <a:rPr lang="nl-NL" dirty="0" err="1" smtClean="0"/>
              <a:t>individuals</a:t>
            </a:r>
            <a:endParaRPr lang="nl-NL" dirty="0" smtClean="0"/>
          </a:p>
          <a:p>
            <a:pPr lvl="1"/>
            <a:r>
              <a:rPr lang="nl-NL" dirty="0" err="1" smtClean="0"/>
              <a:t>Due</a:t>
            </a:r>
            <a:r>
              <a:rPr lang="nl-NL" dirty="0" smtClean="0"/>
              <a:t> to </a:t>
            </a:r>
            <a:r>
              <a:rPr lang="nl-NL" dirty="0" err="1" smtClean="0"/>
              <a:t>local</a:t>
            </a:r>
            <a:r>
              <a:rPr lang="nl-NL" dirty="0" smtClean="0"/>
              <a:t> </a:t>
            </a:r>
            <a:r>
              <a:rPr lang="nl-NL" dirty="0" err="1" smtClean="0"/>
              <a:t>interactions</a:t>
            </a:r>
            <a:r>
              <a:rPr lang="nl-NL" dirty="0" smtClean="0"/>
              <a:t> </a:t>
            </a:r>
            <a:r>
              <a:rPr lang="nl-NL" dirty="0" err="1" smtClean="0"/>
              <a:t>group</a:t>
            </a:r>
            <a:r>
              <a:rPr lang="nl-NL" dirty="0" smtClean="0"/>
              <a:t> </a:t>
            </a:r>
            <a:r>
              <a:rPr lang="nl-NL" dirty="0" err="1" smtClean="0"/>
              <a:t>intelligence</a:t>
            </a:r>
            <a:r>
              <a:rPr lang="nl-NL" dirty="0" smtClean="0"/>
              <a:t> </a:t>
            </a:r>
            <a:r>
              <a:rPr lang="nl-NL" dirty="0" err="1" smtClean="0"/>
              <a:t>emerges</a:t>
            </a:r>
            <a:endParaRPr lang="nl-NL" dirty="0" smtClean="0"/>
          </a:p>
          <a:p>
            <a:pPr lvl="1"/>
            <a:r>
              <a:rPr lang="nl-NL" dirty="0" smtClean="0"/>
              <a:t>No </a:t>
            </a:r>
            <a:r>
              <a:rPr lang="nl-NL" dirty="0" err="1" smtClean="0"/>
              <a:t>central</a:t>
            </a:r>
            <a:r>
              <a:rPr lang="nl-NL" dirty="0" smtClean="0"/>
              <a:t> </a:t>
            </a:r>
            <a:r>
              <a:rPr lang="nl-NL" dirty="0" err="1" smtClean="0"/>
              <a:t>control</a:t>
            </a:r>
            <a:r>
              <a:rPr lang="nl-NL" dirty="0" smtClean="0"/>
              <a:t> </a:t>
            </a:r>
            <a:r>
              <a:rPr lang="nl-NL" dirty="0" err="1" smtClean="0"/>
              <a:t>structure</a:t>
            </a:r>
            <a:endParaRPr lang="nl-NL" dirty="0" smtClean="0"/>
          </a:p>
          <a:p>
            <a:pPr>
              <a:buNone/>
            </a:pPr>
            <a:endParaRPr lang="nl-NL" dirty="0" smtClean="0"/>
          </a:p>
          <a:p>
            <a:pPr>
              <a:buNone/>
            </a:pPr>
            <a:endParaRPr lang="nl-NL" dirty="0" smtClean="0"/>
          </a:p>
          <a:p>
            <a:pPr>
              <a:buNone/>
            </a:pPr>
            <a:endParaRPr lang="nl-NL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93885" y="3860257"/>
            <a:ext cx="2030316" cy="2436379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6" name="Afbeelding 5" descr="an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6687" y="3908770"/>
            <a:ext cx="3167055" cy="2375291"/>
          </a:xfrm>
          <a:prstGeom prst="rect">
            <a:avLst/>
          </a:prstGeom>
        </p:spPr>
      </p:pic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nl-NL" sz="3600" dirty="0" err="1" smtClean="0"/>
              <a:t>Swarm</a:t>
            </a:r>
            <a:r>
              <a:rPr lang="nl-NL" sz="3600" dirty="0" smtClean="0"/>
              <a:t> </a:t>
            </a:r>
            <a:r>
              <a:rPr lang="nl-NL" sz="3600" dirty="0" err="1" smtClean="0"/>
              <a:t>Intelligence</a:t>
            </a:r>
            <a:r>
              <a:rPr lang="nl-NL" sz="2800" dirty="0" smtClean="0"/>
              <a:t/>
            </a:r>
            <a:br>
              <a:rPr lang="nl-NL" sz="2800" dirty="0" smtClean="0"/>
            </a:br>
            <a:r>
              <a:rPr lang="nl-NL" sz="2800" dirty="0" err="1" smtClean="0"/>
              <a:t>What</a:t>
            </a:r>
            <a:r>
              <a:rPr lang="nl-NL" sz="2800" dirty="0" smtClean="0"/>
              <a:t> is </a:t>
            </a:r>
            <a:r>
              <a:rPr lang="nl-NL" sz="2800" dirty="0" err="1" smtClean="0"/>
              <a:t>swarm</a:t>
            </a:r>
            <a:r>
              <a:rPr lang="nl-NL" sz="2800" dirty="0" smtClean="0"/>
              <a:t> </a:t>
            </a:r>
            <a:r>
              <a:rPr lang="nl-NL" sz="2800" dirty="0" err="1" smtClean="0"/>
              <a:t>intelligence</a:t>
            </a:r>
            <a:r>
              <a:rPr lang="nl-NL" sz="2800" dirty="0" smtClean="0"/>
              <a:t>?</a:t>
            </a:r>
            <a:endParaRPr lang="nl-NL" sz="2800" dirty="0"/>
          </a:p>
        </p:txBody>
      </p:sp>
      <p:sp>
        <p:nvSpPr>
          <p:cNvPr id="8" name="Tijdelijke aanduiding voor voettekst 3"/>
          <p:cNvSpPr>
            <a:spLocks noGrp="1"/>
          </p:cNvSpPr>
          <p:nvPr>
            <p:ph type="ftr" sz="quarter" idx="11"/>
          </p:nvPr>
        </p:nvSpPr>
        <p:spPr>
          <a:xfrm>
            <a:off x="2417602" y="6356350"/>
            <a:ext cx="4590105" cy="365125"/>
          </a:xfrm>
        </p:spPr>
        <p:txBody>
          <a:bodyPr/>
          <a:lstStyle/>
          <a:p>
            <a:r>
              <a:rPr lang="nl-NL" dirty="0" err="1" smtClean="0"/>
              <a:t>MultiAgent</a:t>
            </a:r>
            <a:r>
              <a:rPr lang="nl-NL" dirty="0" smtClean="0"/>
              <a:t> Systems (2nd </a:t>
            </a:r>
            <a:r>
              <a:rPr lang="nl-NL" dirty="0" err="1" smtClean="0"/>
              <a:t>edition</a:t>
            </a:r>
            <a:r>
              <a:rPr lang="nl-NL" dirty="0" smtClean="0"/>
              <a:t>), MIT </a:t>
            </a:r>
            <a:r>
              <a:rPr lang="nl-NL" dirty="0" err="1" smtClean="0"/>
              <a:t>Press</a:t>
            </a:r>
            <a:r>
              <a:rPr lang="nl-NL" dirty="0" smtClean="0"/>
              <a:t>, 2013, </a:t>
            </a:r>
            <a:r>
              <a:rPr lang="nl-NL" dirty="0" err="1" smtClean="0"/>
              <a:t>edited</a:t>
            </a:r>
            <a:r>
              <a:rPr lang="nl-NL" dirty="0" smtClean="0"/>
              <a:t> </a:t>
            </a:r>
            <a:r>
              <a:rPr lang="nl-NL" dirty="0" err="1" smtClean="0"/>
              <a:t>by</a:t>
            </a:r>
            <a:r>
              <a:rPr lang="nl-NL" dirty="0" smtClean="0"/>
              <a:t> G. </a:t>
            </a:r>
            <a:r>
              <a:rPr lang="nl-NL" dirty="0" err="1" smtClean="0"/>
              <a:t>Weiss</a:t>
            </a:r>
            <a:r>
              <a:rPr lang="nl-NL" dirty="0" smtClean="0"/>
              <a:t> 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err="1" smtClean="0"/>
              <a:t>Examples</a:t>
            </a:r>
            <a:r>
              <a:rPr lang="nl-NL" dirty="0" smtClean="0"/>
              <a:t> of </a:t>
            </a:r>
            <a:r>
              <a:rPr lang="nl-NL" dirty="0" err="1" smtClean="0"/>
              <a:t>such</a:t>
            </a:r>
            <a:r>
              <a:rPr lang="nl-NL" dirty="0" smtClean="0"/>
              <a:t> </a:t>
            </a:r>
            <a:r>
              <a:rPr lang="nl-NL" dirty="0" err="1" smtClean="0"/>
              <a:t>organization</a:t>
            </a:r>
            <a:r>
              <a:rPr lang="nl-NL" dirty="0" smtClean="0"/>
              <a:t>:</a:t>
            </a:r>
          </a:p>
          <a:p>
            <a:pPr lvl="1"/>
            <a:r>
              <a:rPr lang="nl-NL" dirty="0" smtClean="0"/>
              <a:t>Nest </a:t>
            </a:r>
            <a:r>
              <a:rPr lang="nl-NL" dirty="0" err="1" smtClean="0"/>
              <a:t>construction</a:t>
            </a:r>
            <a:endParaRPr lang="nl-NL" dirty="0" smtClean="0"/>
          </a:p>
          <a:p>
            <a:pPr lvl="1"/>
            <a:r>
              <a:rPr lang="nl-NL" dirty="0" smtClean="0"/>
              <a:t>Breed care</a:t>
            </a:r>
          </a:p>
          <a:p>
            <a:pPr lvl="1"/>
            <a:r>
              <a:rPr lang="nl-NL" dirty="0" smtClean="0"/>
              <a:t>Nest </a:t>
            </a:r>
            <a:r>
              <a:rPr lang="nl-NL" dirty="0" err="1" smtClean="0"/>
              <a:t>selection</a:t>
            </a:r>
            <a:endParaRPr lang="nl-NL" dirty="0" smtClean="0"/>
          </a:p>
          <a:p>
            <a:pPr lvl="1"/>
            <a:r>
              <a:rPr lang="nl-NL" dirty="0" err="1" smtClean="0"/>
              <a:t>Foraging</a:t>
            </a:r>
            <a:endParaRPr lang="nl-NL" dirty="0" smtClean="0"/>
          </a:p>
          <a:p>
            <a:endParaRPr lang="nl-NL" dirty="0"/>
          </a:p>
        </p:txBody>
      </p:sp>
      <p:pic>
        <p:nvPicPr>
          <p:cNvPr id="5" name="Afbeelding 4" descr="bees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3836" y="3765792"/>
            <a:ext cx="3709152" cy="2472767"/>
          </a:xfrm>
          <a:prstGeom prst="rect">
            <a:avLst/>
          </a:prstGeom>
        </p:spPr>
      </p:pic>
      <p:pic>
        <p:nvPicPr>
          <p:cNvPr id="6" name="Afbeelding 5" descr="bees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68" y="3798866"/>
            <a:ext cx="3608564" cy="2405710"/>
          </a:xfrm>
          <a:prstGeom prst="rect">
            <a:avLst/>
          </a:prstGeom>
        </p:spPr>
      </p:pic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nl-NL" sz="3600" dirty="0" err="1" smtClean="0"/>
              <a:t>Swarm</a:t>
            </a:r>
            <a:r>
              <a:rPr lang="nl-NL" sz="3600" dirty="0" smtClean="0"/>
              <a:t> </a:t>
            </a:r>
            <a:r>
              <a:rPr lang="nl-NL" sz="3600" dirty="0" err="1" smtClean="0"/>
              <a:t>Intelligence</a:t>
            </a:r>
            <a:r>
              <a:rPr lang="nl-NL" sz="2800" dirty="0" smtClean="0"/>
              <a:t/>
            </a:r>
            <a:br>
              <a:rPr lang="nl-NL" sz="2800" dirty="0" smtClean="0"/>
            </a:br>
            <a:r>
              <a:rPr lang="nl-NL" sz="2800" dirty="0" err="1" smtClean="0"/>
              <a:t>What</a:t>
            </a:r>
            <a:r>
              <a:rPr lang="nl-NL" sz="2800" dirty="0" smtClean="0"/>
              <a:t> is </a:t>
            </a:r>
            <a:r>
              <a:rPr lang="nl-NL" sz="2800" dirty="0" err="1" smtClean="0"/>
              <a:t>swarm</a:t>
            </a:r>
            <a:r>
              <a:rPr lang="nl-NL" sz="2800" dirty="0" smtClean="0"/>
              <a:t> </a:t>
            </a:r>
            <a:r>
              <a:rPr lang="nl-NL" sz="2800" dirty="0" err="1" smtClean="0"/>
              <a:t>intelligence</a:t>
            </a:r>
            <a:r>
              <a:rPr lang="nl-NL" sz="2800" dirty="0" smtClean="0"/>
              <a:t>?</a:t>
            </a:r>
            <a:endParaRPr lang="nl-NL" sz="2800" dirty="0"/>
          </a:p>
        </p:txBody>
      </p:sp>
      <p:sp>
        <p:nvSpPr>
          <p:cNvPr id="8" name="Tijdelijke aanduiding voor voettekst 3"/>
          <p:cNvSpPr>
            <a:spLocks noGrp="1"/>
          </p:cNvSpPr>
          <p:nvPr>
            <p:ph type="ftr" sz="quarter" idx="11"/>
          </p:nvPr>
        </p:nvSpPr>
        <p:spPr>
          <a:xfrm>
            <a:off x="2417602" y="6356350"/>
            <a:ext cx="4590105" cy="365125"/>
          </a:xfrm>
        </p:spPr>
        <p:txBody>
          <a:bodyPr/>
          <a:lstStyle/>
          <a:p>
            <a:r>
              <a:rPr lang="nl-NL" dirty="0" err="1" smtClean="0"/>
              <a:t>MultiAgent</a:t>
            </a:r>
            <a:r>
              <a:rPr lang="nl-NL" dirty="0" smtClean="0"/>
              <a:t> Systems (2nd </a:t>
            </a:r>
            <a:r>
              <a:rPr lang="nl-NL" dirty="0" err="1" smtClean="0"/>
              <a:t>edition</a:t>
            </a:r>
            <a:r>
              <a:rPr lang="nl-NL" dirty="0" smtClean="0"/>
              <a:t>), MIT </a:t>
            </a:r>
            <a:r>
              <a:rPr lang="nl-NL" dirty="0" err="1" smtClean="0"/>
              <a:t>Press</a:t>
            </a:r>
            <a:r>
              <a:rPr lang="nl-NL" dirty="0" smtClean="0"/>
              <a:t>, 2013, </a:t>
            </a:r>
            <a:r>
              <a:rPr lang="nl-NL" dirty="0" err="1" smtClean="0"/>
              <a:t>edited</a:t>
            </a:r>
            <a:r>
              <a:rPr lang="nl-NL" dirty="0" smtClean="0"/>
              <a:t> </a:t>
            </a:r>
            <a:r>
              <a:rPr lang="nl-NL" dirty="0" err="1" smtClean="0"/>
              <a:t>by</a:t>
            </a:r>
            <a:r>
              <a:rPr lang="nl-NL" dirty="0" smtClean="0"/>
              <a:t> G. </a:t>
            </a:r>
            <a:r>
              <a:rPr lang="nl-NL" dirty="0" err="1" smtClean="0"/>
              <a:t>Weiss</a:t>
            </a:r>
            <a:r>
              <a:rPr lang="nl-NL" dirty="0" smtClean="0"/>
              <a:t> 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nl-NL" dirty="0" smtClean="0"/>
          </a:p>
          <a:p>
            <a:r>
              <a:rPr lang="nl-NL" dirty="0" err="1" smtClean="0"/>
              <a:t>Ant</a:t>
            </a:r>
            <a:r>
              <a:rPr lang="nl-NL" dirty="0" smtClean="0"/>
              <a:t> and </a:t>
            </a:r>
            <a:r>
              <a:rPr lang="nl-NL" dirty="0" err="1" smtClean="0"/>
              <a:t>Bee</a:t>
            </a:r>
            <a:r>
              <a:rPr lang="nl-NL" dirty="0" smtClean="0"/>
              <a:t> </a:t>
            </a:r>
            <a:r>
              <a:rPr lang="nl-NL" dirty="0" err="1" smtClean="0"/>
              <a:t>colonies</a:t>
            </a:r>
            <a:r>
              <a:rPr lang="nl-NL" dirty="0" smtClean="0"/>
              <a:t> </a:t>
            </a:r>
            <a:r>
              <a:rPr lang="nl-NL" dirty="0" err="1" smtClean="0"/>
              <a:t>learn</a:t>
            </a:r>
            <a:r>
              <a:rPr lang="nl-NL" dirty="0" smtClean="0"/>
              <a:t> as a </a:t>
            </a:r>
            <a:r>
              <a:rPr lang="nl-NL" dirty="0" err="1" smtClean="0"/>
              <a:t>group</a:t>
            </a:r>
            <a:endParaRPr lang="nl-NL" dirty="0" smtClean="0"/>
          </a:p>
          <a:p>
            <a:r>
              <a:rPr lang="nl-NL" dirty="0" err="1" smtClean="0"/>
              <a:t>Cooperative</a:t>
            </a:r>
            <a:r>
              <a:rPr lang="nl-NL" dirty="0" smtClean="0"/>
              <a:t> System</a:t>
            </a:r>
          </a:p>
          <a:p>
            <a:endParaRPr lang="nl-NL" dirty="0" smtClean="0"/>
          </a:p>
          <a:p>
            <a:r>
              <a:rPr lang="nl-NL" dirty="0" err="1" smtClean="0"/>
              <a:t>Recruitment</a:t>
            </a:r>
            <a:endParaRPr lang="nl-NL" dirty="0" smtClean="0"/>
          </a:p>
          <a:p>
            <a:r>
              <a:rPr lang="nl-NL" dirty="0" err="1" smtClean="0"/>
              <a:t>Navigation</a:t>
            </a:r>
            <a:endParaRPr lang="nl-NL" dirty="0" smtClean="0"/>
          </a:p>
          <a:p>
            <a:pPr lvl="1"/>
            <a:r>
              <a:rPr lang="nl-NL" dirty="0" smtClean="0"/>
              <a:t>First </a:t>
            </a:r>
            <a:r>
              <a:rPr lang="nl-NL" dirty="0" err="1" smtClean="0"/>
              <a:t>randomly</a:t>
            </a:r>
            <a:endParaRPr lang="nl-NL" dirty="0" smtClean="0"/>
          </a:p>
          <a:p>
            <a:pPr lvl="1"/>
            <a:r>
              <a:rPr lang="nl-NL" dirty="0" err="1" smtClean="0"/>
              <a:t>Use</a:t>
            </a:r>
            <a:r>
              <a:rPr lang="nl-NL" dirty="0" smtClean="0"/>
              <a:t> search </a:t>
            </a:r>
            <a:r>
              <a:rPr lang="nl-NL" dirty="0" err="1" smtClean="0"/>
              <a:t>experience</a:t>
            </a:r>
            <a:endParaRPr lang="nl-NL" dirty="0"/>
          </a:p>
        </p:txBody>
      </p:sp>
      <p:pic>
        <p:nvPicPr>
          <p:cNvPr id="5" name="Picture 4" descr="BridgesStartNoObstacl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36126" y="3149479"/>
            <a:ext cx="1851746" cy="2532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Bridg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18353" y="3140420"/>
            <a:ext cx="1862198" cy="254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nl-NL" sz="3600" dirty="0" err="1" smtClean="0"/>
              <a:t>Swarm</a:t>
            </a:r>
            <a:r>
              <a:rPr lang="nl-NL" sz="3600" dirty="0" smtClean="0"/>
              <a:t> </a:t>
            </a:r>
            <a:r>
              <a:rPr lang="nl-NL" sz="3600" dirty="0" err="1" smtClean="0"/>
              <a:t>Intelligence</a:t>
            </a:r>
            <a:r>
              <a:rPr lang="nl-NL" sz="2800" dirty="0" smtClean="0"/>
              <a:t/>
            </a:r>
            <a:br>
              <a:rPr lang="nl-NL" sz="2800" dirty="0" smtClean="0"/>
            </a:br>
            <a:r>
              <a:rPr lang="nl-NL" sz="2800" dirty="0" err="1" smtClean="0"/>
              <a:t>Multiagent</a:t>
            </a:r>
            <a:r>
              <a:rPr lang="nl-NL" sz="2800" dirty="0" smtClean="0"/>
              <a:t> </a:t>
            </a:r>
            <a:r>
              <a:rPr lang="nl-NL" sz="2800" dirty="0" err="1" smtClean="0"/>
              <a:t>learning</a:t>
            </a:r>
            <a:endParaRPr lang="nl-NL" sz="2800" dirty="0"/>
          </a:p>
        </p:txBody>
      </p:sp>
      <p:sp>
        <p:nvSpPr>
          <p:cNvPr id="8" name="Tijdelijke aanduiding voor voettekst 3"/>
          <p:cNvSpPr>
            <a:spLocks noGrp="1"/>
          </p:cNvSpPr>
          <p:nvPr>
            <p:ph type="ftr" sz="quarter" idx="11"/>
          </p:nvPr>
        </p:nvSpPr>
        <p:spPr>
          <a:xfrm>
            <a:off x="2417602" y="6356350"/>
            <a:ext cx="4590105" cy="365125"/>
          </a:xfrm>
        </p:spPr>
        <p:txBody>
          <a:bodyPr/>
          <a:lstStyle/>
          <a:p>
            <a:r>
              <a:rPr lang="nl-NL" dirty="0" err="1" smtClean="0"/>
              <a:t>MultiAgent</a:t>
            </a:r>
            <a:r>
              <a:rPr lang="nl-NL" dirty="0" smtClean="0"/>
              <a:t> Systems (2nd </a:t>
            </a:r>
            <a:r>
              <a:rPr lang="nl-NL" dirty="0" err="1" smtClean="0"/>
              <a:t>edition</a:t>
            </a:r>
            <a:r>
              <a:rPr lang="nl-NL" dirty="0" smtClean="0"/>
              <a:t>), MIT </a:t>
            </a:r>
            <a:r>
              <a:rPr lang="nl-NL" dirty="0" err="1" smtClean="0"/>
              <a:t>Press</a:t>
            </a:r>
            <a:r>
              <a:rPr lang="nl-NL" dirty="0" smtClean="0"/>
              <a:t>, 2013, </a:t>
            </a:r>
            <a:r>
              <a:rPr lang="nl-NL" dirty="0" err="1" smtClean="0"/>
              <a:t>edited</a:t>
            </a:r>
            <a:r>
              <a:rPr lang="nl-NL" dirty="0" smtClean="0"/>
              <a:t> </a:t>
            </a:r>
            <a:r>
              <a:rPr lang="nl-NL" dirty="0" err="1" smtClean="0"/>
              <a:t>by</a:t>
            </a:r>
            <a:r>
              <a:rPr lang="nl-NL" dirty="0" smtClean="0"/>
              <a:t> G. </a:t>
            </a:r>
            <a:r>
              <a:rPr lang="nl-NL" dirty="0" err="1" smtClean="0"/>
              <a:t>Weiss</a:t>
            </a:r>
            <a:r>
              <a:rPr lang="nl-NL" dirty="0" smtClean="0"/>
              <a:t> 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Challenges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err="1" smtClean="0"/>
              <a:t>From</a:t>
            </a:r>
            <a:r>
              <a:rPr lang="nl-NL" dirty="0" smtClean="0"/>
              <a:t> </a:t>
            </a:r>
            <a:r>
              <a:rPr lang="nl-NL" b="1" dirty="0" smtClean="0"/>
              <a:t>single</a:t>
            </a:r>
            <a:r>
              <a:rPr lang="nl-NL" dirty="0" smtClean="0"/>
              <a:t> to </a:t>
            </a:r>
            <a:r>
              <a:rPr lang="nl-NL" b="1" dirty="0" err="1" smtClean="0"/>
              <a:t>multiagent</a:t>
            </a:r>
            <a:endParaRPr lang="nl-NL" b="1" dirty="0" smtClean="0"/>
          </a:p>
          <a:p>
            <a:pPr lvl="1"/>
            <a:r>
              <a:rPr lang="nl-NL" b="1" dirty="0" smtClean="0"/>
              <a:t>RL </a:t>
            </a:r>
            <a:r>
              <a:rPr lang="nl-NL" dirty="0" err="1" smtClean="0"/>
              <a:t>well</a:t>
            </a:r>
            <a:r>
              <a:rPr lang="nl-NL" dirty="0" smtClean="0"/>
              <a:t> </a:t>
            </a:r>
            <a:r>
              <a:rPr lang="nl-NL" dirty="0" err="1" smtClean="0"/>
              <a:t>developed</a:t>
            </a:r>
            <a:r>
              <a:rPr lang="nl-NL" dirty="0" smtClean="0"/>
              <a:t> </a:t>
            </a:r>
            <a:r>
              <a:rPr lang="nl-NL" dirty="0" err="1" smtClean="0"/>
              <a:t>for</a:t>
            </a:r>
            <a:r>
              <a:rPr lang="nl-NL" dirty="0" smtClean="0"/>
              <a:t> single agent case</a:t>
            </a:r>
          </a:p>
          <a:p>
            <a:pPr lvl="1"/>
            <a:r>
              <a:rPr lang="nl-NL" b="1" dirty="0" err="1" smtClean="0"/>
              <a:t>Non-predictable</a:t>
            </a:r>
            <a:endParaRPr lang="nl-NL" b="1" dirty="0" smtClean="0"/>
          </a:p>
          <a:p>
            <a:pPr lvl="1"/>
            <a:r>
              <a:rPr lang="nl-NL" b="1" dirty="0" err="1" smtClean="0"/>
              <a:t>Convergence</a:t>
            </a:r>
            <a:r>
              <a:rPr lang="nl-NL" b="1" dirty="0" smtClean="0"/>
              <a:t> </a:t>
            </a:r>
            <a:r>
              <a:rPr lang="nl-NL" b="1" dirty="0" err="1" smtClean="0"/>
              <a:t>guarantees</a:t>
            </a:r>
            <a:r>
              <a:rPr lang="nl-NL" b="1" dirty="0" smtClean="0"/>
              <a:t> </a:t>
            </a:r>
            <a:r>
              <a:rPr lang="nl-NL" dirty="0" smtClean="0"/>
              <a:t>lost</a:t>
            </a:r>
          </a:p>
          <a:p>
            <a:pPr lvl="1"/>
            <a:r>
              <a:rPr lang="nl-NL" b="1" dirty="0" smtClean="0"/>
              <a:t>No </a:t>
            </a:r>
            <a:r>
              <a:rPr lang="nl-NL" b="1" dirty="0" err="1" smtClean="0"/>
              <a:t>general</a:t>
            </a:r>
            <a:r>
              <a:rPr lang="nl-NL" b="1" dirty="0" smtClean="0"/>
              <a:t> </a:t>
            </a:r>
            <a:r>
              <a:rPr lang="nl-NL" dirty="0" err="1" smtClean="0"/>
              <a:t>theory</a:t>
            </a:r>
            <a:endParaRPr lang="nl-NL" b="1" dirty="0" smtClean="0"/>
          </a:p>
          <a:p>
            <a:r>
              <a:rPr lang="nl-NL" dirty="0" err="1" smtClean="0"/>
              <a:t>How</a:t>
            </a:r>
            <a:r>
              <a:rPr lang="nl-NL" dirty="0" smtClean="0"/>
              <a:t> to </a:t>
            </a:r>
            <a:r>
              <a:rPr lang="nl-NL" dirty="0" err="1" smtClean="0"/>
              <a:t>scale</a:t>
            </a:r>
            <a:r>
              <a:rPr lang="nl-NL" dirty="0" smtClean="0"/>
              <a:t>?</a:t>
            </a:r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nl-NL" dirty="0" smtClean="0"/>
          </a:p>
          <a:p>
            <a:r>
              <a:rPr lang="nl-NL" dirty="0" err="1" smtClean="0"/>
              <a:t>Recruitment</a:t>
            </a:r>
            <a:r>
              <a:rPr lang="nl-NL" dirty="0" smtClean="0"/>
              <a:t>: indirect via environment</a:t>
            </a:r>
          </a:p>
          <a:p>
            <a:r>
              <a:rPr lang="nl-NL" dirty="0" err="1" smtClean="0"/>
              <a:t>Navigation</a:t>
            </a:r>
            <a:r>
              <a:rPr lang="nl-NL" dirty="0" smtClean="0"/>
              <a:t>:</a:t>
            </a:r>
          </a:p>
          <a:p>
            <a:pPr lvl="1"/>
            <a:r>
              <a:rPr lang="nl-NL" dirty="0" smtClean="0"/>
              <a:t>First </a:t>
            </a:r>
            <a:r>
              <a:rPr lang="nl-NL" dirty="0" err="1" smtClean="0"/>
              <a:t>randomly</a:t>
            </a:r>
            <a:endParaRPr lang="nl-NL" dirty="0" smtClean="0"/>
          </a:p>
          <a:p>
            <a:pPr lvl="1"/>
            <a:r>
              <a:rPr lang="nl-NL" dirty="0" err="1" smtClean="0"/>
              <a:t>Use</a:t>
            </a:r>
            <a:r>
              <a:rPr lang="nl-NL" dirty="0" smtClean="0"/>
              <a:t> </a:t>
            </a:r>
            <a:r>
              <a:rPr lang="nl-NL" dirty="0" err="1" smtClean="0"/>
              <a:t>pheromones</a:t>
            </a:r>
            <a:r>
              <a:rPr lang="nl-NL" dirty="0" smtClean="0"/>
              <a:t> as search </a:t>
            </a:r>
            <a:r>
              <a:rPr lang="nl-NL" dirty="0" err="1" smtClean="0"/>
              <a:t>experience</a:t>
            </a:r>
            <a:endParaRPr lang="nl-NL" dirty="0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nl-NL" sz="3600" dirty="0" err="1" smtClean="0"/>
              <a:t>Swarm</a:t>
            </a:r>
            <a:r>
              <a:rPr lang="nl-NL" sz="3600" dirty="0" smtClean="0"/>
              <a:t> </a:t>
            </a:r>
            <a:r>
              <a:rPr lang="nl-NL" sz="3600" dirty="0" err="1" smtClean="0"/>
              <a:t>Intelligence</a:t>
            </a:r>
            <a:r>
              <a:rPr lang="nl-NL" sz="2800" dirty="0" smtClean="0"/>
              <a:t/>
            </a:r>
            <a:br>
              <a:rPr lang="nl-NL" sz="2800" dirty="0" smtClean="0"/>
            </a:br>
            <a:r>
              <a:rPr lang="nl-NL" sz="2800" dirty="0" err="1" smtClean="0"/>
              <a:t>Multiagent</a:t>
            </a:r>
            <a:r>
              <a:rPr lang="nl-NL" sz="2800" dirty="0" smtClean="0"/>
              <a:t> </a:t>
            </a:r>
            <a:r>
              <a:rPr lang="nl-NL" sz="2800" dirty="0" err="1" smtClean="0"/>
              <a:t>learning</a:t>
            </a:r>
            <a:r>
              <a:rPr lang="nl-NL" sz="2800" dirty="0" smtClean="0"/>
              <a:t> – </a:t>
            </a:r>
            <a:r>
              <a:rPr lang="nl-NL" sz="2800" dirty="0" err="1" smtClean="0"/>
              <a:t>Ant</a:t>
            </a:r>
            <a:r>
              <a:rPr lang="nl-NL" sz="2800" dirty="0" smtClean="0"/>
              <a:t> </a:t>
            </a:r>
            <a:r>
              <a:rPr lang="nl-NL" sz="2800" dirty="0" err="1" smtClean="0"/>
              <a:t>Colonies</a:t>
            </a:r>
            <a:endParaRPr lang="nl-NL" sz="2800" dirty="0"/>
          </a:p>
        </p:txBody>
      </p:sp>
      <p:sp>
        <p:nvSpPr>
          <p:cNvPr id="5" name="Tijdelijke aanduiding voor voettekst 3"/>
          <p:cNvSpPr>
            <a:spLocks noGrp="1"/>
          </p:cNvSpPr>
          <p:nvPr>
            <p:ph type="ftr" sz="quarter" idx="11"/>
          </p:nvPr>
        </p:nvSpPr>
        <p:spPr>
          <a:xfrm>
            <a:off x="2417602" y="6356350"/>
            <a:ext cx="4590105" cy="365125"/>
          </a:xfrm>
        </p:spPr>
        <p:txBody>
          <a:bodyPr/>
          <a:lstStyle/>
          <a:p>
            <a:r>
              <a:rPr lang="nl-NL" dirty="0" err="1" smtClean="0"/>
              <a:t>MultiAgent</a:t>
            </a:r>
            <a:r>
              <a:rPr lang="nl-NL" dirty="0" smtClean="0"/>
              <a:t> Systems (2nd </a:t>
            </a:r>
            <a:r>
              <a:rPr lang="nl-NL" dirty="0" err="1" smtClean="0"/>
              <a:t>edition</a:t>
            </a:r>
            <a:r>
              <a:rPr lang="nl-NL" dirty="0" smtClean="0"/>
              <a:t>), MIT </a:t>
            </a:r>
            <a:r>
              <a:rPr lang="nl-NL" dirty="0" err="1" smtClean="0"/>
              <a:t>Press</a:t>
            </a:r>
            <a:r>
              <a:rPr lang="nl-NL" dirty="0" smtClean="0"/>
              <a:t>, 2013, </a:t>
            </a:r>
            <a:r>
              <a:rPr lang="nl-NL" dirty="0" err="1" smtClean="0"/>
              <a:t>edited</a:t>
            </a:r>
            <a:r>
              <a:rPr lang="nl-NL" dirty="0" smtClean="0"/>
              <a:t> </a:t>
            </a:r>
            <a:r>
              <a:rPr lang="nl-NL" dirty="0" err="1" smtClean="0"/>
              <a:t>by</a:t>
            </a:r>
            <a:r>
              <a:rPr lang="nl-NL" dirty="0" smtClean="0"/>
              <a:t> G. </a:t>
            </a:r>
            <a:r>
              <a:rPr lang="nl-NL" dirty="0" err="1" smtClean="0"/>
              <a:t>Weiss</a:t>
            </a:r>
            <a:r>
              <a:rPr lang="nl-NL" dirty="0" smtClean="0"/>
              <a:t> 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BridgesStartNoObstacl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7909" y="1559278"/>
            <a:ext cx="1569292" cy="2146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BridgesStar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10225" y="1554157"/>
            <a:ext cx="1529704" cy="2089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 descr="BridgesLo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07958" y="1534195"/>
            <a:ext cx="1570372" cy="2148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7" descr="BridgesNoObstacl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99314" y="4232944"/>
            <a:ext cx="1460499" cy="1997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8" descr="Bridge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79350" y="4178920"/>
            <a:ext cx="1486214" cy="2031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nl-NL" sz="3600" dirty="0" err="1" smtClean="0"/>
              <a:t>Swarm</a:t>
            </a:r>
            <a:r>
              <a:rPr lang="nl-NL" sz="3600" dirty="0" smtClean="0"/>
              <a:t> </a:t>
            </a:r>
            <a:r>
              <a:rPr lang="nl-NL" sz="3600" dirty="0" err="1" smtClean="0"/>
              <a:t>Intelligence</a:t>
            </a:r>
            <a:r>
              <a:rPr lang="nl-NL" sz="2800" dirty="0" smtClean="0"/>
              <a:t/>
            </a:r>
            <a:br>
              <a:rPr lang="nl-NL" sz="2800" dirty="0" smtClean="0"/>
            </a:br>
            <a:r>
              <a:rPr lang="nl-NL" sz="2800" dirty="0" err="1" smtClean="0"/>
              <a:t>Multiagent</a:t>
            </a:r>
            <a:r>
              <a:rPr lang="nl-NL" sz="2800" dirty="0" smtClean="0"/>
              <a:t> </a:t>
            </a:r>
            <a:r>
              <a:rPr lang="nl-NL" sz="2800" dirty="0" err="1" smtClean="0"/>
              <a:t>learning</a:t>
            </a:r>
            <a:r>
              <a:rPr lang="nl-NL" sz="2800" dirty="0" smtClean="0"/>
              <a:t> – </a:t>
            </a:r>
            <a:r>
              <a:rPr lang="nl-NL" sz="2800" dirty="0" err="1" smtClean="0"/>
              <a:t>Ant</a:t>
            </a:r>
            <a:r>
              <a:rPr lang="nl-NL" sz="2800" dirty="0" smtClean="0"/>
              <a:t> </a:t>
            </a:r>
            <a:r>
              <a:rPr lang="nl-NL" sz="2800" dirty="0" err="1" smtClean="0"/>
              <a:t>Colonies</a:t>
            </a:r>
            <a:endParaRPr lang="nl-NL" sz="2800" dirty="0"/>
          </a:p>
        </p:txBody>
      </p:sp>
      <p:sp>
        <p:nvSpPr>
          <p:cNvPr id="13" name="Tijdelijke aanduiding voor voettekst 3"/>
          <p:cNvSpPr>
            <a:spLocks noGrp="1"/>
          </p:cNvSpPr>
          <p:nvPr>
            <p:ph type="ftr" sz="quarter" idx="11"/>
          </p:nvPr>
        </p:nvSpPr>
        <p:spPr>
          <a:xfrm>
            <a:off x="2417602" y="6356350"/>
            <a:ext cx="4590105" cy="365125"/>
          </a:xfrm>
        </p:spPr>
        <p:txBody>
          <a:bodyPr/>
          <a:lstStyle/>
          <a:p>
            <a:r>
              <a:rPr lang="nl-NL" dirty="0" err="1" smtClean="0"/>
              <a:t>MultiAgent</a:t>
            </a:r>
            <a:r>
              <a:rPr lang="nl-NL" dirty="0" smtClean="0"/>
              <a:t> Systems (2nd </a:t>
            </a:r>
            <a:r>
              <a:rPr lang="nl-NL" dirty="0" err="1" smtClean="0"/>
              <a:t>edition</a:t>
            </a:r>
            <a:r>
              <a:rPr lang="nl-NL" dirty="0" smtClean="0"/>
              <a:t>), MIT </a:t>
            </a:r>
            <a:r>
              <a:rPr lang="nl-NL" dirty="0" err="1" smtClean="0"/>
              <a:t>Press</a:t>
            </a:r>
            <a:r>
              <a:rPr lang="nl-NL" dirty="0" smtClean="0"/>
              <a:t>, 2013, </a:t>
            </a:r>
            <a:r>
              <a:rPr lang="nl-NL" dirty="0" err="1" smtClean="0"/>
              <a:t>edited</a:t>
            </a:r>
            <a:r>
              <a:rPr lang="nl-NL" dirty="0" smtClean="0"/>
              <a:t> </a:t>
            </a:r>
            <a:r>
              <a:rPr lang="nl-NL" dirty="0" err="1" smtClean="0"/>
              <a:t>by</a:t>
            </a:r>
            <a:r>
              <a:rPr lang="nl-NL" dirty="0" smtClean="0"/>
              <a:t> G. </a:t>
            </a:r>
            <a:r>
              <a:rPr lang="nl-NL" dirty="0" err="1" smtClean="0"/>
              <a:t>Weiss</a:t>
            </a:r>
            <a:r>
              <a:rPr lang="nl-NL" dirty="0" smtClean="0"/>
              <a:t> 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4" name="Picture 4" descr="ASFormul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9097" y="3903947"/>
            <a:ext cx="6675437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ASUpdat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51234" y="2125947"/>
            <a:ext cx="5122863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ASPheromon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30572" y="2867309"/>
            <a:ext cx="5689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nl-NL" sz="3600" dirty="0" err="1" smtClean="0"/>
              <a:t>Swarm</a:t>
            </a:r>
            <a:r>
              <a:rPr lang="nl-NL" sz="3600" dirty="0" smtClean="0"/>
              <a:t> </a:t>
            </a:r>
            <a:r>
              <a:rPr lang="nl-NL" sz="3600" dirty="0" err="1" smtClean="0"/>
              <a:t>Intelligence</a:t>
            </a:r>
            <a:r>
              <a:rPr lang="nl-NL" sz="2800" dirty="0" smtClean="0"/>
              <a:t/>
            </a:r>
            <a:br>
              <a:rPr lang="nl-NL" sz="2800" dirty="0" smtClean="0"/>
            </a:br>
            <a:r>
              <a:rPr lang="nl-NL" sz="2800" dirty="0" err="1" smtClean="0"/>
              <a:t>Multiagent</a:t>
            </a:r>
            <a:r>
              <a:rPr lang="nl-NL" sz="2800" dirty="0" smtClean="0"/>
              <a:t> </a:t>
            </a:r>
            <a:r>
              <a:rPr lang="nl-NL" sz="2800" dirty="0" err="1" smtClean="0"/>
              <a:t>learning</a:t>
            </a:r>
            <a:r>
              <a:rPr lang="nl-NL" sz="2800" dirty="0" smtClean="0"/>
              <a:t> – </a:t>
            </a:r>
            <a:r>
              <a:rPr lang="nl-NL" sz="2800" dirty="0" err="1" smtClean="0"/>
              <a:t>Ant</a:t>
            </a:r>
            <a:r>
              <a:rPr lang="nl-NL" sz="2800" dirty="0" smtClean="0"/>
              <a:t> </a:t>
            </a:r>
            <a:r>
              <a:rPr lang="nl-NL" sz="2800" dirty="0" err="1" smtClean="0"/>
              <a:t>Colonies</a:t>
            </a:r>
            <a:endParaRPr lang="nl-NL" sz="2800" dirty="0"/>
          </a:p>
        </p:txBody>
      </p:sp>
      <p:sp>
        <p:nvSpPr>
          <p:cNvPr id="8" name="Tijdelijke aanduiding voor voettekst 3"/>
          <p:cNvSpPr>
            <a:spLocks noGrp="1"/>
          </p:cNvSpPr>
          <p:nvPr>
            <p:ph type="ftr" sz="quarter" idx="11"/>
          </p:nvPr>
        </p:nvSpPr>
        <p:spPr>
          <a:xfrm>
            <a:off x="2417602" y="6356350"/>
            <a:ext cx="4590105" cy="365125"/>
          </a:xfrm>
        </p:spPr>
        <p:txBody>
          <a:bodyPr/>
          <a:lstStyle/>
          <a:p>
            <a:r>
              <a:rPr lang="nl-NL" dirty="0" err="1" smtClean="0"/>
              <a:t>MultiAgent</a:t>
            </a:r>
            <a:r>
              <a:rPr lang="nl-NL" dirty="0" smtClean="0"/>
              <a:t> Systems (2nd </a:t>
            </a:r>
            <a:r>
              <a:rPr lang="nl-NL" dirty="0" err="1" smtClean="0"/>
              <a:t>edition</a:t>
            </a:r>
            <a:r>
              <a:rPr lang="nl-NL" dirty="0" smtClean="0"/>
              <a:t>), MIT </a:t>
            </a:r>
            <a:r>
              <a:rPr lang="nl-NL" dirty="0" err="1" smtClean="0"/>
              <a:t>Press</a:t>
            </a:r>
            <a:r>
              <a:rPr lang="nl-NL" dirty="0" smtClean="0"/>
              <a:t>, 2013, </a:t>
            </a:r>
            <a:r>
              <a:rPr lang="nl-NL" dirty="0" err="1" smtClean="0"/>
              <a:t>edited</a:t>
            </a:r>
            <a:r>
              <a:rPr lang="nl-NL" dirty="0" smtClean="0"/>
              <a:t> </a:t>
            </a:r>
            <a:r>
              <a:rPr lang="nl-NL" dirty="0" err="1" smtClean="0"/>
              <a:t>by</a:t>
            </a:r>
            <a:r>
              <a:rPr lang="nl-NL" dirty="0" smtClean="0"/>
              <a:t> G. </a:t>
            </a:r>
            <a:r>
              <a:rPr lang="nl-NL" dirty="0" err="1" smtClean="0"/>
              <a:t>Weiss</a:t>
            </a:r>
            <a:r>
              <a:rPr lang="nl-NL" dirty="0" smtClean="0"/>
              <a:t> 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endParaRPr lang="nl-NL" dirty="0" smtClean="0"/>
          </a:p>
          <a:p>
            <a:r>
              <a:rPr lang="nl-NL" dirty="0" err="1" smtClean="0"/>
              <a:t>Recruitment</a:t>
            </a:r>
            <a:r>
              <a:rPr lang="nl-NL" dirty="0" smtClean="0"/>
              <a:t>: </a:t>
            </a:r>
            <a:r>
              <a:rPr lang="nl-NL" dirty="0" err="1" smtClean="0"/>
              <a:t>directly</a:t>
            </a:r>
            <a:r>
              <a:rPr lang="nl-NL" dirty="0" smtClean="0"/>
              <a:t> in nest</a:t>
            </a:r>
          </a:p>
          <a:p>
            <a:r>
              <a:rPr lang="nl-NL" dirty="0" err="1" smtClean="0"/>
              <a:t>Navigation</a:t>
            </a:r>
            <a:r>
              <a:rPr lang="nl-NL" dirty="0" smtClean="0"/>
              <a:t>:</a:t>
            </a:r>
          </a:p>
          <a:p>
            <a:pPr lvl="1"/>
            <a:r>
              <a:rPr lang="nl-NL" dirty="0" smtClean="0"/>
              <a:t>First </a:t>
            </a:r>
            <a:r>
              <a:rPr lang="nl-NL" dirty="0" err="1" smtClean="0"/>
              <a:t>randomly</a:t>
            </a:r>
            <a:r>
              <a:rPr lang="nl-NL" dirty="0" smtClean="0"/>
              <a:t> (</a:t>
            </a:r>
            <a:r>
              <a:rPr lang="nl-NL" dirty="0" err="1" smtClean="0"/>
              <a:t>Levy</a:t>
            </a:r>
            <a:r>
              <a:rPr lang="nl-NL" dirty="0" smtClean="0"/>
              <a:t> </a:t>
            </a:r>
            <a:r>
              <a:rPr lang="nl-NL" dirty="0" err="1" smtClean="0"/>
              <a:t>flight</a:t>
            </a:r>
            <a:r>
              <a:rPr lang="nl-NL" dirty="0" smtClean="0"/>
              <a:t>)</a:t>
            </a:r>
          </a:p>
          <a:p>
            <a:pPr lvl="1"/>
            <a:r>
              <a:rPr lang="nl-NL" dirty="0" err="1" smtClean="0"/>
              <a:t>Using</a:t>
            </a:r>
            <a:r>
              <a:rPr lang="nl-NL" dirty="0" smtClean="0"/>
              <a:t> </a:t>
            </a:r>
            <a:r>
              <a:rPr lang="nl-NL" dirty="0" err="1" smtClean="0"/>
              <a:t>path</a:t>
            </a:r>
            <a:r>
              <a:rPr lang="nl-NL" dirty="0" smtClean="0"/>
              <a:t> </a:t>
            </a:r>
            <a:r>
              <a:rPr lang="nl-NL" dirty="0" err="1" smtClean="0"/>
              <a:t>integration</a:t>
            </a:r>
            <a:r>
              <a:rPr lang="nl-NL" dirty="0" smtClean="0"/>
              <a:t> as search </a:t>
            </a:r>
            <a:r>
              <a:rPr lang="nl-NL" dirty="0" err="1" smtClean="0"/>
              <a:t>experience</a:t>
            </a:r>
            <a:endParaRPr lang="nl-NL" dirty="0" smtClean="0"/>
          </a:p>
          <a:p>
            <a:pPr lvl="1"/>
            <a:endParaRPr lang="nl-NL" dirty="0" smtClean="0"/>
          </a:p>
          <a:p>
            <a:r>
              <a:rPr lang="nl-NL" dirty="0" err="1" smtClean="0"/>
              <a:t>Path</a:t>
            </a:r>
            <a:r>
              <a:rPr lang="nl-NL" dirty="0" smtClean="0"/>
              <a:t> </a:t>
            </a:r>
            <a:r>
              <a:rPr lang="nl-NL" dirty="0" err="1" smtClean="0"/>
              <a:t>integration</a:t>
            </a:r>
            <a:r>
              <a:rPr lang="nl-NL" dirty="0" smtClean="0"/>
              <a:t> vector: </a:t>
            </a:r>
            <a:r>
              <a:rPr lang="nl-NL" dirty="0" err="1" smtClean="0"/>
              <a:t>representation</a:t>
            </a:r>
            <a:r>
              <a:rPr lang="nl-NL" dirty="0" smtClean="0"/>
              <a:t> </a:t>
            </a:r>
            <a:r>
              <a:rPr lang="nl-NL" dirty="0" err="1" smtClean="0"/>
              <a:t>insect’s</a:t>
            </a:r>
            <a:r>
              <a:rPr lang="nl-NL" dirty="0" smtClean="0"/>
              <a:t> </a:t>
            </a:r>
            <a:r>
              <a:rPr lang="nl-NL" dirty="0" err="1" smtClean="0"/>
              <a:t>knowledge</a:t>
            </a:r>
            <a:r>
              <a:rPr lang="nl-NL" dirty="0" smtClean="0"/>
              <a:t> </a:t>
            </a:r>
            <a:r>
              <a:rPr lang="nl-NL" dirty="0" err="1" smtClean="0"/>
              <a:t>on</a:t>
            </a:r>
            <a:r>
              <a:rPr lang="nl-NL" dirty="0" smtClean="0"/>
              <a:t> </a:t>
            </a:r>
            <a:r>
              <a:rPr lang="nl-NL" dirty="0" err="1" smtClean="0"/>
              <a:t>distance</a:t>
            </a:r>
            <a:r>
              <a:rPr lang="nl-NL" dirty="0" smtClean="0"/>
              <a:t> and </a:t>
            </a:r>
            <a:r>
              <a:rPr lang="nl-NL" dirty="0" err="1" smtClean="0"/>
              <a:t>angle</a:t>
            </a:r>
            <a:r>
              <a:rPr lang="nl-NL" dirty="0" smtClean="0"/>
              <a:t> to </a:t>
            </a:r>
            <a:r>
              <a:rPr lang="nl-NL" dirty="0" err="1" smtClean="0"/>
              <a:t>food</a:t>
            </a:r>
            <a:r>
              <a:rPr lang="nl-NL" dirty="0" smtClean="0"/>
              <a:t> </a:t>
            </a:r>
            <a:r>
              <a:rPr lang="nl-NL" dirty="0" err="1" smtClean="0"/>
              <a:t>source</a:t>
            </a:r>
            <a:endParaRPr lang="nl-NL" dirty="0" smtClean="0"/>
          </a:p>
          <a:p>
            <a:endParaRPr lang="nl-NL" dirty="0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nl-NL" sz="3600" dirty="0" err="1" smtClean="0"/>
              <a:t>Swarm</a:t>
            </a:r>
            <a:r>
              <a:rPr lang="nl-NL" sz="3600" dirty="0" smtClean="0"/>
              <a:t> </a:t>
            </a:r>
            <a:r>
              <a:rPr lang="nl-NL" sz="3600" dirty="0" err="1" smtClean="0"/>
              <a:t>Intelligence</a:t>
            </a:r>
            <a:r>
              <a:rPr lang="nl-NL" sz="2800" dirty="0" smtClean="0"/>
              <a:t/>
            </a:r>
            <a:br>
              <a:rPr lang="nl-NL" sz="2800" dirty="0" smtClean="0"/>
            </a:br>
            <a:r>
              <a:rPr lang="nl-NL" sz="2800" dirty="0" err="1" smtClean="0"/>
              <a:t>Multiagent</a:t>
            </a:r>
            <a:r>
              <a:rPr lang="nl-NL" sz="2800" dirty="0" smtClean="0"/>
              <a:t> </a:t>
            </a:r>
            <a:r>
              <a:rPr lang="nl-NL" sz="2800" dirty="0" err="1" smtClean="0"/>
              <a:t>learning</a:t>
            </a:r>
            <a:r>
              <a:rPr lang="nl-NL" sz="2800" dirty="0" smtClean="0"/>
              <a:t> – </a:t>
            </a:r>
            <a:r>
              <a:rPr lang="nl-NL" sz="2800" dirty="0" err="1" smtClean="0"/>
              <a:t>Bee</a:t>
            </a:r>
            <a:r>
              <a:rPr lang="nl-NL" sz="2800" dirty="0" smtClean="0"/>
              <a:t> </a:t>
            </a:r>
            <a:r>
              <a:rPr lang="nl-NL" sz="2800" dirty="0" err="1" smtClean="0"/>
              <a:t>Colonies</a:t>
            </a:r>
            <a:endParaRPr lang="nl-NL" sz="2800" dirty="0"/>
          </a:p>
        </p:txBody>
      </p:sp>
      <p:sp>
        <p:nvSpPr>
          <p:cNvPr id="5" name="Tijdelijke aanduiding voor voettekst 3"/>
          <p:cNvSpPr>
            <a:spLocks noGrp="1"/>
          </p:cNvSpPr>
          <p:nvPr>
            <p:ph type="ftr" sz="quarter" idx="11"/>
          </p:nvPr>
        </p:nvSpPr>
        <p:spPr>
          <a:xfrm>
            <a:off x="2417602" y="6356350"/>
            <a:ext cx="4590105" cy="365125"/>
          </a:xfrm>
        </p:spPr>
        <p:txBody>
          <a:bodyPr/>
          <a:lstStyle/>
          <a:p>
            <a:r>
              <a:rPr lang="nl-NL" dirty="0" err="1" smtClean="0"/>
              <a:t>MultiAgent</a:t>
            </a:r>
            <a:r>
              <a:rPr lang="nl-NL" dirty="0" smtClean="0"/>
              <a:t> Systems (2nd </a:t>
            </a:r>
            <a:r>
              <a:rPr lang="nl-NL" dirty="0" err="1" smtClean="0"/>
              <a:t>edition</a:t>
            </a:r>
            <a:r>
              <a:rPr lang="nl-NL" dirty="0" smtClean="0"/>
              <a:t>), MIT </a:t>
            </a:r>
            <a:r>
              <a:rPr lang="nl-NL" dirty="0" err="1" smtClean="0"/>
              <a:t>Press</a:t>
            </a:r>
            <a:r>
              <a:rPr lang="nl-NL" dirty="0" smtClean="0"/>
              <a:t>, 2013, </a:t>
            </a:r>
            <a:r>
              <a:rPr lang="nl-NL" dirty="0" err="1" smtClean="0"/>
              <a:t>edited</a:t>
            </a:r>
            <a:r>
              <a:rPr lang="nl-NL" dirty="0" smtClean="0"/>
              <a:t> </a:t>
            </a:r>
            <a:r>
              <a:rPr lang="nl-NL" dirty="0" err="1" smtClean="0"/>
              <a:t>by</a:t>
            </a:r>
            <a:r>
              <a:rPr lang="nl-NL" dirty="0" smtClean="0"/>
              <a:t> G. </a:t>
            </a:r>
            <a:r>
              <a:rPr lang="nl-NL" dirty="0" err="1" smtClean="0"/>
              <a:t>Weiss</a:t>
            </a:r>
            <a:r>
              <a:rPr lang="nl-NL" dirty="0" smtClean="0"/>
              <a:t> 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Picture 4" descr="WaggleDanc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34357" y="1547977"/>
            <a:ext cx="4821238" cy="425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nl-NL" sz="3600" dirty="0" err="1" smtClean="0"/>
              <a:t>Swarm</a:t>
            </a:r>
            <a:r>
              <a:rPr lang="nl-NL" sz="3600" dirty="0" smtClean="0"/>
              <a:t> </a:t>
            </a:r>
            <a:r>
              <a:rPr lang="nl-NL" sz="3600" dirty="0" err="1" smtClean="0"/>
              <a:t>Intelligence</a:t>
            </a:r>
            <a:r>
              <a:rPr lang="nl-NL" sz="2800" dirty="0" smtClean="0"/>
              <a:t/>
            </a:r>
            <a:br>
              <a:rPr lang="nl-NL" sz="2800" dirty="0" smtClean="0"/>
            </a:br>
            <a:r>
              <a:rPr lang="nl-NL" sz="2800" dirty="0" err="1" smtClean="0"/>
              <a:t>Multiagent</a:t>
            </a:r>
            <a:r>
              <a:rPr lang="nl-NL" sz="2800" dirty="0" smtClean="0"/>
              <a:t> </a:t>
            </a:r>
            <a:r>
              <a:rPr lang="nl-NL" sz="2800" dirty="0" err="1" smtClean="0"/>
              <a:t>learning</a:t>
            </a:r>
            <a:r>
              <a:rPr lang="nl-NL" sz="2800" dirty="0" smtClean="0"/>
              <a:t> – </a:t>
            </a:r>
            <a:r>
              <a:rPr lang="nl-NL" sz="2800" dirty="0" err="1" smtClean="0"/>
              <a:t>Bee</a:t>
            </a:r>
            <a:r>
              <a:rPr lang="nl-NL" sz="2800" dirty="0" smtClean="0"/>
              <a:t> </a:t>
            </a:r>
            <a:r>
              <a:rPr lang="nl-NL" sz="2800" dirty="0" err="1" smtClean="0"/>
              <a:t>Colonies</a:t>
            </a:r>
            <a:endParaRPr lang="nl-NL" sz="2800" dirty="0"/>
          </a:p>
        </p:txBody>
      </p:sp>
      <p:sp>
        <p:nvSpPr>
          <p:cNvPr id="6" name="Tijdelijke aanduiding voor voettekst 3"/>
          <p:cNvSpPr>
            <a:spLocks noGrp="1"/>
          </p:cNvSpPr>
          <p:nvPr>
            <p:ph type="ftr" sz="quarter" idx="11"/>
          </p:nvPr>
        </p:nvSpPr>
        <p:spPr>
          <a:xfrm>
            <a:off x="2417602" y="6343775"/>
            <a:ext cx="4590105" cy="365125"/>
          </a:xfrm>
        </p:spPr>
        <p:txBody>
          <a:bodyPr/>
          <a:lstStyle/>
          <a:p>
            <a:r>
              <a:rPr lang="nl-NL" dirty="0" err="1" smtClean="0"/>
              <a:t>MultiAgent</a:t>
            </a:r>
            <a:r>
              <a:rPr lang="nl-NL" dirty="0" smtClean="0"/>
              <a:t> Systems (2nd </a:t>
            </a:r>
            <a:r>
              <a:rPr lang="nl-NL" dirty="0" err="1" smtClean="0"/>
              <a:t>edition</a:t>
            </a:r>
            <a:r>
              <a:rPr lang="nl-NL" dirty="0" smtClean="0"/>
              <a:t>), MIT </a:t>
            </a:r>
            <a:r>
              <a:rPr lang="nl-NL" dirty="0" err="1" smtClean="0"/>
              <a:t>Press</a:t>
            </a:r>
            <a:r>
              <a:rPr lang="nl-NL" dirty="0" smtClean="0"/>
              <a:t>, 2013, </a:t>
            </a:r>
            <a:r>
              <a:rPr lang="nl-NL" dirty="0" err="1" smtClean="0"/>
              <a:t>edited</a:t>
            </a:r>
            <a:r>
              <a:rPr lang="nl-NL" dirty="0" smtClean="0"/>
              <a:t> </a:t>
            </a:r>
            <a:r>
              <a:rPr lang="nl-NL" dirty="0" err="1" smtClean="0"/>
              <a:t>by</a:t>
            </a:r>
            <a:r>
              <a:rPr lang="nl-NL" dirty="0" smtClean="0"/>
              <a:t> G. </a:t>
            </a:r>
            <a:r>
              <a:rPr lang="nl-NL" dirty="0" err="1" smtClean="0"/>
              <a:t>Weiss</a:t>
            </a:r>
            <a:r>
              <a:rPr lang="nl-NL" dirty="0" smtClean="0"/>
              <a:t> 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 smtClean="0"/>
          </a:p>
        </p:txBody>
      </p:sp>
      <p:pic>
        <p:nvPicPr>
          <p:cNvPr id="4" name="Picture 3" descr="HomeVecto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7462" y="1600200"/>
            <a:ext cx="3673475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LemmensExplai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36782" y="1679575"/>
            <a:ext cx="2587625" cy="435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nl-NL" sz="3600" dirty="0" err="1" smtClean="0"/>
              <a:t>Swarm</a:t>
            </a:r>
            <a:r>
              <a:rPr lang="nl-NL" sz="3600" dirty="0" smtClean="0"/>
              <a:t> </a:t>
            </a:r>
            <a:r>
              <a:rPr lang="nl-NL" sz="3600" dirty="0" err="1" smtClean="0"/>
              <a:t>Intelligence</a:t>
            </a:r>
            <a:r>
              <a:rPr lang="nl-NL" sz="2800" dirty="0" smtClean="0"/>
              <a:t/>
            </a:r>
            <a:br>
              <a:rPr lang="nl-NL" sz="2800" dirty="0" smtClean="0"/>
            </a:br>
            <a:r>
              <a:rPr lang="nl-NL" sz="2800" dirty="0" err="1" smtClean="0"/>
              <a:t>Multiagent</a:t>
            </a:r>
            <a:r>
              <a:rPr lang="nl-NL" sz="2800" dirty="0" smtClean="0"/>
              <a:t> </a:t>
            </a:r>
            <a:r>
              <a:rPr lang="nl-NL" sz="2800" dirty="0" err="1" smtClean="0"/>
              <a:t>learning</a:t>
            </a:r>
            <a:r>
              <a:rPr lang="nl-NL" sz="2800" dirty="0" smtClean="0"/>
              <a:t> – </a:t>
            </a:r>
            <a:r>
              <a:rPr lang="nl-NL" sz="2800" dirty="0" err="1" smtClean="0"/>
              <a:t>Bee</a:t>
            </a:r>
            <a:r>
              <a:rPr lang="nl-NL" sz="2800" dirty="0" smtClean="0"/>
              <a:t> </a:t>
            </a:r>
            <a:r>
              <a:rPr lang="nl-NL" sz="2800" dirty="0" err="1" smtClean="0"/>
              <a:t>Colonies</a:t>
            </a:r>
            <a:endParaRPr lang="nl-NL" sz="2800" dirty="0"/>
          </a:p>
        </p:txBody>
      </p:sp>
      <p:sp>
        <p:nvSpPr>
          <p:cNvPr id="7" name="Tijdelijke aanduiding voor voettekst 3"/>
          <p:cNvSpPr>
            <a:spLocks noGrp="1"/>
          </p:cNvSpPr>
          <p:nvPr>
            <p:ph type="ftr" sz="quarter" idx="11"/>
          </p:nvPr>
        </p:nvSpPr>
        <p:spPr>
          <a:xfrm>
            <a:off x="2417602" y="6356350"/>
            <a:ext cx="4590105" cy="365125"/>
          </a:xfrm>
        </p:spPr>
        <p:txBody>
          <a:bodyPr/>
          <a:lstStyle/>
          <a:p>
            <a:r>
              <a:rPr lang="nl-NL" dirty="0" err="1" smtClean="0"/>
              <a:t>MultiAgent</a:t>
            </a:r>
            <a:r>
              <a:rPr lang="nl-NL" dirty="0" smtClean="0"/>
              <a:t> Systems (2nd </a:t>
            </a:r>
            <a:r>
              <a:rPr lang="nl-NL" dirty="0" err="1" smtClean="0"/>
              <a:t>edition</a:t>
            </a:r>
            <a:r>
              <a:rPr lang="nl-NL" dirty="0" smtClean="0"/>
              <a:t>), MIT </a:t>
            </a:r>
            <a:r>
              <a:rPr lang="nl-NL" dirty="0" err="1" smtClean="0"/>
              <a:t>Press</a:t>
            </a:r>
            <a:r>
              <a:rPr lang="nl-NL" dirty="0" smtClean="0"/>
              <a:t>, 2013, </a:t>
            </a:r>
            <a:r>
              <a:rPr lang="nl-NL" dirty="0" err="1" smtClean="0"/>
              <a:t>edited</a:t>
            </a:r>
            <a:r>
              <a:rPr lang="nl-NL" dirty="0" smtClean="0"/>
              <a:t> </a:t>
            </a:r>
            <a:r>
              <a:rPr lang="nl-NL" dirty="0" err="1" smtClean="0"/>
              <a:t>by</a:t>
            </a:r>
            <a:r>
              <a:rPr lang="nl-NL" dirty="0" smtClean="0"/>
              <a:t> G. </a:t>
            </a:r>
            <a:r>
              <a:rPr lang="nl-NL" dirty="0" err="1" smtClean="0"/>
              <a:t>Weiss</a:t>
            </a:r>
            <a:r>
              <a:rPr lang="nl-NL" dirty="0" smtClean="0"/>
              <a:t> 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6319" y="289221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nl-NL" dirty="0" err="1" smtClean="0"/>
              <a:t>Neuro-Evolution</a:t>
            </a:r>
            <a:r>
              <a:rPr lang="nl-NL" dirty="0" smtClean="0"/>
              <a:t> as</a:t>
            </a:r>
            <a:br>
              <a:rPr lang="nl-NL" dirty="0" smtClean="0"/>
            </a:br>
            <a:r>
              <a:rPr lang="nl-NL" dirty="0" err="1" smtClean="0"/>
              <a:t>Multiagent</a:t>
            </a:r>
            <a:r>
              <a:rPr lang="nl-NL" dirty="0" smtClean="0"/>
              <a:t> </a:t>
            </a:r>
            <a:r>
              <a:rPr lang="nl-NL" dirty="0" err="1" smtClean="0"/>
              <a:t>learning</a:t>
            </a:r>
            <a:r>
              <a:rPr lang="nl-NL" dirty="0" smtClean="0"/>
              <a:t> </a:t>
            </a:r>
            <a:r>
              <a:rPr lang="nl-NL" dirty="0" err="1" smtClean="0"/>
              <a:t>paradigm</a:t>
            </a:r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err="1" smtClean="0"/>
              <a:t>MultiAgent</a:t>
            </a:r>
            <a:r>
              <a:rPr lang="nl-NL" dirty="0" smtClean="0"/>
              <a:t> Systems (2nd </a:t>
            </a:r>
            <a:r>
              <a:rPr lang="nl-NL" dirty="0" err="1" smtClean="0"/>
              <a:t>edition</a:t>
            </a:r>
            <a:r>
              <a:rPr lang="nl-NL" dirty="0" smtClean="0"/>
              <a:t>), MIT </a:t>
            </a:r>
            <a:r>
              <a:rPr lang="nl-NL" dirty="0" err="1" smtClean="0"/>
              <a:t>Press</a:t>
            </a:r>
            <a:r>
              <a:rPr lang="nl-NL" dirty="0" smtClean="0"/>
              <a:t>, 2013, </a:t>
            </a:r>
            <a:r>
              <a:rPr lang="nl-NL" dirty="0" err="1" smtClean="0"/>
              <a:t>edited</a:t>
            </a:r>
            <a:r>
              <a:rPr lang="nl-NL" dirty="0" smtClean="0"/>
              <a:t> </a:t>
            </a:r>
            <a:r>
              <a:rPr lang="nl-NL" dirty="0" err="1" smtClean="0"/>
              <a:t>by</a:t>
            </a:r>
            <a:r>
              <a:rPr lang="nl-NL" dirty="0" smtClean="0"/>
              <a:t> G. </a:t>
            </a:r>
            <a:r>
              <a:rPr lang="nl-NL" dirty="0" err="1" smtClean="0"/>
              <a:t>Weiss</a:t>
            </a:r>
            <a:r>
              <a:rPr lang="nl-NL" dirty="0" smtClean="0"/>
              <a:t> 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066800"/>
            <a:ext cx="6781800" cy="5029200"/>
          </a:xfrm>
          <a:noFill/>
        </p:spPr>
        <p:txBody>
          <a:bodyPr/>
          <a:lstStyle/>
          <a:p>
            <a:pPr marL="838200" lvl="1" indent="-381000"/>
            <a:endParaRPr lang="en-US" dirty="0" smtClean="0">
              <a:latin typeface="Trebuchet MS" charset="0"/>
            </a:endParaRPr>
          </a:p>
          <a:p>
            <a:pPr marL="838200" lvl="1" indent="-381000"/>
            <a:r>
              <a:rPr lang="en-US" sz="2400" dirty="0" smtClean="0">
                <a:latin typeface="Trebuchet MS" charset="0"/>
              </a:rPr>
              <a:t>Simple </a:t>
            </a:r>
            <a:r>
              <a:rPr lang="en-US" sz="2400" dirty="0">
                <a:latin typeface="Trebuchet MS" charset="0"/>
              </a:rPr>
              <a:t>Neural Network for agent:</a:t>
            </a:r>
          </a:p>
          <a:p>
            <a:pPr marL="838200" lvl="1" indent="-381000"/>
            <a:endParaRPr lang="en-US" dirty="0">
              <a:latin typeface="Trebuchet MS" charset="0"/>
            </a:endParaRPr>
          </a:p>
          <a:p>
            <a:pPr marL="1257300" lvl="2" indent="-342900"/>
            <a:r>
              <a:rPr lang="en-US" sz="2000" dirty="0">
                <a:latin typeface="Trebuchet MS" charset="0"/>
              </a:rPr>
              <a:t>Agent has N actions</a:t>
            </a:r>
          </a:p>
          <a:p>
            <a:pPr marL="1257300" lvl="2" indent="-342900"/>
            <a:r>
              <a:rPr lang="en-US" sz="2000" dirty="0">
                <a:latin typeface="Trebuchet MS" charset="0"/>
              </a:rPr>
              <a:t>Agent has to map a set of observations (other agent actions, past history) to an action.</a:t>
            </a:r>
          </a:p>
          <a:p>
            <a:pPr marL="2095500" lvl="4" indent="-266700">
              <a:buFont typeface="Arial" charset="0"/>
              <a:buNone/>
            </a:pPr>
            <a:endParaRPr lang="en-US" dirty="0">
              <a:latin typeface="Trebuchet MS" charset="0"/>
            </a:endParaRPr>
          </a:p>
          <a:p>
            <a:pPr marL="1676400" lvl="3" indent="-304800"/>
            <a:endParaRPr lang="en-US" dirty="0">
              <a:latin typeface="Trebuchet MS" charset="0"/>
            </a:endParaRPr>
          </a:p>
        </p:txBody>
      </p:sp>
      <p:pic>
        <p:nvPicPr>
          <p:cNvPr id="8194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2800" y="2590800"/>
            <a:ext cx="1257300" cy="205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Title 5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sz="4000" dirty="0" err="1" smtClean="0">
                <a:ea typeface="ＭＳ Ｐゴシック" charset="-128"/>
                <a:cs typeface="ＭＳ Ｐゴシック" charset="-128"/>
              </a:rPr>
              <a:t>Neuro</a:t>
            </a:r>
            <a:r>
              <a:rPr lang="en-US" sz="4000" dirty="0" smtClean="0">
                <a:ea typeface="ＭＳ Ｐゴシック" charset="-128"/>
                <a:cs typeface="ＭＳ Ｐゴシック" charset="-128"/>
              </a:rPr>
              <a:t>-Evolution</a:t>
            </a:r>
            <a:r>
              <a:rPr lang="en-US" dirty="0" smtClean="0">
                <a:ea typeface="ＭＳ Ｐゴシック" charset="-128"/>
                <a:cs typeface="ＭＳ Ｐゴシック" charset="-128"/>
              </a:rPr>
              <a:t/>
            </a:r>
            <a:br>
              <a:rPr lang="en-US" dirty="0" smtClean="0">
                <a:ea typeface="ＭＳ Ｐゴシック" charset="-128"/>
                <a:cs typeface="ＭＳ Ｐゴシック" charset="-128"/>
              </a:rPr>
            </a:br>
            <a:r>
              <a:rPr lang="en-US" sz="3111" dirty="0" smtClean="0">
                <a:ea typeface="ＭＳ Ｐゴシック" charset="-128"/>
                <a:cs typeface="ＭＳ Ｐゴシック" charset="-128"/>
              </a:rPr>
              <a:t>Learning </a:t>
            </a:r>
            <a:r>
              <a:rPr lang="en-US" sz="3111" dirty="0">
                <a:ea typeface="ＭＳ Ｐゴシック" charset="-128"/>
                <a:cs typeface="ＭＳ Ｐゴシック" charset="-128"/>
              </a:rPr>
              <a:t>Agents: Neural Networks</a:t>
            </a: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343450"/>
            <a:ext cx="6781800" cy="5029200"/>
          </a:xfrm>
        </p:spPr>
        <p:txBody>
          <a:bodyPr>
            <a:normAutofit fontScale="70000" lnSpcReduction="20000"/>
          </a:bodyPr>
          <a:lstStyle/>
          <a:p>
            <a:pPr marL="838200" lvl="1" indent="-381000"/>
            <a:endParaRPr lang="en-US" dirty="0" smtClean="0">
              <a:latin typeface="Trebuchet MS" charset="0"/>
            </a:endParaRPr>
          </a:p>
          <a:p>
            <a:pPr marL="838200" lvl="1" indent="-381000"/>
            <a:r>
              <a:rPr lang="en-US" dirty="0" smtClean="0">
                <a:latin typeface="Trebuchet MS" charset="0"/>
              </a:rPr>
              <a:t>Simple </a:t>
            </a:r>
            <a:r>
              <a:rPr lang="en-US" dirty="0">
                <a:latin typeface="Trebuchet MS" charset="0"/>
              </a:rPr>
              <a:t>Neural Network for agent:</a:t>
            </a:r>
          </a:p>
          <a:p>
            <a:pPr marL="838200" lvl="1" indent="-381000"/>
            <a:endParaRPr lang="en-US" dirty="0">
              <a:latin typeface="Trebuchet MS" charset="0"/>
            </a:endParaRPr>
          </a:p>
          <a:p>
            <a:pPr marL="1257300" lvl="2" indent="-342900"/>
            <a:r>
              <a:rPr lang="en-US" dirty="0">
                <a:latin typeface="Trebuchet MS" charset="0"/>
              </a:rPr>
              <a:t>Agent has N actions</a:t>
            </a:r>
          </a:p>
          <a:p>
            <a:pPr marL="1257300" lvl="2" indent="-342900"/>
            <a:r>
              <a:rPr lang="en-US" dirty="0">
                <a:latin typeface="Trebuchet MS" charset="0"/>
              </a:rPr>
              <a:t>Agent has to map a set of observations (other agent actions, past history) to an action.</a:t>
            </a:r>
          </a:p>
          <a:p>
            <a:pPr marL="1257300" lvl="2" indent="-342900"/>
            <a:r>
              <a:rPr lang="en-US" dirty="0">
                <a:latin typeface="Trebuchet MS" charset="0"/>
              </a:rPr>
              <a:t>Use teacher to learn the weights</a:t>
            </a:r>
          </a:p>
          <a:p>
            <a:pPr marL="1714500" lvl="3" indent="-342900"/>
            <a:r>
              <a:rPr lang="en-US" dirty="0">
                <a:latin typeface="Trebuchet MS" charset="0"/>
              </a:rPr>
              <a:t>At teach time step:</a:t>
            </a:r>
          </a:p>
          <a:p>
            <a:pPr marL="2171700" lvl="4" indent="-342900"/>
            <a:r>
              <a:rPr lang="en-US" dirty="0">
                <a:latin typeface="Trebuchet MS" charset="0"/>
              </a:rPr>
              <a:t>Take action</a:t>
            </a:r>
          </a:p>
          <a:p>
            <a:pPr marL="2171700" lvl="4" indent="-342900"/>
            <a:r>
              <a:rPr lang="en-US" dirty="0">
                <a:latin typeface="Trebuchet MS" charset="0"/>
              </a:rPr>
              <a:t>Compare result to teacher</a:t>
            </a:r>
            <a:r>
              <a:rPr lang="ja-JP" altLang="en-US" dirty="0">
                <a:latin typeface="Trebuchet MS" charset="0"/>
              </a:rPr>
              <a:t>’</a:t>
            </a:r>
            <a:r>
              <a:rPr lang="en-US" altLang="ja-JP" dirty="0" err="1">
                <a:latin typeface="Trebuchet MS" charset="0"/>
              </a:rPr>
              <a:t>s</a:t>
            </a:r>
            <a:r>
              <a:rPr lang="en-US" altLang="ja-JP" dirty="0">
                <a:latin typeface="Trebuchet MS" charset="0"/>
              </a:rPr>
              <a:t> suggested action</a:t>
            </a:r>
          </a:p>
          <a:p>
            <a:pPr marL="2171700" lvl="4" indent="-342900"/>
            <a:r>
              <a:rPr lang="en-US" dirty="0">
                <a:latin typeface="Trebuchet MS" charset="0"/>
              </a:rPr>
              <a:t>Update weights so resulting action is closer to teacher</a:t>
            </a:r>
          </a:p>
          <a:p>
            <a:pPr marL="1257300" lvl="2" indent="-342900"/>
            <a:r>
              <a:rPr lang="en-US" dirty="0">
                <a:latin typeface="Trebuchet MS" charset="0"/>
              </a:rPr>
              <a:t>Use search algorithm to learn the weight</a:t>
            </a:r>
          </a:p>
          <a:p>
            <a:pPr marL="1714500" lvl="3" indent="-342900"/>
            <a:r>
              <a:rPr lang="en-US" dirty="0">
                <a:latin typeface="Trebuchet MS" charset="0"/>
              </a:rPr>
              <a:t>At each time step:</a:t>
            </a:r>
          </a:p>
          <a:p>
            <a:pPr marL="2171700" lvl="4" indent="-342900">
              <a:buFont typeface="Arial" charset="0"/>
              <a:buAutoNum type="arabicPeriod"/>
            </a:pPr>
            <a:r>
              <a:rPr lang="en-US" dirty="0">
                <a:latin typeface="Trebuchet MS" charset="0"/>
              </a:rPr>
              <a:t>Start with initial random networks</a:t>
            </a:r>
          </a:p>
          <a:p>
            <a:pPr marL="2171700" lvl="4" indent="-342900">
              <a:buFont typeface="Arial" charset="0"/>
              <a:buAutoNum type="arabicPeriod"/>
            </a:pPr>
            <a:r>
              <a:rPr lang="en-US" dirty="0">
                <a:latin typeface="Trebuchet MS" charset="0"/>
              </a:rPr>
              <a:t>Select a network (90% best, 10% random)</a:t>
            </a:r>
          </a:p>
          <a:p>
            <a:pPr marL="2171700" lvl="4" indent="-342900">
              <a:buFont typeface="Arial" charset="0"/>
              <a:buAutoNum type="arabicPeriod"/>
            </a:pPr>
            <a:r>
              <a:rPr lang="en-US" dirty="0">
                <a:latin typeface="Trebuchet MS" charset="0"/>
              </a:rPr>
              <a:t>Perturb the weights (mutation)</a:t>
            </a:r>
          </a:p>
          <a:p>
            <a:pPr marL="2171700" lvl="4" indent="-342900">
              <a:buFont typeface="Arial" charset="0"/>
              <a:buAutoNum type="arabicPeriod"/>
            </a:pPr>
            <a:r>
              <a:rPr lang="en-US" dirty="0">
                <a:latin typeface="Trebuchet MS" charset="0"/>
              </a:rPr>
              <a:t>Use network to select action, </a:t>
            </a:r>
          </a:p>
          <a:p>
            <a:pPr marL="2171700" lvl="4" indent="-342900">
              <a:buFont typeface="Arial" charset="0"/>
              <a:buAutoNum type="arabicPeriod"/>
            </a:pPr>
            <a:r>
              <a:rPr lang="en-US" dirty="0">
                <a:latin typeface="Trebuchet MS" charset="0"/>
              </a:rPr>
              <a:t>Evaluate system performance</a:t>
            </a:r>
          </a:p>
          <a:p>
            <a:pPr marL="2171700" lvl="4" indent="-342900">
              <a:buFont typeface="Arial" charset="0"/>
              <a:buAutoNum type="arabicPeriod"/>
            </a:pPr>
            <a:r>
              <a:rPr lang="en-US" dirty="0">
                <a:latin typeface="Trebuchet MS" charset="0"/>
              </a:rPr>
              <a:t>Drop worst network from pool, </a:t>
            </a:r>
            <a:r>
              <a:rPr lang="en-US" dirty="0" err="1">
                <a:latin typeface="Trebuchet MS" charset="0"/>
              </a:rPr>
              <a:t>goto</a:t>
            </a:r>
            <a:r>
              <a:rPr lang="en-US" dirty="0">
                <a:latin typeface="Trebuchet MS" charset="0"/>
              </a:rPr>
              <a:t> 2.</a:t>
            </a:r>
          </a:p>
          <a:p>
            <a:pPr marL="2171700" lvl="4" indent="-342900">
              <a:buFont typeface="Arial" charset="0"/>
              <a:buAutoNum type="arabicPeriod"/>
            </a:pPr>
            <a:endParaRPr lang="en-US" dirty="0">
              <a:latin typeface="Trebuchet MS" charset="0"/>
            </a:endParaRPr>
          </a:p>
          <a:p>
            <a:pPr marL="1714500" lvl="3" indent="-342900"/>
            <a:endParaRPr lang="en-US" dirty="0">
              <a:latin typeface="Trebuchet MS" charset="0"/>
            </a:endParaRPr>
          </a:p>
        </p:txBody>
      </p:sp>
      <p:pic>
        <p:nvPicPr>
          <p:cNvPr id="10242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2800" y="2590800"/>
            <a:ext cx="1257300" cy="205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  <p:sp>
        <p:nvSpPr>
          <p:cNvPr id="7" name="Title 5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sz="4000" dirty="0" err="1" smtClean="0">
                <a:ea typeface="ＭＳ Ｐゴシック" charset="-128"/>
                <a:cs typeface="ＭＳ Ｐゴシック" charset="-128"/>
              </a:rPr>
              <a:t>Neuro</a:t>
            </a:r>
            <a:r>
              <a:rPr lang="en-US" sz="4000" dirty="0" smtClean="0">
                <a:ea typeface="ＭＳ Ｐゴシック" charset="-128"/>
                <a:cs typeface="ＭＳ Ｐゴシック" charset="-128"/>
              </a:rPr>
              <a:t>-Evolution</a:t>
            </a:r>
            <a:r>
              <a:rPr lang="en-US" dirty="0" smtClean="0">
                <a:ea typeface="ＭＳ Ｐゴシック" charset="-128"/>
                <a:cs typeface="ＭＳ Ｐゴシック" charset="-128"/>
              </a:rPr>
              <a:t/>
            </a:r>
            <a:br>
              <a:rPr lang="en-US" dirty="0" smtClean="0">
                <a:ea typeface="ＭＳ Ｐゴシック" charset="-128"/>
                <a:cs typeface="ＭＳ Ｐゴシック" charset="-128"/>
              </a:rPr>
            </a:br>
            <a:r>
              <a:rPr lang="en-US" sz="3111" dirty="0" smtClean="0">
                <a:ea typeface="ＭＳ Ｐゴシック" charset="-128"/>
                <a:cs typeface="ＭＳ Ｐゴシック" charset="-128"/>
              </a:rPr>
              <a:t>Learning </a:t>
            </a:r>
            <a:r>
              <a:rPr lang="en-US" sz="3111" dirty="0">
                <a:ea typeface="ＭＳ Ｐゴシック" charset="-128"/>
                <a:cs typeface="ＭＳ Ｐゴシック" charset="-128"/>
              </a:rPr>
              <a:t>Agents: Neural Networks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93150"/>
            <a:ext cx="6781800" cy="5029200"/>
          </a:xfrm>
        </p:spPr>
        <p:txBody>
          <a:bodyPr>
            <a:normAutofit fontScale="70000" lnSpcReduction="20000"/>
          </a:bodyPr>
          <a:lstStyle/>
          <a:p>
            <a:pPr marL="838200" lvl="1" indent="-381000"/>
            <a:endParaRPr lang="en-US" dirty="0" smtClean="0">
              <a:latin typeface="Trebuchet MS" charset="0"/>
            </a:endParaRPr>
          </a:p>
          <a:p>
            <a:pPr marL="838200" lvl="1" indent="-381000"/>
            <a:r>
              <a:rPr lang="en-US" dirty="0" smtClean="0">
                <a:latin typeface="Trebuchet MS" charset="0"/>
              </a:rPr>
              <a:t>Simple </a:t>
            </a:r>
            <a:r>
              <a:rPr lang="en-US" dirty="0">
                <a:latin typeface="Trebuchet MS" charset="0"/>
              </a:rPr>
              <a:t>Neural Network for agent:</a:t>
            </a:r>
          </a:p>
          <a:p>
            <a:pPr marL="838200" lvl="1" indent="-381000"/>
            <a:endParaRPr lang="en-US" dirty="0">
              <a:latin typeface="Trebuchet MS" charset="0"/>
            </a:endParaRPr>
          </a:p>
          <a:p>
            <a:pPr marL="1257300" lvl="2" indent="-342900"/>
            <a:r>
              <a:rPr lang="en-US" dirty="0">
                <a:latin typeface="Trebuchet MS" charset="0"/>
              </a:rPr>
              <a:t>Agent has N actions</a:t>
            </a:r>
          </a:p>
          <a:p>
            <a:pPr marL="1257300" lvl="2" indent="-342900"/>
            <a:r>
              <a:rPr lang="en-US" dirty="0">
                <a:latin typeface="Trebuchet MS" charset="0"/>
              </a:rPr>
              <a:t>Agent has to map a set of observations (other agent actions, past history) to an action.</a:t>
            </a:r>
          </a:p>
          <a:p>
            <a:pPr marL="1257300" lvl="2" indent="-342900"/>
            <a:r>
              <a:rPr lang="en-US" dirty="0">
                <a:latin typeface="Trebuchet MS" charset="0"/>
              </a:rPr>
              <a:t>Use teacher to learn the weights</a:t>
            </a:r>
          </a:p>
          <a:p>
            <a:pPr marL="1714500" lvl="3" indent="-342900"/>
            <a:r>
              <a:rPr lang="en-US" dirty="0">
                <a:latin typeface="Trebuchet MS" charset="0"/>
              </a:rPr>
              <a:t>At teach time step:</a:t>
            </a:r>
          </a:p>
          <a:p>
            <a:pPr marL="2171700" lvl="4" indent="-342900"/>
            <a:r>
              <a:rPr lang="en-US" dirty="0">
                <a:latin typeface="Trebuchet MS" charset="0"/>
              </a:rPr>
              <a:t>Take action</a:t>
            </a:r>
          </a:p>
          <a:p>
            <a:pPr marL="2171700" lvl="4" indent="-342900"/>
            <a:r>
              <a:rPr lang="en-US" dirty="0">
                <a:latin typeface="Trebuchet MS" charset="0"/>
              </a:rPr>
              <a:t>Compare result to teacher</a:t>
            </a:r>
            <a:r>
              <a:rPr lang="ja-JP" altLang="en-US" dirty="0">
                <a:latin typeface="Trebuchet MS" charset="0"/>
              </a:rPr>
              <a:t>’</a:t>
            </a:r>
            <a:r>
              <a:rPr lang="en-US" altLang="ja-JP" dirty="0" err="1">
                <a:latin typeface="Trebuchet MS" charset="0"/>
              </a:rPr>
              <a:t>s</a:t>
            </a:r>
            <a:r>
              <a:rPr lang="en-US" altLang="ja-JP" dirty="0">
                <a:latin typeface="Trebuchet MS" charset="0"/>
              </a:rPr>
              <a:t> suggested action</a:t>
            </a:r>
          </a:p>
          <a:p>
            <a:pPr marL="2171700" lvl="4" indent="-342900"/>
            <a:r>
              <a:rPr lang="en-US" dirty="0">
                <a:latin typeface="Trebuchet MS" charset="0"/>
              </a:rPr>
              <a:t>Update weights so resulting action is closer to teacher</a:t>
            </a:r>
          </a:p>
          <a:p>
            <a:pPr marL="1257300" lvl="2" indent="-342900"/>
            <a:r>
              <a:rPr lang="en-US" dirty="0">
                <a:latin typeface="Trebuchet MS" charset="0"/>
              </a:rPr>
              <a:t>Use search algorithm to learn the weight</a:t>
            </a:r>
          </a:p>
          <a:p>
            <a:pPr marL="1714500" lvl="3" indent="-342900"/>
            <a:r>
              <a:rPr lang="en-US" dirty="0">
                <a:latin typeface="Trebuchet MS" charset="0"/>
              </a:rPr>
              <a:t>At each time step:</a:t>
            </a:r>
          </a:p>
          <a:p>
            <a:pPr marL="2171700" lvl="4" indent="-342900">
              <a:buFont typeface="Arial" charset="0"/>
              <a:buAutoNum type="arabicPeriod"/>
            </a:pPr>
            <a:r>
              <a:rPr lang="en-US" dirty="0">
                <a:latin typeface="Trebuchet MS" charset="0"/>
              </a:rPr>
              <a:t>Start with initial random networks</a:t>
            </a:r>
          </a:p>
          <a:p>
            <a:pPr marL="2171700" lvl="4" indent="-342900">
              <a:buFont typeface="Arial" charset="0"/>
              <a:buAutoNum type="arabicPeriod"/>
            </a:pPr>
            <a:r>
              <a:rPr lang="en-US" dirty="0">
                <a:latin typeface="Trebuchet MS" charset="0"/>
              </a:rPr>
              <a:t>Select a network (90% best, 10% random)</a:t>
            </a:r>
          </a:p>
          <a:p>
            <a:pPr marL="2171700" lvl="4" indent="-342900">
              <a:buFont typeface="Arial" charset="0"/>
              <a:buAutoNum type="arabicPeriod"/>
            </a:pPr>
            <a:r>
              <a:rPr lang="en-US" dirty="0">
                <a:latin typeface="Trebuchet MS" charset="0"/>
              </a:rPr>
              <a:t>Perturb the weights (mutation)</a:t>
            </a:r>
          </a:p>
          <a:p>
            <a:pPr marL="2171700" lvl="4" indent="-342900">
              <a:buFont typeface="Arial" charset="0"/>
              <a:buAutoNum type="arabicPeriod"/>
            </a:pPr>
            <a:r>
              <a:rPr lang="en-US" dirty="0">
                <a:latin typeface="Trebuchet MS" charset="0"/>
              </a:rPr>
              <a:t>Use network to select action, </a:t>
            </a:r>
          </a:p>
          <a:p>
            <a:pPr marL="2171700" lvl="4" indent="-342900">
              <a:buFont typeface="Arial" charset="0"/>
              <a:buAutoNum type="arabicPeriod"/>
            </a:pPr>
            <a:r>
              <a:rPr lang="en-US" dirty="0">
                <a:latin typeface="Trebuchet MS" charset="0"/>
              </a:rPr>
              <a:t>Evaluate system performance</a:t>
            </a:r>
          </a:p>
          <a:p>
            <a:pPr marL="2171700" lvl="4" indent="-342900">
              <a:buFont typeface="Arial" charset="0"/>
              <a:buAutoNum type="arabicPeriod"/>
            </a:pPr>
            <a:r>
              <a:rPr lang="en-US" dirty="0">
                <a:latin typeface="Trebuchet MS" charset="0"/>
              </a:rPr>
              <a:t>Drop worst network from pool, </a:t>
            </a:r>
            <a:r>
              <a:rPr lang="en-US" dirty="0" err="1">
                <a:latin typeface="Trebuchet MS" charset="0"/>
              </a:rPr>
              <a:t>goto</a:t>
            </a:r>
            <a:r>
              <a:rPr lang="en-US" dirty="0">
                <a:latin typeface="Trebuchet MS" charset="0"/>
              </a:rPr>
              <a:t> 2.</a:t>
            </a:r>
          </a:p>
          <a:p>
            <a:pPr marL="2171700" lvl="4" indent="-342900">
              <a:buFont typeface="Arial" charset="0"/>
              <a:buAutoNum type="arabicPeriod"/>
            </a:pPr>
            <a:endParaRPr lang="en-US" dirty="0">
              <a:latin typeface="Trebuchet MS" charset="0"/>
            </a:endParaRPr>
          </a:p>
          <a:p>
            <a:pPr marL="1714500" lvl="3" indent="-342900"/>
            <a:endParaRPr lang="en-US" dirty="0">
              <a:latin typeface="Trebuchet MS" charset="0"/>
            </a:endParaRPr>
          </a:p>
        </p:txBody>
      </p:sp>
      <p:pic>
        <p:nvPicPr>
          <p:cNvPr id="1229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2800" y="2590800"/>
            <a:ext cx="1257300" cy="205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  <p:sp>
        <p:nvSpPr>
          <p:cNvPr id="7" name="Title 5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sz="4000" dirty="0" err="1" smtClean="0">
                <a:ea typeface="ＭＳ Ｐゴシック" charset="-128"/>
                <a:cs typeface="ＭＳ Ｐゴシック" charset="-128"/>
              </a:rPr>
              <a:t>Neuro</a:t>
            </a:r>
            <a:r>
              <a:rPr lang="en-US" sz="4000" dirty="0" smtClean="0">
                <a:ea typeface="ＭＳ Ｐゴシック" charset="-128"/>
                <a:cs typeface="ＭＳ Ｐゴシック" charset="-128"/>
              </a:rPr>
              <a:t>-Evolution</a:t>
            </a:r>
            <a:r>
              <a:rPr lang="en-US" dirty="0" smtClean="0">
                <a:ea typeface="ＭＳ Ｐゴシック" charset="-128"/>
                <a:cs typeface="ＭＳ Ｐゴシック" charset="-128"/>
              </a:rPr>
              <a:t/>
            </a:r>
            <a:br>
              <a:rPr lang="en-US" dirty="0" smtClean="0">
                <a:ea typeface="ＭＳ Ｐゴシック" charset="-128"/>
                <a:cs typeface="ＭＳ Ｐゴシック" charset="-128"/>
              </a:rPr>
            </a:br>
            <a:r>
              <a:rPr lang="en-US" sz="3111" dirty="0" smtClean="0">
                <a:ea typeface="ＭＳ Ｐゴシック" charset="-128"/>
                <a:cs typeface="ＭＳ Ｐゴシック" charset="-128"/>
              </a:rPr>
              <a:t>Learning </a:t>
            </a:r>
            <a:r>
              <a:rPr lang="en-US" sz="3111" dirty="0">
                <a:ea typeface="ＭＳ Ｐゴシック" charset="-128"/>
                <a:cs typeface="ＭＳ Ｐゴシック" charset="-128"/>
              </a:rPr>
              <a:t>Agents: Neural Networks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Challenges</a:t>
            </a:r>
            <a:endParaRPr lang="en-US" dirty="0">
              <a:ea typeface="ＭＳ Ｐゴシック" charset="-128"/>
              <a:cs typeface="ＭＳ Ｐゴシック" charset="-128"/>
            </a:endParaRPr>
          </a:p>
        </p:txBody>
      </p:sp>
      <p:sp>
        <p:nvSpPr>
          <p:cNvPr id="30722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676399"/>
            <a:ext cx="7772400" cy="4485269"/>
          </a:xfrm>
        </p:spPr>
        <p:txBody>
          <a:bodyPr>
            <a:normAutofit fontScale="40000" lnSpcReduction="20000"/>
          </a:bodyPr>
          <a:lstStyle/>
          <a:p>
            <a:pPr marL="457200" indent="-457200"/>
            <a:r>
              <a:rPr lang="en-US" sz="7000" dirty="0" smtClean="0">
                <a:latin typeface="Calibri"/>
                <a:ea typeface="ＭＳ Ｐゴシック" charset="-128"/>
                <a:cs typeface="Calibri"/>
              </a:rPr>
              <a:t>Reinforcement </a:t>
            </a:r>
            <a:r>
              <a:rPr lang="en-US" sz="7000" dirty="0">
                <a:latin typeface="Calibri"/>
                <a:ea typeface="ＭＳ Ｐゴシック" charset="-128"/>
                <a:cs typeface="Calibri"/>
              </a:rPr>
              <a:t>Learning:</a:t>
            </a:r>
          </a:p>
          <a:p>
            <a:pPr marL="857250" lvl="1" indent="-457200"/>
            <a:r>
              <a:rPr lang="en-US" sz="5895" dirty="0">
                <a:latin typeface="Calibri"/>
                <a:cs typeface="Calibri"/>
              </a:rPr>
              <a:t>Algorithm: select actions with high values (maximize expected reward)</a:t>
            </a:r>
          </a:p>
          <a:p>
            <a:pPr marL="857250" lvl="1" indent="-457200"/>
            <a:r>
              <a:rPr lang="en-US" sz="5895" dirty="0">
                <a:latin typeface="Calibri"/>
                <a:cs typeface="Calibri"/>
              </a:rPr>
              <a:t>Training: update values</a:t>
            </a:r>
          </a:p>
          <a:p>
            <a:pPr marL="857250" lvl="1" indent="-457200">
              <a:buFont typeface="Lucida Grande" charset="0"/>
              <a:buNone/>
            </a:pPr>
            <a:r>
              <a:rPr lang="en-US" dirty="0">
                <a:latin typeface="Trebuchet MS" charset="0"/>
                <a:cs typeface="ＭＳ Ｐゴシック" charset="-128"/>
              </a:rPr>
              <a:t> </a:t>
            </a:r>
          </a:p>
          <a:p>
            <a:pPr marL="457200" indent="-457200"/>
            <a:r>
              <a:rPr lang="en-US" sz="7000" dirty="0" err="1">
                <a:latin typeface="Calibri"/>
                <a:ea typeface="ＭＳ Ｐゴシック" charset="-128"/>
                <a:cs typeface="Calibri"/>
              </a:rPr>
              <a:t>Neuro</a:t>
            </a:r>
            <a:r>
              <a:rPr lang="en-US" sz="7000" dirty="0">
                <a:latin typeface="Calibri"/>
                <a:ea typeface="ＭＳ Ｐゴシック" charset="-128"/>
                <a:cs typeface="Calibri"/>
              </a:rPr>
              <a:t>-evolutionary control:</a:t>
            </a:r>
          </a:p>
          <a:p>
            <a:pPr marL="857250" lvl="1" indent="-457200"/>
            <a:r>
              <a:rPr lang="en-US" sz="5846" dirty="0">
                <a:latin typeface="Calibri"/>
                <a:cs typeface="Calibri"/>
              </a:rPr>
              <a:t>Algorithm: map states to actions</a:t>
            </a:r>
          </a:p>
          <a:p>
            <a:pPr marL="857250" lvl="1" indent="-457200"/>
            <a:r>
              <a:rPr lang="en-US" sz="5846" dirty="0">
                <a:latin typeface="Calibri"/>
                <a:cs typeface="Calibri"/>
              </a:rPr>
              <a:t>Training: evolutionary search through weight space</a:t>
            </a:r>
          </a:p>
          <a:p>
            <a:pPr marL="857250" lvl="1" indent="-457200"/>
            <a:endParaRPr lang="en-US" dirty="0">
              <a:latin typeface="Trebuchet MS" charset="0"/>
              <a:cs typeface="ＭＳ Ｐゴシック" charset="-128"/>
            </a:endParaRPr>
          </a:p>
          <a:p>
            <a:pPr marL="457200" indent="-457200"/>
            <a:r>
              <a:rPr lang="en-US" sz="7000" dirty="0">
                <a:latin typeface="Calibri"/>
                <a:ea typeface="ＭＳ Ｐゴシック" charset="-128"/>
                <a:cs typeface="Calibri"/>
              </a:rPr>
              <a:t>Both algorithms make basic assumptions about </a:t>
            </a:r>
            <a:r>
              <a:rPr lang="en-US" sz="7000" dirty="0" smtClean="0">
                <a:latin typeface="Calibri"/>
                <a:ea typeface="ＭＳ Ｐゴシック" charset="-128"/>
                <a:cs typeface="Calibri"/>
              </a:rPr>
              <a:t>environment</a:t>
            </a:r>
          </a:p>
          <a:p>
            <a:pPr marL="457200" indent="-457200"/>
            <a:r>
              <a:rPr lang="en-US" sz="7000" dirty="0">
                <a:latin typeface="Calibri"/>
                <a:ea typeface="ＭＳ Ｐゴシック" charset="-128"/>
                <a:cs typeface="Calibri"/>
              </a:rPr>
              <a:t>What happens when multiple agents learn together? </a:t>
            </a:r>
          </a:p>
          <a:p>
            <a:pPr marL="457200" indent="-457200"/>
            <a:endParaRPr lang="en-US" dirty="0">
              <a:latin typeface="Trebuchet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3600" dirty="0" err="1">
                <a:ea typeface="ＭＳ Ｐゴシック" charset="-128"/>
                <a:cs typeface="ＭＳ Ｐゴシック" charset="-128"/>
              </a:rPr>
              <a:t>Neuro</a:t>
            </a:r>
            <a:r>
              <a:rPr lang="en-US" sz="3600" dirty="0" smtClean="0">
                <a:ea typeface="ＭＳ Ｐゴシック" charset="-128"/>
                <a:cs typeface="ＭＳ Ｐゴシック" charset="-128"/>
              </a:rPr>
              <a:t>-Evolutionary Control</a:t>
            </a:r>
            <a:endParaRPr lang="en-US" sz="3600" dirty="0">
              <a:ea typeface="ＭＳ Ｐゴシック" charset="-128"/>
              <a:cs typeface="ＭＳ Ｐゴシック" charset="-128"/>
            </a:endParaRPr>
          </a:p>
        </p:txBody>
      </p:sp>
      <p:sp>
        <p:nvSpPr>
          <p:cNvPr id="14338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676400"/>
            <a:ext cx="7772400" cy="4114800"/>
          </a:xfrm>
        </p:spPr>
        <p:txBody>
          <a:bodyPr>
            <a:normAutofit/>
          </a:bodyPr>
          <a:lstStyle/>
          <a:p>
            <a:pPr marL="457200" indent="-457200">
              <a:buFontTx/>
              <a:buAutoNum type="arabicPeriod"/>
            </a:pP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At </a:t>
            </a:r>
            <a:r>
              <a:rPr lang="en-US" sz="2400" dirty="0" err="1">
                <a:latin typeface="Trebuchet MS" charset="0"/>
                <a:ea typeface="ＭＳ Ｐゴシック" charset="-128"/>
                <a:cs typeface="ＭＳ Ｐゴシック" charset="-128"/>
              </a:rPr>
              <a:t>t</a:t>
            </a: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=0 initialize N neural networks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629400" y="1143000"/>
            <a:ext cx="2057400" cy="685800"/>
            <a:chOff x="4176" y="720"/>
            <a:chExt cx="1296" cy="432"/>
          </a:xfrm>
        </p:grpSpPr>
        <p:pic>
          <p:nvPicPr>
            <p:cNvPr id="14340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176" y="720"/>
              <a:ext cx="221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1" name="Picture 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560" y="720"/>
              <a:ext cx="221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2" name="Picture 7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251" y="720"/>
              <a:ext cx="221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43" name="Oval 8"/>
            <p:cNvSpPr>
              <a:spLocks noChangeArrowheads="1"/>
            </p:cNvSpPr>
            <p:nvPr/>
          </p:nvSpPr>
          <p:spPr bwMode="auto">
            <a:xfrm>
              <a:off x="4848" y="912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14344" name="Oval 9"/>
            <p:cNvSpPr>
              <a:spLocks noChangeArrowheads="1"/>
            </p:cNvSpPr>
            <p:nvPr/>
          </p:nvSpPr>
          <p:spPr bwMode="auto">
            <a:xfrm>
              <a:off x="4944" y="912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14345" name="Oval 10"/>
            <p:cNvSpPr>
              <a:spLocks noChangeArrowheads="1"/>
            </p:cNvSpPr>
            <p:nvPr/>
          </p:nvSpPr>
          <p:spPr bwMode="auto">
            <a:xfrm>
              <a:off x="5040" y="912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</p:grpSp>
      <p:sp>
        <p:nvSpPr>
          <p:cNvPr id="11" name="Tijdelijke aanduiding voor voettekst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3600" dirty="0" err="1" smtClean="0">
                <a:ea typeface="ＭＳ Ｐゴシック" charset="-128"/>
                <a:cs typeface="ＭＳ Ｐゴシック" charset="-128"/>
              </a:rPr>
              <a:t>Neuro</a:t>
            </a:r>
            <a:r>
              <a:rPr lang="en-US" sz="3600" dirty="0" smtClean="0">
                <a:ea typeface="ＭＳ Ｐゴシック" charset="-128"/>
                <a:cs typeface="ＭＳ Ｐゴシック" charset="-128"/>
              </a:rPr>
              <a:t>-Evolutionary Control</a:t>
            </a:r>
            <a:endParaRPr lang="en-US" sz="3600" dirty="0">
              <a:ea typeface="ＭＳ Ｐゴシック" charset="-128"/>
              <a:cs typeface="ＭＳ Ｐゴシック" charset="-128"/>
            </a:endParaRPr>
          </a:p>
        </p:txBody>
      </p:sp>
      <p:sp>
        <p:nvSpPr>
          <p:cNvPr id="16386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676400"/>
            <a:ext cx="7772400" cy="4114800"/>
          </a:xfrm>
        </p:spPr>
        <p:txBody>
          <a:bodyPr/>
          <a:lstStyle/>
          <a:p>
            <a:pPr marL="457200" indent="-457200">
              <a:buFontTx/>
              <a:buAutoNum type="arabicPeriod"/>
            </a:pP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At </a:t>
            </a:r>
            <a:r>
              <a:rPr lang="en-US" sz="2400" dirty="0" err="1">
                <a:latin typeface="Trebuchet MS" charset="0"/>
                <a:ea typeface="ＭＳ Ｐゴシック" charset="-128"/>
                <a:cs typeface="ＭＳ Ｐゴシック" charset="-128"/>
              </a:rPr>
              <a:t>t</a:t>
            </a: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=0 initialize N neural networks</a:t>
            </a:r>
          </a:p>
          <a:p>
            <a:pPr marL="457200" indent="-457200">
              <a:buFontTx/>
              <a:buAutoNum type="arabicPeriod"/>
            </a:pP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Pick a network using </a:t>
            </a:r>
            <a:r>
              <a:rPr lang="en-US" sz="2400" dirty="0" err="1">
                <a:latin typeface="Symbol" charset="2"/>
                <a:ea typeface="ＭＳ Ｐゴシック" charset="-128"/>
                <a:cs typeface="ＭＳ Ｐゴシック" charset="-128"/>
              </a:rPr>
              <a:t>e</a:t>
            </a:r>
            <a:r>
              <a:rPr lang="en-US" sz="2400" dirty="0">
                <a:latin typeface="Symbol" charset="2"/>
                <a:ea typeface="ＭＳ Ｐゴシック" charset="-128"/>
                <a:cs typeface="ＭＳ Ｐゴシック" charset="-128"/>
              </a:rPr>
              <a:t>-</a:t>
            </a: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greedy </a:t>
            </a:r>
            <a:r>
              <a:rPr lang="en-US" sz="2400" dirty="0" err="1">
                <a:latin typeface="Trebuchet MS" charset="0"/>
                <a:ea typeface="ＭＳ Ｐゴシック" charset="-128"/>
                <a:cs typeface="ＭＳ Ｐゴシック" charset="-128"/>
              </a:rPr>
              <a:t>alg</a:t>
            </a: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 (</a:t>
            </a:r>
            <a:r>
              <a:rPr lang="en-US" sz="2400" dirty="0" err="1">
                <a:latin typeface="Symbol" charset="2"/>
                <a:ea typeface="ＭＳ Ｐゴシック" charset="-128"/>
                <a:cs typeface="ＭＳ Ｐゴシック" charset="-128"/>
              </a:rPr>
              <a:t>e</a:t>
            </a:r>
            <a:r>
              <a:rPr lang="en-US" sz="2400" dirty="0">
                <a:latin typeface="Symbol" charset="2"/>
                <a:ea typeface="ＭＳ Ｐゴシック" charset="-128"/>
                <a:cs typeface="ＭＳ Ｐゴシック" charset="-128"/>
              </a:rPr>
              <a:t>=.1)</a:t>
            </a:r>
            <a:r>
              <a:rPr lang="en-US" dirty="0">
                <a:latin typeface="Trebuchet MS" charset="0"/>
                <a:ea typeface="ＭＳ Ｐゴシック" charset="-128"/>
                <a:cs typeface="ＭＳ Ｐゴシック" charset="-128"/>
              </a:rPr>
              <a:t> 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629400" y="1143000"/>
            <a:ext cx="2057400" cy="685800"/>
            <a:chOff x="4176" y="720"/>
            <a:chExt cx="1296" cy="432"/>
          </a:xfrm>
        </p:grpSpPr>
        <p:pic>
          <p:nvPicPr>
            <p:cNvPr id="16391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176" y="720"/>
              <a:ext cx="221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2" name="Picture 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560" y="720"/>
              <a:ext cx="221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3" name="Picture 7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251" y="720"/>
              <a:ext cx="221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94" name="Oval 8"/>
            <p:cNvSpPr>
              <a:spLocks noChangeArrowheads="1"/>
            </p:cNvSpPr>
            <p:nvPr/>
          </p:nvSpPr>
          <p:spPr bwMode="auto">
            <a:xfrm>
              <a:off x="4848" y="912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16395" name="Oval 9"/>
            <p:cNvSpPr>
              <a:spLocks noChangeArrowheads="1"/>
            </p:cNvSpPr>
            <p:nvPr/>
          </p:nvSpPr>
          <p:spPr bwMode="auto">
            <a:xfrm>
              <a:off x="4944" y="912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16396" name="Oval 10"/>
            <p:cNvSpPr>
              <a:spLocks noChangeArrowheads="1"/>
            </p:cNvSpPr>
            <p:nvPr/>
          </p:nvSpPr>
          <p:spPr bwMode="auto">
            <a:xfrm>
              <a:off x="5040" y="912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</p:grp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7086600" y="1905000"/>
            <a:ext cx="1066800" cy="838200"/>
            <a:chOff x="4464" y="1200"/>
            <a:chExt cx="672" cy="528"/>
          </a:xfrm>
        </p:grpSpPr>
        <p:pic>
          <p:nvPicPr>
            <p:cNvPr id="16389" name="Picture 1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813" y="1200"/>
              <a:ext cx="323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90" name="AutoShape 13"/>
            <p:cNvSpPr>
              <a:spLocks noChangeArrowheads="1"/>
            </p:cNvSpPr>
            <p:nvPr/>
          </p:nvSpPr>
          <p:spPr bwMode="auto">
            <a:xfrm flipV="1">
              <a:off x="4464" y="1248"/>
              <a:ext cx="192" cy="43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2375 w 21600"/>
                <a:gd name="T13" fmla="*/ 2900 h 21600"/>
                <a:gd name="T14" fmla="*/ 18225 w 21600"/>
                <a:gd name="T15" fmla="*/ 925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5126" y="0"/>
                  </a:lnTo>
                  <a:lnTo>
                    <a:pt x="15126" y="2912"/>
                  </a:lnTo>
                  <a:lnTo>
                    <a:pt x="12427" y="2912"/>
                  </a:lnTo>
                  <a:cubicBezTo>
                    <a:pt x="5564" y="2912"/>
                    <a:pt x="0" y="7052"/>
                    <a:pt x="0" y="12158"/>
                  </a:cubicBezTo>
                  <a:lnTo>
                    <a:pt x="0" y="21600"/>
                  </a:lnTo>
                  <a:lnTo>
                    <a:pt x="6474" y="21600"/>
                  </a:lnTo>
                  <a:lnTo>
                    <a:pt x="6474" y="12158"/>
                  </a:lnTo>
                  <a:cubicBezTo>
                    <a:pt x="6474" y="10550"/>
                    <a:pt x="9139" y="9246"/>
                    <a:pt x="12427" y="9246"/>
                  </a:cubicBezTo>
                  <a:lnTo>
                    <a:pt x="15126" y="9246"/>
                  </a:lnTo>
                  <a:lnTo>
                    <a:pt x="15126" y="12158"/>
                  </a:lnTo>
                  <a:lnTo>
                    <a:pt x="21600" y="6079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</p:grpSp>
      <p:sp>
        <p:nvSpPr>
          <p:cNvPr id="14" name="Tijdelijke aanduiding voor voettekst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3600" dirty="0" err="1" smtClean="0">
                <a:ea typeface="ＭＳ Ｐゴシック" charset="-128"/>
                <a:cs typeface="ＭＳ Ｐゴシック" charset="-128"/>
              </a:rPr>
              <a:t>Neuro</a:t>
            </a:r>
            <a:r>
              <a:rPr lang="en-US" sz="3600" dirty="0" smtClean="0">
                <a:ea typeface="ＭＳ Ｐゴシック" charset="-128"/>
                <a:cs typeface="ＭＳ Ｐゴシック" charset="-128"/>
              </a:rPr>
              <a:t>-Evolutionary Control</a:t>
            </a:r>
            <a:endParaRPr lang="en-US" sz="3600" dirty="0">
              <a:ea typeface="ＭＳ Ｐゴシック" charset="-128"/>
              <a:cs typeface="ＭＳ Ｐゴシック" charset="-128"/>
            </a:endParaRPr>
          </a:p>
        </p:txBody>
      </p:sp>
      <p:sp>
        <p:nvSpPr>
          <p:cNvPr id="18434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676400"/>
            <a:ext cx="7772400" cy="4114800"/>
          </a:xfrm>
        </p:spPr>
        <p:txBody>
          <a:bodyPr>
            <a:normAutofit/>
          </a:bodyPr>
          <a:lstStyle/>
          <a:p>
            <a:pPr marL="457200" indent="-457200">
              <a:buFontTx/>
              <a:buAutoNum type="arabicPeriod"/>
            </a:pP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At </a:t>
            </a:r>
            <a:r>
              <a:rPr lang="en-US" sz="2400" dirty="0" err="1">
                <a:latin typeface="Trebuchet MS" charset="0"/>
                <a:ea typeface="ＭＳ Ｐゴシック" charset="-128"/>
                <a:cs typeface="ＭＳ Ｐゴシック" charset="-128"/>
              </a:rPr>
              <a:t>t</a:t>
            </a: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=0 initialize N neural networks</a:t>
            </a:r>
          </a:p>
          <a:p>
            <a:pPr marL="457200" indent="-457200">
              <a:buFontTx/>
              <a:buAutoNum type="arabicPeriod"/>
            </a:pP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Pick a network using </a:t>
            </a:r>
            <a:r>
              <a:rPr lang="en-US" sz="2400" dirty="0" err="1">
                <a:latin typeface="Symbol" charset="2"/>
                <a:ea typeface="ＭＳ Ｐゴシック" charset="-128"/>
                <a:cs typeface="ＭＳ Ｐゴシック" charset="-128"/>
              </a:rPr>
              <a:t>e</a:t>
            </a:r>
            <a:r>
              <a:rPr lang="en-US" sz="2400" dirty="0">
                <a:latin typeface="Symbol" charset="2"/>
                <a:ea typeface="ＭＳ Ｐゴシック" charset="-128"/>
                <a:cs typeface="ＭＳ Ｐゴシック" charset="-128"/>
              </a:rPr>
              <a:t>-</a:t>
            </a: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greedy </a:t>
            </a:r>
            <a:r>
              <a:rPr lang="en-US" sz="2400" dirty="0" err="1">
                <a:latin typeface="Trebuchet MS" charset="0"/>
                <a:ea typeface="ＭＳ Ｐゴシック" charset="-128"/>
                <a:cs typeface="ＭＳ Ｐゴシック" charset="-128"/>
              </a:rPr>
              <a:t>alg</a:t>
            </a: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 (</a:t>
            </a:r>
            <a:r>
              <a:rPr lang="en-US" sz="2400" dirty="0" err="1">
                <a:latin typeface="Symbol" charset="2"/>
                <a:ea typeface="ＭＳ Ｐゴシック" charset="-128"/>
                <a:cs typeface="ＭＳ Ｐゴシック" charset="-128"/>
              </a:rPr>
              <a:t>e</a:t>
            </a:r>
            <a:r>
              <a:rPr lang="en-US" sz="2400" dirty="0">
                <a:latin typeface="Symbol" charset="2"/>
                <a:ea typeface="ＭＳ Ｐゴシック" charset="-128"/>
                <a:cs typeface="ＭＳ Ｐゴシック" charset="-128"/>
              </a:rPr>
              <a:t>=.1)</a:t>
            </a: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 </a:t>
            </a:r>
          </a:p>
          <a:p>
            <a:pPr marL="457200" indent="-457200">
              <a:buFontTx/>
              <a:buAutoNum type="arabicPeriod"/>
            </a:pP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Randomly modify network parameters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7086600" y="1905000"/>
            <a:ext cx="1066800" cy="838200"/>
            <a:chOff x="4464" y="1200"/>
            <a:chExt cx="672" cy="528"/>
          </a:xfrm>
        </p:grpSpPr>
        <p:pic>
          <p:nvPicPr>
            <p:cNvPr id="18503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813" y="1200"/>
              <a:ext cx="323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504" name="AutoShape 6"/>
            <p:cNvSpPr>
              <a:spLocks noChangeArrowheads="1"/>
            </p:cNvSpPr>
            <p:nvPr/>
          </p:nvSpPr>
          <p:spPr bwMode="auto">
            <a:xfrm flipV="1">
              <a:off x="4464" y="1248"/>
              <a:ext cx="192" cy="43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2375 w 21600"/>
                <a:gd name="T13" fmla="*/ 2900 h 21600"/>
                <a:gd name="T14" fmla="*/ 18225 w 21600"/>
                <a:gd name="T15" fmla="*/ 925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5126" y="0"/>
                  </a:lnTo>
                  <a:lnTo>
                    <a:pt x="15126" y="2912"/>
                  </a:lnTo>
                  <a:lnTo>
                    <a:pt x="12427" y="2912"/>
                  </a:lnTo>
                  <a:cubicBezTo>
                    <a:pt x="5564" y="2912"/>
                    <a:pt x="0" y="7052"/>
                    <a:pt x="0" y="12158"/>
                  </a:cubicBezTo>
                  <a:lnTo>
                    <a:pt x="0" y="21600"/>
                  </a:lnTo>
                  <a:lnTo>
                    <a:pt x="6474" y="21600"/>
                  </a:lnTo>
                  <a:lnTo>
                    <a:pt x="6474" y="12158"/>
                  </a:lnTo>
                  <a:cubicBezTo>
                    <a:pt x="6474" y="10550"/>
                    <a:pt x="9139" y="9246"/>
                    <a:pt x="12427" y="9246"/>
                  </a:cubicBezTo>
                  <a:lnTo>
                    <a:pt x="15126" y="9246"/>
                  </a:lnTo>
                  <a:lnTo>
                    <a:pt x="15126" y="12158"/>
                  </a:lnTo>
                  <a:lnTo>
                    <a:pt x="21600" y="6079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6629400" y="1143000"/>
            <a:ext cx="2057400" cy="685800"/>
            <a:chOff x="4176" y="720"/>
            <a:chExt cx="1296" cy="432"/>
          </a:xfrm>
        </p:grpSpPr>
        <p:pic>
          <p:nvPicPr>
            <p:cNvPr id="18497" name="Picture 8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176" y="720"/>
              <a:ext cx="221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98" name="Picture 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560" y="720"/>
              <a:ext cx="221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99" name="Picture 10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251" y="720"/>
              <a:ext cx="221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500" name="Oval 11"/>
            <p:cNvSpPr>
              <a:spLocks noChangeArrowheads="1"/>
            </p:cNvSpPr>
            <p:nvPr/>
          </p:nvSpPr>
          <p:spPr bwMode="auto">
            <a:xfrm>
              <a:off x="4848" y="912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18501" name="Oval 12"/>
            <p:cNvSpPr>
              <a:spLocks noChangeArrowheads="1"/>
            </p:cNvSpPr>
            <p:nvPr/>
          </p:nvSpPr>
          <p:spPr bwMode="auto">
            <a:xfrm>
              <a:off x="4944" y="912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18502" name="Oval 13"/>
            <p:cNvSpPr>
              <a:spLocks noChangeArrowheads="1"/>
            </p:cNvSpPr>
            <p:nvPr/>
          </p:nvSpPr>
          <p:spPr bwMode="auto">
            <a:xfrm>
              <a:off x="5040" y="912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</p:grp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8305800" y="2362200"/>
            <a:ext cx="509588" cy="835025"/>
            <a:chOff x="4334" y="2545"/>
            <a:chExt cx="321" cy="526"/>
          </a:xfrm>
        </p:grpSpPr>
        <p:sp>
          <p:nvSpPr>
            <p:cNvPr id="18438" name="Freeform 15"/>
            <p:cNvSpPr>
              <a:spLocks/>
            </p:cNvSpPr>
            <p:nvPr/>
          </p:nvSpPr>
          <p:spPr bwMode="auto">
            <a:xfrm>
              <a:off x="4489" y="2592"/>
              <a:ext cx="149" cy="223"/>
            </a:xfrm>
            <a:custGeom>
              <a:avLst/>
              <a:gdLst>
                <a:gd name="T0" fmla="*/ 4 w 149"/>
                <a:gd name="T1" fmla="*/ 0 h 223"/>
                <a:gd name="T2" fmla="*/ 0 w 149"/>
                <a:gd name="T3" fmla="*/ 2 h 223"/>
                <a:gd name="T4" fmla="*/ 146 w 149"/>
                <a:gd name="T5" fmla="*/ 223 h 223"/>
                <a:gd name="T6" fmla="*/ 149 w 149"/>
                <a:gd name="T7" fmla="*/ 221 h 223"/>
                <a:gd name="T8" fmla="*/ 4 w 149"/>
                <a:gd name="T9" fmla="*/ 0 h 2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9"/>
                <a:gd name="T16" fmla="*/ 0 h 223"/>
                <a:gd name="T17" fmla="*/ 149 w 149"/>
                <a:gd name="T18" fmla="*/ 223 h 2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9" h="223">
                  <a:moveTo>
                    <a:pt x="4" y="0"/>
                  </a:moveTo>
                  <a:lnTo>
                    <a:pt x="0" y="2"/>
                  </a:lnTo>
                  <a:lnTo>
                    <a:pt x="146" y="223"/>
                  </a:lnTo>
                  <a:lnTo>
                    <a:pt x="149" y="22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18439" name="Freeform 16"/>
            <p:cNvSpPr>
              <a:spLocks/>
            </p:cNvSpPr>
            <p:nvPr/>
          </p:nvSpPr>
          <p:spPr bwMode="auto">
            <a:xfrm>
              <a:off x="4491" y="2729"/>
              <a:ext cx="146" cy="86"/>
            </a:xfrm>
            <a:custGeom>
              <a:avLst/>
              <a:gdLst>
                <a:gd name="T0" fmla="*/ 1 w 146"/>
                <a:gd name="T1" fmla="*/ 0 h 86"/>
                <a:gd name="T2" fmla="*/ 0 w 146"/>
                <a:gd name="T3" fmla="*/ 2 h 86"/>
                <a:gd name="T4" fmla="*/ 145 w 146"/>
                <a:gd name="T5" fmla="*/ 86 h 86"/>
                <a:gd name="T6" fmla="*/ 146 w 146"/>
                <a:gd name="T7" fmla="*/ 84 h 86"/>
                <a:gd name="T8" fmla="*/ 1 w 146"/>
                <a:gd name="T9" fmla="*/ 0 h 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6"/>
                <a:gd name="T16" fmla="*/ 0 h 86"/>
                <a:gd name="T17" fmla="*/ 146 w 146"/>
                <a:gd name="T18" fmla="*/ 86 h 8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6" h="86">
                  <a:moveTo>
                    <a:pt x="1" y="0"/>
                  </a:moveTo>
                  <a:lnTo>
                    <a:pt x="0" y="2"/>
                  </a:lnTo>
                  <a:lnTo>
                    <a:pt x="145" y="86"/>
                  </a:lnTo>
                  <a:lnTo>
                    <a:pt x="146" y="8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18440" name="Freeform 17"/>
            <p:cNvSpPr>
              <a:spLocks/>
            </p:cNvSpPr>
            <p:nvPr/>
          </p:nvSpPr>
          <p:spPr bwMode="auto">
            <a:xfrm>
              <a:off x="4491" y="2813"/>
              <a:ext cx="146" cy="73"/>
            </a:xfrm>
            <a:custGeom>
              <a:avLst/>
              <a:gdLst>
                <a:gd name="T0" fmla="*/ 0 w 146"/>
                <a:gd name="T1" fmla="*/ 72 h 73"/>
                <a:gd name="T2" fmla="*/ 0 w 146"/>
                <a:gd name="T3" fmla="*/ 72 h 73"/>
                <a:gd name="T4" fmla="*/ 0 w 146"/>
                <a:gd name="T5" fmla="*/ 72 h 73"/>
                <a:gd name="T6" fmla="*/ 0 w 146"/>
                <a:gd name="T7" fmla="*/ 73 h 73"/>
                <a:gd name="T8" fmla="*/ 0 w 146"/>
                <a:gd name="T9" fmla="*/ 73 h 73"/>
                <a:gd name="T10" fmla="*/ 0 w 146"/>
                <a:gd name="T11" fmla="*/ 73 h 73"/>
                <a:gd name="T12" fmla="*/ 0 w 146"/>
                <a:gd name="T13" fmla="*/ 73 h 73"/>
                <a:gd name="T14" fmla="*/ 0 w 146"/>
                <a:gd name="T15" fmla="*/ 73 h 73"/>
                <a:gd name="T16" fmla="*/ 0 w 146"/>
                <a:gd name="T17" fmla="*/ 73 h 73"/>
                <a:gd name="T18" fmla="*/ 146 w 146"/>
                <a:gd name="T19" fmla="*/ 1 h 73"/>
                <a:gd name="T20" fmla="*/ 146 w 146"/>
                <a:gd name="T21" fmla="*/ 1 h 73"/>
                <a:gd name="T22" fmla="*/ 146 w 146"/>
                <a:gd name="T23" fmla="*/ 1 h 73"/>
                <a:gd name="T24" fmla="*/ 146 w 146"/>
                <a:gd name="T25" fmla="*/ 1 h 73"/>
                <a:gd name="T26" fmla="*/ 146 w 146"/>
                <a:gd name="T27" fmla="*/ 1 h 73"/>
                <a:gd name="T28" fmla="*/ 146 w 146"/>
                <a:gd name="T29" fmla="*/ 1 h 73"/>
                <a:gd name="T30" fmla="*/ 146 w 146"/>
                <a:gd name="T31" fmla="*/ 1 h 73"/>
                <a:gd name="T32" fmla="*/ 146 w 146"/>
                <a:gd name="T33" fmla="*/ 0 h 73"/>
                <a:gd name="T34" fmla="*/ 145 w 146"/>
                <a:gd name="T35" fmla="*/ 0 h 73"/>
                <a:gd name="T36" fmla="*/ 0 w 146"/>
                <a:gd name="T37" fmla="*/ 72 h 7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46"/>
                <a:gd name="T58" fmla="*/ 0 h 73"/>
                <a:gd name="T59" fmla="*/ 146 w 146"/>
                <a:gd name="T60" fmla="*/ 73 h 7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46" h="73">
                  <a:moveTo>
                    <a:pt x="0" y="72"/>
                  </a:moveTo>
                  <a:lnTo>
                    <a:pt x="0" y="72"/>
                  </a:lnTo>
                  <a:lnTo>
                    <a:pt x="0" y="73"/>
                  </a:lnTo>
                  <a:lnTo>
                    <a:pt x="146" y="1"/>
                  </a:lnTo>
                  <a:lnTo>
                    <a:pt x="146" y="0"/>
                  </a:lnTo>
                  <a:lnTo>
                    <a:pt x="145" y="0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18441" name="Freeform 18"/>
            <p:cNvSpPr>
              <a:spLocks/>
            </p:cNvSpPr>
            <p:nvPr/>
          </p:nvSpPr>
          <p:spPr bwMode="auto">
            <a:xfrm>
              <a:off x="4490" y="2813"/>
              <a:ext cx="148" cy="223"/>
            </a:xfrm>
            <a:custGeom>
              <a:avLst/>
              <a:gdLst>
                <a:gd name="T0" fmla="*/ 0 w 148"/>
                <a:gd name="T1" fmla="*/ 221 h 223"/>
                <a:gd name="T2" fmla="*/ 3 w 148"/>
                <a:gd name="T3" fmla="*/ 223 h 223"/>
                <a:gd name="T4" fmla="*/ 148 w 148"/>
                <a:gd name="T5" fmla="*/ 2 h 223"/>
                <a:gd name="T6" fmla="*/ 145 w 148"/>
                <a:gd name="T7" fmla="*/ 0 h 223"/>
                <a:gd name="T8" fmla="*/ 0 w 148"/>
                <a:gd name="T9" fmla="*/ 221 h 2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8"/>
                <a:gd name="T16" fmla="*/ 0 h 223"/>
                <a:gd name="T17" fmla="*/ 148 w 148"/>
                <a:gd name="T18" fmla="*/ 223 h 2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8" h="223">
                  <a:moveTo>
                    <a:pt x="0" y="221"/>
                  </a:moveTo>
                  <a:lnTo>
                    <a:pt x="3" y="223"/>
                  </a:lnTo>
                  <a:lnTo>
                    <a:pt x="148" y="2"/>
                  </a:lnTo>
                  <a:lnTo>
                    <a:pt x="145" y="0"/>
                  </a:lnTo>
                  <a:lnTo>
                    <a:pt x="0" y="2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18442" name="Freeform 19"/>
            <p:cNvSpPr>
              <a:spLocks/>
            </p:cNvSpPr>
            <p:nvPr/>
          </p:nvSpPr>
          <p:spPr bwMode="auto">
            <a:xfrm>
              <a:off x="4352" y="2592"/>
              <a:ext cx="140" cy="92"/>
            </a:xfrm>
            <a:custGeom>
              <a:avLst/>
              <a:gdLst>
                <a:gd name="T0" fmla="*/ 0 w 140"/>
                <a:gd name="T1" fmla="*/ 89 h 92"/>
                <a:gd name="T2" fmla="*/ 1 w 140"/>
                <a:gd name="T3" fmla="*/ 92 h 92"/>
                <a:gd name="T4" fmla="*/ 140 w 140"/>
                <a:gd name="T5" fmla="*/ 2 h 92"/>
                <a:gd name="T6" fmla="*/ 139 w 140"/>
                <a:gd name="T7" fmla="*/ 0 h 92"/>
                <a:gd name="T8" fmla="*/ 0 w 140"/>
                <a:gd name="T9" fmla="*/ 89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0"/>
                <a:gd name="T16" fmla="*/ 0 h 92"/>
                <a:gd name="T17" fmla="*/ 140 w 140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0" h="92">
                  <a:moveTo>
                    <a:pt x="0" y="89"/>
                  </a:moveTo>
                  <a:lnTo>
                    <a:pt x="1" y="92"/>
                  </a:lnTo>
                  <a:lnTo>
                    <a:pt x="140" y="2"/>
                  </a:lnTo>
                  <a:lnTo>
                    <a:pt x="139" y="0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18443" name="Freeform 20"/>
            <p:cNvSpPr>
              <a:spLocks/>
            </p:cNvSpPr>
            <p:nvPr/>
          </p:nvSpPr>
          <p:spPr bwMode="auto">
            <a:xfrm>
              <a:off x="4352" y="2729"/>
              <a:ext cx="140" cy="86"/>
            </a:xfrm>
            <a:custGeom>
              <a:avLst/>
              <a:gdLst>
                <a:gd name="T0" fmla="*/ 0 w 140"/>
                <a:gd name="T1" fmla="*/ 84 h 86"/>
                <a:gd name="T2" fmla="*/ 1 w 140"/>
                <a:gd name="T3" fmla="*/ 86 h 86"/>
                <a:gd name="T4" fmla="*/ 140 w 140"/>
                <a:gd name="T5" fmla="*/ 2 h 86"/>
                <a:gd name="T6" fmla="*/ 139 w 140"/>
                <a:gd name="T7" fmla="*/ 0 h 86"/>
                <a:gd name="T8" fmla="*/ 0 w 140"/>
                <a:gd name="T9" fmla="*/ 84 h 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0"/>
                <a:gd name="T16" fmla="*/ 0 h 86"/>
                <a:gd name="T17" fmla="*/ 140 w 140"/>
                <a:gd name="T18" fmla="*/ 86 h 8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0" h="86">
                  <a:moveTo>
                    <a:pt x="0" y="84"/>
                  </a:moveTo>
                  <a:lnTo>
                    <a:pt x="1" y="86"/>
                  </a:lnTo>
                  <a:lnTo>
                    <a:pt x="140" y="2"/>
                  </a:lnTo>
                  <a:lnTo>
                    <a:pt x="139" y="0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18444" name="Freeform 21"/>
            <p:cNvSpPr>
              <a:spLocks/>
            </p:cNvSpPr>
            <p:nvPr/>
          </p:nvSpPr>
          <p:spPr bwMode="auto">
            <a:xfrm>
              <a:off x="4352" y="2884"/>
              <a:ext cx="140" cy="75"/>
            </a:xfrm>
            <a:custGeom>
              <a:avLst/>
              <a:gdLst>
                <a:gd name="T0" fmla="*/ 0 w 140"/>
                <a:gd name="T1" fmla="*/ 72 h 75"/>
                <a:gd name="T2" fmla="*/ 1 w 140"/>
                <a:gd name="T3" fmla="*/ 75 h 75"/>
                <a:gd name="T4" fmla="*/ 140 w 140"/>
                <a:gd name="T5" fmla="*/ 3 h 75"/>
                <a:gd name="T6" fmla="*/ 139 w 140"/>
                <a:gd name="T7" fmla="*/ 0 h 75"/>
                <a:gd name="T8" fmla="*/ 0 w 140"/>
                <a:gd name="T9" fmla="*/ 72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0"/>
                <a:gd name="T16" fmla="*/ 0 h 75"/>
                <a:gd name="T17" fmla="*/ 140 w 140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0" h="75">
                  <a:moveTo>
                    <a:pt x="0" y="72"/>
                  </a:moveTo>
                  <a:lnTo>
                    <a:pt x="1" y="75"/>
                  </a:lnTo>
                  <a:lnTo>
                    <a:pt x="140" y="3"/>
                  </a:lnTo>
                  <a:lnTo>
                    <a:pt x="139" y="0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18445" name="Freeform 22"/>
            <p:cNvSpPr>
              <a:spLocks/>
            </p:cNvSpPr>
            <p:nvPr/>
          </p:nvSpPr>
          <p:spPr bwMode="auto">
            <a:xfrm>
              <a:off x="4352" y="2813"/>
              <a:ext cx="140" cy="74"/>
            </a:xfrm>
            <a:custGeom>
              <a:avLst/>
              <a:gdLst>
                <a:gd name="T0" fmla="*/ 1 w 140"/>
                <a:gd name="T1" fmla="*/ 0 h 74"/>
                <a:gd name="T2" fmla="*/ 0 w 140"/>
                <a:gd name="T3" fmla="*/ 2 h 74"/>
                <a:gd name="T4" fmla="*/ 139 w 140"/>
                <a:gd name="T5" fmla="*/ 74 h 74"/>
                <a:gd name="T6" fmla="*/ 140 w 140"/>
                <a:gd name="T7" fmla="*/ 71 h 74"/>
                <a:gd name="T8" fmla="*/ 1 w 140"/>
                <a:gd name="T9" fmla="*/ 0 h 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0"/>
                <a:gd name="T16" fmla="*/ 0 h 74"/>
                <a:gd name="T17" fmla="*/ 140 w 140"/>
                <a:gd name="T18" fmla="*/ 74 h 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0" h="74">
                  <a:moveTo>
                    <a:pt x="1" y="0"/>
                  </a:moveTo>
                  <a:lnTo>
                    <a:pt x="0" y="2"/>
                  </a:lnTo>
                  <a:lnTo>
                    <a:pt x="139" y="74"/>
                  </a:lnTo>
                  <a:lnTo>
                    <a:pt x="140" y="7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18446" name="Freeform 23"/>
            <p:cNvSpPr>
              <a:spLocks/>
            </p:cNvSpPr>
            <p:nvPr/>
          </p:nvSpPr>
          <p:spPr bwMode="auto">
            <a:xfrm>
              <a:off x="4351" y="2592"/>
              <a:ext cx="142" cy="223"/>
            </a:xfrm>
            <a:custGeom>
              <a:avLst/>
              <a:gdLst>
                <a:gd name="T0" fmla="*/ 0 w 142"/>
                <a:gd name="T1" fmla="*/ 221 h 223"/>
                <a:gd name="T2" fmla="*/ 3 w 142"/>
                <a:gd name="T3" fmla="*/ 223 h 223"/>
                <a:gd name="T4" fmla="*/ 142 w 142"/>
                <a:gd name="T5" fmla="*/ 2 h 223"/>
                <a:gd name="T6" fmla="*/ 139 w 142"/>
                <a:gd name="T7" fmla="*/ 0 h 223"/>
                <a:gd name="T8" fmla="*/ 0 w 142"/>
                <a:gd name="T9" fmla="*/ 221 h 2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23"/>
                <a:gd name="T17" fmla="*/ 142 w 142"/>
                <a:gd name="T18" fmla="*/ 223 h 2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23">
                  <a:moveTo>
                    <a:pt x="0" y="221"/>
                  </a:moveTo>
                  <a:lnTo>
                    <a:pt x="3" y="223"/>
                  </a:lnTo>
                  <a:lnTo>
                    <a:pt x="142" y="2"/>
                  </a:lnTo>
                  <a:lnTo>
                    <a:pt x="139" y="0"/>
                  </a:lnTo>
                  <a:lnTo>
                    <a:pt x="0" y="2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18447" name="Freeform 24"/>
            <p:cNvSpPr>
              <a:spLocks/>
            </p:cNvSpPr>
            <p:nvPr/>
          </p:nvSpPr>
          <p:spPr bwMode="auto">
            <a:xfrm>
              <a:off x="4351" y="2592"/>
              <a:ext cx="141" cy="157"/>
            </a:xfrm>
            <a:custGeom>
              <a:avLst/>
              <a:gdLst>
                <a:gd name="T0" fmla="*/ 0 w 141"/>
                <a:gd name="T1" fmla="*/ 155 h 157"/>
                <a:gd name="T2" fmla="*/ 2 w 141"/>
                <a:gd name="T3" fmla="*/ 157 h 157"/>
                <a:gd name="T4" fmla="*/ 141 w 141"/>
                <a:gd name="T5" fmla="*/ 2 h 157"/>
                <a:gd name="T6" fmla="*/ 139 w 141"/>
                <a:gd name="T7" fmla="*/ 0 h 157"/>
                <a:gd name="T8" fmla="*/ 0 w 141"/>
                <a:gd name="T9" fmla="*/ 155 h 1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1"/>
                <a:gd name="T16" fmla="*/ 0 h 157"/>
                <a:gd name="T17" fmla="*/ 141 w 141"/>
                <a:gd name="T18" fmla="*/ 157 h 1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1" h="157">
                  <a:moveTo>
                    <a:pt x="0" y="155"/>
                  </a:moveTo>
                  <a:lnTo>
                    <a:pt x="2" y="157"/>
                  </a:lnTo>
                  <a:lnTo>
                    <a:pt x="141" y="2"/>
                  </a:lnTo>
                  <a:lnTo>
                    <a:pt x="139" y="0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18448" name="Freeform 25"/>
            <p:cNvSpPr>
              <a:spLocks/>
            </p:cNvSpPr>
            <p:nvPr/>
          </p:nvSpPr>
          <p:spPr bwMode="auto">
            <a:xfrm>
              <a:off x="4350" y="2592"/>
              <a:ext cx="144" cy="366"/>
            </a:xfrm>
            <a:custGeom>
              <a:avLst/>
              <a:gdLst>
                <a:gd name="T0" fmla="*/ 0 w 144"/>
                <a:gd name="T1" fmla="*/ 364 h 366"/>
                <a:gd name="T2" fmla="*/ 5 w 144"/>
                <a:gd name="T3" fmla="*/ 366 h 366"/>
                <a:gd name="T4" fmla="*/ 144 w 144"/>
                <a:gd name="T5" fmla="*/ 2 h 366"/>
                <a:gd name="T6" fmla="*/ 139 w 144"/>
                <a:gd name="T7" fmla="*/ 0 h 366"/>
                <a:gd name="T8" fmla="*/ 0 w 144"/>
                <a:gd name="T9" fmla="*/ 364 h 3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4"/>
                <a:gd name="T16" fmla="*/ 0 h 366"/>
                <a:gd name="T17" fmla="*/ 144 w 144"/>
                <a:gd name="T18" fmla="*/ 366 h 3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4" h="366">
                  <a:moveTo>
                    <a:pt x="0" y="364"/>
                  </a:moveTo>
                  <a:lnTo>
                    <a:pt x="5" y="366"/>
                  </a:lnTo>
                  <a:lnTo>
                    <a:pt x="144" y="2"/>
                  </a:lnTo>
                  <a:lnTo>
                    <a:pt x="139" y="0"/>
                  </a:lnTo>
                  <a:lnTo>
                    <a:pt x="0" y="36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18449" name="Freeform 26"/>
            <p:cNvSpPr>
              <a:spLocks/>
            </p:cNvSpPr>
            <p:nvPr/>
          </p:nvSpPr>
          <p:spPr bwMode="auto">
            <a:xfrm>
              <a:off x="4352" y="2682"/>
              <a:ext cx="140" cy="204"/>
            </a:xfrm>
            <a:custGeom>
              <a:avLst/>
              <a:gdLst>
                <a:gd name="T0" fmla="*/ 1 w 140"/>
                <a:gd name="T1" fmla="*/ 0 h 204"/>
                <a:gd name="T2" fmla="*/ 0 w 140"/>
                <a:gd name="T3" fmla="*/ 0 h 204"/>
                <a:gd name="T4" fmla="*/ 0 w 140"/>
                <a:gd name="T5" fmla="*/ 0 h 204"/>
                <a:gd name="T6" fmla="*/ 0 w 140"/>
                <a:gd name="T7" fmla="*/ 0 h 204"/>
                <a:gd name="T8" fmla="*/ 0 w 140"/>
                <a:gd name="T9" fmla="*/ 0 h 204"/>
                <a:gd name="T10" fmla="*/ 0 w 140"/>
                <a:gd name="T11" fmla="*/ 1 h 204"/>
                <a:gd name="T12" fmla="*/ 0 w 140"/>
                <a:gd name="T13" fmla="*/ 1 h 204"/>
                <a:gd name="T14" fmla="*/ 139 w 140"/>
                <a:gd name="T15" fmla="*/ 204 h 204"/>
                <a:gd name="T16" fmla="*/ 139 w 140"/>
                <a:gd name="T17" fmla="*/ 204 h 204"/>
                <a:gd name="T18" fmla="*/ 139 w 140"/>
                <a:gd name="T19" fmla="*/ 204 h 204"/>
                <a:gd name="T20" fmla="*/ 140 w 140"/>
                <a:gd name="T21" fmla="*/ 204 h 204"/>
                <a:gd name="T22" fmla="*/ 140 w 140"/>
                <a:gd name="T23" fmla="*/ 204 h 204"/>
                <a:gd name="T24" fmla="*/ 140 w 140"/>
                <a:gd name="T25" fmla="*/ 204 h 204"/>
                <a:gd name="T26" fmla="*/ 140 w 140"/>
                <a:gd name="T27" fmla="*/ 203 h 204"/>
                <a:gd name="T28" fmla="*/ 1 w 140"/>
                <a:gd name="T29" fmla="*/ 0 h 20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40"/>
                <a:gd name="T46" fmla="*/ 0 h 204"/>
                <a:gd name="T47" fmla="*/ 140 w 140"/>
                <a:gd name="T48" fmla="*/ 204 h 20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40" h="204">
                  <a:moveTo>
                    <a:pt x="1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139" y="204"/>
                  </a:lnTo>
                  <a:lnTo>
                    <a:pt x="140" y="204"/>
                  </a:lnTo>
                  <a:lnTo>
                    <a:pt x="140" y="20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18450" name="Freeform 27"/>
            <p:cNvSpPr>
              <a:spLocks/>
            </p:cNvSpPr>
            <p:nvPr/>
          </p:nvSpPr>
          <p:spPr bwMode="auto">
            <a:xfrm>
              <a:off x="4351" y="2680"/>
              <a:ext cx="141" cy="53"/>
            </a:xfrm>
            <a:custGeom>
              <a:avLst/>
              <a:gdLst>
                <a:gd name="T0" fmla="*/ 2 w 141"/>
                <a:gd name="T1" fmla="*/ 0 h 53"/>
                <a:gd name="T2" fmla="*/ 0 w 141"/>
                <a:gd name="T3" fmla="*/ 5 h 53"/>
                <a:gd name="T4" fmla="*/ 139 w 141"/>
                <a:gd name="T5" fmla="*/ 53 h 53"/>
                <a:gd name="T6" fmla="*/ 141 w 141"/>
                <a:gd name="T7" fmla="*/ 47 h 53"/>
                <a:gd name="T8" fmla="*/ 2 w 141"/>
                <a:gd name="T9" fmla="*/ 0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1"/>
                <a:gd name="T16" fmla="*/ 0 h 53"/>
                <a:gd name="T17" fmla="*/ 141 w 141"/>
                <a:gd name="T18" fmla="*/ 53 h 5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1" h="53">
                  <a:moveTo>
                    <a:pt x="2" y="0"/>
                  </a:moveTo>
                  <a:lnTo>
                    <a:pt x="0" y="5"/>
                  </a:lnTo>
                  <a:lnTo>
                    <a:pt x="139" y="53"/>
                  </a:lnTo>
                  <a:lnTo>
                    <a:pt x="141" y="4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18451" name="Freeform 28"/>
            <p:cNvSpPr>
              <a:spLocks/>
            </p:cNvSpPr>
            <p:nvPr/>
          </p:nvSpPr>
          <p:spPr bwMode="auto">
            <a:xfrm>
              <a:off x="4352" y="2956"/>
              <a:ext cx="140" cy="80"/>
            </a:xfrm>
            <a:custGeom>
              <a:avLst/>
              <a:gdLst>
                <a:gd name="T0" fmla="*/ 1 w 140"/>
                <a:gd name="T1" fmla="*/ 0 h 80"/>
                <a:gd name="T2" fmla="*/ 0 w 140"/>
                <a:gd name="T3" fmla="*/ 3 h 80"/>
                <a:gd name="T4" fmla="*/ 139 w 140"/>
                <a:gd name="T5" fmla="*/ 80 h 80"/>
                <a:gd name="T6" fmla="*/ 140 w 140"/>
                <a:gd name="T7" fmla="*/ 78 h 80"/>
                <a:gd name="T8" fmla="*/ 1 w 140"/>
                <a:gd name="T9" fmla="*/ 0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0"/>
                <a:gd name="T16" fmla="*/ 0 h 80"/>
                <a:gd name="T17" fmla="*/ 140 w 140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0" h="80">
                  <a:moveTo>
                    <a:pt x="1" y="0"/>
                  </a:moveTo>
                  <a:lnTo>
                    <a:pt x="0" y="3"/>
                  </a:lnTo>
                  <a:lnTo>
                    <a:pt x="139" y="80"/>
                  </a:lnTo>
                  <a:lnTo>
                    <a:pt x="140" y="7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18452" name="Freeform 29"/>
            <p:cNvSpPr>
              <a:spLocks/>
            </p:cNvSpPr>
            <p:nvPr/>
          </p:nvSpPr>
          <p:spPr bwMode="auto">
            <a:xfrm>
              <a:off x="4350" y="2813"/>
              <a:ext cx="143" cy="223"/>
            </a:xfrm>
            <a:custGeom>
              <a:avLst/>
              <a:gdLst>
                <a:gd name="T0" fmla="*/ 4 w 143"/>
                <a:gd name="T1" fmla="*/ 0 h 223"/>
                <a:gd name="T2" fmla="*/ 0 w 143"/>
                <a:gd name="T3" fmla="*/ 2 h 223"/>
                <a:gd name="T4" fmla="*/ 139 w 143"/>
                <a:gd name="T5" fmla="*/ 223 h 223"/>
                <a:gd name="T6" fmla="*/ 143 w 143"/>
                <a:gd name="T7" fmla="*/ 221 h 223"/>
                <a:gd name="T8" fmla="*/ 4 w 143"/>
                <a:gd name="T9" fmla="*/ 0 h 2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3"/>
                <a:gd name="T16" fmla="*/ 0 h 223"/>
                <a:gd name="T17" fmla="*/ 143 w 143"/>
                <a:gd name="T18" fmla="*/ 223 h 2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3" h="223">
                  <a:moveTo>
                    <a:pt x="4" y="0"/>
                  </a:moveTo>
                  <a:lnTo>
                    <a:pt x="0" y="2"/>
                  </a:lnTo>
                  <a:lnTo>
                    <a:pt x="139" y="223"/>
                  </a:lnTo>
                  <a:lnTo>
                    <a:pt x="143" y="22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18453" name="Freeform 30"/>
            <p:cNvSpPr>
              <a:spLocks/>
            </p:cNvSpPr>
            <p:nvPr/>
          </p:nvSpPr>
          <p:spPr bwMode="auto">
            <a:xfrm>
              <a:off x="4352" y="2682"/>
              <a:ext cx="140" cy="353"/>
            </a:xfrm>
            <a:custGeom>
              <a:avLst/>
              <a:gdLst>
                <a:gd name="T0" fmla="*/ 1 w 140"/>
                <a:gd name="T1" fmla="*/ 0 h 353"/>
                <a:gd name="T2" fmla="*/ 0 w 140"/>
                <a:gd name="T3" fmla="*/ 1 h 353"/>
                <a:gd name="T4" fmla="*/ 139 w 140"/>
                <a:gd name="T5" fmla="*/ 353 h 353"/>
                <a:gd name="T6" fmla="*/ 140 w 140"/>
                <a:gd name="T7" fmla="*/ 353 h 353"/>
                <a:gd name="T8" fmla="*/ 1 w 140"/>
                <a:gd name="T9" fmla="*/ 0 h 3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0"/>
                <a:gd name="T16" fmla="*/ 0 h 353"/>
                <a:gd name="T17" fmla="*/ 140 w 140"/>
                <a:gd name="T18" fmla="*/ 353 h 35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0" h="353">
                  <a:moveTo>
                    <a:pt x="1" y="0"/>
                  </a:moveTo>
                  <a:lnTo>
                    <a:pt x="0" y="1"/>
                  </a:lnTo>
                  <a:lnTo>
                    <a:pt x="139" y="353"/>
                  </a:lnTo>
                  <a:lnTo>
                    <a:pt x="140" y="35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grpSp>
          <p:nvGrpSpPr>
            <p:cNvPr id="5" name="Group 31"/>
            <p:cNvGrpSpPr>
              <a:grpSpLocks/>
            </p:cNvGrpSpPr>
            <p:nvPr/>
          </p:nvGrpSpPr>
          <p:grpSpPr bwMode="auto">
            <a:xfrm>
              <a:off x="4455" y="2557"/>
              <a:ext cx="79" cy="78"/>
              <a:chOff x="4455" y="2557"/>
              <a:chExt cx="79" cy="78"/>
            </a:xfrm>
          </p:grpSpPr>
          <p:sp>
            <p:nvSpPr>
              <p:cNvPr id="18495" name="Oval 32"/>
              <p:cNvSpPr>
                <a:spLocks noChangeArrowheads="1"/>
              </p:cNvSpPr>
              <p:nvPr/>
            </p:nvSpPr>
            <p:spPr bwMode="auto">
              <a:xfrm>
                <a:off x="4455" y="2557"/>
                <a:ext cx="78" cy="77"/>
              </a:xfrm>
              <a:prstGeom prst="ellipse">
                <a:avLst/>
              </a:prstGeom>
              <a:solidFill>
                <a:srgbClr val="00CC99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8496" name="Oval 33"/>
              <p:cNvSpPr>
                <a:spLocks noChangeArrowheads="1"/>
              </p:cNvSpPr>
              <p:nvPr/>
            </p:nvSpPr>
            <p:spPr bwMode="auto">
              <a:xfrm>
                <a:off x="4455" y="2557"/>
                <a:ext cx="79" cy="78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</p:grpSp>
        <p:grpSp>
          <p:nvGrpSpPr>
            <p:cNvPr id="6" name="Group 34"/>
            <p:cNvGrpSpPr>
              <a:grpSpLocks/>
            </p:cNvGrpSpPr>
            <p:nvPr/>
          </p:nvGrpSpPr>
          <p:grpSpPr bwMode="auto">
            <a:xfrm>
              <a:off x="4455" y="2993"/>
              <a:ext cx="79" cy="78"/>
              <a:chOff x="4455" y="2993"/>
              <a:chExt cx="79" cy="78"/>
            </a:xfrm>
          </p:grpSpPr>
          <p:sp>
            <p:nvSpPr>
              <p:cNvPr id="18493" name="Oval 35"/>
              <p:cNvSpPr>
                <a:spLocks noChangeArrowheads="1"/>
              </p:cNvSpPr>
              <p:nvPr/>
            </p:nvSpPr>
            <p:spPr bwMode="auto">
              <a:xfrm>
                <a:off x="4455" y="2993"/>
                <a:ext cx="78" cy="77"/>
              </a:xfrm>
              <a:prstGeom prst="ellipse">
                <a:avLst/>
              </a:prstGeom>
              <a:solidFill>
                <a:srgbClr val="00CC99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8494" name="Oval 36"/>
              <p:cNvSpPr>
                <a:spLocks noChangeArrowheads="1"/>
              </p:cNvSpPr>
              <p:nvPr/>
            </p:nvSpPr>
            <p:spPr bwMode="auto">
              <a:xfrm>
                <a:off x="4455" y="2993"/>
                <a:ext cx="79" cy="78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</p:grpSp>
        <p:grpSp>
          <p:nvGrpSpPr>
            <p:cNvPr id="7" name="Group 37"/>
            <p:cNvGrpSpPr>
              <a:grpSpLocks/>
            </p:cNvGrpSpPr>
            <p:nvPr/>
          </p:nvGrpSpPr>
          <p:grpSpPr bwMode="auto">
            <a:xfrm>
              <a:off x="4334" y="2664"/>
              <a:ext cx="37" cy="37"/>
              <a:chOff x="4334" y="2664"/>
              <a:chExt cx="37" cy="37"/>
            </a:xfrm>
          </p:grpSpPr>
          <p:sp>
            <p:nvSpPr>
              <p:cNvPr id="18491" name="Oval 38"/>
              <p:cNvSpPr>
                <a:spLocks noChangeArrowheads="1"/>
              </p:cNvSpPr>
              <p:nvPr/>
            </p:nvSpPr>
            <p:spPr bwMode="auto">
              <a:xfrm>
                <a:off x="4335" y="2665"/>
                <a:ext cx="35" cy="35"/>
              </a:xfrm>
              <a:prstGeom prst="ellipse">
                <a:avLst/>
              </a:prstGeom>
              <a:solidFill>
                <a:srgbClr val="3333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8492" name="Oval 39"/>
              <p:cNvSpPr>
                <a:spLocks noChangeArrowheads="1"/>
              </p:cNvSpPr>
              <p:nvPr/>
            </p:nvSpPr>
            <p:spPr bwMode="auto">
              <a:xfrm>
                <a:off x="4334" y="2664"/>
                <a:ext cx="37" cy="37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</p:grpSp>
        <p:grpSp>
          <p:nvGrpSpPr>
            <p:cNvPr id="8" name="Group 40"/>
            <p:cNvGrpSpPr>
              <a:grpSpLocks/>
            </p:cNvGrpSpPr>
            <p:nvPr/>
          </p:nvGrpSpPr>
          <p:grpSpPr bwMode="auto">
            <a:xfrm>
              <a:off x="4334" y="2796"/>
              <a:ext cx="37" cy="36"/>
              <a:chOff x="4334" y="2796"/>
              <a:chExt cx="37" cy="36"/>
            </a:xfrm>
          </p:grpSpPr>
          <p:sp>
            <p:nvSpPr>
              <p:cNvPr id="18489" name="Oval 41"/>
              <p:cNvSpPr>
                <a:spLocks noChangeArrowheads="1"/>
              </p:cNvSpPr>
              <p:nvPr/>
            </p:nvSpPr>
            <p:spPr bwMode="auto">
              <a:xfrm>
                <a:off x="4335" y="2796"/>
                <a:ext cx="35" cy="35"/>
              </a:xfrm>
              <a:prstGeom prst="ellipse">
                <a:avLst/>
              </a:prstGeom>
              <a:solidFill>
                <a:srgbClr val="3333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8490" name="Oval 42"/>
              <p:cNvSpPr>
                <a:spLocks noChangeArrowheads="1"/>
              </p:cNvSpPr>
              <p:nvPr/>
            </p:nvSpPr>
            <p:spPr bwMode="auto">
              <a:xfrm>
                <a:off x="4334" y="2796"/>
                <a:ext cx="37" cy="36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</p:grpSp>
        <p:grpSp>
          <p:nvGrpSpPr>
            <p:cNvPr id="9" name="Group 43"/>
            <p:cNvGrpSpPr>
              <a:grpSpLocks/>
            </p:cNvGrpSpPr>
            <p:nvPr/>
          </p:nvGrpSpPr>
          <p:grpSpPr bwMode="auto">
            <a:xfrm>
              <a:off x="4334" y="2939"/>
              <a:ext cx="37" cy="36"/>
              <a:chOff x="4334" y="2939"/>
              <a:chExt cx="37" cy="36"/>
            </a:xfrm>
          </p:grpSpPr>
          <p:sp>
            <p:nvSpPr>
              <p:cNvPr id="18487" name="Oval 44"/>
              <p:cNvSpPr>
                <a:spLocks noChangeArrowheads="1"/>
              </p:cNvSpPr>
              <p:nvPr/>
            </p:nvSpPr>
            <p:spPr bwMode="auto">
              <a:xfrm>
                <a:off x="4335" y="2940"/>
                <a:ext cx="35" cy="35"/>
              </a:xfrm>
              <a:prstGeom prst="ellipse">
                <a:avLst/>
              </a:prstGeom>
              <a:solidFill>
                <a:srgbClr val="3333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8488" name="Oval 45"/>
              <p:cNvSpPr>
                <a:spLocks noChangeArrowheads="1"/>
              </p:cNvSpPr>
              <p:nvPr/>
            </p:nvSpPr>
            <p:spPr bwMode="auto">
              <a:xfrm>
                <a:off x="4334" y="2939"/>
                <a:ext cx="37" cy="36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</p:grpSp>
        <p:grpSp>
          <p:nvGrpSpPr>
            <p:cNvPr id="10" name="Group 46"/>
            <p:cNvGrpSpPr>
              <a:grpSpLocks/>
            </p:cNvGrpSpPr>
            <p:nvPr/>
          </p:nvGrpSpPr>
          <p:grpSpPr bwMode="auto">
            <a:xfrm>
              <a:off x="4618" y="2796"/>
              <a:ext cx="37" cy="36"/>
              <a:chOff x="4618" y="2796"/>
              <a:chExt cx="37" cy="36"/>
            </a:xfrm>
          </p:grpSpPr>
          <p:sp>
            <p:nvSpPr>
              <p:cNvPr id="18485" name="Oval 47"/>
              <p:cNvSpPr>
                <a:spLocks noChangeArrowheads="1"/>
              </p:cNvSpPr>
              <p:nvPr/>
            </p:nvSpPr>
            <p:spPr bwMode="auto">
              <a:xfrm>
                <a:off x="4619" y="2796"/>
                <a:ext cx="35" cy="35"/>
              </a:xfrm>
              <a:prstGeom prst="ellipse">
                <a:avLst/>
              </a:prstGeom>
              <a:solidFill>
                <a:srgbClr val="FF8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8486" name="Oval 48"/>
              <p:cNvSpPr>
                <a:spLocks noChangeArrowheads="1"/>
              </p:cNvSpPr>
              <p:nvPr/>
            </p:nvSpPr>
            <p:spPr bwMode="auto">
              <a:xfrm>
                <a:off x="4618" y="2796"/>
                <a:ext cx="37" cy="36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</p:grpSp>
        <p:grpSp>
          <p:nvGrpSpPr>
            <p:cNvPr id="11" name="Group 49"/>
            <p:cNvGrpSpPr>
              <a:grpSpLocks/>
            </p:cNvGrpSpPr>
            <p:nvPr/>
          </p:nvGrpSpPr>
          <p:grpSpPr bwMode="auto">
            <a:xfrm>
              <a:off x="4334" y="2867"/>
              <a:ext cx="37" cy="37"/>
              <a:chOff x="4334" y="2867"/>
              <a:chExt cx="37" cy="37"/>
            </a:xfrm>
          </p:grpSpPr>
          <p:sp>
            <p:nvSpPr>
              <p:cNvPr id="18483" name="Oval 50"/>
              <p:cNvSpPr>
                <a:spLocks noChangeArrowheads="1"/>
              </p:cNvSpPr>
              <p:nvPr/>
            </p:nvSpPr>
            <p:spPr bwMode="auto">
              <a:xfrm>
                <a:off x="4335" y="2868"/>
                <a:ext cx="35" cy="35"/>
              </a:xfrm>
              <a:prstGeom prst="ellipse">
                <a:avLst/>
              </a:prstGeom>
              <a:solidFill>
                <a:srgbClr val="3333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8484" name="Oval 51"/>
              <p:cNvSpPr>
                <a:spLocks noChangeArrowheads="1"/>
              </p:cNvSpPr>
              <p:nvPr/>
            </p:nvSpPr>
            <p:spPr bwMode="auto">
              <a:xfrm>
                <a:off x="4334" y="2867"/>
                <a:ext cx="37" cy="37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</p:grpSp>
        <p:sp>
          <p:nvSpPr>
            <p:cNvPr id="18461" name="Freeform 52"/>
            <p:cNvSpPr>
              <a:spLocks/>
            </p:cNvSpPr>
            <p:nvPr/>
          </p:nvSpPr>
          <p:spPr bwMode="auto">
            <a:xfrm>
              <a:off x="4351" y="2622"/>
              <a:ext cx="141" cy="109"/>
            </a:xfrm>
            <a:custGeom>
              <a:avLst/>
              <a:gdLst>
                <a:gd name="T0" fmla="*/ 2 w 141"/>
                <a:gd name="T1" fmla="*/ 0 h 109"/>
                <a:gd name="T2" fmla="*/ 0 w 141"/>
                <a:gd name="T3" fmla="*/ 2 h 109"/>
                <a:gd name="T4" fmla="*/ 139 w 141"/>
                <a:gd name="T5" fmla="*/ 109 h 109"/>
                <a:gd name="T6" fmla="*/ 141 w 141"/>
                <a:gd name="T7" fmla="*/ 107 h 109"/>
                <a:gd name="T8" fmla="*/ 2 w 141"/>
                <a:gd name="T9" fmla="*/ 0 h 10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1"/>
                <a:gd name="T16" fmla="*/ 0 h 109"/>
                <a:gd name="T17" fmla="*/ 141 w 141"/>
                <a:gd name="T18" fmla="*/ 109 h 10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1" h="109">
                  <a:moveTo>
                    <a:pt x="2" y="0"/>
                  </a:moveTo>
                  <a:lnTo>
                    <a:pt x="0" y="2"/>
                  </a:lnTo>
                  <a:lnTo>
                    <a:pt x="139" y="109"/>
                  </a:lnTo>
                  <a:lnTo>
                    <a:pt x="141" y="10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18462" name="Freeform 53"/>
            <p:cNvSpPr>
              <a:spLocks/>
            </p:cNvSpPr>
            <p:nvPr/>
          </p:nvSpPr>
          <p:spPr bwMode="auto">
            <a:xfrm>
              <a:off x="4357" y="2562"/>
              <a:ext cx="136" cy="169"/>
            </a:xfrm>
            <a:custGeom>
              <a:avLst/>
              <a:gdLst>
                <a:gd name="T0" fmla="*/ 3 w 136"/>
                <a:gd name="T1" fmla="*/ 0 h 169"/>
                <a:gd name="T2" fmla="*/ 0 w 136"/>
                <a:gd name="T3" fmla="*/ 2 h 169"/>
                <a:gd name="T4" fmla="*/ 133 w 136"/>
                <a:gd name="T5" fmla="*/ 169 h 169"/>
                <a:gd name="T6" fmla="*/ 136 w 136"/>
                <a:gd name="T7" fmla="*/ 167 h 169"/>
                <a:gd name="T8" fmla="*/ 3 w 136"/>
                <a:gd name="T9" fmla="*/ 0 h 1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6"/>
                <a:gd name="T16" fmla="*/ 0 h 169"/>
                <a:gd name="T17" fmla="*/ 136 w 136"/>
                <a:gd name="T18" fmla="*/ 169 h 1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6" h="169">
                  <a:moveTo>
                    <a:pt x="3" y="0"/>
                  </a:moveTo>
                  <a:lnTo>
                    <a:pt x="0" y="2"/>
                  </a:lnTo>
                  <a:lnTo>
                    <a:pt x="133" y="169"/>
                  </a:lnTo>
                  <a:lnTo>
                    <a:pt x="136" y="16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18463" name="Freeform 54"/>
            <p:cNvSpPr>
              <a:spLocks/>
            </p:cNvSpPr>
            <p:nvPr/>
          </p:nvSpPr>
          <p:spPr bwMode="auto">
            <a:xfrm>
              <a:off x="4352" y="2891"/>
              <a:ext cx="140" cy="139"/>
            </a:xfrm>
            <a:custGeom>
              <a:avLst/>
              <a:gdLst>
                <a:gd name="T0" fmla="*/ 0 w 140"/>
                <a:gd name="T1" fmla="*/ 137 h 139"/>
                <a:gd name="T2" fmla="*/ 1 w 140"/>
                <a:gd name="T3" fmla="*/ 139 h 139"/>
                <a:gd name="T4" fmla="*/ 140 w 140"/>
                <a:gd name="T5" fmla="*/ 1 h 139"/>
                <a:gd name="T6" fmla="*/ 139 w 140"/>
                <a:gd name="T7" fmla="*/ 0 h 139"/>
                <a:gd name="T8" fmla="*/ 0 w 140"/>
                <a:gd name="T9" fmla="*/ 137 h 1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0"/>
                <a:gd name="T16" fmla="*/ 0 h 139"/>
                <a:gd name="T17" fmla="*/ 140 w 140"/>
                <a:gd name="T18" fmla="*/ 139 h 1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0" h="139">
                  <a:moveTo>
                    <a:pt x="0" y="137"/>
                  </a:moveTo>
                  <a:lnTo>
                    <a:pt x="1" y="139"/>
                  </a:lnTo>
                  <a:lnTo>
                    <a:pt x="140" y="1"/>
                  </a:lnTo>
                  <a:lnTo>
                    <a:pt x="139" y="0"/>
                  </a:lnTo>
                  <a:lnTo>
                    <a:pt x="0" y="13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18464" name="Freeform 55"/>
            <p:cNvSpPr>
              <a:spLocks/>
            </p:cNvSpPr>
            <p:nvPr/>
          </p:nvSpPr>
          <p:spPr bwMode="auto">
            <a:xfrm>
              <a:off x="4352" y="2747"/>
              <a:ext cx="140" cy="145"/>
            </a:xfrm>
            <a:custGeom>
              <a:avLst/>
              <a:gdLst>
                <a:gd name="T0" fmla="*/ 1 w 140"/>
                <a:gd name="T1" fmla="*/ 0 h 145"/>
                <a:gd name="T2" fmla="*/ 0 w 140"/>
                <a:gd name="T3" fmla="*/ 2 h 145"/>
                <a:gd name="T4" fmla="*/ 139 w 140"/>
                <a:gd name="T5" fmla="*/ 145 h 145"/>
                <a:gd name="T6" fmla="*/ 140 w 140"/>
                <a:gd name="T7" fmla="*/ 144 h 145"/>
                <a:gd name="T8" fmla="*/ 1 w 140"/>
                <a:gd name="T9" fmla="*/ 0 h 1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0"/>
                <a:gd name="T16" fmla="*/ 0 h 145"/>
                <a:gd name="T17" fmla="*/ 140 w 140"/>
                <a:gd name="T18" fmla="*/ 145 h 1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0" h="145">
                  <a:moveTo>
                    <a:pt x="1" y="0"/>
                  </a:moveTo>
                  <a:lnTo>
                    <a:pt x="0" y="2"/>
                  </a:lnTo>
                  <a:lnTo>
                    <a:pt x="139" y="145"/>
                  </a:lnTo>
                  <a:lnTo>
                    <a:pt x="140" y="14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grpSp>
          <p:nvGrpSpPr>
            <p:cNvPr id="12" name="Group 56"/>
            <p:cNvGrpSpPr>
              <a:grpSpLocks/>
            </p:cNvGrpSpPr>
            <p:nvPr/>
          </p:nvGrpSpPr>
          <p:grpSpPr bwMode="auto">
            <a:xfrm>
              <a:off x="4455" y="2694"/>
              <a:ext cx="79" cy="78"/>
              <a:chOff x="4455" y="2694"/>
              <a:chExt cx="79" cy="78"/>
            </a:xfrm>
          </p:grpSpPr>
          <p:sp>
            <p:nvSpPr>
              <p:cNvPr id="18481" name="Oval 57"/>
              <p:cNvSpPr>
                <a:spLocks noChangeArrowheads="1"/>
              </p:cNvSpPr>
              <p:nvPr/>
            </p:nvSpPr>
            <p:spPr bwMode="auto">
              <a:xfrm>
                <a:off x="4455" y="2695"/>
                <a:ext cx="78" cy="77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8482" name="Oval 58"/>
              <p:cNvSpPr>
                <a:spLocks noChangeArrowheads="1"/>
              </p:cNvSpPr>
              <p:nvPr/>
            </p:nvSpPr>
            <p:spPr bwMode="auto">
              <a:xfrm>
                <a:off x="4455" y="2694"/>
                <a:ext cx="79" cy="78"/>
              </a:xfrm>
              <a:prstGeom prst="ellipse">
                <a:avLst/>
              </a:prstGeom>
              <a:solidFill>
                <a:srgbClr val="FF0000"/>
              </a:solidFill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</p:grpSp>
        <p:grpSp>
          <p:nvGrpSpPr>
            <p:cNvPr id="13" name="Group 59"/>
            <p:cNvGrpSpPr>
              <a:grpSpLocks/>
            </p:cNvGrpSpPr>
            <p:nvPr/>
          </p:nvGrpSpPr>
          <p:grpSpPr bwMode="auto">
            <a:xfrm>
              <a:off x="4455" y="2849"/>
              <a:ext cx="79" cy="79"/>
              <a:chOff x="4455" y="2849"/>
              <a:chExt cx="79" cy="79"/>
            </a:xfrm>
          </p:grpSpPr>
          <p:sp>
            <p:nvSpPr>
              <p:cNvPr id="18479" name="Oval 60"/>
              <p:cNvSpPr>
                <a:spLocks noChangeArrowheads="1"/>
              </p:cNvSpPr>
              <p:nvPr/>
            </p:nvSpPr>
            <p:spPr bwMode="auto">
              <a:xfrm>
                <a:off x="4455" y="2850"/>
                <a:ext cx="78" cy="77"/>
              </a:xfrm>
              <a:prstGeom prst="ellipse">
                <a:avLst/>
              </a:prstGeom>
              <a:solidFill>
                <a:srgbClr val="00CC99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8480" name="Oval 61"/>
              <p:cNvSpPr>
                <a:spLocks noChangeArrowheads="1"/>
              </p:cNvSpPr>
              <p:nvPr/>
            </p:nvSpPr>
            <p:spPr bwMode="auto">
              <a:xfrm>
                <a:off x="4455" y="2849"/>
                <a:ext cx="79" cy="79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</p:grpSp>
        <p:grpSp>
          <p:nvGrpSpPr>
            <p:cNvPr id="14" name="Group 62"/>
            <p:cNvGrpSpPr>
              <a:grpSpLocks/>
            </p:cNvGrpSpPr>
            <p:nvPr/>
          </p:nvGrpSpPr>
          <p:grpSpPr bwMode="auto">
            <a:xfrm>
              <a:off x="4334" y="2604"/>
              <a:ext cx="37" cy="37"/>
              <a:chOff x="4334" y="2604"/>
              <a:chExt cx="37" cy="37"/>
            </a:xfrm>
          </p:grpSpPr>
          <p:sp>
            <p:nvSpPr>
              <p:cNvPr id="18477" name="Oval 63"/>
              <p:cNvSpPr>
                <a:spLocks noChangeArrowheads="1"/>
              </p:cNvSpPr>
              <p:nvPr/>
            </p:nvSpPr>
            <p:spPr bwMode="auto">
              <a:xfrm>
                <a:off x="4335" y="2605"/>
                <a:ext cx="35" cy="35"/>
              </a:xfrm>
              <a:prstGeom prst="ellipse">
                <a:avLst/>
              </a:prstGeom>
              <a:solidFill>
                <a:srgbClr val="3333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8478" name="Oval 64"/>
              <p:cNvSpPr>
                <a:spLocks noChangeArrowheads="1"/>
              </p:cNvSpPr>
              <p:nvPr/>
            </p:nvSpPr>
            <p:spPr bwMode="auto">
              <a:xfrm>
                <a:off x="4334" y="2604"/>
                <a:ext cx="37" cy="37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</p:grpSp>
        <p:grpSp>
          <p:nvGrpSpPr>
            <p:cNvPr id="15" name="Group 65"/>
            <p:cNvGrpSpPr>
              <a:grpSpLocks/>
            </p:cNvGrpSpPr>
            <p:nvPr/>
          </p:nvGrpSpPr>
          <p:grpSpPr bwMode="auto">
            <a:xfrm>
              <a:off x="4334" y="2730"/>
              <a:ext cx="37" cy="36"/>
              <a:chOff x="4334" y="2730"/>
              <a:chExt cx="37" cy="36"/>
            </a:xfrm>
          </p:grpSpPr>
          <p:sp>
            <p:nvSpPr>
              <p:cNvPr id="18475" name="Oval 66"/>
              <p:cNvSpPr>
                <a:spLocks noChangeArrowheads="1"/>
              </p:cNvSpPr>
              <p:nvPr/>
            </p:nvSpPr>
            <p:spPr bwMode="auto">
              <a:xfrm>
                <a:off x="4335" y="2731"/>
                <a:ext cx="35" cy="35"/>
              </a:xfrm>
              <a:prstGeom prst="ellipse">
                <a:avLst/>
              </a:prstGeom>
              <a:solidFill>
                <a:srgbClr val="3333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8476" name="Oval 67"/>
              <p:cNvSpPr>
                <a:spLocks noChangeArrowheads="1"/>
              </p:cNvSpPr>
              <p:nvPr/>
            </p:nvSpPr>
            <p:spPr bwMode="auto">
              <a:xfrm>
                <a:off x="4334" y="2730"/>
                <a:ext cx="37" cy="36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</p:grpSp>
        <p:grpSp>
          <p:nvGrpSpPr>
            <p:cNvPr id="16" name="Group 68"/>
            <p:cNvGrpSpPr>
              <a:grpSpLocks/>
            </p:cNvGrpSpPr>
            <p:nvPr/>
          </p:nvGrpSpPr>
          <p:grpSpPr bwMode="auto">
            <a:xfrm>
              <a:off x="4334" y="2545"/>
              <a:ext cx="37" cy="36"/>
              <a:chOff x="4334" y="2545"/>
              <a:chExt cx="37" cy="36"/>
            </a:xfrm>
          </p:grpSpPr>
          <p:sp>
            <p:nvSpPr>
              <p:cNvPr id="18473" name="Oval 69"/>
              <p:cNvSpPr>
                <a:spLocks noChangeArrowheads="1"/>
              </p:cNvSpPr>
              <p:nvPr/>
            </p:nvSpPr>
            <p:spPr bwMode="auto">
              <a:xfrm>
                <a:off x="4335" y="2545"/>
                <a:ext cx="35" cy="36"/>
              </a:xfrm>
              <a:prstGeom prst="ellipse">
                <a:avLst/>
              </a:prstGeom>
              <a:solidFill>
                <a:srgbClr val="3333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8474" name="Oval 70"/>
              <p:cNvSpPr>
                <a:spLocks noChangeArrowheads="1"/>
              </p:cNvSpPr>
              <p:nvPr/>
            </p:nvSpPr>
            <p:spPr bwMode="auto">
              <a:xfrm>
                <a:off x="4334" y="2545"/>
                <a:ext cx="37" cy="36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</p:grpSp>
        <p:grpSp>
          <p:nvGrpSpPr>
            <p:cNvPr id="17" name="Group 71"/>
            <p:cNvGrpSpPr>
              <a:grpSpLocks/>
            </p:cNvGrpSpPr>
            <p:nvPr/>
          </p:nvGrpSpPr>
          <p:grpSpPr bwMode="auto">
            <a:xfrm>
              <a:off x="4334" y="3011"/>
              <a:ext cx="37" cy="36"/>
              <a:chOff x="4334" y="3011"/>
              <a:chExt cx="37" cy="36"/>
            </a:xfrm>
          </p:grpSpPr>
          <p:sp>
            <p:nvSpPr>
              <p:cNvPr id="18471" name="Oval 72"/>
              <p:cNvSpPr>
                <a:spLocks noChangeArrowheads="1"/>
              </p:cNvSpPr>
              <p:nvPr/>
            </p:nvSpPr>
            <p:spPr bwMode="auto">
              <a:xfrm>
                <a:off x="4335" y="3011"/>
                <a:ext cx="35" cy="35"/>
              </a:xfrm>
              <a:prstGeom prst="ellipse">
                <a:avLst/>
              </a:prstGeom>
              <a:solidFill>
                <a:srgbClr val="3333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8472" name="Oval 73"/>
              <p:cNvSpPr>
                <a:spLocks noChangeArrowheads="1"/>
              </p:cNvSpPr>
              <p:nvPr/>
            </p:nvSpPr>
            <p:spPr bwMode="auto">
              <a:xfrm>
                <a:off x="4334" y="3011"/>
                <a:ext cx="37" cy="36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</p:grpSp>
      </p:grpSp>
      <p:sp>
        <p:nvSpPr>
          <p:cNvPr id="74" name="Tijdelijke aanduiding voor voettekst 7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3600" dirty="0" err="1" smtClean="0">
                <a:ea typeface="ＭＳ Ｐゴシック" charset="-128"/>
                <a:cs typeface="ＭＳ Ｐゴシック" charset="-128"/>
              </a:rPr>
              <a:t>Neuro</a:t>
            </a:r>
            <a:r>
              <a:rPr lang="en-US" sz="3600" dirty="0" smtClean="0">
                <a:ea typeface="ＭＳ Ｐゴシック" charset="-128"/>
                <a:cs typeface="ＭＳ Ｐゴシック" charset="-128"/>
              </a:rPr>
              <a:t>-Evolutionary Control</a:t>
            </a:r>
            <a:endParaRPr lang="en-US" sz="3600" dirty="0">
              <a:ea typeface="ＭＳ Ｐゴシック" charset="-128"/>
              <a:cs typeface="ＭＳ Ｐゴシック" charset="-128"/>
            </a:endParaRPr>
          </a:p>
        </p:txBody>
      </p:sp>
      <p:sp>
        <p:nvSpPr>
          <p:cNvPr id="20482" name="Rectangle 3"/>
          <p:cNvSpPr>
            <a:spLocks noGrp="1" noChangeArrowheads="1"/>
          </p:cNvSpPr>
          <p:nvPr>
            <p:ph idx="1"/>
          </p:nvPr>
        </p:nvSpPr>
        <p:spPr>
          <a:xfrm>
            <a:off x="308610" y="1676400"/>
            <a:ext cx="7772400" cy="4114800"/>
          </a:xfrm>
        </p:spPr>
        <p:txBody>
          <a:bodyPr>
            <a:normAutofit/>
          </a:bodyPr>
          <a:lstStyle/>
          <a:p>
            <a:pPr marL="457200" indent="-457200">
              <a:buFontTx/>
              <a:buAutoNum type="arabicPeriod"/>
            </a:pP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At </a:t>
            </a:r>
            <a:r>
              <a:rPr lang="en-US" sz="2400" dirty="0" err="1">
                <a:latin typeface="Trebuchet MS" charset="0"/>
                <a:ea typeface="ＭＳ Ｐゴシック" charset="-128"/>
                <a:cs typeface="ＭＳ Ｐゴシック" charset="-128"/>
              </a:rPr>
              <a:t>t</a:t>
            </a: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=0 initialize N neural networks</a:t>
            </a:r>
          </a:p>
          <a:p>
            <a:pPr marL="457200" indent="-457200">
              <a:buFontTx/>
              <a:buAutoNum type="arabicPeriod"/>
            </a:pP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Pick a network using </a:t>
            </a:r>
            <a:r>
              <a:rPr lang="en-US" sz="2400" dirty="0" err="1">
                <a:latin typeface="Symbol" charset="2"/>
                <a:ea typeface="ＭＳ Ｐゴシック" charset="-128"/>
                <a:cs typeface="ＭＳ Ｐゴシック" charset="-128"/>
              </a:rPr>
              <a:t>e</a:t>
            </a:r>
            <a:r>
              <a:rPr lang="en-US" sz="2400" dirty="0">
                <a:latin typeface="Symbol" charset="2"/>
                <a:ea typeface="ＭＳ Ｐゴシック" charset="-128"/>
                <a:cs typeface="ＭＳ Ｐゴシック" charset="-128"/>
              </a:rPr>
              <a:t>-</a:t>
            </a: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greedy </a:t>
            </a:r>
            <a:r>
              <a:rPr lang="en-US" sz="2400" dirty="0" err="1">
                <a:latin typeface="Trebuchet MS" charset="0"/>
                <a:ea typeface="ＭＳ Ｐゴシック" charset="-128"/>
                <a:cs typeface="ＭＳ Ｐゴシック" charset="-128"/>
              </a:rPr>
              <a:t>alg</a:t>
            </a: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 (</a:t>
            </a:r>
            <a:r>
              <a:rPr lang="en-US" sz="2400" dirty="0" err="1">
                <a:latin typeface="Symbol" charset="2"/>
                <a:ea typeface="ＭＳ Ｐゴシック" charset="-128"/>
                <a:cs typeface="ＭＳ Ｐゴシック" charset="-128"/>
              </a:rPr>
              <a:t>e</a:t>
            </a:r>
            <a:r>
              <a:rPr lang="en-US" sz="2400" dirty="0">
                <a:latin typeface="Symbol" charset="2"/>
                <a:ea typeface="ＭＳ Ｐゴシック" charset="-128"/>
                <a:cs typeface="ＭＳ Ｐゴシック" charset="-128"/>
              </a:rPr>
              <a:t>=.1)</a:t>
            </a: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 </a:t>
            </a:r>
          </a:p>
          <a:p>
            <a:pPr marL="457200" indent="-457200">
              <a:buFontTx/>
              <a:buAutoNum type="arabicPeriod"/>
            </a:pP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Randomly modify network parameters</a:t>
            </a:r>
          </a:p>
          <a:p>
            <a:pPr marL="457200" indent="-457200">
              <a:buFontTx/>
              <a:buAutoNum type="arabicPeriod"/>
            </a:pP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Use network on this agent for T&gt;&gt;</a:t>
            </a:r>
            <a:r>
              <a:rPr lang="en-US" sz="2400" dirty="0" err="1">
                <a:latin typeface="Trebuchet MS" charset="0"/>
                <a:ea typeface="ＭＳ Ｐゴシック" charset="-128"/>
                <a:cs typeface="ＭＳ Ｐゴシック" charset="-128"/>
              </a:rPr>
              <a:t>t</a:t>
            </a: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 steps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705600" y="2895600"/>
            <a:ext cx="1981200" cy="569913"/>
            <a:chOff x="4224" y="1920"/>
            <a:chExt cx="1248" cy="359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4224" y="1968"/>
              <a:ext cx="338" cy="311"/>
              <a:chOff x="1104" y="2640"/>
              <a:chExt cx="576" cy="480"/>
            </a:xfrm>
          </p:grpSpPr>
          <p:sp>
            <p:nvSpPr>
              <p:cNvPr id="20496" name="Rectangle 6"/>
              <p:cNvSpPr>
                <a:spLocks noChangeArrowheads="1"/>
              </p:cNvSpPr>
              <p:nvPr/>
            </p:nvSpPr>
            <p:spPr bwMode="auto">
              <a:xfrm>
                <a:off x="1152" y="2976"/>
                <a:ext cx="192" cy="144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0497" name="Rectangle 7"/>
              <p:cNvSpPr>
                <a:spLocks noChangeArrowheads="1"/>
              </p:cNvSpPr>
              <p:nvPr/>
            </p:nvSpPr>
            <p:spPr bwMode="auto">
              <a:xfrm>
                <a:off x="1440" y="2976"/>
                <a:ext cx="192" cy="144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0498" name="Rectangle 8"/>
              <p:cNvSpPr>
                <a:spLocks noChangeArrowheads="1"/>
              </p:cNvSpPr>
              <p:nvPr/>
            </p:nvSpPr>
            <p:spPr bwMode="auto">
              <a:xfrm>
                <a:off x="1152" y="2640"/>
                <a:ext cx="192" cy="144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0499" name="Rectangle 9"/>
              <p:cNvSpPr>
                <a:spLocks noChangeArrowheads="1"/>
              </p:cNvSpPr>
              <p:nvPr/>
            </p:nvSpPr>
            <p:spPr bwMode="auto">
              <a:xfrm>
                <a:off x="1440" y="2640"/>
                <a:ext cx="192" cy="144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0500" name="Rectangle 10"/>
              <p:cNvSpPr>
                <a:spLocks noChangeArrowheads="1"/>
              </p:cNvSpPr>
              <p:nvPr/>
            </p:nvSpPr>
            <p:spPr bwMode="auto">
              <a:xfrm>
                <a:off x="1104" y="2736"/>
                <a:ext cx="576" cy="288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0501" name="Rectangle 11"/>
              <p:cNvSpPr>
                <a:spLocks noChangeArrowheads="1"/>
              </p:cNvSpPr>
              <p:nvPr/>
            </p:nvSpPr>
            <p:spPr bwMode="auto">
              <a:xfrm>
                <a:off x="1536" y="2784"/>
                <a:ext cx="96" cy="192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</p:grpSp>
        <p:sp>
          <p:nvSpPr>
            <p:cNvPr id="20495" name="Freeform 12"/>
            <p:cNvSpPr>
              <a:spLocks/>
            </p:cNvSpPr>
            <p:nvPr/>
          </p:nvSpPr>
          <p:spPr bwMode="auto">
            <a:xfrm rot="-983279">
              <a:off x="4512" y="1920"/>
              <a:ext cx="960" cy="309"/>
            </a:xfrm>
            <a:custGeom>
              <a:avLst/>
              <a:gdLst>
                <a:gd name="T0" fmla="*/ 0 w 1616"/>
                <a:gd name="T1" fmla="*/ 0 h 1952"/>
                <a:gd name="T2" fmla="*/ 2 w 1616"/>
                <a:gd name="T3" fmla="*/ 0 h 1952"/>
                <a:gd name="T4" fmla="*/ 3 w 1616"/>
                <a:gd name="T5" fmla="*/ 0 h 1952"/>
                <a:gd name="T6" fmla="*/ 2 w 1616"/>
                <a:gd name="T7" fmla="*/ 0 h 1952"/>
                <a:gd name="T8" fmla="*/ 3 w 1616"/>
                <a:gd name="T9" fmla="*/ 0 h 19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16"/>
                <a:gd name="T16" fmla="*/ 0 h 1952"/>
                <a:gd name="T17" fmla="*/ 1616 w 1616"/>
                <a:gd name="T18" fmla="*/ 1952 h 19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16" h="1952">
                  <a:moveTo>
                    <a:pt x="0" y="272"/>
                  </a:moveTo>
                  <a:cubicBezTo>
                    <a:pt x="396" y="136"/>
                    <a:pt x="792" y="0"/>
                    <a:pt x="1056" y="32"/>
                  </a:cubicBezTo>
                  <a:cubicBezTo>
                    <a:pt x="1320" y="64"/>
                    <a:pt x="1616" y="280"/>
                    <a:pt x="1584" y="464"/>
                  </a:cubicBezTo>
                  <a:cubicBezTo>
                    <a:pt x="1552" y="648"/>
                    <a:pt x="880" y="888"/>
                    <a:pt x="864" y="1136"/>
                  </a:cubicBezTo>
                  <a:cubicBezTo>
                    <a:pt x="848" y="1384"/>
                    <a:pt x="1168" y="1668"/>
                    <a:pt x="1488" y="1952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</p:grp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7086600" y="1905000"/>
            <a:ext cx="1066800" cy="838200"/>
            <a:chOff x="4464" y="1200"/>
            <a:chExt cx="672" cy="528"/>
          </a:xfrm>
        </p:grpSpPr>
        <p:pic>
          <p:nvPicPr>
            <p:cNvPr id="20492" name="Picture 1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813" y="1200"/>
              <a:ext cx="323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93" name="AutoShape 15"/>
            <p:cNvSpPr>
              <a:spLocks noChangeArrowheads="1"/>
            </p:cNvSpPr>
            <p:nvPr/>
          </p:nvSpPr>
          <p:spPr bwMode="auto">
            <a:xfrm flipV="1">
              <a:off x="4464" y="1248"/>
              <a:ext cx="192" cy="43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2375 w 21600"/>
                <a:gd name="T13" fmla="*/ 2900 h 21600"/>
                <a:gd name="T14" fmla="*/ 18225 w 21600"/>
                <a:gd name="T15" fmla="*/ 925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5126" y="0"/>
                  </a:lnTo>
                  <a:lnTo>
                    <a:pt x="15126" y="2912"/>
                  </a:lnTo>
                  <a:lnTo>
                    <a:pt x="12427" y="2912"/>
                  </a:lnTo>
                  <a:cubicBezTo>
                    <a:pt x="5564" y="2912"/>
                    <a:pt x="0" y="7052"/>
                    <a:pt x="0" y="12158"/>
                  </a:cubicBezTo>
                  <a:lnTo>
                    <a:pt x="0" y="21600"/>
                  </a:lnTo>
                  <a:lnTo>
                    <a:pt x="6474" y="21600"/>
                  </a:lnTo>
                  <a:lnTo>
                    <a:pt x="6474" y="12158"/>
                  </a:lnTo>
                  <a:cubicBezTo>
                    <a:pt x="6474" y="10550"/>
                    <a:pt x="9139" y="9246"/>
                    <a:pt x="12427" y="9246"/>
                  </a:cubicBezTo>
                  <a:lnTo>
                    <a:pt x="15126" y="9246"/>
                  </a:lnTo>
                  <a:lnTo>
                    <a:pt x="15126" y="12158"/>
                  </a:lnTo>
                  <a:lnTo>
                    <a:pt x="21600" y="6079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</p:grpSp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6629400" y="1143000"/>
            <a:ext cx="2057400" cy="685800"/>
            <a:chOff x="4176" y="720"/>
            <a:chExt cx="1296" cy="432"/>
          </a:xfrm>
        </p:grpSpPr>
        <p:pic>
          <p:nvPicPr>
            <p:cNvPr id="20486" name="Picture 17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176" y="720"/>
              <a:ext cx="221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87" name="Picture 18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560" y="720"/>
              <a:ext cx="221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88" name="Picture 1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251" y="720"/>
              <a:ext cx="221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89" name="Oval 20"/>
            <p:cNvSpPr>
              <a:spLocks noChangeArrowheads="1"/>
            </p:cNvSpPr>
            <p:nvPr/>
          </p:nvSpPr>
          <p:spPr bwMode="auto">
            <a:xfrm>
              <a:off x="4848" y="912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0490" name="Oval 21"/>
            <p:cNvSpPr>
              <a:spLocks noChangeArrowheads="1"/>
            </p:cNvSpPr>
            <p:nvPr/>
          </p:nvSpPr>
          <p:spPr bwMode="auto">
            <a:xfrm>
              <a:off x="4944" y="912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0491" name="Oval 22"/>
            <p:cNvSpPr>
              <a:spLocks noChangeArrowheads="1"/>
            </p:cNvSpPr>
            <p:nvPr/>
          </p:nvSpPr>
          <p:spPr bwMode="auto">
            <a:xfrm>
              <a:off x="5040" y="912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</p:grpSp>
      <p:sp>
        <p:nvSpPr>
          <p:cNvPr id="23" name="Tijdelijke aanduiding voor voettekst 2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3600" dirty="0" err="1" smtClean="0">
                <a:ea typeface="ＭＳ Ｐゴシック" charset="-128"/>
                <a:cs typeface="ＭＳ Ｐゴシック" charset="-128"/>
              </a:rPr>
              <a:t>Neuro</a:t>
            </a:r>
            <a:r>
              <a:rPr lang="en-US" sz="3600" dirty="0" smtClean="0">
                <a:ea typeface="ＭＳ Ｐゴシック" charset="-128"/>
                <a:cs typeface="ＭＳ Ｐゴシック" charset="-128"/>
              </a:rPr>
              <a:t>-Evolutionary Control</a:t>
            </a:r>
            <a:endParaRPr lang="en-US" sz="3600" dirty="0">
              <a:ea typeface="ＭＳ Ｐゴシック" charset="-128"/>
              <a:cs typeface="ＭＳ Ｐゴシック" charset="-128"/>
            </a:endParaRPr>
          </a:p>
        </p:txBody>
      </p:sp>
      <p:sp>
        <p:nvSpPr>
          <p:cNvPr id="22530" name="Rectangle 3"/>
          <p:cNvSpPr>
            <a:spLocks noGrp="1" noChangeArrowheads="1"/>
          </p:cNvSpPr>
          <p:nvPr>
            <p:ph idx="1"/>
          </p:nvPr>
        </p:nvSpPr>
        <p:spPr>
          <a:xfrm>
            <a:off x="384048" y="1676400"/>
            <a:ext cx="7772400" cy="4114800"/>
          </a:xfrm>
        </p:spPr>
        <p:txBody>
          <a:bodyPr>
            <a:normAutofit/>
          </a:bodyPr>
          <a:lstStyle/>
          <a:p>
            <a:pPr marL="457200" indent="-457200">
              <a:buFontTx/>
              <a:buAutoNum type="arabicPeriod"/>
            </a:pP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At </a:t>
            </a:r>
            <a:r>
              <a:rPr lang="en-US" sz="2400" dirty="0" err="1">
                <a:latin typeface="Trebuchet MS" charset="0"/>
                <a:ea typeface="ＭＳ Ｐゴシック" charset="-128"/>
                <a:cs typeface="ＭＳ Ｐゴシック" charset="-128"/>
              </a:rPr>
              <a:t>t</a:t>
            </a: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=0 initialize N neural networks</a:t>
            </a:r>
          </a:p>
          <a:p>
            <a:pPr marL="457200" indent="-457200">
              <a:buFontTx/>
              <a:buAutoNum type="arabicPeriod"/>
            </a:pP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Pick a network using </a:t>
            </a:r>
            <a:r>
              <a:rPr lang="en-US" sz="2400" dirty="0" err="1">
                <a:latin typeface="Symbol" charset="2"/>
                <a:ea typeface="ＭＳ Ｐゴシック" charset="-128"/>
                <a:cs typeface="ＭＳ Ｐゴシック" charset="-128"/>
              </a:rPr>
              <a:t>e</a:t>
            </a:r>
            <a:r>
              <a:rPr lang="en-US" sz="2400" dirty="0">
                <a:latin typeface="Symbol" charset="2"/>
                <a:ea typeface="ＭＳ Ｐゴシック" charset="-128"/>
                <a:cs typeface="ＭＳ Ｐゴシック" charset="-128"/>
              </a:rPr>
              <a:t>-</a:t>
            </a: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greedy </a:t>
            </a:r>
            <a:r>
              <a:rPr lang="en-US" sz="2400" dirty="0" err="1">
                <a:latin typeface="Trebuchet MS" charset="0"/>
                <a:ea typeface="ＭＳ Ｐゴシック" charset="-128"/>
                <a:cs typeface="ＭＳ Ｐゴシック" charset="-128"/>
              </a:rPr>
              <a:t>alg</a:t>
            </a: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 (</a:t>
            </a:r>
            <a:r>
              <a:rPr lang="en-US" sz="2400" dirty="0" err="1">
                <a:latin typeface="Symbol" charset="2"/>
                <a:ea typeface="ＭＳ Ｐゴシック" charset="-128"/>
                <a:cs typeface="ＭＳ Ｐゴシック" charset="-128"/>
              </a:rPr>
              <a:t>e</a:t>
            </a:r>
            <a:r>
              <a:rPr lang="en-US" sz="2400" dirty="0">
                <a:latin typeface="Symbol" charset="2"/>
                <a:ea typeface="ＭＳ Ｐゴシック" charset="-128"/>
                <a:cs typeface="ＭＳ Ｐゴシック" charset="-128"/>
              </a:rPr>
              <a:t>=.1)</a:t>
            </a: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 </a:t>
            </a:r>
          </a:p>
          <a:p>
            <a:pPr marL="457200" indent="-457200">
              <a:buFontTx/>
              <a:buAutoNum type="arabicPeriod"/>
            </a:pP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Randomly modify network parameters</a:t>
            </a:r>
          </a:p>
          <a:p>
            <a:pPr marL="457200" indent="-457200">
              <a:buFontTx/>
              <a:buAutoNum type="arabicPeriod"/>
            </a:pP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Use network on this agent for T&gt;&gt;</a:t>
            </a:r>
            <a:r>
              <a:rPr lang="en-US" sz="2400" dirty="0" err="1">
                <a:latin typeface="Trebuchet MS" charset="0"/>
                <a:ea typeface="ＭＳ Ｐゴシック" charset="-128"/>
                <a:cs typeface="ＭＳ Ｐゴシック" charset="-128"/>
              </a:rPr>
              <a:t>t</a:t>
            </a: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 steps</a:t>
            </a:r>
          </a:p>
          <a:p>
            <a:pPr marL="457200" indent="-457200">
              <a:buFontTx/>
              <a:buAutoNum type="arabicPeriod"/>
            </a:pP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Evaluate network performance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705600" y="2895600"/>
            <a:ext cx="1981200" cy="569913"/>
            <a:chOff x="4224" y="1920"/>
            <a:chExt cx="1248" cy="359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4224" y="1968"/>
              <a:ext cx="338" cy="311"/>
              <a:chOff x="1104" y="2640"/>
              <a:chExt cx="576" cy="480"/>
            </a:xfrm>
          </p:grpSpPr>
          <p:sp>
            <p:nvSpPr>
              <p:cNvPr id="22546" name="Rectangle 6"/>
              <p:cNvSpPr>
                <a:spLocks noChangeArrowheads="1"/>
              </p:cNvSpPr>
              <p:nvPr/>
            </p:nvSpPr>
            <p:spPr bwMode="auto">
              <a:xfrm>
                <a:off x="1152" y="2976"/>
                <a:ext cx="192" cy="144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2547" name="Rectangle 7"/>
              <p:cNvSpPr>
                <a:spLocks noChangeArrowheads="1"/>
              </p:cNvSpPr>
              <p:nvPr/>
            </p:nvSpPr>
            <p:spPr bwMode="auto">
              <a:xfrm>
                <a:off x="1440" y="2976"/>
                <a:ext cx="192" cy="144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2548" name="Rectangle 8"/>
              <p:cNvSpPr>
                <a:spLocks noChangeArrowheads="1"/>
              </p:cNvSpPr>
              <p:nvPr/>
            </p:nvSpPr>
            <p:spPr bwMode="auto">
              <a:xfrm>
                <a:off x="1152" y="2640"/>
                <a:ext cx="192" cy="144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2549" name="Rectangle 9"/>
              <p:cNvSpPr>
                <a:spLocks noChangeArrowheads="1"/>
              </p:cNvSpPr>
              <p:nvPr/>
            </p:nvSpPr>
            <p:spPr bwMode="auto">
              <a:xfrm>
                <a:off x="1440" y="2640"/>
                <a:ext cx="192" cy="144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2550" name="Rectangle 10"/>
              <p:cNvSpPr>
                <a:spLocks noChangeArrowheads="1"/>
              </p:cNvSpPr>
              <p:nvPr/>
            </p:nvSpPr>
            <p:spPr bwMode="auto">
              <a:xfrm>
                <a:off x="1104" y="2736"/>
                <a:ext cx="576" cy="288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2551" name="Rectangle 11"/>
              <p:cNvSpPr>
                <a:spLocks noChangeArrowheads="1"/>
              </p:cNvSpPr>
              <p:nvPr/>
            </p:nvSpPr>
            <p:spPr bwMode="auto">
              <a:xfrm>
                <a:off x="1536" y="2784"/>
                <a:ext cx="96" cy="192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</p:grpSp>
        <p:sp>
          <p:nvSpPr>
            <p:cNvPr id="22545" name="Freeform 12"/>
            <p:cNvSpPr>
              <a:spLocks/>
            </p:cNvSpPr>
            <p:nvPr/>
          </p:nvSpPr>
          <p:spPr bwMode="auto">
            <a:xfrm rot="-983279">
              <a:off x="4512" y="1920"/>
              <a:ext cx="960" cy="309"/>
            </a:xfrm>
            <a:custGeom>
              <a:avLst/>
              <a:gdLst>
                <a:gd name="T0" fmla="*/ 0 w 1616"/>
                <a:gd name="T1" fmla="*/ 0 h 1952"/>
                <a:gd name="T2" fmla="*/ 2 w 1616"/>
                <a:gd name="T3" fmla="*/ 0 h 1952"/>
                <a:gd name="T4" fmla="*/ 3 w 1616"/>
                <a:gd name="T5" fmla="*/ 0 h 1952"/>
                <a:gd name="T6" fmla="*/ 2 w 1616"/>
                <a:gd name="T7" fmla="*/ 0 h 1952"/>
                <a:gd name="T8" fmla="*/ 3 w 1616"/>
                <a:gd name="T9" fmla="*/ 0 h 19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16"/>
                <a:gd name="T16" fmla="*/ 0 h 1952"/>
                <a:gd name="T17" fmla="*/ 1616 w 1616"/>
                <a:gd name="T18" fmla="*/ 1952 h 19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16" h="1952">
                  <a:moveTo>
                    <a:pt x="0" y="272"/>
                  </a:moveTo>
                  <a:cubicBezTo>
                    <a:pt x="396" y="136"/>
                    <a:pt x="792" y="0"/>
                    <a:pt x="1056" y="32"/>
                  </a:cubicBezTo>
                  <a:cubicBezTo>
                    <a:pt x="1320" y="64"/>
                    <a:pt x="1616" y="280"/>
                    <a:pt x="1584" y="464"/>
                  </a:cubicBezTo>
                  <a:cubicBezTo>
                    <a:pt x="1552" y="648"/>
                    <a:pt x="880" y="888"/>
                    <a:pt x="864" y="1136"/>
                  </a:cubicBezTo>
                  <a:cubicBezTo>
                    <a:pt x="848" y="1384"/>
                    <a:pt x="1168" y="1668"/>
                    <a:pt x="1488" y="1952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</p:grp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7086600" y="1905000"/>
            <a:ext cx="1066800" cy="838200"/>
            <a:chOff x="4464" y="1200"/>
            <a:chExt cx="672" cy="528"/>
          </a:xfrm>
        </p:grpSpPr>
        <p:pic>
          <p:nvPicPr>
            <p:cNvPr id="22542" name="Picture 1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813" y="1200"/>
              <a:ext cx="323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43" name="AutoShape 15"/>
            <p:cNvSpPr>
              <a:spLocks noChangeArrowheads="1"/>
            </p:cNvSpPr>
            <p:nvPr/>
          </p:nvSpPr>
          <p:spPr bwMode="auto">
            <a:xfrm flipV="1">
              <a:off x="4464" y="1248"/>
              <a:ext cx="192" cy="43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2375 w 21600"/>
                <a:gd name="T13" fmla="*/ 2900 h 21600"/>
                <a:gd name="T14" fmla="*/ 18225 w 21600"/>
                <a:gd name="T15" fmla="*/ 925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5126" y="0"/>
                  </a:lnTo>
                  <a:lnTo>
                    <a:pt x="15126" y="2912"/>
                  </a:lnTo>
                  <a:lnTo>
                    <a:pt x="12427" y="2912"/>
                  </a:lnTo>
                  <a:cubicBezTo>
                    <a:pt x="5564" y="2912"/>
                    <a:pt x="0" y="7052"/>
                    <a:pt x="0" y="12158"/>
                  </a:cubicBezTo>
                  <a:lnTo>
                    <a:pt x="0" y="21600"/>
                  </a:lnTo>
                  <a:lnTo>
                    <a:pt x="6474" y="21600"/>
                  </a:lnTo>
                  <a:lnTo>
                    <a:pt x="6474" y="12158"/>
                  </a:lnTo>
                  <a:cubicBezTo>
                    <a:pt x="6474" y="10550"/>
                    <a:pt x="9139" y="9246"/>
                    <a:pt x="12427" y="9246"/>
                  </a:cubicBezTo>
                  <a:lnTo>
                    <a:pt x="15126" y="9246"/>
                  </a:lnTo>
                  <a:lnTo>
                    <a:pt x="15126" y="12158"/>
                  </a:lnTo>
                  <a:lnTo>
                    <a:pt x="21600" y="6079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</p:grpSp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6629400" y="1143000"/>
            <a:ext cx="2057400" cy="685800"/>
            <a:chOff x="4176" y="720"/>
            <a:chExt cx="1296" cy="432"/>
          </a:xfrm>
        </p:grpSpPr>
        <p:pic>
          <p:nvPicPr>
            <p:cNvPr id="22536" name="Picture 17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176" y="720"/>
              <a:ext cx="221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7" name="Picture 18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560" y="720"/>
              <a:ext cx="221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8" name="Picture 1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251" y="720"/>
              <a:ext cx="221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39" name="Oval 20"/>
            <p:cNvSpPr>
              <a:spLocks noChangeArrowheads="1"/>
            </p:cNvSpPr>
            <p:nvPr/>
          </p:nvSpPr>
          <p:spPr bwMode="auto">
            <a:xfrm>
              <a:off x="4848" y="912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2540" name="Oval 21"/>
            <p:cNvSpPr>
              <a:spLocks noChangeArrowheads="1"/>
            </p:cNvSpPr>
            <p:nvPr/>
          </p:nvSpPr>
          <p:spPr bwMode="auto">
            <a:xfrm>
              <a:off x="4944" y="912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2541" name="Oval 22"/>
            <p:cNvSpPr>
              <a:spLocks noChangeArrowheads="1"/>
            </p:cNvSpPr>
            <p:nvPr/>
          </p:nvSpPr>
          <p:spPr bwMode="auto">
            <a:xfrm>
              <a:off x="5040" y="912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</p:grpSp>
      <p:pic>
        <p:nvPicPr>
          <p:cNvPr id="22534" name="Picture 2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0400" y="3581400"/>
            <a:ext cx="512763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5" name="AutoShape 24"/>
          <p:cNvSpPr>
            <a:spLocks noChangeArrowheads="1"/>
          </p:cNvSpPr>
          <p:nvPr/>
        </p:nvSpPr>
        <p:spPr bwMode="auto">
          <a:xfrm>
            <a:off x="7620000" y="3581400"/>
            <a:ext cx="457200" cy="457200"/>
          </a:xfrm>
          <a:prstGeom prst="wedgeRectCallout">
            <a:avLst>
              <a:gd name="adj1" fmla="val -43750"/>
              <a:gd name="adj2" fmla="val 70000"/>
            </a:avLst>
          </a:prstGeom>
          <a:noFill/>
          <a:ln w="1905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r"/>
            <a:r>
              <a:rPr lang="en-US" sz="3200">
                <a:solidFill>
                  <a:schemeClr val="hlink"/>
                </a:solidFill>
                <a:latin typeface="Arial" charset="0"/>
              </a:rPr>
              <a:t>R</a:t>
            </a:r>
          </a:p>
        </p:txBody>
      </p:sp>
      <p:sp>
        <p:nvSpPr>
          <p:cNvPr id="25" name="Tijdelijke aanduiding voor voettekst 2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3600" dirty="0" err="1">
                <a:ea typeface="ＭＳ Ｐゴシック" charset="-128"/>
                <a:cs typeface="ＭＳ Ｐゴシック" charset="-128"/>
              </a:rPr>
              <a:t>Neuro</a:t>
            </a:r>
            <a:r>
              <a:rPr lang="en-US" sz="3600" dirty="0">
                <a:ea typeface="ＭＳ Ｐゴシック" charset="-128"/>
                <a:cs typeface="ＭＳ Ｐゴシック" charset="-128"/>
              </a:rPr>
              <a:t>-Control</a:t>
            </a:r>
          </a:p>
        </p:txBody>
      </p:sp>
      <p:sp>
        <p:nvSpPr>
          <p:cNvPr id="24578" name="Rectangle 3"/>
          <p:cNvSpPr>
            <a:spLocks noGrp="1" noChangeArrowheads="1"/>
          </p:cNvSpPr>
          <p:nvPr>
            <p:ph idx="1"/>
          </p:nvPr>
        </p:nvSpPr>
        <p:spPr>
          <a:xfrm>
            <a:off x="296037" y="1676400"/>
            <a:ext cx="7772400" cy="4114800"/>
          </a:xfrm>
        </p:spPr>
        <p:txBody>
          <a:bodyPr>
            <a:normAutofit/>
          </a:bodyPr>
          <a:lstStyle/>
          <a:p>
            <a:pPr marL="457200" indent="-457200">
              <a:buFontTx/>
              <a:buAutoNum type="arabicPeriod"/>
            </a:pP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At </a:t>
            </a:r>
            <a:r>
              <a:rPr lang="en-US" sz="2400" dirty="0" err="1">
                <a:latin typeface="Trebuchet MS" charset="0"/>
                <a:ea typeface="ＭＳ Ｐゴシック" charset="-128"/>
                <a:cs typeface="ＭＳ Ｐゴシック" charset="-128"/>
              </a:rPr>
              <a:t>t</a:t>
            </a: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=0 initialize N neural networks</a:t>
            </a:r>
          </a:p>
          <a:p>
            <a:pPr marL="457200" indent="-457200">
              <a:buFontTx/>
              <a:buAutoNum type="arabicPeriod"/>
            </a:pP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Pick a network using </a:t>
            </a:r>
            <a:r>
              <a:rPr lang="en-US" sz="2400" dirty="0" err="1">
                <a:latin typeface="Symbol" charset="2"/>
                <a:ea typeface="ＭＳ Ｐゴシック" charset="-128"/>
                <a:cs typeface="ＭＳ Ｐゴシック" charset="-128"/>
              </a:rPr>
              <a:t>e</a:t>
            </a:r>
            <a:r>
              <a:rPr lang="en-US" sz="2400" dirty="0">
                <a:latin typeface="Symbol" charset="2"/>
                <a:ea typeface="ＭＳ Ｐゴシック" charset="-128"/>
                <a:cs typeface="ＭＳ Ｐゴシック" charset="-128"/>
              </a:rPr>
              <a:t>-</a:t>
            </a: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greedy </a:t>
            </a:r>
            <a:r>
              <a:rPr lang="en-US" sz="2400" dirty="0" err="1">
                <a:latin typeface="Trebuchet MS" charset="0"/>
                <a:ea typeface="ＭＳ Ｐゴシック" charset="-128"/>
                <a:cs typeface="ＭＳ Ｐゴシック" charset="-128"/>
              </a:rPr>
              <a:t>alg</a:t>
            </a: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 (</a:t>
            </a:r>
            <a:r>
              <a:rPr lang="en-US" sz="2400" dirty="0" err="1">
                <a:latin typeface="Symbol" charset="2"/>
                <a:ea typeface="ＭＳ Ｐゴシック" charset="-128"/>
                <a:cs typeface="ＭＳ Ｐゴシック" charset="-128"/>
              </a:rPr>
              <a:t>e</a:t>
            </a:r>
            <a:r>
              <a:rPr lang="en-US" sz="2400" dirty="0">
                <a:latin typeface="Symbol" charset="2"/>
                <a:ea typeface="ＭＳ Ｐゴシック" charset="-128"/>
                <a:cs typeface="ＭＳ Ｐゴシック" charset="-128"/>
              </a:rPr>
              <a:t>=.1)</a:t>
            </a: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 </a:t>
            </a:r>
          </a:p>
          <a:p>
            <a:pPr marL="457200" indent="-457200">
              <a:buFontTx/>
              <a:buAutoNum type="arabicPeriod"/>
            </a:pP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Randomly modify network parameters</a:t>
            </a:r>
          </a:p>
          <a:p>
            <a:pPr marL="457200" indent="-457200">
              <a:buFontTx/>
              <a:buAutoNum type="arabicPeriod"/>
            </a:pP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Use network on this agent for T&gt;&gt;</a:t>
            </a:r>
            <a:r>
              <a:rPr lang="en-US" sz="2400" dirty="0" err="1">
                <a:latin typeface="Trebuchet MS" charset="0"/>
                <a:ea typeface="ＭＳ Ｐゴシック" charset="-128"/>
                <a:cs typeface="ＭＳ Ｐゴシック" charset="-128"/>
              </a:rPr>
              <a:t>t</a:t>
            </a: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 steps</a:t>
            </a:r>
          </a:p>
          <a:p>
            <a:pPr marL="457200" indent="-457200">
              <a:buFontTx/>
              <a:buAutoNum type="arabicPeriod"/>
            </a:pP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Evaluate network performance</a:t>
            </a:r>
          </a:p>
          <a:p>
            <a:pPr marL="457200" indent="-457200">
              <a:buFontTx/>
              <a:buAutoNum type="arabicPeriod"/>
            </a:pP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Re-insert network into pool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705600" y="2895600"/>
            <a:ext cx="1981200" cy="569913"/>
            <a:chOff x="4224" y="1920"/>
            <a:chExt cx="1248" cy="359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4224" y="1968"/>
              <a:ext cx="338" cy="311"/>
              <a:chOff x="1104" y="2640"/>
              <a:chExt cx="576" cy="480"/>
            </a:xfrm>
          </p:grpSpPr>
          <p:sp>
            <p:nvSpPr>
              <p:cNvPr id="24595" name="Rectangle 6"/>
              <p:cNvSpPr>
                <a:spLocks noChangeArrowheads="1"/>
              </p:cNvSpPr>
              <p:nvPr/>
            </p:nvSpPr>
            <p:spPr bwMode="auto">
              <a:xfrm>
                <a:off x="1152" y="2976"/>
                <a:ext cx="192" cy="144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4596" name="Rectangle 7"/>
              <p:cNvSpPr>
                <a:spLocks noChangeArrowheads="1"/>
              </p:cNvSpPr>
              <p:nvPr/>
            </p:nvSpPr>
            <p:spPr bwMode="auto">
              <a:xfrm>
                <a:off x="1440" y="2976"/>
                <a:ext cx="192" cy="144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4597" name="Rectangle 8"/>
              <p:cNvSpPr>
                <a:spLocks noChangeArrowheads="1"/>
              </p:cNvSpPr>
              <p:nvPr/>
            </p:nvSpPr>
            <p:spPr bwMode="auto">
              <a:xfrm>
                <a:off x="1152" y="2640"/>
                <a:ext cx="192" cy="144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4598" name="Rectangle 9"/>
              <p:cNvSpPr>
                <a:spLocks noChangeArrowheads="1"/>
              </p:cNvSpPr>
              <p:nvPr/>
            </p:nvSpPr>
            <p:spPr bwMode="auto">
              <a:xfrm>
                <a:off x="1440" y="2640"/>
                <a:ext cx="192" cy="144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4599" name="Rectangle 10"/>
              <p:cNvSpPr>
                <a:spLocks noChangeArrowheads="1"/>
              </p:cNvSpPr>
              <p:nvPr/>
            </p:nvSpPr>
            <p:spPr bwMode="auto">
              <a:xfrm>
                <a:off x="1104" y="2736"/>
                <a:ext cx="576" cy="288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4600" name="Rectangle 11"/>
              <p:cNvSpPr>
                <a:spLocks noChangeArrowheads="1"/>
              </p:cNvSpPr>
              <p:nvPr/>
            </p:nvSpPr>
            <p:spPr bwMode="auto">
              <a:xfrm>
                <a:off x="1536" y="2784"/>
                <a:ext cx="96" cy="192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</p:grpSp>
        <p:sp>
          <p:nvSpPr>
            <p:cNvPr id="24594" name="Freeform 12"/>
            <p:cNvSpPr>
              <a:spLocks/>
            </p:cNvSpPr>
            <p:nvPr/>
          </p:nvSpPr>
          <p:spPr bwMode="auto">
            <a:xfrm rot="-983279">
              <a:off x="4512" y="1920"/>
              <a:ext cx="960" cy="309"/>
            </a:xfrm>
            <a:custGeom>
              <a:avLst/>
              <a:gdLst>
                <a:gd name="T0" fmla="*/ 0 w 1616"/>
                <a:gd name="T1" fmla="*/ 0 h 1952"/>
                <a:gd name="T2" fmla="*/ 2 w 1616"/>
                <a:gd name="T3" fmla="*/ 0 h 1952"/>
                <a:gd name="T4" fmla="*/ 3 w 1616"/>
                <a:gd name="T5" fmla="*/ 0 h 1952"/>
                <a:gd name="T6" fmla="*/ 2 w 1616"/>
                <a:gd name="T7" fmla="*/ 0 h 1952"/>
                <a:gd name="T8" fmla="*/ 3 w 1616"/>
                <a:gd name="T9" fmla="*/ 0 h 19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16"/>
                <a:gd name="T16" fmla="*/ 0 h 1952"/>
                <a:gd name="T17" fmla="*/ 1616 w 1616"/>
                <a:gd name="T18" fmla="*/ 1952 h 19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16" h="1952">
                  <a:moveTo>
                    <a:pt x="0" y="272"/>
                  </a:moveTo>
                  <a:cubicBezTo>
                    <a:pt x="396" y="136"/>
                    <a:pt x="792" y="0"/>
                    <a:pt x="1056" y="32"/>
                  </a:cubicBezTo>
                  <a:cubicBezTo>
                    <a:pt x="1320" y="64"/>
                    <a:pt x="1616" y="280"/>
                    <a:pt x="1584" y="464"/>
                  </a:cubicBezTo>
                  <a:cubicBezTo>
                    <a:pt x="1552" y="648"/>
                    <a:pt x="880" y="888"/>
                    <a:pt x="864" y="1136"/>
                  </a:cubicBezTo>
                  <a:cubicBezTo>
                    <a:pt x="848" y="1384"/>
                    <a:pt x="1168" y="1668"/>
                    <a:pt x="1488" y="1952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</p:grp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7086600" y="1905000"/>
            <a:ext cx="1066800" cy="838200"/>
            <a:chOff x="4464" y="1200"/>
            <a:chExt cx="672" cy="528"/>
          </a:xfrm>
        </p:grpSpPr>
        <p:pic>
          <p:nvPicPr>
            <p:cNvPr id="24591" name="Picture 1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813" y="1200"/>
              <a:ext cx="323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92" name="AutoShape 15"/>
            <p:cNvSpPr>
              <a:spLocks noChangeArrowheads="1"/>
            </p:cNvSpPr>
            <p:nvPr/>
          </p:nvSpPr>
          <p:spPr bwMode="auto">
            <a:xfrm flipV="1">
              <a:off x="4464" y="1248"/>
              <a:ext cx="192" cy="43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2375 w 21600"/>
                <a:gd name="T13" fmla="*/ 2900 h 21600"/>
                <a:gd name="T14" fmla="*/ 18225 w 21600"/>
                <a:gd name="T15" fmla="*/ 925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5126" y="0"/>
                  </a:lnTo>
                  <a:lnTo>
                    <a:pt x="15126" y="2912"/>
                  </a:lnTo>
                  <a:lnTo>
                    <a:pt x="12427" y="2912"/>
                  </a:lnTo>
                  <a:cubicBezTo>
                    <a:pt x="5564" y="2912"/>
                    <a:pt x="0" y="7052"/>
                    <a:pt x="0" y="12158"/>
                  </a:cubicBezTo>
                  <a:lnTo>
                    <a:pt x="0" y="21600"/>
                  </a:lnTo>
                  <a:lnTo>
                    <a:pt x="6474" y="21600"/>
                  </a:lnTo>
                  <a:lnTo>
                    <a:pt x="6474" y="12158"/>
                  </a:lnTo>
                  <a:cubicBezTo>
                    <a:pt x="6474" y="10550"/>
                    <a:pt x="9139" y="9246"/>
                    <a:pt x="12427" y="9246"/>
                  </a:cubicBezTo>
                  <a:lnTo>
                    <a:pt x="15126" y="9246"/>
                  </a:lnTo>
                  <a:lnTo>
                    <a:pt x="15126" y="12158"/>
                  </a:lnTo>
                  <a:lnTo>
                    <a:pt x="21600" y="6079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</p:grpSp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6629400" y="1143000"/>
            <a:ext cx="2057400" cy="685800"/>
            <a:chOff x="4176" y="720"/>
            <a:chExt cx="1296" cy="432"/>
          </a:xfrm>
        </p:grpSpPr>
        <p:pic>
          <p:nvPicPr>
            <p:cNvPr id="24585" name="Picture 17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176" y="720"/>
              <a:ext cx="221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86" name="Picture 18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560" y="720"/>
              <a:ext cx="221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87" name="Picture 1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251" y="720"/>
              <a:ext cx="221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88" name="Oval 20"/>
            <p:cNvSpPr>
              <a:spLocks noChangeArrowheads="1"/>
            </p:cNvSpPr>
            <p:nvPr/>
          </p:nvSpPr>
          <p:spPr bwMode="auto">
            <a:xfrm>
              <a:off x="4848" y="912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4589" name="Oval 21"/>
            <p:cNvSpPr>
              <a:spLocks noChangeArrowheads="1"/>
            </p:cNvSpPr>
            <p:nvPr/>
          </p:nvSpPr>
          <p:spPr bwMode="auto">
            <a:xfrm>
              <a:off x="4944" y="912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4590" name="Oval 22"/>
            <p:cNvSpPr>
              <a:spLocks noChangeArrowheads="1"/>
            </p:cNvSpPr>
            <p:nvPr/>
          </p:nvSpPr>
          <p:spPr bwMode="auto">
            <a:xfrm>
              <a:off x="5040" y="912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</p:grpSp>
      <p:pic>
        <p:nvPicPr>
          <p:cNvPr id="24582" name="Picture 2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0400" y="3581400"/>
            <a:ext cx="512763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3" name="AutoShape 24"/>
          <p:cNvSpPr>
            <a:spLocks noChangeArrowheads="1"/>
          </p:cNvSpPr>
          <p:nvPr/>
        </p:nvSpPr>
        <p:spPr bwMode="auto">
          <a:xfrm>
            <a:off x="7620000" y="3581400"/>
            <a:ext cx="457200" cy="457200"/>
          </a:xfrm>
          <a:prstGeom prst="wedgeRectCallout">
            <a:avLst>
              <a:gd name="adj1" fmla="val -43750"/>
              <a:gd name="adj2" fmla="val 70000"/>
            </a:avLst>
          </a:prstGeom>
          <a:noFill/>
          <a:ln w="1905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r"/>
            <a:r>
              <a:rPr lang="en-US" sz="3200">
                <a:solidFill>
                  <a:schemeClr val="hlink"/>
                </a:solidFill>
                <a:latin typeface="Arial" charset="0"/>
              </a:rPr>
              <a:t>R</a:t>
            </a:r>
          </a:p>
        </p:txBody>
      </p:sp>
      <p:sp>
        <p:nvSpPr>
          <p:cNvPr id="24584" name="AutoShape 25"/>
          <p:cNvSpPr>
            <a:spLocks noChangeArrowheads="1"/>
          </p:cNvSpPr>
          <p:nvPr/>
        </p:nvSpPr>
        <p:spPr bwMode="auto">
          <a:xfrm rot="5400000" flipV="1">
            <a:off x="6172200" y="4267200"/>
            <a:ext cx="876300" cy="3429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lnTo>
                  <a:pt x="21600" y="6079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26" name="Tijdelijke aanduiding voor voettekst 2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3600" dirty="0" err="1" smtClean="0">
                <a:ea typeface="ＭＳ Ｐゴシック" charset="-128"/>
                <a:cs typeface="ＭＳ Ｐゴシック" charset="-128"/>
              </a:rPr>
              <a:t>Neuro</a:t>
            </a:r>
            <a:r>
              <a:rPr lang="en-US" sz="3600" dirty="0" smtClean="0">
                <a:ea typeface="ＭＳ Ｐゴシック" charset="-128"/>
                <a:cs typeface="ＭＳ Ｐゴシック" charset="-128"/>
              </a:rPr>
              <a:t>-Evolutionary Control</a:t>
            </a:r>
            <a:endParaRPr lang="en-US" sz="3600" dirty="0">
              <a:ea typeface="ＭＳ Ｐゴシック" charset="-128"/>
              <a:cs typeface="ＭＳ Ｐゴシック" charset="-128"/>
            </a:endParaRPr>
          </a:p>
        </p:txBody>
      </p:sp>
      <p:sp>
        <p:nvSpPr>
          <p:cNvPr id="26626" name="Rectangle 3"/>
          <p:cNvSpPr>
            <a:spLocks noGrp="1" noChangeArrowheads="1"/>
          </p:cNvSpPr>
          <p:nvPr>
            <p:ph idx="1"/>
          </p:nvPr>
        </p:nvSpPr>
        <p:spPr>
          <a:xfrm>
            <a:off x="321183" y="1676400"/>
            <a:ext cx="7772400" cy="4114800"/>
          </a:xfrm>
        </p:spPr>
        <p:txBody>
          <a:bodyPr>
            <a:normAutofit/>
          </a:bodyPr>
          <a:lstStyle/>
          <a:p>
            <a:pPr marL="457200" indent="-457200">
              <a:buFontTx/>
              <a:buAutoNum type="arabicPeriod"/>
            </a:pP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At </a:t>
            </a:r>
            <a:r>
              <a:rPr lang="en-US" sz="2400" dirty="0" err="1">
                <a:latin typeface="Trebuchet MS" charset="0"/>
                <a:ea typeface="ＭＳ Ｐゴシック" charset="-128"/>
                <a:cs typeface="ＭＳ Ｐゴシック" charset="-128"/>
              </a:rPr>
              <a:t>t</a:t>
            </a: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=0 initialize N neural networks</a:t>
            </a:r>
          </a:p>
          <a:p>
            <a:pPr marL="457200" indent="-457200">
              <a:buFontTx/>
              <a:buAutoNum type="arabicPeriod"/>
            </a:pP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Pick a network using </a:t>
            </a:r>
            <a:r>
              <a:rPr lang="en-US" sz="2400" dirty="0" err="1">
                <a:latin typeface="Symbol" charset="2"/>
                <a:ea typeface="ＭＳ Ｐゴシック" charset="-128"/>
                <a:cs typeface="ＭＳ Ｐゴシック" charset="-128"/>
              </a:rPr>
              <a:t>e</a:t>
            </a:r>
            <a:r>
              <a:rPr lang="en-US" sz="2400" dirty="0">
                <a:latin typeface="Symbol" charset="2"/>
                <a:ea typeface="ＭＳ Ｐゴシック" charset="-128"/>
                <a:cs typeface="ＭＳ Ｐゴシック" charset="-128"/>
              </a:rPr>
              <a:t>-</a:t>
            </a: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greedy </a:t>
            </a:r>
            <a:r>
              <a:rPr lang="en-US" sz="2400" dirty="0" err="1">
                <a:latin typeface="Trebuchet MS" charset="0"/>
                <a:ea typeface="ＭＳ Ｐゴシック" charset="-128"/>
                <a:cs typeface="ＭＳ Ｐゴシック" charset="-128"/>
              </a:rPr>
              <a:t>alg</a:t>
            </a: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 (</a:t>
            </a:r>
            <a:r>
              <a:rPr lang="en-US" sz="2400" dirty="0" err="1">
                <a:latin typeface="Symbol" charset="2"/>
                <a:ea typeface="ＭＳ Ｐゴシック" charset="-128"/>
                <a:cs typeface="ＭＳ Ｐゴシック" charset="-128"/>
              </a:rPr>
              <a:t>e</a:t>
            </a:r>
            <a:r>
              <a:rPr lang="en-US" sz="2400" dirty="0">
                <a:latin typeface="Symbol" charset="2"/>
                <a:ea typeface="ＭＳ Ｐゴシック" charset="-128"/>
                <a:cs typeface="ＭＳ Ｐゴシック" charset="-128"/>
              </a:rPr>
              <a:t>=.1)</a:t>
            </a: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 </a:t>
            </a:r>
          </a:p>
          <a:p>
            <a:pPr marL="457200" indent="-457200">
              <a:buFontTx/>
              <a:buAutoNum type="arabicPeriod"/>
            </a:pP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Randomly modify network parameters</a:t>
            </a:r>
          </a:p>
          <a:p>
            <a:pPr marL="457200" indent="-457200">
              <a:buFontTx/>
              <a:buAutoNum type="arabicPeriod"/>
            </a:pP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Use network on this agent for T&gt;&gt;</a:t>
            </a:r>
            <a:r>
              <a:rPr lang="en-US" sz="2400" dirty="0" err="1">
                <a:latin typeface="Trebuchet MS" charset="0"/>
                <a:ea typeface="ＭＳ Ｐゴシック" charset="-128"/>
                <a:cs typeface="ＭＳ Ｐゴシック" charset="-128"/>
              </a:rPr>
              <a:t>t</a:t>
            </a: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 steps</a:t>
            </a:r>
          </a:p>
          <a:p>
            <a:pPr marL="457200" indent="-457200">
              <a:buFontTx/>
              <a:buAutoNum type="arabicPeriod"/>
            </a:pP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Evaluate network performance</a:t>
            </a:r>
          </a:p>
          <a:p>
            <a:pPr marL="457200" indent="-457200">
              <a:buFontTx/>
              <a:buAutoNum type="arabicPeriod"/>
            </a:pP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Re-insert network into pool</a:t>
            </a:r>
          </a:p>
          <a:p>
            <a:pPr marL="457200" indent="-457200">
              <a:buFontTx/>
              <a:buAutoNum type="arabicPeriod"/>
            </a:pP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Remove worst network from pool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705600" y="2895600"/>
            <a:ext cx="1981200" cy="569913"/>
            <a:chOff x="4224" y="1920"/>
            <a:chExt cx="1248" cy="359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4224" y="1968"/>
              <a:ext cx="338" cy="311"/>
              <a:chOff x="1104" y="2640"/>
              <a:chExt cx="576" cy="480"/>
            </a:xfrm>
          </p:grpSpPr>
          <p:sp>
            <p:nvSpPr>
              <p:cNvPr id="26652" name="Rectangle 6"/>
              <p:cNvSpPr>
                <a:spLocks noChangeArrowheads="1"/>
              </p:cNvSpPr>
              <p:nvPr/>
            </p:nvSpPr>
            <p:spPr bwMode="auto">
              <a:xfrm>
                <a:off x="1152" y="2976"/>
                <a:ext cx="192" cy="144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6653" name="Rectangle 7"/>
              <p:cNvSpPr>
                <a:spLocks noChangeArrowheads="1"/>
              </p:cNvSpPr>
              <p:nvPr/>
            </p:nvSpPr>
            <p:spPr bwMode="auto">
              <a:xfrm>
                <a:off x="1440" y="2976"/>
                <a:ext cx="192" cy="144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6654" name="Rectangle 8"/>
              <p:cNvSpPr>
                <a:spLocks noChangeArrowheads="1"/>
              </p:cNvSpPr>
              <p:nvPr/>
            </p:nvSpPr>
            <p:spPr bwMode="auto">
              <a:xfrm>
                <a:off x="1152" y="2640"/>
                <a:ext cx="192" cy="144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6655" name="Rectangle 9"/>
              <p:cNvSpPr>
                <a:spLocks noChangeArrowheads="1"/>
              </p:cNvSpPr>
              <p:nvPr/>
            </p:nvSpPr>
            <p:spPr bwMode="auto">
              <a:xfrm>
                <a:off x="1440" y="2640"/>
                <a:ext cx="192" cy="144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6656" name="Rectangle 10"/>
              <p:cNvSpPr>
                <a:spLocks noChangeArrowheads="1"/>
              </p:cNvSpPr>
              <p:nvPr/>
            </p:nvSpPr>
            <p:spPr bwMode="auto">
              <a:xfrm>
                <a:off x="1104" y="2736"/>
                <a:ext cx="576" cy="288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6657" name="Rectangle 11"/>
              <p:cNvSpPr>
                <a:spLocks noChangeArrowheads="1"/>
              </p:cNvSpPr>
              <p:nvPr/>
            </p:nvSpPr>
            <p:spPr bwMode="auto">
              <a:xfrm>
                <a:off x="1536" y="2784"/>
                <a:ext cx="96" cy="192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</p:grpSp>
        <p:sp>
          <p:nvSpPr>
            <p:cNvPr id="26651" name="Freeform 12"/>
            <p:cNvSpPr>
              <a:spLocks/>
            </p:cNvSpPr>
            <p:nvPr/>
          </p:nvSpPr>
          <p:spPr bwMode="auto">
            <a:xfrm rot="-983279">
              <a:off x="4512" y="1920"/>
              <a:ext cx="960" cy="309"/>
            </a:xfrm>
            <a:custGeom>
              <a:avLst/>
              <a:gdLst>
                <a:gd name="T0" fmla="*/ 0 w 1616"/>
                <a:gd name="T1" fmla="*/ 0 h 1952"/>
                <a:gd name="T2" fmla="*/ 2 w 1616"/>
                <a:gd name="T3" fmla="*/ 0 h 1952"/>
                <a:gd name="T4" fmla="*/ 3 w 1616"/>
                <a:gd name="T5" fmla="*/ 0 h 1952"/>
                <a:gd name="T6" fmla="*/ 2 w 1616"/>
                <a:gd name="T7" fmla="*/ 0 h 1952"/>
                <a:gd name="T8" fmla="*/ 3 w 1616"/>
                <a:gd name="T9" fmla="*/ 0 h 19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16"/>
                <a:gd name="T16" fmla="*/ 0 h 1952"/>
                <a:gd name="T17" fmla="*/ 1616 w 1616"/>
                <a:gd name="T18" fmla="*/ 1952 h 19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16" h="1952">
                  <a:moveTo>
                    <a:pt x="0" y="272"/>
                  </a:moveTo>
                  <a:cubicBezTo>
                    <a:pt x="396" y="136"/>
                    <a:pt x="792" y="0"/>
                    <a:pt x="1056" y="32"/>
                  </a:cubicBezTo>
                  <a:cubicBezTo>
                    <a:pt x="1320" y="64"/>
                    <a:pt x="1616" y="280"/>
                    <a:pt x="1584" y="464"/>
                  </a:cubicBezTo>
                  <a:cubicBezTo>
                    <a:pt x="1552" y="648"/>
                    <a:pt x="880" y="888"/>
                    <a:pt x="864" y="1136"/>
                  </a:cubicBezTo>
                  <a:cubicBezTo>
                    <a:pt x="848" y="1384"/>
                    <a:pt x="1168" y="1668"/>
                    <a:pt x="1488" y="1952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</p:grp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7086600" y="1905000"/>
            <a:ext cx="1066800" cy="838200"/>
            <a:chOff x="4464" y="1200"/>
            <a:chExt cx="672" cy="528"/>
          </a:xfrm>
        </p:grpSpPr>
        <p:pic>
          <p:nvPicPr>
            <p:cNvPr id="26648" name="Picture 1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813" y="1200"/>
              <a:ext cx="323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49" name="AutoShape 15"/>
            <p:cNvSpPr>
              <a:spLocks noChangeArrowheads="1"/>
            </p:cNvSpPr>
            <p:nvPr/>
          </p:nvSpPr>
          <p:spPr bwMode="auto">
            <a:xfrm flipV="1">
              <a:off x="4464" y="1248"/>
              <a:ext cx="192" cy="43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2375 w 21600"/>
                <a:gd name="T13" fmla="*/ 2900 h 21600"/>
                <a:gd name="T14" fmla="*/ 18225 w 21600"/>
                <a:gd name="T15" fmla="*/ 925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5126" y="0"/>
                  </a:lnTo>
                  <a:lnTo>
                    <a:pt x="15126" y="2912"/>
                  </a:lnTo>
                  <a:lnTo>
                    <a:pt x="12427" y="2912"/>
                  </a:lnTo>
                  <a:cubicBezTo>
                    <a:pt x="5564" y="2912"/>
                    <a:pt x="0" y="7052"/>
                    <a:pt x="0" y="12158"/>
                  </a:cubicBezTo>
                  <a:lnTo>
                    <a:pt x="0" y="21600"/>
                  </a:lnTo>
                  <a:lnTo>
                    <a:pt x="6474" y="21600"/>
                  </a:lnTo>
                  <a:lnTo>
                    <a:pt x="6474" y="12158"/>
                  </a:lnTo>
                  <a:cubicBezTo>
                    <a:pt x="6474" y="10550"/>
                    <a:pt x="9139" y="9246"/>
                    <a:pt x="12427" y="9246"/>
                  </a:cubicBezTo>
                  <a:lnTo>
                    <a:pt x="15126" y="9246"/>
                  </a:lnTo>
                  <a:lnTo>
                    <a:pt x="15126" y="12158"/>
                  </a:lnTo>
                  <a:lnTo>
                    <a:pt x="21600" y="6079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</p:grpSp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6629400" y="1143000"/>
            <a:ext cx="2057400" cy="685800"/>
            <a:chOff x="4176" y="720"/>
            <a:chExt cx="1296" cy="432"/>
          </a:xfrm>
        </p:grpSpPr>
        <p:pic>
          <p:nvPicPr>
            <p:cNvPr id="26642" name="Picture 17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176" y="720"/>
              <a:ext cx="221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43" name="Picture 18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560" y="720"/>
              <a:ext cx="221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44" name="Picture 1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251" y="720"/>
              <a:ext cx="221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45" name="Oval 20"/>
            <p:cNvSpPr>
              <a:spLocks noChangeArrowheads="1"/>
            </p:cNvSpPr>
            <p:nvPr/>
          </p:nvSpPr>
          <p:spPr bwMode="auto">
            <a:xfrm>
              <a:off x="4848" y="912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6646" name="Oval 21"/>
            <p:cNvSpPr>
              <a:spLocks noChangeArrowheads="1"/>
            </p:cNvSpPr>
            <p:nvPr/>
          </p:nvSpPr>
          <p:spPr bwMode="auto">
            <a:xfrm>
              <a:off x="4944" y="912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6647" name="Oval 22"/>
            <p:cNvSpPr>
              <a:spLocks noChangeArrowheads="1"/>
            </p:cNvSpPr>
            <p:nvPr/>
          </p:nvSpPr>
          <p:spPr bwMode="auto">
            <a:xfrm>
              <a:off x="5040" y="912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</p:grpSp>
      <p:pic>
        <p:nvPicPr>
          <p:cNvPr id="26630" name="Picture 2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0400" y="3581400"/>
            <a:ext cx="512763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1" name="AutoShape 24"/>
          <p:cNvSpPr>
            <a:spLocks noChangeArrowheads="1"/>
          </p:cNvSpPr>
          <p:nvPr/>
        </p:nvSpPr>
        <p:spPr bwMode="auto">
          <a:xfrm>
            <a:off x="7620000" y="3581400"/>
            <a:ext cx="457200" cy="457200"/>
          </a:xfrm>
          <a:prstGeom prst="wedgeRectCallout">
            <a:avLst>
              <a:gd name="adj1" fmla="val -43750"/>
              <a:gd name="adj2" fmla="val 70000"/>
            </a:avLst>
          </a:prstGeom>
          <a:noFill/>
          <a:ln w="1905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r"/>
            <a:r>
              <a:rPr lang="en-US" sz="3200">
                <a:solidFill>
                  <a:schemeClr val="hlink"/>
                </a:solidFill>
                <a:latin typeface="Arial" charset="0"/>
              </a:rPr>
              <a:t>R</a:t>
            </a:r>
          </a:p>
        </p:txBody>
      </p:sp>
      <p:sp>
        <p:nvSpPr>
          <p:cNvPr id="26632" name="AutoShape 25"/>
          <p:cNvSpPr>
            <a:spLocks noChangeArrowheads="1"/>
          </p:cNvSpPr>
          <p:nvPr/>
        </p:nvSpPr>
        <p:spPr bwMode="auto">
          <a:xfrm rot="5400000" flipV="1">
            <a:off x="6172200" y="4267200"/>
            <a:ext cx="876300" cy="3429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lnTo>
                  <a:pt x="21600" y="6079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>
            <a:prstTxWarp prst="textNoShape">
              <a:avLst/>
            </a:prstTxWarp>
          </a:bodyPr>
          <a:lstStyle/>
          <a:p>
            <a:endParaRPr lang="nl-NL"/>
          </a:p>
        </p:txBody>
      </p:sp>
      <p:grpSp>
        <p:nvGrpSpPr>
          <p:cNvPr id="6" name="Group 26"/>
          <p:cNvGrpSpPr>
            <a:grpSpLocks/>
          </p:cNvGrpSpPr>
          <p:nvPr/>
        </p:nvGrpSpPr>
        <p:grpSpPr bwMode="auto">
          <a:xfrm>
            <a:off x="6629400" y="5029200"/>
            <a:ext cx="2057400" cy="685800"/>
            <a:chOff x="4176" y="720"/>
            <a:chExt cx="1296" cy="432"/>
          </a:xfrm>
        </p:grpSpPr>
        <p:pic>
          <p:nvPicPr>
            <p:cNvPr id="26636" name="Picture 27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176" y="720"/>
              <a:ext cx="221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37" name="Picture 28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560" y="720"/>
              <a:ext cx="221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38" name="Picture 2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251" y="720"/>
              <a:ext cx="221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39" name="Oval 30"/>
            <p:cNvSpPr>
              <a:spLocks noChangeArrowheads="1"/>
            </p:cNvSpPr>
            <p:nvPr/>
          </p:nvSpPr>
          <p:spPr bwMode="auto">
            <a:xfrm>
              <a:off x="4848" y="912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6640" name="Oval 31"/>
            <p:cNvSpPr>
              <a:spLocks noChangeArrowheads="1"/>
            </p:cNvSpPr>
            <p:nvPr/>
          </p:nvSpPr>
          <p:spPr bwMode="auto">
            <a:xfrm>
              <a:off x="4944" y="912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6641" name="Oval 32"/>
            <p:cNvSpPr>
              <a:spLocks noChangeArrowheads="1"/>
            </p:cNvSpPr>
            <p:nvPr/>
          </p:nvSpPr>
          <p:spPr bwMode="auto">
            <a:xfrm>
              <a:off x="5040" y="912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</p:grpSp>
      <p:sp>
        <p:nvSpPr>
          <p:cNvPr id="26634" name="Line 33"/>
          <p:cNvSpPr>
            <a:spLocks noChangeShapeType="1"/>
          </p:cNvSpPr>
          <p:nvPr/>
        </p:nvSpPr>
        <p:spPr bwMode="auto">
          <a:xfrm>
            <a:off x="7086600" y="4800600"/>
            <a:ext cx="609600" cy="1143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26635" name="Line 34"/>
          <p:cNvSpPr>
            <a:spLocks noChangeShapeType="1"/>
          </p:cNvSpPr>
          <p:nvPr/>
        </p:nvSpPr>
        <p:spPr bwMode="auto">
          <a:xfrm flipV="1">
            <a:off x="7086600" y="4800600"/>
            <a:ext cx="609600" cy="1143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35" name="Tijdelijke aanduiding voor voettekst 3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3600" dirty="0" err="1" smtClean="0">
                <a:ea typeface="ＭＳ Ｐゴシック" charset="-128"/>
                <a:cs typeface="ＭＳ Ｐゴシック" charset="-128"/>
              </a:rPr>
              <a:t>Neuro</a:t>
            </a:r>
            <a:r>
              <a:rPr lang="en-US" sz="3600" dirty="0" smtClean="0">
                <a:ea typeface="ＭＳ Ｐゴシック" charset="-128"/>
                <a:cs typeface="ＭＳ Ｐゴシック" charset="-128"/>
              </a:rPr>
              <a:t>-Evolutionary Control</a:t>
            </a:r>
            <a:endParaRPr lang="en-US" sz="3600" dirty="0">
              <a:ea typeface="ＭＳ Ｐゴシック" charset="-128"/>
              <a:cs typeface="ＭＳ Ｐゴシック" charset="-128"/>
            </a:endParaRPr>
          </a:p>
        </p:txBody>
      </p:sp>
      <p:sp>
        <p:nvSpPr>
          <p:cNvPr id="28674" name="Rectangle 3"/>
          <p:cNvSpPr>
            <a:spLocks noGrp="1" noChangeArrowheads="1"/>
          </p:cNvSpPr>
          <p:nvPr>
            <p:ph idx="1"/>
          </p:nvPr>
        </p:nvSpPr>
        <p:spPr>
          <a:xfrm>
            <a:off x="358902" y="1676400"/>
            <a:ext cx="7772400" cy="4114800"/>
          </a:xfrm>
        </p:spPr>
        <p:txBody>
          <a:bodyPr>
            <a:normAutofit/>
          </a:bodyPr>
          <a:lstStyle/>
          <a:p>
            <a:pPr marL="457200" indent="-457200">
              <a:buFontTx/>
              <a:buAutoNum type="arabicPeriod"/>
            </a:pP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At </a:t>
            </a:r>
            <a:r>
              <a:rPr lang="en-US" sz="2400" dirty="0" err="1">
                <a:latin typeface="Trebuchet MS" charset="0"/>
                <a:ea typeface="ＭＳ Ｐゴシック" charset="-128"/>
                <a:cs typeface="ＭＳ Ｐゴシック" charset="-128"/>
              </a:rPr>
              <a:t>t</a:t>
            </a: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=0 initialize N neural networks</a:t>
            </a:r>
          </a:p>
          <a:p>
            <a:pPr marL="457200" indent="-457200">
              <a:buFontTx/>
              <a:buAutoNum type="arabicPeriod"/>
            </a:pP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Pick a network using </a:t>
            </a:r>
            <a:r>
              <a:rPr lang="en-US" sz="2400" dirty="0" err="1">
                <a:latin typeface="Symbol" charset="2"/>
                <a:ea typeface="ＭＳ Ｐゴシック" charset="-128"/>
                <a:cs typeface="ＭＳ Ｐゴシック" charset="-128"/>
              </a:rPr>
              <a:t>e</a:t>
            </a:r>
            <a:r>
              <a:rPr lang="en-US" sz="2400" dirty="0">
                <a:latin typeface="Symbol" charset="2"/>
                <a:ea typeface="ＭＳ Ｐゴシック" charset="-128"/>
                <a:cs typeface="ＭＳ Ｐゴシック" charset="-128"/>
              </a:rPr>
              <a:t>-</a:t>
            </a: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greedy </a:t>
            </a:r>
            <a:r>
              <a:rPr lang="en-US" sz="2400" dirty="0" err="1">
                <a:latin typeface="Trebuchet MS" charset="0"/>
                <a:ea typeface="ＭＳ Ｐゴシック" charset="-128"/>
                <a:cs typeface="ＭＳ Ｐゴシック" charset="-128"/>
              </a:rPr>
              <a:t>alg</a:t>
            </a: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 (</a:t>
            </a:r>
            <a:r>
              <a:rPr lang="en-US" sz="2400" dirty="0" err="1">
                <a:latin typeface="Symbol" charset="2"/>
                <a:ea typeface="ＭＳ Ｐゴシック" charset="-128"/>
                <a:cs typeface="ＭＳ Ｐゴシック" charset="-128"/>
              </a:rPr>
              <a:t>e</a:t>
            </a:r>
            <a:r>
              <a:rPr lang="en-US" sz="2400" dirty="0">
                <a:latin typeface="Symbol" charset="2"/>
                <a:ea typeface="ＭＳ Ｐゴシック" charset="-128"/>
                <a:cs typeface="ＭＳ Ｐゴシック" charset="-128"/>
              </a:rPr>
              <a:t>=.1)</a:t>
            </a: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 </a:t>
            </a:r>
          </a:p>
          <a:p>
            <a:pPr marL="457200" indent="-457200">
              <a:buFontTx/>
              <a:buAutoNum type="arabicPeriod"/>
            </a:pP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Randomly modify network parameters</a:t>
            </a:r>
          </a:p>
          <a:p>
            <a:pPr marL="457200" indent="-457200">
              <a:buFontTx/>
              <a:buAutoNum type="arabicPeriod"/>
            </a:pP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Use network on this agent for T&gt;&gt;</a:t>
            </a:r>
            <a:r>
              <a:rPr lang="en-US" sz="2400" dirty="0" err="1">
                <a:latin typeface="Trebuchet MS" charset="0"/>
                <a:ea typeface="ＭＳ Ｐゴシック" charset="-128"/>
                <a:cs typeface="ＭＳ Ｐゴシック" charset="-128"/>
              </a:rPr>
              <a:t>t</a:t>
            </a: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 steps</a:t>
            </a:r>
          </a:p>
          <a:p>
            <a:pPr marL="457200" indent="-457200">
              <a:buFontTx/>
              <a:buAutoNum type="arabicPeriod"/>
            </a:pP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Evaluate network performance</a:t>
            </a:r>
          </a:p>
          <a:p>
            <a:pPr marL="457200" indent="-457200">
              <a:buFontTx/>
              <a:buAutoNum type="arabicPeriod"/>
            </a:pP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Re-insert network into pool</a:t>
            </a:r>
          </a:p>
          <a:p>
            <a:pPr marL="457200" indent="-457200">
              <a:buFontTx/>
              <a:buAutoNum type="arabicPeriod"/>
            </a:pP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Remove worst network from pool</a:t>
            </a:r>
          </a:p>
          <a:p>
            <a:pPr marL="457200" indent="-457200">
              <a:buFontTx/>
              <a:buAutoNum type="arabicPeriod"/>
            </a:pPr>
            <a:r>
              <a:rPr lang="en-US" sz="2400" dirty="0">
                <a:latin typeface="Trebuchet MS" charset="0"/>
                <a:ea typeface="ＭＳ Ｐゴシック" charset="-128"/>
                <a:cs typeface="ＭＳ Ｐゴシック" charset="-128"/>
              </a:rPr>
              <a:t>Go to step 2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705600" y="2895600"/>
            <a:ext cx="1981200" cy="569913"/>
            <a:chOff x="4224" y="1920"/>
            <a:chExt cx="1248" cy="359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4224" y="1968"/>
              <a:ext cx="338" cy="311"/>
              <a:chOff x="1104" y="2640"/>
              <a:chExt cx="576" cy="480"/>
            </a:xfrm>
          </p:grpSpPr>
          <p:sp>
            <p:nvSpPr>
              <p:cNvPr id="28698" name="Rectangle 6"/>
              <p:cNvSpPr>
                <a:spLocks noChangeArrowheads="1"/>
              </p:cNvSpPr>
              <p:nvPr/>
            </p:nvSpPr>
            <p:spPr bwMode="auto">
              <a:xfrm>
                <a:off x="1152" y="2976"/>
                <a:ext cx="192" cy="144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8699" name="Rectangle 7"/>
              <p:cNvSpPr>
                <a:spLocks noChangeArrowheads="1"/>
              </p:cNvSpPr>
              <p:nvPr/>
            </p:nvSpPr>
            <p:spPr bwMode="auto">
              <a:xfrm>
                <a:off x="1440" y="2976"/>
                <a:ext cx="192" cy="144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8700" name="Rectangle 8"/>
              <p:cNvSpPr>
                <a:spLocks noChangeArrowheads="1"/>
              </p:cNvSpPr>
              <p:nvPr/>
            </p:nvSpPr>
            <p:spPr bwMode="auto">
              <a:xfrm>
                <a:off x="1152" y="2640"/>
                <a:ext cx="192" cy="144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8701" name="Rectangle 9"/>
              <p:cNvSpPr>
                <a:spLocks noChangeArrowheads="1"/>
              </p:cNvSpPr>
              <p:nvPr/>
            </p:nvSpPr>
            <p:spPr bwMode="auto">
              <a:xfrm>
                <a:off x="1440" y="2640"/>
                <a:ext cx="192" cy="144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8702" name="Rectangle 10"/>
              <p:cNvSpPr>
                <a:spLocks noChangeArrowheads="1"/>
              </p:cNvSpPr>
              <p:nvPr/>
            </p:nvSpPr>
            <p:spPr bwMode="auto">
              <a:xfrm>
                <a:off x="1104" y="2736"/>
                <a:ext cx="576" cy="288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8703" name="Rectangle 11"/>
              <p:cNvSpPr>
                <a:spLocks noChangeArrowheads="1"/>
              </p:cNvSpPr>
              <p:nvPr/>
            </p:nvSpPr>
            <p:spPr bwMode="auto">
              <a:xfrm>
                <a:off x="1536" y="2784"/>
                <a:ext cx="96" cy="192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</p:grpSp>
        <p:sp>
          <p:nvSpPr>
            <p:cNvPr id="28697" name="Freeform 12"/>
            <p:cNvSpPr>
              <a:spLocks/>
            </p:cNvSpPr>
            <p:nvPr/>
          </p:nvSpPr>
          <p:spPr bwMode="auto">
            <a:xfrm rot="-983279">
              <a:off x="4512" y="1920"/>
              <a:ext cx="960" cy="309"/>
            </a:xfrm>
            <a:custGeom>
              <a:avLst/>
              <a:gdLst>
                <a:gd name="T0" fmla="*/ 0 w 1616"/>
                <a:gd name="T1" fmla="*/ 0 h 1952"/>
                <a:gd name="T2" fmla="*/ 2 w 1616"/>
                <a:gd name="T3" fmla="*/ 0 h 1952"/>
                <a:gd name="T4" fmla="*/ 3 w 1616"/>
                <a:gd name="T5" fmla="*/ 0 h 1952"/>
                <a:gd name="T6" fmla="*/ 2 w 1616"/>
                <a:gd name="T7" fmla="*/ 0 h 1952"/>
                <a:gd name="T8" fmla="*/ 3 w 1616"/>
                <a:gd name="T9" fmla="*/ 0 h 19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16"/>
                <a:gd name="T16" fmla="*/ 0 h 1952"/>
                <a:gd name="T17" fmla="*/ 1616 w 1616"/>
                <a:gd name="T18" fmla="*/ 1952 h 19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16" h="1952">
                  <a:moveTo>
                    <a:pt x="0" y="272"/>
                  </a:moveTo>
                  <a:cubicBezTo>
                    <a:pt x="396" y="136"/>
                    <a:pt x="792" y="0"/>
                    <a:pt x="1056" y="32"/>
                  </a:cubicBezTo>
                  <a:cubicBezTo>
                    <a:pt x="1320" y="64"/>
                    <a:pt x="1616" y="280"/>
                    <a:pt x="1584" y="464"/>
                  </a:cubicBezTo>
                  <a:cubicBezTo>
                    <a:pt x="1552" y="648"/>
                    <a:pt x="880" y="888"/>
                    <a:pt x="864" y="1136"/>
                  </a:cubicBezTo>
                  <a:cubicBezTo>
                    <a:pt x="848" y="1384"/>
                    <a:pt x="1168" y="1668"/>
                    <a:pt x="1488" y="1952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</p:grp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7086600" y="1905000"/>
            <a:ext cx="1066800" cy="838200"/>
            <a:chOff x="4464" y="1200"/>
            <a:chExt cx="672" cy="528"/>
          </a:xfrm>
        </p:grpSpPr>
        <p:pic>
          <p:nvPicPr>
            <p:cNvPr id="28694" name="Picture 1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813" y="1200"/>
              <a:ext cx="323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95" name="AutoShape 15"/>
            <p:cNvSpPr>
              <a:spLocks noChangeArrowheads="1"/>
            </p:cNvSpPr>
            <p:nvPr/>
          </p:nvSpPr>
          <p:spPr bwMode="auto">
            <a:xfrm flipV="1">
              <a:off x="4464" y="1248"/>
              <a:ext cx="192" cy="43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2375 w 21600"/>
                <a:gd name="T13" fmla="*/ 2900 h 21600"/>
                <a:gd name="T14" fmla="*/ 18225 w 21600"/>
                <a:gd name="T15" fmla="*/ 925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5126" y="0"/>
                  </a:lnTo>
                  <a:lnTo>
                    <a:pt x="15126" y="2912"/>
                  </a:lnTo>
                  <a:lnTo>
                    <a:pt x="12427" y="2912"/>
                  </a:lnTo>
                  <a:cubicBezTo>
                    <a:pt x="5564" y="2912"/>
                    <a:pt x="0" y="7052"/>
                    <a:pt x="0" y="12158"/>
                  </a:cubicBezTo>
                  <a:lnTo>
                    <a:pt x="0" y="21600"/>
                  </a:lnTo>
                  <a:lnTo>
                    <a:pt x="6474" y="21600"/>
                  </a:lnTo>
                  <a:lnTo>
                    <a:pt x="6474" y="12158"/>
                  </a:lnTo>
                  <a:cubicBezTo>
                    <a:pt x="6474" y="10550"/>
                    <a:pt x="9139" y="9246"/>
                    <a:pt x="12427" y="9246"/>
                  </a:cubicBezTo>
                  <a:lnTo>
                    <a:pt x="15126" y="9246"/>
                  </a:lnTo>
                  <a:lnTo>
                    <a:pt x="15126" y="12158"/>
                  </a:lnTo>
                  <a:lnTo>
                    <a:pt x="21600" y="6079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</p:grpSp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6629400" y="1143000"/>
            <a:ext cx="2057400" cy="685800"/>
            <a:chOff x="4176" y="720"/>
            <a:chExt cx="1296" cy="432"/>
          </a:xfrm>
        </p:grpSpPr>
        <p:pic>
          <p:nvPicPr>
            <p:cNvPr id="28688" name="Picture 17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176" y="720"/>
              <a:ext cx="221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89" name="Picture 18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560" y="720"/>
              <a:ext cx="221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90" name="Picture 1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251" y="720"/>
              <a:ext cx="221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91" name="Oval 20"/>
            <p:cNvSpPr>
              <a:spLocks noChangeArrowheads="1"/>
            </p:cNvSpPr>
            <p:nvPr/>
          </p:nvSpPr>
          <p:spPr bwMode="auto">
            <a:xfrm>
              <a:off x="4848" y="912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8692" name="Oval 21"/>
            <p:cNvSpPr>
              <a:spLocks noChangeArrowheads="1"/>
            </p:cNvSpPr>
            <p:nvPr/>
          </p:nvSpPr>
          <p:spPr bwMode="auto">
            <a:xfrm>
              <a:off x="4944" y="912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8693" name="Oval 22"/>
            <p:cNvSpPr>
              <a:spLocks noChangeArrowheads="1"/>
            </p:cNvSpPr>
            <p:nvPr/>
          </p:nvSpPr>
          <p:spPr bwMode="auto">
            <a:xfrm>
              <a:off x="5040" y="912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</p:grpSp>
      <p:grpSp>
        <p:nvGrpSpPr>
          <p:cNvPr id="6" name="Group 23"/>
          <p:cNvGrpSpPr>
            <a:grpSpLocks/>
          </p:cNvGrpSpPr>
          <p:nvPr/>
        </p:nvGrpSpPr>
        <p:grpSpPr bwMode="auto">
          <a:xfrm>
            <a:off x="6629400" y="5029200"/>
            <a:ext cx="2057400" cy="685800"/>
            <a:chOff x="4176" y="720"/>
            <a:chExt cx="1296" cy="432"/>
          </a:xfrm>
        </p:grpSpPr>
        <p:pic>
          <p:nvPicPr>
            <p:cNvPr id="28682" name="Picture 2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176" y="720"/>
              <a:ext cx="221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83" name="Picture 2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560" y="720"/>
              <a:ext cx="221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84" name="Picture 2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251" y="720"/>
              <a:ext cx="221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85" name="Oval 27"/>
            <p:cNvSpPr>
              <a:spLocks noChangeArrowheads="1"/>
            </p:cNvSpPr>
            <p:nvPr/>
          </p:nvSpPr>
          <p:spPr bwMode="auto">
            <a:xfrm>
              <a:off x="4848" y="912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8686" name="Oval 28"/>
            <p:cNvSpPr>
              <a:spLocks noChangeArrowheads="1"/>
            </p:cNvSpPr>
            <p:nvPr/>
          </p:nvSpPr>
          <p:spPr bwMode="auto">
            <a:xfrm>
              <a:off x="4944" y="912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8687" name="Oval 29"/>
            <p:cNvSpPr>
              <a:spLocks noChangeArrowheads="1"/>
            </p:cNvSpPr>
            <p:nvPr/>
          </p:nvSpPr>
          <p:spPr bwMode="auto">
            <a:xfrm>
              <a:off x="5040" y="912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</p:grpSp>
      <p:pic>
        <p:nvPicPr>
          <p:cNvPr id="28679" name="Picture 3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0400" y="3581400"/>
            <a:ext cx="512763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0" name="AutoShape 31"/>
          <p:cNvSpPr>
            <a:spLocks noChangeArrowheads="1"/>
          </p:cNvSpPr>
          <p:nvPr/>
        </p:nvSpPr>
        <p:spPr bwMode="auto">
          <a:xfrm>
            <a:off x="7620000" y="3581400"/>
            <a:ext cx="457200" cy="457200"/>
          </a:xfrm>
          <a:prstGeom prst="wedgeRectCallout">
            <a:avLst>
              <a:gd name="adj1" fmla="val -43750"/>
              <a:gd name="adj2" fmla="val 70000"/>
            </a:avLst>
          </a:prstGeom>
          <a:noFill/>
          <a:ln w="1905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r"/>
            <a:r>
              <a:rPr lang="en-US" sz="3200">
                <a:solidFill>
                  <a:schemeClr val="hlink"/>
                </a:solidFill>
                <a:latin typeface="Arial" charset="0"/>
              </a:rPr>
              <a:t>R</a:t>
            </a:r>
          </a:p>
        </p:txBody>
      </p:sp>
      <p:sp>
        <p:nvSpPr>
          <p:cNvPr id="28681" name="AutoShape 32"/>
          <p:cNvSpPr>
            <a:spLocks noChangeArrowheads="1"/>
          </p:cNvSpPr>
          <p:nvPr/>
        </p:nvSpPr>
        <p:spPr bwMode="auto">
          <a:xfrm rot="5400000" flipV="1">
            <a:off x="6172200" y="4267200"/>
            <a:ext cx="876300" cy="3429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lnTo>
                  <a:pt x="21600" y="6079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33" name="Tijdelijke aanduiding voor voettekst 3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6319" y="289221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Case </a:t>
            </a:r>
            <a:r>
              <a:rPr lang="nl-NL" dirty="0" err="1" smtClean="0"/>
              <a:t>Study</a:t>
            </a:r>
            <a:r>
              <a:rPr lang="nl-NL" dirty="0" smtClean="0"/>
              <a:t>: Air </a:t>
            </a:r>
            <a:r>
              <a:rPr lang="nl-NL" dirty="0" err="1" smtClean="0"/>
              <a:t>Traffic</a:t>
            </a:r>
            <a:r>
              <a:rPr lang="nl-NL" dirty="0" smtClean="0"/>
              <a:t> </a:t>
            </a:r>
            <a:r>
              <a:rPr lang="nl-NL" dirty="0" err="1" smtClean="0"/>
              <a:t>Flow</a:t>
            </a:r>
            <a:r>
              <a:rPr lang="nl-NL" dirty="0" smtClean="0"/>
              <a:t> Management</a:t>
            </a:r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ea typeface="ＭＳ Ｐゴシック" charset="-128"/>
                <a:cs typeface="ＭＳ Ｐゴシック" charset="-128"/>
              </a:rPr>
              <a:t>Air Traffic Flow Management</a:t>
            </a:r>
          </a:p>
        </p:txBody>
      </p:sp>
      <p:sp>
        <p:nvSpPr>
          <p:cNvPr id="129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marL="457200" indent="-457200">
              <a:lnSpc>
                <a:spcPct val="90000"/>
              </a:lnSpc>
            </a:pPr>
            <a:r>
              <a:rPr lang="en-US" sz="2595" dirty="0">
                <a:latin typeface="Trebuchet MS" charset="0"/>
                <a:ea typeface="ＭＳ Ｐゴシック" charset="-128"/>
              </a:rPr>
              <a:t>Current Situation</a:t>
            </a:r>
          </a:p>
          <a:p>
            <a:pPr marL="457200" indent="-457200">
              <a:lnSpc>
                <a:spcPct val="90000"/>
              </a:lnSpc>
            </a:pPr>
            <a:endParaRPr lang="en-US" sz="1800" dirty="0">
              <a:latin typeface="Trebuchet MS" charset="0"/>
              <a:ea typeface="ＭＳ Ｐゴシック" charset="-128"/>
            </a:endParaRPr>
          </a:p>
          <a:p>
            <a:pPr marL="838200" lvl="1" indent="-381000">
              <a:lnSpc>
                <a:spcPct val="90000"/>
              </a:lnSpc>
            </a:pPr>
            <a:r>
              <a:rPr lang="en-US" sz="2162" dirty="0">
                <a:latin typeface="Trebuchet MS" charset="0"/>
              </a:rPr>
              <a:t>40,000+ flights operate in the US airspace in one day</a:t>
            </a:r>
          </a:p>
          <a:p>
            <a:pPr marL="838200" lvl="1" indent="-381000">
              <a:lnSpc>
                <a:spcPct val="90000"/>
              </a:lnSpc>
            </a:pPr>
            <a:r>
              <a:rPr lang="en-US" sz="2162" dirty="0">
                <a:latin typeface="Trebuchet MS" charset="0"/>
              </a:rPr>
              <a:t>Delays caused by weather and airport conditions</a:t>
            </a:r>
            <a:r>
              <a:rPr lang="en-US" sz="2162" dirty="0" smtClean="0">
                <a:latin typeface="Trebuchet MS" charset="0"/>
              </a:rPr>
              <a:t>:</a:t>
            </a:r>
          </a:p>
          <a:p>
            <a:pPr marL="1238250" lvl="2" indent="-381000">
              <a:lnSpc>
                <a:spcPct val="90000"/>
              </a:lnSpc>
            </a:pPr>
            <a:r>
              <a:rPr lang="en-US" sz="1946" dirty="0" smtClean="0">
                <a:latin typeface="Trebuchet MS" charset="0"/>
              </a:rPr>
              <a:t>1,682,700 </a:t>
            </a:r>
            <a:r>
              <a:rPr lang="en-US" sz="1946" dirty="0">
                <a:latin typeface="Trebuchet MS" charset="0"/>
              </a:rPr>
              <a:t>hours of delay (2007</a:t>
            </a:r>
            <a:r>
              <a:rPr lang="en-US" sz="1946" dirty="0" smtClean="0">
                <a:latin typeface="Trebuchet MS" charset="0"/>
              </a:rPr>
              <a:t>)</a:t>
            </a:r>
          </a:p>
          <a:p>
            <a:pPr marL="1238250" lvl="2" indent="-381000">
              <a:lnSpc>
                <a:spcPct val="90000"/>
              </a:lnSpc>
            </a:pPr>
            <a:r>
              <a:rPr lang="en-US" sz="1946" dirty="0" smtClean="0">
                <a:latin typeface="Trebuchet MS" charset="0"/>
              </a:rPr>
              <a:t>740,000,000 </a:t>
            </a:r>
            <a:r>
              <a:rPr lang="en-US" sz="1946" dirty="0">
                <a:latin typeface="Trebuchet MS" charset="0"/>
              </a:rPr>
              <a:t>gallons of fuel wasted (2007)</a:t>
            </a:r>
          </a:p>
          <a:p>
            <a:pPr marL="1257300" lvl="2" indent="-342900">
              <a:lnSpc>
                <a:spcPct val="90000"/>
              </a:lnSpc>
            </a:pPr>
            <a:endParaRPr lang="en-US" dirty="0">
              <a:latin typeface="Trebuchet MS" charset="0"/>
            </a:endParaRPr>
          </a:p>
          <a:p>
            <a:pPr marL="838200" lvl="1" indent="-381000">
              <a:lnSpc>
                <a:spcPct val="90000"/>
              </a:lnSpc>
            </a:pPr>
            <a:r>
              <a:rPr lang="en-US" sz="2162" dirty="0">
                <a:latin typeface="Trebuchet MS" charset="0"/>
              </a:rPr>
              <a:t>Estimated cost impact: over $41 billion (2007)</a:t>
            </a:r>
          </a:p>
          <a:p>
            <a:pPr marL="457200" indent="-457200">
              <a:lnSpc>
                <a:spcPct val="90000"/>
              </a:lnSpc>
            </a:pPr>
            <a:endParaRPr lang="en-US" sz="1800" dirty="0">
              <a:latin typeface="Trebuchet MS" charset="0"/>
              <a:ea typeface="ＭＳ Ｐゴシック" charset="-128"/>
            </a:endParaRPr>
          </a:p>
          <a:p>
            <a:pPr marL="457200" indent="-457200">
              <a:lnSpc>
                <a:spcPct val="90000"/>
              </a:lnSpc>
            </a:pPr>
            <a:r>
              <a:rPr lang="en-US" sz="2595" dirty="0">
                <a:latin typeface="Trebuchet MS" charset="0"/>
                <a:ea typeface="ＭＳ Ｐゴシック" charset="-128"/>
              </a:rPr>
              <a:t>Moving forward</a:t>
            </a:r>
          </a:p>
          <a:p>
            <a:pPr marL="838200" lvl="1" indent="-381000">
              <a:lnSpc>
                <a:spcPct val="90000"/>
              </a:lnSpc>
            </a:pPr>
            <a:r>
              <a:rPr lang="en-US" sz="2162" dirty="0">
                <a:latin typeface="Trebuchet MS" charset="0"/>
              </a:rPr>
              <a:t>Threefold increase in air traffic</a:t>
            </a:r>
          </a:p>
          <a:p>
            <a:pPr marL="838200" lvl="1" indent="-381000">
              <a:lnSpc>
                <a:spcPct val="90000"/>
              </a:lnSpc>
            </a:pPr>
            <a:r>
              <a:rPr lang="en-US" sz="2162" dirty="0">
                <a:latin typeface="Trebuchet MS" charset="0"/>
              </a:rPr>
              <a:t>Increased heterogeneity of aircraft</a:t>
            </a:r>
          </a:p>
          <a:p>
            <a:pPr marL="838200" lvl="1" indent="-381000">
              <a:lnSpc>
                <a:spcPct val="90000"/>
              </a:lnSpc>
            </a:pPr>
            <a:endParaRPr lang="en-US" sz="1600" dirty="0">
              <a:latin typeface="Trebuchet MS" charset="0"/>
            </a:endParaRPr>
          </a:p>
          <a:p>
            <a:pPr marL="457200" indent="-457200">
              <a:lnSpc>
                <a:spcPct val="90000"/>
              </a:lnSpc>
            </a:pPr>
            <a:r>
              <a:rPr lang="en-US" sz="2595" dirty="0">
                <a:latin typeface="Trebuchet MS" charset="0"/>
                <a:ea typeface="ＭＳ Ｐゴシック" charset="-128"/>
              </a:rPr>
              <a:t>Need Algorithmic solution</a:t>
            </a:r>
          </a:p>
          <a:p>
            <a:pPr marL="838200" lvl="1" indent="-381000">
              <a:lnSpc>
                <a:spcPct val="90000"/>
              </a:lnSpc>
            </a:pPr>
            <a:r>
              <a:rPr lang="en-US" sz="2162" dirty="0">
                <a:latin typeface="Trebuchet MS" charset="0"/>
              </a:rPr>
              <a:t>Infrastructure will not change significantly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2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22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229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229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229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229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229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Challenges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 smtClean="0"/>
          </a:p>
          <a:p>
            <a:r>
              <a:rPr lang="nl-NL" dirty="0" err="1" smtClean="0"/>
              <a:t>Large</a:t>
            </a:r>
            <a:r>
              <a:rPr lang="nl-NL" dirty="0" smtClean="0"/>
              <a:t> </a:t>
            </a:r>
            <a:r>
              <a:rPr lang="nl-NL" dirty="0" err="1" smtClean="0"/>
              <a:t>state-action</a:t>
            </a:r>
            <a:r>
              <a:rPr lang="nl-NL" dirty="0" smtClean="0"/>
              <a:t> </a:t>
            </a:r>
            <a:r>
              <a:rPr lang="nl-NL" dirty="0" err="1" smtClean="0"/>
              <a:t>spaces</a:t>
            </a:r>
            <a:endParaRPr lang="nl-NL" dirty="0" smtClean="0"/>
          </a:p>
          <a:p>
            <a:r>
              <a:rPr lang="nl-NL" dirty="0" smtClean="0"/>
              <a:t>Credit </a:t>
            </a:r>
            <a:r>
              <a:rPr lang="nl-NL" dirty="0" err="1" smtClean="0"/>
              <a:t>assignment</a:t>
            </a:r>
            <a:r>
              <a:rPr lang="nl-NL" dirty="0" smtClean="0"/>
              <a:t> </a:t>
            </a:r>
            <a:r>
              <a:rPr lang="nl-NL" dirty="0" err="1" smtClean="0"/>
              <a:t>problem</a:t>
            </a:r>
            <a:endParaRPr lang="nl-NL" dirty="0" smtClean="0"/>
          </a:p>
          <a:p>
            <a:pPr lvl="1"/>
            <a:r>
              <a:rPr lang="nl-NL" dirty="0" err="1" smtClean="0"/>
              <a:t>Delayed</a:t>
            </a:r>
            <a:r>
              <a:rPr lang="nl-NL" dirty="0" smtClean="0"/>
              <a:t> feedback</a:t>
            </a:r>
          </a:p>
          <a:p>
            <a:pPr lvl="1"/>
            <a:r>
              <a:rPr lang="nl-NL" dirty="0" err="1" smtClean="0"/>
              <a:t>Structural</a:t>
            </a:r>
            <a:r>
              <a:rPr lang="nl-NL" dirty="0" smtClean="0"/>
              <a:t> credit </a:t>
            </a:r>
            <a:r>
              <a:rPr lang="nl-NL" dirty="0" err="1" smtClean="0"/>
              <a:t>assignment</a:t>
            </a:r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ea typeface="ＭＳ Ｐゴシック" charset="-128"/>
                <a:cs typeface="ＭＳ Ｐゴシック" charset="-128"/>
              </a:rPr>
              <a:t>Current Air Traffic Management</a:t>
            </a:r>
          </a:p>
        </p:txBody>
      </p:sp>
      <p:sp>
        <p:nvSpPr>
          <p:cNvPr id="129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marL="457200" indent="-457200">
              <a:lnSpc>
                <a:spcPct val="90000"/>
              </a:lnSpc>
            </a:pPr>
            <a:endParaRPr lang="en-US" dirty="0">
              <a:latin typeface="Trebuchet MS" charset="0"/>
              <a:ea typeface="ＭＳ Ｐゴシック" charset="-128"/>
            </a:endParaRPr>
          </a:p>
          <a:p>
            <a:pPr marL="457200" indent="-457200">
              <a:lnSpc>
                <a:spcPct val="90000"/>
              </a:lnSpc>
            </a:pPr>
            <a:r>
              <a:rPr lang="en-US" dirty="0">
                <a:latin typeface="Trebuchet MS" charset="0"/>
                <a:ea typeface="ＭＳ Ｐゴシック" charset="-128"/>
              </a:rPr>
              <a:t>Air Traffic decisions made at four levels:</a:t>
            </a:r>
          </a:p>
          <a:p>
            <a:pPr marL="457200" indent="-457200">
              <a:lnSpc>
                <a:spcPct val="90000"/>
              </a:lnSpc>
            </a:pPr>
            <a:endParaRPr lang="en-US" dirty="0">
              <a:latin typeface="Trebuchet MS" charset="0"/>
              <a:ea typeface="ＭＳ Ｐゴシック" charset="-128"/>
            </a:endParaRPr>
          </a:p>
          <a:p>
            <a:pPr marL="838200" lvl="1" indent="-381000">
              <a:lnSpc>
                <a:spcPct val="90000"/>
              </a:lnSpc>
              <a:buFont typeface="Arial" charset="0"/>
              <a:buAutoNum type="arabicPeriod"/>
            </a:pPr>
            <a:r>
              <a:rPr lang="en-US" dirty="0">
                <a:latin typeface="Trebuchet MS" charset="0"/>
              </a:rPr>
              <a:t>Airspace Management (6 hours to 1 year)</a:t>
            </a:r>
          </a:p>
          <a:p>
            <a:pPr marL="1257300" lvl="2" indent="-342900">
              <a:lnSpc>
                <a:spcPct val="90000"/>
              </a:lnSpc>
              <a:buFont typeface="Arial" charset="0"/>
              <a:buChar char="–"/>
            </a:pPr>
            <a:r>
              <a:rPr lang="en-US" dirty="0">
                <a:latin typeface="Trebuchet MS" charset="0"/>
              </a:rPr>
              <a:t>Game Plan</a:t>
            </a:r>
          </a:p>
          <a:p>
            <a:pPr marL="1257300" lvl="2" indent="-342900">
              <a:lnSpc>
                <a:spcPct val="90000"/>
              </a:lnSpc>
              <a:buFont typeface="Arial" charset="0"/>
              <a:buChar char="–"/>
            </a:pPr>
            <a:r>
              <a:rPr lang="en-US" dirty="0">
                <a:latin typeface="Trebuchet MS" charset="0"/>
              </a:rPr>
              <a:t>Centralized</a:t>
            </a:r>
          </a:p>
          <a:p>
            <a:pPr marL="1257300" lvl="2" indent="-342900">
              <a:lnSpc>
                <a:spcPct val="90000"/>
              </a:lnSpc>
              <a:buFont typeface="Arial" charset="0"/>
              <a:buChar char="–"/>
            </a:pPr>
            <a:endParaRPr lang="en-US" dirty="0">
              <a:latin typeface="Trebuchet MS" charset="0"/>
            </a:endParaRPr>
          </a:p>
          <a:p>
            <a:pPr marL="838200" lvl="1" indent="-381000">
              <a:lnSpc>
                <a:spcPct val="90000"/>
              </a:lnSpc>
              <a:buFont typeface="Arial" charset="0"/>
              <a:buAutoNum type="arabicPeriod"/>
            </a:pPr>
            <a:r>
              <a:rPr lang="en-US" dirty="0">
                <a:latin typeface="Trebuchet MS" charset="0"/>
              </a:rPr>
              <a:t>National Flow (2-8 hours)</a:t>
            </a:r>
          </a:p>
          <a:p>
            <a:pPr marL="1257300" lvl="2" indent="-342900">
              <a:lnSpc>
                <a:spcPct val="90000"/>
              </a:lnSpc>
              <a:buFont typeface="Arial" charset="0"/>
              <a:buChar char="–"/>
            </a:pPr>
            <a:r>
              <a:rPr lang="en-US" dirty="0">
                <a:latin typeface="Trebuchet MS" charset="0"/>
              </a:rPr>
              <a:t>Centralized</a:t>
            </a:r>
          </a:p>
          <a:p>
            <a:pPr marL="1257300" lvl="2" indent="-342900">
              <a:lnSpc>
                <a:spcPct val="90000"/>
              </a:lnSpc>
              <a:buFont typeface="Arial" charset="0"/>
              <a:buChar char="–"/>
            </a:pPr>
            <a:endParaRPr lang="en-US" dirty="0">
              <a:latin typeface="Trebuchet MS" charset="0"/>
            </a:endParaRPr>
          </a:p>
          <a:p>
            <a:pPr marL="838200" lvl="1" indent="-381000">
              <a:lnSpc>
                <a:spcPct val="90000"/>
              </a:lnSpc>
              <a:buFont typeface="Arial" charset="0"/>
              <a:buAutoNum type="arabicPeriod"/>
            </a:pPr>
            <a:r>
              <a:rPr lang="en-US" dirty="0">
                <a:latin typeface="Trebuchet MS" charset="0"/>
              </a:rPr>
              <a:t>Regional Flow (20 min-2 hours)</a:t>
            </a:r>
          </a:p>
          <a:p>
            <a:pPr marL="1257300" lvl="2" indent="-342900">
              <a:lnSpc>
                <a:spcPct val="90000"/>
              </a:lnSpc>
              <a:buFont typeface="Arial" charset="0"/>
              <a:buChar char="–"/>
            </a:pPr>
            <a:r>
              <a:rPr lang="en-US" dirty="0">
                <a:latin typeface="Trebuchet MS" charset="0"/>
              </a:rPr>
              <a:t>Hierarchical</a:t>
            </a:r>
          </a:p>
          <a:p>
            <a:pPr marL="1257300" lvl="2" indent="-342900">
              <a:lnSpc>
                <a:spcPct val="90000"/>
              </a:lnSpc>
              <a:buFont typeface="Courier New" charset="0"/>
              <a:buNone/>
            </a:pPr>
            <a:r>
              <a:rPr lang="en-US" dirty="0">
                <a:latin typeface="Trebuchet MS" charset="0"/>
              </a:rPr>
              <a:t> </a:t>
            </a:r>
          </a:p>
          <a:p>
            <a:pPr marL="838200" lvl="1" indent="-381000">
              <a:lnSpc>
                <a:spcPct val="90000"/>
              </a:lnSpc>
              <a:buFont typeface="Arial" charset="0"/>
              <a:buAutoNum type="arabicPeriod"/>
            </a:pPr>
            <a:r>
              <a:rPr lang="en-US" dirty="0">
                <a:latin typeface="Trebuchet MS" charset="0"/>
              </a:rPr>
              <a:t>Separation Assurance (2-30 minutes)</a:t>
            </a:r>
          </a:p>
          <a:p>
            <a:pPr marL="1257300" lvl="2" indent="-342900">
              <a:lnSpc>
                <a:spcPct val="90000"/>
              </a:lnSpc>
              <a:buFont typeface="Arial" charset="0"/>
              <a:buChar char="–"/>
            </a:pPr>
            <a:r>
              <a:rPr lang="en-US" dirty="0">
                <a:latin typeface="Trebuchet MS" charset="0"/>
              </a:rPr>
              <a:t>Air traffic controllers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4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43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43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43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433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433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4339" grpId="0" build="p" bldLvl="2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Oval 2"/>
          <p:cNvSpPr>
            <a:spLocks noChangeArrowheads="1"/>
          </p:cNvSpPr>
          <p:nvPr/>
        </p:nvSpPr>
        <p:spPr bwMode="auto">
          <a:xfrm>
            <a:off x="190119" y="2829334"/>
            <a:ext cx="5493060" cy="2240591"/>
          </a:xfrm>
          <a:prstGeom prst="ellipse">
            <a:avLst/>
          </a:prstGeom>
          <a:solidFill>
            <a:srgbClr val="8FC4FF">
              <a:alpha val="58823"/>
            </a:srgbClr>
          </a:solidFill>
          <a:ln w="28575">
            <a:solidFill>
              <a:srgbClr val="00009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ea typeface="ＭＳ Ｐゴシック" charset="-128"/>
                <a:cs typeface="ＭＳ Ｐゴシック" charset="-128"/>
              </a:rPr>
              <a:t>Current Air Traffic Management</a:t>
            </a:r>
          </a:p>
        </p:txBody>
      </p:sp>
      <p:sp>
        <p:nvSpPr>
          <p:cNvPr id="129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44909"/>
            <a:ext cx="8229600" cy="4941909"/>
          </a:xfrm>
          <a:extLst>
            <a:ext uri="{909E8E84-426E-40dd-AFC4-6F175D3DCCD1}">
              <a14:hiddenFill xmlns="" xmlns:p="http://schemas.openxmlformats.org/presentationml/2006/main" xmlns:a="http://schemas.openxmlformats.org/drawingml/2006/main" xmlns:a14="http://schemas.microsoft.com/office/drawing/2010/main" xmlns:mv="urn:schemas-microsoft-com:mac:vml" xmlns:mc="http://schemas.openxmlformats.org/markup-compatibility/2006" xmlns:r="http://schemas.openxmlformats.org/officeDocument/2006/relationships">
                <a:solidFill>
                  <a:srgbClr val="FFFFFF"/>
                </a:solidFill>
              </a14:hiddenFill>
            </a:ext>
            <a:ext uri="{91240B29-F687-4f45-9708-019B960494DF}">
              <a14:hiddenLine xmlns="" xmlns:p="http://schemas.openxmlformats.org/presentationml/2006/main" xmlns:a="http://schemas.openxmlformats.org/drawingml/2006/main" xmlns:a14="http://schemas.microsoft.com/office/drawing/2010/main" xmlns:mv="urn:schemas-microsoft-com:mac:vml" xmlns:mc="http://schemas.openxmlformats.org/markup-compatibility/2006" xmlns:r="http://schemas.openxmlformats.org/officeDocument/2006/relationships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p="http://schemas.openxmlformats.org/presentationml/2006/main" xmlns:a="http://schemas.openxmlformats.org/drawingml/2006/main" xmlns:ma14="http://schemas.microsoft.com/office/mac/drawingml/2011/main" xmlns:mv="urn:schemas-microsoft-com:mac:vml" xmlns:mc="http://schemas.openxmlformats.org/markup-compatibility/2006" xmlns:r="http://schemas.openxmlformats.org/officeDocument/2006/relationships" val="1"/>
            </a:ext>
          </a:extLst>
        </p:spPr>
        <p:txBody>
          <a:bodyPr>
            <a:normAutofit fontScale="85000" lnSpcReduction="20000"/>
          </a:bodyPr>
          <a:lstStyle/>
          <a:p>
            <a:pPr marL="457200" indent="-457200">
              <a:lnSpc>
                <a:spcPct val="90000"/>
              </a:lnSpc>
              <a:defRPr/>
            </a:pPr>
            <a:r>
              <a:rPr lang="en-US" dirty="0" smtClean="0">
                <a:solidFill>
                  <a:schemeClr val="hlink">
                    <a:alpha val="60000"/>
                  </a:schemeClr>
                </a:solidFill>
                <a:latin typeface="Trebuchet MS" pitchFamily="-109" charset="0"/>
              </a:rPr>
              <a:t>Air </a:t>
            </a:r>
            <a:r>
              <a:rPr lang="en-US" dirty="0">
                <a:solidFill>
                  <a:schemeClr val="hlink">
                    <a:alpha val="60000"/>
                  </a:schemeClr>
                </a:solidFill>
                <a:latin typeface="Trebuchet MS" pitchFamily="-109" charset="0"/>
              </a:rPr>
              <a:t>Traffic decisions made at four levels:</a:t>
            </a:r>
          </a:p>
          <a:p>
            <a:pPr marL="457200" indent="-457200">
              <a:lnSpc>
                <a:spcPct val="90000"/>
              </a:lnSpc>
              <a:defRPr/>
            </a:pPr>
            <a:endParaRPr lang="en-US" dirty="0">
              <a:solidFill>
                <a:schemeClr val="hlink">
                  <a:alpha val="60000"/>
                </a:schemeClr>
              </a:solidFill>
              <a:latin typeface="Trebuchet MS" pitchFamily="-109" charset="0"/>
            </a:endParaRPr>
          </a:p>
          <a:p>
            <a:pPr marL="838200" lvl="1" indent="-381000">
              <a:lnSpc>
                <a:spcPct val="90000"/>
              </a:lnSpc>
              <a:buFont typeface="Arial" pitchFamily="-109" charset="0"/>
              <a:buAutoNum type="arabicPeriod"/>
              <a:defRPr/>
            </a:pPr>
            <a:r>
              <a:rPr lang="en-US" dirty="0">
                <a:solidFill>
                  <a:schemeClr val="hlink">
                    <a:alpha val="60000"/>
                  </a:schemeClr>
                </a:solidFill>
                <a:latin typeface="Trebuchet MS" pitchFamily="-109" charset="0"/>
                <a:ea typeface="ＭＳ Ｐゴシック" pitchFamily="-109" charset="-128"/>
              </a:rPr>
              <a:t>Airspace Management (6 hours to 1 year)</a:t>
            </a:r>
          </a:p>
          <a:p>
            <a:pPr marL="1257300" lvl="2" indent="-342900">
              <a:lnSpc>
                <a:spcPct val="90000"/>
              </a:lnSpc>
              <a:buFont typeface="Arial" pitchFamily="-109" charset="0"/>
              <a:buChar char="–"/>
              <a:defRPr/>
            </a:pPr>
            <a:r>
              <a:rPr lang="en-US" dirty="0">
                <a:solidFill>
                  <a:schemeClr val="hlink">
                    <a:alpha val="60000"/>
                  </a:schemeClr>
                </a:solidFill>
                <a:latin typeface="Trebuchet MS" pitchFamily="-109" charset="0"/>
                <a:ea typeface="ＭＳ Ｐゴシック" pitchFamily="-109" charset="-128"/>
              </a:rPr>
              <a:t>Game Plan</a:t>
            </a:r>
          </a:p>
          <a:p>
            <a:pPr marL="1257300" lvl="2" indent="-342900">
              <a:lnSpc>
                <a:spcPct val="90000"/>
              </a:lnSpc>
              <a:buFont typeface="Arial" pitchFamily="-109" charset="0"/>
              <a:buChar char="–"/>
              <a:defRPr/>
            </a:pPr>
            <a:r>
              <a:rPr lang="en-US" dirty="0" smtClean="0">
                <a:solidFill>
                  <a:schemeClr val="hlink">
                    <a:alpha val="60000"/>
                  </a:schemeClr>
                </a:solidFill>
                <a:latin typeface="Trebuchet MS" pitchFamily="-109" charset="0"/>
                <a:ea typeface="ＭＳ Ｐゴシック" pitchFamily="-109" charset="-128"/>
              </a:rPr>
              <a:t>Centralized</a:t>
            </a:r>
          </a:p>
          <a:p>
            <a:pPr marL="1257300" lvl="2" indent="-342900">
              <a:lnSpc>
                <a:spcPct val="90000"/>
              </a:lnSpc>
              <a:buFont typeface="Arial" pitchFamily="-109" charset="0"/>
              <a:buChar char="–"/>
              <a:defRPr/>
            </a:pPr>
            <a:endParaRPr lang="en-US" dirty="0" smtClean="0">
              <a:latin typeface="Trebuchet MS" pitchFamily="-109" charset="0"/>
              <a:ea typeface="ＭＳ Ｐゴシック" pitchFamily="-109" charset="-128"/>
            </a:endParaRPr>
          </a:p>
          <a:p>
            <a:pPr marL="838200" lvl="1" indent="-381000">
              <a:lnSpc>
                <a:spcPct val="90000"/>
              </a:lnSpc>
              <a:buFont typeface="Arial" pitchFamily="-109" charset="0"/>
              <a:buAutoNum type="arabicPeriod"/>
              <a:defRPr/>
            </a:pPr>
            <a:r>
              <a:rPr lang="en-US" dirty="0">
                <a:latin typeface="Trebuchet MS" pitchFamily="-109" charset="0"/>
                <a:ea typeface="ＭＳ Ｐゴシック" pitchFamily="-109" charset="-128"/>
              </a:rPr>
              <a:t>National Flow (2-8 hours)</a:t>
            </a:r>
          </a:p>
          <a:p>
            <a:pPr marL="1257300" lvl="2" indent="-342900">
              <a:lnSpc>
                <a:spcPct val="90000"/>
              </a:lnSpc>
              <a:buFont typeface="Arial" pitchFamily="-109" charset="0"/>
              <a:buChar char="–"/>
              <a:defRPr/>
            </a:pPr>
            <a:r>
              <a:rPr lang="en-US" dirty="0" smtClean="0">
                <a:latin typeface="Trebuchet MS" pitchFamily="-109" charset="0"/>
                <a:ea typeface="ＭＳ Ｐゴシック" pitchFamily="-109" charset="-128"/>
              </a:rPr>
              <a:t>Centralized</a:t>
            </a:r>
          </a:p>
          <a:p>
            <a:pPr marL="1257300" lvl="2" indent="-342900">
              <a:lnSpc>
                <a:spcPct val="90000"/>
              </a:lnSpc>
              <a:buFont typeface="Arial" pitchFamily="-109" charset="0"/>
              <a:buChar char="–"/>
              <a:defRPr/>
            </a:pPr>
            <a:endParaRPr lang="en-US" dirty="0" smtClean="0">
              <a:latin typeface="Trebuchet MS" pitchFamily="-109" charset="0"/>
              <a:ea typeface="ＭＳ Ｐゴシック" pitchFamily="-109" charset="-128"/>
            </a:endParaRPr>
          </a:p>
          <a:p>
            <a:pPr marL="838200" lvl="1" indent="-381000">
              <a:lnSpc>
                <a:spcPct val="90000"/>
              </a:lnSpc>
              <a:buFont typeface="Arial" pitchFamily="-109" charset="0"/>
              <a:buAutoNum type="arabicPeriod"/>
              <a:defRPr/>
            </a:pPr>
            <a:r>
              <a:rPr lang="en-US" dirty="0">
                <a:latin typeface="Trebuchet MS" pitchFamily="-109" charset="0"/>
                <a:ea typeface="ＭＳ Ｐゴシック" pitchFamily="-109" charset="-128"/>
              </a:rPr>
              <a:t>Regional Flow (20 min-2 hours)</a:t>
            </a:r>
          </a:p>
          <a:p>
            <a:pPr marL="1257300" lvl="2" indent="-342900">
              <a:lnSpc>
                <a:spcPct val="90000"/>
              </a:lnSpc>
              <a:buFont typeface="Arial" pitchFamily="-109" charset="0"/>
              <a:buChar char="–"/>
              <a:defRPr/>
            </a:pPr>
            <a:r>
              <a:rPr lang="en-US" dirty="0" smtClean="0">
                <a:latin typeface="Trebuchet MS" pitchFamily="-109" charset="0"/>
                <a:ea typeface="ＭＳ Ｐゴシック" pitchFamily="-109" charset="-128"/>
              </a:rPr>
              <a:t>Hierarchical</a:t>
            </a:r>
          </a:p>
          <a:p>
            <a:pPr marL="1257300" lvl="2" indent="-342900">
              <a:lnSpc>
                <a:spcPct val="90000"/>
              </a:lnSpc>
              <a:buFont typeface="Courier New" pitchFamily="-109" charset="0"/>
              <a:buNone/>
              <a:defRPr/>
            </a:pPr>
            <a:r>
              <a:rPr lang="en-US" dirty="0" smtClean="0">
                <a:latin typeface="Trebuchet MS" pitchFamily="-109" charset="0"/>
                <a:ea typeface="ＭＳ Ｐゴシック" pitchFamily="-109" charset="-128"/>
              </a:rPr>
              <a:t> </a:t>
            </a:r>
          </a:p>
          <a:p>
            <a:pPr marL="838200" lvl="1" indent="-381000">
              <a:lnSpc>
                <a:spcPct val="90000"/>
              </a:lnSpc>
              <a:buFont typeface="Arial" pitchFamily="-109" charset="0"/>
              <a:buAutoNum type="arabicPeriod"/>
              <a:defRPr/>
            </a:pPr>
            <a:endParaRPr lang="en-US" dirty="0" smtClean="0">
              <a:solidFill>
                <a:schemeClr val="hlink">
                  <a:alpha val="60000"/>
                </a:schemeClr>
              </a:solidFill>
              <a:latin typeface="Trebuchet MS" pitchFamily="-109" charset="0"/>
              <a:ea typeface="ＭＳ Ｐゴシック" pitchFamily="-109" charset="-128"/>
            </a:endParaRPr>
          </a:p>
          <a:p>
            <a:pPr marL="838200" lvl="1" indent="-381000">
              <a:lnSpc>
                <a:spcPct val="90000"/>
              </a:lnSpc>
              <a:buFont typeface="Arial" pitchFamily="-109" charset="0"/>
              <a:buAutoNum type="arabicPeriod"/>
              <a:defRPr/>
            </a:pPr>
            <a:r>
              <a:rPr lang="en-US" dirty="0" smtClean="0">
                <a:solidFill>
                  <a:schemeClr val="hlink">
                    <a:alpha val="60000"/>
                  </a:schemeClr>
                </a:solidFill>
                <a:latin typeface="Trebuchet MS" pitchFamily="-109" charset="0"/>
                <a:ea typeface="ＭＳ Ｐゴシック" pitchFamily="-109" charset="-128"/>
              </a:rPr>
              <a:t>Separation </a:t>
            </a:r>
            <a:r>
              <a:rPr lang="en-US" dirty="0">
                <a:solidFill>
                  <a:schemeClr val="hlink">
                    <a:alpha val="60000"/>
                  </a:schemeClr>
                </a:solidFill>
                <a:latin typeface="Trebuchet MS" pitchFamily="-109" charset="0"/>
                <a:ea typeface="ＭＳ Ｐゴシック" pitchFamily="-109" charset="-128"/>
              </a:rPr>
              <a:t>Assurance (2-30 minutes)</a:t>
            </a:r>
          </a:p>
          <a:p>
            <a:pPr marL="1257300" lvl="2" indent="-342900">
              <a:lnSpc>
                <a:spcPct val="90000"/>
              </a:lnSpc>
              <a:buFont typeface="Arial" pitchFamily="-109" charset="0"/>
              <a:buChar char="–"/>
              <a:defRPr/>
            </a:pPr>
            <a:r>
              <a:rPr lang="en-US" dirty="0">
                <a:solidFill>
                  <a:schemeClr val="hlink">
                    <a:alpha val="60000"/>
                  </a:schemeClr>
                </a:solidFill>
                <a:latin typeface="Trebuchet MS" pitchFamily="-109" charset="0"/>
                <a:ea typeface="ＭＳ Ｐゴシック" pitchFamily="-109" charset="-128"/>
              </a:rPr>
              <a:t>Air traffic controllers</a:t>
            </a: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43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43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43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433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433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4339" grpId="0" build="p" bldLvl="2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ea typeface="ＭＳ Ｐゴシック" charset="-128"/>
                <a:cs typeface="ＭＳ Ｐゴシック" charset="-128"/>
              </a:rPr>
              <a:t>Multi Agents for Air Traffic ?</a:t>
            </a:r>
          </a:p>
        </p:txBody>
      </p:sp>
      <p:sp>
        <p:nvSpPr>
          <p:cNvPr id="129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>
                <a:latin typeface="Trebuchet MS" charset="0"/>
                <a:ea typeface="ＭＳ Ｐゴシック" charset="-128"/>
              </a:rPr>
              <a:t>Advantages:</a:t>
            </a:r>
          </a:p>
          <a:p>
            <a:pPr lvl="1"/>
            <a:r>
              <a:rPr lang="en-US" dirty="0">
                <a:latin typeface="Trebuchet MS" charset="0"/>
              </a:rPr>
              <a:t>Large distributed problem</a:t>
            </a:r>
          </a:p>
          <a:p>
            <a:pPr lvl="1"/>
            <a:r>
              <a:rPr lang="en-US" dirty="0">
                <a:latin typeface="Trebuchet MS" charset="0"/>
              </a:rPr>
              <a:t>Naturally decentralized</a:t>
            </a:r>
          </a:p>
          <a:p>
            <a:pPr lvl="1"/>
            <a:r>
              <a:rPr lang="en-US" dirty="0">
                <a:latin typeface="Trebuchet MS" charset="0"/>
              </a:rPr>
              <a:t>Human senses are overwhelmed by data</a:t>
            </a:r>
          </a:p>
          <a:p>
            <a:pPr lvl="1"/>
            <a:endParaRPr lang="en-US" dirty="0">
              <a:latin typeface="Trebuchet MS" charset="0"/>
            </a:endParaRPr>
          </a:p>
          <a:p>
            <a:pPr lvl="2"/>
            <a:endParaRPr lang="en-US" dirty="0">
              <a:latin typeface="Trebuchet MS" charset="0"/>
            </a:endParaRPr>
          </a:p>
          <a:p>
            <a:r>
              <a:rPr lang="en-US" dirty="0">
                <a:latin typeface="Trebuchet MS" charset="0"/>
                <a:ea typeface="ＭＳ Ｐゴシック" charset="-128"/>
              </a:rPr>
              <a:t>Challenges</a:t>
            </a:r>
            <a:r>
              <a:rPr lang="en-US" dirty="0" smtClean="0">
                <a:latin typeface="Trebuchet MS" charset="0"/>
                <a:ea typeface="ＭＳ Ｐゴシック" charset="-128"/>
              </a:rPr>
              <a:t>:</a:t>
            </a:r>
            <a:endParaRPr lang="en-US" dirty="0" smtClean="0">
              <a:latin typeface="Trebuchet MS" charset="0"/>
            </a:endParaRPr>
          </a:p>
          <a:p>
            <a:pPr lvl="1"/>
            <a:r>
              <a:rPr lang="en-US" dirty="0">
                <a:latin typeface="Trebuchet MS" charset="0"/>
              </a:rPr>
              <a:t>Humans have to remain in the loop </a:t>
            </a:r>
          </a:p>
          <a:p>
            <a:pPr lvl="1"/>
            <a:r>
              <a:rPr lang="en-US" dirty="0">
                <a:latin typeface="Trebuchet MS" charset="0"/>
              </a:rPr>
              <a:t>Agent approach needs to be </a:t>
            </a:r>
            <a:r>
              <a:rPr lang="ja-JP" altLang="en-US" dirty="0">
                <a:latin typeface="Trebuchet MS" charset="0"/>
              </a:rPr>
              <a:t>“</a:t>
            </a:r>
            <a:r>
              <a:rPr lang="en-US" altLang="ja-JP" dirty="0">
                <a:latin typeface="Trebuchet MS" charset="0"/>
              </a:rPr>
              <a:t>transparent</a:t>
            </a:r>
            <a:r>
              <a:rPr lang="ja-JP" altLang="en-US" dirty="0">
                <a:latin typeface="Trebuchet MS" charset="0"/>
              </a:rPr>
              <a:t>”</a:t>
            </a:r>
            <a:endParaRPr lang="en-US" altLang="ja-JP" dirty="0">
              <a:latin typeface="Trebuchet MS" charset="0"/>
            </a:endParaRPr>
          </a:p>
          <a:p>
            <a:pPr lvl="1"/>
            <a:r>
              <a:rPr lang="en-US" dirty="0">
                <a:latin typeface="Trebuchet MS" charset="0"/>
              </a:rPr>
              <a:t>Allow humans to take over</a:t>
            </a:r>
          </a:p>
          <a:p>
            <a:pPr lvl="1"/>
            <a:r>
              <a:rPr lang="en-US" dirty="0">
                <a:latin typeface="Trebuchet MS" charset="0"/>
              </a:rPr>
              <a:t>Help humans don</a:t>
            </a:r>
            <a:r>
              <a:rPr lang="ja-JP" altLang="en-US" dirty="0">
                <a:latin typeface="Trebuchet MS" charset="0"/>
              </a:rPr>
              <a:t>’</a:t>
            </a:r>
            <a:r>
              <a:rPr lang="en-US" altLang="ja-JP" dirty="0" err="1">
                <a:latin typeface="Trebuchet MS" charset="0"/>
              </a:rPr>
              <a:t>t</a:t>
            </a:r>
            <a:r>
              <a:rPr lang="en-US" altLang="ja-JP" dirty="0">
                <a:latin typeface="Trebuchet MS" charset="0"/>
              </a:rPr>
              <a:t> replace them</a:t>
            </a:r>
            <a:endParaRPr lang="en-US" dirty="0">
              <a:latin typeface="Trebuchet MS" charset="0"/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84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84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84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8435" grpId="0" build="p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ea typeface="ＭＳ Ｐゴシック" charset="-128"/>
                <a:cs typeface="ＭＳ Ｐゴシック" charset="-128"/>
              </a:rPr>
              <a:t>Snapshot of the airspace</a:t>
            </a:r>
          </a:p>
        </p:txBody>
      </p:sp>
      <p:pic>
        <p:nvPicPr>
          <p:cNvPr id="2" name="Picture 1" descr="ETMSSectors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1465263"/>
            <a:ext cx="8612188" cy="493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7037E-7 L -0.47084 0.3932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" y="1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ea typeface="ＭＳ Ｐゴシック" charset="-128"/>
                <a:cs typeface="ＭＳ Ｐゴシック" charset="-128"/>
              </a:rPr>
              <a:t>First steps</a:t>
            </a:r>
          </a:p>
        </p:txBody>
      </p:sp>
      <p:sp>
        <p:nvSpPr>
          <p:cNvPr id="6656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066800"/>
            <a:ext cx="7772400" cy="4724400"/>
          </a:xfrm>
        </p:spPr>
        <p:txBody>
          <a:bodyPr>
            <a:normAutofit fontScale="70000" lnSpcReduction="20000"/>
          </a:bodyPr>
          <a:lstStyle/>
          <a:p>
            <a:pPr lvl="2">
              <a:lnSpc>
                <a:spcPct val="90000"/>
              </a:lnSpc>
              <a:buFontTx/>
              <a:buNone/>
            </a:pPr>
            <a:endParaRPr lang="en-US">
              <a:latin typeface="Trebuchet MS" charset="0"/>
            </a:endParaRPr>
          </a:p>
          <a:p>
            <a:pPr>
              <a:lnSpc>
                <a:spcPct val="90000"/>
              </a:lnSpc>
            </a:pPr>
            <a:r>
              <a:rPr lang="en-US">
                <a:latin typeface="Trebuchet MS" charset="0"/>
                <a:ea typeface="ＭＳ Ｐゴシック" charset="-128"/>
              </a:rPr>
              <a:t>What are we measuring?</a:t>
            </a:r>
          </a:p>
          <a:p>
            <a:pPr>
              <a:lnSpc>
                <a:spcPct val="90000"/>
              </a:lnSpc>
            </a:pPr>
            <a:endParaRPr lang="en-US">
              <a:latin typeface="Trebuchet MS" charset="0"/>
              <a:ea typeface="ＭＳ Ｐゴシック" charset="-128"/>
            </a:endParaRPr>
          </a:p>
          <a:p>
            <a:pPr lvl="1">
              <a:lnSpc>
                <a:spcPct val="90000"/>
              </a:lnSpc>
            </a:pPr>
            <a:r>
              <a:rPr lang="en-US">
                <a:latin typeface="Trebuchet MS" charset="0"/>
              </a:rPr>
              <a:t>System performance?   (reward/objective/utility/evaluation)</a:t>
            </a:r>
          </a:p>
          <a:p>
            <a:pPr>
              <a:lnSpc>
                <a:spcPct val="90000"/>
              </a:lnSpc>
            </a:pPr>
            <a:endParaRPr lang="en-US">
              <a:latin typeface="Trebuchet MS" charset="0"/>
              <a:ea typeface="ＭＳ Ｐゴシック" charset="-128"/>
            </a:endParaRPr>
          </a:p>
          <a:p>
            <a:pPr>
              <a:lnSpc>
                <a:spcPct val="90000"/>
              </a:lnSpc>
            </a:pPr>
            <a:endParaRPr lang="en-US">
              <a:latin typeface="Trebuchet MS" charset="0"/>
              <a:ea typeface="ＭＳ Ｐゴシック" charset="-128"/>
            </a:endParaRPr>
          </a:p>
          <a:p>
            <a:pPr>
              <a:lnSpc>
                <a:spcPct val="90000"/>
              </a:lnSpc>
            </a:pPr>
            <a:r>
              <a:rPr lang="en-US">
                <a:latin typeface="Trebuchet MS" charset="0"/>
                <a:ea typeface="ＭＳ Ｐゴシック" charset="-128"/>
              </a:rPr>
              <a:t>How are we measuring it?</a:t>
            </a:r>
          </a:p>
          <a:p>
            <a:pPr>
              <a:lnSpc>
                <a:spcPct val="90000"/>
              </a:lnSpc>
            </a:pPr>
            <a:endParaRPr lang="en-US">
              <a:latin typeface="Trebuchet MS" charset="0"/>
              <a:ea typeface="ＭＳ Ｐゴシック" charset="-128"/>
            </a:endParaRPr>
          </a:p>
          <a:p>
            <a:pPr lvl="1">
              <a:lnSpc>
                <a:spcPct val="90000"/>
              </a:lnSpc>
            </a:pPr>
            <a:r>
              <a:rPr lang="en-US">
                <a:latin typeface="Trebuchet MS" charset="0"/>
              </a:rPr>
              <a:t>System snapshots (state)</a:t>
            </a:r>
          </a:p>
          <a:p>
            <a:pPr lvl="1">
              <a:lnSpc>
                <a:spcPct val="90000"/>
              </a:lnSpc>
            </a:pPr>
            <a:endParaRPr lang="en-US">
              <a:latin typeface="Trebuchet MS" charset="0"/>
            </a:endParaRPr>
          </a:p>
          <a:p>
            <a:pPr lvl="1">
              <a:lnSpc>
                <a:spcPct val="90000"/>
              </a:lnSpc>
            </a:pPr>
            <a:endParaRPr lang="en-US">
              <a:latin typeface="Trebuchet MS" charset="0"/>
            </a:endParaRPr>
          </a:p>
          <a:p>
            <a:pPr>
              <a:lnSpc>
                <a:spcPct val="90000"/>
              </a:lnSpc>
            </a:pPr>
            <a:r>
              <a:rPr lang="en-US">
                <a:latin typeface="Trebuchet MS" charset="0"/>
                <a:ea typeface="ＭＳ Ｐゴシック" charset="-128"/>
              </a:rPr>
              <a:t>What about System dynamics?</a:t>
            </a:r>
          </a:p>
          <a:p>
            <a:pPr>
              <a:lnSpc>
                <a:spcPct val="90000"/>
              </a:lnSpc>
            </a:pPr>
            <a:endParaRPr lang="en-US">
              <a:latin typeface="Trebuchet MS" charset="0"/>
              <a:ea typeface="ＭＳ Ｐゴシック" charset="-128"/>
            </a:endParaRPr>
          </a:p>
          <a:p>
            <a:pPr lvl="1">
              <a:lnSpc>
                <a:spcPct val="90000"/>
              </a:lnSpc>
            </a:pPr>
            <a:r>
              <a:rPr lang="en-US">
                <a:latin typeface="Trebuchet MS" charset="0"/>
              </a:rPr>
              <a:t>Simulators</a:t>
            </a:r>
          </a:p>
          <a:p>
            <a:pPr lvl="1">
              <a:lnSpc>
                <a:spcPct val="90000"/>
              </a:lnSpc>
            </a:pPr>
            <a:endParaRPr lang="en-US">
              <a:latin typeface="Trebuchet MS" charset="0"/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ea typeface="ＭＳ Ｐゴシック" charset="-128"/>
                <a:cs typeface="ＭＳ Ｐゴシック" charset="-128"/>
              </a:rPr>
              <a:t>What are we after?</a:t>
            </a:r>
          </a:p>
        </p:txBody>
      </p:sp>
      <p:sp>
        <p:nvSpPr>
          <p:cNvPr id="130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066800"/>
            <a:ext cx="7772400" cy="4724400"/>
          </a:xfrm>
        </p:spPr>
        <p:txBody>
          <a:bodyPr/>
          <a:lstStyle/>
          <a:p>
            <a:pPr lvl="2">
              <a:lnSpc>
                <a:spcPct val="90000"/>
              </a:lnSpc>
              <a:buFontTx/>
              <a:buNone/>
              <a:defRPr/>
            </a:pPr>
            <a:endParaRPr lang="en-US" dirty="0">
              <a:latin typeface="Trebuchet MS" charset="0"/>
              <a:ea typeface="ＭＳ Ｐゴシック" charset="0"/>
            </a:endParaRPr>
          </a:p>
          <a:p>
            <a:pPr>
              <a:lnSpc>
                <a:spcPct val="90000"/>
              </a:lnSpc>
              <a:defRPr/>
            </a:pPr>
            <a:r>
              <a:rPr lang="en-US" dirty="0" smtClean="0">
                <a:latin typeface="Trebuchet MS" charset="0"/>
                <a:ea typeface="ＭＳ Ｐゴシック" charset="0"/>
              </a:rPr>
              <a:t>How do we know if we succeed? </a:t>
            </a:r>
          </a:p>
          <a:p>
            <a:pPr>
              <a:lnSpc>
                <a:spcPct val="90000"/>
              </a:lnSpc>
              <a:defRPr/>
            </a:pPr>
            <a:endParaRPr lang="en-US" dirty="0" smtClean="0">
              <a:latin typeface="Trebuchet MS" charset="0"/>
              <a:ea typeface="ＭＳ Ｐゴシック" charset="0"/>
            </a:endParaRPr>
          </a:p>
          <a:p>
            <a:pPr>
              <a:lnSpc>
                <a:spcPct val="90000"/>
              </a:lnSpc>
              <a:defRPr/>
            </a:pPr>
            <a:r>
              <a:rPr lang="en-US" dirty="0" smtClean="0">
                <a:latin typeface="Trebuchet MS" charset="0"/>
                <a:ea typeface="ＭＳ Ｐゴシック" charset="0"/>
              </a:rPr>
              <a:t>Define a system level reward</a:t>
            </a:r>
          </a:p>
          <a:p>
            <a:pPr>
              <a:lnSpc>
                <a:spcPct val="90000"/>
              </a:lnSpc>
              <a:defRPr/>
            </a:pPr>
            <a:endParaRPr lang="en-US" dirty="0">
              <a:latin typeface="Trebuchet MS" charset="0"/>
              <a:ea typeface="ＭＳ Ｐゴシック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US" dirty="0" smtClean="0">
                <a:latin typeface="Trebuchet MS" charset="0"/>
                <a:ea typeface="ＭＳ Ｐゴシック" charset="0"/>
              </a:rPr>
              <a:t>Minimize congestion</a:t>
            </a:r>
          </a:p>
          <a:p>
            <a:pPr>
              <a:lnSpc>
                <a:spcPct val="90000"/>
              </a:lnSpc>
              <a:defRPr/>
            </a:pPr>
            <a:endParaRPr lang="en-US" dirty="0">
              <a:latin typeface="Trebuchet MS" charset="0"/>
              <a:ea typeface="ＭＳ Ｐゴシック" charset="0"/>
            </a:endParaRPr>
          </a:p>
          <a:p>
            <a:pPr marL="457200" lvl="1" indent="0">
              <a:lnSpc>
                <a:spcPct val="90000"/>
              </a:lnSpc>
              <a:buFont typeface="Lucida Grande" charset="0"/>
              <a:buNone/>
              <a:defRPr/>
            </a:pPr>
            <a:endParaRPr lang="en-US" dirty="0">
              <a:latin typeface="Trebuchet MS" charset="0"/>
              <a:ea typeface="ＭＳ Ｐゴシック" charset="0"/>
            </a:endParaRPr>
          </a:p>
          <a:p>
            <a:pPr lvl="3">
              <a:lnSpc>
                <a:spcPct val="90000"/>
              </a:lnSpc>
              <a:defRPr/>
            </a:pPr>
            <a:r>
              <a:rPr lang="en-US" sz="1800" dirty="0" smtClean="0">
                <a:latin typeface="Trebuchet MS" charset="0"/>
                <a:ea typeface="ＭＳ Ｐゴシック" charset="0"/>
              </a:rPr>
              <a:t>What about delays?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5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ea typeface="ＭＳ Ｐゴシック" charset="-128"/>
                <a:cs typeface="ＭＳ Ｐゴシック" charset="-128"/>
              </a:rPr>
              <a:t>System Reward Function</a:t>
            </a:r>
          </a:p>
        </p:txBody>
      </p:sp>
      <p:sp>
        <p:nvSpPr>
          <p:cNvPr id="130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066800"/>
            <a:ext cx="7772400" cy="47244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dirty="0" smtClean="0">
                <a:latin typeface="Trebuchet MS" charset="0"/>
                <a:ea typeface="ＭＳ Ｐゴシック" charset="0"/>
              </a:rPr>
              <a:t>Minimize congestion</a:t>
            </a:r>
          </a:p>
          <a:p>
            <a:pPr>
              <a:lnSpc>
                <a:spcPct val="90000"/>
              </a:lnSpc>
              <a:defRPr/>
            </a:pPr>
            <a:endParaRPr lang="en-US" sz="1800" dirty="0">
              <a:latin typeface="Trebuchet MS" charset="0"/>
              <a:ea typeface="ＭＳ Ｐゴシック" charset="0"/>
            </a:endParaRPr>
          </a:p>
          <a:p>
            <a:pPr>
              <a:lnSpc>
                <a:spcPct val="90000"/>
              </a:lnSpc>
              <a:defRPr/>
            </a:pPr>
            <a:endParaRPr lang="en-US" sz="1800" dirty="0" smtClean="0">
              <a:latin typeface="Trebuchet MS" charset="0"/>
              <a:ea typeface="ＭＳ Ｐゴシック" charset="0"/>
            </a:endParaRPr>
          </a:p>
          <a:p>
            <a:pPr>
              <a:lnSpc>
                <a:spcPct val="90000"/>
              </a:lnSpc>
              <a:defRPr/>
            </a:pPr>
            <a:endParaRPr lang="en-US" dirty="0" smtClean="0">
              <a:latin typeface="Trebuchet MS" charset="0"/>
              <a:ea typeface="ＭＳ Ｐゴシック" charset="0"/>
            </a:endParaRPr>
          </a:p>
          <a:p>
            <a:pPr marL="0" indent="0">
              <a:lnSpc>
                <a:spcPct val="90000"/>
              </a:lnSpc>
              <a:buFontTx/>
              <a:buNone/>
              <a:defRPr/>
            </a:pPr>
            <a:endParaRPr lang="en-US" dirty="0" smtClean="0">
              <a:latin typeface="Trebuchet MS" charset="0"/>
              <a:ea typeface="ＭＳ Ｐゴシック" charset="0"/>
            </a:endParaRPr>
          </a:p>
          <a:p>
            <a:pPr marL="0" indent="0">
              <a:lnSpc>
                <a:spcPct val="90000"/>
              </a:lnSpc>
              <a:buFontTx/>
              <a:buNone/>
              <a:defRPr/>
            </a:pPr>
            <a:endParaRPr lang="en-US" dirty="0">
              <a:latin typeface="Trebuchet MS" charset="0"/>
              <a:ea typeface="ＭＳ Ｐゴシック" charset="0"/>
            </a:endParaRPr>
          </a:p>
          <a:p>
            <a:pPr>
              <a:lnSpc>
                <a:spcPct val="90000"/>
              </a:lnSpc>
              <a:defRPr/>
            </a:pPr>
            <a:r>
              <a:rPr lang="en-US" dirty="0" smtClean="0">
                <a:latin typeface="Trebuchet MS" charset="0"/>
                <a:ea typeface="ＭＳ Ｐゴシック" charset="0"/>
              </a:rPr>
              <a:t>Minimize delays</a:t>
            </a:r>
          </a:p>
        </p:txBody>
      </p:sp>
      <p:pic>
        <p:nvPicPr>
          <p:cNvPr id="55299" name="Picture 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4000" y="3187700"/>
            <a:ext cx="1003300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0" name="Picture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4000" y="3187700"/>
            <a:ext cx="1003300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1" name="Picture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64000" y="3187700"/>
            <a:ext cx="1003300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2" name="Picture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64000" y="3187700"/>
            <a:ext cx="1003300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3733800" y="4610100"/>
          <a:ext cx="2895600" cy="1028700"/>
        </p:xfrm>
        <a:graphic>
          <a:graphicData uri="http://schemas.openxmlformats.org/presentationml/2006/ole">
            <p:oleObj spid="_x0000_s69634" name="Equation" r:id="rId6" imgW="965200" imgH="342900" progId="Equation.3">
              <p:embed/>
            </p:oleObj>
          </a:graphicData>
        </a:graphic>
      </p:graphicFrame>
      <p:graphicFrame>
        <p:nvGraphicFramePr>
          <p:cNvPr id="55304" name="Object 9"/>
          <p:cNvGraphicFramePr>
            <a:graphicFrameLocks noChangeAspect="1"/>
          </p:cNvGraphicFramePr>
          <p:nvPr/>
        </p:nvGraphicFramePr>
        <p:xfrm>
          <a:off x="3756025" y="2002600"/>
          <a:ext cx="2514600" cy="893763"/>
        </p:xfrm>
        <a:graphic>
          <a:graphicData uri="http://schemas.openxmlformats.org/presentationml/2006/ole">
            <p:oleObj spid="_x0000_s69635" name="Equation" r:id="rId7" imgW="965200" imgH="342900" progId="Equation.3">
              <p:embed/>
            </p:oleObj>
          </a:graphicData>
        </a:graphic>
      </p:graphicFrame>
      <p:graphicFrame>
        <p:nvGraphicFramePr>
          <p:cNvPr id="55305" name="Object 10"/>
          <p:cNvGraphicFramePr>
            <a:graphicFrameLocks noChangeAspect="1"/>
          </p:cNvGraphicFramePr>
          <p:nvPr/>
        </p:nvGraphicFramePr>
        <p:xfrm>
          <a:off x="3756025" y="2818650"/>
          <a:ext cx="4757738" cy="981075"/>
        </p:xfrm>
        <a:graphic>
          <a:graphicData uri="http://schemas.openxmlformats.org/presentationml/2006/ole">
            <p:oleObj spid="_x0000_s69636" name="Equation" r:id="rId8" imgW="1663700" imgH="342900" progId="Equation.3">
              <p:embed/>
            </p:oleObj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/>
        </p:nvGraphicFramePr>
        <p:xfrm>
          <a:off x="3810000" y="5638800"/>
          <a:ext cx="3813175" cy="654050"/>
        </p:xfrm>
        <a:graphic>
          <a:graphicData uri="http://schemas.openxmlformats.org/presentationml/2006/ole">
            <p:oleObj spid="_x0000_s69637" name="Vergelijking" r:id="rId9" imgW="1333500" imgH="228600" progId="Equation.3">
              <p:embed/>
            </p:oleObj>
          </a:graphicData>
        </a:graphic>
      </p:graphicFrame>
      <p:sp>
        <p:nvSpPr>
          <p:cNvPr id="13" name="Tijdelijke aanduiding voor voettekst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ea typeface="ＭＳ Ｐゴシック" charset="-128"/>
                <a:cs typeface="ＭＳ Ｐゴシック" charset="-128"/>
              </a:rPr>
              <a:t>System Reward Function</a:t>
            </a:r>
          </a:p>
        </p:txBody>
      </p:sp>
      <p:sp>
        <p:nvSpPr>
          <p:cNvPr id="30724" name="Rectangle 3"/>
          <p:cNvSpPr txBox="1">
            <a:spLocks noChangeArrowheads="1"/>
          </p:cNvSpPr>
          <p:nvPr/>
        </p:nvSpPr>
        <p:spPr bwMode="auto">
          <a:xfrm>
            <a:off x="3200400" y="4267200"/>
            <a:ext cx="1981200" cy="457200"/>
          </a:xfrm>
          <a:prstGeom prst="rect">
            <a:avLst/>
          </a:prstGeom>
          <a:noFill/>
          <a:ln w="19050">
            <a:solidFill>
              <a:srgbClr val="00009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2000">
                <a:solidFill>
                  <a:srgbClr val="000090"/>
                </a:solidFill>
                <a:latin typeface="Trebuchet MS" charset="0"/>
                <a:ea typeface="Trebuchet MS" charset="0"/>
                <a:cs typeface="Trebuchet MS" charset="0"/>
              </a:rPr>
              <a:t>Lateness Term</a:t>
            </a:r>
          </a:p>
        </p:txBody>
      </p:sp>
      <p:sp>
        <p:nvSpPr>
          <p:cNvPr id="30725" name="Rectangle 3"/>
          <p:cNvSpPr txBox="1">
            <a:spLocks noChangeArrowheads="1"/>
          </p:cNvSpPr>
          <p:nvPr/>
        </p:nvSpPr>
        <p:spPr bwMode="auto">
          <a:xfrm>
            <a:off x="6705600" y="4343400"/>
            <a:ext cx="2133600" cy="457200"/>
          </a:xfrm>
          <a:prstGeom prst="rect">
            <a:avLst/>
          </a:prstGeom>
          <a:noFill/>
          <a:ln w="19050">
            <a:solidFill>
              <a:srgbClr val="00009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2000">
                <a:solidFill>
                  <a:srgbClr val="000090"/>
                </a:solidFill>
                <a:latin typeface="Trebuchet MS" charset="0"/>
                <a:ea typeface="Trebuchet MS" charset="0"/>
                <a:cs typeface="Trebuchet MS" charset="0"/>
              </a:rPr>
              <a:t>Congestion Term</a:t>
            </a:r>
          </a:p>
        </p:txBody>
      </p:sp>
      <p:sp>
        <p:nvSpPr>
          <p:cNvPr id="30726" name="Rectangle 3"/>
          <p:cNvSpPr txBox="1">
            <a:spLocks noChangeArrowheads="1"/>
          </p:cNvSpPr>
          <p:nvPr/>
        </p:nvSpPr>
        <p:spPr bwMode="auto">
          <a:xfrm>
            <a:off x="5410200" y="1143000"/>
            <a:ext cx="2743200" cy="838200"/>
          </a:xfrm>
          <a:prstGeom prst="rect">
            <a:avLst/>
          </a:prstGeom>
          <a:noFill/>
          <a:ln w="19050">
            <a:solidFill>
              <a:srgbClr val="00009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2000">
                <a:solidFill>
                  <a:srgbClr val="000090"/>
                </a:solidFill>
                <a:latin typeface="Trebuchet MS" charset="0"/>
                <a:ea typeface="Trebuchet MS" charset="0"/>
                <a:cs typeface="Trebuchet MS" charset="0"/>
              </a:rPr>
              <a:t>Lateness-congestion</a:t>
            </a:r>
          </a:p>
          <a:p>
            <a:pPr marL="342900" indent="-342900">
              <a:spcBef>
                <a:spcPct val="20000"/>
              </a:spcBef>
            </a:pPr>
            <a:r>
              <a:rPr lang="en-US" sz="2000">
                <a:solidFill>
                  <a:srgbClr val="000090"/>
                </a:solidFill>
                <a:latin typeface="Trebuchet MS" charset="0"/>
                <a:ea typeface="Trebuchet MS" charset="0"/>
                <a:cs typeface="Trebuchet MS" charset="0"/>
              </a:rPr>
              <a:t>tradeoff coefficient</a:t>
            </a:r>
          </a:p>
        </p:txBody>
      </p:sp>
      <p:sp>
        <p:nvSpPr>
          <p:cNvPr id="30727" name="Rectangle 3"/>
          <p:cNvSpPr txBox="1">
            <a:spLocks noChangeArrowheads="1"/>
          </p:cNvSpPr>
          <p:nvPr/>
        </p:nvSpPr>
        <p:spPr bwMode="auto">
          <a:xfrm>
            <a:off x="1676400" y="1600200"/>
            <a:ext cx="2362200" cy="457200"/>
          </a:xfrm>
          <a:prstGeom prst="rect">
            <a:avLst/>
          </a:prstGeom>
          <a:noFill/>
          <a:ln w="19050">
            <a:solidFill>
              <a:srgbClr val="00009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2000">
                <a:solidFill>
                  <a:srgbClr val="000090"/>
                </a:solidFill>
                <a:latin typeface="Trebuchet MS" charset="0"/>
                <a:ea typeface="Trebuchet MS" charset="0"/>
                <a:cs typeface="Trebuchet MS" charset="0"/>
              </a:rPr>
              <a:t>Full state vector</a:t>
            </a:r>
          </a:p>
        </p:txBody>
      </p:sp>
      <p:sp>
        <p:nvSpPr>
          <p:cNvPr id="30728" name="Left Arrow 10"/>
          <p:cNvSpPr>
            <a:spLocks noChangeArrowheads="1"/>
          </p:cNvSpPr>
          <p:nvPr/>
        </p:nvSpPr>
        <p:spPr bwMode="auto">
          <a:xfrm rot="7925384">
            <a:off x="2292350" y="2390775"/>
            <a:ext cx="762000" cy="1524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0090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30729" name="Left Arrow 11"/>
          <p:cNvSpPr>
            <a:spLocks noChangeArrowheads="1"/>
          </p:cNvSpPr>
          <p:nvPr/>
        </p:nvSpPr>
        <p:spPr bwMode="auto">
          <a:xfrm rot="-3122752">
            <a:off x="3951288" y="3852863"/>
            <a:ext cx="762000" cy="1524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0090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30730" name="Left Arrow 12"/>
          <p:cNvSpPr>
            <a:spLocks noChangeArrowheads="1"/>
          </p:cNvSpPr>
          <p:nvPr/>
        </p:nvSpPr>
        <p:spPr bwMode="auto">
          <a:xfrm rot="-6102967">
            <a:off x="7162800" y="3741738"/>
            <a:ext cx="762000" cy="1524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0090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30731" name="Left Arrow 13"/>
          <p:cNvSpPr>
            <a:spLocks noChangeArrowheads="1"/>
          </p:cNvSpPr>
          <p:nvPr/>
        </p:nvSpPr>
        <p:spPr bwMode="auto">
          <a:xfrm rot="3863237">
            <a:off x="6176963" y="2433638"/>
            <a:ext cx="762000" cy="1524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0090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nl-NL"/>
          </a:p>
        </p:txBody>
      </p:sp>
      <p:graphicFrame>
        <p:nvGraphicFramePr>
          <p:cNvPr id="56330" name="Object 1"/>
          <p:cNvGraphicFramePr>
            <a:graphicFrameLocks noChangeAspect="1"/>
          </p:cNvGraphicFramePr>
          <p:nvPr/>
        </p:nvGraphicFramePr>
        <p:xfrm>
          <a:off x="1447800" y="2587625"/>
          <a:ext cx="7315200" cy="1069975"/>
        </p:xfrm>
        <a:graphic>
          <a:graphicData uri="http://schemas.openxmlformats.org/presentationml/2006/ole">
            <p:oleObj spid="_x0000_s71682" name="Vergelijking" r:id="rId4" imgW="1562100" imgH="228600" progId="Equation.3">
              <p:embed/>
            </p:oleObj>
          </a:graphicData>
        </a:graphic>
      </p:graphicFrame>
      <p:sp>
        <p:nvSpPr>
          <p:cNvPr id="12" name="Tijdelijke aanduiding voor voettekst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animBg="1"/>
      <p:bldP spid="30725" grpId="0" animBg="1"/>
      <p:bldP spid="30726" grpId="0" animBg="1"/>
      <p:bldP spid="30727" grpId="0" animBg="1"/>
      <p:bldP spid="30728" grpId="0" animBg="1"/>
      <p:bldP spid="30729" grpId="0" animBg="1"/>
      <p:bldP spid="30730" grpId="0" animBg="1"/>
      <p:bldP spid="30731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ea typeface="ＭＳ Ｐゴシック" charset="-128"/>
                <a:cs typeface="ＭＳ Ｐゴシック" charset="-128"/>
              </a:rPr>
              <a:t>Multiagent Learning Approach </a:t>
            </a:r>
          </a:p>
        </p:txBody>
      </p:sp>
      <p:sp>
        <p:nvSpPr>
          <p:cNvPr id="686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066800"/>
            <a:ext cx="7772400" cy="4724400"/>
          </a:xfrm>
        </p:spPr>
        <p:txBody>
          <a:bodyPr/>
          <a:lstStyle/>
          <a:p>
            <a:pPr lvl="2">
              <a:lnSpc>
                <a:spcPct val="90000"/>
              </a:lnSpc>
              <a:buFontTx/>
              <a:buNone/>
            </a:pPr>
            <a:endParaRPr lang="en-US" dirty="0">
              <a:latin typeface="Trebuchet MS" charset="0"/>
            </a:endParaRPr>
          </a:p>
          <a:p>
            <a:pPr>
              <a:lnSpc>
                <a:spcPct val="90000"/>
              </a:lnSpc>
            </a:pPr>
            <a:endParaRPr lang="en-US" dirty="0">
              <a:latin typeface="Trebuchet MS" charset="0"/>
              <a:ea typeface="ＭＳ Ｐゴシック" charset="-128"/>
            </a:endParaRPr>
          </a:p>
          <a:p>
            <a:pPr>
              <a:lnSpc>
                <a:spcPct val="90000"/>
              </a:lnSpc>
            </a:pPr>
            <a:endParaRPr lang="en-US" dirty="0">
              <a:latin typeface="Trebuchet MS" charset="0"/>
              <a:ea typeface="ＭＳ Ｐゴシック" charset="-128"/>
            </a:endParaRPr>
          </a:p>
          <a:p>
            <a:pPr>
              <a:lnSpc>
                <a:spcPct val="90000"/>
              </a:lnSpc>
            </a:pPr>
            <a:endParaRPr lang="en-US" dirty="0" smtClean="0">
              <a:latin typeface="Trebuchet MS" charset="0"/>
              <a:ea typeface="ＭＳ Ｐゴシック" charset="-128"/>
            </a:endParaRPr>
          </a:p>
          <a:p>
            <a:pPr marL="457200" lvl="1" indent="0">
              <a:lnSpc>
                <a:spcPct val="90000"/>
              </a:lnSpc>
              <a:buFont typeface="Lucida Grande" charset="0"/>
              <a:buNone/>
            </a:pPr>
            <a:r>
              <a:rPr lang="en-US" dirty="0" smtClean="0">
                <a:latin typeface="Trebuchet MS" charset="0"/>
              </a:rPr>
              <a:t>We </a:t>
            </a:r>
            <a:r>
              <a:rPr lang="en-US" dirty="0">
                <a:latin typeface="Trebuchet MS" charset="0"/>
              </a:rPr>
              <a:t>need 4 more things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>
                <a:ea typeface="ＭＳ Ｐゴシック" charset="-128"/>
                <a:cs typeface="ＭＳ Ｐゴシック" charset="-128"/>
              </a:rPr>
              <a:t>Agent-Based Air Traffic Management</a:t>
            </a:r>
          </a:p>
        </p:txBody>
      </p:sp>
      <p:sp>
        <p:nvSpPr>
          <p:cNvPr id="5734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marL="457200" indent="-457200">
              <a:buFontTx/>
              <a:buAutoNum type="arabicPeriod"/>
            </a:pPr>
            <a:r>
              <a:rPr lang="en-US" dirty="0">
                <a:latin typeface="Trebuchet MS" charset="0"/>
                <a:ea typeface="ＭＳ Ｐゴシック" charset="-128"/>
              </a:rPr>
              <a:t>Identify agents</a:t>
            </a:r>
          </a:p>
          <a:p>
            <a:pPr marL="857250" lvl="1" indent="-457200"/>
            <a:endParaRPr lang="en-US" dirty="0">
              <a:latin typeface="Trebuchet MS" charset="0"/>
              <a:sym typeface="Symbol" charset="2"/>
            </a:endParaRPr>
          </a:p>
          <a:p>
            <a:pPr marL="457200" indent="-457200">
              <a:buFontTx/>
              <a:buAutoNum type="arabicPeriod"/>
            </a:pPr>
            <a:endParaRPr lang="en-US" dirty="0">
              <a:latin typeface="Trebuchet MS" charset="0"/>
              <a:ea typeface="ＭＳ Ｐゴシック" charset="-128"/>
              <a:sym typeface="Symbol" charset="2"/>
            </a:endParaRPr>
          </a:p>
          <a:p>
            <a:pPr marL="457200" indent="-457200">
              <a:buFontTx/>
              <a:buAutoNum type="arabicPeriod"/>
            </a:pPr>
            <a:r>
              <a:rPr lang="en-US" dirty="0">
                <a:latin typeface="Trebuchet MS" charset="0"/>
                <a:ea typeface="ＭＳ Ｐゴシック" charset="-128"/>
                <a:sym typeface="Symbol" charset="2"/>
              </a:rPr>
              <a:t>Identify actions</a:t>
            </a:r>
            <a:endParaRPr lang="en-US" sz="1000" dirty="0">
              <a:latin typeface="Trebuchet MS" charset="0"/>
              <a:ea typeface="ＭＳ Ｐゴシック" charset="-128"/>
              <a:sym typeface="Symbol" charset="2"/>
            </a:endParaRPr>
          </a:p>
          <a:p>
            <a:pPr marL="857250" lvl="1" indent="-457200">
              <a:buFontTx/>
              <a:buAutoNum type="arabicPeriod"/>
            </a:pPr>
            <a:endParaRPr lang="en-US" dirty="0">
              <a:latin typeface="Trebuchet MS" charset="0"/>
              <a:sym typeface="Symbol" charset="2"/>
            </a:endParaRPr>
          </a:p>
          <a:p>
            <a:pPr marL="857250" lvl="1" indent="-457200">
              <a:buFontTx/>
              <a:buAutoNum type="arabicPeriod"/>
            </a:pPr>
            <a:endParaRPr lang="en-US" dirty="0">
              <a:latin typeface="Trebuchet MS" charset="0"/>
              <a:sym typeface="Symbol" charset="2"/>
            </a:endParaRPr>
          </a:p>
          <a:p>
            <a:pPr marL="857250" lvl="1" indent="-457200">
              <a:buFontTx/>
              <a:buAutoNum type="arabicPeriod"/>
            </a:pPr>
            <a:endParaRPr lang="en-US" dirty="0">
              <a:latin typeface="Trebuchet MS" charset="0"/>
              <a:sym typeface="Symbol" charset="2"/>
            </a:endParaRPr>
          </a:p>
          <a:p>
            <a:pPr marL="457200" indent="-457200">
              <a:buFontTx/>
              <a:buAutoNum type="arabicPeriod"/>
            </a:pPr>
            <a:endParaRPr lang="en-US" dirty="0">
              <a:latin typeface="Trebuchet MS" charset="0"/>
              <a:ea typeface="ＭＳ Ｐゴシック" charset="-128"/>
              <a:sym typeface="Symbol" charset="2"/>
            </a:endParaRPr>
          </a:p>
          <a:p>
            <a:pPr marL="457200" indent="-457200">
              <a:buFontTx/>
              <a:buAutoNum type="arabicPeriod"/>
            </a:pPr>
            <a:r>
              <a:rPr lang="en-US" dirty="0">
                <a:latin typeface="Trebuchet MS" charset="0"/>
                <a:ea typeface="ＭＳ Ｐゴシック" charset="-128"/>
                <a:sym typeface="Symbol" charset="2"/>
              </a:rPr>
              <a:t>Derive agent objective functions</a:t>
            </a:r>
          </a:p>
          <a:p>
            <a:pPr marL="857250" lvl="1" indent="-457200"/>
            <a:endParaRPr lang="en-US" dirty="0">
              <a:latin typeface="Trebuchet MS" charset="0"/>
              <a:sym typeface="Symbol" charset="2"/>
            </a:endParaRPr>
          </a:p>
          <a:p>
            <a:pPr marL="457200" indent="-457200">
              <a:buFontTx/>
              <a:buNone/>
            </a:pPr>
            <a:endParaRPr lang="en-US" dirty="0">
              <a:latin typeface="Trebuchet MS" charset="0"/>
              <a:ea typeface="ＭＳ Ｐゴシック" charset="-128"/>
              <a:sym typeface="Symbol" charset="2"/>
            </a:endParaRPr>
          </a:p>
          <a:p>
            <a:pPr marL="457200" indent="-457200">
              <a:buFontTx/>
              <a:buAutoNum type="arabicPeriod"/>
            </a:pPr>
            <a:r>
              <a:rPr lang="en-US" dirty="0">
                <a:latin typeface="Trebuchet MS" charset="0"/>
                <a:ea typeface="ＭＳ Ｐゴシック" charset="-128"/>
                <a:sym typeface="Symbol" charset="2"/>
              </a:rPr>
              <a:t>Select agent learning algorithm</a:t>
            </a:r>
          </a:p>
          <a:p>
            <a:pPr marL="857250" lvl="1" indent="-457200"/>
            <a:endParaRPr lang="en-US" dirty="0">
              <a:latin typeface="Trebuchet MS" charset="0"/>
              <a:sym typeface="Symbol" charset="2"/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58082"/>
            <a:ext cx="8001000" cy="4966518"/>
          </a:xfrm>
        </p:spPr>
        <p:txBody>
          <a:bodyPr>
            <a:normAutofit fontScale="62500" lnSpcReduction="20000"/>
          </a:bodyPr>
          <a:lstStyle/>
          <a:p>
            <a:endParaRPr lang="en-US" sz="4000" dirty="0" smtClean="0">
              <a:latin typeface="Calibri"/>
              <a:ea typeface="ＭＳ Ｐゴシック" charset="-128"/>
              <a:cs typeface="Calibri"/>
            </a:endParaRPr>
          </a:p>
          <a:p>
            <a:pPr>
              <a:buNone/>
            </a:pPr>
            <a:r>
              <a:rPr lang="en-US" sz="5120" dirty="0" smtClean="0">
                <a:latin typeface="Calibri"/>
                <a:ea typeface="ＭＳ Ｐゴシック" charset="-128"/>
                <a:cs typeface="Calibri"/>
              </a:rPr>
              <a:t>System Rewards: Start with an analogy</a:t>
            </a:r>
          </a:p>
          <a:p>
            <a:endParaRPr lang="en-US" sz="4000" dirty="0" smtClean="0">
              <a:latin typeface="Calibri"/>
              <a:ea typeface="ＭＳ Ｐゴシック" charset="-128"/>
              <a:cs typeface="Calibri"/>
            </a:endParaRPr>
          </a:p>
          <a:p>
            <a:endParaRPr lang="en-US" sz="4000" dirty="0" smtClean="0">
              <a:latin typeface="Calibri"/>
              <a:ea typeface="ＭＳ Ｐゴシック" charset="-128"/>
              <a:cs typeface="Calibri"/>
            </a:endParaRPr>
          </a:p>
          <a:p>
            <a:r>
              <a:rPr lang="en-US" sz="4480" dirty="0" smtClean="0">
                <a:latin typeface="Calibri"/>
                <a:ea typeface="ＭＳ Ｐゴシック" charset="-128"/>
                <a:cs typeface="Calibri"/>
              </a:rPr>
              <a:t>Full </a:t>
            </a:r>
            <a:r>
              <a:rPr lang="en-US" sz="4480" dirty="0">
                <a:latin typeface="Calibri"/>
                <a:ea typeface="ＭＳ Ｐゴシック" charset="-128"/>
                <a:cs typeface="Calibri"/>
              </a:rPr>
              <a:t>System			</a:t>
            </a:r>
            <a:r>
              <a:rPr lang="en-US" sz="4480" dirty="0" smtClean="0">
                <a:latin typeface="Calibri"/>
                <a:ea typeface="ＭＳ Ｐゴシック" charset="-128"/>
                <a:cs typeface="Calibri"/>
              </a:rPr>
              <a:t>		Company</a:t>
            </a:r>
            <a:endParaRPr lang="en-US" sz="4480" dirty="0">
              <a:latin typeface="Calibri"/>
              <a:ea typeface="ＭＳ Ｐゴシック" charset="-128"/>
              <a:cs typeface="Calibri"/>
            </a:endParaRPr>
          </a:p>
          <a:p>
            <a:r>
              <a:rPr lang="en-US" sz="4480" dirty="0">
                <a:latin typeface="Calibri"/>
                <a:ea typeface="ＭＳ Ｐゴシック" charset="-128"/>
                <a:cs typeface="Calibri"/>
              </a:rPr>
              <a:t>System objective      </a:t>
            </a:r>
            <a:r>
              <a:rPr lang="en-US" sz="4480" dirty="0" smtClean="0">
                <a:latin typeface="Calibri"/>
                <a:ea typeface="ＭＳ Ｐゴシック" charset="-128"/>
                <a:cs typeface="Calibri"/>
              </a:rPr>
              <a:t> 		Valuation </a:t>
            </a:r>
            <a:r>
              <a:rPr lang="en-US" sz="4480" dirty="0">
                <a:latin typeface="Calibri"/>
                <a:ea typeface="ＭＳ Ｐゴシック" charset="-128"/>
                <a:cs typeface="Calibri"/>
              </a:rPr>
              <a:t>of</a:t>
            </a:r>
            <a:r>
              <a:rPr lang="en-US" sz="4480" dirty="0" smtClean="0">
                <a:latin typeface="Calibri"/>
                <a:ea typeface="ＭＳ Ｐゴシック" charset="-128"/>
                <a:cs typeface="Calibri"/>
              </a:rPr>
              <a:t> 										company</a:t>
            </a:r>
            <a:endParaRPr lang="en-US" sz="4480" dirty="0">
              <a:latin typeface="Calibri"/>
              <a:ea typeface="ＭＳ Ｐゴシック" charset="-128"/>
              <a:cs typeface="Calibri"/>
            </a:endParaRPr>
          </a:p>
          <a:p>
            <a:r>
              <a:rPr lang="en-US" sz="4480" dirty="0">
                <a:latin typeface="Calibri"/>
                <a:ea typeface="ＭＳ Ｐゴシック" charset="-128"/>
                <a:cs typeface="Calibri"/>
              </a:rPr>
              <a:t>Agents             	       		Employees</a:t>
            </a:r>
          </a:p>
          <a:p>
            <a:r>
              <a:rPr lang="en-US" sz="4480" dirty="0">
                <a:latin typeface="Calibri"/>
                <a:ea typeface="ＭＳ Ｐゴシック" charset="-128"/>
                <a:cs typeface="Calibri"/>
              </a:rPr>
              <a:t>Agent objectives	   	</a:t>
            </a:r>
            <a:r>
              <a:rPr lang="en-US" sz="4480" dirty="0" smtClean="0">
                <a:latin typeface="Calibri"/>
                <a:ea typeface="ＭＳ Ｐゴシック" charset="-128"/>
                <a:cs typeface="Calibri"/>
              </a:rPr>
              <a:t>		Compensation 										packages</a:t>
            </a:r>
            <a:endParaRPr lang="en-US" sz="4480" dirty="0">
              <a:latin typeface="Calibri"/>
              <a:ea typeface="ＭＳ Ｐゴシック" charset="-128"/>
              <a:cs typeface="Calibri"/>
            </a:endParaRPr>
          </a:p>
          <a:p>
            <a:pPr>
              <a:lnSpc>
                <a:spcPct val="150000"/>
              </a:lnSpc>
            </a:pPr>
            <a:endParaRPr lang="en-US" dirty="0">
              <a:latin typeface="Trebuchet MS" charset="0"/>
              <a:ea typeface="ＭＳ Ｐゴシック" charset="-128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dirty="0">
                <a:latin typeface="Trebuchet MS" charset="0"/>
                <a:ea typeface="ＭＳ Ｐゴシック" charset="-128"/>
              </a:rPr>
              <a:t> </a:t>
            </a:r>
            <a:endParaRPr lang="en-US" i="1" dirty="0">
              <a:solidFill>
                <a:srgbClr val="FF3300"/>
              </a:solidFill>
              <a:latin typeface="Trebuchet MS" charset="0"/>
              <a:ea typeface="ＭＳ Ｐゴシック" charset="-128"/>
            </a:endParaRPr>
          </a:p>
        </p:txBody>
      </p:sp>
      <p:sp>
        <p:nvSpPr>
          <p:cNvPr id="34818" name="AutoShape 4"/>
          <p:cNvSpPr>
            <a:spLocks noChangeArrowheads="1"/>
          </p:cNvSpPr>
          <p:nvPr/>
        </p:nvSpPr>
        <p:spPr bwMode="auto">
          <a:xfrm>
            <a:off x="3472815" y="4240723"/>
            <a:ext cx="609600" cy="304800"/>
          </a:xfrm>
          <a:prstGeom prst="leftRightArrow">
            <a:avLst>
              <a:gd name="adj1" fmla="val 50000"/>
              <a:gd name="adj2" fmla="val 40000"/>
            </a:avLst>
          </a:prstGeom>
          <a:solidFill>
            <a:srgbClr val="00009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34819" name="AutoShape 5"/>
          <p:cNvSpPr>
            <a:spLocks noChangeArrowheads="1"/>
          </p:cNvSpPr>
          <p:nvPr/>
        </p:nvSpPr>
        <p:spPr bwMode="auto">
          <a:xfrm>
            <a:off x="3472815" y="3509881"/>
            <a:ext cx="609600" cy="304800"/>
          </a:xfrm>
          <a:prstGeom prst="leftRightArrow">
            <a:avLst>
              <a:gd name="adj1" fmla="val 50000"/>
              <a:gd name="adj2" fmla="val 40000"/>
            </a:avLst>
          </a:prstGeom>
          <a:solidFill>
            <a:srgbClr val="00009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34820" name="AutoShape 6"/>
          <p:cNvSpPr>
            <a:spLocks noChangeArrowheads="1"/>
          </p:cNvSpPr>
          <p:nvPr/>
        </p:nvSpPr>
        <p:spPr bwMode="auto">
          <a:xfrm>
            <a:off x="3472815" y="3069762"/>
            <a:ext cx="609600" cy="304800"/>
          </a:xfrm>
          <a:prstGeom prst="leftRightArrow">
            <a:avLst>
              <a:gd name="adj1" fmla="val 50000"/>
              <a:gd name="adj2" fmla="val 40000"/>
            </a:avLst>
          </a:prstGeom>
          <a:solidFill>
            <a:srgbClr val="00009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34821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15082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Challenges</a:t>
            </a:r>
            <a:endParaRPr lang="en-US" dirty="0">
              <a:ea typeface="ＭＳ Ｐゴシック" charset="-128"/>
              <a:cs typeface="ＭＳ Ｐゴシック" charset="-128"/>
            </a:endParaRPr>
          </a:p>
        </p:txBody>
      </p:sp>
      <p:sp>
        <p:nvSpPr>
          <p:cNvPr id="34822" name="AutoShape 4"/>
          <p:cNvSpPr>
            <a:spLocks noChangeArrowheads="1"/>
          </p:cNvSpPr>
          <p:nvPr/>
        </p:nvSpPr>
        <p:spPr bwMode="auto">
          <a:xfrm>
            <a:off x="3472815" y="4699995"/>
            <a:ext cx="609600" cy="304800"/>
          </a:xfrm>
          <a:prstGeom prst="leftRightArrow">
            <a:avLst>
              <a:gd name="adj1" fmla="val 50000"/>
              <a:gd name="adj2" fmla="val 40000"/>
            </a:avLst>
          </a:prstGeom>
          <a:solidFill>
            <a:srgbClr val="00009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ransition advTm="66816"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ea typeface="ＭＳ Ｐゴシック" charset="-128"/>
                <a:cs typeface="ＭＳ Ｐゴシック" charset="-128"/>
              </a:rPr>
              <a:t>Identify Agents</a:t>
            </a:r>
          </a:p>
        </p:txBody>
      </p:sp>
      <p:sp>
        <p:nvSpPr>
          <p:cNvPr id="130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066800"/>
            <a:ext cx="7772400" cy="4724400"/>
          </a:xfrm>
        </p:spPr>
        <p:txBody>
          <a:bodyPr>
            <a:normAutofit fontScale="70000" lnSpcReduction="20000"/>
          </a:bodyPr>
          <a:lstStyle/>
          <a:p>
            <a:pPr lvl="2">
              <a:lnSpc>
                <a:spcPct val="90000"/>
              </a:lnSpc>
              <a:buFontTx/>
              <a:buNone/>
            </a:pPr>
            <a:endParaRPr lang="en-US">
              <a:latin typeface="Trebuchet MS" charset="0"/>
            </a:endParaRPr>
          </a:p>
          <a:p>
            <a:pPr>
              <a:lnSpc>
                <a:spcPct val="90000"/>
              </a:lnSpc>
            </a:pPr>
            <a:r>
              <a:rPr lang="en-US">
                <a:latin typeface="Trebuchet MS" charset="0"/>
                <a:ea typeface="ＭＳ Ｐゴシック" charset="-128"/>
              </a:rPr>
              <a:t>Agents as aircraft?</a:t>
            </a:r>
          </a:p>
          <a:p>
            <a:pPr lvl="1">
              <a:lnSpc>
                <a:spcPct val="90000"/>
              </a:lnSpc>
            </a:pPr>
            <a:r>
              <a:rPr lang="en-US">
                <a:latin typeface="Trebuchet MS" charset="0"/>
              </a:rPr>
              <a:t>20000+ agents </a:t>
            </a:r>
          </a:p>
          <a:p>
            <a:pPr lvl="1">
              <a:lnSpc>
                <a:spcPct val="90000"/>
              </a:lnSpc>
            </a:pPr>
            <a:r>
              <a:rPr lang="en-US">
                <a:latin typeface="Trebuchet MS" charset="0"/>
              </a:rPr>
              <a:t>Little data to train agents</a:t>
            </a:r>
          </a:p>
          <a:p>
            <a:pPr lvl="1">
              <a:lnSpc>
                <a:spcPct val="90000"/>
              </a:lnSpc>
            </a:pPr>
            <a:r>
              <a:rPr lang="en-US">
                <a:latin typeface="Trebuchet MS" charset="0"/>
              </a:rPr>
              <a:t>Actions conflict with pilots</a:t>
            </a:r>
          </a:p>
          <a:p>
            <a:pPr lvl="1">
              <a:lnSpc>
                <a:spcPct val="90000"/>
              </a:lnSpc>
            </a:pPr>
            <a:endParaRPr lang="en-US">
              <a:latin typeface="Trebuchet MS" charset="0"/>
            </a:endParaRPr>
          </a:p>
          <a:p>
            <a:pPr>
              <a:lnSpc>
                <a:spcPct val="90000"/>
              </a:lnSpc>
            </a:pPr>
            <a:r>
              <a:rPr lang="en-US">
                <a:latin typeface="Trebuchet MS" charset="0"/>
                <a:ea typeface="ＭＳ Ｐゴシック" charset="-128"/>
              </a:rPr>
              <a:t>Agents as routes?</a:t>
            </a:r>
          </a:p>
          <a:p>
            <a:pPr lvl="1">
              <a:lnSpc>
                <a:spcPct val="90000"/>
              </a:lnSpc>
            </a:pPr>
            <a:r>
              <a:rPr lang="en-US">
                <a:latin typeface="Trebuchet MS" charset="0"/>
              </a:rPr>
              <a:t>Not well defined agents</a:t>
            </a:r>
          </a:p>
          <a:p>
            <a:pPr lvl="1">
              <a:lnSpc>
                <a:spcPct val="90000"/>
              </a:lnSpc>
            </a:pPr>
            <a:r>
              <a:rPr lang="en-US">
                <a:latin typeface="Trebuchet MS" charset="0"/>
              </a:rPr>
              <a:t>Actions of routes?</a:t>
            </a:r>
          </a:p>
          <a:p>
            <a:pPr lvl="1">
              <a:lnSpc>
                <a:spcPct val="90000"/>
              </a:lnSpc>
            </a:pPr>
            <a:endParaRPr lang="en-US">
              <a:latin typeface="Trebuchet MS" charset="0"/>
            </a:endParaRPr>
          </a:p>
          <a:p>
            <a:pPr>
              <a:lnSpc>
                <a:spcPct val="90000"/>
              </a:lnSpc>
            </a:pPr>
            <a:r>
              <a:rPr lang="en-US">
                <a:latin typeface="Trebuchet MS" charset="0"/>
                <a:ea typeface="ＭＳ Ｐゴシック" charset="-128"/>
              </a:rPr>
              <a:t>Agents as fix locations?</a:t>
            </a:r>
          </a:p>
          <a:p>
            <a:pPr lvl="1">
              <a:lnSpc>
                <a:spcPct val="90000"/>
              </a:lnSpc>
            </a:pPr>
            <a:r>
              <a:rPr lang="en-US">
                <a:latin typeface="Trebuchet MS" charset="0"/>
              </a:rPr>
              <a:t>Number of agents vary with need</a:t>
            </a:r>
          </a:p>
          <a:p>
            <a:pPr lvl="1">
              <a:lnSpc>
                <a:spcPct val="90000"/>
              </a:lnSpc>
            </a:pPr>
            <a:r>
              <a:rPr lang="en-US">
                <a:latin typeface="Trebuchet MS" charset="0"/>
              </a:rPr>
              <a:t>All flight plans contain at least one agent fix.</a:t>
            </a:r>
          </a:p>
          <a:p>
            <a:pPr lvl="1">
              <a:lnSpc>
                <a:spcPct val="90000"/>
              </a:lnSpc>
            </a:pPr>
            <a:r>
              <a:rPr lang="en-US">
                <a:latin typeface="Trebuchet MS" charset="0"/>
              </a:rPr>
              <a:t>Agents have </a:t>
            </a:r>
            <a:r>
              <a:rPr lang="ja-JP" altLang="en-US">
                <a:latin typeface="Trebuchet MS" charset="0"/>
              </a:rPr>
              <a:t>“</a:t>
            </a:r>
            <a:r>
              <a:rPr lang="en-US" altLang="ja-JP">
                <a:latin typeface="Trebuchet MS" charset="0"/>
              </a:rPr>
              <a:t>simple</a:t>
            </a:r>
            <a:r>
              <a:rPr lang="ja-JP" altLang="en-US">
                <a:latin typeface="Trebuchet MS" charset="0"/>
              </a:rPr>
              <a:t>”</a:t>
            </a:r>
            <a:r>
              <a:rPr lang="en-US" altLang="ja-JP">
                <a:latin typeface="Trebuchet MS" charset="0"/>
              </a:rPr>
              <a:t> actions: set metering restrictions </a:t>
            </a:r>
          </a:p>
          <a:p>
            <a:pPr lvl="1">
              <a:lnSpc>
                <a:spcPct val="90000"/>
              </a:lnSpc>
            </a:pPr>
            <a:r>
              <a:rPr lang="en-US">
                <a:latin typeface="Trebuchet MS" charset="0"/>
              </a:rPr>
              <a:t>Agents can be active or inactive (e.g., live around congestion).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5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5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5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57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57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57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4579" grpId="0" build="p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ea typeface="ＭＳ Ｐゴシック" charset="-128"/>
                <a:cs typeface="ＭＳ Ｐゴシック" charset="-128"/>
              </a:rPr>
              <a:t>Identify Agents</a:t>
            </a:r>
          </a:p>
        </p:txBody>
      </p:sp>
      <p:sp>
        <p:nvSpPr>
          <p:cNvPr id="706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066800"/>
            <a:ext cx="7772400" cy="4724400"/>
          </a:xfrm>
        </p:spPr>
        <p:txBody>
          <a:bodyPr>
            <a:normAutofit fontScale="70000" lnSpcReduction="20000"/>
          </a:bodyPr>
          <a:lstStyle/>
          <a:p>
            <a:pPr lvl="2">
              <a:lnSpc>
                <a:spcPct val="90000"/>
              </a:lnSpc>
              <a:buFontTx/>
              <a:buNone/>
            </a:pPr>
            <a:endParaRPr lang="en-US">
              <a:latin typeface="Trebuchet MS" charset="0"/>
            </a:endParaRPr>
          </a:p>
          <a:p>
            <a:pPr>
              <a:lnSpc>
                <a:spcPct val="90000"/>
              </a:lnSpc>
            </a:pPr>
            <a:endParaRPr lang="en-US">
              <a:latin typeface="Trebuchet MS" charset="0"/>
              <a:ea typeface="ＭＳ Ｐゴシック" charset="-128"/>
            </a:endParaRPr>
          </a:p>
          <a:p>
            <a:pPr lvl="1">
              <a:lnSpc>
                <a:spcPct val="90000"/>
              </a:lnSpc>
            </a:pPr>
            <a:endParaRPr lang="en-US">
              <a:latin typeface="Trebuchet MS" charset="0"/>
            </a:endParaRPr>
          </a:p>
          <a:p>
            <a:pPr lvl="1">
              <a:lnSpc>
                <a:spcPct val="90000"/>
              </a:lnSpc>
            </a:pPr>
            <a:endParaRPr lang="en-US">
              <a:latin typeface="Trebuchet MS" charset="0"/>
            </a:endParaRPr>
          </a:p>
          <a:p>
            <a:pPr lvl="1">
              <a:lnSpc>
                <a:spcPct val="90000"/>
              </a:lnSpc>
            </a:pPr>
            <a:endParaRPr lang="en-US">
              <a:latin typeface="Trebuchet MS" charset="0"/>
            </a:endParaRPr>
          </a:p>
          <a:p>
            <a:pPr lvl="1">
              <a:lnSpc>
                <a:spcPct val="90000"/>
              </a:lnSpc>
            </a:pPr>
            <a:endParaRPr lang="en-US">
              <a:latin typeface="Trebuchet MS" charset="0"/>
            </a:endParaRPr>
          </a:p>
          <a:p>
            <a:pPr>
              <a:lnSpc>
                <a:spcPct val="90000"/>
              </a:lnSpc>
            </a:pPr>
            <a:endParaRPr lang="en-US">
              <a:latin typeface="Trebuchet MS" charset="0"/>
              <a:ea typeface="ＭＳ Ｐゴシック" charset="-128"/>
            </a:endParaRPr>
          </a:p>
          <a:p>
            <a:pPr lvl="1">
              <a:lnSpc>
                <a:spcPct val="90000"/>
              </a:lnSpc>
            </a:pPr>
            <a:endParaRPr lang="en-US">
              <a:latin typeface="Trebuchet MS" charset="0"/>
            </a:endParaRPr>
          </a:p>
          <a:p>
            <a:pPr lvl="1">
              <a:lnSpc>
                <a:spcPct val="90000"/>
              </a:lnSpc>
            </a:pPr>
            <a:endParaRPr lang="en-US">
              <a:latin typeface="Trebuchet MS" charset="0"/>
            </a:endParaRPr>
          </a:p>
          <a:p>
            <a:pPr lvl="1">
              <a:lnSpc>
                <a:spcPct val="90000"/>
              </a:lnSpc>
            </a:pPr>
            <a:endParaRPr lang="en-US">
              <a:latin typeface="Trebuchet MS" charset="0"/>
            </a:endParaRPr>
          </a:p>
          <a:p>
            <a:pPr>
              <a:lnSpc>
                <a:spcPct val="90000"/>
              </a:lnSpc>
            </a:pPr>
            <a:r>
              <a:rPr lang="en-US">
                <a:latin typeface="Trebuchet MS" charset="0"/>
                <a:ea typeface="ＭＳ Ｐゴシック" charset="-128"/>
              </a:rPr>
              <a:t>Agents as fix locations?</a:t>
            </a:r>
          </a:p>
          <a:p>
            <a:pPr lvl="1">
              <a:lnSpc>
                <a:spcPct val="90000"/>
              </a:lnSpc>
            </a:pPr>
            <a:r>
              <a:rPr lang="en-US">
                <a:latin typeface="Trebuchet MS" charset="0"/>
              </a:rPr>
              <a:t>Number of agents vary with need</a:t>
            </a:r>
          </a:p>
          <a:p>
            <a:pPr lvl="1">
              <a:lnSpc>
                <a:spcPct val="90000"/>
              </a:lnSpc>
            </a:pPr>
            <a:r>
              <a:rPr lang="en-US">
                <a:latin typeface="Trebuchet MS" charset="0"/>
              </a:rPr>
              <a:t>All flight plans contain at least one agent fix.</a:t>
            </a:r>
          </a:p>
          <a:p>
            <a:pPr lvl="1">
              <a:lnSpc>
                <a:spcPct val="90000"/>
              </a:lnSpc>
            </a:pPr>
            <a:r>
              <a:rPr lang="en-US">
                <a:latin typeface="Trebuchet MS" charset="0"/>
              </a:rPr>
              <a:t>Agents have </a:t>
            </a:r>
            <a:r>
              <a:rPr lang="ja-JP" altLang="en-US">
                <a:latin typeface="Trebuchet MS" charset="0"/>
              </a:rPr>
              <a:t>“</a:t>
            </a:r>
            <a:r>
              <a:rPr lang="en-US" altLang="ja-JP">
                <a:latin typeface="Trebuchet MS" charset="0"/>
              </a:rPr>
              <a:t>simple</a:t>
            </a:r>
            <a:r>
              <a:rPr lang="ja-JP" altLang="en-US">
                <a:latin typeface="Trebuchet MS" charset="0"/>
              </a:rPr>
              <a:t>”</a:t>
            </a:r>
            <a:r>
              <a:rPr lang="en-US" altLang="ja-JP">
                <a:latin typeface="Trebuchet MS" charset="0"/>
              </a:rPr>
              <a:t> actions: set metering restrictions </a:t>
            </a:r>
          </a:p>
          <a:p>
            <a:pPr lvl="1">
              <a:lnSpc>
                <a:spcPct val="90000"/>
              </a:lnSpc>
            </a:pPr>
            <a:r>
              <a:rPr lang="en-US">
                <a:latin typeface="Trebuchet MS" charset="0"/>
              </a:rPr>
              <a:t>Agents can be active or inactive (e.g., live around congestion).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ea typeface="ＭＳ Ｐゴシック" charset="-128"/>
                <a:cs typeface="ＭＳ Ｐゴシック" charset="-128"/>
              </a:rPr>
              <a:t>Agent Actions</a:t>
            </a:r>
          </a:p>
        </p:txBody>
      </p:sp>
      <p:sp>
        <p:nvSpPr>
          <p:cNvPr id="716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066800"/>
            <a:ext cx="7772400" cy="4724400"/>
          </a:xfrm>
        </p:spPr>
        <p:txBody>
          <a:bodyPr>
            <a:normAutofit fontScale="77500" lnSpcReduction="20000"/>
          </a:bodyPr>
          <a:lstStyle/>
          <a:p>
            <a:pPr lvl="2">
              <a:lnSpc>
                <a:spcPct val="90000"/>
              </a:lnSpc>
              <a:buFontTx/>
              <a:buNone/>
            </a:pPr>
            <a:endParaRPr lang="en-US">
              <a:latin typeface="Trebuchet MS" charset="0"/>
            </a:endParaRPr>
          </a:p>
          <a:p>
            <a:pPr>
              <a:lnSpc>
                <a:spcPct val="90000"/>
              </a:lnSpc>
            </a:pPr>
            <a:endParaRPr lang="en-US">
              <a:latin typeface="Trebuchet MS" charset="0"/>
              <a:ea typeface="ＭＳ Ｐゴシック" charset="-128"/>
            </a:endParaRPr>
          </a:p>
          <a:p>
            <a:pPr lvl="1">
              <a:lnSpc>
                <a:spcPct val="90000"/>
              </a:lnSpc>
            </a:pPr>
            <a:endParaRPr lang="en-US">
              <a:latin typeface="Trebuchet MS" charset="0"/>
            </a:endParaRPr>
          </a:p>
          <a:p>
            <a:pPr lvl="1">
              <a:lnSpc>
                <a:spcPct val="90000"/>
              </a:lnSpc>
            </a:pPr>
            <a:endParaRPr lang="en-US">
              <a:latin typeface="Trebuchet MS" charset="0"/>
            </a:endParaRPr>
          </a:p>
          <a:p>
            <a:pPr lvl="1">
              <a:lnSpc>
                <a:spcPct val="90000"/>
              </a:lnSpc>
            </a:pPr>
            <a:endParaRPr lang="en-US">
              <a:latin typeface="Trebuchet MS" charset="0"/>
            </a:endParaRPr>
          </a:p>
          <a:p>
            <a:pPr lvl="1">
              <a:lnSpc>
                <a:spcPct val="90000"/>
              </a:lnSpc>
            </a:pPr>
            <a:endParaRPr lang="en-US">
              <a:latin typeface="Trebuchet MS" charset="0"/>
            </a:endParaRPr>
          </a:p>
          <a:p>
            <a:pPr>
              <a:lnSpc>
                <a:spcPct val="90000"/>
              </a:lnSpc>
            </a:pPr>
            <a:endParaRPr lang="en-US">
              <a:latin typeface="Trebuchet MS" charset="0"/>
              <a:ea typeface="ＭＳ Ｐゴシック" charset="-128"/>
            </a:endParaRPr>
          </a:p>
          <a:p>
            <a:pPr lvl="1">
              <a:lnSpc>
                <a:spcPct val="90000"/>
              </a:lnSpc>
            </a:pPr>
            <a:endParaRPr lang="en-US">
              <a:latin typeface="Trebuchet MS" charset="0"/>
            </a:endParaRPr>
          </a:p>
          <a:p>
            <a:pPr lvl="1">
              <a:lnSpc>
                <a:spcPct val="90000"/>
              </a:lnSpc>
            </a:pPr>
            <a:endParaRPr lang="en-US">
              <a:latin typeface="Trebuchet MS" charset="0"/>
            </a:endParaRPr>
          </a:p>
          <a:p>
            <a:pPr lvl="1">
              <a:lnSpc>
                <a:spcPct val="90000"/>
              </a:lnSpc>
            </a:pPr>
            <a:endParaRPr lang="en-US">
              <a:latin typeface="Trebuchet MS" charset="0"/>
            </a:endParaRPr>
          </a:p>
          <a:p>
            <a:pPr>
              <a:lnSpc>
                <a:spcPct val="90000"/>
              </a:lnSpc>
            </a:pPr>
            <a:r>
              <a:rPr lang="en-US">
                <a:latin typeface="Trebuchet MS" charset="0"/>
                <a:ea typeface="ＭＳ Ｐゴシック" charset="-128"/>
              </a:rPr>
              <a:t>Agent actions</a:t>
            </a:r>
          </a:p>
          <a:p>
            <a:pPr>
              <a:lnSpc>
                <a:spcPct val="90000"/>
              </a:lnSpc>
            </a:pPr>
            <a:endParaRPr lang="en-US">
              <a:latin typeface="Trebuchet MS" charset="0"/>
              <a:ea typeface="ＭＳ Ｐゴシック" charset="-128"/>
            </a:endParaRPr>
          </a:p>
          <a:p>
            <a:pPr lvl="1">
              <a:lnSpc>
                <a:spcPct val="90000"/>
              </a:lnSpc>
            </a:pPr>
            <a:r>
              <a:rPr lang="en-US">
                <a:latin typeface="Trebuchet MS" charset="0"/>
              </a:rPr>
              <a:t>Set miles in trail                </a:t>
            </a:r>
          </a:p>
          <a:p>
            <a:pPr lvl="1">
              <a:lnSpc>
                <a:spcPct val="90000"/>
              </a:lnSpc>
            </a:pPr>
            <a:r>
              <a:rPr lang="en-US">
                <a:latin typeface="Trebuchet MS" charset="0"/>
              </a:rPr>
              <a:t>Ground hold				</a:t>
            </a:r>
          </a:p>
          <a:p>
            <a:pPr lvl="1">
              <a:lnSpc>
                <a:spcPct val="90000"/>
              </a:lnSpc>
            </a:pPr>
            <a:r>
              <a:rPr lang="en-US">
                <a:latin typeface="Trebuchet MS" charset="0"/>
              </a:rPr>
              <a:t>Re-route					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066800" y="1828800"/>
            <a:ext cx="7315200" cy="1377950"/>
            <a:chOff x="672" y="1148"/>
            <a:chExt cx="4608" cy="868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672" y="1388"/>
              <a:ext cx="665" cy="628"/>
              <a:chOff x="1392" y="288"/>
              <a:chExt cx="864" cy="816"/>
            </a:xfrm>
          </p:grpSpPr>
          <p:sp>
            <p:nvSpPr>
              <p:cNvPr id="71703" name="Rectangle 6"/>
              <p:cNvSpPr>
                <a:spLocks noChangeArrowheads="1"/>
              </p:cNvSpPr>
              <p:nvPr/>
            </p:nvSpPr>
            <p:spPr bwMode="auto">
              <a:xfrm>
                <a:off x="1392" y="288"/>
                <a:ext cx="864" cy="816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1704" name="Text Box 7"/>
              <p:cNvSpPr txBox="1">
                <a:spLocks noChangeArrowheads="1"/>
              </p:cNvSpPr>
              <p:nvPr/>
            </p:nvSpPr>
            <p:spPr bwMode="auto">
              <a:xfrm>
                <a:off x="1428" y="528"/>
                <a:ext cx="803" cy="3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en-US" sz="2400">
                    <a:latin typeface="Arial" charset="0"/>
                  </a:rPr>
                  <a:t>Agent</a:t>
                </a:r>
              </a:p>
            </p:txBody>
          </p:sp>
        </p:grpSp>
        <p:sp>
          <p:nvSpPr>
            <p:cNvPr id="71685" name="Oval 8"/>
            <p:cNvSpPr>
              <a:spLocks noChangeArrowheads="1"/>
            </p:cNvSpPr>
            <p:nvPr/>
          </p:nvSpPr>
          <p:spPr bwMode="auto">
            <a:xfrm>
              <a:off x="1536" y="1532"/>
              <a:ext cx="96" cy="9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71686" name="Text Box 9"/>
            <p:cNvSpPr txBox="1">
              <a:spLocks noChangeArrowheads="1"/>
            </p:cNvSpPr>
            <p:nvPr/>
          </p:nvSpPr>
          <p:spPr bwMode="auto">
            <a:xfrm>
              <a:off x="1392" y="1724"/>
              <a:ext cx="37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Arial" charset="0"/>
                </a:rPr>
                <a:t>Fix</a:t>
              </a:r>
            </a:p>
          </p:txBody>
        </p:sp>
        <p:pic>
          <p:nvPicPr>
            <p:cNvPr id="71687" name="Picture 10" descr="airplane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20943117" flipH="1">
              <a:off x="1824" y="1340"/>
              <a:ext cx="419" cy="3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688" name="Freeform 11"/>
            <p:cNvSpPr>
              <a:spLocks/>
            </p:cNvSpPr>
            <p:nvPr/>
          </p:nvSpPr>
          <p:spPr bwMode="auto">
            <a:xfrm rot="-5661126">
              <a:off x="2712" y="1172"/>
              <a:ext cx="676" cy="628"/>
            </a:xfrm>
            <a:custGeom>
              <a:avLst/>
              <a:gdLst>
                <a:gd name="T0" fmla="*/ 0 w 4128"/>
                <a:gd name="T1" fmla="*/ 0 h 3767"/>
                <a:gd name="T2" fmla="*/ 0 w 4128"/>
                <a:gd name="T3" fmla="*/ 0 h 3767"/>
                <a:gd name="T4" fmla="*/ 0 w 4128"/>
                <a:gd name="T5" fmla="*/ 0 h 3767"/>
                <a:gd name="T6" fmla="*/ 0 w 4128"/>
                <a:gd name="T7" fmla="*/ 0 h 3767"/>
                <a:gd name="T8" fmla="*/ 0 w 4128"/>
                <a:gd name="T9" fmla="*/ 0 h 3767"/>
                <a:gd name="T10" fmla="*/ 0 w 4128"/>
                <a:gd name="T11" fmla="*/ 0 h 3767"/>
                <a:gd name="T12" fmla="*/ 0 w 4128"/>
                <a:gd name="T13" fmla="*/ 0 h 3767"/>
                <a:gd name="T14" fmla="*/ 0 w 4128"/>
                <a:gd name="T15" fmla="*/ 0 h 3767"/>
                <a:gd name="T16" fmla="*/ 0 w 4128"/>
                <a:gd name="T17" fmla="*/ 0 h 3767"/>
                <a:gd name="T18" fmla="*/ 0 w 4128"/>
                <a:gd name="T19" fmla="*/ 0 h 3767"/>
                <a:gd name="T20" fmla="*/ 0 w 4128"/>
                <a:gd name="T21" fmla="*/ 0 h 3767"/>
                <a:gd name="T22" fmla="*/ 0 w 4128"/>
                <a:gd name="T23" fmla="*/ 0 h 3767"/>
                <a:gd name="T24" fmla="*/ 0 w 4128"/>
                <a:gd name="T25" fmla="*/ 0 h 3767"/>
                <a:gd name="T26" fmla="*/ 0 w 4128"/>
                <a:gd name="T27" fmla="*/ 0 h 3767"/>
                <a:gd name="T28" fmla="*/ 0 w 4128"/>
                <a:gd name="T29" fmla="*/ 0 h 3767"/>
                <a:gd name="T30" fmla="*/ 0 w 4128"/>
                <a:gd name="T31" fmla="*/ 0 h 3767"/>
                <a:gd name="T32" fmla="*/ 0 w 4128"/>
                <a:gd name="T33" fmla="*/ 0 h 3767"/>
                <a:gd name="T34" fmla="*/ 0 w 4128"/>
                <a:gd name="T35" fmla="*/ 0 h 3767"/>
                <a:gd name="T36" fmla="*/ 0 w 4128"/>
                <a:gd name="T37" fmla="*/ 0 h 3767"/>
                <a:gd name="T38" fmla="*/ 0 w 4128"/>
                <a:gd name="T39" fmla="*/ 0 h 3767"/>
                <a:gd name="T40" fmla="*/ 0 w 4128"/>
                <a:gd name="T41" fmla="*/ 0 h 3767"/>
                <a:gd name="T42" fmla="*/ 0 w 4128"/>
                <a:gd name="T43" fmla="*/ 0 h 3767"/>
                <a:gd name="T44" fmla="*/ 0 w 4128"/>
                <a:gd name="T45" fmla="*/ 0 h 3767"/>
                <a:gd name="T46" fmla="*/ 0 w 4128"/>
                <a:gd name="T47" fmla="*/ 0 h 3767"/>
                <a:gd name="T48" fmla="*/ 0 w 4128"/>
                <a:gd name="T49" fmla="*/ 0 h 3767"/>
                <a:gd name="T50" fmla="*/ 0 w 4128"/>
                <a:gd name="T51" fmla="*/ 0 h 3767"/>
                <a:gd name="T52" fmla="*/ 0 w 4128"/>
                <a:gd name="T53" fmla="*/ 0 h 3767"/>
                <a:gd name="T54" fmla="*/ 0 w 4128"/>
                <a:gd name="T55" fmla="*/ 0 h 3767"/>
                <a:gd name="T56" fmla="*/ 0 w 4128"/>
                <a:gd name="T57" fmla="*/ 0 h 3767"/>
                <a:gd name="T58" fmla="*/ 0 w 4128"/>
                <a:gd name="T59" fmla="*/ 0 h 3767"/>
                <a:gd name="T60" fmla="*/ 0 w 4128"/>
                <a:gd name="T61" fmla="*/ 0 h 3767"/>
                <a:gd name="T62" fmla="*/ 0 w 4128"/>
                <a:gd name="T63" fmla="*/ 0 h 3767"/>
                <a:gd name="T64" fmla="*/ 0 w 4128"/>
                <a:gd name="T65" fmla="*/ 0 h 3767"/>
                <a:gd name="T66" fmla="*/ 0 w 4128"/>
                <a:gd name="T67" fmla="*/ 0 h 3767"/>
                <a:gd name="T68" fmla="*/ 0 w 4128"/>
                <a:gd name="T69" fmla="*/ 0 h 3767"/>
                <a:gd name="T70" fmla="*/ 0 w 4128"/>
                <a:gd name="T71" fmla="*/ 0 h 3767"/>
                <a:gd name="T72" fmla="*/ 0 w 4128"/>
                <a:gd name="T73" fmla="*/ 0 h 3767"/>
                <a:gd name="T74" fmla="*/ 0 w 4128"/>
                <a:gd name="T75" fmla="*/ 0 h 3767"/>
                <a:gd name="T76" fmla="*/ 0 w 4128"/>
                <a:gd name="T77" fmla="*/ 0 h 3767"/>
                <a:gd name="T78" fmla="*/ 0 w 4128"/>
                <a:gd name="T79" fmla="*/ 0 h 3767"/>
                <a:gd name="T80" fmla="*/ 0 w 4128"/>
                <a:gd name="T81" fmla="*/ 0 h 3767"/>
                <a:gd name="T82" fmla="*/ 0 w 4128"/>
                <a:gd name="T83" fmla="*/ 0 h 3767"/>
                <a:gd name="T84" fmla="*/ 0 w 4128"/>
                <a:gd name="T85" fmla="*/ 0 h 3767"/>
                <a:gd name="T86" fmla="*/ 0 w 4128"/>
                <a:gd name="T87" fmla="*/ 0 h 3767"/>
                <a:gd name="T88" fmla="*/ 0 w 4128"/>
                <a:gd name="T89" fmla="*/ 0 h 3767"/>
                <a:gd name="T90" fmla="*/ 0 w 4128"/>
                <a:gd name="T91" fmla="*/ 0 h 3767"/>
                <a:gd name="T92" fmla="*/ 0 w 4128"/>
                <a:gd name="T93" fmla="*/ 0 h 3767"/>
                <a:gd name="T94" fmla="*/ 0 w 4128"/>
                <a:gd name="T95" fmla="*/ 0 h 37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128"/>
                <a:gd name="T145" fmla="*/ 0 h 3767"/>
                <a:gd name="T146" fmla="*/ 4128 w 4128"/>
                <a:gd name="T147" fmla="*/ 3767 h 37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128" h="3767">
                  <a:moveTo>
                    <a:pt x="2101" y="46"/>
                  </a:moveTo>
                  <a:lnTo>
                    <a:pt x="2140" y="129"/>
                  </a:lnTo>
                  <a:lnTo>
                    <a:pt x="2160" y="195"/>
                  </a:lnTo>
                  <a:lnTo>
                    <a:pt x="2170" y="241"/>
                  </a:lnTo>
                  <a:lnTo>
                    <a:pt x="2170" y="838"/>
                  </a:lnTo>
                  <a:lnTo>
                    <a:pt x="2628" y="1192"/>
                  </a:lnTo>
                  <a:lnTo>
                    <a:pt x="2750" y="1299"/>
                  </a:lnTo>
                  <a:lnTo>
                    <a:pt x="2743" y="1242"/>
                  </a:lnTo>
                  <a:lnTo>
                    <a:pt x="2740" y="1177"/>
                  </a:lnTo>
                  <a:lnTo>
                    <a:pt x="2737" y="1131"/>
                  </a:lnTo>
                  <a:lnTo>
                    <a:pt x="2720" y="1131"/>
                  </a:lnTo>
                  <a:lnTo>
                    <a:pt x="2747" y="957"/>
                  </a:lnTo>
                  <a:lnTo>
                    <a:pt x="2894" y="957"/>
                  </a:lnTo>
                  <a:lnTo>
                    <a:pt x="2913" y="1131"/>
                  </a:lnTo>
                  <a:lnTo>
                    <a:pt x="2897" y="1128"/>
                  </a:lnTo>
                  <a:lnTo>
                    <a:pt x="2897" y="1214"/>
                  </a:lnTo>
                  <a:lnTo>
                    <a:pt x="2890" y="1313"/>
                  </a:lnTo>
                  <a:lnTo>
                    <a:pt x="2877" y="1404"/>
                  </a:lnTo>
                  <a:lnTo>
                    <a:pt x="3327" y="1774"/>
                  </a:lnTo>
                  <a:lnTo>
                    <a:pt x="3324" y="1753"/>
                  </a:lnTo>
                  <a:lnTo>
                    <a:pt x="3317" y="1655"/>
                  </a:lnTo>
                  <a:lnTo>
                    <a:pt x="3317" y="1613"/>
                  </a:lnTo>
                  <a:lnTo>
                    <a:pt x="3301" y="1613"/>
                  </a:lnTo>
                  <a:lnTo>
                    <a:pt x="3320" y="1428"/>
                  </a:lnTo>
                  <a:lnTo>
                    <a:pt x="3476" y="1428"/>
                  </a:lnTo>
                  <a:lnTo>
                    <a:pt x="3496" y="1613"/>
                  </a:lnTo>
                  <a:lnTo>
                    <a:pt x="3479" y="1613"/>
                  </a:lnTo>
                  <a:lnTo>
                    <a:pt x="3476" y="1694"/>
                  </a:lnTo>
                  <a:lnTo>
                    <a:pt x="3466" y="1791"/>
                  </a:lnTo>
                  <a:lnTo>
                    <a:pt x="3450" y="1867"/>
                  </a:lnTo>
                  <a:lnTo>
                    <a:pt x="3724" y="2081"/>
                  </a:lnTo>
                  <a:lnTo>
                    <a:pt x="3812" y="2150"/>
                  </a:lnTo>
                  <a:lnTo>
                    <a:pt x="4069" y="2356"/>
                  </a:lnTo>
                  <a:lnTo>
                    <a:pt x="4102" y="2381"/>
                  </a:lnTo>
                  <a:lnTo>
                    <a:pt x="4118" y="2437"/>
                  </a:lnTo>
                  <a:lnTo>
                    <a:pt x="4128" y="2531"/>
                  </a:lnTo>
                  <a:lnTo>
                    <a:pt x="4121" y="2628"/>
                  </a:lnTo>
                  <a:lnTo>
                    <a:pt x="4112" y="2674"/>
                  </a:lnTo>
                  <a:lnTo>
                    <a:pt x="3386" y="2245"/>
                  </a:lnTo>
                  <a:lnTo>
                    <a:pt x="3275" y="2227"/>
                  </a:lnTo>
                  <a:lnTo>
                    <a:pt x="2170" y="1581"/>
                  </a:lnTo>
                  <a:lnTo>
                    <a:pt x="2170" y="2479"/>
                  </a:lnTo>
                  <a:lnTo>
                    <a:pt x="2140" y="2954"/>
                  </a:lnTo>
                  <a:lnTo>
                    <a:pt x="2629" y="3460"/>
                  </a:lnTo>
                  <a:lnTo>
                    <a:pt x="2629" y="3589"/>
                  </a:lnTo>
                  <a:lnTo>
                    <a:pt x="2111" y="3530"/>
                  </a:lnTo>
                  <a:lnTo>
                    <a:pt x="2091" y="3767"/>
                  </a:lnTo>
                  <a:lnTo>
                    <a:pt x="2037" y="3767"/>
                  </a:lnTo>
                  <a:lnTo>
                    <a:pt x="2017" y="3530"/>
                  </a:lnTo>
                  <a:lnTo>
                    <a:pt x="1496" y="3589"/>
                  </a:lnTo>
                  <a:lnTo>
                    <a:pt x="1496" y="3456"/>
                  </a:lnTo>
                  <a:lnTo>
                    <a:pt x="1988" y="2954"/>
                  </a:lnTo>
                  <a:lnTo>
                    <a:pt x="1958" y="2479"/>
                  </a:lnTo>
                  <a:lnTo>
                    <a:pt x="1955" y="1581"/>
                  </a:lnTo>
                  <a:lnTo>
                    <a:pt x="853" y="2227"/>
                  </a:lnTo>
                  <a:lnTo>
                    <a:pt x="739" y="2245"/>
                  </a:lnTo>
                  <a:lnTo>
                    <a:pt x="13" y="2674"/>
                  </a:lnTo>
                  <a:lnTo>
                    <a:pt x="3" y="2628"/>
                  </a:lnTo>
                  <a:lnTo>
                    <a:pt x="0" y="2531"/>
                  </a:lnTo>
                  <a:lnTo>
                    <a:pt x="10" y="2437"/>
                  </a:lnTo>
                  <a:lnTo>
                    <a:pt x="26" y="2381"/>
                  </a:lnTo>
                  <a:lnTo>
                    <a:pt x="59" y="2356"/>
                  </a:lnTo>
                  <a:lnTo>
                    <a:pt x="316" y="2150"/>
                  </a:lnTo>
                  <a:lnTo>
                    <a:pt x="404" y="2081"/>
                  </a:lnTo>
                  <a:lnTo>
                    <a:pt x="675" y="1867"/>
                  </a:lnTo>
                  <a:lnTo>
                    <a:pt x="665" y="1808"/>
                  </a:lnTo>
                  <a:lnTo>
                    <a:pt x="649" y="1697"/>
                  </a:lnTo>
                  <a:lnTo>
                    <a:pt x="642" y="1613"/>
                  </a:lnTo>
                  <a:lnTo>
                    <a:pt x="626" y="1613"/>
                  </a:lnTo>
                  <a:lnTo>
                    <a:pt x="652" y="1428"/>
                  </a:lnTo>
                  <a:lnTo>
                    <a:pt x="804" y="1428"/>
                  </a:lnTo>
                  <a:lnTo>
                    <a:pt x="824" y="1613"/>
                  </a:lnTo>
                  <a:lnTo>
                    <a:pt x="811" y="1613"/>
                  </a:lnTo>
                  <a:lnTo>
                    <a:pt x="808" y="1669"/>
                  </a:lnTo>
                  <a:lnTo>
                    <a:pt x="804" y="1728"/>
                  </a:lnTo>
                  <a:lnTo>
                    <a:pt x="798" y="1777"/>
                  </a:lnTo>
                  <a:lnTo>
                    <a:pt x="1251" y="1404"/>
                  </a:lnTo>
                  <a:lnTo>
                    <a:pt x="1241" y="1365"/>
                  </a:lnTo>
                  <a:lnTo>
                    <a:pt x="1231" y="1267"/>
                  </a:lnTo>
                  <a:lnTo>
                    <a:pt x="1228" y="1128"/>
                  </a:lnTo>
                  <a:lnTo>
                    <a:pt x="1212" y="1128"/>
                  </a:lnTo>
                  <a:lnTo>
                    <a:pt x="1234" y="957"/>
                  </a:lnTo>
                  <a:lnTo>
                    <a:pt x="1381" y="957"/>
                  </a:lnTo>
                  <a:lnTo>
                    <a:pt x="1404" y="1128"/>
                  </a:lnTo>
                  <a:lnTo>
                    <a:pt x="1388" y="1128"/>
                  </a:lnTo>
                  <a:lnTo>
                    <a:pt x="1388" y="1177"/>
                  </a:lnTo>
                  <a:lnTo>
                    <a:pt x="1385" y="1247"/>
                  </a:lnTo>
                  <a:lnTo>
                    <a:pt x="1381" y="1299"/>
                  </a:lnTo>
                  <a:lnTo>
                    <a:pt x="1491" y="1192"/>
                  </a:lnTo>
                  <a:lnTo>
                    <a:pt x="1958" y="838"/>
                  </a:lnTo>
                  <a:lnTo>
                    <a:pt x="1958" y="241"/>
                  </a:lnTo>
                  <a:lnTo>
                    <a:pt x="1968" y="195"/>
                  </a:lnTo>
                  <a:lnTo>
                    <a:pt x="1988" y="129"/>
                  </a:lnTo>
                  <a:lnTo>
                    <a:pt x="2030" y="42"/>
                  </a:lnTo>
                  <a:lnTo>
                    <a:pt x="2063" y="0"/>
                  </a:lnTo>
                  <a:lnTo>
                    <a:pt x="2101" y="46"/>
                  </a:lnTo>
                  <a:close/>
                </a:path>
              </a:pathLst>
            </a:custGeom>
            <a:solidFill>
              <a:srgbClr val="0000FF"/>
            </a:solidFill>
            <a:ln w="1588">
              <a:solidFill>
                <a:srgbClr val="0000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pic>
          <p:nvPicPr>
            <p:cNvPr id="71689" name="Picture 12" descr="airplane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202226" flipH="1">
              <a:off x="3936" y="1340"/>
              <a:ext cx="419" cy="3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690" name="Picture 13" descr="airplane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21277166" flipH="1">
              <a:off x="4895" y="1417"/>
              <a:ext cx="385" cy="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691" name="Line 14"/>
            <p:cNvSpPr>
              <a:spLocks noChangeShapeType="1"/>
            </p:cNvSpPr>
            <p:nvPr/>
          </p:nvSpPr>
          <p:spPr bwMode="auto">
            <a:xfrm>
              <a:off x="2304" y="1484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71692" name="Line 15"/>
            <p:cNvSpPr>
              <a:spLocks noChangeShapeType="1"/>
            </p:cNvSpPr>
            <p:nvPr/>
          </p:nvSpPr>
          <p:spPr bwMode="auto">
            <a:xfrm>
              <a:off x="2304" y="1436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71693" name="Line 16"/>
            <p:cNvSpPr>
              <a:spLocks noChangeShapeType="1"/>
            </p:cNvSpPr>
            <p:nvPr/>
          </p:nvSpPr>
          <p:spPr bwMode="auto">
            <a:xfrm>
              <a:off x="2688" y="1436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71694" name="Text Box 17"/>
            <p:cNvSpPr txBox="1">
              <a:spLocks noChangeArrowheads="1"/>
            </p:cNvSpPr>
            <p:nvPr/>
          </p:nvSpPr>
          <p:spPr bwMode="auto">
            <a:xfrm>
              <a:off x="2331" y="1484"/>
              <a:ext cx="309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1400">
                  <a:latin typeface="Arial" charset="0"/>
                </a:rPr>
                <a:t>min</a:t>
              </a:r>
            </a:p>
            <a:p>
              <a:pPr algn="ctr"/>
              <a:r>
                <a:rPr lang="en-US" sz="1400">
                  <a:latin typeface="Arial" charset="0"/>
                </a:rPr>
                <a:t>MIT</a:t>
              </a:r>
              <a:endParaRPr lang="en-US" sz="2400">
                <a:latin typeface="Arial" charset="0"/>
              </a:endParaRPr>
            </a:p>
          </p:txBody>
        </p:sp>
        <p:sp>
          <p:nvSpPr>
            <p:cNvPr id="71695" name="Line 18"/>
            <p:cNvSpPr>
              <a:spLocks noChangeShapeType="1"/>
            </p:cNvSpPr>
            <p:nvPr/>
          </p:nvSpPr>
          <p:spPr bwMode="auto">
            <a:xfrm>
              <a:off x="3477" y="1484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71696" name="Line 19"/>
            <p:cNvSpPr>
              <a:spLocks noChangeShapeType="1"/>
            </p:cNvSpPr>
            <p:nvPr/>
          </p:nvSpPr>
          <p:spPr bwMode="auto">
            <a:xfrm>
              <a:off x="3477" y="1436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71697" name="Line 20"/>
            <p:cNvSpPr>
              <a:spLocks noChangeShapeType="1"/>
            </p:cNvSpPr>
            <p:nvPr/>
          </p:nvSpPr>
          <p:spPr bwMode="auto">
            <a:xfrm>
              <a:off x="3861" y="1436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71698" name="Text Box 21"/>
            <p:cNvSpPr txBox="1">
              <a:spLocks noChangeArrowheads="1"/>
            </p:cNvSpPr>
            <p:nvPr/>
          </p:nvSpPr>
          <p:spPr bwMode="auto">
            <a:xfrm>
              <a:off x="3504" y="1484"/>
              <a:ext cx="309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1400">
                  <a:latin typeface="Arial" charset="0"/>
                </a:rPr>
                <a:t>min</a:t>
              </a:r>
            </a:p>
            <a:p>
              <a:pPr algn="ctr"/>
              <a:r>
                <a:rPr lang="en-US" sz="1400">
                  <a:latin typeface="Arial" charset="0"/>
                </a:rPr>
                <a:t>MIT</a:t>
              </a:r>
              <a:endParaRPr lang="en-US" sz="2400">
                <a:latin typeface="Arial" charset="0"/>
              </a:endParaRPr>
            </a:p>
          </p:txBody>
        </p:sp>
        <p:sp>
          <p:nvSpPr>
            <p:cNvPr id="71699" name="Line 22"/>
            <p:cNvSpPr>
              <a:spLocks noChangeShapeType="1"/>
            </p:cNvSpPr>
            <p:nvPr/>
          </p:nvSpPr>
          <p:spPr bwMode="auto">
            <a:xfrm>
              <a:off x="4437" y="1580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71700" name="Line 23"/>
            <p:cNvSpPr>
              <a:spLocks noChangeShapeType="1"/>
            </p:cNvSpPr>
            <p:nvPr/>
          </p:nvSpPr>
          <p:spPr bwMode="auto">
            <a:xfrm>
              <a:off x="4437" y="1532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71701" name="Line 24"/>
            <p:cNvSpPr>
              <a:spLocks noChangeShapeType="1"/>
            </p:cNvSpPr>
            <p:nvPr/>
          </p:nvSpPr>
          <p:spPr bwMode="auto">
            <a:xfrm>
              <a:off x="4821" y="1532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71702" name="Text Box 25"/>
            <p:cNvSpPr txBox="1">
              <a:spLocks noChangeArrowheads="1"/>
            </p:cNvSpPr>
            <p:nvPr/>
          </p:nvSpPr>
          <p:spPr bwMode="auto">
            <a:xfrm>
              <a:off x="4464" y="1580"/>
              <a:ext cx="309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1400">
                  <a:latin typeface="Arial" charset="0"/>
                </a:rPr>
                <a:t>min</a:t>
              </a:r>
            </a:p>
            <a:p>
              <a:pPr algn="ctr"/>
              <a:r>
                <a:rPr lang="en-US" sz="1400">
                  <a:latin typeface="Arial" charset="0"/>
                </a:rPr>
                <a:t>MIT</a:t>
              </a:r>
              <a:endParaRPr lang="en-US" sz="2400">
                <a:latin typeface="Arial" charset="0"/>
              </a:endParaRPr>
            </a:p>
          </p:txBody>
        </p:sp>
      </p:grpSp>
      <p:sp>
        <p:nvSpPr>
          <p:cNvPr id="26" name="Tijdelijke aanduiding voor voettekst 2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>
                <a:ea typeface="ＭＳ Ｐゴシック" charset="-128"/>
                <a:cs typeface="ＭＳ Ｐゴシック" charset="-128"/>
              </a:rPr>
              <a:t>Agent-Based Air Traffic Management</a:t>
            </a:r>
          </a:p>
        </p:txBody>
      </p:sp>
      <p:sp>
        <p:nvSpPr>
          <p:cNvPr id="7270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marL="457200" indent="-457200">
              <a:buFontTx/>
              <a:buAutoNum type="arabicPeriod"/>
            </a:pPr>
            <a:r>
              <a:rPr lang="en-US">
                <a:latin typeface="Trebuchet MS" charset="0"/>
                <a:ea typeface="ＭＳ Ｐゴシック" charset="-128"/>
              </a:rPr>
              <a:t>Identify agents</a:t>
            </a:r>
          </a:p>
          <a:p>
            <a:pPr marL="857250" lvl="1" indent="-457200"/>
            <a:r>
              <a:rPr lang="en-US">
                <a:latin typeface="Trebuchet MS" charset="0"/>
                <a:sym typeface="Symbol" charset="2"/>
              </a:rPr>
              <a:t>Fixes</a:t>
            </a:r>
          </a:p>
          <a:p>
            <a:pPr marL="457200" indent="-457200">
              <a:buFontTx/>
              <a:buAutoNum type="arabicPeriod"/>
            </a:pPr>
            <a:endParaRPr lang="en-US">
              <a:latin typeface="Trebuchet MS" charset="0"/>
              <a:ea typeface="ＭＳ Ｐゴシック" charset="-128"/>
              <a:sym typeface="Symbol" charset="2"/>
            </a:endParaRPr>
          </a:p>
          <a:p>
            <a:pPr marL="457200" indent="-457200">
              <a:buFontTx/>
              <a:buAutoNum type="arabicPeriod"/>
            </a:pPr>
            <a:r>
              <a:rPr lang="en-US">
                <a:latin typeface="Trebuchet MS" charset="0"/>
                <a:ea typeface="ＭＳ Ｐゴシック" charset="-128"/>
                <a:sym typeface="Symbol" charset="2"/>
              </a:rPr>
              <a:t>Identify actions</a:t>
            </a:r>
          </a:p>
          <a:p>
            <a:pPr marL="857250" lvl="1" indent="-457200"/>
            <a:r>
              <a:rPr lang="en-US">
                <a:latin typeface="Trebuchet MS" charset="0"/>
                <a:sym typeface="Symbol" charset="2"/>
              </a:rPr>
              <a:t>Miles in Trail</a:t>
            </a:r>
          </a:p>
          <a:p>
            <a:pPr marL="857250" lvl="1" indent="-457200"/>
            <a:r>
              <a:rPr lang="en-US">
                <a:latin typeface="Trebuchet MS" charset="0"/>
                <a:sym typeface="Symbol" charset="2"/>
              </a:rPr>
              <a:t>Ground holds</a:t>
            </a:r>
          </a:p>
          <a:p>
            <a:pPr marL="857250" lvl="1" indent="-457200"/>
            <a:r>
              <a:rPr lang="en-US">
                <a:latin typeface="Trebuchet MS" charset="0"/>
                <a:sym typeface="Symbol" charset="2"/>
              </a:rPr>
              <a:t>Reroutes</a:t>
            </a:r>
          </a:p>
          <a:p>
            <a:pPr marL="857250" lvl="1" indent="-457200"/>
            <a:endParaRPr lang="en-US">
              <a:latin typeface="Trebuchet MS" charset="0"/>
              <a:sym typeface="Symbol" charset="2"/>
            </a:endParaRPr>
          </a:p>
          <a:p>
            <a:pPr marL="457200" indent="-457200">
              <a:buFontTx/>
              <a:buAutoNum type="arabicPeriod"/>
            </a:pPr>
            <a:r>
              <a:rPr lang="en-US">
                <a:latin typeface="Trebuchet MS" charset="0"/>
                <a:ea typeface="ＭＳ Ｐゴシック" charset="-128"/>
                <a:sym typeface="Symbol" charset="2"/>
              </a:rPr>
              <a:t>Select agent learning algorithm</a:t>
            </a:r>
          </a:p>
          <a:p>
            <a:pPr marL="857250" lvl="1" indent="-457200"/>
            <a:endParaRPr lang="en-US">
              <a:latin typeface="Trebuchet MS" charset="0"/>
              <a:sym typeface="Symbol" charset="2"/>
            </a:endParaRPr>
          </a:p>
          <a:p>
            <a:pPr marL="457200" indent="-457200">
              <a:buFontTx/>
              <a:buNone/>
            </a:pPr>
            <a:endParaRPr lang="en-US">
              <a:latin typeface="Trebuchet MS" charset="0"/>
              <a:ea typeface="ＭＳ Ｐゴシック" charset="-128"/>
              <a:sym typeface="Symbol" charset="2"/>
            </a:endParaRPr>
          </a:p>
          <a:p>
            <a:pPr marL="457200" indent="-457200">
              <a:buFontTx/>
              <a:buAutoNum type="arabicPeriod"/>
            </a:pPr>
            <a:r>
              <a:rPr lang="en-US">
                <a:latin typeface="Trebuchet MS" charset="0"/>
                <a:ea typeface="ＭＳ Ｐゴシック" charset="-128"/>
                <a:sym typeface="Symbol" charset="2"/>
              </a:rPr>
              <a:t>Derive agent reward functions</a:t>
            </a:r>
            <a:endParaRPr lang="en-US" sz="1800">
              <a:latin typeface="Trebuchet MS" charset="0"/>
              <a:ea typeface="ＭＳ Ｐゴシック" charset="-128"/>
              <a:sym typeface="Symbol" charset="2"/>
            </a:endParaRPr>
          </a:p>
          <a:p>
            <a:pPr marL="857250" lvl="1" indent="-457200"/>
            <a:endParaRPr lang="en-US">
              <a:latin typeface="Trebuchet MS" charset="0"/>
              <a:sym typeface="Symbol" charset="2"/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ea typeface="ＭＳ Ｐゴシック" charset="-128"/>
                <a:cs typeface="ＭＳ Ｐゴシック" charset="-128"/>
              </a:rPr>
              <a:t>Basic Algorithm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469" y="1600200"/>
            <a:ext cx="8625346" cy="4525963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Trebuchet MS" charset="0"/>
                <a:ea typeface="ＭＳ Ｐゴシック" charset="-128"/>
              </a:rPr>
              <a:t>An agent keeps table of Values for each action: </a:t>
            </a:r>
            <a:r>
              <a:rPr lang="en-US" sz="2800" dirty="0" err="1">
                <a:latin typeface="Trebuchet MS" charset="0"/>
                <a:ea typeface="ＭＳ Ｐゴシック" charset="-128"/>
              </a:rPr>
              <a:t>V(a</a:t>
            </a:r>
            <a:r>
              <a:rPr lang="en-US" sz="2800" dirty="0">
                <a:latin typeface="Trebuchet MS" charset="0"/>
                <a:ea typeface="ＭＳ Ｐゴシック" charset="-128"/>
              </a:rPr>
              <a:t>)</a:t>
            </a:r>
          </a:p>
          <a:p>
            <a:r>
              <a:rPr lang="en-US" sz="2800" dirty="0">
                <a:latin typeface="Trebuchet MS" charset="0"/>
                <a:ea typeface="ＭＳ Ｐゴシック" charset="-128"/>
              </a:rPr>
              <a:t>Policy: </a:t>
            </a:r>
          </a:p>
          <a:p>
            <a:pPr lvl="1"/>
            <a:r>
              <a:rPr lang="en-US" sz="2400" dirty="0">
                <a:latin typeface="Trebuchet MS" charset="0"/>
                <a:sym typeface="Symbol" charset="2"/>
              </a:rPr>
              <a:t>With probability epsilon choose random action</a:t>
            </a:r>
          </a:p>
          <a:p>
            <a:pPr lvl="1"/>
            <a:r>
              <a:rPr lang="en-US" sz="2400" dirty="0">
                <a:latin typeface="Trebuchet MS" charset="0"/>
                <a:sym typeface="Symbol" charset="2"/>
              </a:rPr>
              <a:t>Otherwise choose action with highest value</a:t>
            </a:r>
            <a:endParaRPr lang="en-US" sz="2400" dirty="0" smtClean="0">
              <a:latin typeface="Trebuchet MS" charset="0"/>
              <a:sym typeface="Symbol" charset="2"/>
            </a:endParaRPr>
          </a:p>
          <a:p>
            <a:pPr>
              <a:buNone/>
            </a:pPr>
            <a:endParaRPr lang="en-US" dirty="0" smtClean="0">
              <a:latin typeface="Trebuchet MS" charset="0"/>
              <a:ea typeface="ＭＳ Ｐゴシック" charset="-128"/>
            </a:endParaRPr>
          </a:p>
          <a:p>
            <a:r>
              <a:rPr lang="en-US" sz="2800" dirty="0">
                <a:latin typeface="Trebuchet MS" charset="0"/>
                <a:ea typeface="ＭＳ Ｐゴシック" charset="-128"/>
              </a:rPr>
              <a:t>Agent takes an action and receives a reward R</a:t>
            </a:r>
          </a:p>
          <a:p>
            <a:r>
              <a:rPr lang="en-US" sz="2800" dirty="0">
                <a:latin typeface="Trebuchet MS" charset="0"/>
                <a:ea typeface="ＭＳ Ｐゴシック" charset="-128"/>
              </a:rPr>
              <a:t>Value update:</a:t>
            </a:r>
          </a:p>
          <a:p>
            <a:pPr lvl="1">
              <a:buFont typeface="Lucida Grande" charset="0"/>
              <a:buNone/>
            </a:pPr>
            <a:endParaRPr lang="en-US" baseline="-25000" dirty="0">
              <a:latin typeface="Trebuchet MS" charset="0"/>
              <a:sym typeface="Symbol" charset="2"/>
            </a:endParaRPr>
          </a:p>
        </p:txBody>
      </p:sp>
      <p:graphicFrame>
        <p:nvGraphicFramePr>
          <p:cNvPr id="59395" name="Object 3"/>
          <p:cNvGraphicFramePr>
            <a:graphicFrameLocks noChangeAspect="1"/>
          </p:cNvGraphicFramePr>
          <p:nvPr/>
        </p:nvGraphicFramePr>
        <p:xfrm>
          <a:off x="3124200" y="4998444"/>
          <a:ext cx="4541615" cy="619311"/>
        </p:xfrm>
        <a:graphic>
          <a:graphicData uri="http://schemas.openxmlformats.org/presentationml/2006/ole">
            <p:oleObj spid="_x0000_s86018" name="Vergelijking" r:id="rId4" imgW="1676400" imgH="228600" progId="Equation.3">
              <p:embed/>
            </p:oleObj>
          </a:graphicData>
        </a:graphic>
      </p:graphicFrame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ea typeface="ＭＳ Ｐゴシック" charset="-128"/>
                <a:cs typeface="ＭＳ Ｐゴシック" charset="-128"/>
              </a:rPr>
              <a:t>Difference Reward</a:t>
            </a:r>
          </a:p>
        </p:txBody>
      </p:sp>
      <p:sp>
        <p:nvSpPr>
          <p:cNvPr id="6041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57200" y="1066800"/>
            <a:ext cx="7772400" cy="174942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400" dirty="0">
                <a:latin typeface="Trebuchet MS" charset="0"/>
                <a:ea typeface="ＭＳ Ｐゴシック" charset="-128"/>
              </a:rPr>
              <a:t>Look at difference between system reward, and system reward with agent taking constant action </a:t>
            </a:r>
            <a:r>
              <a:rPr lang="en-US" sz="2400" dirty="0" err="1">
                <a:latin typeface="Trebuchet MS" charset="0"/>
                <a:ea typeface="ＭＳ Ｐゴシック" charset="-128"/>
              </a:rPr>
              <a:t>c</a:t>
            </a:r>
            <a:r>
              <a:rPr lang="en-US" sz="2400" baseline="-25000" dirty="0" err="1">
                <a:latin typeface="Trebuchet MS" charset="0"/>
                <a:ea typeface="ＭＳ Ｐゴシック" charset="-128"/>
              </a:rPr>
              <a:t>i</a:t>
            </a:r>
            <a:endParaRPr lang="en-US" sz="2400" dirty="0">
              <a:latin typeface="Trebuchet MS" charset="0"/>
              <a:ea typeface="ＭＳ Ｐゴシック" charset="-128"/>
            </a:endParaRPr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2514600" y="2927350"/>
            <a:ext cx="981075" cy="650875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>
                <a:solidFill>
                  <a:schemeClr val="hlink"/>
                </a:solidFill>
                <a:latin typeface="Arial" charset="0"/>
              </a:rPr>
              <a:t>System</a:t>
            </a:r>
          </a:p>
          <a:p>
            <a:r>
              <a:rPr lang="en-US" sz="1800">
                <a:solidFill>
                  <a:schemeClr val="hlink"/>
                </a:solidFill>
                <a:latin typeface="Arial" charset="0"/>
              </a:rPr>
              <a:t>Reward</a:t>
            </a:r>
            <a:endParaRPr lang="en-US" sz="2400">
              <a:latin typeface="Arial" charset="0"/>
            </a:endParaRPr>
          </a:p>
        </p:txBody>
      </p: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4573588" y="2930525"/>
            <a:ext cx="2894012" cy="650875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800">
                <a:solidFill>
                  <a:schemeClr val="hlink"/>
                </a:solidFill>
                <a:latin typeface="Arial" charset="0"/>
              </a:rPr>
              <a:t>System Reward</a:t>
            </a:r>
          </a:p>
          <a:p>
            <a:r>
              <a:rPr lang="en-US" sz="1800">
                <a:solidFill>
                  <a:schemeClr val="hlink"/>
                </a:solidFill>
                <a:latin typeface="Arial" charset="0"/>
              </a:rPr>
              <a:t>Without </a:t>
            </a:r>
            <a:r>
              <a:rPr lang="en-US" sz="1800" i="1">
                <a:solidFill>
                  <a:schemeClr val="hlink"/>
                </a:solidFill>
                <a:latin typeface="Arial" charset="0"/>
              </a:rPr>
              <a:t>i</a:t>
            </a:r>
            <a:r>
              <a:rPr lang="ja-JP" altLang="en-US" sz="1800">
                <a:solidFill>
                  <a:schemeClr val="hlink"/>
                </a:solidFill>
                <a:latin typeface="Arial" charset="0"/>
              </a:rPr>
              <a:t>’</a:t>
            </a:r>
            <a:r>
              <a:rPr lang="en-US" altLang="ja-JP" sz="1800">
                <a:solidFill>
                  <a:schemeClr val="hlink"/>
                </a:solidFill>
                <a:latin typeface="Arial" charset="0"/>
              </a:rPr>
              <a:t>s influence</a:t>
            </a:r>
            <a:endParaRPr lang="en-US" sz="2400">
              <a:latin typeface="Arial" charset="0"/>
            </a:endParaRPr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533400" y="3810000"/>
            <a:ext cx="77724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000" dirty="0">
                <a:solidFill>
                  <a:srgbClr val="000090"/>
                </a:solidFill>
                <a:latin typeface="Arial" charset="0"/>
              </a:rPr>
              <a:t>D is hard to compute: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solidFill>
                  <a:srgbClr val="000090"/>
                </a:solidFill>
                <a:latin typeface="Arial" charset="0"/>
              </a:rPr>
              <a:t>D requires </a:t>
            </a:r>
            <a:r>
              <a:rPr lang="en-US" sz="1800" dirty="0" err="1">
                <a:solidFill>
                  <a:srgbClr val="000090"/>
                </a:solidFill>
                <a:latin typeface="Arial" charset="0"/>
              </a:rPr>
              <a:t>n</a:t>
            </a:r>
            <a:r>
              <a:rPr lang="en-US" sz="1800" dirty="0">
                <a:solidFill>
                  <a:srgbClr val="000090"/>
                </a:solidFill>
                <a:latin typeface="Arial" charset="0"/>
              </a:rPr>
              <a:t> + 1 runs of FACET for every learning episode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solidFill>
                  <a:srgbClr val="000090"/>
                </a:solidFill>
                <a:latin typeface="Arial" charset="0"/>
              </a:rPr>
              <a:t>G requires 1 run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2000" dirty="0">
              <a:solidFill>
                <a:srgbClr val="000090"/>
              </a:solidFill>
              <a:latin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000" dirty="0">
                <a:solidFill>
                  <a:srgbClr val="000090"/>
                </a:solidFill>
                <a:latin typeface="Arial" charset="0"/>
              </a:rPr>
              <a:t>Solution: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solidFill>
                  <a:srgbClr val="000090"/>
                </a:solidFill>
                <a:latin typeface="Arial" charset="0"/>
              </a:rPr>
              <a:t>Estimate difference reward (first and second set of results)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solidFill>
                  <a:srgbClr val="000090"/>
                </a:solidFill>
                <a:latin typeface="Arial" charset="0"/>
              </a:rPr>
              <a:t>Model the reward (third set of results)</a:t>
            </a:r>
            <a:endParaRPr lang="en-US" sz="1200" dirty="0">
              <a:solidFill>
                <a:srgbClr val="000090"/>
              </a:solidFill>
              <a:latin typeface="Arial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endParaRPr lang="en-US" sz="1800" dirty="0">
              <a:solidFill>
                <a:schemeClr val="hlink"/>
              </a:solidFill>
              <a:latin typeface="Arial" charset="0"/>
            </a:endParaRPr>
          </a:p>
        </p:txBody>
      </p:sp>
      <p:sp>
        <p:nvSpPr>
          <p:cNvPr id="40968" name="Line 8"/>
          <p:cNvSpPr>
            <a:spLocks noChangeShapeType="1"/>
          </p:cNvSpPr>
          <p:nvPr/>
        </p:nvSpPr>
        <p:spPr bwMode="auto">
          <a:xfrm>
            <a:off x="2971800" y="2625725"/>
            <a:ext cx="0" cy="3048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40969" name="Line 9"/>
          <p:cNvSpPr>
            <a:spLocks noChangeShapeType="1"/>
          </p:cNvSpPr>
          <p:nvPr/>
        </p:nvSpPr>
        <p:spPr bwMode="auto">
          <a:xfrm flipH="1">
            <a:off x="5257800" y="2625725"/>
            <a:ext cx="762000" cy="3048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nl-NL"/>
          </a:p>
        </p:txBody>
      </p:sp>
      <p:graphicFrame>
        <p:nvGraphicFramePr>
          <p:cNvPr id="60424" name="Object 1"/>
          <p:cNvGraphicFramePr>
            <a:graphicFrameLocks noChangeAspect="1"/>
          </p:cNvGraphicFramePr>
          <p:nvPr/>
        </p:nvGraphicFramePr>
        <p:xfrm>
          <a:off x="1005870" y="1812809"/>
          <a:ext cx="6233129" cy="939916"/>
        </p:xfrm>
        <a:graphic>
          <a:graphicData uri="http://schemas.openxmlformats.org/presentationml/2006/ole">
            <p:oleObj spid="_x0000_s88066" name="Vergelijking" r:id="rId4" imgW="1600200" imgH="241300" progId="Equation.3">
              <p:embed/>
            </p:oleObj>
          </a:graphicData>
        </a:graphic>
      </p:graphicFrame>
      <p:sp>
        <p:nvSpPr>
          <p:cNvPr id="10" name="Tijdelijke aanduiding voor voettekst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 animBg="1"/>
      <p:bldP spid="40966" grpId="0" animBg="1"/>
      <p:bldP spid="40968" grpId="0" animBg="1"/>
      <p:bldP spid="40969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ea typeface="ＭＳ Ｐゴシック" charset="-128"/>
                <a:cs typeface="ＭＳ Ｐゴシック" charset="-128"/>
              </a:rPr>
              <a:t>Difference Reward</a:t>
            </a:r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536575" y="3810000"/>
            <a:ext cx="77724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endParaRPr lang="nl-NL" sz="1800">
              <a:solidFill>
                <a:schemeClr val="hlink"/>
              </a:solidFill>
              <a:latin typeface="Arial" charset="0"/>
            </a:endParaRPr>
          </a:p>
        </p:txBody>
      </p:sp>
      <p:graphicFrame>
        <p:nvGraphicFramePr>
          <p:cNvPr id="10" name="Object 4"/>
          <p:cNvGraphicFramePr>
            <a:graphicFrameLocks noChangeAspect="1"/>
          </p:cNvGraphicFramePr>
          <p:nvPr/>
        </p:nvGraphicFramePr>
        <p:xfrm>
          <a:off x="606425" y="4343400"/>
          <a:ext cx="3271838" cy="1392238"/>
        </p:xfrm>
        <a:graphic>
          <a:graphicData uri="http://schemas.openxmlformats.org/presentationml/2006/ole">
            <p:oleObj spid="_x0000_s90114" name="Equation" r:id="rId4" imgW="1016000" imgH="431800" progId="Equation.3">
              <p:embed/>
            </p:oleObj>
          </a:graphicData>
        </a:graphic>
      </p:graphicFrame>
      <p:sp>
        <p:nvSpPr>
          <p:cNvPr id="61444" name="Rectangle 4"/>
          <p:cNvSpPr txBox="1">
            <a:spLocks noChangeArrowheads="1"/>
          </p:cNvSpPr>
          <p:nvPr/>
        </p:nvSpPr>
        <p:spPr bwMode="auto">
          <a:xfrm>
            <a:off x="460375" y="3657600"/>
            <a:ext cx="7772400" cy="174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sz="2000">
                <a:solidFill>
                  <a:srgbClr val="000090"/>
                </a:solidFill>
                <a:latin typeface="Trebuchet MS" charset="0"/>
              </a:rPr>
              <a:t>Key theoretical result:</a:t>
            </a:r>
          </a:p>
        </p:txBody>
      </p:sp>
      <p:graphicFrame>
        <p:nvGraphicFramePr>
          <p:cNvPr id="12" name="Object 3"/>
          <p:cNvGraphicFramePr>
            <a:graphicFrameLocks noChangeAspect="1"/>
          </p:cNvGraphicFramePr>
          <p:nvPr/>
        </p:nvGraphicFramePr>
        <p:xfrm>
          <a:off x="5229225" y="5105400"/>
          <a:ext cx="3000375" cy="1281113"/>
        </p:xfrm>
        <a:graphic>
          <a:graphicData uri="http://schemas.openxmlformats.org/presentationml/2006/ole">
            <p:oleObj spid="_x0000_s90115" name="Equation" r:id="rId5" imgW="952500" imgH="406400" progId="Equation.3">
              <p:embed/>
            </p:oleObj>
          </a:graphicData>
        </a:graphic>
      </p:graphicFrame>
      <p:sp>
        <p:nvSpPr>
          <p:cNvPr id="13" name="AutoShape 20"/>
          <p:cNvSpPr>
            <a:spLocks noChangeArrowheads="1"/>
          </p:cNvSpPr>
          <p:nvPr/>
        </p:nvSpPr>
        <p:spPr bwMode="auto">
          <a:xfrm rot="10800000" flipH="1">
            <a:off x="3429000" y="5334000"/>
            <a:ext cx="1447800" cy="6096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lnTo>
                  <a:pt x="21600" y="6079"/>
                </a:lnTo>
                <a:close/>
              </a:path>
            </a:pathLst>
          </a:custGeom>
          <a:solidFill>
            <a:srgbClr val="000090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61447" name="Rectangle 4"/>
          <p:cNvSpPr txBox="1">
            <a:spLocks noChangeArrowheads="1"/>
          </p:cNvSpPr>
          <p:nvPr/>
        </p:nvSpPr>
        <p:spPr bwMode="auto">
          <a:xfrm>
            <a:off x="457200" y="1066800"/>
            <a:ext cx="7772400" cy="174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sz="2000">
                <a:solidFill>
                  <a:srgbClr val="000090"/>
                </a:solidFill>
                <a:latin typeface="Trebuchet MS" charset="0"/>
              </a:rPr>
              <a:t>Look at difference between system reward, and system reward with agent taking constant action c</a:t>
            </a:r>
            <a:r>
              <a:rPr lang="en-US" sz="2000" baseline="-25000">
                <a:solidFill>
                  <a:srgbClr val="000090"/>
                </a:solidFill>
                <a:latin typeface="Trebuchet MS" charset="0"/>
              </a:rPr>
              <a:t>i</a:t>
            </a:r>
            <a:endParaRPr lang="en-US" sz="2000">
              <a:solidFill>
                <a:srgbClr val="000090"/>
              </a:solidFill>
              <a:latin typeface="Trebuchet MS" charset="0"/>
            </a:endParaRPr>
          </a:p>
        </p:txBody>
      </p:sp>
      <p:graphicFrame>
        <p:nvGraphicFramePr>
          <p:cNvPr id="61448" name="Object 17"/>
          <p:cNvGraphicFramePr>
            <a:graphicFrameLocks noChangeAspect="1"/>
          </p:cNvGraphicFramePr>
          <p:nvPr/>
        </p:nvGraphicFramePr>
        <p:xfrm>
          <a:off x="838200" y="1787525"/>
          <a:ext cx="6400800" cy="965200"/>
        </p:xfrm>
        <a:graphic>
          <a:graphicData uri="http://schemas.openxmlformats.org/presentationml/2006/ole">
            <p:oleObj spid="_x0000_s90116" name="Vergelijking" r:id="rId6" imgW="1600200" imgH="241300" progId="Equation.3">
              <p:embed/>
            </p:oleObj>
          </a:graphicData>
        </a:graphic>
      </p:graphicFrame>
      <p:sp>
        <p:nvSpPr>
          <p:cNvPr id="11" name="Tijdelijke aanduiding voor voettekst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ea typeface="ＭＳ Ｐゴシック" charset="-128"/>
                <a:cs typeface="ＭＳ Ｐゴシック" charset="-128"/>
              </a:rPr>
              <a:t>Difference Reward</a:t>
            </a:r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536575" y="3810000"/>
            <a:ext cx="77724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endParaRPr lang="nl-NL" sz="1800">
              <a:solidFill>
                <a:schemeClr val="hlink"/>
              </a:solidFill>
              <a:latin typeface="Arial" charset="0"/>
            </a:endParaRPr>
          </a:p>
        </p:txBody>
      </p:sp>
      <p:sp>
        <p:nvSpPr>
          <p:cNvPr id="11" name="Rectangle 4"/>
          <p:cNvSpPr txBox="1">
            <a:spLocks noChangeArrowheads="1"/>
          </p:cNvSpPr>
          <p:nvPr/>
        </p:nvSpPr>
        <p:spPr>
          <a:xfrm>
            <a:off x="460375" y="3657600"/>
            <a:ext cx="7772400" cy="2133600"/>
          </a:xfrm>
          <a:prstGeom prst="rect">
            <a:avLst/>
          </a:prstGeom>
          <a:noFill/>
        </p:spPr>
        <p:txBody>
          <a:bodyPr>
            <a:prstTxWarp prst="textNoShape">
              <a:avLst/>
            </a:prstTxWarp>
            <a:normAutofit/>
          </a:bodyPr>
          <a:lstStyle/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sz="2000">
                <a:solidFill>
                  <a:srgbClr val="000090"/>
                </a:solidFill>
                <a:latin typeface="Trebuchet MS" charset="0"/>
              </a:rPr>
              <a:t>Key theoretical result:</a:t>
            </a:r>
          </a:p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n-US" sz="2000">
              <a:solidFill>
                <a:srgbClr val="000090"/>
              </a:solidFill>
              <a:latin typeface="Trebuchet MS" charset="0"/>
            </a:endParaRPr>
          </a:p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n-US" sz="2000">
              <a:solidFill>
                <a:srgbClr val="000090"/>
              </a:solidFill>
              <a:latin typeface="Trebuchet MS" charset="0"/>
            </a:endParaRPr>
          </a:p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2000">
                <a:solidFill>
                  <a:srgbClr val="000090"/>
                </a:solidFill>
                <a:latin typeface="Trebuchet MS" charset="0"/>
              </a:rPr>
              <a:t>	D and G are aligned: </a:t>
            </a:r>
          </a:p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n-US" sz="2000">
              <a:solidFill>
                <a:srgbClr val="000090"/>
              </a:solidFill>
              <a:latin typeface="Trebuchet MS" charset="0"/>
            </a:endParaRP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2000">
                <a:solidFill>
                  <a:srgbClr val="000090"/>
                </a:solidFill>
                <a:latin typeface="Trebuchet MS" charset="0"/>
              </a:rPr>
              <a:t>	“What’s good for me is good for the system”</a:t>
            </a:r>
          </a:p>
        </p:txBody>
      </p:sp>
      <p:sp>
        <p:nvSpPr>
          <p:cNvPr id="62468" name="Rectangle 4"/>
          <p:cNvSpPr txBox="1">
            <a:spLocks noChangeArrowheads="1"/>
          </p:cNvSpPr>
          <p:nvPr/>
        </p:nvSpPr>
        <p:spPr bwMode="auto">
          <a:xfrm>
            <a:off x="457200" y="1066800"/>
            <a:ext cx="7772400" cy="174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sz="2000">
                <a:solidFill>
                  <a:srgbClr val="000090"/>
                </a:solidFill>
                <a:latin typeface="Trebuchet MS" charset="0"/>
              </a:rPr>
              <a:t>Look at difference between system reward, and system reward with agent taking constant action c</a:t>
            </a:r>
            <a:r>
              <a:rPr lang="en-US" sz="2000" baseline="-25000">
                <a:solidFill>
                  <a:srgbClr val="000090"/>
                </a:solidFill>
                <a:latin typeface="Trebuchet MS" charset="0"/>
              </a:rPr>
              <a:t>i</a:t>
            </a:r>
            <a:endParaRPr lang="en-US" sz="2000">
              <a:solidFill>
                <a:srgbClr val="000090"/>
              </a:solidFill>
              <a:latin typeface="Trebuchet MS" charset="0"/>
            </a:endParaRPr>
          </a:p>
        </p:txBody>
      </p:sp>
      <p:graphicFrame>
        <p:nvGraphicFramePr>
          <p:cNvPr id="62469" name="Object 17"/>
          <p:cNvGraphicFramePr>
            <a:graphicFrameLocks noChangeAspect="1"/>
          </p:cNvGraphicFramePr>
          <p:nvPr/>
        </p:nvGraphicFramePr>
        <p:xfrm>
          <a:off x="838200" y="1787525"/>
          <a:ext cx="6400800" cy="965200"/>
        </p:xfrm>
        <a:graphic>
          <a:graphicData uri="http://schemas.openxmlformats.org/presentationml/2006/ole">
            <p:oleObj spid="_x0000_s92162" name="Vergelijking" r:id="rId4" imgW="1600200" imgH="241300" progId="Equation.3">
              <p:embed/>
            </p:oleObj>
          </a:graphicData>
        </a:graphic>
      </p:graphicFrame>
      <p:sp>
        <p:nvSpPr>
          <p:cNvPr id="7" name="Tijdelijke aanduiding voor voettekst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>
                <a:ea typeface="ＭＳ Ｐゴシック" charset="-128"/>
                <a:cs typeface="ＭＳ Ｐゴシック" charset="-128"/>
              </a:rPr>
              <a:t>Agent-Based Air Traffic Management</a:t>
            </a:r>
          </a:p>
        </p:txBody>
      </p:sp>
      <p:sp>
        <p:nvSpPr>
          <p:cNvPr id="6349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 marL="457200" indent="-457200">
              <a:buFontTx/>
              <a:buAutoNum type="arabicPeriod"/>
            </a:pPr>
            <a:r>
              <a:rPr lang="en-US">
                <a:latin typeface="Trebuchet MS" charset="0"/>
                <a:ea typeface="ＭＳ Ｐゴシック" charset="-128"/>
              </a:rPr>
              <a:t>Identify agents</a:t>
            </a:r>
          </a:p>
          <a:p>
            <a:pPr marL="857250" lvl="1" indent="-457200"/>
            <a:r>
              <a:rPr lang="en-US">
                <a:latin typeface="Trebuchet MS" charset="0"/>
                <a:sym typeface="Symbol" charset="2"/>
              </a:rPr>
              <a:t>Fixes</a:t>
            </a:r>
          </a:p>
          <a:p>
            <a:pPr marL="457200" indent="-457200">
              <a:buFontTx/>
              <a:buAutoNum type="arabicPeriod"/>
            </a:pPr>
            <a:endParaRPr lang="en-US">
              <a:latin typeface="Trebuchet MS" charset="0"/>
              <a:ea typeface="ＭＳ Ｐゴシック" charset="-128"/>
              <a:sym typeface="Symbol" charset="2"/>
            </a:endParaRPr>
          </a:p>
          <a:p>
            <a:pPr marL="457200" indent="-457200">
              <a:buFontTx/>
              <a:buAutoNum type="arabicPeriod"/>
            </a:pPr>
            <a:r>
              <a:rPr lang="en-US">
                <a:latin typeface="Trebuchet MS" charset="0"/>
                <a:ea typeface="ＭＳ Ｐゴシック" charset="-128"/>
                <a:sym typeface="Symbol" charset="2"/>
              </a:rPr>
              <a:t>Identify actions</a:t>
            </a:r>
          </a:p>
          <a:p>
            <a:pPr marL="857250" lvl="1" indent="-457200"/>
            <a:r>
              <a:rPr lang="en-US">
                <a:latin typeface="Trebuchet MS" charset="0"/>
                <a:sym typeface="Symbol" charset="2"/>
              </a:rPr>
              <a:t>Miles in Trail</a:t>
            </a:r>
          </a:p>
          <a:p>
            <a:pPr marL="857250" lvl="1" indent="-457200"/>
            <a:r>
              <a:rPr lang="en-US">
                <a:latin typeface="Trebuchet MS" charset="0"/>
                <a:sym typeface="Symbol" charset="2"/>
              </a:rPr>
              <a:t>Ground holds</a:t>
            </a:r>
          </a:p>
          <a:p>
            <a:pPr marL="857250" lvl="1" indent="-457200"/>
            <a:r>
              <a:rPr lang="en-US">
                <a:latin typeface="Trebuchet MS" charset="0"/>
                <a:sym typeface="Symbol" charset="2"/>
              </a:rPr>
              <a:t>Reroutes</a:t>
            </a:r>
          </a:p>
          <a:p>
            <a:pPr marL="457200" indent="-457200">
              <a:buFontTx/>
              <a:buAutoNum type="arabicPeriod"/>
            </a:pPr>
            <a:endParaRPr lang="en-US">
              <a:latin typeface="Trebuchet MS" charset="0"/>
              <a:ea typeface="ＭＳ Ｐゴシック" charset="-128"/>
              <a:sym typeface="Symbol" charset="2"/>
            </a:endParaRPr>
          </a:p>
          <a:p>
            <a:pPr marL="457200" indent="-457200">
              <a:buFontTx/>
              <a:buAutoNum type="arabicPeriod"/>
            </a:pPr>
            <a:r>
              <a:rPr lang="en-US">
                <a:latin typeface="Trebuchet MS" charset="0"/>
                <a:ea typeface="ＭＳ Ｐゴシック" charset="-128"/>
                <a:sym typeface="Symbol" charset="2"/>
              </a:rPr>
              <a:t>Derive agent objective functions</a:t>
            </a:r>
          </a:p>
          <a:p>
            <a:pPr marL="857250" lvl="1" indent="-457200"/>
            <a:r>
              <a:rPr lang="en-US">
                <a:latin typeface="Trebuchet MS" charset="0"/>
                <a:sym typeface="Symbol" charset="2"/>
              </a:rPr>
              <a:t>Difference objective</a:t>
            </a:r>
          </a:p>
          <a:p>
            <a:pPr marL="457200" indent="-457200">
              <a:buFontTx/>
              <a:buNone/>
            </a:pPr>
            <a:endParaRPr lang="en-US">
              <a:latin typeface="Trebuchet MS" charset="0"/>
              <a:ea typeface="ＭＳ Ｐゴシック" charset="-128"/>
              <a:sym typeface="Symbol" charset="2"/>
            </a:endParaRPr>
          </a:p>
          <a:p>
            <a:pPr marL="457200" indent="-457200">
              <a:buFontTx/>
              <a:buAutoNum type="arabicPeriod"/>
            </a:pPr>
            <a:r>
              <a:rPr lang="en-US">
                <a:latin typeface="Trebuchet MS" charset="0"/>
                <a:ea typeface="ＭＳ Ｐゴシック" charset="-128"/>
                <a:sym typeface="Symbol" charset="2"/>
              </a:rPr>
              <a:t>Select agent learning algorithm</a:t>
            </a:r>
          </a:p>
          <a:p>
            <a:pPr marL="857250" lvl="1" indent="-457200"/>
            <a:r>
              <a:rPr lang="en-US">
                <a:latin typeface="Trebuchet MS" charset="0"/>
                <a:sym typeface="Symbol" charset="2"/>
              </a:rPr>
              <a:t>Simple reinforcement learning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Conclusions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 fontScale="92500" lnSpcReduction="20000"/>
          </a:bodyPr>
          <a:lstStyle/>
          <a:p>
            <a:r>
              <a:rPr lang="nl-NL" dirty="0" smtClean="0"/>
              <a:t>Young </a:t>
            </a:r>
            <a:r>
              <a:rPr lang="nl-NL" dirty="0" err="1" smtClean="0"/>
              <a:t>dynamic</a:t>
            </a:r>
            <a:r>
              <a:rPr lang="nl-NL" dirty="0" smtClean="0"/>
              <a:t> field</a:t>
            </a:r>
          </a:p>
          <a:p>
            <a:r>
              <a:rPr lang="nl-NL" dirty="0" err="1" smtClean="0"/>
              <a:t>Many</a:t>
            </a:r>
            <a:r>
              <a:rPr lang="nl-NL" dirty="0" smtClean="0"/>
              <a:t> </a:t>
            </a:r>
            <a:r>
              <a:rPr lang="nl-NL" dirty="0" err="1" smtClean="0"/>
              <a:t>challenges</a:t>
            </a:r>
            <a:r>
              <a:rPr lang="nl-NL" dirty="0" smtClean="0"/>
              <a:t> and </a:t>
            </a:r>
            <a:r>
              <a:rPr lang="nl-NL" dirty="0" err="1" smtClean="0"/>
              <a:t>unresolved</a:t>
            </a:r>
            <a:r>
              <a:rPr lang="nl-NL" dirty="0" smtClean="0"/>
              <a:t> issues, </a:t>
            </a:r>
            <a:r>
              <a:rPr lang="nl-NL" dirty="0" err="1" smtClean="0"/>
              <a:t>such</a:t>
            </a:r>
            <a:r>
              <a:rPr lang="nl-NL" dirty="0" smtClean="0"/>
              <a:t> as:</a:t>
            </a:r>
          </a:p>
          <a:p>
            <a:pPr lvl="1"/>
            <a:r>
              <a:rPr lang="nl-NL" dirty="0" err="1" smtClean="0"/>
              <a:t>Scalability</a:t>
            </a:r>
            <a:r>
              <a:rPr lang="nl-NL" dirty="0" smtClean="0"/>
              <a:t> (</a:t>
            </a:r>
            <a:r>
              <a:rPr lang="nl-NL" dirty="0" err="1" smtClean="0"/>
              <a:t>nr</a:t>
            </a:r>
            <a:r>
              <a:rPr lang="nl-NL" dirty="0" smtClean="0"/>
              <a:t> of </a:t>
            </a:r>
            <a:r>
              <a:rPr lang="nl-NL" dirty="0" err="1" smtClean="0"/>
              <a:t>agents</a:t>
            </a:r>
            <a:r>
              <a:rPr lang="nl-NL" dirty="0" smtClean="0"/>
              <a:t>, </a:t>
            </a:r>
            <a:r>
              <a:rPr lang="nl-NL" dirty="0" err="1" smtClean="0"/>
              <a:t>states</a:t>
            </a:r>
            <a:r>
              <a:rPr lang="nl-NL" dirty="0" smtClean="0"/>
              <a:t>)</a:t>
            </a:r>
          </a:p>
          <a:p>
            <a:pPr lvl="1"/>
            <a:r>
              <a:rPr lang="nl-NL" dirty="0" smtClean="0"/>
              <a:t>Incomplete </a:t>
            </a:r>
            <a:r>
              <a:rPr lang="nl-NL" dirty="0" err="1" smtClean="0"/>
              <a:t>information</a:t>
            </a:r>
            <a:endParaRPr lang="nl-NL" dirty="0" smtClean="0"/>
          </a:p>
          <a:p>
            <a:r>
              <a:rPr lang="nl-NL" dirty="0" err="1" smtClean="0"/>
              <a:t>Basics</a:t>
            </a:r>
            <a:r>
              <a:rPr lang="nl-NL" dirty="0" smtClean="0"/>
              <a:t> and Foundations</a:t>
            </a:r>
          </a:p>
          <a:p>
            <a:pPr lvl="1"/>
            <a:r>
              <a:rPr lang="nl-NL" dirty="0" err="1" smtClean="0"/>
              <a:t>Multiagent</a:t>
            </a:r>
            <a:r>
              <a:rPr lang="nl-NL" dirty="0" smtClean="0"/>
              <a:t> RL</a:t>
            </a:r>
          </a:p>
          <a:p>
            <a:pPr lvl="1"/>
            <a:r>
              <a:rPr lang="nl-NL" dirty="0" err="1" smtClean="0"/>
              <a:t>Evolutionary</a:t>
            </a:r>
            <a:r>
              <a:rPr lang="nl-NL" dirty="0" smtClean="0"/>
              <a:t> Game </a:t>
            </a:r>
            <a:r>
              <a:rPr lang="nl-NL" dirty="0" err="1" smtClean="0"/>
              <a:t>Theory</a:t>
            </a:r>
            <a:endParaRPr lang="nl-NL" dirty="0" smtClean="0"/>
          </a:p>
          <a:p>
            <a:pPr lvl="1"/>
            <a:r>
              <a:rPr lang="nl-NL" dirty="0" err="1" smtClean="0"/>
              <a:t>Swarm</a:t>
            </a:r>
            <a:r>
              <a:rPr lang="nl-NL" dirty="0" smtClean="0"/>
              <a:t> </a:t>
            </a:r>
            <a:r>
              <a:rPr lang="nl-NL" dirty="0" err="1" smtClean="0"/>
              <a:t>Intelligence</a:t>
            </a:r>
            <a:endParaRPr lang="nl-NL" dirty="0" smtClean="0"/>
          </a:p>
          <a:p>
            <a:pPr lvl="1"/>
            <a:r>
              <a:rPr lang="nl-NL" dirty="0" err="1" smtClean="0"/>
              <a:t>Neuro-evolutionary</a:t>
            </a:r>
            <a:r>
              <a:rPr lang="nl-NL" dirty="0" smtClean="0"/>
              <a:t> </a:t>
            </a:r>
            <a:r>
              <a:rPr lang="nl-NL" dirty="0" err="1" smtClean="0"/>
              <a:t>control</a:t>
            </a:r>
            <a:endParaRPr lang="nl-NL" dirty="0" smtClean="0"/>
          </a:p>
          <a:p>
            <a:r>
              <a:rPr lang="nl-NL" dirty="0" err="1" smtClean="0"/>
              <a:t>Need</a:t>
            </a:r>
            <a:r>
              <a:rPr lang="nl-NL" dirty="0" smtClean="0"/>
              <a:t> </a:t>
            </a:r>
            <a:r>
              <a:rPr lang="nl-NL" dirty="0" err="1" smtClean="0"/>
              <a:t>for</a:t>
            </a:r>
            <a:r>
              <a:rPr lang="nl-NL" dirty="0" smtClean="0"/>
              <a:t> </a:t>
            </a:r>
            <a:r>
              <a:rPr lang="nl-NL" dirty="0" err="1" smtClean="0"/>
              <a:t>broader</a:t>
            </a:r>
            <a:r>
              <a:rPr lang="nl-NL" dirty="0" smtClean="0"/>
              <a:t>, </a:t>
            </a:r>
            <a:r>
              <a:rPr lang="nl-NL" dirty="0" err="1" smtClean="0"/>
              <a:t>interdisciplinary</a:t>
            </a:r>
            <a:r>
              <a:rPr lang="nl-NL" dirty="0" smtClean="0"/>
              <a:t> </a:t>
            </a:r>
            <a:r>
              <a:rPr lang="nl-NL" dirty="0" err="1" smtClean="0"/>
              <a:t>approach</a:t>
            </a:r>
            <a:endParaRPr lang="nl-NL" dirty="0" smtClean="0"/>
          </a:p>
          <a:p>
            <a:pPr lvl="1"/>
            <a:endParaRPr lang="nl-NL" dirty="0" smtClean="0"/>
          </a:p>
          <a:p>
            <a:pPr lvl="1">
              <a:buNone/>
            </a:pPr>
            <a:endParaRPr lang="nl-NL" dirty="0" smtClean="0"/>
          </a:p>
          <a:p>
            <a:pPr lvl="1"/>
            <a:endParaRPr lang="nl-NL" dirty="0" smtClean="0"/>
          </a:p>
          <a:p>
            <a:pPr lvl="1"/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MultiAgent Systems (2nd edition), MIT Press, 2013, edited by G. Weiss </a:t>
            </a:r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6825</TotalTime>
  <Words>5211</Words>
  <Application>Microsoft Macintosh PowerPoint</Application>
  <PresentationFormat>Diavoorstelling (4:3)</PresentationFormat>
  <Paragraphs>951</Paragraphs>
  <Slides>99</Slides>
  <Notes>50</Notes>
  <HiddenSlides>0</HiddenSlides>
  <MMClips>0</MMClips>
  <ScaleCrop>false</ScaleCrop>
  <HeadingPairs>
    <vt:vector size="6" baseType="variant">
      <vt:variant>
        <vt:lpstr>Ontwerpsjabloon</vt:lpstr>
      </vt:variant>
      <vt:variant>
        <vt:i4>1</vt:i4>
      </vt:variant>
      <vt:variant>
        <vt:lpstr>Ingesloten OLE-bronprogramma's</vt:lpstr>
      </vt:variant>
      <vt:variant>
        <vt:i4>4</vt:i4>
      </vt:variant>
      <vt:variant>
        <vt:lpstr>Diatitels</vt:lpstr>
      </vt:variant>
      <vt:variant>
        <vt:i4>99</vt:i4>
      </vt:variant>
    </vt:vector>
  </HeadingPairs>
  <TitlesOfParts>
    <vt:vector size="104" baseType="lpstr">
      <vt:lpstr>Office-thema</vt:lpstr>
      <vt:lpstr>Vergelijking</vt:lpstr>
      <vt:lpstr>Equation</vt:lpstr>
      <vt:lpstr>Microsoft Equation 3.0</vt:lpstr>
      <vt:lpstr>Microsoft Vergelijking</vt:lpstr>
      <vt:lpstr>Multiagent Learning</vt:lpstr>
      <vt:lpstr>Overview</vt:lpstr>
      <vt:lpstr>Introduction</vt:lpstr>
      <vt:lpstr>Introduction</vt:lpstr>
      <vt:lpstr>Introduction</vt:lpstr>
      <vt:lpstr>Challenges</vt:lpstr>
      <vt:lpstr>Challenges</vt:lpstr>
      <vt:lpstr>Challenges</vt:lpstr>
      <vt:lpstr>Challenges</vt:lpstr>
      <vt:lpstr>Challenges</vt:lpstr>
      <vt:lpstr>Challenges</vt:lpstr>
      <vt:lpstr>Challenges General Solution</vt:lpstr>
      <vt:lpstr>Dia 13</vt:lpstr>
      <vt:lpstr>Challenges Research issues</vt:lpstr>
      <vt:lpstr>Reinforcement Learning</vt:lpstr>
      <vt:lpstr>Reinforcement Learning</vt:lpstr>
      <vt:lpstr>Reinforcement Learning</vt:lpstr>
      <vt:lpstr>Reinforcement Learning</vt:lpstr>
      <vt:lpstr>Reinforcement Learning</vt:lpstr>
      <vt:lpstr>Reinforcement Learning</vt:lpstr>
      <vt:lpstr>Reinforcement Learning</vt:lpstr>
      <vt:lpstr>Reinforcement Learning</vt:lpstr>
      <vt:lpstr>Reinforcement Learning</vt:lpstr>
      <vt:lpstr>Reinforcement Learning Value Functions</vt:lpstr>
      <vt:lpstr>Reinforcement Learning Bellman Equations</vt:lpstr>
      <vt:lpstr>Reinforcement Learning Bellman Equations</vt:lpstr>
      <vt:lpstr>Reinforcement Learning Bellman Equations – Dynamic programming</vt:lpstr>
      <vt:lpstr>Reinforcement Learning Value Iteration</vt:lpstr>
      <vt:lpstr>Reinforcement Learning Value Iteration</vt:lpstr>
      <vt:lpstr>Reinforcement Learning Advantages of TD Learning</vt:lpstr>
      <vt:lpstr>Reinforcement Learning Q-learning</vt:lpstr>
      <vt:lpstr>Reinforcement Learning Policy Iteration</vt:lpstr>
      <vt:lpstr>Reinforcement Learning Exploration-Exploitation</vt:lpstr>
      <vt:lpstr>Dia 34</vt:lpstr>
      <vt:lpstr>Reinforcement Learning Classification of RL methods</vt:lpstr>
      <vt:lpstr>Reinforcement Learning multiagent settings</vt:lpstr>
      <vt:lpstr>Reinforcement Learning multiagent settings</vt:lpstr>
      <vt:lpstr>Reinforcement Learning multiagent settings</vt:lpstr>
      <vt:lpstr>Reinforcement Learning Extensions to MAS</vt:lpstr>
      <vt:lpstr>Reinforcement Learning some state-of-the-art algorithms</vt:lpstr>
      <vt:lpstr>Other Paradigms</vt:lpstr>
      <vt:lpstr>Evolutionary Game Theory   key ideas</vt:lpstr>
      <vt:lpstr>Evolutionary Game Theory   key ideas</vt:lpstr>
      <vt:lpstr>Evolutionary Game Theory   Example interaction</vt:lpstr>
      <vt:lpstr>Evolutionary Game Theory General form and more examples</vt:lpstr>
      <vt:lpstr>Evolutionary Game Theory   Nash Equilibrium</vt:lpstr>
      <vt:lpstr>Evolutionary Game Theory   Replicator equations</vt:lpstr>
      <vt:lpstr>Evolutionary Game Theory Example replicator equations</vt:lpstr>
      <vt:lpstr>Evolutionary Game Theory Relating RL and EGT </vt:lpstr>
      <vt:lpstr>Evolutionary Game Theory Derivation Q-learning Dynamics</vt:lpstr>
      <vt:lpstr>Evolutionary Game Theory Example Q-learning Dynamics</vt:lpstr>
      <vt:lpstr>Evolutionary Game Theory Example Q-learning Dynamics</vt:lpstr>
      <vt:lpstr> Evolutionary Game Theory Non self-play: polynomial weights vs LR-εP </vt:lpstr>
      <vt:lpstr>Evolutionary Game Theory evolutionary dynamics of advanced algorithms</vt:lpstr>
      <vt:lpstr>Swarm Intelligence as Multiagent learning paradigm</vt:lpstr>
      <vt:lpstr>Swarm Intelligence What is swarm intelligence?</vt:lpstr>
      <vt:lpstr>Swarm Intelligence What is swarm intelligence?</vt:lpstr>
      <vt:lpstr>Swarm Intelligence What is swarm intelligence?</vt:lpstr>
      <vt:lpstr>Swarm Intelligence Multiagent learning</vt:lpstr>
      <vt:lpstr>Swarm Intelligence Multiagent learning – Ant Colonies</vt:lpstr>
      <vt:lpstr>Swarm Intelligence Multiagent learning – Ant Colonies</vt:lpstr>
      <vt:lpstr>Swarm Intelligence Multiagent learning – Ant Colonies</vt:lpstr>
      <vt:lpstr>Swarm Intelligence Multiagent learning – Bee Colonies</vt:lpstr>
      <vt:lpstr>Swarm Intelligence Multiagent learning – Bee Colonies</vt:lpstr>
      <vt:lpstr>Swarm Intelligence Multiagent learning – Bee Colonies</vt:lpstr>
      <vt:lpstr>Neuro-Evolution as Multiagent learning paradigm</vt:lpstr>
      <vt:lpstr>Neuro-Evolution Learning Agents: Neural Networks</vt:lpstr>
      <vt:lpstr>Neuro-Evolution Learning Agents: Neural Networks</vt:lpstr>
      <vt:lpstr>Neuro-Evolution Learning Agents: Neural Networks</vt:lpstr>
      <vt:lpstr>Neuro-Evolutionary Control</vt:lpstr>
      <vt:lpstr>Neuro-Evolutionary Control</vt:lpstr>
      <vt:lpstr>Neuro-Evolutionary Control</vt:lpstr>
      <vt:lpstr>Neuro-Evolutionary Control</vt:lpstr>
      <vt:lpstr>Neuro-Evolutionary Control</vt:lpstr>
      <vt:lpstr>Neuro-Control</vt:lpstr>
      <vt:lpstr>Neuro-Evolutionary Control</vt:lpstr>
      <vt:lpstr>Neuro-Evolutionary Control</vt:lpstr>
      <vt:lpstr>Case Study: Air Traffic Flow Management</vt:lpstr>
      <vt:lpstr>Air Traffic Flow Management</vt:lpstr>
      <vt:lpstr>Current Air Traffic Management</vt:lpstr>
      <vt:lpstr>Current Air Traffic Management</vt:lpstr>
      <vt:lpstr>Multi Agents for Air Traffic ?</vt:lpstr>
      <vt:lpstr>Snapshot of the airspace</vt:lpstr>
      <vt:lpstr>First steps</vt:lpstr>
      <vt:lpstr>What are we after?</vt:lpstr>
      <vt:lpstr>System Reward Function</vt:lpstr>
      <vt:lpstr>System Reward Function</vt:lpstr>
      <vt:lpstr>Multiagent Learning Approach </vt:lpstr>
      <vt:lpstr>Agent-Based Air Traffic Management</vt:lpstr>
      <vt:lpstr>Identify Agents</vt:lpstr>
      <vt:lpstr>Identify Agents</vt:lpstr>
      <vt:lpstr>Agent Actions</vt:lpstr>
      <vt:lpstr>Agent-Based Air Traffic Management</vt:lpstr>
      <vt:lpstr>Basic Algorithm</vt:lpstr>
      <vt:lpstr>Difference Reward</vt:lpstr>
      <vt:lpstr>Difference Reward</vt:lpstr>
      <vt:lpstr>Difference Reward</vt:lpstr>
      <vt:lpstr>Agent-Based Air Traffic Management</vt:lpstr>
      <vt:lpstr>Conclusions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Multiagent Learning</dc:title>
  <dc:creator>Karl Tuyls</dc:creator>
  <cp:lastModifiedBy>Karl Tuyls</cp:lastModifiedBy>
  <cp:revision>136</cp:revision>
  <dcterms:created xsi:type="dcterms:W3CDTF">2012-07-15T18:48:00Z</dcterms:created>
  <dcterms:modified xsi:type="dcterms:W3CDTF">2012-07-16T08:06:13Z</dcterms:modified>
</cp:coreProperties>
</file>