
<file path=[Content_Types].xml><?xml version="1.0" encoding="utf-8"?>
<Types xmlns="http://schemas.openxmlformats.org/package/2006/content-types">
  <Default Extension="rels" ContentType="application/vnd.openxmlformats-package.relationships+xml"/>
  <Override PartName="/ppt/slides/slide14.xml" ContentType="application/vnd.openxmlformats-officedocument.presentationml.slide+xml"/>
  <Default Extension="xml" ContentType="application/xml"/>
  <Override PartName="/ppt/slides/slide45.xml" ContentType="application/vnd.openxmlformats-officedocument.presentationml.slide+xml"/>
  <Override PartName="/ppt/tableStyles.xml" ContentType="application/vnd.openxmlformats-officedocument.presentationml.tableStyles+xml"/>
  <Override PartName="/ppt/notesSlides/notesSlide1.xml" ContentType="application/vnd.openxmlformats-officedocument.presentationml.notesSlide+xml"/>
  <Override PartName="/ppt/slides/slide28.xml" ContentType="application/vnd.openxmlformats-officedocument.presentationml.slide+xml"/>
  <Override PartName="/ppt/slides/slide21.xml" ContentType="application/vnd.openxmlformats-officedocument.presentationml.slide+xml"/>
  <Override PartName="/ppt/slides/slide37.xml" ContentType="application/vnd.openxmlformats-officedocument.presentationml.slide+xml"/>
  <Override PartName="/ppt/slides/slide5.xml" ContentType="application/vnd.openxmlformats-officedocument.presentationml.slide+xml"/>
  <Override PartName="/ppt/slideLayouts/slideLayout5.xml" ContentType="application/vnd.openxmlformats-officedocument.presentationml.slideLayout+xml"/>
  <Override PartName="/ppt/slides/slide30.xml" ContentType="application/vnd.openxmlformats-officedocument.presentationml.slide+xml"/>
  <Override PartName="/ppt/slides/slide13.xml" ContentType="application/vnd.openxmlformats-officedocument.presentationml.slide+xml"/>
  <Override PartName="/ppt/slideMasters/slideMaster1.xml" ContentType="application/vnd.openxmlformats-officedocument.presentationml.slideMaster+xml"/>
  <Override PartName="/docProps/core.xml" ContentType="application/vnd.openxmlformats-package.core-properties+xml"/>
  <Override PartName="/ppt/slides/slide44.xml" ContentType="application/vnd.openxmlformats-officedocument.presentationml.slide+xml"/>
  <Override PartName="/ppt/handoutMasters/handoutMaster1.xml" ContentType="application/vnd.openxmlformats-officedocument.presentationml.handoutMaster+xml"/>
  <Override PartName="/ppt/slides/slide27.xml" ContentType="application/vnd.openxmlformats-officedocument.presentationml.slide+xml"/>
  <Default Extension="vml" ContentType="application/vnd.openxmlformats-officedocument.vmlDrawing"/>
  <Override PartName="/ppt/slides/slide20.xml" ContentType="application/vnd.openxmlformats-officedocument.presentationml.slide+xml"/>
  <Override PartName="/ppt/slides/slide36.xml" ContentType="application/vnd.openxmlformats-officedocument.presentationml.slide+xml"/>
  <Default Extension="emf" ContentType="image/x-emf"/>
  <Override PartName="/ppt/slides/slide4.xml" ContentType="application/vnd.openxmlformats-officedocument.presentationml.slide+xml"/>
  <Override PartName="/ppt/slides/slide19.xml" ContentType="application/vnd.openxmlformats-officedocument.presentationml.slide+xml"/>
  <Override PartName="/ppt/slideLayouts/slideLayout4.xml" ContentType="application/vnd.openxmlformats-officedocument.presentationml.slideLayout+xml"/>
  <Default Extension="png" ContentType="image/png"/>
  <Override PartName="/ppt/slides/slide12.xml" ContentType="application/vnd.openxmlformats-officedocument.presentationml.slide+xml"/>
  <Override PartName="/ppt/notesSlides/notesSlide6.xml" ContentType="application/vnd.openxmlformats-officedocument.presentationml.notesSlide+xml"/>
  <Override PartName="/ppt/presProps.xml" ContentType="application/vnd.openxmlformats-officedocument.presentationml.presProps+xml"/>
  <Override PartName="/ppt/slides/slide43.xml" ContentType="application/vnd.openxmlformats-officedocument.presentationml.slide+xml"/>
  <Override PartName="/ppt/slides/slide26.xml" ContentType="application/vnd.openxmlformats-officedocument.presentationml.slide+xml"/>
  <Override PartName="/ppt/slides/slide35.xml" ContentType="application/vnd.openxmlformats-officedocument.presentationml.slide+xml"/>
  <Override PartName="/ppt/slides/slide3.xml" ContentType="application/vnd.openxmlformats-officedocument.presentationml.slide+xml"/>
  <Override PartName="/ppt/slides/slide18.xml" ContentType="application/vnd.openxmlformats-officedocument.presentationml.slide+xml"/>
  <Override PartName="/ppt/slideLayouts/slideLayout3.xml" ContentType="application/vnd.openxmlformats-officedocument.presentationml.slideLayout+xml"/>
  <Override PartName="/ppt/slides/slide11.xml" ContentType="application/vnd.openxmlformats-officedocument.presentationml.slide+xml"/>
  <Override PartName="/ppt/slides/slide49.xml" ContentType="application/vnd.openxmlformats-officedocument.presentationml.slide+xml"/>
  <Override PartName="/ppt/notesSlides/notesSlide5.xml" ContentType="application/vnd.openxmlformats-officedocument.presentationml.notesSlide+xml"/>
  <Override PartName="/ppt/slides/slide42.xml" ContentType="application/vnd.openxmlformats-officedocument.presentationml.slide+xml"/>
  <Override PartName="/ppt/slides/slide25.xml" ContentType="application/vnd.openxmlformats-officedocument.presentationml.slide+xml"/>
  <Override PartName="/ppt/slides/slide9.xml" ContentType="application/vnd.openxmlformats-officedocument.presentationml.slide+xml"/>
  <Override PartName="/ppt/slideLayouts/slideLayout9.xml" ContentType="application/vnd.openxmlformats-officedocument.presentationml.slideLayout+xml"/>
  <Override PartName="/ppt/slides/slide34.xml" ContentType="application/vnd.openxmlformats-officedocument.presentationml.slide+xml"/>
  <Override PartName="/ppt/slides/slide2.xml" ContentType="application/vnd.openxmlformats-officedocument.presentationml.slide+xml"/>
  <Override PartName="/ppt/slideLayouts/slideLayout2.xml" ContentType="application/vnd.openxmlformats-officedocument.presentationml.slideLayout+xml"/>
  <Override PartName="/ppt/slides/slide17.xml" ContentType="application/vnd.openxmlformats-officedocument.presentationml.slide+xml"/>
  <Override PartName="/ppt/slides/slide10.xml" ContentType="application/vnd.openxmlformats-officedocument.presentationml.slide+xml"/>
  <Override PartName="/docProps/app.xml" ContentType="application/vnd.openxmlformats-officedocument.extended-properties+xml"/>
  <Override PartName="/ppt/slides/slide48.xml" ContentType="application/vnd.openxmlformats-officedocument.presentationml.slide+xml"/>
  <Override PartName="/ppt/notesSlides/notesSlide4.xml" ContentType="application/vnd.openxmlformats-officedocument.presentationml.notesSlide+xml"/>
  <Override PartName="/ppt/slides/slide41.xml" ContentType="application/vnd.openxmlformats-officedocument.presentationml.slide+xml"/>
  <Override PartName="/ppt/theme/theme3.xml" ContentType="application/vnd.openxmlformats-officedocument.theme+xml"/>
  <Override PartName="/ppt/slides/slide24.xml" ContentType="application/vnd.openxmlformats-officedocument.presentationml.slide+xml"/>
  <Override PartName="/ppt/slides/slide50.xml" ContentType="application/vnd.openxmlformats-officedocument.presentationml.slide+xml"/>
  <Override PartName="/ppt/slides/slide8.xml" ContentType="application/vnd.openxmlformats-officedocument.presentationml.slide+xml"/>
  <Override PartName="/ppt/slideLayouts/slideLayout8.xml" ContentType="application/vnd.openxmlformats-officedocument.presentationml.slideLayout+xml"/>
  <Override PartName="/ppt/slides/slide33.xml" ContentType="application/vnd.openxmlformats-officedocument.presentationml.slide+xml"/>
  <Override PartName="/ppt/slides/slide1.xml" ContentType="application/vnd.openxmlformats-officedocument.presentationml.slide+xml"/>
  <Override PartName="/ppt/slideLayouts/slideLayout1.xml" ContentType="application/vnd.openxmlformats-officedocument.presentationml.slideLayout+xml"/>
  <Override PartName="/ppt/slides/slide16.xml" ContentType="application/vnd.openxmlformats-officedocument.presentationml.slide+xml"/>
  <Default Extension="jpeg" ContentType="image/jpeg"/>
  <Override PartName="/ppt/viewProps.xml" ContentType="application/vnd.openxmlformats-officedocument.presentationml.viewProps+xml"/>
  <Override PartName="/ppt/slides/slide47.xml" ContentType="application/vnd.openxmlformats-officedocument.presentationml.slide+xml"/>
  <Override PartName="/ppt/embeddings/Microsoft_Editor_de_ecuaciones2.bin" ContentType="application/vnd.openxmlformats-officedocument.oleObject"/>
  <Override PartName="/ppt/notesSlides/notesSlide3.xml" ContentType="application/vnd.openxmlformats-officedocument.presentationml.notesSlide+xml"/>
  <Override PartName="/ppt/slides/slide40.xml" ContentType="application/vnd.openxmlformats-officedocument.presentationml.slide+xml"/>
  <Override PartName="/ppt/theme/theme2.xml" ContentType="application/vnd.openxmlformats-officedocument.theme+xml"/>
  <Override PartName="/ppt/slideLayouts/slideLayout11.xml" ContentType="application/vnd.openxmlformats-officedocument.presentationml.slideLayout+xml"/>
  <Override PartName="/ppt/slides/slide39.xml" ContentType="application/vnd.openxmlformats-officedocument.presentationml.slide+xml"/>
  <Override PartName="/ppt/slides/slide23.xml" ContentType="application/vnd.openxmlformats-officedocument.presentationml.slide+xml"/>
  <Override PartName="/ppt/slides/slide7.xml" ContentType="application/vnd.openxmlformats-officedocument.presentationml.slide+xml"/>
  <Override PartName="/ppt/slideLayouts/slideLayout7.xml" ContentType="application/vnd.openxmlformats-officedocument.presentationml.slideLayout+xml"/>
  <Override PartName="/ppt/slides/slide32.xml" ContentType="application/vnd.openxmlformats-officedocument.presentationml.slide+xml"/>
  <Override PartName="/ppt/notesMasters/notesMaster1.xml" ContentType="application/vnd.openxmlformats-officedocument.presentationml.notesMaster+xml"/>
  <Override PartName="/ppt/slides/slide15.xml" ContentType="application/vnd.openxmlformats-officedocument.presentationml.slide+xml"/>
  <Override PartName="/ppt/slides/slide46.xml" ContentType="application/vnd.openxmlformats-officedocument.presentationml.slide+xml"/>
  <Override PartName="/ppt/embeddings/Microsoft_Editor_de_ecuaciones1.bin" ContentType="application/vnd.openxmlformats-officedocument.oleObject"/>
  <Override PartName="/ppt/notesSlides/notesSlide2.xml" ContentType="application/vnd.openxmlformats-officedocument.presentationml.notesSlide+xml"/>
  <Override PartName="/ppt/slides/slide29.xml" ContentType="application/vnd.openxmlformats-officedocument.presentationml.slide+xml"/>
  <Override PartName="/ppt/theme/theme1.xml" ContentType="application/vnd.openxmlformats-officedocument.theme+xml"/>
  <Override PartName="/ppt/slides/slide22.xml" ContentType="application/vnd.openxmlformats-officedocument.presentationml.slide+xml"/>
  <Override PartName="/ppt/slides/slide38.xml" ContentType="application/vnd.openxmlformats-officedocument.presentationml.slide+xml"/>
  <Override PartName="/ppt/presentation.xml" ContentType="application/vnd.openxmlformats-officedocument.presentationml.presentation.main+xml"/>
  <Override PartName="/ppt/slides/slide6.xml" ContentType="application/vnd.openxmlformats-officedocument.presentationml.slide+xml"/>
  <Override PartName="/ppt/slideLayouts/slideLayout10.xml" ContentType="application/vnd.openxmlformats-officedocument.presentationml.slideLayout+xml"/>
  <Override PartName="/ppt/slideLayouts/slideLayout6.xml" ContentType="application/vnd.openxmlformats-officedocument.presentationml.slideLayout+xml"/>
  <Override PartName="/ppt/slides/slide31.xml" ContentType="application/vnd.openxmlformats-officedocument.presentationml.slide+xml"/>
  <Default Extension="bin" ContentType="application/vnd.openxmlformats-officedocument.presentationml.printerSettings"/>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r:id="rId1"/>
  </p:sldMasterIdLst>
  <p:notesMasterIdLst>
    <p:notesMasterId r:id="rId52"/>
  </p:notesMasterIdLst>
  <p:handoutMasterIdLst>
    <p:handoutMasterId r:id="rId53"/>
  </p:handoutMasterIdLst>
  <p:sldIdLst>
    <p:sldId id="256" r:id="rId2"/>
    <p:sldId id="257" r:id="rId3"/>
    <p:sldId id="296" r:id="rId4"/>
    <p:sldId id="258" r:id="rId5"/>
    <p:sldId id="259" r:id="rId6"/>
    <p:sldId id="260" r:id="rId7"/>
    <p:sldId id="263" r:id="rId8"/>
    <p:sldId id="262" r:id="rId9"/>
    <p:sldId id="264" r:id="rId10"/>
    <p:sldId id="265" r:id="rId11"/>
    <p:sldId id="266" r:id="rId12"/>
    <p:sldId id="283" r:id="rId13"/>
    <p:sldId id="284" r:id="rId14"/>
    <p:sldId id="285" r:id="rId15"/>
    <p:sldId id="286" r:id="rId16"/>
    <p:sldId id="288" r:id="rId17"/>
    <p:sldId id="289" r:id="rId18"/>
    <p:sldId id="290" r:id="rId19"/>
    <p:sldId id="291" r:id="rId20"/>
    <p:sldId id="292" r:id="rId21"/>
    <p:sldId id="293" r:id="rId22"/>
    <p:sldId id="294" r:id="rId23"/>
    <p:sldId id="295" r:id="rId24"/>
    <p:sldId id="297" r:id="rId25"/>
    <p:sldId id="268" r:id="rId26"/>
    <p:sldId id="269" r:id="rId27"/>
    <p:sldId id="270" r:id="rId28"/>
    <p:sldId id="271" r:id="rId29"/>
    <p:sldId id="274" r:id="rId30"/>
    <p:sldId id="272" r:id="rId31"/>
    <p:sldId id="275" r:id="rId32"/>
    <p:sldId id="276" r:id="rId33"/>
    <p:sldId id="277" r:id="rId34"/>
    <p:sldId id="278" r:id="rId35"/>
    <p:sldId id="279" r:id="rId36"/>
    <p:sldId id="280" r:id="rId37"/>
    <p:sldId id="281" r:id="rId38"/>
    <p:sldId id="282" r:id="rId39"/>
    <p:sldId id="298" r:id="rId40"/>
    <p:sldId id="299" r:id="rId41"/>
    <p:sldId id="300" r:id="rId42"/>
    <p:sldId id="301" r:id="rId43"/>
    <p:sldId id="302" r:id="rId44"/>
    <p:sldId id="303" r:id="rId45"/>
    <p:sldId id="304" r:id="rId46"/>
    <p:sldId id="305" r:id="rId47"/>
    <p:sldId id="306" r:id="rId48"/>
    <p:sldId id="307" r:id="rId49"/>
    <p:sldId id="308" r:id="rId50"/>
    <p:sldId id="309" r:id="rId51"/>
  </p:sldIdLst>
  <p:sldSz cx="9144000" cy="6858000" type="screen4x3"/>
  <p:notesSz cx="6858000" cy="9144000"/>
  <p:defaultTextStyle>
    <a:defPPr>
      <a:defRPr lang="es-ES_tradnl"/>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extLst>
    <p:ext uri="{E76CE94A-603C-4142-B9EB-6D1370010A27}">
      <p14:discardImageEditData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0"/>
    </p:ext>
    <p:ext uri="{D31A062A-798A-4329-ABDD-BBA856620510}">
      <p14:defaultImageDpi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showOutlineIcons="0">
    <p:restoredLeft sz="15620"/>
    <p:restoredTop sz="94660"/>
  </p:normalViewPr>
  <p:slideViewPr>
    <p:cSldViewPr snapToObjects="1">
      <p:cViewPr varScale="1">
        <p:scale>
          <a:sx n="92" d="100"/>
          <a:sy n="92" d="100"/>
        </p:scale>
        <p:origin x="-816" y="-104"/>
      </p:cViewPr>
      <p:guideLst>
        <p:guide orient="horz" pos="2160"/>
        <p:guide pos="2880"/>
      </p:guideLst>
    </p:cSldViewPr>
  </p:slideViewPr>
  <p:notesTextViewPr>
    <p:cViewPr>
      <p:scale>
        <a:sx n="100" d="100"/>
        <a:sy n="100" d="100"/>
      </p:scale>
      <p:origin x="0" y="0"/>
    </p:cViewPr>
  </p:notesTextViewPr>
  <p:notesViewPr>
    <p:cSldViewPr snapToObjects="1">
      <p:cViewPr varScale="1">
        <p:scale>
          <a:sx n="87" d="100"/>
          <a:sy n="87" d="100"/>
        </p:scale>
        <p:origin x="-894" y="-84"/>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notesMaster" Target="notesMasters/notesMaster1.xml"/><Relationship Id="rId53" Type="http://schemas.openxmlformats.org/officeDocument/2006/relationships/handoutMaster" Target="handoutMasters/handoutMaster1.xml"/><Relationship Id="rId54" Type="http://schemas.openxmlformats.org/officeDocument/2006/relationships/printerSettings" Target="printerSettings/printerSettings1.bin"/><Relationship Id="rId55" Type="http://schemas.openxmlformats.org/officeDocument/2006/relationships/presProps" Target="presProps.xml"/><Relationship Id="rId56" Type="http://schemas.openxmlformats.org/officeDocument/2006/relationships/viewProps" Target="viewProps.xml"/><Relationship Id="rId57" Type="http://schemas.openxmlformats.org/officeDocument/2006/relationships/theme" Target="theme/theme1.xml"/><Relationship Id="rId58" Type="http://schemas.openxmlformats.org/officeDocument/2006/relationships/tableStyles" Target="tableStyles.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0.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0.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ca-ES"/>
          </a:p>
        </p:txBody>
      </p:sp>
      <p:sp>
        <p:nvSpPr>
          <p:cNvPr id="3" name="2 Marcador de fecha"/>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6709B280-F0C2-4A0A-A2F0-F6B9DB59F590}" type="datetimeFigureOut">
              <a:rPr lang="ca-ES" smtClean="0"/>
              <a:pPr/>
              <a:t>4/6/12</a:t>
            </a:fld>
            <a:endParaRPr lang="ca-ES"/>
          </a:p>
        </p:txBody>
      </p:sp>
      <p:sp>
        <p:nvSpPr>
          <p:cNvPr id="4" name="3 Marcador de pie de página"/>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ca-ES"/>
          </a:p>
        </p:txBody>
      </p:sp>
      <p:sp>
        <p:nvSpPr>
          <p:cNvPr id="5" name="4 Marcador de número de diapositiva"/>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C138AF48-E701-489E-A982-63BAAD383BD6}" type="slidenum">
              <a:rPr lang="ca-ES" smtClean="0"/>
              <a:pPr/>
              <a:t>‹Nr.›</a:t>
            </a:fld>
            <a:endParaRPr lang="ca-E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93724844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_tradnl"/>
          </a:p>
        </p:txBody>
      </p:sp>
      <p:sp>
        <p:nvSpPr>
          <p:cNvPr id="3" name="Marcador de fech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FC03341-C06A-164D-9577-FEEBB1276C4D}" type="datetimeFigureOut">
              <a:rPr lang="es-ES_tradnl" smtClean="0"/>
              <a:pPr/>
              <a:t>4/6/12</a:t>
            </a:fld>
            <a:endParaRPr lang="es-ES_tradnl"/>
          </a:p>
        </p:txBody>
      </p:sp>
      <p:sp>
        <p:nvSpPr>
          <p:cNvPr id="4" name="Marcador de imagen de diapositiva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ES_tradnl"/>
          </a:p>
        </p:txBody>
      </p:sp>
      <p:sp>
        <p:nvSpPr>
          <p:cNvPr id="5" name="Marcador de nota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_tradnl"/>
          </a:p>
        </p:txBody>
      </p:sp>
      <p:sp>
        <p:nvSpPr>
          <p:cNvPr id="6" name="Marcador de pie de págin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ES_tradnl"/>
          </a:p>
        </p:txBody>
      </p:sp>
      <p:sp>
        <p:nvSpPr>
          <p:cNvPr id="7" name="Marcador de número de diapositiv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25C56B3-883D-B745-9642-6AC3CF3A2EFB}" type="slidenum">
              <a:rPr lang="es-ES_tradnl" smtClean="0"/>
              <a:pPr/>
              <a:t>‹Nr.›</a:t>
            </a:fld>
            <a:endParaRPr lang="es-ES_tradnl"/>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317326256"/>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D20C755-7EA7-4BC3-8D35-33681FBE27F9}" type="slidenum">
              <a:rPr lang="es-ES"/>
              <a:pPr/>
              <a:t>25</a:t>
            </a:fld>
            <a:endParaRPr lang="es-ES"/>
          </a:p>
        </p:txBody>
      </p:sp>
      <p:sp>
        <p:nvSpPr>
          <p:cNvPr id="8194" name="Rectangle 2"/>
          <p:cNvSpPr>
            <a:spLocks noGrp="1" noRot="1" noChangeAspect="1" noChangeArrowheads="1" noTextEdit="1"/>
          </p:cNvSpPr>
          <p:nvPr>
            <p:ph type="sldImg"/>
          </p:nvPr>
        </p:nvSpPr>
        <p:spPr>
          <a:ln/>
        </p:spPr>
      </p:sp>
      <p:sp>
        <p:nvSpPr>
          <p:cNvPr id="8195" name="Rectangle 3"/>
          <p:cNvSpPr>
            <a:spLocks noGrp="1" noChangeArrowheads="1"/>
          </p:cNvSpPr>
          <p:nvPr>
            <p:ph type="body" idx="1"/>
          </p:nvPr>
        </p:nvSpPr>
        <p:spPr/>
        <p:txBody>
          <a:bodyPr/>
          <a:lstStyle/>
          <a:p>
            <a:pPr>
              <a:buFontTx/>
              <a:buChar char="•"/>
            </a:pPr>
            <a:r>
              <a:rPr lang="it-IT" baseline="0" dirty="0" smtClean="0"/>
              <a:t> </a:t>
            </a:r>
            <a:r>
              <a:rPr lang="it-IT" dirty="0" smtClean="0"/>
              <a:t>Similarly, </a:t>
            </a:r>
            <a:r>
              <a:rPr lang="it-IT" dirty="0"/>
              <a:t>reputation is a social artifact that has been present in our societies for a long time. </a:t>
            </a:r>
          </a:p>
          <a:p>
            <a:r>
              <a:rPr lang="it-IT" dirty="0"/>
              <a:t>From ancient Greeks to modern days, from Vietnamese to Bedouins, the concept of reputation plays a very important role in human social organizations.</a:t>
            </a:r>
            <a:endParaRPr lang="ca-E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6385" name="Rectangle 1"/>
          <p:cNvSpPr>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16386" name="Rectangle 2"/>
          <p:cNvSpPr>
            <a:spLocks noGrp="1" noChangeArrowheads="1"/>
          </p:cNvSpPr>
          <p:nvPr>
            <p:ph type="body" idx="1"/>
          </p:nvPr>
        </p:nvSpPr>
        <p:spPr bwMode="auto">
          <a:xfrm>
            <a:off x="685800" y="4343400"/>
            <a:ext cx="5486400" cy="4114800"/>
          </a:xfrm>
          <a:prstGeom prst="rect">
            <a:avLst/>
          </a:prstGeom>
          <a:noFill/>
          <a:ln>
            <a:miter lim="800000"/>
            <a:headEnd/>
            <a:tailEnd/>
          </a:ln>
        </p:spPr>
        <p:txBody>
          <a:bodyPr>
            <a:prstTxWarp prst="textNoShape">
              <a:avLst/>
            </a:prstTxWarp>
            <a:normAutofit fontScale="77500" lnSpcReduction="20000"/>
          </a:bodyPr>
          <a:lstStyle/>
          <a:p>
            <a:pPr>
              <a:tabLst>
                <a:tab pos="355565" algn="l"/>
                <a:tab pos="711130" algn="l"/>
                <a:tab pos="1066696" algn="l"/>
                <a:tab pos="1422261" algn="l"/>
                <a:tab pos="1777826" algn="l"/>
                <a:tab pos="2133391" algn="l"/>
                <a:tab pos="2488955" algn="l"/>
                <a:tab pos="2844521" algn="l"/>
                <a:tab pos="3200086" algn="l"/>
                <a:tab pos="3555651" algn="l"/>
                <a:tab pos="3911216" algn="l"/>
                <a:tab pos="4266781" algn="l"/>
                <a:tab pos="355565" algn="l"/>
                <a:tab pos="711130" algn="l"/>
                <a:tab pos="1066696" algn="l"/>
                <a:tab pos="1422261" algn="l"/>
                <a:tab pos="1777826" algn="l"/>
                <a:tab pos="2133391" algn="l"/>
                <a:tab pos="2488955" algn="l"/>
                <a:tab pos="2844521" algn="l"/>
                <a:tab pos="3200086" algn="l"/>
                <a:tab pos="3555651" algn="l"/>
                <a:tab pos="3911216" algn="l"/>
                <a:tab pos="4266781" algn="l"/>
                <a:tab pos="355565" algn="l"/>
                <a:tab pos="711130" algn="l"/>
                <a:tab pos="1066696" algn="l"/>
                <a:tab pos="1422261" algn="l"/>
                <a:tab pos="1777826" algn="l"/>
                <a:tab pos="2133391" algn="l"/>
                <a:tab pos="2488955" algn="l"/>
                <a:tab pos="2844521" algn="l"/>
              </a:tabLst>
            </a:pPr>
            <a:r>
              <a:rPr lang="en-US" dirty="0">
                <a:latin typeface="Helvetica" pitchFamily="-110" charset="0"/>
                <a:ea typeface="Helvetica" pitchFamily="-110" charset="0"/>
                <a:cs typeface="Helvetica" pitchFamily="-110" charset="0"/>
                <a:sym typeface="Helvetica" pitchFamily="-110" charset="0"/>
              </a:rPr>
              <a:t>Ruben [32] defines a </a:t>
            </a:r>
            <a:r>
              <a:rPr lang="en-US" b="1" dirty="0">
                <a:latin typeface="Helvetica" pitchFamily="-110" charset="0"/>
                <a:ea typeface="Helvetica" pitchFamily="-110" charset="0"/>
                <a:cs typeface="Helvetica" pitchFamily="-110" charset="0"/>
                <a:sym typeface="Helvetica" pitchFamily="-110" charset="0"/>
              </a:rPr>
              <a:t>social entity</a:t>
            </a:r>
            <a:r>
              <a:rPr lang="en-US" dirty="0">
                <a:latin typeface="Helvetica" pitchFamily="-110" charset="0"/>
                <a:ea typeface="Helvetica" pitchFamily="-110" charset="0"/>
                <a:cs typeface="Helvetica" pitchFamily="-110" charset="0"/>
                <a:sym typeface="Helvetica" pitchFamily="-110" charset="0"/>
              </a:rPr>
              <a:t> as “a group which is irreducible to the sum of its individual members, and so must be studied as a phenomenon in its own right”. Examples of social entities in human societies are companies, sport clubs, neighborhoods, street bands, etc. Notice we are talking about a group of individuals without trying to individualize. It is not what A, B or C are saying at an individual level but what they say in the name of the group as a whole. When we talk about reputation we lose track of the single individuals, being the group the responsible of the reputation value. This property is important because this allows reputation to be an efficient mechanism to spread social evaluations by reducing retaliation fear [26]. Because it is the social entity who is responsible of the evaluation and not the issuer at an individual level, the degree of responsibility that the issuer takes is much less. This allows the issuer to be more inclined to spread the evaluation even if he/she is not so sure about it.</a:t>
            </a:r>
          </a:p>
          <a:p>
            <a:pPr>
              <a:tabLst>
                <a:tab pos="355565" algn="l"/>
                <a:tab pos="711130" algn="l"/>
                <a:tab pos="1066696" algn="l"/>
                <a:tab pos="1422261" algn="l"/>
                <a:tab pos="1777826" algn="l"/>
                <a:tab pos="2133391" algn="l"/>
                <a:tab pos="2488955" algn="l"/>
                <a:tab pos="2844521" algn="l"/>
                <a:tab pos="3200086" algn="l"/>
                <a:tab pos="3555651" algn="l"/>
                <a:tab pos="3911216" algn="l"/>
                <a:tab pos="4266781" algn="l"/>
                <a:tab pos="355565" algn="l"/>
                <a:tab pos="711130" algn="l"/>
                <a:tab pos="1066696" algn="l"/>
                <a:tab pos="1422261" algn="l"/>
                <a:tab pos="1777826" algn="l"/>
                <a:tab pos="2133391" algn="l"/>
                <a:tab pos="2488955" algn="l"/>
                <a:tab pos="2844521" algn="l"/>
                <a:tab pos="3200086" algn="l"/>
                <a:tab pos="3555651" algn="l"/>
                <a:tab pos="3911216" algn="l"/>
                <a:tab pos="4266781" algn="l"/>
                <a:tab pos="355565" algn="l"/>
                <a:tab pos="711130" algn="l"/>
                <a:tab pos="1066696" algn="l"/>
                <a:tab pos="1422261" algn="l"/>
                <a:tab pos="1777826" algn="l"/>
                <a:tab pos="2133391" algn="l"/>
                <a:tab pos="2488955" algn="l"/>
                <a:tab pos="2844521" algn="l"/>
              </a:tabLst>
            </a:pPr>
            <a:endParaRPr lang="en-US" dirty="0">
              <a:latin typeface="Helvetica" pitchFamily="-110" charset="0"/>
              <a:ea typeface="Helvetica" pitchFamily="-110" charset="0"/>
              <a:cs typeface="Helvetica" pitchFamily="-110" charset="0"/>
              <a:sym typeface="Helvetica" pitchFamily="-110" charset="0"/>
            </a:endParaRPr>
          </a:p>
          <a:p>
            <a:pPr>
              <a:tabLst>
                <a:tab pos="355565" algn="l"/>
                <a:tab pos="711130" algn="l"/>
                <a:tab pos="1066696" algn="l"/>
                <a:tab pos="1422261" algn="l"/>
                <a:tab pos="1777826" algn="l"/>
                <a:tab pos="2133391" algn="l"/>
                <a:tab pos="2488955" algn="l"/>
                <a:tab pos="2844521" algn="l"/>
                <a:tab pos="3200086" algn="l"/>
                <a:tab pos="3555651" algn="l"/>
                <a:tab pos="3911216" algn="l"/>
                <a:tab pos="4266781" algn="l"/>
                <a:tab pos="355565" algn="l"/>
                <a:tab pos="711130" algn="l"/>
                <a:tab pos="1066696" algn="l"/>
                <a:tab pos="1422261" algn="l"/>
                <a:tab pos="1777826" algn="l"/>
                <a:tab pos="2133391" algn="l"/>
                <a:tab pos="2488955" algn="l"/>
                <a:tab pos="2844521" algn="l"/>
                <a:tab pos="3200086" algn="l"/>
                <a:tab pos="3555651" algn="l"/>
                <a:tab pos="3911216" algn="l"/>
                <a:tab pos="4266781" algn="l"/>
                <a:tab pos="355565" algn="l"/>
                <a:tab pos="711130" algn="l"/>
                <a:tab pos="1066696" algn="l"/>
                <a:tab pos="1422261" algn="l"/>
                <a:tab pos="1777826" algn="l"/>
                <a:tab pos="2133391" algn="l"/>
                <a:tab pos="2488955" algn="l"/>
                <a:tab pos="2844521" algn="l"/>
              </a:tabLst>
            </a:pPr>
            <a:r>
              <a:rPr lang="en-US" dirty="0">
                <a:latin typeface="Helvetica" pitchFamily="-110" charset="0"/>
                <a:ea typeface="Helvetica" pitchFamily="-110" charset="0"/>
                <a:cs typeface="Helvetica" pitchFamily="-110" charset="0"/>
                <a:sym typeface="Helvetica" pitchFamily="-110" charset="0"/>
              </a:rPr>
              <a:t>The word “</a:t>
            </a:r>
            <a:r>
              <a:rPr lang="en-US" b="1" dirty="0">
                <a:latin typeface="Helvetica" pitchFamily="-110" charset="0"/>
                <a:ea typeface="Helvetica" pitchFamily="-110" charset="0"/>
                <a:cs typeface="Helvetica" pitchFamily="-110" charset="0"/>
                <a:sym typeface="Helvetica" pitchFamily="-110" charset="0"/>
              </a:rPr>
              <a:t>says</a:t>
            </a:r>
            <a:r>
              <a:rPr lang="en-US" dirty="0">
                <a:latin typeface="Helvetica" pitchFamily="-110" charset="0"/>
                <a:ea typeface="Helvetica" pitchFamily="-110" charset="0"/>
                <a:cs typeface="Helvetica" pitchFamily="-110" charset="0"/>
                <a:sym typeface="Helvetica" pitchFamily="-110" charset="0"/>
              </a:rPr>
              <a:t>”. In the computational reputation models literature, reputation is also defined as the “</a:t>
            </a:r>
            <a:r>
              <a:rPr lang="en-US" b="1" dirty="0">
                <a:latin typeface="Helvetica" pitchFamily="-110" charset="0"/>
                <a:ea typeface="Helvetica" pitchFamily="-110" charset="0"/>
                <a:cs typeface="Helvetica" pitchFamily="-110" charset="0"/>
                <a:sym typeface="Helvetica" pitchFamily="-110" charset="0"/>
              </a:rPr>
              <a:t>opinion</a:t>
            </a:r>
            <a:r>
              <a:rPr lang="en-US" dirty="0">
                <a:latin typeface="Helvetica" pitchFamily="-110" charset="0"/>
                <a:ea typeface="Helvetica" pitchFamily="-110" charset="0"/>
                <a:cs typeface="Helvetica" pitchFamily="-110" charset="0"/>
                <a:sym typeface="Helvetica" pitchFamily="-110" charset="0"/>
              </a:rPr>
              <a:t>” that a social entity has about a target. We prefer to use the word “says” because it stresses two other important aspects of reputation. First that the reputation is not necessarily a belief of the issuer and second that reputation cannot exist without communication. It has no sense to talk about reputation if there is no exchange of evaluations. You could imagine a social entity where their individuals share an evaluation but there is no communication among them and with the rest of the society. In that case we cannot talk about reputation but only about a shared evaluation. Reputation only appears when the evaluation is communicated and circulates, being identified as an evaluation associated to the social entity and not to the individual who is performing the communicative act. In this case the fact that the opinion is believed to be true or not by the communicator is irrelevant. In fact, an individual can help to spread a reputation believing that the truth is the contrary. What is relevant is that it is communicated and attributable to the social entity.</a:t>
            </a:r>
          </a:p>
          <a:p>
            <a:pPr>
              <a:tabLst>
                <a:tab pos="355565" algn="l"/>
                <a:tab pos="711130" algn="l"/>
                <a:tab pos="1066696" algn="l"/>
                <a:tab pos="1422261" algn="l"/>
                <a:tab pos="1777826" algn="l"/>
                <a:tab pos="2133391" algn="l"/>
                <a:tab pos="2488955" algn="l"/>
                <a:tab pos="2844521" algn="l"/>
                <a:tab pos="3200086" algn="l"/>
                <a:tab pos="3555651" algn="l"/>
                <a:tab pos="3911216" algn="l"/>
                <a:tab pos="4266781" algn="l"/>
                <a:tab pos="355565" algn="l"/>
                <a:tab pos="711130" algn="l"/>
                <a:tab pos="1066696" algn="l"/>
                <a:tab pos="1422261" algn="l"/>
                <a:tab pos="1777826" algn="l"/>
                <a:tab pos="2133391" algn="l"/>
                <a:tab pos="2488955" algn="l"/>
                <a:tab pos="2844521" algn="l"/>
                <a:tab pos="3200086" algn="l"/>
                <a:tab pos="3555651" algn="l"/>
                <a:tab pos="3911216" algn="l"/>
                <a:tab pos="4266781" algn="l"/>
                <a:tab pos="355565" algn="l"/>
                <a:tab pos="711130" algn="l"/>
                <a:tab pos="1066696" algn="l"/>
                <a:tab pos="1422261" algn="l"/>
                <a:tab pos="1777826" algn="l"/>
                <a:tab pos="2133391" algn="l"/>
                <a:tab pos="2488955" algn="l"/>
                <a:tab pos="2844521" algn="l"/>
              </a:tabLst>
            </a:pPr>
            <a:endParaRPr lang="en-US" dirty="0">
              <a:latin typeface="Helvetica" pitchFamily="-110" charset="0"/>
              <a:ea typeface="Helvetica" pitchFamily="-110" charset="0"/>
              <a:cs typeface="Helvetica" pitchFamily="-110" charset="0"/>
              <a:sym typeface="Helvetica" pitchFamily="-110" charset="0"/>
            </a:endParaRPr>
          </a:p>
          <a:p>
            <a:pPr>
              <a:tabLst>
                <a:tab pos="355565" algn="l"/>
                <a:tab pos="711130" algn="l"/>
                <a:tab pos="1066696" algn="l"/>
                <a:tab pos="1422261" algn="l"/>
                <a:tab pos="1777826" algn="l"/>
                <a:tab pos="2133391" algn="l"/>
                <a:tab pos="2488955" algn="l"/>
                <a:tab pos="2844521" algn="l"/>
                <a:tab pos="3200086" algn="l"/>
                <a:tab pos="3555651" algn="l"/>
                <a:tab pos="3911216" algn="l"/>
                <a:tab pos="4266781" algn="l"/>
                <a:tab pos="355565" algn="l"/>
                <a:tab pos="711130" algn="l"/>
                <a:tab pos="1066696" algn="l"/>
                <a:tab pos="1422261" algn="l"/>
                <a:tab pos="1777826" algn="l"/>
                <a:tab pos="2133391" algn="l"/>
                <a:tab pos="2488955" algn="l"/>
                <a:tab pos="2844521" algn="l"/>
                <a:tab pos="3200086" algn="l"/>
                <a:tab pos="3555651" algn="l"/>
                <a:tab pos="3911216" algn="l"/>
                <a:tab pos="4266781" algn="l"/>
                <a:tab pos="355565" algn="l"/>
                <a:tab pos="711130" algn="l"/>
                <a:tab pos="1066696" algn="l"/>
                <a:tab pos="1422261" algn="l"/>
                <a:tab pos="1777826" algn="l"/>
                <a:tab pos="2133391" algn="l"/>
                <a:tab pos="2488955" algn="l"/>
                <a:tab pos="2844521" algn="l"/>
              </a:tabLst>
            </a:pPr>
            <a:r>
              <a:rPr lang="en-US" dirty="0">
                <a:latin typeface="Helvetica" pitchFamily="-110" charset="0"/>
                <a:ea typeface="Helvetica" pitchFamily="-110" charset="0"/>
                <a:cs typeface="Helvetica" pitchFamily="-110" charset="0"/>
                <a:sym typeface="Helvetica" pitchFamily="-110" charset="0"/>
              </a:rPr>
              <a:t>Finally, reputation (like trust) is always </a:t>
            </a:r>
            <a:r>
              <a:rPr lang="en-US" b="1" dirty="0">
                <a:latin typeface="Helvetica" pitchFamily="-110" charset="0"/>
                <a:ea typeface="Helvetica" pitchFamily="-110" charset="0"/>
                <a:cs typeface="Helvetica" pitchFamily="-110" charset="0"/>
                <a:sym typeface="Helvetica" pitchFamily="-110" charset="0"/>
              </a:rPr>
              <a:t>associated to</a:t>
            </a:r>
            <a:r>
              <a:rPr lang="en-US" dirty="0">
                <a:latin typeface="Helvetica" pitchFamily="-110" charset="0"/>
                <a:ea typeface="Helvetica" pitchFamily="-110" charset="0"/>
                <a:cs typeface="Helvetica" pitchFamily="-110" charset="0"/>
                <a:sym typeface="Helvetica" pitchFamily="-110" charset="0"/>
              </a:rPr>
              <a:t> a specific </a:t>
            </a:r>
            <a:r>
              <a:rPr lang="en-US" b="1" dirty="0">
                <a:latin typeface="Helvetica" pitchFamily="-110" charset="0"/>
                <a:ea typeface="Helvetica" pitchFamily="-110" charset="0"/>
                <a:cs typeface="Helvetica" pitchFamily="-110" charset="0"/>
                <a:sym typeface="Helvetica" pitchFamily="-110" charset="0"/>
              </a:rPr>
              <a:t>behavior/property</a:t>
            </a:r>
            <a:r>
              <a:rPr lang="en-US" dirty="0">
                <a:latin typeface="Helvetica" pitchFamily="-110" charset="0"/>
                <a:ea typeface="Helvetica" pitchFamily="-110" charset="0"/>
                <a:cs typeface="Helvetica" pitchFamily="-110" charset="0"/>
                <a:sym typeface="Helvetica" pitchFamily="-110" charset="0"/>
              </a:rPr>
              <a:t>. It has no sense to talk about reputation as a general property and, when it is done, it is because the object of the reputation is implicit.</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dirty="0"/>
          </a:p>
        </p:txBody>
      </p:sp>
      <p:sp>
        <p:nvSpPr>
          <p:cNvPr id="4" name="3 Marcador de número de diapositiva"/>
          <p:cNvSpPr>
            <a:spLocks noGrp="1"/>
          </p:cNvSpPr>
          <p:nvPr>
            <p:ph type="sldNum" sz="quarter" idx="10"/>
          </p:nvPr>
        </p:nvSpPr>
        <p:spPr/>
        <p:txBody>
          <a:bodyPr/>
          <a:lstStyle/>
          <a:p>
            <a:pPr>
              <a:defRPr/>
            </a:pPr>
            <a:fld id="{42ED9137-1850-4126-ADA4-80B21A3F9A6B}" type="slidenum">
              <a:rPr lang="es-ES" smtClean="0"/>
              <a:pPr>
                <a:defRPr/>
              </a:pPr>
              <a:t>27</a:t>
            </a:fld>
            <a:endParaRPr lang="es-ES"/>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dirty="0"/>
          </a:p>
        </p:txBody>
      </p:sp>
      <p:sp>
        <p:nvSpPr>
          <p:cNvPr id="4" name="3 Marcador de número de diapositiva"/>
          <p:cNvSpPr>
            <a:spLocks noGrp="1"/>
          </p:cNvSpPr>
          <p:nvPr>
            <p:ph type="sldNum" sz="quarter" idx="10"/>
          </p:nvPr>
        </p:nvSpPr>
        <p:spPr/>
        <p:txBody>
          <a:bodyPr/>
          <a:lstStyle/>
          <a:p>
            <a:pPr>
              <a:defRPr/>
            </a:pPr>
            <a:fld id="{42ED9137-1850-4126-ADA4-80B21A3F9A6B}" type="slidenum">
              <a:rPr lang="es-ES" smtClean="0"/>
              <a:pPr>
                <a:defRPr/>
              </a:pPr>
              <a:t>28</a:t>
            </a:fld>
            <a:endParaRPr lang="es-ES"/>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dirty="0"/>
          </a:p>
        </p:txBody>
      </p:sp>
      <p:sp>
        <p:nvSpPr>
          <p:cNvPr id="4" name="3 Marcador de número de diapositiva"/>
          <p:cNvSpPr>
            <a:spLocks noGrp="1"/>
          </p:cNvSpPr>
          <p:nvPr>
            <p:ph type="sldNum" sz="quarter" idx="10"/>
          </p:nvPr>
        </p:nvSpPr>
        <p:spPr/>
        <p:txBody>
          <a:bodyPr/>
          <a:lstStyle/>
          <a:p>
            <a:pPr>
              <a:defRPr/>
            </a:pPr>
            <a:fld id="{42ED9137-1850-4126-ADA4-80B21A3F9A6B}" type="slidenum">
              <a:rPr lang="es-ES" smtClean="0"/>
              <a:pPr>
                <a:defRPr/>
              </a:pPr>
              <a:t>33</a:t>
            </a:fld>
            <a:endParaRPr lang="es-ES"/>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dirty="0"/>
          </a:p>
        </p:txBody>
      </p:sp>
      <p:sp>
        <p:nvSpPr>
          <p:cNvPr id="4" name="3 Marcador de número de diapositiva"/>
          <p:cNvSpPr>
            <a:spLocks noGrp="1"/>
          </p:cNvSpPr>
          <p:nvPr>
            <p:ph type="sldNum" sz="quarter" idx="10"/>
          </p:nvPr>
        </p:nvSpPr>
        <p:spPr/>
        <p:txBody>
          <a:bodyPr/>
          <a:lstStyle/>
          <a:p>
            <a:pPr>
              <a:defRPr/>
            </a:pPr>
            <a:fld id="{42ED9137-1850-4126-ADA4-80B21A3F9A6B}" type="slidenum">
              <a:rPr lang="es-ES" smtClean="0"/>
              <a:pPr>
                <a:defRPr/>
              </a:pPr>
              <a:t>34</a:t>
            </a:fld>
            <a:endParaRPr lang="es-E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685800" y="2130425"/>
            <a:ext cx="7772400" cy="1470025"/>
          </a:xfrm>
        </p:spPr>
        <p:txBody>
          <a:bodyPr/>
          <a:lstStyle/>
          <a:p>
            <a:r>
              <a:rPr lang="es-ES_tradnl" smtClean="0"/>
              <a:t>Clic para editar título</a:t>
            </a:r>
            <a:endParaRPr lang="es-ES_tradnl"/>
          </a:p>
        </p:txBody>
      </p:sp>
      <p:sp>
        <p:nvSpPr>
          <p:cNvPr id="3" name="Subtítu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_tradnl" smtClean="0"/>
              <a:t>Haga clic para modificar el estilo de subtítulo del patrón</a:t>
            </a:r>
            <a:endParaRPr lang="es-ES_tradnl"/>
          </a:p>
        </p:txBody>
      </p:sp>
      <p:sp>
        <p:nvSpPr>
          <p:cNvPr id="4" name="Marcador de fecha 3"/>
          <p:cNvSpPr>
            <a:spLocks noGrp="1"/>
          </p:cNvSpPr>
          <p:nvPr>
            <p:ph type="dt" sz="half" idx="10"/>
          </p:nvPr>
        </p:nvSpPr>
        <p:spPr/>
        <p:txBody>
          <a:bodyPr/>
          <a:lstStyle/>
          <a:p>
            <a:fld id="{AD84C5FD-4DAF-2D44-AB64-234D408AD4B9}" type="datetimeFigureOut">
              <a:rPr lang="es-ES_tradnl" smtClean="0"/>
              <a:pPr/>
              <a:t>4/6/12</a:t>
            </a:fld>
            <a:endParaRPr lang="es-ES_tradnl"/>
          </a:p>
        </p:txBody>
      </p:sp>
      <p:sp>
        <p:nvSpPr>
          <p:cNvPr id="5" name="Marcador de pie de página 4"/>
          <p:cNvSpPr>
            <a:spLocks noGrp="1"/>
          </p:cNvSpPr>
          <p:nvPr>
            <p:ph type="ftr" sz="quarter" idx="11"/>
          </p:nvPr>
        </p:nvSpPr>
        <p:spPr/>
        <p:txBody>
          <a:bodyPr/>
          <a:lstStyle/>
          <a:p>
            <a:endParaRPr lang="es-ES_tradnl"/>
          </a:p>
        </p:txBody>
      </p:sp>
      <p:sp>
        <p:nvSpPr>
          <p:cNvPr id="6" name="Marcador de número de diapositiva 5"/>
          <p:cNvSpPr>
            <a:spLocks noGrp="1"/>
          </p:cNvSpPr>
          <p:nvPr>
            <p:ph type="sldNum" sz="quarter" idx="12"/>
          </p:nvPr>
        </p:nvSpPr>
        <p:spPr/>
        <p:txBody>
          <a:bodyPr/>
          <a:lstStyle/>
          <a:p>
            <a:fld id="{A05A4B9F-C8D1-A441-B929-EBD5269ECADE}" type="slidenum">
              <a:rPr lang="es-ES_tradnl" smtClean="0"/>
              <a:pPr/>
              <a:t>‹Nr.›</a:t>
            </a:fld>
            <a:endParaRPr lang="es-ES_tradnl"/>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_tradnl"/>
          </a:p>
        </p:txBody>
      </p:sp>
      <p:sp>
        <p:nvSpPr>
          <p:cNvPr id="3" name="Marcador de texto vertical 2"/>
          <p:cNvSpPr>
            <a:spLocks noGrp="1"/>
          </p:cNvSpPr>
          <p:nvPr>
            <p:ph type="body" orient="vert" idx="1"/>
          </p:nvPr>
        </p:nvSpPr>
        <p:spPr/>
        <p:txBody>
          <a:bodyPr vert="eaVert"/>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_tradnl"/>
          </a:p>
        </p:txBody>
      </p:sp>
      <p:sp>
        <p:nvSpPr>
          <p:cNvPr id="4" name="Marcador de fecha 3"/>
          <p:cNvSpPr>
            <a:spLocks noGrp="1"/>
          </p:cNvSpPr>
          <p:nvPr>
            <p:ph type="dt" sz="half" idx="10"/>
          </p:nvPr>
        </p:nvSpPr>
        <p:spPr/>
        <p:txBody>
          <a:bodyPr/>
          <a:lstStyle/>
          <a:p>
            <a:fld id="{AD84C5FD-4DAF-2D44-AB64-234D408AD4B9}" type="datetimeFigureOut">
              <a:rPr lang="es-ES_tradnl" smtClean="0"/>
              <a:pPr/>
              <a:t>4/6/12</a:t>
            </a:fld>
            <a:endParaRPr lang="es-ES_tradnl"/>
          </a:p>
        </p:txBody>
      </p:sp>
      <p:sp>
        <p:nvSpPr>
          <p:cNvPr id="5" name="Marcador de pie de página 4"/>
          <p:cNvSpPr>
            <a:spLocks noGrp="1"/>
          </p:cNvSpPr>
          <p:nvPr>
            <p:ph type="ftr" sz="quarter" idx="11"/>
          </p:nvPr>
        </p:nvSpPr>
        <p:spPr/>
        <p:txBody>
          <a:bodyPr/>
          <a:lstStyle/>
          <a:p>
            <a:endParaRPr lang="es-ES_tradnl"/>
          </a:p>
        </p:txBody>
      </p:sp>
      <p:sp>
        <p:nvSpPr>
          <p:cNvPr id="6" name="Marcador de número de diapositiva 5"/>
          <p:cNvSpPr>
            <a:spLocks noGrp="1"/>
          </p:cNvSpPr>
          <p:nvPr>
            <p:ph type="sldNum" sz="quarter" idx="12"/>
          </p:nvPr>
        </p:nvSpPr>
        <p:spPr/>
        <p:txBody>
          <a:bodyPr/>
          <a:lstStyle/>
          <a:p>
            <a:fld id="{A05A4B9F-C8D1-A441-B929-EBD5269ECADE}" type="slidenum">
              <a:rPr lang="es-ES_tradnl" smtClean="0"/>
              <a:pPr/>
              <a:t>‹Nr.›</a:t>
            </a:fld>
            <a:endParaRPr lang="es-ES_tradn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629400" y="274638"/>
            <a:ext cx="2057400" cy="5851525"/>
          </a:xfrm>
        </p:spPr>
        <p:txBody>
          <a:bodyPr vert="eaVert"/>
          <a:lstStyle/>
          <a:p>
            <a:r>
              <a:rPr lang="es-ES_tradnl" smtClean="0"/>
              <a:t>Clic para editar título</a:t>
            </a:r>
            <a:endParaRPr lang="es-ES_tradnl"/>
          </a:p>
        </p:txBody>
      </p:sp>
      <p:sp>
        <p:nvSpPr>
          <p:cNvPr id="3" name="Marcador de texto vertical 2"/>
          <p:cNvSpPr>
            <a:spLocks noGrp="1"/>
          </p:cNvSpPr>
          <p:nvPr>
            <p:ph type="body" orient="vert" idx="1"/>
          </p:nvPr>
        </p:nvSpPr>
        <p:spPr>
          <a:xfrm>
            <a:off x="457200" y="274638"/>
            <a:ext cx="6019800" cy="5851525"/>
          </a:xfrm>
        </p:spPr>
        <p:txBody>
          <a:bodyPr vert="eaVert"/>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_tradnl"/>
          </a:p>
        </p:txBody>
      </p:sp>
      <p:sp>
        <p:nvSpPr>
          <p:cNvPr id="4" name="Marcador de fecha 3"/>
          <p:cNvSpPr>
            <a:spLocks noGrp="1"/>
          </p:cNvSpPr>
          <p:nvPr>
            <p:ph type="dt" sz="half" idx="10"/>
          </p:nvPr>
        </p:nvSpPr>
        <p:spPr/>
        <p:txBody>
          <a:bodyPr/>
          <a:lstStyle/>
          <a:p>
            <a:fld id="{AD84C5FD-4DAF-2D44-AB64-234D408AD4B9}" type="datetimeFigureOut">
              <a:rPr lang="es-ES_tradnl" smtClean="0"/>
              <a:pPr/>
              <a:t>4/6/12</a:t>
            </a:fld>
            <a:endParaRPr lang="es-ES_tradnl"/>
          </a:p>
        </p:txBody>
      </p:sp>
      <p:sp>
        <p:nvSpPr>
          <p:cNvPr id="5" name="Marcador de pie de página 4"/>
          <p:cNvSpPr>
            <a:spLocks noGrp="1"/>
          </p:cNvSpPr>
          <p:nvPr>
            <p:ph type="ftr" sz="quarter" idx="11"/>
          </p:nvPr>
        </p:nvSpPr>
        <p:spPr/>
        <p:txBody>
          <a:bodyPr/>
          <a:lstStyle/>
          <a:p>
            <a:endParaRPr lang="es-ES_tradnl"/>
          </a:p>
        </p:txBody>
      </p:sp>
      <p:sp>
        <p:nvSpPr>
          <p:cNvPr id="6" name="Marcador de número de diapositiva 5"/>
          <p:cNvSpPr>
            <a:spLocks noGrp="1"/>
          </p:cNvSpPr>
          <p:nvPr>
            <p:ph type="sldNum" sz="quarter" idx="12"/>
          </p:nvPr>
        </p:nvSpPr>
        <p:spPr/>
        <p:txBody>
          <a:bodyPr/>
          <a:lstStyle/>
          <a:p>
            <a:fld id="{A05A4B9F-C8D1-A441-B929-EBD5269ECADE}" type="slidenum">
              <a:rPr lang="es-ES_tradnl" smtClean="0"/>
              <a:pPr/>
              <a:t>‹Nr.›</a:t>
            </a:fld>
            <a:endParaRPr lang="es-ES_tradn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_tradnl"/>
          </a:p>
        </p:txBody>
      </p:sp>
      <p:sp>
        <p:nvSpPr>
          <p:cNvPr id="3" name="Marcador de contenido 2"/>
          <p:cNvSpPr>
            <a:spLocks noGrp="1"/>
          </p:cNvSpPr>
          <p:nvPr>
            <p:ph idx="1"/>
          </p:nvPr>
        </p:nvSpPr>
        <p:spPr/>
        <p:txBody>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_tradnl"/>
          </a:p>
        </p:txBody>
      </p:sp>
      <p:sp>
        <p:nvSpPr>
          <p:cNvPr id="4" name="Marcador de fecha 3"/>
          <p:cNvSpPr>
            <a:spLocks noGrp="1"/>
          </p:cNvSpPr>
          <p:nvPr>
            <p:ph type="dt" sz="half" idx="10"/>
          </p:nvPr>
        </p:nvSpPr>
        <p:spPr/>
        <p:txBody>
          <a:bodyPr/>
          <a:lstStyle/>
          <a:p>
            <a:fld id="{AD84C5FD-4DAF-2D44-AB64-234D408AD4B9}" type="datetimeFigureOut">
              <a:rPr lang="es-ES_tradnl" smtClean="0"/>
              <a:pPr/>
              <a:t>4/6/12</a:t>
            </a:fld>
            <a:endParaRPr lang="es-ES_tradnl"/>
          </a:p>
        </p:txBody>
      </p:sp>
      <p:sp>
        <p:nvSpPr>
          <p:cNvPr id="5" name="Marcador de pie de página 4"/>
          <p:cNvSpPr>
            <a:spLocks noGrp="1"/>
          </p:cNvSpPr>
          <p:nvPr>
            <p:ph type="ftr" sz="quarter" idx="11"/>
          </p:nvPr>
        </p:nvSpPr>
        <p:spPr/>
        <p:txBody>
          <a:bodyPr/>
          <a:lstStyle/>
          <a:p>
            <a:endParaRPr lang="es-ES_tradnl"/>
          </a:p>
        </p:txBody>
      </p:sp>
      <p:sp>
        <p:nvSpPr>
          <p:cNvPr id="6" name="Marcador de número de diapositiva 5"/>
          <p:cNvSpPr>
            <a:spLocks noGrp="1"/>
          </p:cNvSpPr>
          <p:nvPr>
            <p:ph type="sldNum" sz="quarter" idx="12"/>
          </p:nvPr>
        </p:nvSpPr>
        <p:spPr/>
        <p:txBody>
          <a:bodyPr/>
          <a:lstStyle/>
          <a:p>
            <a:fld id="{A05A4B9F-C8D1-A441-B929-EBD5269ECADE}" type="slidenum">
              <a:rPr lang="es-ES_tradnl" smtClean="0"/>
              <a:pPr/>
              <a:t>‹Nr.›</a:t>
            </a:fld>
            <a:endParaRPr lang="es-ES_tradnl"/>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722313" y="4406900"/>
            <a:ext cx="7772400" cy="1362075"/>
          </a:xfrm>
        </p:spPr>
        <p:txBody>
          <a:bodyPr anchor="t"/>
          <a:lstStyle>
            <a:lvl1pPr algn="l">
              <a:defRPr sz="4000" b="1" cap="all"/>
            </a:lvl1pPr>
          </a:lstStyle>
          <a:p>
            <a:r>
              <a:rPr lang="es-ES_tradnl" smtClean="0"/>
              <a:t>Clic para editar título</a:t>
            </a:r>
            <a:endParaRPr lang="es-ES_tradnl"/>
          </a:p>
        </p:txBody>
      </p:sp>
      <p:sp>
        <p:nvSpPr>
          <p:cNvPr id="3" name="Marcador de tex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_tradnl" smtClean="0"/>
              <a:t>Haga clic para modificar el estilo de texto del patrón</a:t>
            </a:r>
          </a:p>
        </p:txBody>
      </p:sp>
      <p:sp>
        <p:nvSpPr>
          <p:cNvPr id="4" name="Marcador de fecha 3"/>
          <p:cNvSpPr>
            <a:spLocks noGrp="1"/>
          </p:cNvSpPr>
          <p:nvPr>
            <p:ph type="dt" sz="half" idx="10"/>
          </p:nvPr>
        </p:nvSpPr>
        <p:spPr/>
        <p:txBody>
          <a:bodyPr/>
          <a:lstStyle/>
          <a:p>
            <a:fld id="{AD84C5FD-4DAF-2D44-AB64-234D408AD4B9}" type="datetimeFigureOut">
              <a:rPr lang="es-ES_tradnl" smtClean="0"/>
              <a:pPr/>
              <a:t>4/6/12</a:t>
            </a:fld>
            <a:endParaRPr lang="es-ES_tradnl"/>
          </a:p>
        </p:txBody>
      </p:sp>
      <p:sp>
        <p:nvSpPr>
          <p:cNvPr id="5" name="Marcador de pie de página 4"/>
          <p:cNvSpPr>
            <a:spLocks noGrp="1"/>
          </p:cNvSpPr>
          <p:nvPr>
            <p:ph type="ftr" sz="quarter" idx="11"/>
          </p:nvPr>
        </p:nvSpPr>
        <p:spPr/>
        <p:txBody>
          <a:bodyPr/>
          <a:lstStyle/>
          <a:p>
            <a:endParaRPr lang="es-ES_tradnl"/>
          </a:p>
        </p:txBody>
      </p:sp>
      <p:sp>
        <p:nvSpPr>
          <p:cNvPr id="6" name="Marcador de número de diapositiva 5"/>
          <p:cNvSpPr>
            <a:spLocks noGrp="1"/>
          </p:cNvSpPr>
          <p:nvPr>
            <p:ph type="sldNum" sz="quarter" idx="12"/>
          </p:nvPr>
        </p:nvSpPr>
        <p:spPr/>
        <p:txBody>
          <a:bodyPr/>
          <a:lstStyle/>
          <a:p>
            <a:fld id="{A05A4B9F-C8D1-A441-B929-EBD5269ECADE}" type="slidenum">
              <a:rPr lang="es-ES_tradnl" smtClean="0"/>
              <a:pPr/>
              <a:t>‹Nr.›</a:t>
            </a:fld>
            <a:endParaRPr lang="es-ES_tradnl"/>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_tradnl"/>
          </a:p>
        </p:txBody>
      </p:sp>
      <p:sp>
        <p:nvSpPr>
          <p:cNvPr id="3" name="Marcador de contenid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_tradnl"/>
          </a:p>
        </p:txBody>
      </p:sp>
      <p:sp>
        <p:nvSpPr>
          <p:cNvPr id="4" name="Marcador de contenid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_tradnl"/>
          </a:p>
        </p:txBody>
      </p:sp>
      <p:sp>
        <p:nvSpPr>
          <p:cNvPr id="5" name="Marcador de fecha 4"/>
          <p:cNvSpPr>
            <a:spLocks noGrp="1"/>
          </p:cNvSpPr>
          <p:nvPr>
            <p:ph type="dt" sz="half" idx="10"/>
          </p:nvPr>
        </p:nvSpPr>
        <p:spPr/>
        <p:txBody>
          <a:bodyPr/>
          <a:lstStyle/>
          <a:p>
            <a:fld id="{AD84C5FD-4DAF-2D44-AB64-234D408AD4B9}" type="datetimeFigureOut">
              <a:rPr lang="es-ES_tradnl" smtClean="0"/>
              <a:pPr/>
              <a:t>4/6/12</a:t>
            </a:fld>
            <a:endParaRPr lang="es-ES_tradnl"/>
          </a:p>
        </p:txBody>
      </p:sp>
      <p:sp>
        <p:nvSpPr>
          <p:cNvPr id="6" name="Marcador de pie de página 5"/>
          <p:cNvSpPr>
            <a:spLocks noGrp="1"/>
          </p:cNvSpPr>
          <p:nvPr>
            <p:ph type="ftr" sz="quarter" idx="11"/>
          </p:nvPr>
        </p:nvSpPr>
        <p:spPr/>
        <p:txBody>
          <a:bodyPr/>
          <a:lstStyle/>
          <a:p>
            <a:endParaRPr lang="es-ES_tradnl"/>
          </a:p>
        </p:txBody>
      </p:sp>
      <p:sp>
        <p:nvSpPr>
          <p:cNvPr id="7" name="Marcador de número de diapositiva 6"/>
          <p:cNvSpPr>
            <a:spLocks noGrp="1"/>
          </p:cNvSpPr>
          <p:nvPr>
            <p:ph type="sldNum" sz="quarter" idx="12"/>
          </p:nvPr>
        </p:nvSpPr>
        <p:spPr/>
        <p:txBody>
          <a:bodyPr/>
          <a:lstStyle/>
          <a:p>
            <a:fld id="{A05A4B9F-C8D1-A441-B929-EBD5269ECADE}" type="slidenum">
              <a:rPr lang="es-ES_tradnl" smtClean="0"/>
              <a:pPr/>
              <a:t>‹Nr.›</a:t>
            </a:fld>
            <a:endParaRPr lang="es-ES_tradnl"/>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lvl1pPr>
              <a:defRPr/>
            </a:lvl1pPr>
          </a:lstStyle>
          <a:p>
            <a:r>
              <a:rPr lang="es-ES_tradnl" smtClean="0"/>
              <a:t>Clic para editar título</a:t>
            </a:r>
            <a:endParaRPr lang="es-ES_tradnl"/>
          </a:p>
        </p:txBody>
      </p:sp>
      <p:sp>
        <p:nvSpPr>
          <p:cNvPr id="3" name="Marcador de tex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4" name="Marcador de contenid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_tradnl"/>
          </a:p>
        </p:txBody>
      </p:sp>
      <p:sp>
        <p:nvSpPr>
          <p:cNvPr id="5" name="Marcador de tex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6" name="Marcador de contenid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_tradnl"/>
          </a:p>
        </p:txBody>
      </p:sp>
      <p:sp>
        <p:nvSpPr>
          <p:cNvPr id="7" name="Marcador de fecha 6"/>
          <p:cNvSpPr>
            <a:spLocks noGrp="1"/>
          </p:cNvSpPr>
          <p:nvPr>
            <p:ph type="dt" sz="half" idx="10"/>
          </p:nvPr>
        </p:nvSpPr>
        <p:spPr/>
        <p:txBody>
          <a:bodyPr/>
          <a:lstStyle/>
          <a:p>
            <a:fld id="{AD84C5FD-4DAF-2D44-AB64-234D408AD4B9}" type="datetimeFigureOut">
              <a:rPr lang="es-ES_tradnl" smtClean="0"/>
              <a:pPr/>
              <a:t>4/6/12</a:t>
            </a:fld>
            <a:endParaRPr lang="es-ES_tradnl"/>
          </a:p>
        </p:txBody>
      </p:sp>
      <p:sp>
        <p:nvSpPr>
          <p:cNvPr id="8" name="Marcador de pie de página 7"/>
          <p:cNvSpPr>
            <a:spLocks noGrp="1"/>
          </p:cNvSpPr>
          <p:nvPr>
            <p:ph type="ftr" sz="quarter" idx="11"/>
          </p:nvPr>
        </p:nvSpPr>
        <p:spPr/>
        <p:txBody>
          <a:bodyPr/>
          <a:lstStyle/>
          <a:p>
            <a:endParaRPr lang="es-ES_tradnl"/>
          </a:p>
        </p:txBody>
      </p:sp>
      <p:sp>
        <p:nvSpPr>
          <p:cNvPr id="9" name="Marcador de número de diapositiva 8"/>
          <p:cNvSpPr>
            <a:spLocks noGrp="1"/>
          </p:cNvSpPr>
          <p:nvPr>
            <p:ph type="sldNum" sz="quarter" idx="12"/>
          </p:nvPr>
        </p:nvSpPr>
        <p:spPr/>
        <p:txBody>
          <a:bodyPr/>
          <a:lstStyle/>
          <a:p>
            <a:fld id="{A05A4B9F-C8D1-A441-B929-EBD5269ECADE}" type="slidenum">
              <a:rPr lang="es-ES_tradnl" smtClean="0"/>
              <a:pPr/>
              <a:t>‹Nr.›</a:t>
            </a:fld>
            <a:endParaRPr lang="es-ES_tradnl"/>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Só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_tradnl"/>
          </a:p>
        </p:txBody>
      </p:sp>
      <p:sp>
        <p:nvSpPr>
          <p:cNvPr id="3" name="Marcador de fecha 2"/>
          <p:cNvSpPr>
            <a:spLocks noGrp="1"/>
          </p:cNvSpPr>
          <p:nvPr>
            <p:ph type="dt" sz="half" idx="10"/>
          </p:nvPr>
        </p:nvSpPr>
        <p:spPr/>
        <p:txBody>
          <a:bodyPr/>
          <a:lstStyle/>
          <a:p>
            <a:fld id="{AD84C5FD-4DAF-2D44-AB64-234D408AD4B9}" type="datetimeFigureOut">
              <a:rPr lang="es-ES_tradnl" smtClean="0"/>
              <a:pPr/>
              <a:t>4/6/12</a:t>
            </a:fld>
            <a:endParaRPr lang="es-ES_tradnl"/>
          </a:p>
        </p:txBody>
      </p:sp>
      <p:sp>
        <p:nvSpPr>
          <p:cNvPr id="4" name="Marcador de pie de página 3"/>
          <p:cNvSpPr>
            <a:spLocks noGrp="1"/>
          </p:cNvSpPr>
          <p:nvPr>
            <p:ph type="ftr" sz="quarter" idx="11"/>
          </p:nvPr>
        </p:nvSpPr>
        <p:spPr/>
        <p:txBody>
          <a:bodyPr/>
          <a:lstStyle/>
          <a:p>
            <a:endParaRPr lang="es-ES_tradnl"/>
          </a:p>
        </p:txBody>
      </p:sp>
      <p:sp>
        <p:nvSpPr>
          <p:cNvPr id="5" name="Marcador de número de diapositiva 4"/>
          <p:cNvSpPr>
            <a:spLocks noGrp="1"/>
          </p:cNvSpPr>
          <p:nvPr>
            <p:ph type="sldNum" sz="quarter" idx="12"/>
          </p:nvPr>
        </p:nvSpPr>
        <p:spPr/>
        <p:txBody>
          <a:bodyPr/>
          <a:lstStyle/>
          <a:p>
            <a:fld id="{A05A4B9F-C8D1-A441-B929-EBD5269ECADE}" type="slidenum">
              <a:rPr lang="es-ES_tradnl" smtClean="0"/>
              <a:pPr/>
              <a:t>‹Nr.›</a:t>
            </a:fld>
            <a:endParaRPr lang="es-ES_tradn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AD84C5FD-4DAF-2D44-AB64-234D408AD4B9}" type="datetimeFigureOut">
              <a:rPr lang="es-ES_tradnl" smtClean="0"/>
              <a:pPr/>
              <a:t>4/6/12</a:t>
            </a:fld>
            <a:endParaRPr lang="es-ES_tradnl"/>
          </a:p>
        </p:txBody>
      </p:sp>
      <p:sp>
        <p:nvSpPr>
          <p:cNvPr id="3" name="Marcador de pie de página 2"/>
          <p:cNvSpPr>
            <a:spLocks noGrp="1"/>
          </p:cNvSpPr>
          <p:nvPr>
            <p:ph type="ftr" sz="quarter" idx="11"/>
          </p:nvPr>
        </p:nvSpPr>
        <p:spPr/>
        <p:txBody>
          <a:bodyPr/>
          <a:lstStyle/>
          <a:p>
            <a:endParaRPr lang="es-ES_tradnl"/>
          </a:p>
        </p:txBody>
      </p:sp>
      <p:sp>
        <p:nvSpPr>
          <p:cNvPr id="4" name="Marcador de número de diapositiva 3"/>
          <p:cNvSpPr>
            <a:spLocks noGrp="1"/>
          </p:cNvSpPr>
          <p:nvPr>
            <p:ph type="sldNum" sz="quarter" idx="12"/>
          </p:nvPr>
        </p:nvSpPr>
        <p:spPr/>
        <p:txBody>
          <a:bodyPr/>
          <a:lstStyle/>
          <a:p>
            <a:fld id="{A05A4B9F-C8D1-A441-B929-EBD5269ECADE}" type="slidenum">
              <a:rPr lang="es-ES_tradnl" smtClean="0"/>
              <a:pPr/>
              <a:t>‹Nr.›</a:t>
            </a:fld>
            <a:endParaRPr lang="es-ES_tradn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3050"/>
            <a:ext cx="3008313" cy="1162050"/>
          </a:xfrm>
        </p:spPr>
        <p:txBody>
          <a:bodyPr anchor="b"/>
          <a:lstStyle>
            <a:lvl1pPr algn="l">
              <a:defRPr sz="2000" b="1"/>
            </a:lvl1pPr>
          </a:lstStyle>
          <a:p>
            <a:r>
              <a:rPr lang="es-ES_tradnl" smtClean="0"/>
              <a:t>Clic para editar título</a:t>
            </a:r>
            <a:endParaRPr lang="es-ES_tradnl"/>
          </a:p>
        </p:txBody>
      </p:sp>
      <p:sp>
        <p:nvSpPr>
          <p:cNvPr id="3" name="Marcador de contenid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_tradnl"/>
          </a:p>
        </p:txBody>
      </p:sp>
      <p:sp>
        <p:nvSpPr>
          <p:cNvPr id="4" name="Marcador de tex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5" name="Marcador de fecha 4"/>
          <p:cNvSpPr>
            <a:spLocks noGrp="1"/>
          </p:cNvSpPr>
          <p:nvPr>
            <p:ph type="dt" sz="half" idx="10"/>
          </p:nvPr>
        </p:nvSpPr>
        <p:spPr/>
        <p:txBody>
          <a:bodyPr/>
          <a:lstStyle/>
          <a:p>
            <a:fld id="{AD84C5FD-4DAF-2D44-AB64-234D408AD4B9}" type="datetimeFigureOut">
              <a:rPr lang="es-ES_tradnl" smtClean="0"/>
              <a:pPr/>
              <a:t>4/6/12</a:t>
            </a:fld>
            <a:endParaRPr lang="es-ES_tradnl"/>
          </a:p>
        </p:txBody>
      </p:sp>
      <p:sp>
        <p:nvSpPr>
          <p:cNvPr id="6" name="Marcador de pie de página 5"/>
          <p:cNvSpPr>
            <a:spLocks noGrp="1"/>
          </p:cNvSpPr>
          <p:nvPr>
            <p:ph type="ftr" sz="quarter" idx="11"/>
          </p:nvPr>
        </p:nvSpPr>
        <p:spPr/>
        <p:txBody>
          <a:bodyPr/>
          <a:lstStyle/>
          <a:p>
            <a:endParaRPr lang="es-ES_tradnl"/>
          </a:p>
        </p:txBody>
      </p:sp>
      <p:sp>
        <p:nvSpPr>
          <p:cNvPr id="7" name="Marcador de número de diapositiva 6"/>
          <p:cNvSpPr>
            <a:spLocks noGrp="1"/>
          </p:cNvSpPr>
          <p:nvPr>
            <p:ph type="sldNum" sz="quarter" idx="12"/>
          </p:nvPr>
        </p:nvSpPr>
        <p:spPr/>
        <p:txBody>
          <a:bodyPr/>
          <a:lstStyle/>
          <a:p>
            <a:fld id="{A05A4B9F-C8D1-A441-B929-EBD5269ECADE}" type="slidenum">
              <a:rPr lang="es-ES_tradnl" smtClean="0"/>
              <a:pPr/>
              <a:t>‹Nr.›</a:t>
            </a:fld>
            <a:endParaRPr lang="es-ES_tradnl"/>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1792288" y="4800600"/>
            <a:ext cx="5486400" cy="566738"/>
          </a:xfrm>
        </p:spPr>
        <p:txBody>
          <a:bodyPr anchor="b"/>
          <a:lstStyle>
            <a:lvl1pPr algn="l">
              <a:defRPr sz="2000" b="1"/>
            </a:lvl1pPr>
          </a:lstStyle>
          <a:p>
            <a:r>
              <a:rPr lang="es-ES_tradnl" smtClean="0"/>
              <a:t>Clic para editar título</a:t>
            </a:r>
            <a:endParaRPr lang="es-ES_tradnl"/>
          </a:p>
        </p:txBody>
      </p:sp>
      <p:sp>
        <p:nvSpPr>
          <p:cNvPr id="3" name="Marcador de posición de imagen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_tradnl"/>
          </a:p>
        </p:txBody>
      </p:sp>
      <p:sp>
        <p:nvSpPr>
          <p:cNvPr id="4" name="Marcador de tex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5" name="Marcador de fecha 4"/>
          <p:cNvSpPr>
            <a:spLocks noGrp="1"/>
          </p:cNvSpPr>
          <p:nvPr>
            <p:ph type="dt" sz="half" idx="10"/>
          </p:nvPr>
        </p:nvSpPr>
        <p:spPr/>
        <p:txBody>
          <a:bodyPr/>
          <a:lstStyle/>
          <a:p>
            <a:fld id="{AD84C5FD-4DAF-2D44-AB64-234D408AD4B9}" type="datetimeFigureOut">
              <a:rPr lang="es-ES_tradnl" smtClean="0"/>
              <a:pPr/>
              <a:t>4/6/12</a:t>
            </a:fld>
            <a:endParaRPr lang="es-ES_tradnl"/>
          </a:p>
        </p:txBody>
      </p:sp>
      <p:sp>
        <p:nvSpPr>
          <p:cNvPr id="6" name="Marcador de pie de página 5"/>
          <p:cNvSpPr>
            <a:spLocks noGrp="1"/>
          </p:cNvSpPr>
          <p:nvPr>
            <p:ph type="ftr" sz="quarter" idx="11"/>
          </p:nvPr>
        </p:nvSpPr>
        <p:spPr/>
        <p:txBody>
          <a:bodyPr/>
          <a:lstStyle/>
          <a:p>
            <a:endParaRPr lang="es-ES_tradnl"/>
          </a:p>
        </p:txBody>
      </p:sp>
      <p:sp>
        <p:nvSpPr>
          <p:cNvPr id="7" name="Marcador de número de diapositiva 6"/>
          <p:cNvSpPr>
            <a:spLocks noGrp="1"/>
          </p:cNvSpPr>
          <p:nvPr>
            <p:ph type="sldNum" sz="quarter" idx="12"/>
          </p:nvPr>
        </p:nvSpPr>
        <p:spPr/>
        <p:txBody>
          <a:bodyPr/>
          <a:lstStyle/>
          <a:p>
            <a:fld id="{A05A4B9F-C8D1-A441-B929-EBD5269ECADE}" type="slidenum">
              <a:rPr lang="es-ES_tradnl" smtClean="0"/>
              <a:pPr/>
              <a:t>‹Nr.›</a:t>
            </a:fld>
            <a:endParaRPr lang="es-ES_tradnl"/>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_tradnl" smtClean="0"/>
              <a:t>Clic para editar título</a:t>
            </a:r>
            <a:endParaRPr lang="es-ES_tradnl"/>
          </a:p>
        </p:txBody>
      </p:sp>
      <p:sp>
        <p:nvSpPr>
          <p:cNvPr id="3" name="Marcador de tex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_tradnl"/>
          </a:p>
        </p:txBody>
      </p:sp>
      <p:sp>
        <p:nvSpPr>
          <p:cNvPr id="4" name="Marcador de fech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D84C5FD-4DAF-2D44-AB64-234D408AD4B9}" type="datetimeFigureOut">
              <a:rPr lang="es-ES_tradnl" smtClean="0"/>
              <a:pPr/>
              <a:t>4/6/12</a:t>
            </a:fld>
            <a:endParaRPr lang="es-ES_tradnl"/>
          </a:p>
        </p:txBody>
      </p:sp>
      <p:sp>
        <p:nvSpPr>
          <p:cNvPr id="5" name="Marcador de pie de pá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_tradnl"/>
          </a:p>
        </p:txBody>
      </p:sp>
      <p:sp>
        <p:nvSpPr>
          <p:cNvPr id="6" name="Marcador de número de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05A4B9F-C8D1-A441-B929-EBD5269ECADE}" type="slidenum">
              <a:rPr lang="es-ES_tradnl" smtClean="0"/>
              <a:pPr/>
              <a:t>‹Nr.›</a:t>
            </a:fld>
            <a:endParaRPr lang="es-ES_tradnl"/>
          </a:p>
        </p:txBody>
      </p:sp>
    </p:spTree>
  </p:cSld>
  <p:clrMap bg1="lt1" tx1="dk1" bg2="lt2" tx2="dk2" accent1="accent1" accent2="accent2" accent3="accent3" accent4="accent4" accent5="accent5" accent6="accent6" hlink="hlink" folHlink="folHlink"/>
  <p:sldLayoutIdLst>
    <p:sldLayoutId r:id="rId1"/>
    <p:sldLayoutId r:id="rId2"/>
    <p:sldLayoutId r:id="rId3"/>
    <p:sldLayoutId r:id="rId4"/>
    <p:sldLayoutId r:id="rId5"/>
    <p:sldLayoutId r:id="rId6"/>
    <p:sldLayoutId r:id="rId7"/>
    <p:sldLayoutId r:id="rId8"/>
    <p:sldLayoutId r:id="rId9"/>
    <p:sldLayoutId r:id="rId10"/>
    <p:sldLayoutId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s-ES_tradnl"/>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image" Target="../media/image3.png"/><Relationship Id="rId6" Type="http://schemas.openxmlformats.org/officeDocument/2006/relationships/image" Target="../media/image4.jpeg"/><Relationship Id="rId1" Type="http://schemas.openxmlformats.org/officeDocument/2006/relationships/slideLayout" Target="../slideLayouts/slideLayout1.xml"/><Relationship Id="rId2" Type="http://schemas.openxmlformats.org/officeDocument/2006/relationships/hyperlink" Target="http://www.the-mas-book.info/" TargetMode="Externa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9.png"/></Relationships>
</file>

<file path=ppt/slides/_rels/slide29.xml.rels><?xml version="1.0" encoding="UTF-8" standalone="yes"?>
<Relationships xmlns="http://schemas.openxmlformats.org/package/2006/relationships"><Relationship Id="rId1" Type="http://schemas.openxmlformats.org/officeDocument/2006/relationships/vmlDrawing" Target="../drawings/vmlDrawing1.vml"/><Relationship Id="rId2" Type="http://schemas.openxmlformats.org/officeDocument/2006/relationships/slideLayout" Target="../slideLayouts/slideLayout2.xml"/><Relationship Id="rId3" Type="http://schemas.openxmlformats.org/officeDocument/2006/relationships/oleObject" Target="../embeddings/Microsoft_Editor_de_ecuaciones1.bin"/></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oleObject" Target="../embeddings/Microsoft_Editor_de_ecuaciones2.bin"/><Relationship Id="rId4" Type="http://schemas.openxmlformats.org/officeDocument/2006/relationships/image" Target="../media/image11.png"/><Relationship Id="rId5" Type="http://schemas.openxmlformats.org/officeDocument/2006/relationships/image" Target="../media/image12.png"/><Relationship Id="rId1" Type="http://schemas.openxmlformats.org/officeDocument/2006/relationships/vmlDrawing" Target="../drawings/vmlDrawing2.vml"/><Relationship Id="rId2"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13.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15.png"/><Relationship Id="rId4" Type="http://schemas.openxmlformats.org/officeDocument/2006/relationships/image" Target="../media/image16.png"/><Relationship Id="rId1" Type="http://schemas.openxmlformats.org/officeDocument/2006/relationships/slideLayout" Target="../slideLayouts/slideLayout2.xml"/><Relationship Id="rId2" Type="http://schemas.openxmlformats.org/officeDocument/2006/relationships/image" Target="../media/image14.pn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7.jpeg"/></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ítulo 1"/>
          <p:cNvSpPr>
            <a:spLocks noGrp="1"/>
          </p:cNvSpPr>
          <p:nvPr>
            <p:ph type="ctrTitle"/>
          </p:nvPr>
        </p:nvSpPr>
        <p:spPr>
          <a:xfrm>
            <a:off x="838200" y="457200"/>
            <a:ext cx="7772400" cy="1470025"/>
          </a:xfrm>
        </p:spPr>
        <p:txBody>
          <a:bodyPr>
            <a:normAutofit/>
          </a:bodyPr>
          <a:lstStyle/>
          <a:p>
            <a:r>
              <a:rPr lang="es-ES_tradnl" dirty="0" err="1" smtClean="0"/>
              <a:t>Chapter</a:t>
            </a:r>
            <a:r>
              <a:rPr lang="es-ES_tradnl" dirty="0" smtClean="0"/>
              <a:t> 9</a:t>
            </a:r>
            <a:r>
              <a:rPr dirty="0" smtClean="0"/>
              <a:t/>
            </a:r>
            <a:br>
              <a:rPr dirty="0" smtClean="0"/>
            </a:br>
            <a:endParaRPr lang="es-ES_tradnl" dirty="0"/>
          </a:p>
        </p:txBody>
      </p:sp>
      <p:sp>
        <p:nvSpPr>
          <p:cNvPr id="4" name="Título 1"/>
          <p:cNvSpPr txBox="1">
            <a:spLocks/>
          </p:cNvSpPr>
          <p:nvPr/>
        </p:nvSpPr>
        <p:spPr>
          <a:xfrm>
            <a:off x="838200" y="2057400"/>
            <a:ext cx="7772400" cy="1470025"/>
          </a:xfrm>
          <a:prstGeom prst="rect">
            <a:avLst/>
          </a:prstGeom>
        </p:spPr>
        <p:txBody>
          <a:bodyPr vert="horz" lIns="91440" tIns="45720" rIns="91440" bIns="45720" rtlCol="0" anchor="ctr">
            <a:noAutofit/>
          </a:body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sz="4400" b="1" i="0" u="none" strike="noStrike" kern="1200" cap="none" spc="0" normalizeH="0" baseline="0" noProof="0" dirty="0" smtClean="0">
                <a:ln>
                  <a:noFill/>
                </a:ln>
                <a:solidFill>
                  <a:schemeClr val="tx1"/>
                </a:solidFill>
                <a:effectLst/>
                <a:uLnTx/>
                <a:uFillTx/>
                <a:latin typeface="+mj-lt"/>
                <a:ea typeface="+mj-ea"/>
                <a:cs typeface="+mj-cs"/>
              </a:rPr>
              <a:t>Trust and Reputation in Multiagent Systems </a:t>
            </a:r>
            <a:br>
              <a:rPr kumimoji="0" sz="4400" b="1" i="0" u="none" strike="noStrike" kern="1200" cap="none" spc="0" normalizeH="0" baseline="0" noProof="0" dirty="0" smtClean="0">
                <a:ln>
                  <a:noFill/>
                </a:ln>
                <a:solidFill>
                  <a:schemeClr val="tx1"/>
                </a:solidFill>
                <a:effectLst/>
                <a:uLnTx/>
                <a:uFillTx/>
                <a:latin typeface="+mj-lt"/>
                <a:ea typeface="+mj-ea"/>
                <a:cs typeface="+mj-cs"/>
              </a:rPr>
            </a:br>
            <a:endParaRPr kumimoji="0" lang="es-ES_tradnl" sz="4400" b="1" i="0" u="none" strike="noStrike" kern="1200" cap="none" spc="0" normalizeH="0" baseline="0" noProof="0" dirty="0" smtClean="0">
              <a:ln>
                <a:noFill/>
              </a:ln>
              <a:solidFill>
                <a:schemeClr val="tx1"/>
              </a:solidFill>
              <a:effectLst/>
              <a:uLnTx/>
              <a:uFillTx/>
              <a:latin typeface="+mj-lt"/>
              <a:ea typeface="+mj-ea"/>
              <a:cs typeface="+mj-cs"/>
            </a:endParaRPr>
          </a:p>
        </p:txBody>
      </p:sp>
      <p:sp>
        <p:nvSpPr>
          <p:cNvPr id="3" name="CuadroTexto 2"/>
          <p:cNvSpPr txBox="1"/>
          <p:nvPr/>
        </p:nvSpPr>
        <p:spPr>
          <a:xfrm>
            <a:off x="107504" y="6093296"/>
            <a:ext cx="3877985" cy="646331"/>
          </a:xfrm>
          <a:prstGeom prst="rect">
            <a:avLst/>
          </a:prstGeom>
          <a:noFill/>
        </p:spPr>
        <p:txBody>
          <a:bodyPr wrap="none" rtlCol="0">
            <a:spAutoFit/>
          </a:bodyPr>
          <a:lstStyle/>
          <a:p>
            <a:r>
              <a:rPr lang="es-ES" sz="1200" dirty="0"/>
              <a:t>MULTIAGENT SYSTEMS</a:t>
            </a:r>
          </a:p>
          <a:p>
            <a:r>
              <a:rPr lang="es-ES" sz="1200" dirty="0" smtClean="0"/>
              <a:t>MIT </a:t>
            </a:r>
            <a:r>
              <a:rPr lang="es-ES" sz="1200" dirty="0" err="1"/>
              <a:t>Press</a:t>
            </a:r>
            <a:r>
              <a:rPr lang="es-ES" sz="1200" dirty="0"/>
              <a:t>, 2012 (2nd </a:t>
            </a:r>
            <a:r>
              <a:rPr lang="es-ES" sz="1200" dirty="0" err="1"/>
              <a:t>edition</a:t>
            </a:r>
            <a:r>
              <a:rPr lang="es-ES" sz="1200" dirty="0"/>
              <a:t>), </a:t>
            </a:r>
            <a:r>
              <a:rPr lang="es-ES" sz="1200" dirty="0" err="1"/>
              <a:t>edited</a:t>
            </a:r>
            <a:r>
              <a:rPr lang="es-ES" sz="1200" dirty="0"/>
              <a:t> </a:t>
            </a:r>
            <a:r>
              <a:rPr lang="es-ES" sz="1200" dirty="0" err="1"/>
              <a:t>by</a:t>
            </a:r>
            <a:r>
              <a:rPr lang="es-ES" sz="1200" dirty="0"/>
              <a:t> Gerhard </a:t>
            </a:r>
            <a:r>
              <a:rPr lang="es-ES" sz="1200" dirty="0" err="1"/>
              <a:t>Weiss</a:t>
            </a:r>
            <a:r>
              <a:rPr lang="es-ES" sz="1200" dirty="0"/>
              <a:t>	</a:t>
            </a:r>
            <a:endParaRPr lang="es-ES" sz="1200" u="sng" dirty="0" smtClean="0">
              <a:hlinkClick r:id="rId2"/>
            </a:endParaRPr>
          </a:p>
          <a:p>
            <a:r>
              <a:rPr lang="es-ES" sz="1200" u="sng" dirty="0" smtClean="0">
                <a:hlinkClick r:id="rId2"/>
              </a:rPr>
              <a:t>http</a:t>
            </a:r>
            <a:r>
              <a:rPr lang="es-ES" sz="1200" u="sng" dirty="0">
                <a:hlinkClick r:id="rId2"/>
              </a:rPr>
              <a:t>://www.the-mas-book.info</a:t>
            </a:r>
            <a:endParaRPr lang="es-ES" sz="1200" dirty="0"/>
          </a:p>
        </p:txBody>
      </p:sp>
      <p:grpSp>
        <p:nvGrpSpPr>
          <p:cNvPr id="19" name="Agrupar 18"/>
          <p:cNvGrpSpPr/>
          <p:nvPr/>
        </p:nvGrpSpPr>
        <p:grpSpPr>
          <a:xfrm>
            <a:off x="569559" y="4005064"/>
            <a:ext cx="8004883" cy="1328936"/>
            <a:chOff x="736894" y="4005064"/>
            <a:chExt cx="8004883" cy="1328936"/>
          </a:xfrm>
        </p:grpSpPr>
        <p:grpSp>
          <p:nvGrpSpPr>
            <p:cNvPr id="16" name="Agrupar 15"/>
            <p:cNvGrpSpPr/>
            <p:nvPr/>
          </p:nvGrpSpPr>
          <p:grpSpPr>
            <a:xfrm>
              <a:off x="736894" y="4462264"/>
              <a:ext cx="3860626" cy="609600"/>
              <a:chOff x="766027" y="4462264"/>
              <a:chExt cx="3860626" cy="609600"/>
            </a:xfrm>
          </p:grpSpPr>
          <p:sp>
            <p:nvSpPr>
              <p:cNvPr id="9" name="Text Box 3"/>
              <p:cNvSpPr txBox="1">
                <a:spLocks noChangeArrowheads="1"/>
              </p:cNvSpPr>
              <p:nvPr/>
            </p:nvSpPr>
            <p:spPr bwMode="auto">
              <a:xfrm>
                <a:off x="1228356" y="4496822"/>
                <a:ext cx="2981330" cy="461665"/>
              </a:xfrm>
              <a:prstGeom prst="rect">
                <a:avLst/>
              </a:prstGeom>
              <a:noFill/>
              <a:ln w="9525">
                <a:noFill/>
                <a:miter lim="800000"/>
                <a:headEnd/>
                <a:tailEnd/>
              </a:ln>
            </p:spPr>
            <p:txBody>
              <a:bodyPr wrap="none">
                <a:spAutoFit/>
              </a:bodyPr>
              <a:lstStyle/>
              <a:p>
                <a:pPr algn="ctr"/>
                <a:r>
                  <a:rPr lang="ca-ES" sz="1200" dirty="0"/>
                  <a:t>IIIA – Artificial </a:t>
                </a:r>
                <a:r>
                  <a:rPr lang="ca-ES" sz="1200" dirty="0" err="1"/>
                  <a:t>Intelligence</a:t>
                </a:r>
                <a:r>
                  <a:rPr lang="ca-ES" sz="1200" dirty="0"/>
                  <a:t> </a:t>
                </a:r>
                <a:r>
                  <a:rPr lang="ca-ES" sz="1200" dirty="0" err="1"/>
                  <a:t>Research</a:t>
                </a:r>
                <a:r>
                  <a:rPr lang="ca-ES" sz="1200" dirty="0"/>
                  <a:t> </a:t>
                </a:r>
                <a:r>
                  <a:rPr lang="ca-ES" sz="1200" dirty="0" err="1"/>
                  <a:t>Institute</a:t>
                </a:r>
                <a:endParaRPr lang="ca-ES" sz="1200" dirty="0"/>
              </a:p>
              <a:p>
                <a:pPr algn="ctr"/>
                <a:r>
                  <a:rPr lang="ca-ES" sz="1200" dirty="0"/>
                  <a:t>CSIC – </a:t>
                </a:r>
                <a:r>
                  <a:rPr lang="ca-ES" sz="1200" dirty="0" err="1"/>
                  <a:t>Spanish</a:t>
                </a:r>
                <a:r>
                  <a:rPr lang="ca-ES" sz="1200" dirty="0"/>
                  <a:t> </a:t>
                </a:r>
                <a:r>
                  <a:rPr lang="ca-ES" sz="1200" dirty="0" err="1"/>
                  <a:t>National</a:t>
                </a:r>
                <a:r>
                  <a:rPr lang="ca-ES" sz="1200" dirty="0"/>
                  <a:t> </a:t>
                </a:r>
                <a:r>
                  <a:rPr lang="ca-ES" sz="1200" dirty="0" err="1"/>
                  <a:t>Research</a:t>
                </a:r>
                <a:r>
                  <a:rPr lang="ca-ES" sz="1200" dirty="0"/>
                  <a:t> </a:t>
                </a:r>
                <a:r>
                  <a:rPr lang="ca-ES" sz="1200" dirty="0" err="1"/>
                  <a:t>Council</a:t>
                </a:r>
                <a:endParaRPr lang="es-ES" sz="1200" dirty="0"/>
              </a:p>
            </p:txBody>
          </p:sp>
          <p:pic>
            <p:nvPicPr>
              <p:cNvPr id="10" name="Picture 4" descr="logoIIIA%20"/>
              <p:cNvPicPr>
                <a:picLocks noChangeAspect="1" noChangeArrowheads="1"/>
              </p:cNvPicPr>
              <p:nvPr/>
            </p:nvPicPr>
            <p:blipFill>
              <a:blip r:embed="rId3" cstate="print"/>
              <a:srcRect/>
              <a:stretch>
                <a:fillRect/>
              </a:stretch>
            </p:blipFill>
            <p:spPr bwMode="auto">
              <a:xfrm>
                <a:off x="766027" y="4524372"/>
                <a:ext cx="479425" cy="479425"/>
              </a:xfrm>
              <a:prstGeom prst="rect">
                <a:avLst/>
              </a:prstGeom>
              <a:noFill/>
              <a:ln w="9525">
                <a:noFill/>
                <a:miter lim="800000"/>
                <a:headEnd/>
                <a:tailEnd/>
              </a:ln>
            </p:spPr>
          </p:pic>
          <p:pic>
            <p:nvPicPr>
              <p:cNvPr id="11" name="Picture 5" descr="logocsic"/>
              <p:cNvPicPr>
                <a:picLocks noChangeAspect="1" noChangeArrowheads="1"/>
              </p:cNvPicPr>
              <p:nvPr/>
            </p:nvPicPr>
            <p:blipFill>
              <a:blip r:embed="rId4" cstate="print"/>
              <a:srcRect/>
              <a:stretch>
                <a:fillRect/>
              </a:stretch>
            </p:blipFill>
            <p:spPr bwMode="auto">
              <a:xfrm>
                <a:off x="4113891" y="4462264"/>
                <a:ext cx="512762" cy="609600"/>
              </a:xfrm>
              <a:prstGeom prst="rect">
                <a:avLst/>
              </a:prstGeom>
              <a:noFill/>
              <a:ln w="9525">
                <a:noFill/>
                <a:miter lim="800000"/>
                <a:headEnd/>
                <a:tailEnd/>
              </a:ln>
            </p:spPr>
          </p:pic>
        </p:grpSp>
        <p:sp>
          <p:nvSpPr>
            <p:cNvPr id="12" name="Text Box 6"/>
            <p:cNvSpPr txBox="1">
              <a:spLocks noChangeArrowheads="1"/>
            </p:cNvSpPr>
            <p:nvPr/>
          </p:nvSpPr>
          <p:spPr bwMode="auto">
            <a:xfrm>
              <a:off x="1067801" y="4007296"/>
              <a:ext cx="3198812" cy="457200"/>
            </a:xfrm>
            <a:prstGeom prst="rect">
              <a:avLst/>
            </a:prstGeom>
            <a:noFill/>
            <a:ln w="9525">
              <a:noFill/>
              <a:miter lim="800000"/>
              <a:headEnd/>
              <a:tailEnd/>
            </a:ln>
          </p:spPr>
          <p:txBody>
            <a:bodyPr wrap="none">
              <a:spAutoFit/>
            </a:bodyPr>
            <a:lstStyle/>
            <a:p>
              <a:r>
                <a:rPr lang="ca-ES" sz="2400" b="1" dirty="0"/>
                <a:t>Dr. Jordi Sabater-Mir</a:t>
              </a:r>
              <a:endParaRPr lang="es-ES" sz="2400" b="1" dirty="0"/>
            </a:p>
          </p:txBody>
        </p:sp>
        <p:sp>
          <p:nvSpPr>
            <p:cNvPr id="20" name="Text Box 6"/>
            <p:cNvSpPr txBox="1">
              <a:spLocks noChangeArrowheads="1"/>
            </p:cNvSpPr>
            <p:nvPr/>
          </p:nvSpPr>
          <p:spPr bwMode="auto">
            <a:xfrm>
              <a:off x="5665127" y="4005064"/>
              <a:ext cx="2969683" cy="461665"/>
            </a:xfrm>
            <a:prstGeom prst="rect">
              <a:avLst/>
            </a:prstGeom>
            <a:noFill/>
            <a:ln w="9525">
              <a:noFill/>
              <a:miter lim="800000"/>
              <a:headEnd/>
              <a:tailEnd/>
            </a:ln>
          </p:spPr>
          <p:txBody>
            <a:bodyPr wrap="none">
              <a:spAutoFit/>
            </a:bodyPr>
            <a:lstStyle/>
            <a:p>
              <a:r>
                <a:rPr lang="ca-ES" sz="2400" b="1" dirty="0"/>
                <a:t>Dr. </a:t>
              </a:r>
              <a:r>
                <a:rPr lang="ca-ES" sz="2400" b="1" dirty="0" err="1" smtClean="0"/>
                <a:t>Laurent</a:t>
              </a:r>
              <a:r>
                <a:rPr lang="ca-ES" sz="2400" b="1" dirty="0" smtClean="0"/>
                <a:t> </a:t>
              </a:r>
              <a:r>
                <a:rPr lang="ca-ES" sz="2400" b="1" dirty="0" err="1" smtClean="0"/>
                <a:t>Vercouter</a:t>
              </a:r>
              <a:endParaRPr lang="es-ES" sz="2400" b="1" dirty="0"/>
            </a:p>
          </p:txBody>
        </p:sp>
        <p:grpSp>
          <p:nvGrpSpPr>
            <p:cNvPr id="18" name="Agrupar 17"/>
            <p:cNvGrpSpPr/>
            <p:nvPr/>
          </p:nvGrpSpPr>
          <p:grpSpPr>
            <a:xfrm>
              <a:off x="5558160" y="4524372"/>
              <a:ext cx="3183617" cy="809628"/>
              <a:chOff x="5558160" y="4524372"/>
              <a:chExt cx="3183617" cy="809628"/>
            </a:xfrm>
          </p:grpSpPr>
          <p:sp>
            <p:nvSpPr>
              <p:cNvPr id="17" name="Text Box 3"/>
              <p:cNvSpPr txBox="1">
                <a:spLocks noChangeArrowheads="1"/>
              </p:cNvSpPr>
              <p:nvPr/>
            </p:nvSpPr>
            <p:spPr bwMode="auto">
              <a:xfrm>
                <a:off x="6525440" y="4524372"/>
                <a:ext cx="1358928" cy="523220"/>
              </a:xfrm>
              <a:prstGeom prst="rect">
                <a:avLst/>
              </a:prstGeom>
              <a:noFill/>
              <a:ln w="9525">
                <a:noFill/>
                <a:miter lim="800000"/>
                <a:headEnd/>
                <a:tailEnd/>
              </a:ln>
            </p:spPr>
            <p:txBody>
              <a:bodyPr wrap="none">
                <a:spAutoFit/>
              </a:bodyPr>
              <a:lstStyle/>
              <a:p>
                <a:r>
                  <a:rPr lang="ca-ES" sz="1400" dirty="0" smtClean="0"/>
                  <a:t>LITIS </a:t>
                </a:r>
                <a:r>
                  <a:rPr lang="ca-ES" sz="1400" dirty="0" err="1" smtClean="0"/>
                  <a:t>Laboratory</a:t>
                </a:r>
                <a:endParaRPr lang="ca-ES" sz="1400" dirty="0"/>
              </a:p>
              <a:p>
                <a:r>
                  <a:rPr lang="es-ES" sz="1400" dirty="0" smtClean="0"/>
                  <a:t>INSA de </a:t>
                </a:r>
                <a:r>
                  <a:rPr lang="es-ES" sz="1400" dirty="0" err="1" smtClean="0"/>
                  <a:t>Rouen</a:t>
                </a:r>
                <a:endParaRPr lang="es-ES" sz="1400" dirty="0"/>
              </a:p>
            </p:txBody>
          </p:sp>
          <p:pic>
            <p:nvPicPr>
              <p:cNvPr id="21" name="Imagen 20"/>
              <p:cNvPicPr>
                <a:picLocks noChangeAspect="1"/>
              </p:cNvPicPr>
              <p:nvPr/>
            </p:nvPicPr>
            <p:blipFill>
              <a:blip r:embed="rId5"/>
              <a:stretch>
                <a:fillRect/>
              </a:stretch>
            </p:blipFill>
            <p:spPr>
              <a:xfrm>
                <a:off x="7884368" y="4567506"/>
                <a:ext cx="857409" cy="504358"/>
              </a:xfrm>
              <a:prstGeom prst="rect">
                <a:avLst/>
              </a:prstGeom>
            </p:spPr>
          </p:pic>
          <p:pic>
            <p:nvPicPr>
              <p:cNvPr id="5" name="Image 4" descr="logo_litis.jpg"/>
              <p:cNvPicPr>
                <a:picLocks noChangeAspect="1"/>
              </p:cNvPicPr>
              <p:nvPr/>
            </p:nvPicPr>
            <p:blipFill>
              <a:blip r:embed="rId6">
                <a:extLst>
                  <a:ext uri="{28A0092B-C50C-407E-A947-70E740481C1C}">
                    <a14:useLocalDpi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val="0"/>
                  </a:ext>
                </a:extLst>
              </a:blip>
              <a:stretch>
                <a:fillRect/>
              </a:stretch>
            </p:blipFill>
            <p:spPr>
              <a:xfrm>
                <a:off x="5558160" y="4587284"/>
                <a:ext cx="918840" cy="746716"/>
              </a:xfrm>
              <a:prstGeom prst="rect">
                <a:avLst/>
              </a:prstGeom>
            </p:spPr>
          </p:pic>
        </p:grpSp>
      </p:gr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ítulo 1"/>
          <p:cNvSpPr>
            <a:spLocks noGrp="1"/>
          </p:cNvSpPr>
          <p:nvPr>
            <p:ph type="title"/>
          </p:nvPr>
        </p:nvSpPr>
        <p:spPr>
          <a:xfrm>
            <a:off x="457200" y="381000"/>
            <a:ext cx="8229600" cy="715962"/>
          </a:xfrm>
        </p:spPr>
        <p:txBody>
          <a:bodyPr anchor="t">
            <a:normAutofit/>
          </a:bodyPr>
          <a:lstStyle/>
          <a:p>
            <a:pPr algn="l">
              <a:buFont typeface="Arial"/>
              <a:buChar char="•"/>
            </a:pPr>
            <a:r>
              <a:rPr lang="es-ES_tradnl" sz="3600" dirty="0" smtClean="0"/>
              <a:t> </a:t>
            </a:r>
            <a:r>
              <a:rPr sz="3600" dirty="0" smtClean="0"/>
              <a:t>Trust and reputation as beliefs </a:t>
            </a:r>
            <a:endParaRPr lang="es-ES_tradnl" sz="3600" dirty="0"/>
          </a:p>
        </p:txBody>
      </p:sp>
      <p:sp>
        <p:nvSpPr>
          <p:cNvPr id="6" name="Marcador de contenido 2"/>
          <p:cNvSpPr>
            <a:spLocks noGrp="1"/>
          </p:cNvSpPr>
          <p:nvPr>
            <p:ph idx="1"/>
          </p:nvPr>
        </p:nvSpPr>
        <p:spPr>
          <a:xfrm>
            <a:off x="457200" y="1096962"/>
            <a:ext cx="8229600" cy="2677656"/>
          </a:xfrm>
        </p:spPr>
        <p:txBody>
          <a:bodyPr wrap="square">
            <a:spAutoFit/>
          </a:bodyPr>
          <a:lstStyle/>
          <a:p>
            <a:pPr marL="0">
              <a:spcBef>
                <a:spcPts val="0"/>
              </a:spcBef>
              <a:buNone/>
            </a:pPr>
            <a:r>
              <a:rPr lang="es-ES_tradnl" sz="2400" dirty="0" smtClean="0"/>
              <a:t>I</a:t>
            </a:r>
            <a:r>
              <a:rPr sz="2400" dirty="0" smtClean="0"/>
              <a:t>n a BDI architecture, the trust and reputation values should be represented in terms of beliefs.</a:t>
            </a:r>
            <a:endParaRPr lang="es-ES_tradnl" sz="2400" dirty="0" smtClean="0"/>
          </a:p>
          <a:p>
            <a:pPr marL="0">
              <a:spcBef>
                <a:spcPts val="0"/>
              </a:spcBef>
              <a:buNone/>
            </a:pPr>
            <a:endParaRPr lang="es-ES_tradnl" sz="2400" dirty="0" smtClean="0"/>
          </a:p>
          <a:p>
            <a:pPr marL="0">
              <a:spcBef>
                <a:spcPts val="0"/>
              </a:spcBef>
              <a:buNone/>
            </a:pPr>
            <a:r>
              <a:rPr sz="2400" dirty="0" smtClean="0"/>
              <a:t>Using beliefs to represent trust or reputation raises two main issues</a:t>
            </a:r>
            <a:r>
              <a:rPr lang="es-ES_tradnl" sz="2400" dirty="0" smtClean="0"/>
              <a:t>:</a:t>
            </a:r>
            <a:r>
              <a:rPr sz="2400" dirty="0" smtClean="0"/>
              <a:t> </a:t>
            </a:r>
            <a:endParaRPr lang="es-ES_tradnl" sz="2400" dirty="0" smtClean="0"/>
          </a:p>
          <a:p>
            <a:pPr marL="114300" indent="-457200">
              <a:spcBef>
                <a:spcPts val="0"/>
              </a:spcBef>
              <a:buFont typeface="+mj-lt"/>
              <a:buAutoNum type="arabicPeriod" startAt="2"/>
            </a:pPr>
            <a:r>
              <a:rPr lang="es-ES_tradnl" sz="2400" dirty="0" smtClean="0"/>
              <a:t>T</a:t>
            </a:r>
            <a:r>
              <a:rPr sz="2400" dirty="0" smtClean="0"/>
              <a:t>o </a:t>
            </a:r>
            <a:r>
              <a:rPr lang="es-ES_tradnl" sz="2400" dirty="0" smtClean="0"/>
              <a:t>link </a:t>
            </a:r>
            <a:r>
              <a:rPr sz="2400" dirty="0" smtClean="0"/>
              <a:t>the belief to the aggregated data grounding it  </a:t>
            </a:r>
          </a:p>
          <a:p>
            <a:pPr marL="0" lvl="0">
              <a:spcBef>
                <a:spcPts val="0"/>
              </a:spcBef>
              <a:buNone/>
            </a:pPr>
            <a:endParaRPr lang="es-ES_tradnl" sz="2400" dirty="0" smtClean="0"/>
          </a:p>
        </p:txBody>
      </p:sp>
      <p:sp>
        <p:nvSpPr>
          <p:cNvPr id="11" name="CuadroTexto 10"/>
          <p:cNvSpPr txBox="1"/>
          <p:nvPr/>
        </p:nvSpPr>
        <p:spPr>
          <a:xfrm>
            <a:off x="1143000" y="3517880"/>
            <a:ext cx="7239000" cy="923330"/>
          </a:xfrm>
          <a:prstGeom prst="rect">
            <a:avLst/>
          </a:prstGeom>
          <a:noFill/>
        </p:spPr>
        <p:txBody>
          <a:bodyPr wrap="square" rtlCol="0">
            <a:spAutoFit/>
          </a:bodyPr>
          <a:lstStyle/>
          <a:p>
            <a:r>
              <a:rPr lang="es-ES_tradnl" i="1" dirty="0" err="1" smtClean="0"/>
              <a:t>Example</a:t>
            </a:r>
            <a:r>
              <a:rPr lang="es-ES_tradnl" i="1" dirty="0" smtClean="0"/>
              <a:t>: </a:t>
            </a:r>
            <a:r>
              <a:rPr lang="es-ES_tradnl" dirty="0" smtClean="0"/>
              <a:t>In</a:t>
            </a:r>
            <a:r>
              <a:rPr lang="es-ES_tradnl" i="1" dirty="0" smtClean="0"/>
              <a:t> </a:t>
            </a:r>
            <a:r>
              <a:rPr dirty="0" smtClean="0"/>
              <a:t>BDI+RepAge </a:t>
            </a:r>
            <a:r>
              <a:rPr lang="es-ES_tradnl" dirty="0" err="1" smtClean="0"/>
              <a:t>t</a:t>
            </a:r>
            <a:r>
              <a:rPr dirty="0" smtClean="0"/>
              <a:t>he link consists in transforming each one of the probability values of the probability distribution used in RepAge into a belief. </a:t>
            </a:r>
            <a:endParaRPr dirty="0"/>
          </a:p>
        </p:txBody>
      </p:sp>
      <p:pic>
        <p:nvPicPr>
          <p:cNvPr id="7" name="Imagen 6"/>
          <p:cNvPicPr>
            <a:picLocks noChangeAspect="1"/>
          </p:cNvPicPr>
          <p:nvPr/>
        </p:nvPicPr>
        <p:blipFill>
          <a:blip r:embed="rId2"/>
          <a:stretch>
            <a:fillRect/>
          </a:stretch>
        </p:blipFill>
        <p:spPr>
          <a:xfrm>
            <a:off x="2209800" y="4226728"/>
            <a:ext cx="4743450" cy="2631272"/>
          </a:xfrm>
          <a:prstGeom prst="rect">
            <a:avLst/>
          </a:prstGeom>
        </p:spPr>
      </p:pic>
      <p:sp>
        <p:nvSpPr>
          <p:cNvPr id="8" name="7 CuadroTexto"/>
          <p:cNvSpPr txBox="1"/>
          <p:nvPr/>
        </p:nvSpPr>
        <p:spPr>
          <a:xfrm>
            <a:off x="0" y="6132"/>
            <a:ext cx="7776864" cy="338554"/>
          </a:xfrm>
          <a:prstGeom prst="rect">
            <a:avLst/>
          </a:prstGeom>
          <a:noFill/>
        </p:spPr>
        <p:txBody>
          <a:bodyPr wrap="square" rtlCol="0">
            <a:spAutoFit/>
          </a:bodyPr>
          <a:lstStyle/>
          <a:p>
            <a:r>
              <a:rPr lang="ca-ES" sz="1600" dirty="0" smtClean="0"/>
              <a:t>2 - </a:t>
            </a:r>
            <a:r>
              <a:rPr lang="en-US" sz="1600" dirty="0" smtClean="0"/>
              <a:t>Computational </a:t>
            </a:r>
            <a:r>
              <a:rPr lang="en-US" sz="1600" dirty="0"/>
              <a:t>representation of trust and reputation values</a:t>
            </a:r>
            <a:endParaRPr lang="ca-ES" sz="160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ítulo 1"/>
          <p:cNvSpPr>
            <a:spLocks noGrp="1"/>
          </p:cNvSpPr>
          <p:nvPr>
            <p:ph type="title"/>
          </p:nvPr>
        </p:nvSpPr>
        <p:spPr>
          <a:xfrm>
            <a:off x="457200" y="381000"/>
            <a:ext cx="8229600" cy="715962"/>
          </a:xfrm>
        </p:spPr>
        <p:txBody>
          <a:bodyPr anchor="t">
            <a:normAutofit/>
          </a:bodyPr>
          <a:lstStyle/>
          <a:p>
            <a:pPr algn="l">
              <a:buFont typeface="Arial"/>
              <a:buChar char="•"/>
            </a:pPr>
            <a:r>
              <a:rPr lang="es-ES_tradnl" sz="3600" dirty="0" smtClean="0"/>
              <a:t> </a:t>
            </a:r>
            <a:r>
              <a:rPr sz="3600" dirty="0" smtClean="0"/>
              <a:t>The reliability of a value </a:t>
            </a:r>
            <a:endParaRPr lang="es-ES_tradnl" sz="3600" dirty="0"/>
          </a:p>
        </p:txBody>
      </p:sp>
      <p:sp>
        <p:nvSpPr>
          <p:cNvPr id="6" name="Marcador de contenido 2"/>
          <p:cNvSpPr>
            <a:spLocks noGrp="1"/>
          </p:cNvSpPr>
          <p:nvPr>
            <p:ph idx="1"/>
          </p:nvPr>
        </p:nvSpPr>
        <p:spPr>
          <a:xfrm>
            <a:off x="457200" y="1096962"/>
            <a:ext cx="8229600" cy="3477875"/>
          </a:xfrm>
        </p:spPr>
        <p:txBody>
          <a:bodyPr wrap="square">
            <a:spAutoFit/>
          </a:bodyPr>
          <a:lstStyle/>
          <a:p>
            <a:pPr marL="0">
              <a:spcBef>
                <a:spcPts val="600"/>
              </a:spcBef>
              <a:buNone/>
            </a:pPr>
            <a:r>
              <a:rPr sz="2400" dirty="0" smtClean="0"/>
              <a:t>To which extend do we have to take into account a trust or reputation value in order to take a decision? </a:t>
            </a:r>
            <a:endParaRPr lang="es-ES_tradnl" sz="2400" dirty="0" smtClean="0"/>
          </a:p>
          <a:p>
            <a:pPr marL="0">
              <a:spcBef>
                <a:spcPts val="600"/>
              </a:spcBef>
              <a:buNone/>
            </a:pPr>
            <a:endParaRPr lang="es-ES_tradnl" sz="2400" dirty="0" smtClean="0"/>
          </a:p>
          <a:p>
            <a:pPr marL="0">
              <a:spcBef>
                <a:spcPts val="600"/>
              </a:spcBef>
              <a:buNone/>
            </a:pPr>
            <a:r>
              <a:rPr sz="2400" dirty="0" smtClean="0"/>
              <a:t>Are the foundations of that value strong enough to base a decision on it?</a:t>
            </a:r>
            <a:endParaRPr lang="es-ES_tradnl" sz="2400" dirty="0" smtClean="0"/>
          </a:p>
          <a:p>
            <a:pPr marL="0">
              <a:spcBef>
                <a:spcPts val="600"/>
              </a:spcBef>
              <a:buNone/>
            </a:pPr>
            <a:endParaRPr lang="es-ES_tradnl" sz="2400" dirty="0" smtClean="0"/>
          </a:p>
          <a:p>
            <a:pPr marL="0">
              <a:spcBef>
                <a:spcPts val="600"/>
              </a:spcBef>
              <a:buNone/>
            </a:pPr>
            <a:r>
              <a:rPr lang="es-ES_tradnl" sz="2400" dirty="0" smtClean="0"/>
              <a:t>S</a:t>
            </a:r>
            <a:r>
              <a:rPr sz="2400" dirty="0" smtClean="0"/>
              <a:t>ome models add a measure of the reliability that the trust or</a:t>
            </a:r>
            <a:r>
              <a:rPr lang="es-ES_tradnl" sz="2400" dirty="0" smtClean="0"/>
              <a:t> </a:t>
            </a:r>
            <a:r>
              <a:rPr sz="2400" dirty="0" smtClean="0"/>
              <a:t>or reputation value has </a:t>
            </a:r>
            <a:r>
              <a:rPr lang="es-ES_tradnl" sz="2400" dirty="0" smtClean="0"/>
              <a:t>.</a:t>
            </a:r>
            <a:endParaRPr sz="2400" dirty="0"/>
          </a:p>
        </p:txBody>
      </p:sp>
      <p:sp>
        <p:nvSpPr>
          <p:cNvPr id="8" name="CuadroTexto 7"/>
          <p:cNvSpPr txBox="1"/>
          <p:nvPr/>
        </p:nvSpPr>
        <p:spPr>
          <a:xfrm>
            <a:off x="1143000" y="4521875"/>
            <a:ext cx="7239000" cy="2031325"/>
          </a:xfrm>
          <a:prstGeom prst="rect">
            <a:avLst/>
          </a:prstGeom>
          <a:noFill/>
        </p:spPr>
        <p:txBody>
          <a:bodyPr wrap="square" rtlCol="0">
            <a:spAutoFit/>
          </a:bodyPr>
          <a:lstStyle/>
          <a:p>
            <a:r>
              <a:rPr lang="es-ES_tradnl" i="1" dirty="0" err="1" smtClean="0"/>
              <a:t>Examples</a:t>
            </a:r>
            <a:r>
              <a:rPr lang="es-ES_tradnl" i="1" dirty="0" smtClean="0"/>
              <a:t>:</a:t>
            </a:r>
          </a:p>
          <a:p>
            <a:r>
              <a:rPr lang="es-ES_tradnl" i="1" dirty="0" smtClean="0"/>
              <a:t>	</a:t>
            </a:r>
            <a:r>
              <a:rPr lang="es-ES_tradnl" dirty="0" smtClean="0"/>
              <a:t>A</a:t>
            </a:r>
            <a:r>
              <a:rPr dirty="0" smtClean="0"/>
              <a:t>ssociate a number to the trust or reputation value that reflects </a:t>
            </a:r>
            <a:r>
              <a:rPr lang="es-ES_tradnl" dirty="0" smtClean="0"/>
              <a:t>	</a:t>
            </a:r>
            <a:r>
              <a:rPr dirty="0" smtClean="0"/>
              <a:t>how reliable it is</a:t>
            </a:r>
            <a:r>
              <a:rPr lang="es-ES_tradnl" dirty="0" smtClean="0"/>
              <a:t> (ex. </a:t>
            </a:r>
            <a:r>
              <a:rPr lang="es-ES_tradnl" dirty="0" err="1" smtClean="0"/>
              <a:t>ReGreT</a:t>
            </a:r>
            <a:r>
              <a:rPr lang="es-ES_tradnl" dirty="0" smtClean="0"/>
              <a:t>).</a:t>
            </a:r>
          </a:p>
          <a:p>
            <a:endParaRPr lang="es-ES_tradnl" dirty="0" smtClean="0"/>
          </a:p>
          <a:p>
            <a:r>
              <a:rPr lang="es-ES_tradnl" dirty="0" smtClean="0"/>
              <a:t>	</a:t>
            </a:r>
            <a:r>
              <a:rPr lang="es-ES_tradnl" dirty="0" err="1" smtClean="0"/>
              <a:t>The</a:t>
            </a:r>
            <a:r>
              <a:rPr lang="es-ES_tradnl" dirty="0" smtClean="0"/>
              <a:t> </a:t>
            </a:r>
            <a:r>
              <a:rPr lang="es-ES_tradnl" dirty="0" err="1" smtClean="0"/>
              <a:t>w</a:t>
            </a:r>
            <a:r>
              <a:rPr dirty="0" smtClean="0"/>
              <a:t>ideness of the fuzzy set</a:t>
            </a:r>
            <a:r>
              <a:rPr lang="es-ES_tradnl" dirty="0" smtClean="0"/>
              <a:t> </a:t>
            </a:r>
            <a:r>
              <a:rPr lang="es-ES_tradnl" dirty="0" err="1" smtClean="0"/>
              <a:t>reflects</a:t>
            </a:r>
            <a:r>
              <a:rPr lang="es-ES_tradnl" dirty="0" smtClean="0"/>
              <a:t> </a:t>
            </a:r>
            <a:r>
              <a:rPr lang="es-ES_tradnl" dirty="0" err="1" smtClean="0"/>
              <a:t>the</a:t>
            </a:r>
            <a:r>
              <a:rPr lang="es-ES_tradnl" dirty="0" smtClean="0"/>
              <a:t> </a:t>
            </a:r>
            <a:r>
              <a:rPr lang="es-ES_tradnl" dirty="0" err="1" smtClean="0"/>
              <a:t>reliability</a:t>
            </a:r>
            <a:r>
              <a:rPr lang="es-ES_tradnl" dirty="0" smtClean="0"/>
              <a:t> </a:t>
            </a:r>
            <a:r>
              <a:rPr lang="es-ES_tradnl" dirty="0" err="1" smtClean="0"/>
              <a:t>of</a:t>
            </a:r>
            <a:r>
              <a:rPr lang="es-ES_tradnl" dirty="0" smtClean="0"/>
              <a:t> </a:t>
            </a:r>
            <a:r>
              <a:rPr lang="es-ES_tradnl" dirty="0" err="1" smtClean="0"/>
              <a:t>the</a:t>
            </a:r>
            <a:r>
              <a:rPr lang="es-ES_tradnl" dirty="0" smtClean="0"/>
              <a:t> </a:t>
            </a:r>
            <a:r>
              <a:rPr lang="es-ES_tradnl" dirty="0" err="1" smtClean="0"/>
              <a:t>value</a:t>
            </a:r>
            <a:r>
              <a:rPr lang="es-ES_tradnl" dirty="0" smtClean="0"/>
              <a:t> </a:t>
            </a:r>
          </a:p>
          <a:p>
            <a:r>
              <a:rPr lang="es-ES_tradnl" dirty="0" smtClean="0"/>
              <a:t>	(ex. AFRAS).</a:t>
            </a:r>
            <a:r>
              <a:rPr dirty="0" smtClean="0"/>
              <a:t> </a:t>
            </a:r>
            <a:endParaRPr lang="es-ES_tradnl" dirty="0" smtClean="0"/>
          </a:p>
          <a:p>
            <a:r>
              <a:rPr lang="es-ES_tradnl" dirty="0" smtClean="0"/>
              <a:t>	</a:t>
            </a:r>
            <a:r>
              <a:rPr dirty="0" smtClean="0"/>
              <a:t> </a:t>
            </a:r>
          </a:p>
          <a:p>
            <a:endParaRPr dirty="0"/>
          </a:p>
        </p:txBody>
      </p:sp>
      <p:sp>
        <p:nvSpPr>
          <p:cNvPr id="7" name="6 CuadroTexto"/>
          <p:cNvSpPr txBox="1"/>
          <p:nvPr/>
        </p:nvSpPr>
        <p:spPr>
          <a:xfrm>
            <a:off x="0" y="6132"/>
            <a:ext cx="7776864" cy="338554"/>
          </a:xfrm>
          <a:prstGeom prst="rect">
            <a:avLst/>
          </a:prstGeom>
          <a:noFill/>
        </p:spPr>
        <p:txBody>
          <a:bodyPr wrap="square" rtlCol="0">
            <a:spAutoFit/>
          </a:bodyPr>
          <a:lstStyle/>
          <a:p>
            <a:r>
              <a:rPr lang="ca-ES" sz="1600" dirty="0" smtClean="0"/>
              <a:t>2 - </a:t>
            </a:r>
            <a:r>
              <a:rPr lang="en-US" sz="1600" dirty="0" smtClean="0"/>
              <a:t>Computational </a:t>
            </a:r>
            <a:r>
              <a:rPr lang="en-US" sz="1600" dirty="0"/>
              <a:t>representation of trust and reputation values</a:t>
            </a:r>
            <a:endParaRPr lang="ca-ES" sz="16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4 CuadroTexto"/>
          <p:cNvSpPr txBox="1"/>
          <p:nvPr/>
        </p:nvSpPr>
        <p:spPr>
          <a:xfrm>
            <a:off x="611560" y="4590420"/>
            <a:ext cx="7776864" cy="1323439"/>
          </a:xfrm>
          <a:prstGeom prst="rect">
            <a:avLst/>
          </a:prstGeom>
          <a:noFill/>
        </p:spPr>
        <p:txBody>
          <a:bodyPr wrap="square" rtlCol="0">
            <a:spAutoFit/>
          </a:bodyPr>
          <a:lstStyle/>
          <a:p>
            <a:r>
              <a:rPr lang="ca-ES" sz="4000" b="1" dirty="0" smtClean="0"/>
              <a:t>3 – Trust processes in </a:t>
            </a:r>
            <a:r>
              <a:rPr lang="ca-ES" sz="4000" b="1" dirty="0" err="1" smtClean="0"/>
              <a:t>multiagent</a:t>
            </a:r>
            <a:r>
              <a:rPr lang="ca-ES" sz="4000" b="1" dirty="0" smtClean="0"/>
              <a:t> </a:t>
            </a:r>
            <a:r>
              <a:rPr lang="ca-ES" sz="4000" b="1" dirty="0" err="1" smtClean="0"/>
              <a:t>system</a:t>
            </a:r>
            <a:r>
              <a:rPr lang="en-US" sz="4000" b="1" dirty="0" smtClean="0"/>
              <a:t>s</a:t>
            </a:r>
            <a:endParaRPr lang="ca-ES" sz="4000" b="1" dirty="0"/>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468342090"/>
      </p:ext>
    </p:extLst>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re 3"/>
          <p:cNvSpPr>
            <a:spLocks noGrp="1"/>
          </p:cNvSpPr>
          <p:nvPr>
            <p:ph type="title"/>
          </p:nvPr>
        </p:nvSpPr>
        <p:spPr/>
        <p:txBody>
          <a:bodyPr>
            <a:normAutofit/>
          </a:bodyPr>
          <a:lstStyle/>
          <a:p>
            <a:r>
              <a:rPr lang="fr-FR" sz="3600" dirty="0" smtClean="0"/>
              <a:t>Trust </a:t>
            </a:r>
            <a:r>
              <a:rPr lang="fr-FR" sz="3600" dirty="0" err="1" smtClean="0"/>
              <a:t>evaluation</a:t>
            </a:r>
            <a:r>
              <a:rPr lang="fr-FR" sz="3600" dirty="0" smtClean="0"/>
              <a:t> or trust </a:t>
            </a:r>
            <a:r>
              <a:rPr lang="fr-FR" sz="3600" dirty="0" err="1" smtClean="0"/>
              <a:t>decision</a:t>
            </a:r>
            <a:endParaRPr lang="fr-FR" sz="3600" dirty="0"/>
          </a:p>
        </p:txBody>
      </p:sp>
      <p:sp>
        <p:nvSpPr>
          <p:cNvPr id="5" name="Espace réservé du contenu 4"/>
          <p:cNvSpPr>
            <a:spLocks noGrp="1"/>
          </p:cNvSpPr>
          <p:nvPr>
            <p:ph idx="1"/>
          </p:nvPr>
        </p:nvSpPr>
        <p:spPr>
          <a:xfrm>
            <a:off x="457200" y="1417638"/>
            <a:ext cx="8229600" cy="4708525"/>
          </a:xfrm>
        </p:spPr>
        <p:txBody>
          <a:bodyPr>
            <a:normAutofit fontScale="77500" lnSpcReduction="20000"/>
          </a:bodyPr>
          <a:lstStyle/>
          <a:p>
            <a:pPr marL="0" indent="0">
              <a:buNone/>
            </a:pPr>
            <a:r>
              <a:rPr lang="fr-FR" dirty="0" smtClean="0"/>
              <a:t>A dual nature of trust:</a:t>
            </a:r>
          </a:p>
          <a:p>
            <a:pPr marL="0" indent="0">
              <a:buNone/>
            </a:pPr>
            <a:endParaRPr lang="fr-FR" dirty="0" smtClean="0"/>
          </a:p>
          <a:p>
            <a:r>
              <a:rPr lang="fr-FR" dirty="0" smtClean="0"/>
              <a:t>Trust as an </a:t>
            </a:r>
            <a:r>
              <a:rPr lang="fr-FR" b="1" dirty="0" err="1" smtClean="0">
                <a:solidFill>
                  <a:srgbClr val="000090"/>
                </a:solidFill>
              </a:rPr>
              <a:t>evaluation</a:t>
            </a:r>
            <a:endParaRPr lang="fr-FR" b="1" dirty="0" smtClean="0">
              <a:solidFill>
                <a:srgbClr val="000090"/>
              </a:solidFill>
            </a:endParaRPr>
          </a:p>
          <a:p>
            <a:pPr lvl="1"/>
            <a:r>
              <a:rPr lang="fr-FR" dirty="0" smtClean="0"/>
              <a:t>« </a:t>
            </a:r>
            <a:r>
              <a:rPr lang="fr-FR" i="1" dirty="0" smtClean="0"/>
              <a:t>Trust </a:t>
            </a:r>
            <a:r>
              <a:rPr lang="fr-FR" i="1" dirty="0" err="1" smtClean="0"/>
              <a:t>is</a:t>
            </a:r>
            <a:r>
              <a:rPr lang="fr-FR" i="1" dirty="0" smtClean="0"/>
              <a:t> the subjective </a:t>
            </a:r>
            <a:r>
              <a:rPr lang="fr-FR" i="1" dirty="0" err="1" smtClean="0"/>
              <a:t>probability</a:t>
            </a:r>
            <a:r>
              <a:rPr lang="fr-FR" i="1" dirty="0" smtClean="0"/>
              <a:t> by </a:t>
            </a:r>
            <a:r>
              <a:rPr lang="fr-FR" i="1" dirty="0" err="1" smtClean="0"/>
              <a:t>which</a:t>
            </a:r>
            <a:r>
              <a:rPr lang="fr-FR" i="1" dirty="0" smtClean="0"/>
              <a:t> an </a:t>
            </a:r>
            <a:r>
              <a:rPr lang="fr-FR" i="1" dirty="0" err="1" smtClean="0"/>
              <a:t>individual</a:t>
            </a:r>
            <a:r>
              <a:rPr lang="fr-FR" i="1" dirty="0" smtClean="0"/>
              <a:t>, A, </a:t>
            </a:r>
            <a:r>
              <a:rPr lang="fr-FR" i="1" dirty="0" err="1" smtClean="0"/>
              <a:t>expects</a:t>
            </a:r>
            <a:r>
              <a:rPr lang="fr-FR" i="1" dirty="0" smtClean="0"/>
              <a:t> </a:t>
            </a:r>
            <a:r>
              <a:rPr lang="fr-FR" i="1" dirty="0" err="1" smtClean="0"/>
              <a:t>that</a:t>
            </a:r>
            <a:r>
              <a:rPr lang="fr-FR" i="1" dirty="0" smtClean="0"/>
              <a:t> </a:t>
            </a:r>
            <a:r>
              <a:rPr lang="fr-FR" i="1" dirty="0" err="1" smtClean="0"/>
              <a:t>another</a:t>
            </a:r>
            <a:r>
              <a:rPr lang="fr-FR" i="1" dirty="0" smtClean="0"/>
              <a:t> </a:t>
            </a:r>
            <a:r>
              <a:rPr lang="fr-FR" i="1" dirty="0" err="1" smtClean="0"/>
              <a:t>individual</a:t>
            </a:r>
            <a:r>
              <a:rPr lang="fr-FR" i="1" dirty="0" smtClean="0"/>
              <a:t>, B, </a:t>
            </a:r>
            <a:r>
              <a:rPr lang="fr-FR" i="1" dirty="0" err="1" smtClean="0"/>
              <a:t>performs</a:t>
            </a:r>
            <a:r>
              <a:rPr lang="fr-FR" i="1" dirty="0" smtClean="0"/>
              <a:t> a </a:t>
            </a:r>
            <a:r>
              <a:rPr lang="fr-FR" i="1" dirty="0" err="1" smtClean="0"/>
              <a:t>given</a:t>
            </a:r>
            <a:r>
              <a:rPr lang="fr-FR" i="1" dirty="0" smtClean="0"/>
              <a:t> action on </a:t>
            </a:r>
            <a:r>
              <a:rPr lang="fr-FR" i="1" dirty="0" err="1" smtClean="0"/>
              <a:t>which</a:t>
            </a:r>
            <a:r>
              <a:rPr lang="fr-FR" i="1" dirty="0" smtClean="0"/>
              <a:t> </a:t>
            </a:r>
            <a:r>
              <a:rPr lang="fr-FR" i="1" dirty="0" err="1" smtClean="0"/>
              <a:t>its</a:t>
            </a:r>
            <a:r>
              <a:rPr lang="fr-FR" i="1" dirty="0" smtClean="0"/>
              <a:t> </a:t>
            </a:r>
            <a:r>
              <a:rPr lang="fr-FR" i="1" dirty="0" err="1" smtClean="0"/>
              <a:t>welfare</a:t>
            </a:r>
            <a:r>
              <a:rPr lang="fr-FR" i="1" dirty="0" smtClean="0"/>
              <a:t> </a:t>
            </a:r>
            <a:r>
              <a:rPr lang="fr-FR" i="1" dirty="0" err="1" smtClean="0"/>
              <a:t>depends</a:t>
            </a:r>
            <a:r>
              <a:rPr lang="fr-FR" dirty="0" smtClean="0"/>
              <a:t> » [Gambetta, 88]</a:t>
            </a:r>
          </a:p>
          <a:p>
            <a:pPr lvl="1"/>
            <a:r>
              <a:rPr lang="fr-FR" dirty="0" err="1"/>
              <a:t>e</a:t>
            </a:r>
            <a:r>
              <a:rPr lang="fr-FR" dirty="0" err="1" smtClean="0"/>
              <a:t>.g</a:t>
            </a:r>
            <a:r>
              <a:rPr lang="fr-FR" dirty="0" smtClean="0"/>
              <a:t>.: I trust </a:t>
            </a:r>
            <a:r>
              <a:rPr lang="fr-FR" dirty="0" err="1" smtClean="0"/>
              <a:t>that</a:t>
            </a:r>
            <a:r>
              <a:rPr lang="fr-FR" dirty="0" smtClean="0"/>
              <a:t> </a:t>
            </a:r>
            <a:r>
              <a:rPr lang="fr-FR" dirty="0" err="1" smtClean="0"/>
              <a:t>my</a:t>
            </a:r>
            <a:r>
              <a:rPr lang="fr-FR" dirty="0" smtClean="0"/>
              <a:t> </a:t>
            </a:r>
            <a:r>
              <a:rPr lang="fr-FR" dirty="0" err="1" smtClean="0"/>
              <a:t>medical</a:t>
            </a:r>
            <a:r>
              <a:rPr lang="fr-FR" dirty="0" smtClean="0"/>
              <a:t> </a:t>
            </a:r>
            <a:r>
              <a:rPr lang="fr-FR" dirty="0" err="1" smtClean="0"/>
              <a:t>doctor</a:t>
            </a:r>
            <a:r>
              <a:rPr lang="fr-FR" dirty="0" smtClean="0"/>
              <a:t> </a:t>
            </a:r>
            <a:r>
              <a:rPr lang="fr-FR" dirty="0" err="1" smtClean="0"/>
              <a:t>is</a:t>
            </a:r>
            <a:r>
              <a:rPr lang="fr-FR" dirty="0" smtClean="0"/>
              <a:t> a good surgeon</a:t>
            </a:r>
          </a:p>
          <a:p>
            <a:pPr lvl="1"/>
            <a:endParaRPr lang="fr-FR" dirty="0" smtClean="0"/>
          </a:p>
          <a:p>
            <a:r>
              <a:rPr lang="fr-FR" dirty="0" smtClean="0"/>
              <a:t>Trust as an </a:t>
            </a:r>
            <a:r>
              <a:rPr lang="fr-FR" b="1" dirty="0" err="1" smtClean="0">
                <a:solidFill>
                  <a:srgbClr val="000090"/>
                </a:solidFill>
              </a:rPr>
              <a:t>act</a:t>
            </a:r>
            <a:endParaRPr lang="fr-FR" b="1" dirty="0" smtClean="0">
              <a:solidFill>
                <a:srgbClr val="000090"/>
              </a:solidFill>
            </a:endParaRPr>
          </a:p>
          <a:p>
            <a:pPr lvl="1"/>
            <a:r>
              <a:rPr lang="fr-FR" dirty="0" smtClean="0"/>
              <a:t>Trust </a:t>
            </a:r>
            <a:r>
              <a:rPr lang="fr-FR" dirty="0" err="1" smtClean="0"/>
              <a:t>is</a:t>
            </a:r>
            <a:r>
              <a:rPr lang="fr-FR" dirty="0" smtClean="0"/>
              <a:t> </a:t>
            </a:r>
            <a:r>
              <a:rPr lang="fr-FR" dirty="0" err="1" smtClean="0"/>
              <a:t>also</a:t>
            </a:r>
            <a:r>
              <a:rPr lang="fr-FR" dirty="0" smtClean="0"/>
              <a:t> the « </a:t>
            </a:r>
            <a:r>
              <a:rPr lang="fr-FR" i="1" dirty="0" err="1" smtClean="0"/>
              <a:t>decision</a:t>
            </a:r>
            <a:r>
              <a:rPr lang="fr-FR" i="1" dirty="0" smtClean="0"/>
              <a:t> and the </a:t>
            </a:r>
            <a:r>
              <a:rPr lang="fr-FR" i="1" dirty="0" err="1" smtClean="0"/>
              <a:t>act</a:t>
            </a:r>
            <a:r>
              <a:rPr lang="fr-FR" i="1" dirty="0" smtClean="0"/>
              <a:t> of </a:t>
            </a:r>
            <a:r>
              <a:rPr lang="fr-FR" i="1" dirty="0" err="1" smtClean="0"/>
              <a:t>relying</a:t>
            </a:r>
            <a:r>
              <a:rPr lang="fr-FR" i="1" dirty="0" smtClean="0"/>
              <a:t> on, </a:t>
            </a:r>
            <a:r>
              <a:rPr lang="fr-FR" i="1" dirty="0" err="1" smtClean="0"/>
              <a:t>counting</a:t>
            </a:r>
            <a:r>
              <a:rPr lang="fr-FR" i="1" dirty="0" smtClean="0"/>
              <a:t> on, </a:t>
            </a:r>
            <a:r>
              <a:rPr lang="fr-FR" i="1" dirty="0" err="1" smtClean="0"/>
              <a:t>depending</a:t>
            </a:r>
            <a:r>
              <a:rPr lang="fr-FR" i="1" dirty="0" smtClean="0"/>
              <a:t> on [the trustee]</a:t>
            </a:r>
            <a:r>
              <a:rPr lang="fr-FR" dirty="0" smtClean="0"/>
              <a:t> » [</a:t>
            </a:r>
            <a:r>
              <a:rPr lang="fr-FR" dirty="0" err="1" smtClean="0"/>
              <a:t>Castelfranchi</a:t>
            </a:r>
            <a:r>
              <a:rPr lang="fr-FR" dirty="0" smtClean="0"/>
              <a:t> &amp; Falcone, 10]</a:t>
            </a:r>
          </a:p>
          <a:p>
            <a:pPr lvl="1"/>
            <a:r>
              <a:rPr lang="fr-FR" dirty="0" err="1" smtClean="0"/>
              <a:t>E.g</a:t>
            </a:r>
            <a:r>
              <a:rPr lang="fr-FR" dirty="0" smtClean="0"/>
              <a:t>.: I </a:t>
            </a:r>
            <a:r>
              <a:rPr lang="fr-FR" dirty="0" err="1" smtClean="0"/>
              <a:t>decide</a:t>
            </a:r>
            <a:r>
              <a:rPr lang="fr-FR" dirty="0" smtClean="0"/>
              <a:t> </a:t>
            </a:r>
            <a:r>
              <a:rPr lang="fr-FR" dirty="0" err="1" smtClean="0"/>
              <a:t>that</a:t>
            </a:r>
            <a:r>
              <a:rPr lang="fr-FR" dirty="0" smtClean="0"/>
              <a:t> </a:t>
            </a:r>
            <a:r>
              <a:rPr lang="fr-FR" dirty="0" err="1" smtClean="0"/>
              <a:t>my</a:t>
            </a:r>
            <a:r>
              <a:rPr lang="fr-FR" dirty="0" smtClean="0"/>
              <a:t> </a:t>
            </a:r>
            <a:r>
              <a:rPr lang="fr-FR" dirty="0" err="1" smtClean="0"/>
              <a:t>medical</a:t>
            </a:r>
            <a:r>
              <a:rPr lang="fr-FR" dirty="0" smtClean="0"/>
              <a:t> </a:t>
            </a:r>
            <a:r>
              <a:rPr lang="fr-FR" dirty="0" err="1" smtClean="0"/>
              <a:t>doctor</a:t>
            </a:r>
            <a:r>
              <a:rPr lang="fr-FR" dirty="0" smtClean="0"/>
              <a:t> </a:t>
            </a:r>
            <a:r>
              <a:rPr lang="fr-FR" dirty="0" err="1" smtClean="0"/>
              <a:t>will</a:t>
            </a:r>
            <a:r>
              <a:rPr lang="fr-FR" dirty="0" smtClean="0"/>
              <a:t> </a:t>
            </a:r>
            <a:r>
              <a:rPr lang="fr-FR" dirty="0" err="1" smtClean="0"/>
              <a:t>perform</a:t>
            </a:r>
            <a:r>
              <a:rPr lang="fr-FR" dirty="0" smtClean="0"/>
              <a:t> a </a:t>
            </a:r>
            <a:r>
              <a:rPr lang="fr-FR" dirty="0" err="1" smtClean="0"/>
              <a:t>surgery</a:t>
            </a:r>
            <a:r>
              <a:rPr lang="fr-FR" dirty="0" smtClean="0"/>
              <a:t> on me</a:t>
            </a:r>
            <a:endParaRPr lang="fr-FR" dirty="0"/>
          </a:p>
        </p:txBody>
      </p:sp>
      <p:sp>
        <p:nvSpPr>
          <p:cNvPr id="7" name="6 CuadroTexto"/>
          <p:cNvSpPr txBox="1"/>
          <p:nvPr/>
        </p:nvSpPr>
        <p:spPr>
          <a:xfrm>
            <a:off x="28221" y="0"/>
            <a:ext cx="7776864" cy="338554"/>
          </a:xfrm>
          <a:prstGeom prst="rect">
            <a:avLst/>
          </a:prstGeom>
          <a:noFill/>
        </p:spPr>
        <p:txBody>
          <a:bodyPr wrap="square" rtlCol="0">
            <a:spAutoFit/>
          </a:bodyPr>
          <a:lstStyle/>
          <a:p>
            <a:r>
              <a:rPr lang="ca-ES" sz="1600" dirty="0" smtClean="0"/>
              <a:t>3 – Trust processes in </a:t>
            </a:r>
            <a:r>
              <a:rPr lang="ca-ES" sz="1600" dirty="0" err="1" smtClean="0"/>
              <a:t>multiagent</a:t>
            </a:r>
            <a:r>
              <a:rPr lang="ca-ES" sz="1600" dirty="0" smtClean="0"/>
              <a:t> </a:t>
            </a:r>
            <a:r>
              <a:rPr lang="ca-ES" sz="1600" dirty="0" err="1" smtClean="0"/>
              <a:t>system</a:t>
            </a:r>
            <a:r>
              <a:rPr lang="en-US" sz="1600" dirty="0" smtClean="0"/>
              <a:t>s</a:t>
            </a:r>
            <a:endParaRPr lang="ca-ES" sz="1600" dirty="0"/>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4233685693"/>
      </p:ext>
    </p:extLst>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sz="3600" dirty="0" smtClean="0"/>
              <a:t>General </a:t>
            </a:r>
            <a:r>
              <a:rPr lang="fr-FR" sz="3600" dirty="0" err="1" smtClean="0"/>
              <a:t>overview</a:t>
            </a:r>
            <a:r>
              <a:rPr lang="fr-FR" sz="3600" dirty="0" smtClean="0"/>
              <a:t> of trust </a:t>
            </a:r>
            <a:r>
              <a:rPr lang="fr-FR" sz="3600" dirty="0" err="1" smtClean="0"/>
              <a:t>processes</a:t>
            </a:r>
            <a:endParaRPr lang="fr-FR" sz="3600" dirty="0"/>
          </a:p>
        </p:txBody>
      </p:sp>
      <p:sp>
        <p:nvSpPr>
          <p:cNvPr id="3" name="Espace réservé du contenu 2"/>
          <p:cNvSpPr>
            <a:spLocks noGrp="1"/>
          </p:cNvSpPr>
          <p:nvPr>
            <p:ph idx="1"/>
          </p:nvPr>
        </p:nvSpPr>
        <p:spPr/>
        <p:txBody>
          <a:bodyPr>
            <a:normAutofit fontScale="92500" lnSpcReduction="10000"/>
          </a:bodyPr>
          <a:lstStyle/>
          <a:p>
            <a:r>
              <a:rPr lang="fr-FR" dirty="0" smtClean="0"/>
              <a:t>Trust </a:t>
            </a:r>
            <a:r>
              <a:rPr lang="fr-FR" dirty="0" err="1" smtClean="0"/>
              <a:t>evaluation</a:t>
            </a:r>
            <a:endParaRPr lang="fr-FR" dirty="0" smtClean="0"/>
          </a:p>
          <a:p>
            <a:pPr lvl="1"/>
            <a:r>
              <a:rPr lang="fr-FR" dirty="0" smtClean="0"/>
              <a:t>A </a:t>
            </a:r>
            <a:r>
              <a:rPr lang="fr-FR" i="1" dirty="0" err="1" smtClean="0"/>
              <a:t>trustor</a:t>
            </a:r>
            <a:r>
              <a:rPr lang="fr-FR" i="1" dirty="0" smtClean="0"/>
              <a:t> X</a:t>
            </a:r>
            <a:r>
              <a:rPr lang="fr-FR" dirty="0" smtClean="0"/>
              <a:t> uses </a:t>
            </a:r>
            <a:r>
              <a:rPr lang="fr-FR" dirty="0" err="1" smtClean="0"/>
              <a:t>various</a:t>
            </a:r>
            <a:r>
              <a:rPr lang="fr-FR" dirty="0" smtClean="0"/>
              <a:t> information sources to </a:t>
            </a:r>
            <a:r>
              <a:rPr lang="fr-FR" dirty="0" err="1" smtClean="0"/>
              <a:t>decide</a:t>
            </a:r>
            <a:r>
              <a:rPr lang="fr-FR" dirty="0" smtClean="0"/>
              <a:t> if a </a:t>
            </a:r>
            <a:r>
              <a:rPr lang="fr-FR" i="1" dirty="0" smtClean="0"/>
              <a:t>trustee Y</a:t>
            </a:r>
            <a:r>
              <a:rPr lang="fr-FR" dirty="0" smtClean="0"/>
              <a:t> </a:t>
            </a:r>
            <a:r>
              <a:rPr lang="fr-FR" dirty="0" err="1" smtClean="0"/>
              <a:t>is</a:t>
            </a:r>
            <a:r>
              <a:rPr lang="fr-FR" dirty="0" smtClean="0"/>
              <a:t> </a:t>
            </a:r>
            <a:r>
              <a:rPr lang="fr-FR" dirty="0" err="1" smtClean="0"/>
              <a:t>trustworthy</a:t>
            </a:r>
            <a:endParaRPr lang="fr-FR" dirty="0" smtClean="0"/>
          </a:p>
          <a:p>
            <a:pPr lvl="1"/>
            <a:r>
              <a:rPr lang="fr-FR" dirty="0" smtClean="0"/>
              <a:t>It </a:t>
            </a:r>
            <a:r>
              <a:rPr lang="fr-FR" dirty="0" err="1" smtClean="0"/>
              <a:t>consists</a:t>
            </a:r>
            <a:r>
              <a:rPr lang="fr-FR" dirty="0" smtClean="0"/>
              <a:t> in a set of </a:t>
            </a:r>
            <a:r>
              <a:rPr lang="fr-FR" b="1" i="1" dirty="0" smtClean="0">
                <a:solidFill>
                  <a:srgbClr val="000090"/>
                </a:solidFill>
              </a:rPr>
              <a:t>social </a:t>
            </a:r>
            <a:r>
              <a:rPr lang="fr-FR" b="1" i="1" dirty="0" err="1" smtClean="0">
                <a:solidFill>
                  <a:srgbClr val="000090"/>
                </a:solidFill>
              </a:rPr>
              <a:t>evaluations</a:t>
            </a:r>
            <a:r>
              <a:rPr lang="fr-FR" b="1" i="1" dirty="0" smtClean="0">
                <a:solidFill>
                  <a:srgbClr val="000090"/>
                </a:solidFill>
              </a:rPr>
              <a:t> </a:t>
            </a:r>
            <a:r>
              <a:rPr lang="fr-FR" dirty="0" smtClean="0"/>
              <a:t>(</a:t>
            </a:r>
            <a:r>
              <a:rPr lang="fr-FR" dirty="0" err="1" smtClean="0"/>
              <a:t>either</a:t>
            </a:r>
            <a:r>
              <a:rPr lang="fr-FR" dirty="0" smtClean="0"/>
              <a:t> </a:t>
            </a:r>
            <a:r>
              <a:rPr lang="fr-FR" i="1" dirty="0" smtClean="0"/>
              <a:t>images</a:t>
            </a:r>
            <a:r>
              <a:rPr lang="fr-FR" dirty="0" smtClean="0"/>
              <a:t> or </a:t>
            </a:r>
            <a:r>
              <a:rPr lang="fr-FR" i="1" dirty="0" err="1" smtClean="0"/>
              <a:t>reputations</a:t>
            </a:r>
            <a:r>
              <a:rPr lang="fr-FR" dirty="0" smtClean="0"/>
              <a:t>)</a:t>
            </a:r>
          </a:p>
          <a:p>
            <a:r>
              <a:rPr lang="fr-FR" dirty="0" smtClean="0"/>
              <a:t>Trust </a:t>
            </a:r>
            <a:r>
              <a:rPr lang="fr-FR" dirty="0" err="1" smtClean="0"/>
              <a:t>decision</a:t>
            </a:r>
            <a:endParaRPr lang="fr-FR" dirty="0" smtClean="0"/>
          </a:p>
          <a:p>
            <a:pPr lvl="1"/>
            <a:r>
              <a:rPr lang="fr-FR" dirty="0" smtClean="0"/>
              <a:t>A </a:t>
            </a:r>
            <a:r>
              <a:rPr lang="fr-FR" i="1" dirty="0" err="1" smtClean="0"/>
              <a:t>trustor</a:t>
            </a:r>
            <a:r>
              <a:rPr lang="fr-FR" i="1" dirty="0" smtClean="0"/>
              <a:t> X</a:t>
            </a:r>
            <a:r>
              <a:rPr lang="fr-FR" dirty="0" smtClean="0"/>
              <a:t> </a:t>
            </a:r>
            <a:r>
              <a:rPr lang="fr-FR" dirty="0" err="1" smtClean="0"/>
              <a:t>decides</a:t>
            </a:r>
            <a:r>
              <a:rPr lang="fr-FR" dirty="0" smtClean="0"/>
              <a:t> if a </a:t>
            </a:r>
            <a:r>
              <a:rPr lang="fr-FR" i="1" dirty="0" smtClean="0"/>
              <a:t>trustee Y</a:t>
            </a:r>
            <a:r>
              <a:rPr lang="fr-FR" dirty="0" smtClean="0"/>
              <a:t> </a:t>
            </a:r>
            <a:r>
              <a:rPr lang="fr-FR" dirty="0" err="1" smtClean="0"/>
              <a:t>can</a:t>
            </a:r>
            <a:r>
              <a:rPr lang="fr-FR" dirty="0" smtClean="0"/>
              <a:t> </a:t>
            </a:r>
            <a:r>
              <a:rPr lang="fr-FR" dirty="0" err="1" smtClean="0"/>
              <a:t>be</a:t>
            </a:r>
            <a:r>
              <a:rPr lang="fr-FR" dirty="0" smtClean="0"/>
              <a:t> </a:t>
            </a:r>
            <a:r>
              <a:rPr lang="fr-FR" dirty="0" err="1" smtClean="0"/>
              <a:t>relied</a:t>
            </a:r>
            <a:r>
              <a:rPr lang="fr-FR" dirty="0" smtClean="0"/>
              <a:t> on for a </a:t>
            </a:r>
            <a:r>
              <a:rPr lang="fr-FR" dirty="0" err="1" smtClean="0"/>
              <a:t>given</a:t>
            </a:r>
            <a:r>
              <a:rPr lang="fr-FR" dirty="0" smtClean="0"/>
              <a:t> </a:t>
            </a:r>
            <a:r>
              <a:rPr lang="fr-FR" dirty="0" err="1" smtClean="0"/>
              <a:t>task</a:t>
            </a:r>
            <a:endParaRPr lang="fr-FR" dirty="0" smtClean="0"/>
          </a:p>
          <a:p>
            <a:pPr lvl="1"/>
            <a:r>
              <a:rPr lang="fr-FR" dirty="0" smtClean="0"/>
              <a:t>It </a:t>
            </a:r>
            <a:r>
              <a:rPr lang="fr-FR" dirty="0" err="1" smtClean="0"/>
              <a:t>is</a:t>
            </a:r>
            <a:r>
              <a:rPr lang="fr-FR" dirty="0" smtClean="0"/>
              <a:t> a </a:t>
            </a:r>
            <a:r>
              <a:rPr lang="fr-FR" b="1" i="1" dirty="0" err="1" smtClean="0">
                <a:solidFill>
                  <a:srgbClr val="000090"/>
                </a:solidFill>
              </a:rPr>
              <a:t>decision</a:t>
            </a:r>
            <a:r>
              <a:rPr lang="fr-FR" b="1" i="1" dirty="0" smtClean="0">
                <a:solidFill>
                  <a:srgbClr val="000090"/>
                </a:solidFill>
              </a:rPr>
              <a:t> </a:t>
            </a:r>
            <a:r>
              <a:rPr lang="fr-FR" b="1" i="1" dirty="0" err="1" smtClean="0">
                <a:solidFill>
                  <a:srgbClr val="000090"/>
                </a:solidFill>
              </a:rPr>
              <a:t>process</a:t>
            </a:r>
            <a:r>
              <a:rPr lang="fr-FR" b="1" i="1" dirty="0" smtClean="0">
                <a:solidFill>
                  <a:srgbClr val="000090"/>
                </a:solidFill>
              </a:rPr>
              <a:t> </a:t>
            </a:r>
            <a:r>
              <a:rPr lang="fr-FR" dirty="0" err="1" smtClean="0"/>
              <a:t>taking</a:t>
            </a:r>
            <a:r>
              <a:rPr lang="fr-FR" dirty="0" smtClean="0"/>
              <a:t> </a:t>
            </a:r>
            <a:r>
              <a:rPr lang="fr-FR" dirty="0" err="1" smtClean="0"/>
              <a:t>into</a:t>
            </a:r>
            <a:r>
              <a:rPr lang="fr-FR" dirty="0" smtClean="0"/>
              <a:t> </a:t>
            </a:r>
            <a:r>
              <a:rPr lang="fr-FR" dirty="0" err="1" smtClean="0"/>
              <a:t>account</a:t>
            </a:r>
            <a:r>
              <a:rPr lang="fr-FR" dirty="0" smtClean="0"/>
              <a:t> trust </a:t>
            </a:r>
            <a:r>
              <a:rPr lang="fr-FR" dirty="0" err="1" smtClean="0"/>
              <a:t>evaluations</a:t>
            </a:r>
            <a:endParaRPr lang="fr-FR" dirty="0"/>
          </a:p>
        </p:txBody>
      </p:sp>
      <p:sp>
        <p:nvSpPr>
          <p:cNvPr id="4" name="3 CuadroTexto"/>
          <p:cNvSpPr txBox="1"/>
          <p:nvPr/>
        </p:nvSpPr>
        <p:spPr>
          <a:xfrm>
            <a:off x="28221" y="0"/>
            <a:ext cx="7776864" cy="338554"/>
          </a:xfrm>
          <a:prstGeom prst="rect">
            <a:avLst/>
          </a:prstGeom>
          <a:noFill/>
        </p:spPr>
        <p:txBody>
          <a:bodyPr wrap="square" rtlCol="0">
            <a:spAutoFit/>
          </a:bodyPr>
          <a:lstStyle/>
          <a:p>
            <a:r>
              <a:rPr lang="ca-ES" sz="1600" dirty="0" smtClean="0"/>
              <a:t>3 – Trust processes in </a:t>
            </a:r>
            <a:r>
              <a:rPr lang="ca-ES" sz="1600" dirty="0" err="1" smtClean="0"/>
              <a:t>multiagent</a:t>
            </a:r>
            <a:r>
              <a:rPr lang="ca-ES" sz="1600" dirty="0" smtClean="0"/>
              <a:t> </a:t>
            </a:r>
            <a:r>
              <a:rPr lang="ca-ES" sz="1600" dirty="0" err="1" smtClean="0"/>
              <a:t>system</a:t>
            </a:r>
            <a:r>
              <a:rPr lang="en-US" sz="1600" dirty="0" smtClean="0"/>
              <a:t>s</a:t>
            </a:r>
            <a:endParaRPr lang="ca-ES" sz="1600" dirty="0"/>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677834285"/>
      </p:ext>
    </p:extLst>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196074"/>
            <a:ext cx="8229600" cy="890731"/>
          </a:xfrm>
        </p:spPr>
        <p:txBody>
          <a:bodyPr>
            <a:normAutofit/>
          </a:bodyPr>
          <a:lstStyle/>
          <a:p>
            <a:r>
              <a:rPr lang="fr-FR" sz="3600" dirty="0" smtClean="0"/>
              <a:t>Trust </a:t>
            </a:r>
            <a:r>
              <a:rPr lang="fr-FR" sz="3600" dirty="0" err="1" smtClean="0"/>
              <a:t>processes</a:t>
            </a:r>
            <a:endParaRPr lang="fr-FR" sz="3600" dirty="0"/>
          </a:p>
        </p:txBody>
      </p:sp>
      <p:sp>
        <p:nvSpPr>
          <p:cNvPr id="5" name="Ellipse 4"/>
          <p:cNvSpPr/>
          <p:nvPr/>
        </p:nvSpPr>
        <p:spPr>
          <a:xfrm>
            <a:off x="426290" y="1911728"/>
            <a:ext cx="2374590" cy="811830"/>
          </a:xfrm>
          <a:prstGeom prst="ellipse">
            <a:avLst/>
          </a:prstGeom>
        </p:spPr>
        <p:style>
          <a:lnRef idx="1">
            <a:schemeClr val="accent3"/>
          </a:lnRef>
          <a:fillRef idx="3">
            <a:schemeClr val="accent3"/>
          </a:fillRef>
          <a:effectRef idx="2">
            <a:schemeClr val="accent3"/>
          </a:effectRef>
          <a:fontRef idx="minor">
            <a:schemeClr val="lt1"/>
          </a:fontRef>
        </p:style>
        <p:txBody>
          <a:bodyPr rtlCol="0" anchor="ctr"/>
          <a:lstStyle/>
          <a:p>
            <a:pPr algn="ctr"/>
            <a:r>
              <a:rPr lang="fr-FR" dirty="0" smtClean="0">
                <a:solidFill>
                  <a:schemeClr val="tx1"/>
                </a:solidFill>
              </a:rPr>
              <a:t>Direct </a:t>
            </a:r>
            <a:r>
              <a:rPr lang="fr-FR" dirty="0" err="1" smtClean="0">
                <a:solidFill>
                  <a:schemeClr val="tx1"/>
                </a:solidFill>
              </a:rPr>
              <a:t>experiences</a:t>
            </a:r>
            <a:endParaRPr lang="fr-FR" dirty="0">
              <a:solidFill>
                <a:schemeClr val="tx1"/>
              </a:solidFill>
            </a:endParaRPr>
          </a:p>
        </p:txBody>
      </p:sp>
      <p:sp>
        <p:nvSpPr>
          <p:cNvPr id="6" name="Ellipse 5"/>
          <p:cNvSpPr/>
          <p:nvPr/>
        </p:nvSpPr>
        <p:spPr>
          <a:xfrm>
            <a:off x="3743602" y="1911728"/>
            <a:ext cx="2374590" cy="811830"/>
          </a:xfrm>
          <a:prstGeom prst="ellipse">
            <a:avLst/>
          </a:prstGeom>
        </p:spPr>
        <p:style>
          <a:lnRef idx="1">
            <a:schemeClr val="accent3"/>
          </a:lnRef>
          <a:fillRef idx="3">
            <a:schemeClr val="accent3"/>
          </a:fillRef>
          <a:effectRef idx="2">
            <a:schemeClr val="accent3"/>
          </a:effectRef>
          <a:fontRef idx="minor">
            <a:schemeClr val="lt1"/>
          </a:fontRef>
        </p:style>
        <p:txBody>
          <a:bodyPr rtlCol="0" anchor="ctr"/>
          <a:lstStyle/>
          <a:p>
            <a:pPr algn="ctr"/>
            <a:r>
              <a:rPr lang="fr-FR" dirty="0" err="1" smtClean="0">
                <a:solidFill>
                  <a:schemeClr val="tx1"/>
                </a:solidFill>
              </a:rPr>
              <a:t>Communicated</a:t>
            </a:r>
            <a:endParaRPr lang="fr-FR" dirty="0" smtClean="0">
              <a:solidFill>
                <a:schemeClr val="tx1"/>
              </a:solidFill>
            </a:endParaRPr>
          </a:p>
          <a:p>
            <a:pPr algn="ctr"/>
            <a:r>
              <a:rPr lang="fr-FR" dirty="0" err="1" smtClean="0">
                <a:solidFill>
                  <a:schemeClr val="tx1"/>
                </a:solidFill>
              </a:rPr>
              <a:t>experiences</a:t>
            </a:r>
            <a:endParaRPr lang="fr-FR" dirty="0">
              <a:solidFill>
                <a:schemeClr val="tx1"/>
              </a:solidFill>
            </a:endParaRPr>
          </a:p>
        </p:txBody>
      </p:sp>
      <p:sp>
        <p:nvSpPr>
          <p:cNvPr id="7" name="Ellipse 6"/>
          <p:cNvSpPr/>
          <p:nvPr/>
        </p:nvSpPr>
        <p:spPr>
          <a:xfrm>
            <a:off x="2023665" y="1099898"/>
            <a:ext cx="2374590" cy="811830"/>
          </a:xfrm>
          <a:prstGeom prst="ellipse">
            <a:avLst/>
          </a:prstGeom>
        </p:spPr>
        <p:style>
          <a:lnRef idx="1">
            <a:schemeClr val="accent3"/>
          </a:lnRef>
          <a:fillRef idx="3">
            <a:schemeClr val="accent3"/>
          </a:fillRef>
          <a:effectRef idx="2">
            <a:schemeClr val="accent3"/>
          </a:effectRef>
          <a:fontRef idx="minor">
            <a:schemeClr val="lt1"/>
          </a:fontRef>
        </p:style>
        <p:txBody>
          <a:bodyPr rtlCol="0" anchor="ctr"/>
          <a:lstStyle/>
          <a:p>
            <a:pPr algn="ctr"/>
            <a:r>
              <a:rPr lang="fr-FR" dirty="0" smtClean="0">
                <a:solidFill>
                  <a:schemeClr val="tx1"/>
                </a:solidFill>
              </a:rPr>
              <a:t>Social information</a:t>
            </a:r>
          </a:p>
        </p:txBody>
      </p:sp>
      <p:sp>
        <p:nvSpPr>
          <p:cNvPr id="8" name="Ellipse 7"/>
          <p:cNvSpPr/>
          <p:nvPr/>
        </p:nvSpPr>
        <p:spPr>
          <a:xfrm>
            <a:off x="2408077" y="2810487"/>
            <a:ext cx="1635592" cy="811830"/>
          </a:xfrm>
          <a:prstGeom prst="ellipse">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fr-FR" dirty="0" smtClean="0">
                <a:solidFill>
                  <a:schemeClr val="tx1"/>
                </a:solidFill>
              </a:rPr>
              <a:t>Images</a:t>
            </a:r>
            <a:endParaRPr lang="fr-FR" dirty="0">
              <a:solidFill>
                <a:schemeClr val="tx1"/>
              </a:solidFill>
            </a:endParaRPr>
          </a:p>
        </p:txBody>
      </p:sp>
      <p:sp>
        <p:nvSpPr>
          <p:cNvPr id="9" name="Ellipse 8"/>
          <p:cNvSpPr/>
          <p:nvPr/>
        </p:nvSpPr>
        <p:spPr>
          <a:xfrm>
            <a:off x="6009799" y="2810487"/>
            <a:ext cx="1878567" cy="811830"/>
          </a:xfrm>
          <a:prstGeom prst="ellipse">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fr-FR" dirty="0" err="1" smtClean="0">
                <a:solidFill>
                  <a:schemeClr val="tx1"/>
                </a:solidFill>
              </a:rPr>
              <a:t>Reputations</a:t>
            </a:r>
            <a:endParaRPr lang="fr-FR" dirty="0">
              <a:solidFill>
                <a:schemeClr val="tx1"/>
              </a:solidFill>
            </a:endParaRPr>
          </a:p>
        </p:txBody>
      </p:sp>
      <p:sp>
        <p:nvSpPr>
          <p:cNvPr id="10" name="Rectangle à coins arrondis 9"/>
          <p:cNvSpPr/>
          <p:nvPr/>
        </p:nvSpPr>
        <p:spPr>
          <a:xfrm>
            <a:off x="3782882" y="3980587"/>
            <a:ext cx="2374590" cy="523761"/>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2000" dirty="0" smtClean="0">
                <a:solidFill>
                  <a:srgbClr val="000000"/>
                </a:solidFill>
              </a:rPr>
              <a:t>Trust </a:t>
            </a:r>
            <a:r>
              <a:rPr lang="fr-FR" sz="2000" dirty="0" err="1" smtClean="0">
                <a:solidFill>
                  <a:srgbClr val="000000"/>
                </a:solidFill>
              </a:rPr>
              <a:t>evaluations</a:t>
            </a:r>
            <a:endParaRPr lang="fr-FR" sz="2000" dirty="0">
              <a:solidFill>
                <a:srgbClr val="000000"/>
              </a:solidFill>
            </a:endParaRPr>
          </a:p>
        </p:txBody>
      </p:sp>
      <p:cxnSp>
        <p:nvCxnSpPr>
          <p:cNvPr id="12" name="Connecteur droit avec flèche 11"/>
          <p:cNvCxnSpPr>
            <a:stCxn id="5" idx="5"/>
            <a:endCxn id="8" idx="1"/>
          </p:cNvCxnSpPr>
          <p:nvPr/>
        </p:nvCxnSpPr>
        <p:spPr>
          <a:xfrm>
            <a:off x="2453129" y="2604668"/>
            <a:ext cx="194475" cy="324709"/>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4" name="Connecteur droit avec flèche 13"/>
          <p:cNvCxnSpPr>
            <a:stCxn id="7" idx="4"/>
            <a:endCxn id="8" idx="0"/>
          </p:cNvCxnSpPr>
          <p:nvPr/>
        </p:nvCxnSpPr>
        <p:spPr>
          <a:xfrm>
            <a:off x="3210960" y="1911728"/>
            <a:ext cx="14913" cy="898759"/>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6" name="Connecteur droit avec flèche 15"/>
          <p:cNvCxnSpPr>
            <a:stCxn id="6" idx="3"/>
            <a:endCxn id="8" idx="7"/>
          </p:cNvCxnSpPr>
          <p:nvPr/>
        </p:nvCxnSpPr>
        <p:spPr>
          <a:xfrm flipH="1">
            <a:off x="3804142" y="2604668"/>
            <a:ext cx="287211" cy="324709"/>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8" name="Connecteur en angle 17"/>
          <p:cNvCxnSpPr>
            <a:stCxn id="8" idx="4"/>
            <a:endCxn id="10" idx="0"/>
          </p:cNvCxnSpPr>
          <p:nvPr/>
        </p:nvCxnSpPr>
        <p:spPr>
          <a:xfrm rot="16200000" flipH="1">
            <a:off x="3918890" y="2929300"/>
            <a:ext cx="358270" cy="1744304"/>
          </a:xfrm>
          <a:prstGeom prst="bentConnector3">
            <a:avLst>
              <a:gd name="adj1" fmla="val 50000"/>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0" name="Connecteur en angle 19"/>
          <p:cNvCxnSpPr>
            <a:stCxn id="9" idx="4"/>
            <a:endCxn id="10" idx="0"/>
          </p:cNvCxnSpPr>
          <p:nvPr/>
        </p:nvCxnSpPr>
        <p:spPr>
          <a:xfrm rot="5400000">
            <a:off x="5780495" y="2811999"/>
            <a:ext cx="358270" cy="1978906"/>
          </a:xfrm>
          <a:prstGeom prst="bentConnector3">
            <a:avLst>
              <a:gd name="adj1" fmla="val 50000"/>
            </a:avLst>
          </a:prstGeom>
          <a:ln>
            <a:tailEnd type="arrow"/>
          </a:ln>
        </p:spPr>
        <p:style>
          <a:lnRef idx="2">
            <a:schemeClr val="accent1"/>
          </a:lnRef>
          <a:fillRef idx="0">
            <a:schemeClr val="accent1"/>
          </a:fillRef>
          <a:effectRef idx="1">
            <a:schemeClr val="accent1"/>
          </a:effectRef>
          <a:fontRef idx="minor">
            <a:schemeClr val="tx1"/>
          </a:fontRef>
        </p:style>
      </p:cxnSp>
      <p:sp>
        <p:nvSpPr>
          <p:cNvPr id="23" name="Ellipse 22"/>
          <p:cNvSpPr/>
          <p:nvPr/>
        </p:nvSpPr>
        <p:spPr>
          <a:xfrm>
            <a:off x="457200" y="4098433"/>
            <a:ext cx="2374590" cy="811830"/>
          </a:xfrm>
          <a:prstGeom prst="ellipse">
            <a:avLst/>
          </a:prstGeom>
        </p:spPr>
        <p:style>
          <a:lnRef idx="1">
            <a:schemeClr val="accent3"/>
          </a:lnRef>
          <a:fillRef idx="3">
            <a:schemeClr val="accent3"/>
          </a:fillRef>
          <a:effectRef idx="2">
            <a:schemeClr val="accent3"/>
          </a:effectRef>
          <a:fontRef idx="minor">
            <a:schemeClr val="lt1"/>
          </a:fontRef>
        </p:style>
        <p:txBody>
          <a:bodyPr rtlCol="0" anchor="ctr"/>
          <a:lstStyle/>
          <a:p>
            <a:pPr algn="ctr"/>
            <a:r>
              <a:rPr lang="fr-FR" dirty="0" err="1" smtClean="0">
                <a:solidFill>
                  <a:schemeClr val="tx1"/>
                </a:solidFill>
              </a:rPr>
              <a:t>Context</a:t>
            </a:r>
            <a:endParaRPr lang="fr-FR" dirty="0">
              <a:solidFill>
                <a:schemeClr val="tx1"/>
              </a:solidFill>
            </a:endParaRPr>
          </a:p>
        </p:txBody>
      </p:sp>
      <p:sp>
        <p:nvSpPr>
          <p:cNvPr id="24" name="Ellipse 23"/>
          <p:cNvSpPr/>
          <p:nvPr/>
        </p:nvSpPr>
        <p:spPr>
          <a:xfrm>
            <a:off x="6312210" y="4098433"/>
            <a:ext cx="2374590" cy="811830"/>
          </a:xfrm>
          <a:prstGeom prst="ellipse">
            <a:avLst/>
          </a:prstGeom>
        </p:spPr>
        <p:style>
          <a:lnRef idx="1">
            <a:schemeClr val="accent3"/>
          </a:lnRef>
          <a:fillRef idx="3">
            <a:schemeClr val="accent3"/>
          </a:fillRef>
          <a:effectRef idx="2">
            <a:schemeClr val="accent3"/>
          </a:effectRef>
          <a:fontRef idx="minor">
            <a:schemeClr val="lt1"/>
          </a:fontRef>
        </p:style>
        <p:txBody>
          <a:bodyPr rtlCol="0" anchor="ctr"/>
          <a:lstStyle/>
          <a:p>
            <a:pPr algn="ctr"/>
            <a:r>
              <a:rPr lang="fr-FR" dirty="0" smtClean="0">
                <a:solidFill>
                  <a:schemeClr val="tx1"/>
                </a:solidFill>
              </a:rPr>
              <a:t>Self motivations</a:t>
            </a:r>
            <a:endParaRPr lang="fr-FR" dirty="0">
              <a:solidFill>
                <a:schemeClr val="tx1"/>
              </a:solidFill>
            </a:endParaRPr>
          </a:p>
        </p:txBody>
      </p:sp>
      <p:sp>
        <p:nvSpPr>
          <p:cNvPr id="25" name="Rectangle à coins arrondis 24"/>
          <p:cNvSpPr/>
          <p:nvPr/>
        </p:nvSpPr>
        <p:spPr>
          <a:xfrm>
            <a:off x="3777956" y="5272168"/>
            <a:ext cx="2374590" cy="523761"/>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2000" dirty="0" smtClean="0">
                <a:solidFill>
                  <a:srgbClr val="000000"/>
                </a:solidFill>
              </a:rPr>
              <a:t>Trust </a:t>
            </a:r>
            <a:r>
              <a:rPr lang="fr-FR" sz="2000" dirty="0" err="1" smtClean="0">
                <a:solidFill>
                  <a:srgbClr val="000000"/>
                </a:solidFill>
              </a:rPr>
              <a:t>decisions</a:t>
            </a:r>
            <a:endParaRPr lang="fr-FR" sz="2000" dirty="0">
              <a:solidFill>
                <a:srgbClr val="000000"/>
              </a:solidFill>
            </a:endParaRPr>
          </a:p>
        </p:txBody>
      </p:sp>
      <p:sp>
        <p:nvSpPr>
          <p:cNvPr id="26" name="Rectangle 25"/>
          <p:cNvSpPr/>
          <p:nvPr/>
        </p:nvSpPr>
        <p:spPr>
          <a:xfrm>
            <a:off x="2097829" y="6232760"/>
            <a:ext cx="5734844" cy="510667"/>
          </a:xfrm>
          <a:prstGeom prst="rect">
            <a:avLst/>
          </a:prstGeom>
          <a:ln>
            <a:prstDash val="lgDash"/>
          </a:ln>
        </p:spPr>
        <p:style>
          <a:lnRef idx="2">
            <a:schemeClr val="dk1"/>
          </a:lnRef>
          <a:fillRef idx="1">
            <a:schemeClr val="lt1"/>
          </a:fillRef>
          <a:effectRef idx="0">
            <a:schemeClr val="dk1"/>
          </a:effectRef>
          <a:fontRef idx="minor">
            <a:schemeClr val="dk1"/>
          </a:fontRef>
        </p:style>
        <p:txBody>
          <a:bodyPr rtlCol="0" anchor="ctr"/>
          <a:lstStyle/>
          <a:p>
            <a:pPr algn="ctr"/>
            <a:r>
              <a:rPr lang="fr-FR" dirty="0" smtClean="0">
                <a:solidFill>
                  <a:srgbClr val="000000"/>
                </a:solidFill>
              </a:rPr>
              <a:t>Actions</a:t>
            </a:r>
            <a:endParaRPr lang="fr-FR" dirty="0">
              <a:solidFill>
                <a:srgbClr val="000000"/>
              </a:solidFill>
            </a:endParaRPr>
          </a:p>
        </p:txBody>
      </p:sp>
      <p:cxnSp>
        <p:nvCxnSpPr>
          <p:cNvPr id="28" name="Connecteur en angle 27"/>
          <p:cNvCxnSpPr>
            <a:stCxn id="23" idx="4"/>
            <a:endCxn id="25" idx="0"/>
          </p:cNvCxnSpPr>
          <p:nvPr/>
        </p:nvCxnSpPr>
        <p:spPr>
          <a:xfrm rot="16200000" flipH="1">
            <a:off x="3123921" y="3430837"/>
            <a:ext cx="361905" cy="3320756"/>
          </a:xfrm>
          <a:prstGeom prst="bentConnector3">
            <a:avLst/>
          </a:prstGeom>
          <a:ln>
            <a:tailEnd type="arrow"/>
          </a:ln>
        </p:spPr>
        <p:style>
          <a:lnRef idx="2">
            <a:schemeClr val="accent1"/>
          </a:lnRef>
          <a:fillRef idx="0">
            <a:schemeClr val="accent1"/>
          </a:fillRef>
          <a:effectRef idx="1">
            <a:schemeClr val="accent1"/>
          </a:effectRef>
          <a:fontRef idx="minor">
            <a:schemeClr val="tx1"/>
          </a:fontRef>
        </p:style>
      </p:cxnSp>
      <p:cxnSp>
        <p:nvCxnSpPr>
          <p:cNvPr id="30" name="Connecteur en angle 29"/>
          <p:cNvCxnSpPr>
            <a:stCxn id="24" idx="4"/>
            <a:endCxn id="25" idx="0"/>
          </p:cNvCxnSpPr>
          <p:nvPr/>
        </p:nvCxnSpPr>
        <p:spPr>
          <a:xfrm rot="5400000">
            <a:off x="6051426" y="3824088"/>
            <a:ext cx="361905" cy="2534254"/>
          </a:xfrm>
          <a:prstGeom prst="bentConnector3">
            <a:avLst/>
          </a:prstGeom>
          <a:ln>
            <a:tailEnd type="arrow"/>
          </a:ln>
        </p:spPr>
        <p:style>
          <a:lnRef idx="2">
            <a:schemeClr val="accent1"/>
          </a:lnRef>
          <a:fillRef idx="0">
            <a:schemeClr val="accent1"/>
          </a:fillRef>
          <a:effectRef idx="1">
            <a:schemeClr val="accent1"/>
          </a:effectRef>
          <a:fontRef idx="minor">
            <a:schemeClr val="tx1"/>
          </a:fontRef>
        </p:style>
      </p:cxnSp>
      <p:cxnSp>
        <p:nvCxnSpPr>
          <p:cNvPr id="32" name="Connecteur droit avec flèche 31"/>
          <p:cNvCxnSpPr>
            <a:stCxn id="10" idx="2"/>
            <a:endCxn id="25" idx="0"/>
          </p:cNvCxnSpPr>
          <p:nvPr/>
        </p:nvCxnSpPr>
        <p:spPr>
          <a:xfrm flipH="1">
            <a:off x="4965251" y="4504348"/>
            <a:ext cx="4926" cy="76782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35" name="Connecteur droit avec flèche 34"/>
          <p:cNvCxnSpPr>
            <a:stCxn id="25" idx="2"/>
            <a:endCxn id="26" idx="0"/>
          </p:cNvCxnSpPr>
          <p:nvPr/>
        </p:nvCxnSpPr>
        <p:spPr>
          <a:xfrm>
            <a:off x="4965251" y="5795929"/>
            <a:ext cx="0" cy="436831"/>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22" name="21 CuadroTexto"/>
          <p:cNvSpPr txBox="1"/>
          <p:nvPr/>
        </p:nvSpPr>
        <p:spPr>
          <a:xfrm>
            <a:off x="28221" y="0"/>
            <a:ext cx="7776864" cy="338554"/>
          </a:xfrm>
          <a:prstGeom prst="rect">
            <a:avLst/>
          </a:prstGeom>
          <a:noFill/>
        </p:spPr>
        <p:txBody>
          <a:bodyPr wrap="square" rtlCol="0">
            <a:spAutoFit/>
          </a:bodyPr>
          <a:lstStyle/>
          <a:p>
            <a:r>
              <a:rPr lang="ca-ES" sz="1600" dirty="0" smtClean="0"/>
              <a:t>3 – Trust processes in </a:t>
            </a:r>
            <a:r>
              <a:rPr lang="ca-ES" sz="1600" dirty="0" err="1" smtClean="0"/>
              <a:t>multiagent</a:t>
            </a:r>
            <a:r>
              <a:rPr lang="ca-ES" sz="1600" dirty="0" smtClean="0"/>
              <a:t> </a:t>
            </a:r>
            <a:r>
              <a:rPr lang="ca-ES" sz="1600" dirty="0" err="1" smtClean="0"/>
              <a:t>system</a:t>
            </a:r>
            <a:r>
              <a:rPr lang="en-US" sz="1600" dirty="0" smtClean="0"/>
              <a:t>s</a:t>
            </a:r>
            <a:endParaRPr lang="ca-ES" sz="1600" dirty="0"/>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814154880"/>
      </p:ext>
    </p:extLst>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sz="3600" dirty="0" smtClean="0"/>
              <a:t>Trust </a:t>
            </a:r>
            <a:r>
              <a:rPr lang="fr-FR" sz="3600" dirty="0" err="1" smtClean="0"/>
              <a:t>evaluations</a:t>
            </a:r>
            <a:r>
              <a:rPr lang="fr-FR" sz="3600" dirty="0" smtClean="0"/>
              <a:t> (1)</a:t>
            </a:r>
            <a:endParaRPr lang="fr-FR" sz="3600" dirty="0"/>
          </a:p>
        </p:txBody>
      </p:sp>
      <p:sp>
        <p:nvSpPr>
          <p:cNvPr id="3" name="Espace réservé du contenu 2"/>
          <p:cNvSpPr>
            <a:spLocks noGrp="1"/>
          </p:cNvSpPr>
          <p:nvPr>
            <p:ph idx="1"/>
          </p:nvPr>
        </p:nvSpPr>
        <p:spPr>
          <a:xfrm>
            <a:off x="3561363" y="1600200"/>
            <a:ext cx="5455879" cy="4525963"/>
          </a:xfrm>
        </p:spPr>
        <p:txBody>
          <a:bodyPr>
            <a:normAutofit fontScale="92500" lnSpcReduction="10000"/>
          </a:bodyPr>
          <a:lstStyle/>
          <a:p>
            <a:pPr marL="0" indent="0">
              <a:buNone/>
            </a:pPr>
            <a:r>
              <a:rPr lang="fr-FR" sz="2800" dirty="0" smtClean="0"/>
              <a:t>Inputs </a:t>
            </a:r>
            <a:r>
              <a:rPr lang="fr-FR" sz="2800" dirty="0" err="1" smtClean="0"/>
              <a:t>coming</a:t>
            </a:r>
            <a:r>
              <a:rPr lang="fr-FR" sz="2800" dirty="0" smtClean="0"/>
              <a:t> </a:t>
            </a:r>
            <a:r>
              <a:rPr lang="fr-FR" sz="2800" dirty="0" err="1" smtClean="0"/>
              <a:t>from</a:t>
            </a:r>
            <a:r>
              <a:rPr lang="fr-FR" sz="2800" dirty="0" smtClean="0"/>
              <a:t> </a:t>
            </a:r>
            <a:r>
              <a:rPr lang="fr-FR" sz="2800" dirty="0" err="1" smtClean="0"/>
              <a:t>different</a:t>
            </a:r>
            <a:r>
              <a:rPr lang="fr-FR" sz="2800" dirty="0" smtClean="0"/>
              <a:t> sources</a:t>
            </a:r>
          </a:p>
          <a:p>
            <a:r>
              <a:rPr lang="fr-FR" sz="3000" b="1" dirty="0" smtClean="0">
                <a:solidFill>
                  <a:srgbClr val="000090"/>
                </a:solidFill>
              </a:rPr>
              <a:t>Direct </a:t>
            </a:r>
            <a:r>
              <a:rPr lang="fr-FR" sz="3000" b="1" dirty="0" err="1" smtClean="0">
                <a:solidFill>
                  <a:srgbClr val="000090"/>
                </a:solidFill>
              </a:rPr>
              <a:t>experiences</a:t>
            </a:r>
            <a:endParaRPr lang="fr-FR" sz="3000" b="1" dirty="0" smtClean="0">
              <a:solidFill>
                <a:srgbClr val="000090"/>
              </a:solidFill>
            </a:endParaRPr>
          </a:p>
          <a:p>
            <a:pPr lvl="1"/>
            <a:r>
              <a:rPr lang="fr-FR" sz="2600" dirty="0" smtClean="0"/>
              <a:t>Direct interactions </a:t>
            </a:r>
            <a:r>
              <a:rPr lang="fr-FR" sz="2600" dirty="0" err="1" smtClean="0"/>
              <a:t>between</a:t>
            </a:r>
            <a:r>
              <a:rPr lang="fr-FR" sz="2600" dirty="0" smtClean="0"/>
              <a:t> the </a:t>
            </a:r>
            <a:r>
              <a:rPr lang="fr-FR" sz="2600" dirty="0" err="1" smtClean="0"/>
              <a:t>trustor</a:t>
            </a:r>
            <a:r>
              <a:rPr lang="fr-FR" sz="2600" dirty="0" smtClean="0"/>
              <a:t> and the trustee</a:t>
            </a:r>
          </a:p>
          <a:p>
            <a:r>
              <a:rPr lang="fr-FR" sz="3000" b="1" dirty="0" err="1" smtClean="0">
                <a:solidFill>
                  <a:srgbClr val="000090"/>
                </a:solidFill>
              </a:rPr>
              <a:t>Communicated</a:t>
            </a:r>
            <a:r>
              <a:rPr lang="fr-FR" sz="3000" b="1" dirty="0" smtClean="0">
                <a:solidFill>
                  <a:srgbClr val="000090"/>
                </a:solidFill>
              </a:rPr>
              <a:t> </a:t>
            </a:r>
            <a:r>
              <a:rPr lang="fr-FR" sz="3000" b="1" dirty="0" err="1" smtClean="0">
                <a:solidFill>
                  <a:srgbClr val="000090"/>
                </a:solidFill>
              </a:rPr>
              <a:t>experiences</a:t>
            </a:r>
            <a:endParaRPr lang="fr-FR" sz="3000" b="1" dirty="0" smtClean="0">
              <a:solidFill>
                <a:srgbClr val="000090"/>
              </a:solidFill>
            </a:endParaRPr>
          </a:p>
          <a:p>
            <a:pPr lvl="1"/>
            <a:r>
              <a:rPr lang="fr-FR" sz="2600" dirty="0" smtClean="0"/>
              <a:t>Interactions </a:t>
            </a:r>
            <a:r>
              <a:rPr lang="fr-FR" sz="2600" dirty="0" err="1" smtClean="0"/>
              <a:t>between</a:t>
            </a:r>
            <a:r>
              <a:rPr lang="fr-FR" sz="2600" dirty="0" smtClean="0"/>
              <a:t> the trustee and </a:t>
            </a:r>
            <a:r>
              <a:rPr lang="fr-FR" sz="2600" dirty="0" err="1" smtClean="0"/>
              <a:t>another</a:t>
            </a:r>
            <a:r>
              <a:rPr lang="fr-FR" sz="2600" dirty="0" smtClean="0"/>
              <a:t> agent </a:t>
            </a:r>
            <a:r>
              <a:rPr lang="fr-FR" sz="2600" dirty="0" err="1" smtClean="0"/>
              <a:t>communicated</a:t>
            </a:r>
            <a:r>
              <a:rPr lang="fr-FR" sz="2600" dirty="0" smtClean="0"/>
              <a:t> to the </a:t>
            </a:r>
            <a:r>
              <a:rPr lang="fr-FR" sz="2600" dirty="0" err="1" smtClean="0"/>
              <a:t>trustor</a:t>
            </a:r>
            <a:endParaRPr lang="fr-FR" sz="2600" dirty="0" smtClean="0"/>
          </a:p>
          <a:p>
            <a:r>
              <a:rPr lang="fr-FR" sz="3000" b="1" dirty="0" smtClean="0">
                <a:solidFill>
                  <a:srgbClr val="000090"/>
                </a:solidFill>
              </a:rPr>
              <a:t>Social information</a:t>
            </a:r>
          </a:p>
          <a:p>
            <a:pPr lvl="1"/>
            <a:r>
              <a:rPr lang="fr-FR" sz="2600" dirty="0" smtClean="0"/>
              <a:t>Social relations and position of the trustee in the society</a:t>
            </a:r>
          </a:p>
          <a:p>
            <a:pPr lvl="1"/>
            <a:endParaRPr lang="fr-FR" dirty="0"/>
          </a:p>
        </p:txBody>
      </p:sp>
      <p:sp>
        <p:nvSpPr>
          <p:cNvPr id="4" name="Ellipse 3"/>
          <p:cNvSpPr/>
          <p:nvPr/>
        </p:nvSpPr>
        <p:spPr>
          <a:xfrm>
            <a:off x="83841" y="3782086"/>
            <a:ext cx="1655523" cy="811830"/>
          </a:xfrm>
          <a:prstGeom prst="ellipse">
            <a:avLst/>
          </a:prstGeom>
        </p:spPr>
        <p:style>
          <a:lnRef idx="1">
            <a:schemeClr val="accent3"/>
          </a:lnRef>
          <a:fillRef idx="3">
            <a:schemeClr val="accent3"/>
          </a:fillRef>
          <a:effectRef idx="2">
            <a:schemeClr val="accent3"/>
          </a:effectRef>
          <a:fontRef idx="minor">
            <a:schemeClr val="lt1"/>
          </a:fontRef>
        </p:style>
        <p:txBody>
          <a:bodyPr rtlCol="0" anchor="ctr"/>
          <a:lstStyle/>
          <a:p>
            <a:pPr algn="ctr"/>
            <a:r>
              <a:rPr lang="fr-FR" sz="1600" dirty="0" smtClean="0">
                <a:solidFill>
                  <a:schemeClr val="tx1"/>
                </a:solidFill>
              </a:rPr>
              <a:t>Direct </a:t>
            </a:r>
            <a:r>
              <a:rPr lang="fr-FR" sz="1600" dirty="0" err="1" smtClean="0">
                <a:solidFill>
                  <a:schemeClr val="tx1"/>
                </a:solidFill>
              </a:rPr>
              <a:t>experiences</a:t>
            </a:r>
            <a:endParaRPr lang="fr-FR" sz="1600" dirty="0">
              <a:solidFill>
                <a:schemeClr val="tx1"/>
              </a:solidFill>
            </a:endParaRPr>
          </a:p>
        </p:txBody>
      </p:sp>
      <p:sp>
        <p:nvSpPr>
          <p:cNvPr id="5" name="Ellipse 4"/>
          <p:cNvSpPr/>
          <p:nvPr/>
        </p:nvSpPr>
        <p:spPr>
          <a:xfrm>
            <a:off x="1590856" y="1806975"/>
            <a:ext cx="1912678" cy="811830"/>
          </a:xfrm>
          <a:prstGeom prst="ellipse">
            <a:avLst/>
          </a:prstGeom>
        </p:spPr>
        <p:style>
          <a:lnRef idx="1">
            <a:schemeClr val="accent3"/>
          </a:lnRef>
          <a:fillRef idx="3">
            <a:schemeClr val="accent3"/>
          </a:fillRef>
          <a:effectRef idx="2">
            <a:schemeClr val="accent3"/>
          </a:effectRef>
          <a:fontRef idx="minor">
            <a:schemeClr val="lt1"/>
          </a:fontRef>
        </p:style>
        <p:txBody>
          <a:bodyPr rtlCol="0" anchor="ctr"/>
          <a:lstStyle/>
          <a:p>
            <a:pPr algn="ctr"/>
            <a:r>
              <a:rPr lang="fr-FR" sz="1400" dirty="0" err="1" smtClean="0">
                <a:solidFill>
                  <a:schemeClr val="tx1"/>
                </a:solidFill>
              </a:rPr>
              <a:t>Communicated</a:t>
            </a:r>
            <a:endParaRPr lang="fr-FR" sz="1400" dirty="0" smtClean="0">
              <a:solidFill>
                <a:schemeClr val="tx1"/>
              </a:solidFill>
            </a:endParaRPr>
          </a:p>
          <a:p>
            <a:pPr algn="ctr"/>
            <a:r>
              <a:rPr lang="fr-FR" sz="1400" dirty="0" err="1" smtClean="0">
                <a:solidFill>
                  <a:schemeClr val="tx1"/>
                </a:solidFill>
              </a:rPr>
              <a:t>experiences</a:t>
            </a:r>
            <a:endParaRPr lang="fr-FR" sz="1400" dirty="0">
              <a:solidFill>
                <a:schemeClr val="tx1"/>
              </a:solidFill>
            </a:endParaRPr>
          </a:p>
        </p:txBody>
      </p:sp>
      <p:sp>
        <p:nvSpPr>
          <p:cNvPr id="6" name="Ellipse 5"/>
          <p:cNvSpPr/>
          <p:nvPr/>
        </p:nvSpPr>
        <p:spPr>
          <a:xfrm>
            <a:off x="1042533" y="2802121"/>
            <a:ext cx="1683276" cy="811830"/>
          </a:xfrm>
          <a:prstGeom prst="ellipse">
            <a:avLst/>
          </a:prstGeom>
        </p:spPr>
        <p:style>
          <a:lnRef idx="1">
            <a:schemeClr val="accent3"/>
          </a:lnRef>
          <a:fillRef idx="3">
            <a:schemeClr val="accent3"/>
          </a:fillRef>
          <a:effectRef idx="2">
            <a:schemeClr val="accent3"/>
          </a:effectRef>
          <a:fontRef idx="minor">
            <a:schemeClr val="lt1"/>
          </a:fontRef>
        </p:style>
        <p:txBody>
          <a:bodyPr rtlCol="0" anchor="ctr"/>
          <a:lstStyle/>
          <a:p>
            <a:pPr algn="ctr"/>
            <a:r>
              <a:rPr lang="fr-FR" sz="1600" dirty="0" smtClean="0">
                <a:solidFill>
                  <a:schemeClr val="tx1"/>
                </a:solidFill>
              </a:rPr>
              <a:t>Social information</a:t>
            </a:r>
          </a:p>
        </p:txBody>
      </p:sp>
      <p:sp>
        <p:nvSpPr>
          <p:cNvPr id="7" name="Ellipse 6"/>
          <p:cNvSpPr/>
          <p:nvPr/>
        </p:nvSpPr>
        <p:spPr>
          <a:xfrm>
            <a:off x="911603" y="5010283"/>
            <a:ext cx="1635592" cy="811830"/>
          </a:xfrm>
          <a:prstGeom prst="ellipse">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fr-FR" dirty="0" smtClean="0">
                <a:solidFill>
                  <a:schemeClr val="tx1"/>
                </a:solidFill>
              </a:rPr>
              <a:t>Images</a:t>
            </a:r>
            <a:endParaRPr lang="fr-FR" dirty="0">
              <a:solidFill>
                <a:schemeClr val="tx1"/>
              </a:solidFill>
            </a:endParaRPr>
          </a:p>
        </p:txBody>
      </p:sp>
      <p:cxnSp>
        <p:nvCxnSpPr>
          <p:cNvPr id="8" name="Connecteur droit avec flèche 7"/>
          <p:cNvCxnSpPr>
            <a:stCxn id="4" idx="4"/>
            <a:endCxn id="7" idx="1"/>
          </p:cNvCxnSpPr>
          <p:nvPr/>
        </p:nvCxnSpPr>
        <p:spPr>
          <a:xfrm>
            <a:off x="911603" y="4593916"/>
            <a:ext cx="239527" cy="535257"/>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9" name="Connecteur droit avec flèche 8"/>
          <p:cNvCxnSpPr>
            <a:stCxn id="6" idx="4"/>
            <a:endCxn id="7" idx="0"/>
          </p:cNvCxnSpPr>
          <p:nvPr/>
        </p:nvCxnSpPr>
        <p:spPr>
          <a:xfrm flipH="1">
            <a:off x="1729399" y="3613951"/>
            <a:ext cx="154772" cy="1396332"/>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0" name="Connecteur droit avec flèche 9"/>
          <p:cNvCxnSpPr>
            <a:stCxn id="5" idx="5"/>
            <a:endCxn id="7" idx="7"/>
          </p:cNvCxnSpPr>
          <p:nvPr/>
        </p:nvCxnSpPr>
        <p:spPr>
          <a:xfrm flipH="1">
            <a:off x="2307668" y="2499915"/>
            <a:ext cx="915761" cy="262925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1" name="10 CuadroTexto"/>
          <p:cNvSpPr txBox="1"/>
          <p:nvPr/>
        </p:nvSpPr>
        <p:spPr>
          <a:xfrm>
            <a:off x="28221" y="0"/>
            <a:ext cx="7776864" cy="338554"/>
          </a:xfrm>
          <a:prstGeom prst="rect">
            <a:avLst/>
          </a:prstGeom>
          <a:noFill/>
        </p:spPr>
        <p:txBody>
          <a:bodyPr wrap="square" rtlCol="0">
            <a:spAutoFit/>
          </a:bodyPr>
          <a:lstStyle/>
          <a:p>
            <a:r>
              <a:rPr lang="ca-ES" sz="1600" dirty="0" smtClean="0"/>
              <a:t>3 – Trust processes in </a:t>
            </a:r>
            <a:r>
              <a:rPr lang="ca-ES" sz="1600" dirty="0" err="1" smtClean="0"/>
              <a:t>multiagent</a:t>
            </a:r>
            <a:r>
              <a:rPr lang="ca-ES" sz="1600" dirty="0" smtClean="0"/>
              <a:t> </a:t>
            </a:r>
            <a:r>
              <a:rPr lang="ca-ES" sz="1600" dirty="0" err="1" smtClean="0"/>
              <a:t>system</a:t>
            </a:r>
            <a:r>
              <a:rPr lang="en-US" sz="1600" dirty="0" smtClean="0"/>
              <a:t>s</a:t>
            </a:r>
            <a:endParaRPr lang="ca-ES" sz="1600" dirty="0"/>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91713488"/>
      </p:ext>
    </p:extLst>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sz="3600" dirty="0" smtClean="0"/>
              <a:t>Trust </a:t>
            </a:r>
            <a:r>
              <a:rPr lang="fr-FR" sz="3600" dirty="0" err="1" smtClean="0"/>
              <a:t>evaluations</a:t>
            </a:r>
            <a:r>
              <a:rPr lang="fr-FR" sz="3600" dirty="0" smtClean="0"/>
              <a:t> (2)</a:t>
            </a:r>
            <a:endParaRPr lang="fr-FR" sz="3600" dirty="0"/>
          </a:p>
        </p:txBody>
      </p:sp>
      <p:sp>
        <p:nvSpPr>
          <p:cNvPr id="3" name="Espace réservé du contenu 2"/>
          <p:cNvSpPr>
            <a:spLocks noGrp="1"/>
          </p:cNvSpPr>
          <p:nvPr>
            <p:ph idx="1"/>
          </p:nvPr>
        </p:nvSpPr>
        <p:spPr>
          <a:xfrm>
            <a:off x="222586" y="1352168"/>
            <a:ext cx="8842855" cy="5129379"/>
          </a:xfrm>
        </p:spPr>
        <p:txBody>
          <a:bodyPr>
            <a:noAutofit/>
          </a:bodyPr>
          <a:lstStyle/>
          <a:p>
            <a:pPr marL="0" indent="0">
              <a:buNone/>
            </a:pPr>
            <a:r>
              <a:rPr lang="fr-FR" sz="2800" dirty="0" smtClean="0"/>
              <a:t>Inputs </a:t>
            </a:r>
            <a:r>
              <a:rPr lang="fr-FR" sz="2800" dirty="0" err="1" smtClean="0"/>
              <a:t>need</a:t>
            </a:r>
            <a:r>
              <a:rPr lang="fr-FR" sz="2800" dirty="0" smtClean="0"/>
              <a:t> to </a:t>
            </a:r>
            <a:r>
              <a:rPr lang="fr-FR" sz="2800" dirty="0" err="1" smtClean="0"/>
              <a:t>be</a:t>
            </a:r>
            <a:r>
              <a:rPr lang="fr-FR" sz="2800" dirty="0" smtClean="0"/>
              <a:t> </a:t>
            </a:r>
            <a:r>
              <a:rPr lang="fr-FR" sz="2800" dirty="0" err="1" smtClean="0"/>
              <a:t>filtered</a:t>
            </a:r>
            <a:r>
              <a:rPr lang="fr-FR" sz="2800" dirty="0" smtClean="0"/>
              <a:t> or </a:t>
            </a:r>
            <a:r>
              <a:rPr lang="fr-FR" sz="2800" dirty="0" err="1" smtClean="0"/>
              <a:t>adapted</a:t>
            </a:r>
            <a:r>
              <a:rPr lang="fr-FR" sz="2800" dirty="0" smtClean="0"/>
              <a:t> for image building to</a:t>
            </a:r>
          </a:p>
          <a:p>
            <a:r>
              <a:rPr lang="fr-FR" sz="2800" dirty="0" smtClean="0"/>
              <a:t>… </a:t>
            </a:r>
            <a:r>
              <a:rPr lang="fr-FR" sz="2800" dirty="0" err="1" smtClean="0"/>
              <a:t>consider</a:t>
            </a:r>
            <a:r>
              <a:rPr lang="fr-FR" sz="2800" dirty="0" smtClean="0"/>
              <a:t> </a:t>
            </a:r>
            <a:r>
              <a:rPr lang="fr-FR" sz="2800" dirty="0" err="1" smtClean="0"/>
              <a:t>only</a:t>
            </a:r>
            <a:r>
              <a:rPr lang="fr-FR" sz="2800" dirty="0" smtClean="0"/>
              <a:t> relevant inputs for the </a:t>
            </a:r>
            <a:r>
              <a:rPr lang="fr-FR" sz="2800" b="1" i="1" dirty="0" err="1" smtClean="0">
                <a:solidFill>
                  <a:srgbClr val="000090"/>
                </a:solidFill>
              </a:rPr>
              <a:t>context</a:t>
            </a:r>
            <a:r>
              <a:rPr lang="fr-FR" sz="2800" dirty="0" smtClean="0">
                <a:solidFill>
                  <a:srgbClr val="000090"/>
                </a:solidFill>
              </a:rPr>
              <a:t> </a:t>
            </a:r>
            <a:r>
              <a:rPr lang="fr-FR" sz="2800" dirty="0" smtClean="0"/>
              <a:t>of an image</a:t>
            </a:r>
          </a:p>
          <a:p>
            <a:pPr marL="857250" lvl="2" indent="0">
              <a:buNone/>
            </a:pPr>
            <a:r>
              <a:rPr lang="fr-FR" sz="2000" dirty="0" err="1"/>
              <a:t>e</a:t>
            </a:r>
            <a:r>
              <a:rPr lang="fr-FR" sz="2000" dirty="0" err="1" smtClean="0"/>
              <a:t>.g</a:t>
            </a:r>
            <a:r>
              <a:rPr lang="fr-FR" sz="2000" dirty="0" smtClean="0"/>
              <a:t>.: if </a:t>
            </a:r>
            <a:r>
              <a:rPr lang="fr-FR" sz="2000" dirty="0" err="1" smtClean="0"/>
              <a:t>I’m</a:t>
            </a:r>
            <a:r>
              <a:rPr lang="fr-FR" sz="2000" dirty="0" smtClean="0"/>
              <a:t> building an image of a </a:t>
            </a:r>
            <a:r>
              <a:rPr lang="fr-FR" sz="2000" dirty="0" err="1" smtClean="0"/>
              <a:t>medical</a:t>
            </a:r>
            <a:r>
              <a:rPr lang="fr-FR" sz="2000" dirty="0" smtClean="0"/>
              <a:t> </a:t>
            </a:r>
            <a:r>
              <a:rPr lang="fr-FR" sz="2000" dirty="0" err="1" smtClean="0"/>
              <a:t>doctor</a:t>
            </a:r>
            <a:r>
              <a:rPr lang="fr-FR" sz="2000" dirty="0" smtClean="0"/>
              <a:t> as a surgeon, I </a:t>
            </a:r>
            <a:r>
              <a:rPr lang="fr-FR" sz="2000" dirty="0" err="1" smtClean="0"/>
              <a:t>won’t</a:t>
            </a:r>
            <a:r>
              <a:rPr lang="fr-FR" sz="2000" dirty="0" smtClean="0"/>
              <a:t> </a:t>
            </a:r>
            <a:r>
              <a:rPr lang="fr-FR" sz="2000" dirty="0" err="1" smtClean="0"/>
              <a:t>consider</a:t>
            </a:r>
            <a:r>
              <a:rPr lang="fr-FR" sz="2000" dirty="0" smtClean="0"/>
              <a:t> </a:t>
            </a:r>
            <a:r>
              <a:rPr lang="fr-FR" sz="2000" dirty="0" err="1" smtClean="0"/>
              <a:t>her</a:t>
            </a:r>
            <a:r>
              <a:rPr lang="fr-FR" sz="2000" dirty="0" smtClean="0"/>
              <a:t> </a:t>
            </a:r>
            <a:r>
              <a:rPr lang="fr-FR" sz="2000" dirty="0" err="1" smtClean="0"/>
              <a:t>past</a:t>
            </a:r>
            <a:r>
              <a:rPr lang="fr-FR" sz="2000" dirty="0" smtClean="0"/>
              <a:t> </a:t>
            </a:r>
            <a:r>
              <a:rPr lang="fr-FR" sz="2000" dirty="0" err="1" smtClean="0"/>
              <a:t>experiences</a:t>
            </a:r>
            <a:r>
              <a:rPr lang="fr-FR" sz="2000" dirty="0" smtClean="0"/>
              <a:t> as a </a:t>
            </a:r>
            <a:r>
              <a:rPr lang="fr-FR" sz="2000" dirty="0" err="1" smtClean="0"/>
              <a:t>wine</a:t>
            </a:r>
            <a:r>
              <a:rPr lang="fr-FR" sz="2000" dirty="0" smtClean="0"/>
              <a:t> </a:t>
            </a:r>
            <a:r>
              <a:rPr lang="fr-FR" sz="2000" dirty="0" err="1" smtClean="0"/>
              <a:t>recommender</a:t>
            </a:r>
            <a:r>
              <a:rPr lang="fr-FR" sz="2000" dirty="0" smtClean="0"/>
              <a:t> </a:t>
            </a:r>
          </a:p>
          <a:p>
            <a:r>
              <a:rPr lang="fr-FR" sz="2800" dirty="0" smtClean="0"/>
              <a:t>… </a:t>
            </a:r>
            <a:r>
              <a:rPr lang="fr-FR" sz="2800" dirty="0" err="1" smtClean="0"/>
              <a:t>avoid</a:t>
            </a:r>
            <a:r>
              <a:rPr lang="fr-FR" sz="2800" dirty="0" smtClean="0"/>
              <a:t> </a:t>
            </a:r>
            <a:r>
              <a:rPr lang="fr-FR" sz="2800" dirty="0" err="1" smtClean="0"/>
              <a:t>using</a:t>
            </a:r>
            <a:r>
              <a:rPr lang="fr-FR" sz="2800" dirty="0" smtClean="0"/>
              <a:t> </a:t>
            </a:r>
            <a:r>
              <a:rPr lang="fr-FR" sz="2800" dirty="0" err="1" smtClean="0"/>
              <a:t>fake</a:t>
            </a:r>
            <a:r>
              <a:rPr lang="fr-FR" sz="2800" dirty="0" smtClean="0"/>
              <a:t> </a:t>
            </a:r>
            <a:r>
              <a:rPr lang="fr-FR" sz="2800" dirty="0" err="1" smtClean="0"/>
              <a:t>communicated</a:t>
            </a:r>
            <a:r>
              <a:rPr lang="fr-FR" sz="2800" dirty="0" smtClean="0"/>
              <a:t> </a:t>
            </a:r>
            <a:r>
              <a:rPr lang="fr-FR" sz="2800" dirty="0" err="1" smtClean="0"/>
              <a:t>experiences</a:t>
            </a:r>
            <a:r>
              <a:rPr lang="fr-FR" sz="2800" dirty="0" smtClean="0"/>
              <a:t> sent by </a:t>
            </a:r>
            <a:r>
              <a:rPr lang="fr-FR" sz="2800" b="1" dirty="0" err="1" smtClean="0">
                <a:solidFill>
                  <a:srgbClr val="000090"/>
                </a:solidFill>
              </a:rPr>
              <a:t>malicious</a:t>
            </a:r>
            <a:r>
              <a:rPr lang="fr-FR" sz="2800" b="1" dirty="0" smtClean="0">
                <a:solidFill>
                  <a:srgbClr val="000090"/>
                </a:solidFill>
              </a:rPr>
              <a:t> agents</a:t>
            </a:r>
          </a:p>
          <a:p>
            <a:pPr marL="857250" lvl="2" indent="0">
              <a:buNone/>
            </a:pPr>
            <a:r>
              <a:rPr lang="fr-FR" sz="2000" dirty="0" err="1"/>
              <a:t>e</a:t>
            </a:r>
            <a:r>
              <a:rPr lang="fr-FR" sz="2000" dirty="0" err="1" smtClean="0"/>
              <a:t>.g</a:t>
            </a:r>
            <a:r>
              <a:rPr lang="fr-FR" sz="2000" dirty="0" smtClean="0"/>
              <a:t>.: if I </a:t>
            </a:r>
            <a:r>
              <a:rPr lang="fr-FR" sz="2000" dirty="0" err="1" smtClean="0"/>
              <a:t>detected</a:t>
            </a:r>
            <a:r>
              <a:rPr lang="fr-FR" sz="2000" dirty="0" smtClean="0"/>
              <a:t> </a:t>
            </a:r>
            <a:r>
              <a:rPr lang="fr-FR" sz="2000" dirty="0" err="1" smtClean="0"/>
              <a:t>that</a:t>
            </a:r>
            <a:r>
              <a:rPr lang="fr-FR" sz="2000" dirty="0" smtClean="0"/>
              <a:t> an agent </a:t>
            </a:r>
            <a:r>
              <a:rPr lang="fr-FR" sz="2000" dirty="0" err="1" smtClean="0"/>
              <a:t>sends</a:t>
            </a:r>
            <a:r>
              <a:rPr lang="fr-FR" sz="2000" dirty="0" smtClean="0"/>
              <a:t> false </a:t>
            </a:r>
            <a:r>
              <a:rPr lang="fr-FR" sz="2000" dirty="0" err="1" smtClean="0"/>
              <a:t>communicated</a:t>
            </a:r>
            <a:r>
              <a:rPr lang="fr-FR" sz="2000" dirty="0" smtClean="0"/>
              <a:t> </a:t>
            </a:r>
            <a:r>
              <a:rPr lang="fr-FR" sz="2000" dirty="0" err="1" smtClean="0"/>
              <a:t>experiences</a:t>
            </a:r>
            <a:r>
              <a:rPr lang="fr-FR" sz="2000" dirty="0" smtClean="0"/>
              <a:t> about </a:t>
            </a:r>
            <a:r>
              <a:rPr lang="fr-FR" sz="2000" dirty="0" err="1" smtClean="0"/>
              <a:t>others</a:t>
            </a:r>
            <a:r>
              <a:rPr lang="fr-FR" sz="2000" dirty="0" smtClean="0"/>
              <a:t>, I </a:t>
            </a:r>
            <a:r>
              <a:rPr lang="fr-FR" sz="2000" dirty="0" err="1" smtClean="0"/>
              <a:t>should</a:t>
            </a:r>
            <a:r>
              <a:rPr lang="fr-FR" sz="2000" dirty="0" smtClean="0"/>
              <a:t> ignore </a:t>
            </a:r>
            <a:r>
              <a:rPr lang="fr-FR" sz="2000" dirty="0" err="1" smtClean="0"/>
              <a:t>them</a:t>
            </a:r>
            <a:endParaRPr lang="fr-FR" sz="2000" dirty="0" smtClean="0"/>
          </a:p>
          <a:p>
            <a:r>
              <a:rPr lang="fr-FR" sz="2800" dirty="0" smtClean="0"/>
              <a:t>… </a:t>
            </a:r>
            <a:r>
              <a:rPr lang="fr-FR" sz="2800" dirty="0" err="1" smtClean="0"/>
              <a:t>adjust</a:t>
            </a:r>
            <a:r>
              <a:rPr lang="fr-FR" sz="2800" dirty="0" smtClean="0"/>
              <a:t> the </a:t>
            </a:r>
            <a:r>
              <a:rPr lang="fr-FR" sz="2800" dirty="0" err="1" smtClean="0"/>
              <a:t>communicated</a:t>
            </a:r>
            <a:r>
              <a:rPr lang="fr-FR" sz="2800" dirty="0" smtClean="0"/>
              <a:t> values if </a:t>
            </a:r>
            <a:r>
              <a:rPr lang="fr-FR" sz="2800" b="1" dirty="0" smtClean="0">
                <a:solidFill>
                  <a:srgbClr val="000090"/>
                </a:solidFill>
              </a:rPr>
              <a:t>subjective trust </a:t>
            </a:r>
            <a:r>
              <a:rPr lang="fr-FR" sz="2800" dirty="0" smtClean="0"/>
              <a:t>computation </a:t>
            </a:r>
            <a:r>
              <a:rPr lang="fr-FR" sz="2800" dirty="0" err="1" smtClean="0"/>
              <a:t>functions</a:t>
            </a:r>
            <a:r>
              <a:rPr lang="fr-FR" sz="2800" dirty="0" smtClean="0"/>
              <a:t> </a:t>
            </a:r>
            <a:r>
              <a:rPr lang="fr-FR" sz="2800" dirty="0" err="1" smtClean="0"/>
              <a:t>exist</a:t>
            </a:r>
            <a:endParaRPr lang="fr-FR" sz="2800" dirty="0" smtClean="0"/>
          </a:p>
          <a:p>
            <a:pPr marL="857250" lvl="2" indent="0">
              <a:buNone/>
            </a:pPr>
            <a:r>
              <a:rPr lang="fr-FR" sz="2000" dirty="0" err="1"/>
              <a:t>e</a:t>
            </a:r>
            <a:r>
              <a:rPr lang="fr-FR" sz="2000" dirty="0" err="1" smtClean="0"/>
              <a:t>.g</a:t>
            </a:r>
            <a:r>
              <a:rPr lang="fr-FR" sz="2000" dirty="0" smtClean="0"/>
              <a:t>.: Alice </a:t>
            </a:r>
            <a:r>
              <a:rPr lang="fr-FR" sz="2000" dirty="0" err="1" smtClean="0"/>
              <a:t>is</a:t>
            </a:r>
            <a:r>
              <a:rPr lang="fr-FR" sz="2000" dirty="0" smtClean="0"/>
              <a:t> more </a:t>
            </a:r>
            <a:r>
              <a:rPr lang="fr-FR" sz="2000" dirty="0" err="1" smtClean="0"/>
              <a:t>severe</a:t>
            </a:r>
            <a:r>
              <a:rPr lang="fr-FR" sz="2000" dirty="0" smtClean="0"/>
              <a:t> </a:t>
            </a:r>
            <a:r>
              <a:rPr lang="fr-FR" sz="2000" dirty="0" err="1" smtClean="0"/>
              <a:t>than</a:t>
            </a:r>
            <a:r>
              <a:rPr lang="fr-FR" sz="2000" dirty="0" smtClean="0"/>
              <a:t> Bob and </a:t>
            </a:r>
            <a:r>
              <a:rPr lang="fr-FR" sz="2000" dirty="0" err="1" smtClean="0"/>
              <a:t>when</a:t>
            </a:r>
            <a:r>
              <a:rPr lang="fr-FR" sz="2000" dirty="0" smtClean="0"/>
              <a:t> </a:t>
            </a:r>
            <a:r>
              <a:rPr lang="fr-FR" sz="2000" dirty="0" err="1" smtClean="0"/>
              <a:t>she</a:t>
            </a:r>
            <a:r>
              <a:rPr lang="fr-FR" sz="2000" dirty="0" smtClean="0"/>
              <a:t> </a:t>
            </a:r>
            <a:r>
              <a:rPr lang="fr-FR" sz="2000" dirty="0" err="1" smtClean="0"/>
              <a:t>communicates</a:t>
            </a:r>
            <a:r>
              <a:rPr lang="fr-FR" sz="2000" dirty="0" smtClean="0"/>
              <a:t> a trust value of X, Bob </a:t>
            </a:r>
            <a:r>
              <a:rPr lang="fr-FR" sz="2000" dirty="0" err="1" smtClean="0"/>
              <a:t>should</a:t>
            </a:r>
            <a:r>
              <a:rPr lang="fr-FR" sz="2000" dirty="0" smtClean="0"/>
              <a:t> </a:t>
            </a:r>
            <a:r>
              <a:rPr lang="fr-FR" sz="2000" dirty="0" err="1" smtClean="0"/>
              <a:t>interpret</a:t>
            </a:r>
            <a:r>
              <a:rPr lang="fr-FR" sz="2000" dirty="0" smtClean="0"/>
              <a:t> </a:t>
            </a:r>
            <a:r>
              <a:rPr lang="fr-FR" sz="2000" dirty="0" err="1" smtClean="0"/>
              <a:t>it</a:t>
            </a:r>
            <a:r>
              <a:rPr lang="fr-FR" sz="2000" dirty="0" smtClean="0"/>
              <a:t> as X+2</a:t>
            </a:r>
            <a:endParaRPr lang="fr-FR" sz="2000" dirty="0"/>
          </a:p>
        </p:txBody>
      </p:sp>
      <p:sp>
        <p:nvSpPr>
          <p:cNvPr id="4" name="3 CuadroTexto"/>
          <p:cNvSpPr txBox="1"/>
          <p:nvPr/>
        </p:nvSpPr>
        <p:spPr>
          <a:xfrm>
            <a:off x="28221" y="0"/>
            <a:ext cx="7776864" cy="338554"/>
          </a:xfrm>
          <a:prstGeom prst="rect">
            <a:avLst/>
          </a:prstGeom>
          <a:noFill/>
        </p:spPr>
        <p:txBody>
          <a:bodyPr wrap="square" rtlCol="0">
            <a:spAutoFit/>
          </a:bodyPr>
          <a:lstStyle/>
          <a:p>
            <a:r>
              <a:rPr lang="ca-ES" sz="1600" dirty="0" smtClean="0"/>
              <a:t>3 – Trust processes in </a:t>
            </a:r>
            <a:r>
              <a:rPr lang="ca-ES" sz="1600" dirty="0" err="1" smtClean="0"/>
              <a:t>multiagent</a:t>
            </a:r>
            <a:r>
              <a:rPr lang="ca-ES" sz="1600" dirty="0" smtClean="0"/>
              <a:t> </a:t>
            </a:r>
            <a:r>
              <a:rPr lang="ca-ES" sz="1600" dirty="0" err="1" smtClean="0"/>
              <a:t>system</a:t>
            </a:r>
            <a:r>
              <a:rPr lang="en-US" sz="1600" dirty="0" smtClean="0"/>
              <a:t>s</a:t>
            </a:r>
            <a:endParaRPr lang="ca-ES" sz="1600" dirty="0"/>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74977455"/>
      </p:ext>
    </p:extLst>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485800"/>
            <a:ext cx="8229600" cy="1143000"/>
          </a:xfrm>
        </p:spPr>
        <p:txBody>
          <a:bodyPr>
            <a:noAutofit/>
          </a:bodyPr>
          <a:lstStyle/>
          <a:p>
            <a:r>
              <a:rPr lang="fr-FR" sz="3600" dirty="0" smtClean="0"/>
              <a:t>Trust </a:t>
            </a:r>
            <a:r>
              <a:rPr lang="fr-FR" sz="3600" dirty="0" err="1" smtClean="0"/>
              <a:t>evaluation</a:t>
            </a:r>
            <a:r>
              <a:rPr lang="fr-FR" sz="3600" dirty="0"/>
              <a:t/>
            </a:r>
            <a:br>
              <a:rPr lang="fr-FR" sz="3600" dirty="0"/>
            </a:br>
            <a:r>
              <a:rPr lang="fr-FR" sz="3600" dirty="0" smtClean="0"/>
              <a:t>by a </a:t>
            </a:r>
            <a:r>
              <a:rPr lang="fr-FR" sz="3600" dirty="0" err="1" smtClean="0"/>
              <a:t>statistical</a:t>
            </a:r>
            <a:r>
              <a:rPr lang="fr-FR" sz="3600" dirty="0" smtClean="0"/>
              <a:t> </a:t>
            </a:r>
            <a:r>
              <a:rPr lang="fr-FR" sz="3600" dirty="0" err="1" smtClean="0"/>
              <a:t>evaluation</a:t>
            </a:r>
            <a:endParaRPr lang="fr-FR" sz="3600" dirty="0"/>
          </a:p>
        </p:txBody>
      </p:sp>
      <p:sp>
        <p:nvSpPr>
          <p:cNvPr id="3" name="Espace réservé du contenu 2"/>
          <p:cNvSpPr>
            <a:spLocks noGrp="1"/>
          </p:cNvSpPr>
          <p:nvPr>
            <p:ph idx="1"/>
          </p:nvPr>
        </p:nvSpPr>
        <p:spPr>
          <a:xfrm>
            <a:off x="1098757" y="1895165"/>
            <a:ext cx="7516586" cy="573409"/>
          </a:xfrm>
        </p:spPr>
        <p:txBody>
          <a:bodyPr>
            <a:normAutofit/>
          </a:bodyPr>
          <a:lstStyle/>
          <a:p>
            <a:pPr marL="0" indent="0">
              <a:buNone/>
            </a:pPr>
            <a:r>
              <a:rPr lang="fr-FR" sz="2400" dirty="0" err="1" smtClean="0">
                <a:solidFill>
                  <a:schemeClr val="tx2"/>
                </a:solidFill>
              </a:rPr>
              <a:t>Approach</a:t>
            </a:r>
            <a:r>
              <a:rPr lang="fr-FR" sz="2400" dirty="0" smtClean="0">
                <a:solidFill>
                  <a:schemeClr val="tx2"/>
                </a:solidFill>
              </a:rPr>
              <a:t>:</a:t>
            </a:r>
            <a:r>
              <a:rPr lang="fr-FR" sz="2400" i="1" dirty="0" smtClean="0"/>
              <a:t> </a:t>
            </a:r>
            <a:r>
              <a:rPr lang="fr-FR" sz="2400" i="1" dirty="0" err="1" smtClean="0"/>
              <a:t>Compute</a:t>
            </a:r>
            <a:r>
              <a:rPr lang="fr-FR" sz="2400" i="1" dirty="0" smtClean="0"/>
              <a:t> a single value </a:t>
            </a:r>
            <a:r>
              <a:rPr lang="fr-FR" sz="2400" i="1" dirty="0" err="1" smtClean="0"/>
              <a:t>from</a:t>
            </a:r>
            <a:r>
              <a:rPr lang="fr-FR" sz="2400" i="1" dirty="0" smtClean="0"/>
              <a:t> a set of input</a:t>
            </a:r>
            <a:endParaRPr lang="fr-FR" sz="2400" i="1" dirty="0"/>
          </a:p>
        </p:txBody>
      </p:sp>
      <p:sp>
        <p:nvSpPr>
          <p:cNvPr id="4" name="ZoneTexte 3"/>
          <p:cNvSpPr txBox="1"/>
          <p:nvPr/>
        </p:nvSpPr>
        <p:spPr>
          <a:xfrm>
            <a:off x="288051" y="2534043"/>
            <a:ext cx="8615359" cy="1785104"/>
          </a:xfrm>
          <a:prstGeom prst="rect">
            <a:avLst/>
          </a:prstGeom>
          <a:noFill/>
        </p:spPr>
        <p:txBody>
          <a:bodyPr wrap="square" rtlCol="0">
            <a:spAutoFit/>
          </a:bodyPr>
          <a:lstStyle/>
          <a:p>
            <a:pPr marL="285750" indent="-285750">
              <a:buFont typeface="Arial"/>
              <a:buChar char="•"/>
            </a:pPr>
            <a:r>
              <a:rPr lang="fr-FR" sz="2000" dirty="0" smtClean="0"/>
              <a:t>One </a:t>
            </a:r>
            <a:r>
              <a:rPr lang="fr-FR" sz="2000" dirty="0" err="1" smtClean="0"/>
              <a:t>example</a:t>
            </a:r>
            <a:r>
              <a:rPr lang="fr-FR" sz="2000" dirty="0" smtClean="0"/>
              <a:t> </a:t>
            </a:r>
            <a:r>
              <a:rPr lang="fr-FR" sz="2000" dirty="0" err="1" smtClean="0"/>
              <a:t>with</a:t>
            </a:r>
            <a:r>
              <a:rPr lang="fr-FR" sz="2000" dirty="0" smtClean="0"/>
              <a:t> qualitative values [Abdul-Rahman &amp; </a:t>
            </a:r>
            <a:r>
              <a:rPr lang="fr-FR" sz="2000" dirty="0" err="1" smtClean="0"/>
              <a:t>Hailes</a:t>
            </a:r>
            <a:r>
              <a:rPr lang="fr-FR" sz="2000" dirty="0" smtClean="0"/>
              <a:t>, 00]</a:t>
            </a:r>
          </a:p>
          <a:p>
            <a:pPr marL="742950" lvl="1" indent="-285750">
              <a:buFont typeface="Arial"/>
              <a:buChar char="•"/>
            </a:pPr>
            <a:r>
              <a:rPr lang="fr-FR" dirty="0" smtClean="0"/>
              <a:t>feedback values in the set </a:t>
            </a:r>
            <a:r>
              <a:rPr lang="fr-FR" i="1" dirty="0" smtClean="0"/>
              <a:t>{</a:t>
            </a:r>
            <a:r>
              <a:rPr lang="fr-FR" i="1" dirty="0" err="1" smtClean="0"/>
              <a:t>very</a:t>
            </a:r>
            <a:r>
              <a:rPr lang="fr-FR" i="1" dirty="0" smtClean="0"/>
              <a:t> good, good, </a:t>
            </a:r>
            <a:r>
              <a:rPr lang="fr-FR" i="1" dirty="0" err="1" smtClean="0"/>
              <a:t>bad</a:t>
            </a:r>
            <a:r>
              <a:rPr lang="fr-FR" i="1" dirty="0" smtClean="0"/>
              <a:t>, </a:t>
            </a:r>
            <a:r>
              <a:rPr lang="fr-FR" i="1" dirty="0" err="1" smtClean="0"/>
              <a:t>very</a:t>
            </a:r>
            <a:r>
              <a:rPr lang="fr-FR" i="1" dirty="0" smtClean="0"/>
              <a:t> </a:t>
            </a:r>
            <a:r>
              <a:rPr lang="fr-FR" i="1" dirty="0" err="1" smtClean="0"/>
              <a:t>bad</a:t>
            </a:r>
            <a:r>
              <a:rPr lang="fr-FR" i="1" dirty="0" smtClean="0"/>
              <a:t>}</a:t>
            </a:r>
          </a:p>
          <a:p>
            <a:pPr marL="742950" lvl="1" indent="-285750">
              <a:buFont typeface="Arial"/>
              <a:buChar char="•"/>
            </a:pPr>
            <a:r>
              <a:rPr lang="fr-FR" dirty="0" err="1" smtClean="0"/>
              <a:t>aggregation</a:t>
            </a:r>
            <a:r>
              <a:rPr lang="fr-FR" dirty="0" smtClean="0"/>
              <a:t> </a:t>
            </a:r>
            <a:r>
              <a:rPr lang="fr-FR" dirty="0" err="1" smtClean="0"/>
              <a:t>function</a:t>
            </a:r>
            <a:r>
              <a:rPr lang="fr-FR" dirty="0" smtClean="0"/>
              <a:t> </a:t>
            </a:r>
            <a:r>
              <a:rPr lang="fr-FR" dirty="0" err="1" smtClean="0"/>
              <a:t>consists</a:t>
            </a:r>
            <a:r>
              <a:rPr lang="fr-FR" dirty="0" smtClean="0"/>
              <a:t> = </a:t>
            </a:r>
            <a:r>
              <a:rPr lang="fr-FR" dirty="0" err="1" smtClean="0"/>
              <a:t>keeping</a:t>
            </a:r>
            <a:r>
              <a:rPr lang="fr-FR" dirty="0" smtClean="0"/>
              <a:t> the </a:t>
            </a:r>
            <a:r>
              <a:rPr lang="fr-FR" dirty="0" err="1" smtClean="0"/>
              <a:t>most</a:t>
            </a:r>
            <a:r>
              <a:rPr lang="fr-FR" dirty="0" smtClean="0"/>
              <a:t> </a:t>
            </a:r>
            <a:r>
              <a:rPr lang="fr-FR" dirty="0" err="1" smtClean="0"/>
              <a:t>represented</a:t>
            </a:r>
            <a:r>
              <a:rPr lang="fr-FR" dirty="0" smtClean="0"/>
              <a:t> feedback about agent </a:t>
            </a:r>
            <a:r>
              <a:rPr lang="fr-FR" i="1" dirty="0" smtClean="0"/>
              <a:t>a</a:t>
            </a:r>
            <a:r>
              <a:rPr lang="fr-FR" dirty="0" smtClean="0"/>
              <a:t> in a </a:t>
            </a:r>
            <a:r>
              <a:rPr lang="fr-FR" dirty="0" err="1" smtClean="0"/>
              <a:t>context</a:t>
            </a:r>
            <a:r>
              <a:rPr lang="fr-FR" dirty="0" smtClean="0"/>
              <a:t> </a:t>
            </a:r>
            <a:r>
              <a:rPr lang="fr-FR" i="1" dirty="0" smtClean="0"/>
              <a:t>c</a:t>
            </a:r>
          </a:p>
          <a:p>
            <a:pPr algn="ctr"/>
            <a:r>
              <a:rPr lang="fr-FR" i="1" dirty="0" err="1" smtClean="0"/>
              <a:t>T</a:t>
            </a:r>
            <a:r>
              <a:rPr lang="fr-FR" i="1" dirty="0" smtClean="0"/>
              <a:t>(</a:t>
            </a:r>
            <a:r>
              <a:rPr lang="fr-FR" i="1" dirty="0" err="1" smtClean="0"/>
              <a:t>a,c,td</a:t>
            </a:r>
            <a:r>
              <a:rPr lang="fr-FR" i="1" dirty="0" smtClean="0"/>
              <a:t>) </a:t>
            </a:r>
            <a:r>
              <a:rPr lang="fr-FR" dirty="0" err="1" smtClean="0"/>
              <a:t>with</a:t>
            </a:r>
            <a:r>
              <a:rPr lang="fr-FR" dirty="0" smtClean="0"/>
              <a:t> </a:t>
            </a:r>
            <a:r>
              <a:rPr lang="fr-FR" i="1" dirty="0" smtClean="0"/>
              <a:t>td</a:t>
            </a:r>
            <a:r>
              <a:rPr lang="fr-FR" dirty="0" smtClean="0"/>
              <a:t> </a:t>
            </a:r>
            <a:r>
              <a:rPr lang="fr-FR" dirty="0" err="1" smtClean="0"/>
              <a:t>is</a:t>
            </a:r>
            <a:r>
              <a:rPr lang="fr-FR" dirty="0" smtClean="0"/>
              <a:t> </a:t>
            </a:r>
            <a:r>
              <a:rPr lang="fr-FR" dirty="0" err="1" smtClean="0"/>
              <a:t>defined</a:t>
            </a:r>
            <a:r>
              <a:rPr lang="fr-FR" dirty="0" smtClean="0"/>
              <a:t> in</a:t>
            </a:r>
          </a:p>
          <a:p>
            <a:pPr algn="ctr"/>
            <a:r>
              <a:rPr lang="fr-FR" i="1" dirty="0" smtClean="0"/>
              <a:t>{</a:t>
            </a:r>
            <a:r>
              <a:rPr lang="fr-FR" i="1" dirty="0" err="1" smtClean="0"/>
              <a:t>very</a:t>
            </a:r>
            <a:r>
              <a:rPr lang="fr-FR" i="1" dirty="0" smtClean="0"/>
              <a:t> </a:t>
            </a:r>
            <a:r>
              <a:rPr lang="fr-FR" i="1" dirty="0" err="1" smtClean="0"/>
              <a:t>trustworhty</a:t>
            </a:r>
            <a:r>
              <a:rPr lang="fr-FR" i="1" dirty="0" smtClean="0"/>
              <a:t>, </a:t>
            </a:r>
            <a:r>
              <a:rPr lang="fr-FR" i="1" dirty="0" err="1" smtClean="0"/>
              <a:t>trustworthy</a:t>
            </a:r>
            <a:r>
              <a:rPr lang="fr-FR" i="1" dirty="0" smtClean="0"/>
              <a:t>, </a:t>
            </a:r>
            <a:r>
              <a:rPr lang="fr-FR" i="1" dirty="0" err="1" smtClean="0"/>
              <a:t>untrustworthy</a:t>
            </a:r>
            <a:r>
              <a:rPr lang="fr-FR" i="1" dirty="0" smtClean="0"/>
              <a:t>, </a:t>
            </a:r>
            <a:r>
              <a:rPr lang="fr-FR" i="1" dirty="0" err="1" smtClean="0"/>
              <a:t>very</a:t>
            </a:r>
            <a:r>
              <a:rPr lang="fr-FR" i="1" dirty="0" smtClean="0"/>
              <a:t> </a:t>
            </a:r>
            <a:r>
              <a:rPr lang="fr-FR" i="1" dirty="0" err="1" smtClean="0"/>
              <a:t>untrustworthy</a:t>
            </a:r>
            <a:r>
              <a:rPr lang="fr-FR" i="1" dirty="0" smtClean="0"/>
              <a:t>}</a:t>
            </a:r>
            <a:endParaRPr lang="fr-FR" i="1" dirty="0"/>
          </a:p>
        </p:txBody>
      </p:sp>
      <p:sp>
        <p:nvSpPr>
          <p:cNvPr id="5" name="ZoneTexte 4"/>
          <p:cNvSpPr txBox="1"/>
          <p:nvPr/>
        </p:nvSpPr>
        <p:spPr>
          <a:xfrm>
            <a:off x="288051" y="4669982"/>
            <a:ext cx="8615359" cy="1261884"/>
          </a:xfrm>
          <a:prstGeom prst="rect">
            <a:avLst/>
          </a:prstGeom>
          <a:noFill/>
        </p:spPr>
        <p:txBody>
          <a:bodyPr wrap="square" rtlCol="0">
            <a:spAutoFit/>
          </a:bodyPr>
          <a:lstStyle/>
          <a:p>
            <a:pPr marL="285750" indent="-285750">
              <a:buFont typeface="Arial"/>
              <a:buChar char="•"/>
            </a:pPr>
            <a:r>
              <a:rPr lang="fr-FR" sz="2000" dirty="0" err="1" smtClean="0"/>
              <a:t>Another</a:t>
            </a:r>
            <a:r>
              <a:rPr lang="fr-FR" sz="2000" dirty="0" smtClean="0"/>
              <a:t> </a:t>
            </a:r>
            <a:r>
              <a:rPr lang="fr-FR" sz="2000" dirty="0" err="1" smtClean="0"/>
              <a:t>example</a:t>
            </a:r>
            <a:r>
              <a:rPr lang="fr-FR" sz="2000" dirty="0" smtClean="0"/>
              <a:t> </a:t>
            </a:r>
            <a:r>
              <a:rPr lang="fr-FR" sz="2000" dirty="0" err="1" smtClean="0"/>
              <a:t>with</a:t>
            </a:r>
            <a:r>
              <a:rPr lang="fr-FR" sz="2000" dirty="0" smtClean="0"/>
              <a:t> </a:t>
            </a:r>
            <a:r>
              <a:rPr lang="fr-FR" sz="2000" dirty="0" err="1" smtClean="0"/>
              <a:t>numerical</a:t>
            </a:r>
            <a:r>
              <a:rPr lang="fr-FR" sz="2000" dirty="0" smtClean="0"/>
              <a:t> values [</a:t>
            </a:r>
            <a:r>
              <a:rPr lang="fr-FR" sz="2000" dirty="0" err="1" smtClean="0"/>
              <a:t>Schillo</a:t>
            </a:r>
            <a:r>
              <a:rPr lang="fr-FR" sz="2000" dirty="0" smtClean="0"/>
              <a:t> et al, 00]</a:t>
            </a:r>
          </a:p>
          <a:p>
            <a:pPr marL="742950" lvl="1" indent="-285750">
              <a:buFont typeface="Arial"/>
              <a:buChar char="•"/>
            </a:pPr>
            <a:r>
              <a:rPr lang="fr-FR" dirty="0" err="1" smtClean="0"/>
              <a:t>Trustor</a:t>
            </a:r>
            <a:r>
              <a:rPr lang="fr-FR" dirty="0" smtClean="0"/>
              <a:t> </a:t>
            </a:r>
            <a:r>
              <a:rPr lang="fr-FR" i="1" dirty="0" smtClean="0"/>
              <a:t>i</a:t>
            </a:r>
            <a:r>
              <a:rPr lang="fr-FR" dirty="0" smtClean="0"/>
              <a:t> </a:t>
            </a:r>
            <a:r>
              <a:rPr lang="fr-FR" dirty="0" err="1" smtClean="0"/>
              <a:t>had</a:t>
            </a:r>
            <a:r>
              <a:rPr lang="fr-FR" dirty="0" smtClean="0"/>
              <a:t> </a:t>
            </a:r>
            <a:r>
              <a:rPr lang="fr-FR" i="1" dirty="0" smtClean="0"/>
              <a:t>n</a:t>
            </a:r>
            <a:r>
              <a:rPr lang="fr-FR" dirty="0" smtClean="0"/>
              <a:t> </a:t>
            </a:r>
            <a:r>
              <a:rPr lang="fr-FR" dirty="0" err="1" smtClean="0"/>
              <a:t>experiences</a:t>
            </a:r>
            <a:r>
              <a:rPr lang="fr-FR" dirty="0" smtClean="0"/>
              <a:t> </a:t>
            </a:r>
            <a:r>
              <a:rPr lang="fr-FR" dirty="0" err="1" smtClean="0"/>
              <a:t>with</a:t>
            </a:r>
            <a:r>
              <a:rPr lang="fr-FR" dirty="0" smtClean="0"/>
              <a:t> the trustee </a:t>
            </a:r>
            <a:r>
              <a:rPr lang="fr-FR" i="1" dirty="0" smtClean="0"/>
              <a:t>j</a:t>
            </a:r>
            <a:r>
              <a:rPr lang="fr-FR" dirty="0" smtClean="0"/>
              <a:t>, in </a:t>
            </a:r>
            <a:r>
              <a:rPr lang="fr-FR" dirty="0" err="1" smtClean="0"/>
              <a:t>which</a:t>
            </a:r>
            <a:r>
              <a:rPr lang="fr-FR" dirty="0" smtClean="0"/>
              <a:t> </a:t>
            </a:r>
            <a:r>
              <a:rPr lang="fr-FR" i="1" dirty="0" smtClean="0"/>
              <a:t>p</a:t>
            </a:r>
            <a:r>
              <a:rPr lang="fr-FR" dirty="0" smtClean="0"/>
              <a:t> </a:t>
            </a:r>
            <a:r>
              <a:rPr lang="fr-FR" dirty="0" err="1" smtClean="0"/>
              <a:t>were</a:t>
            </a:r>
            <a:r>
              <a:rPr lang="fr-FR" dirty="0" smtClean="0"/>
              <a:t> positive</a:t>
            </a:r>
          </a:p>
          <a:p>
            <a:pPr marL="742950" lvl="1" indent="-285750">
              <a:buFont typeface="Arial"/>
              <a:buChar char="•"/>
            </a:pPr>
            <a:r>
              <a:rPr lang="fr-FR" dirty="0" err="1" smtClean="0"/>
              <a:t>Aggregation</a:t>
            </a:r>
            <a:r>
              <a:rPr lang="fr-FR" dirty="0" smtClean="0"/>
              <a:t> </a:t>
            </a:r>
            <a:r>
              <a:rPr lang="fr-FR" dirty="0" err="1" smtClean="0"/>
              <a:t>function</a:t>
            </a:r>
            <a:r>
              <a:rPr lang="fr-FR" dirty="0" smtClean="0"/>
              <a:t> = a </a:t>
            </a:r>
            <a:r>
              <a:rPr lang="fr-FR" dirty="0" err="1" smtClean="0"/>
              <a:t>percentage</a:t>
            </a:r>
            <a:r>
              <a:rPr lang="fr-FR" dirty="0" smtClean="0"/>
              <a:t> of positive </a:t>
            </a:r>
            <a:r>
              <a:rPr lang="fr-FR" dirty="0" err="1" smtClean="0"/>
              <a:t>experiences</a:t>
            </a:r>
            <a:endParaRPr lang="fr-FR" dirty="0" smtClean="0"/>
          </a:p>
          <a:p>
            <a:pPr algn="ctr"/>
            <a:r>
              <a:rPr lang="fr-FR" sz="2000" i="1" dirty="0" err="1" smtClean="0"/>
              <a:t>T</a:t>
            </a:r>
            <a:r>
              <a:rPr lang="fr-FR" sz="2000" i="1" baseline="30000" dirty="0" err="1" smtClean="0"/>
              <a:t>i</a:t>
            </a:r>
            <a:r>
              <a:rPr lang="fr-FR" sz="2000" i="1" baseline="-25000" dirty="0" err="1" smtClean="0"/>
              <a:t>j</a:t>
            </a:r>
            <a:r>
              <a:rPr lang="fr-FR" sz="2000" i="1" dirty="0" smtClean="0"/>
              <a:t> = p/n</a:t>
            </a:r>
            <a:endParaRPr lang="fr-FR" sz="2000" i="1" dirty="0"/>
          </a:p>
        </p:txBody>
      </p:sp>
      <p:sp>
        <p:nvSpPr>
          <p:cNvPr id="6" name="ZoneTexte 5"/>
          <p:cNvSpPr txBox="1"/>
          <p:nvPr/>
        </p:nvSpPr>
        <p:spPr>
          <a:xfrm>
            <a:off x="288051" y="5889466"/>
            <a:ext cx="8615359" cy="707886"/>
          </a:xfrm>
          <a:prstGeom prst="rect">
            <a:avLst/>
          </a:prstGeom>
          <a:noFill/>
        </p:spPr>
        <p:txBody>
          <a:bodyPr wrap="square" rtlCol="0">
            <a:spAutoFit/>
          </a:bodyPr>
          <a:lstStyle/>
          <a:p>
            <a:pPr marL="285750" indent="-285750">
              <a:buFont typeface="Arial"/>
              <a:buChar char="•"/>
            </a:pPr>
            <a:r>
              <a:rPr lang="fr-FR" sz="2000" dirty="0" smtClean="0"/>
              <a:t>A </a:t>
            </a:r>
            <a:r>
              <a:rPr lang="fr-FR" sz="2000" dirty="0" err="1" smtClean="0"/>
              <a:t>third</a:t>
            </a:r>
            <a:r>
              <a:rPr lang="fr-FR" sz="2000" dirty="0" smtClean="0"/>
              <a:t> </a:t>
            </a:r>
            <a:r>
              <a:rPr lang="fr-FR" sz="2000" dirty="0" err="1" smtClean="0"/>
              <a:t>example</a:t>
            </a:r>
            <a:r>
              <a:rPr lang="fr-FR" sz="2000" dirty="0" smtClean="0"/>
              <a:t> </a:t>
            </a:r>
            <a:r>
              <a:rPr lang="fr-FR" sz="2000" dirty="0" err="1" smtClean="0"/>
              <a:t>is</a:t>
            </a:r>
            <a:r>
              <a:rPr lang="fr-FR" sz="2000" dirty="0" smtClean="0"/>
              <a:t> to </a:t>
            </a:r>
            <a:r>
              <a:rPr lang="fr-FR" sz="2000" dirty="0" err="1" smtClean="0"/>
              <a:t>keep</a:t>
            </a:r>
            <a:r>
              <a:rPr lang="fr-FR" sz="2000" dirty="0" smtClean="0"/>
              <a:t> all the </a:t>
            </a:r>
            <a:r>
              <a:rPr lang="fr-FR" sz="2000" dirty="0" err="1" smtClean="0"/>
              <a:t>experiences</a:t>
            </a:r>
            <a:r>
              <a:rPr lang="fr-FR" sz="2000" dirty="0" smtClean="0"/>
              <a:t> in a </a:t>
            </a:r>
            <a:r>
              <a:rPr lang="fr-FR" sz="2000" dirty="0" err="1" smtClean="0"/>
              <a:t>probability</a:t>
            </a:r>
            <a:r>
              <a:rPr lang="fr-FR" sz="2000" dirty="0" smtClean="0"/>
              <a:t> distribution [Sierra &amp; </a:t>
            </a:r>
            <a:r>
              <a:rPr lang="fr-FR" sz="2000" dirty="0" err="1" smtClean="0"/>
              <a:t>Debenham</a:t>
            </a:r>
            <a:r>
              <a:rPr lang="fr-FR" sz="2000" dirty="0" smtClean="0"/>
              <a:t>, 00]</a:t>
            </a:r>
          </a:p>
        </p:txBody>
      </p:sp>
      <p:sp>
        <p:nvSpPr>
          <p:cNvPr id="7" name="6 CuadroTexto"/>
          <p:cNvSpPr txBox="1"/>
          <p:nvPr/>
        </p:nvSpPr>
        <p:spPr>
          <a:xfrm>
            <a:off x="28221" y="0"/>
            <a:ext cx="7776864" cy="338554"/>
          </a:xfrm>
          <a:prstGeom prst="rect">
            <a:avLst/>
          </a:prstGeom>
          <a:noFill/>
        </p:spPr>
        <p:txBody>
          <a:bodyPr wrap="square" rtlCol="0">
            <a:spAutoFit/>
          </a:bodyPr>
          <a:lstStyle/>
          <a:p>
            <a:r>
              <a:rPr lang="ca-ES" sz="1600" dirty="0" smtClean="0"/>
              <a:t>3 – Trust processes in </a:t>
            </a:r>
            <a:r>
              <a:rPr lang="ca-ES" sz="1600" dirty="0" err="1" smtClean="0"/>
              <a:t>multiagent</a:t>
            </a:r>
            <a:r>
              <a:rPr lang="ca-ES" sz="1600" dirty="0" smtClean="0"/>
              <a:t> </a:t>
            </a:r>
            <a:r>
              <a:rPr lang="ca-ES" sz="1600" dirty="0" err="1" smtClean="0"/>
              <a:t>system</a:t>
            </a:r>
            <a:r>
              <a:rPr lang="en-US" sz="1600" dirty="0" smtClean="0"/>
              <a:t>s</a:t>
            </a:r>
            <a:endParaRPr lang="ca-ES" sz="1600" dirty="0"/>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051408928"/>
      </p:ext>
    </p:extLst>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485800"/>
            <a:ext cx="8229600" cy="1143000"/>
          </a:xfrm>
        </p:spPr>
        <p:txBody>
          <a:bodyPr>
            <a:noAutofit/>
          </a:bodyPr>
          <a:lstStyle/>
          <a:p>
            <a:r>
              <a:rPr lang="fr-FR" sz="3600" dirty="0" smtClean="0"/>
              <a:t>Trust </a:t>
            </a:r>
            <a:r>
              <a:rPr lang="fr-FR" sz="3600" dirty="0" err="1" smtClean="0"/>
              <a:t>evaluation</a:t>
            </a:r>
            <a:r>
              <a:rPr lang="fr-FR" sz="3600" dirty="0"/>
              <a:t/>
            </a:r>
            <a:br>
              <a:rPr lang="fr-FR" sz="3600" dirty="0"/>
            </a:br>
            <a:r>
              <a:rPr lang="fr-FR" sz="3600" dirty="0" smtClean="0"/>
              <a:t>by </a:t>
            </a:r>
            <a:r>
              <a:rPr lang="fr-FR" sz="3600" dirty="0" err="1" smtClean="0"/>
              <a:t>logical</a:t>
            </a:r>
            <a:r>
              <a:rPr lang="fr-FR" sz="3600" dirty="0" smtClean="0"/>
              <a:t> </a:t>
            </a:r>
            <a:r>
              <a:rPr lang="fr-FR" sz="3600" dirty="0" err="1" smtClean="0"/>
              <a:t>beliefs</a:t>
            </a:r>
            <a:r>
              <a:rPr lang="fr-FR" sz="3600" dirty="0" smtClean="0"/>
              <a:t> </a:t>
            </a:r>
            <a:r>
              <a:rPr lang="fr-FR" sz="3600" dirty="0" err="1" smtClean="0"/>
              <a:t>generation</a:t>
            </a:r>
            <a:endParaRPr lang="fr-FR" sz="3600" dirty="0"/>
          </a:p>
        </p:txBody>
      </p:sp>
      <p:sp>
        <p:nvSpPr>
          <p:cNvPr id="5" name="Espace réservé du contenu 2"/>
          <p:cNvSpPr>
            <a:spLocks noGrp="1"/>
          </p:cNvSpPr>
          <p:nvPr>
            <p:ph idx="1"/>
          </p:nvPr>
        </p:nvSpPr>
        <p:spPr>
          <a:xfrm>
            <a:off x="1098757" y="1775471"/>
            <a:ext cx="7516586" cy="573409"/>
          </a:xfrm>
        </p:spPr>
        <p:txBody>
          <a:bodyPr>
            <a:normAutofit/>
          </a:bodyPr>
          <a:lstStyle/>
          <a:p>
            <a:pPr marL="0" indent="0">
              <a:buNone/>
            </a:pPr>
            <a:r>
              <a:rPr lang="fr-FR" sz="2400" dirty="0" err="1" smtClean="0">
                <a:solidFill>
                  <a:schemeClr val="tx2"/>
                </a:solidFill>
              </a:rPr>
              <a:t>Approach</a:t>
            </a:r>
            <a:r>
              <a:rPr lang="fr-FR" sz="2400" dirty="0" smtClean="0">
                <a:solidFill>
                  <a:schemeClr val="tx2"/>
                </a:solidFill>
              </a:rPr>
              <a:t>:</a:t>
            </a:r>
            <a:r>
              <a:rPr lang="fr-FR" sz="2400" i="1" dirty="0" smtClean="0"/>
              <a:t> </a:t>
            </a:r>
            <a:r>
              <a:rPr lang="fr-FR" sz="2400" i="1" dirty="0" err="1" smtClean="0"/>
              <a:t>Infer</a:t>
            </a:r>
            <a:r>
              <a:rPr lang="fr-FR" sz="2400" i="1" dirty="0" smtClean="0"/>
              <a:t> a trust </a:t>
            </a:r>
            <a:r>
              <a:rPr lang="fr-FR" sz="2400" i="1" dirty="0" err="1" smtClean="0"/>
              <a:t>evaluation</a:t>
            </a:r>
            <a:r>
              <a:rPr lang="fr-FR" sz="2400" i="1" dirty="0" smtClean="0"/>
              <a:t> </a:t>
            </a:r>
            <a:r>
              <a:rPr lang="fr-FR" sz="2400" i="1" dirty="0" err="1" smtClean="0"/>
              <a:t>from</a:t>
            </a:r>
            <a:r>
              <a:rPr lang="fr-FR" sz="2400" i="1" dirty="0" smtClean="0"/>
              <a:t> a set of </a:t>
            </a:r>
            <a:r>
              <a:rPr lang="fr-FR" sz="2400" i="1" dirty="0" err="1" smtClean="0"/>
              <a:t>beliefs</a:t>
            </a:r>
            <a:endParaRPr lang="fr-FR" sz="2400" i="1" dirty="0"/>
          </a:p>
        </p:txBody>
      </p:sp>
      <p:sp>
        <p:nvSpPr>
          <p:cNvPr id="6" name="ZoneTexte 5"/>
          <p:cNvSpPr txBox="1"/>
          <p:nvPr/>
        </p:nvSpPr>
        <p:spPr>
          <a:xfrm>
            <a:off x="229698" y="2377754"/>
            <a:ext cx="8606911" cy="2002600"/>
          </a:xfrm>
          <a:prstGeom prst="rect">
            <a:avLst/>
          </a:prstGeom>
          <a:noFill/>
        </p:spPr>
        <p:txBody>
          <a:bodyPr wrap="square" rtlCol="0">
            <a:spAutoFit/>
          </a:bodyPr>
          <a:lstStyle/>
          <a:p>
            <a:pPr marL="285750" indent="-285750">
              <a:lnSpc>
                <a:spcPct val="120000"/>
              </a:lnSpc>
              <a:buFont typeface="Arial"/>
              <a:buChar char="•"/>
            </a:pPr>
            <a:r>
              <a:rPr lang="fr-FR" sz="2400" dirty="0" err="1" smtClean="0"/>
              <a:t>Example</a:t>
            </a:r>
            <a:r>
              <a:rPr lang="fr-FR" sz="2400" dirty="0" smtClean="0"/>
              <a:t> </a:t>
            </a:r>
            <a:r>
              <a:rPr lang="fr-FR" sz="2400" dirty="0" err="1" smtClean="0"/>
              <a:t>from</a:t>
            </a:r>
            <a:r>
              <a:rPr lang="fr-FR" sz="2400" dirty="0" smtClean="0"/>
              <a:t> [</a:t>
            </a:r>
            <a:r>
              <a:rPr lang="fr-FR" sz="2400" dirty="0" err="1" smtClean="0"/>
              <a:t>Herzig</a:t>
            </a:r>
            <a:r>
              <a:rPr lang="fr-FR" sz="2400" dirty="0" smtClean="0"/>
              <a:t> et al, 10], « </a:t>
            </a:r>
            <a:r>
              <a:rPr lang="fr-FR" sz="2400" dirty="0" err="1" smtClean="0"/>
              <a:t>dispositional</a:t>
            </a:r>
            <a:r>
              <a:rPr lang="fr-FR" sz="2400" dirty="0" smtClean="0"/>
              <a:t> trust » :</a:t>
            </a:r>
          </a:p>
          <a:p>
            <a:pPr marL="363538" lvl="1">
              <a:lnSpc>
                <a:spcPct val="120000"/>
              </a:lnSpc>
            </a:pPr>
            <a:r>
              <a:rPr lang="fr-FR" sz="2000" dirty="0" err="1" smtClean="0"/>
              <a:t>DispTrust</a:t>
            </a:r>
            <a:r>
              <a:rPr lang="fr-FR" sz="2000" dirty="0" smtClean="0"/>
              <a:t>(</a:t>
            </a:r>
            <a:r>
              <a:rPr lang="fr-FR" sz="2000" dirty="0" err="1" smtClean="0"/>
              <a:t>Alice,Bob,write</a:t>
            </a:r>
            <a:r>
              <a:rPr lang="fr-FR" sz="2000" dirty="0" smtClean="0"/>
              <a:t>(p), </a:t>
            </a:r>
            <a:r>
              <a:rPr lang="fr-FR" sz="2000" dirty="0" err="1" smtClean="0"/>
              <a:t>written</a:t>
            </a:r>
            <a:r>
              <a:rPr lang="fr-FR" sz="2000" dirty="0" smtClean="0"/>
              <a:t>(p),</a:t>
            </a:r>
            <a:r>
              <a:rPr lang="fr-FR" sz="2000" dirty="0" err="1" smtClean="0"/>
              <a:t>Done</a:t>
            </a:r>
            <a:r>
              <a:rPr lang="fr-FR" sz="2000" dirty="0" smtClean="0"/>
              <a:t>(</a:t>
            </a:r>
            <a:r>
              <a:rPr lang="fr-FR" sz="2000" dirty="0" err="1" smtClean="0"/>
              <a:t>request</a:t>
            </a:r>
            <a:r>
              <a:rPr lang="fr-FR" sz="2000" dirty="0" smtClean="0"/>
              <a:t>(</a:t>
            </a:r>
            <a:r>
              <a:rPr lang="fr-FR" sz="2000" dirty="0" err="1" smtClean="0"/>
              <a:t>Alice,Bob,write</a:t>
            </a:r>
            <a:r>
              <a:rPr lang="fr-FR" sz="2000" dirty="0" smtClean="0"/>
              <a:t>(p)))) =</a:t>
            </a:r>
          </a:p>
          <a:p>
            <a:pPr marL="615950" lvl="2">
              <a:lnSpc>
                <a:spcPct val="120000"/>
              </a:lnSpc>
            </a:pPr>
            <a:r>
              <a:rPr lang="fr-FR" sz="2000" dirty="0" err="1" smtClean="0"/>
              <a:t>PotGoal</a:t>
            </a:r>
            <a:r>
              <a:rPr lang="fr-FR" sz="2000" baseline="-25000" dirty="0" err="1" smtClean="0"/>
              <a:t>Alice</a:t>
            </a:r>
            <a:r>
              <a:rPr lang="fr-FR" sz="2000" dirty="0" smtClean="0"/>
              <a:t>(</a:t>
            </a:r>
            <a:r>
              <a:rPr lang="fr-FR" sz="2000" dirty="0" err="1" smtClean="0"/>
              <a:t>written</a:t>
            </a:r>
            <a:r>
              <a:rPr lang="fr-FR" sz="2000" dirty="0" smtClean="0"/>
              <a:t>(p),</a:t>
            </a:r>
            <a:r>
              <a:rPr lang="fr-FR" sz="2000" dirty="0"/>
              <a:t> </a:t>
            </a:r>
            <a:r>
              <a:rPr lang="fr-FR" sz="2000" dirty="0" err="1"/>
              <a:t>request</a:t>
            </a:r>
            <a:r>
              <a:rPr lang="fr-FR" sz="2000" dirty="0"/>
              <a:t>(</a:t>
            </a:r>
            <a:r>
              <a:rPr lang="fr-FR" sz="2000" dirty="0" err="1"/>
              <a:t>Alice,Bob,write</a:t>
            </a:r>
            <a:r>
              <a:rPr lang="fr-FR" sz="2000" dirty="0"/>
              <a:t>(p)</a:t>
            </a:r>
            <a:r>
              <a:rPr lang="fr-FR" sz="2000" dirty="0" smtClean="0"/>
              <a:t>)) </a:t>
            </a:r>
            <a:r>
              <a:rPr lang="fr-FR" sz="2000" dirty="0" smtClean="0">
                <a:latin typeface="ＭＳ ゴシック"/>
                <a:ea typeface="ＭＳ ゴシック"/>
                <a:cs typeface="ＭＳ ゴシック"/>
              </a:rPr>
              <a:t>∧</a:t>
            </a:r>
            <a:endParaRPr lang="fr-FR" sz="2000" dirty="0"/>
          </a:p>
          <a:p>
            <a:pPr marL="615950" lvl="2">
              <a:lnSpc>
                <a:spcPct val="120000"/>
              </a:lnSpc>
            </a:pPr>
            <a:r>
              <a:rPr lang="fr-FR" sz="2000" dirty="0" err="1" smtClean="0"/>
              <a:t>Bel</a:t>
            </a:r>
            <a:r>
              <a:rPr lang="fr-FR" sz="2000" baseline="-25000" dirty="0" err="1" smtClean="0"/>
              <a:t>Alice</a:t>
            </a:r>
            <a:r>
              <a:rPr lang="fr-FR" sz="2000" dirty="0" err="1" smtClean="0"/>
              <a:t>G</a:t>
            </a:r>
            <a:r>
              <a:rPr lang="fr-FR" sz="2000" dirty="0" smtClean="0"/>
              <a:t>*((</a:t>
            </a:r>
            <a:r>
              <a:rPr lang="fr-FR" sz="2000" dirty="0" err="1"/>
              <a:t>request</a:t>
            </a:r>
            <a:r>
              <a:rPr lang="fr-FR" sz="2000" dirty="0"/>
              <a:t>(</a:t>
            </a:r>
            <a:r>
              <a:rPr lang="fr-FR" sz="2000" dirty="0" err="1"/>
              <a:t>Alice,Bob,write</a:t>
            </a:r>
            <a:r>
              <a:rPr lang="fr-FR" sz="2000" dirty="0"/>
              <a:t>(p)</a:t>
            </a:r>
            <a:r>
              <a:rPr lang="fr-FR" sz="2000" dirty="0" smtClean="0"/>
              <a:t>) </a:t>
            </a:r>
            <a:r>
              <a:rPr lang="fr-FR" sz="2000" dirty="0" smtClean="0">
                <a:latin typeface="ＭＳ ゴシック"/>
                <a:ea typeface="ＭＳ ゴシック"/>
                <a:cs typeface="ＭＳ ゴシック"/>
              </a:rPr>
              <a:t>∧ </a:t>
            </a:r>
            <a:r>
              <a:rPr lang="fr-FR" sz="2000" dirty="0" err="1" smtClean="0"/>
              <a:t>Choice</a:t>
            </a:r>
            <a:r>
              <a:rPr lang="fr-FR" sz="2000" baseline="-25000" dirty="0" err="1" smtClean="0"/>
              <a:t>Alice</a:t>
            </a:r>
            <a:r>
              <a:rPr lang="fr-FR" sz="2000" dirty="0" err="1" smtClean="0"/>
              <a:t>F</a:t>
            </a:r>
            <a:r>
              <a:rPr lang="fr-FR" sz="2000" dirty="0" smtClean="0"/>
              <a:t> </a:t>
            </a:r>
            <a:r>
              <a:rPr lang="fr-FR" sz="2000" dirty="0" err="1" smtClean="0"/>
              <a:t>written</a:t>
            </a:r>
            <a:r>
              <a:rPr lang="fr-FR" sz="2000" dirty="0" smtClean="0"/>
              <a:t>(p) </a:t>
            </a:r>
            <a:r>
              <a:rPr lang="fr-FR" sz="2000" dirty="0" smtClean="0">
                <a:sym typeface="Wingdings"/>
              </a:rPr>
              <a:t>-&gt; </a:t>
            </a:r>
            <a:endParaRPr lang="fr-FR" sz="2000" dirty="0" smtClean="0"/>
          </a:p>
          <a:p>
            <a:pPr marL="615950" lvl="2" defTabSz="623888">
              <a:lnSpc>
                <a:spcPct val="120000"/>
              </a:lnSpc>
              <a:tabLst>
                <a:tab pos="811213" algn="l"/>
                <a:tab pos="985838" algn="l"/>
              </a:tabLst>
            </a:pPr>
            <a:r>
              <a:rPr lang="fr-FR" sz="2000" dirty="0" smtClean="0"/>
              <a:t>	</a:t>
            </a:r>
            <a:r>
              <a:rPr lang="fr-FR" sz="2000" dirty="0" err="1" smtClean="0"/>
              <a:t>Intends</a:t>
            </a:r>
            <a:r>
              <a:rPr lang="fr-FR" sz="2000" baseline="-25000" dirty="0" err="1" smtClean="0"/>
              <a:t>Bob</a:t>
            </a:r>
            <a:r>
              <a:rPr lang="fr-FR" sz="2000" dirty="0" smtClean="0"/>
              <a:t>(</a:t>
            </a:r>
            <a:r>
              <a:rPr lang="fr-FR" sz="2000" dirty="0" err="1" smtClean="0"/>
              <a:t>write</a:t>
            </a:r>
            <a:r>
              <a:rPr lang="fr-FR" sz="2000" dirty="0" smtClean="0"/>
              <a:t>(p)) </a:t>
            </a:r>
            <a:r>
              <a:rPr lang="fr-FR" sz="2000" dirty="0" smtClean="0">
                <a:latin typeface="ＭＳ ゴシック"/>
                <a:ea typeface="ＭＳ ゴシック"/>
                <a:cs typeface="ＭＳ ゴシック"/>
              </a:rPr>
              <a:t>∧ </a:t>
            </a:r>
            <a:r>
              <a:rPr lang="fr-FR" sz="2000" dirty="0" err="1" smtClean="0"/>
              <a:t>Capable</a:t>
            </a:r>
            <a:r>
              <a:rPr lang="fr-FR" sz="2000" baseline="-25000" dirty="0" err="1" smtClean="0"/>
              <a:t>Bob</a:t>
            </a:r>
            <a:r>
              <a:rPr lang="fr-FR" sz="2000" dirty="0" smtClean="0"/>
              <a:t>(</a:t>
            </a:r>
            <a:r>
              <a:rPr lang="fr-FR" sz="2000" dirty="0" err="1" smtClean="0"/>
              <a:t>write</a:t>
            </a:r>
            <a:r>
              <a:rPr lang="fr-FR" sz="2000" dirty="0" smtClean="0"/>
              <a:t>(p)) </a:t>
            </a:r>
            <a:r>
              <a:rPr lang="fr-FR" sz="2000" dirty="0" smtClean="0">
                <a:latin typeface="ＭＳ ゴシック"/>
                <a:ea typeface="ＭＳ ゴシック"/>
                <a:cs typeface="ＭＳ ゴシック"/>
              </a:rPr>
              <a:t>∧ </a:t>
            </a:r>
            <a:r>
              <a:rPr lang="fr-FR" sz="2000" dirty="0" err="1" smtClean="0"/>
              <a:t>After</a:t>
            </a:r>
            <a:r>
              <a:rPr lang="fr-FR" sz="2000" baseline="-25000" dirty="0" err="1" smtClean="0"/>
              <a:t>Bob:write</a:t>
            </a:r>
            <a:r>
              <a:rPr lang="fr-FR" sz="2000" baseline="-25000" dirty="0" smtClean="0"/>
              <a:t>(p)</a:t>
            </a:r>
            <a:r>
              <a:rPr lang="fr-FR" sz="2000" dirty="0" err="1" smtClean="0"/>
              <a:t>written</a:t>
            </a:r>
            <a:r>
              <a:rPr lang="fr-FR" sz="2000" dirty="0" smtClean="0"/>
              <a:t>(p))</a:t>
            </a:r>
            <a:endParaRPr lang="fr-FR" sz="2000" dirty="0"/>
          </a:p>
        </p:txBody>
      </p:sp>
      <p:sp>
        <p:nvSpPr>
          <p:cNvPr id="7" name="ZoneTexte 6"/>
          <p:cNvSpPr txBox="1"/>
          <p:nvPr/>
        </p:nvSpPr>
        <p:spPr>
          <a:xfrm>
            <a:off x="8242108" y="2636912"/>
            <a:ext cx="492443" cy="369332"/>
          </a:xfrm>
          <a:prstGeom prst="rect">
            <a:avLst/>
          </a:prstGeom>
          <a:noFill/>
        </p:spPr>
        <p:txBody>
          <a:bodyPr wrap="none" rtlCol="0">
            <a:spAutoFit/>
          </a:bodyPr>
          <a:lstStyle/>
          <a:p>
            <a:r>
              <a:rPr lang="fr-FR" dirty="0" err="1" smtClean="0"/>
              <a:t>def</a:t>
            </a:r>
            <a:endParaRPr lang="fr-FR" sz="2000" dirty="0"/>
          </a:p>
        </p:txBody>
      </p:sp>
      <p:sp>
        <p:nvSpPr>
          <p:cNvPr id="8" name="ZoneTexte 7"/>
          <p:cNvSpPr txBox="1"/>
          <p:nvPr/>
        </p:nvSpPr>
        <p:spPr>
          <a:xfrm>
            <a:off x="229698" y="4797152"/>
            <a:ext cx="8799453" cy="1754327"/>
          </a:xfrm>
          <a:prstGeom prst="rect">
            <a:avLst/>
          </a:prstGeom>
          <a:noFill/>
        </p:spPr>
        <p:txBody>
          <a:bodyPr wrap="square" rtlCol="0">
            <a:spAutoFit/>
          </a:bodyPr>
          <a:lstStyle/>
          <a:p>
            <a:r>
              <a:rPr lang="fr-FR" i="1" dirty="0" err="1" smtClean="0"/>
              <a:t>Informally</a:t>
            </a:r>
            <a:r>
              <a:rPr lang="fr-FR" i="1" dirty="0" smtClean="0"/>
              <a:t>: Alice trusts Bob to </a:t>
            </a:r>
            <a:r>
              <a:rPr lang="fr-FR" i="1" dirty="0" err="1" smtClean="0"/>
              <a:t>write</a:t>
            </a:r>
            <a:r>
              <a:rPr lang="fr-FR" i="1" dirty="0" smtClean="0"/>
              <a:t> a </a:t>
            </a:r>
            <a:r>
              <a:rPr lang="fr-FR" i="1" dirty="0" err="1" smtClean="0"/>
              <a:t>paper</a:t>
            </a:r>
            <a:r>
              <a:rPr lang="fr-FR" i="1" dirty="0" smtClean="0"/>
              <a:t> p if</a:t>
            </a:r>
          </a:p>
          <a:p>
            <a:pPr marL="285750" indent="-285750">
              <a:buFont typeface="Arial"/>
              <a:buChar char="•"/>
            </a:pPr>
            <a:r>
              <a:rPr lang="fr-FR" i="1" dirty="0" err="1"/>
              <a:t>s</a:t>
            </a:r>
            <a:r>
              <a:rPr lang="fr-FR" i="1" dirty="0" err="1" smtClean="0"/>
              <a:t>he</a:t>
            </a:r>
            <a:r>
              <a:rPr lang="fr-FR" i="1" dirty="0" smtClean="0"/>
              <a:t> </a:t>
            </a:r>
            <a:r>
              <a:rPr lang="fr-FR" i="1" dirty="0" err="1" smtClean="0"/>
              <a:t>may</a:t>
            </a:r>
            <a:r>
              <a:rPr lang="fr-FR" i="1" dirty="0" smtClean="0"/>
              <a:t> have the goal to have a </a:t>
            </a:r>
            <a:r>
              <a:rPr lang="fr-FR" i="1" dirty="0" err="1" smtClean="0"/>
              <a:t>paper</a:t>
            </a:r>
            <a:r>
              <a:rPr lang="fr-FR" i="1" dirty="0" smtClean="0"/>
              <a:t> p </a:t>
            </a:r>
            <a:r>
              <a:rPr lang="fr-FR" i="1" dirty="0" err="1" smtClean="0"/>
              <a:t>written</a:t>
            </a:r>
            <a:r>
              <a:rPr lang="fr-FR" i="1" dirty="0" smtClean="0"/>
              <a:t> and,</a:t>
            </a:r>
          </a:p>
          <a:p>
            <a:pPr marL="285750" indent="-285750">
              <a:buFont typeface="Arial"/>
              <a:buChar char="•"/>
            </a:pPr>
            <a:r>
              <a:rPr lang="fr-FR" i="1" dirty="0" err="1"/>
              <a:t>s</a:t>
            </a:r>
            <a:r>
              <a:rPr lang="fr-FR" i="1" dirty="0" err="1" smtClean="0"/>
              <a:t>he</a:t>
            </a:r>
            <a:r>
              <a:rPr lang="fr-FR" i="1" dirty="0" smtClean="0"/>
              <a:t> </a:t>
            </a:r>
            <a:r>
              <a:rPr lang="fr-FR" i="1" dirty="0" err="1" smtClean="0"/>
              <a:t>believes</a:t>
            </a:r>
            <a:r>
              <a:rPr lang="fr-FR" i="1" dirty="0" smtClean="0"/>
              <a:t> </a:t>
            </a:r>
            <a:r>
              <a:rPr lang="fr-FR" i="1" dirty="0" err="1" smtClean="0"/>
              <a:t>that</a:t>
            </a:r>
            <a:r>
              <a:rPr lang="fr-FR" i="1" dirty="0" smtClean="0"/>
              <a:t> </a:t>
            </a:r>
            <a:r>
              <a:rPr lang="fr-FR" i="1" dirty="0" err="1" smtClean="0"/>
              <a:t>when</a:t>
            </a:r>
            <a:r>
              <a:rPr lang="fr-FR" i="1" dirty="0" smtClean="0"/>
              <a:t> </a:t>
            </a:r>
            <a:r>
              <a:rPr lang="fr-FR" i="1" dirty="0" err="1" smtClean="0"/>
              <a:t>she</a:t>
            </a:r>
            <a:r>
              <a:rPr lang="fr-FR" i="1" dirty="0" smtClean="0"/>
              <a:t> has </a:t>
            </a:r>
            <a:r>
              <a:rPr lang="fr-FR" i="1" dirty="0" err="1" smtClean="0"/>
              <a:t>this</a:t>
            </a:r>
            <a:r>
              <a:rPr lang="fr-FR" i="1" dirty="0" smtClean="0"/>
              <a:t> goal and </a:t>
            </a:r>
            <a:r>
              <a:rPr lang="fr-FR" i="1" dirty="0" err="1" smtClean="0"/>
              <a:t>when</a:t>
            </a:r>
            <a:r>
              <a:rPr lang="fr-FR" i="1" dirty="0" smtClean="0"/>
              <a:t> </a:t>
            </a:r>
            <a:r>
              <a:rPr lang="fr-FR" i="1" dirty="0" err="1" smtClean="0"/>
              <a:t>she</a:t>
            </a:r>
            <a:r>
              <a:rPr lang="fr-FR" i="1" dirty="0" smtClean="0"/>
              <a:t> </a:t>
            </a:r>
            <a:r>
              <a:rPr lang="fr-FR" i="1" dirty="0" err="1" smtClean="0"/>
              <a:t>asked</a:t>
            </a:r>
            <a:r>
              <a:rPr lang="fr-FR" i="1" dirty="0" smtClean="0"/>
              <a:t> Bob to </a:t>
            </a:r>
            <a:r>
              <a:rPr lang="fr-FR" i="1" dirty="0" err="1" smtClean="0"/>
              <a:t>write</a:t>
            </a:r>
            <a:r>
              <a:rPr lang="fr-FR" i="1" dirty="0" smtClean="0"/>
              <a:t> the </a:t>
            </a:r>
            <a:r>
              <a:rPr lang="fr-FR" i="1" dirty="0" err="1" smtClean="0"/>
              <a:t>paper</a:t>
            </a:r>
            <a:endParaRPr lang="fr-FR" i="1" dirty="0" smtClean="0"/>
          </a:p>
          <a:p>
            <a:pPr marL="742950" lvl="1" indent="-285750">
              <a:buFont typeface="Arial"/>
              <a:buChar char="•"/>
            </a:pPr>
            <a:r>
              <a:rPr lang="fr-FR" i="1" dirty="0" smtClean="0"/>
              <a:t>Bob </a:t>
            </a:r>
            <a:r>
              <a:rPr lang="fr-FR" i="1" dirty="0" err="1" smtClean="0"/>
              <a:t>intends</a:t>
            </a:r>
            <a:r>
              <a:rPr lang="fr-FR" i="1" dirty="0" smtClean="0"/>
              <a:t> to </a:t>
            </a:r>
            <a:r>
              <a:rPr lang="fr-FR" i="1" dirty="0" err="1" smtClean="0"/>
              <a:t>write</a:t>
            </a:r>
            <a:r>
              <a:rPr lang="fr-FR" i="1" dirty="0" smtClean="0"/>
              <a:t> the </a:t>
            </a:r>
            <a:r>
              <a:rPr lang="fr-FR" i="1" dirty="0" err="1" smtClean="0"/>
              <a:t>paper</a:t>
            </a:r>
            <a:endParaRPr lang="fr-FR" i="1" dirty="0" smtClean="0"/>
          </a:p>
          <a:p>
            <a:pPr marL="742950" lvl="1" indent="-285750">
              <a:buFont typeface="Arial"/>
              <a:buChar char="•"/>
            </a:pPr>
            <a:r>
              <a:rPr lang="fr-FR" i="1" dirty="0" smtClean="0"/>
              <a:t>Bob </a:t>
            </a:r>
            <a:r>
              <a:rPr lang="fr-FR" i="1" dirty="0" err="1" smtClean="0"/>
              <a:t>is</a:t>
            </a:r>
            <a:r>
              <a:rPr lang="fr-FR" i="1" dirty="0" smtClean="0"/>
              <a:t> capable of </a:t>
            </a:r>
            <a:r>
              <a:rPr lang="fr-FR" i="1" dirty="0" err="1" smtClean="0"/>
              <a:t>writing</a:t>
            </a:r>
            <a:r>
              <a:rPr lang="fr-FR" i="1" dirty="0" smtClean="0"/>
              <a:t> the </a:t>
            </a:r>
            <a:r>
              <a:rPr lang="fr-FR" i="1" dirty="0" err="1" smtClean="0"/>
              <a:t>paper</a:t>
            </a:r>
            <a:endParaRPr lang="fr-FR" i="1" dirty="0" smtClean="0"/>
          </a:p>
          <a:p>
            <a:pPr marL="742950" lvl="1" indent="-285750">
              <a:buFont typeface="Arial"/>
              <a:buChar char="•"/>
            </a:pPr>
            <a:r>
              <a:rPr lang="fr-FR" i="1" dirty="0" err="1" smtClean="0"/>
              <a:t>After</a:t>
            </a:r>
            <a:r>
              <a:rPr lang="fr-FR" i="1" dirty="0" smtClean="0"/>
              <a:t> Bob </a:t>
            </a:r>
            <a:r>
              <a:rPr lang="fr-FR" i="1" dirty="0" err="1" smtClean="0"/>
              <a:t>does</a:t>
            </a:r>
            <a:r>
              <a:rPr lang="fr-FR" i="1" dirty="0" smtClean="0"/>
              <a:t> the action </a:t>
            </a:r>
            <a:r>
              <a:rPr lang="fr-FR" i="1" dirty="0" err="1" smtClean="0"/>
              <a:t>write</a:t>
            </a:r>
            <a:r>
              <a:rPr lang="fr-FR" i="1" dirty="0" smtClean="0"/>
              <a:t>(p) the </a:t>
            </a:r>
            <a:r>
              <a:rPr lang="fr-FR" i="1" dirty="0" err="1" smtClean="0"/>
              <a:t>paper</a:t>
            </a:r>
            <a:r>
              <a:rPr lang="fr-FR" i="1" dirty="0"/>
              <a:t> </a:t>
            </a:r>
            <a:r>
              <a:rPr lang="fr-FR" i="1" dirty="0" err="1" smtClean="0"/>
              <a:t>is</a:t>
            </a:r>
            <a:r>
              <a:rPr lang="fr-FR" i="1" dirty="0" smtClean="0"/>
              <a:t> </a:t>
            </a:r>
            <a:r>
              <a:rPr lang="fr-FR" i="1" dirty="0" err="1" smtClean="0"/>
              <a:t>written</a:t>
            </a:r>
            <a:endParaRPr lang="fr-FR" i="1" dirty="0" smtClean="0"/>
          </a:p>
        </p:txBody>
      </p:sp>
      <p:sp>
        <p:nvSpPr>
          <p:cNvPr id="9" name="8 CuadroTexto"/>
          <p:cNvSpPr txBox="1"/>
          <p:nvPr/>
        </p:nvSpPr>
        <p:spPr>
          <a:xfrm>
            <a:off x="28221" y="0"/>
            <a:ext cx="7776864" cy="338554"/>
          </a:xfrm>
          <a:prstGeom prst="rect">
            <a:avLst/>
          </a:prstGeom>
          <a:noFill/>
        </p:spPr>
        <p:txBody>
          <a:bodyPr wrap="square" rtlCol="0">
            <a:spAutoFit/>
          </a:bodyPr>
          <a:lstStyle/>
          <a:p>
            <a:r>
              <a:rPr lang="ca-ES" sz="1600" dirty="0" smtClean="0"/>
              <a:t>3 – Trust processes in </a:t>
            </a:r>
            <a:r>
              <a:rPr lang="ca-ES" sz="1600" dirty="0" err="1" smtClean="0"/>
              <a:t>multiagent</a:t>
            </a:r>
            <a:r>
              <a:rPr lang="ca-ES" sz="1600" dirty="0" smtClean="0"/>
              <a:t> </a:t>
            </a:r>
            <a:r>
              <a:rPr lang="ca-ES" sz="1600" dirty="0" err="1" smtClean="0"/>
              <a:t>system</a:t>
            </a:r>
            <a:r>
              <a:rPr lang="en-US" sz="1600" dirty="0" smtClean="0"/>
              <a:t>s</a:t>
            </a:r>
            <a:endParaRPr lang="ca-ES" sz="1600" dirty="0"/>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041066512"/>
      </p:ext>
    </p:extLst>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384"/>
            <a:ext cx="8229600" cy="1143000"/>
          </a:xfrm>
        </p:spPr>
        <p:txBody>
          <a:bodyPr>
            <a:normAutofit/>
          </a:bodyPr>
          <a:lstStyle/>
          <a:p>
            <a:r>
              <a:rPr lang="es-ES_tradnl" sz="4000" b="1" dirty="0" smtClean="0"/>
              <a:t>1 - </a:t>
            </a:r>
            <a:r>
              <a:rPr lang="es-ES_tradnl" sz="4000" b="1" dirty="0" err="1" smtClean="0"/>
              <a:t>Introduction</a:t>
            </a:r>
            <a:endParaRPr lang="es-ES_tradnl" sz="4000" b="1" dirty="0"/>
          </a:p>
        </p:txBody>
      </p:sp>
      <p:sp>
        <p:nvSpPr>
          <p:cNvPr id="8" name="Elipse 7"/>
          <p:cNvSpPr/>
          <p:nvPr/>
        </p:nvSpPr>
        <p:spPr>
          <a:xfrm>
            <a:off x="1835696" y="4005064"/>
            <a:ext cx="4680520" cy="2448272"/>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s-ES" dirty="0" err="1" smtClean="0"/>
              <a:t>Computational</a:t>
            </a:r>
            <a:r>
              <a:rPr lang="es-ES" dirty="0" smtClean="0"/>
              <a:t> </a:t>
            </a:r>
            <a:r>
              <a:rPr lang="es-ES" dirty="0" err="1" smtClean="0"/>
              <a:t>security</a:t>
            </a:r>
            <a:endParaRPr lang="es-ES" dirty="0"/>
          </a:p>
        </p:txBody>
      </p:sp>
      <p:sp>
        <p:nvSpPr>
          <p:cNvPr id="9" name="Elipse 8"/>
          <p:cNvSpPr/>
          <p:nvPr/>
        </p:nvSpPr>
        <p:spPr>
          <a:xfrm>
            <a:off x="1835696" y="2060848"/>
            <a:ext cx="4680520" cy="2736304"/>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s-ES" dirty="0" smtClean="0"/>
              <a:t>Social control </a:t>
            </a:r>
            <a:r>
              <a:rPr lang="es-ES" dirty="0" err="1" smtClean="0"/>
              <a:t>mechanisms</a:t>
            </a:r>
            <a:endParaRPr lang="es-ES" dirty="0"/>
          </a:p>
        </p:txBody>
      </p:sp>
      <p:sp>
        <p:nvSpPr>
          <p:cNvPr id="10" name="Flecha arriba 9"/>
          <p:cNvSpPr/>
          <p:nvPr/>
        </p:nvSpPr>
        <p:spPr>
          <a:xfrm>
            <a:off x="961263" y="2204864"/>
            <a:ext cx="432048" cy="1936238"/>
          </a:xfrm>
          <a:prstGeom prst="up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1" name="CuadroTexto 10"/>
          <p:cNvSpPr txBox="1"/>
          <p:nvPr/>
        </p:nvSpPr>
        <p:spPr>
          <a:xfrm>
            <a:off x="529215" y="4131810"/>
            <a:ext cx="1346042" cy="369332"/>
          </a:xfrm>
          <a:prstGeom prst="rect">
            <a:avLst/>
          </a:prstGeom>
          <a:noFill/>
        </p:spPr>
        <p:txBody>
          <a:bodyPr wrap="none" rtlCol="0">
            <a:spAutoFit/>
          </a:bodyPr>
          <a:lstStyle/>
          <a:p>
            <a:r>
              <a:rPr lang="es-ES" dirty="0" err="1" smtClean="0"/>
              <a:t>Soft</a:t>
            </a:r>
            <a:r>
              <a:rPr lang="es-ES" dirty="0" smtClean="0"/>
              <a:t> </a:t>
            </a:r>
            <a:r>
              <a:rPr lang="es-ES" dirty="0" err="1" smtClean="0"/>
              <a:t>security</a:t>
            </a:r>
            <a:endParaRPr lang="es-ES" dirty="0"/>
          </a:p>
        </p:txBody>
      </p:sp>
      <p:sp>
        <p:nvSpPr>
          <p:cNvPr id="12" name="Elipse 11"/>
          <p:cNvSpPr/>
          <p:nvPr/>
        </p:nvSpPr>
        <p:spPr>
          <a:xfrm>
            <a:off x="4042051" y="3717032"/>
            <a:ext cx="1656184" cy="792088"/>
          </a:xfrm>
          <a:prstGeom prst="ellipse">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s-ES" dirty="0" smtClean="0"/>
              <a:t>Trust and </a:t>
            </a:r>
            <a:r>
              <a:rPr lang="es-ES" dirty="0" err="1" smtClean="0"/>
              <a:t>reputation</a:t>
            </a:r>
            <a:endParaRPr lang="es-ES" dirty="0"/>
          </a:p>
        </p:txBody>
      </p:sp>
      <p:sp>
        <p:nvSpPr>
          <p:cNvPr id="13" name="Llamada con línea 1 12"/>
          <p:cNvSpPr/>
          <p:nvPr/>
        </p:nvSpPr>
        <p:spPr>
          <a:xfrm>
            <a:off x="6876256" y="1340768"/>
            <a:ext cx="1656184" cy="4248472"/>
          </a:xfrm>
          <a:prstGeom prst="borderCallout1">
            <a:avLst>
              <a:gd name="adj1" fmla="val 49582"/>
              <a:gd name="adj2" fmla="val 783"/>
              <a:gd name="adj3" fmla="val 62529"/>
              <a:gd name="adj4" fmla="val -74260"/>
            </a:avLst>
          </a:prstGeom>
        </p:spPr>
        <p:style>
          <a:lnRef idx="1">
            <a:schemeClr val="accent6"/>
          </a:lnRef>
          <a:fillRef idx="2">
            <a:schemeClr val="accent6"/>
          </a:fillRef>
          <a:effectRef idx="1">
            <a:schemeClr val="accent6"/>
          </a:effectRef>
          <a:fontRef idx="minor">
            <a:schemeClr val="dk1"/>
          </a:fontRef>
        </p:style>
        <p:txBody>
          <a:bodyPr rtlCol="0" anchor="ctr"/>
          <a:lstStyle/>
          <a:p>
            <a:r>
              <a:rPr lang="es-ES" sz="1600" dirty="0" err="1"/>
              <a:t>From</a:t>
            </a:r>
            <a:r>
              <a:rPr lang="es-ES" sz="1600" dirty="0"/>
              <a:t> a local </a:t>
            </a:r>
            <a:r>
              <a:rPr lang="es-ES" sz="1600" dirty="0" err="1"/>
              <a:t>perspective</a:t>
            </a:r>
            <a:r>
              <a:rPr lang="es-ES" sz="1600" dirty="0"/>
              <a:t>, </a:t>
            </a:r>
            <a:r>
              <a:rPr lang="es-ES" sz="1600" dirty="0" err="1"/>
              <a:t>they</a:t>
            </a:r>
            <a:r>
              <a:rPr lang="es-ES" sz="1600" dirty="0"/>
              <a:t> are </a:t>
            </a:r>
            <a:r>
              <a:rPr lang="es-ES" sz="1600" dirty="0" err="1"/>
              <a:t>integrated</a:t>
            </a:r>
            <a:r>
              <a:rPr lang="es-ES" sz="1600" dirty="0"/>
              <a:t> </a:t>
            </a:r>
            <a:r>
              <a:rPr lang="es-ES" sz="1600" dirty="0" err="1"/>
              <a:t>into</a:t>
            </a:r>
            <a:r>
              <a:rPr lang="es-ES" sz="1600" dirty="0"/>
              <a:t> </a:t>
            </a:r>
            <a:r>
              <a:rPr lang="es-ES" sz="1600" dirty="0" err="1"/>
              <a:t>an</a:t>
            </a:r>
            <a:r>
              <a:rPr lang="es-ES" sz="1600" dirty="0"/>
              <a:t> </a:t>
            </a:r>
            <a:r>
              <a:rPr lang="es-ES" sz="1600" dirty="0" err="1"/>
              <a:t>agent</a:t>
            </a:r>
            <a:r>
              <a:rPr lang="es-ES" sz="1600" dirty="0"/>
              <a:t> </a:t>
            </a:r>
            <a:r>
              <a:rPr lang="es-ES" sz="1600" dirty="0" err="1"/>
              <a:t>decision</a:t>
            </a:r>
            <a:r>
              <a:rPr lang="es-ES" sz="1600" dirty="0"/>
              <a:t> </a:t>
            </a:r>
            <a:r>
              <a:rPr lang="es-ES" sz="1600" dirty="0" err="1"/>
              <a:t>process</a:t>
            </a:r>
            <a:r>
              <a:rPr lang="es-ES" sz="1600" dirty="0"/>
              <a:t> </a:t>
            </a:r>
            <a:r>
              <a:rPr lang="es-ES" sz="1600" dirty="0" err="1"/>
              <a:t>when</a:t>
            </a:r>
            <a:r>
              <a:rPr lang="es-ES" sz="1600" dirty="0"/>
              <a:t> </a:t>
            </a:r>
            <a:r>
              <a:rPr lang="es-ES" sz="1600" dirty="0" err="1"/>
              <a:t>it</a:t>
            </a:r>
            <a:r>
              <a:rPr lang="es-ES" sz="1600" dirty="0"/>
              <a:t> </a:t>
            </a:r>
            <a:r>
              <a:rPr lang="es-ES" sz="1600" dirty="0" err="1"/>
              <a:t>involves</a:t>
            </a:r>
            <a:r>
              <a:rPr lang="es-ES" sz="1600" dirty="0"/>
              <a:t> </a:t>
            </a:r>
            <a:r>
              <a:rPr lang="es-ES" sz="1600" dirty="0" err="1"/>
              <a:t>other</a:t>
            </a:r>
            <a:r>
              <a:rPr lang="es-ES" sz="1600" dirty="0"/>
              <a:t> </a:t>
            </a:r>
            <a:r>
              <a:rPr lang="es-ES" sz="1600" dirty="0" err="1"/>
              <a:t>agents</a:t>
            </a:r>
            <a:r>
              <a:rPr lang="es-ES" sz="1600" dirty="0"/>
              <a:t> in </a:t>
            </a:r>
            <a:r>
              <a:rPr lang="es-ES" sz="1600" dirty="0" err="1"/>
              <a:t>order</a:t>
            </a:r>
            <a:r>
              <a:rPr lang="es-ES" sz="1600" dirty="0"/>
              <a:t> </a:t>
            </a:r>
            <a:r>
              <a:rPr lang="es-ES" sz="1600" dirty="0" err="1"/>
              <a:t>to</a:t>
            </a:r>
            <a:r>
              <a:rPr lang="es-ES" sz="1600" dirty="0"/>
              <a:t> decide </a:t>
            </a:r>
            <a:r>
              <a:rPr lang="es-ES" sz="1600" dirty="0" err="1"/>
              <a:t>with</a:t>
            </a:r>
            <a:r>
              <a:rPr lang="es-ES" sz="1600" dirty="0"/>
              <a:t> </a:t>
            </a:r>
            <a:r>
              <a:rPr lang="es-ES" sz="1600" dirty="0" err="1"/>
              <a:t>whom</a:t>
            </a:r>
            <a:r>
              <a:rPr lang="es-ES" sz="1600" dirty="0"/>
              <a:t> </a:t>
            </a:r>
            <a:r>
              <a:rPr lang="es-ES" sz="1600" dirty="0" err="1"/>
              <a:t>to</a:t>
            </a:r>
            <a:r>
              <a:rPr lang="es-ES" sz="1600" dirty="0"/>
              <a:t> </a:t>
            </a:r>
            <a:r>
              <a:rPr lang="es-ES" sz="1600" dirty="0" err="1"/>
              <a:t>interact</a:t>
            </a:r>
            <a:r>
              <a:rPr lang="es-ES" sz="1600" dirty="0"/>
              <a:t>. </a:t>
            </a:r>
            <a:endParaRPr lang="es-ES" sz="1600" dirty="0" smtClean="0"/>
          </a:p>
          <a:p>
            <a:endParaRPr lang="es-ES" sz="1600" dirty="0"/>
          </a:p>
          <a:p>
            <a:r>
              <a:rPr lang="es-ES" sz="1600" dirty="0" err="1" smtClean="0"/>
              <a:t>From</a:t>
            </a:r>
            <a:r>
              <a:rPr lang="es-ES" sz="1600" dirty="0" smtClean="0"/>
              <a:t> </a:t>
            </a:r>
            <a:r>
              <a:rPr lang="es-ES" sz="1600" dirty="0"/>
              <a:t>a global </a:t>
            </a:r>
            <a:r>
              <a:rPr lang="es-ES" sz="1600" dirty="0" err="1" smtClean="0"/>
              <a:t>perspective</a:t>
            </a:r>
            <a:r>
              <a:rPr lang="es-ES" sz="1600" dirty="0"/>
              <a:t>, </a:t>
            </a:r>
            <a:r>
              <a:rPr lang="es-ES" sz="1600" dirty="0" err="1"/>
              <a:t>they</a:t>
            </a:r>
            <a:r>
              <a:rPr lang="es-ES" sz="1600" dirty="0"/>
              <a:t> can be </a:t>
            </a:r>
            <a:r>
              <a:rPr lang="es-ES" sz="1600" dirty="0" err="1"/>
              <a:t>used</a:t>
            </a:r>
            <a:r>
              <a:rPr lang="es-ES" sz="1600" dirty="0"/>
              <a:t> as social control </a:t>
            </a:r>
            <a:r>
              <a:rPr lang="es-ES" sz="1600" dirty="0" err="1"/>
              <a:t>mechanisms</a:t>
            </a:r>
            <a:r>
              <a:rPr lang="es-ES" sz="1600" dirty="0"/>
              <a:t> </a:t>
            </a: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sz="3600" dirty="0" smtClean="0"/>
              <a:t>Trust </a:t>
            </a:r>
            <a:r>
              <a:rPr lang="fr-FR" sz="3600" dirty="0" err="1" smtClean="0"/>
              <a:t>decision</a:t>
            </a:r>
            <a:endParaRPr lang="fr-FR" sz="3600" dirty="0"/>
          </a:p>
        </p:txBody>
      </p:sp>
      <p:sp>
        <p:nvSpPr>
          <p:cNvPr id="3" name="Espace réservé du contenu 2"/>
          <p:cNvSpPr>
            <a:spLocks noGrp="1"/>
          </p:cNvSpPr>
          <p:nvPr>
            <p:ph idx="1"/>
          </p:nvPr>
        </p:nvSpPr>
        <p:spPr>
          <a:xfrm>
            <a:off x="3329591" y="2539875"/>
            <a:ext cx="5857152" cy="3842978"/>
          </a:xfrm>
        </p:spPr>
        <p:txBody>
          <a:bodyPr>
            <a:normAutofit fontScale="92500" lnSpcReduction="20000"/>
          </a:bodyPr>
          <a:lstStyle/>
          <a:p>
            <a:r>
              <a:rPr lang="fr-FR" dirty="0" smtClean="0"/>
              <a:t>The trust </a:t>
            </a:r>
            <a:r>
              <a:rPr lang="fr-FR" dirty="0" err="1" smtClean="0"/>
              <a:t>decision</a:t>
            </a:r>
            <a:r>
              <a:rPr lang="fr-FR" dirty="0" smtClean="0"/>
              <a:t> </a:t>
            </a:r>
            <a:r>
              <a:rPr lang="fr-FR" dirty="0" err="1" smtClean="0"/>
              <a:t>process</a:t>
            </a:r>
            <a:r>
              <a:rPr lang="fr-FR" dirty="0" smtClean="0"/>
              <a:t> </a:t>
            </a:r>
            <a:r>
              <a:rPr lang="fr-FR" dirty="0" err="1" smtClean="0"/>
              <a:t>takes</a:t>
            </a:r>
            <a:r>
              <a:rPr lang="fr-FR" dirty="0" smtClean="0"/>
              <a:t> </a:t>
            </a:r>
            <a:r>
              <a:rPr lang="fr-FR" dirty="0" err="1" smtClean="0"/>
              <a:t>into</a:t>
            </a:r>
            <a:r>
              <a:rPr lang="fr-FR" dirty="0" smtClean="0"/>
              <a:t> </a:t>
            </a:r>
            <a:r>
              <a:rPr lang="fr-FR" dirty="0" err="1" smtClean="0"/>
              <a:t>account</a:t>
            </a:r>
            <a:endParaRPr lang="fr-FR" dirty="0" smtClean="0"/>
          </a:p>
          <a:p>
            <a:pPr lvl="1"/>
            <a:r>
              <a:rPr lang="fr-FR" b="1" dirty="0">
                <a:solidFill>
                  <a:srgbClr val="1F497D"/>
                </a:solidFill>
              </a:rPr>
              <a:t>t</a:t>
            </a:r>
            <a:r>
              <a:rPr lang="fr-FR" b="1" dirty="0" smtClean="0">
                <a:solidFill>
                  <a:srgbClr val="1F497D"/>
                </a:solidFill>
              </a:rPr>
              <a:t>rust </a:t>
            </a:r>
            <a:r>
              <a:rPr lang="fr-FR" b="1" dirty="0" err="1" smtClean="0">
                <a:solidFill>
                  <a:srgbClr val="1F497D"/>
                </a:solidFill>
              </a:rPr>
              <a:t>evaluations</a:t>
            </a:r>
            <a:r>
              <a:rPr lang="fr-FR" b="1" dirty="0" smtClean="0">
                <a:solidFill>
                  <a:srgbClr val="1F497D"/>
                </a:solidFill>
              </a:rPr>
              <a:t> </a:t>
            </a:r>
            <a:r>
              <a:rPr lang="fr-FR" dirty="0" smtClean="0"/>
              <a:t>(images and </a:t>
            </a:r>
            <a:r>
              <a:rPr lang="fr-FR" dirty="0" err="1" smtClean="0"/>
              <a:t>reputations</a:t>
            </a:r>
            <a:r>
              <a:rPr lang="fr-FR" dirty="0" smtClean="0"/>
              <a:t>)</a:t>
            </a:r>
          </a:p>
          <a:p>
            <a:pPr lvl="1"/>
            <a:r>
              <a:rPr lang="fr-FR" dirty="0"/>
              <a:t>t</a:t>
            </a:r>
            <a:r>
              <a:rPr lang="fr-FR" dirty="0" smtClean="0"/>
              <a:t>he </a:t>
            </a:r>
            <a:r>
              <a:rPr lang="fr-FR" b="1" dirty="0" err="1" smtClean="0">
                <a:solidFill>
                  <a:srgbClr val="1F497D"/>
                </a:solidFill>
              </a:rPr>
              <a:t>context</a:t>
            </a:r>
            <a:r>
              <a:rPr lang="fr-FR" dirty="0" smtClean="0">
                <a:solidFill>
                  <a:srgbClr val="1F497D"/>
                </a:solidFill>
              </a:rPr>
              <a:t> </a:t>
            </a:r>
            <a:r>
              <a:rPr lang="fr-FR" dirty="0" smtClean="0"/>
              <a:t>of the </a:t>
            </a:r>
            <a:r>
              <a:rPr lang="fr-FR" dirty="0" err="1" smtClean="0"/>
              <a:t>decision</a:t>
            </a:r>
            <a:endParaRPr lang="fr-FR" dirty="0" smtClean="0"/>
          </a:p>
          <a:p>
            <a:pPr lvl="1"/>
            <a:r>
              <a:rPr lang="fr-FR" dirty="0"/>
              <a:t>t</a:t>
            </a:r>
            <a:r>
              <a:rPr lang="fr-FR" dirty="0" smtClean="0"/>
              <a:t>he </a:t>
            </a:r>
            <a:r>
              <a:rPr lang="fr-FR" b="1" dirty="0" smtClean="0">
                <a:solidFill>
                  <a:srgbClr val="1F497D"/>
                </a:solidFill>
              </a:rPr>
              <a:t>motivations</a:t>
            </a:r>
            <a:r>
              <a:rPr lang="fr-FR" dirty="0" smtClean="0">
                <a:solidFill>
                  <a:srgbClr val="1F497D"/>
                </a:solidFill>
              </a:rPr>
              <a:t> </a:t>
            </a:r>
            <a:r>
              <a:rPr lang="fr-FR" dirty="0" smtClean="0"/>
              <a:t>of the </a:t>
            </a:r>
            <a:r>
              <a:rPr lang="fr-FR" dirty="0" err="1" smtClean="0"/>
              <a:t>trustor</a:t>
            </a:r>
            <a:endParaRPr lang="fr-FR" dirty="0" smtClean="0"/>
          </a:p>
          <a:p>
            <a:r>
              <a:rPr lang="fr-FR" dirty="0" smtClean="0"/>
              <a:t>The trust </a:t>
            </a:r>
            <a:r>
              <a:rPr lang="fr-FR" dirty="0" err="1" smtClean="0"/>
              <a:t>decision</a:t>
            </a:r>
            <a:r>
              <a:rPr lang="fr-FR" dirty="0" smtClean="0"/>
              <a:t> </a:t>
            </a:r>
            <a:r>
              <a:rPr lang="fr-FR" dirty="0" err="1" smtClean="0"/>
              <a:t>process</a:t>
            </a:r>
            <a:r>
              <a:rPr lang="fr-FR" dirty="0" smtClean="0"/>
              <a:t> </a:t>
            </a:r>
            <a:r>
              <a:rPr lang="fr-FR" dirty="0" err="1" smtClean="0"/>
              <a:t>depends</a:t>
            </a:r>
            <a:r>
              <a:rPr lang="fr-FR" dirty="0" smtClean="0"/>
              <a:t> on the </a:t>
            </a:r>
            <a:r>
              <a:rPr lang="fr-FR" dirty="0" err="1" smtClean="0"/>
              <a:t>representation</a:t>
            </a:r>
            <a:r>
              <a:rPr lang="fr-FR" dirty="0" smtClean="0"/>
              <a:t> </a:t>
            </a:r>
            <a:r>
              <a:rPr lang="fr-FR" dirty="0" err="1" smtClean="0"/>
              <a:t>formalism</a:t>
            </a:r>
            <a:r>
              <a:rPr lang="fr-FR" dirty="0" smtClean="0"/>
              <a:t> of trust </a:t>
            </a:r>
            <a:r>
              <a:rPr lang="fr-FR" dirty="0" err="1" smtClean="0"/>
              <a:t>evaluations</a:t>
            </a:r>
            <a:endParaRPr lang="fr-FR" dirty="0"/>
          </a:p>
        </p:txBody>
      </p:sp>
      <p:sp>
        <p:nvSpPr>
          <p:cNvPr id="4" name="ZoneTexte 3"/>
          <p:cNvSpPr txBox="1"/>
          <p:nvPr/>
        </p:nvSpPr>
        <p:spPr>
          <a:xfrm>
            <a:off x="308568" y="1417638"/>
            <a:ext cx="2723760" cy="584776"/>
          </a:xfrm>
          <a:prstGeom prst="rect">
            <a:avLst/>
          </a:prstGeom>
          <a:noFill/>
        </p:spPr>
        <p:txBody>
          <a:bodyPr wrap="none" rtlCol="0">
            <a:spAutoFit/>
          </a:bodyPr>
          <a:lstStyle/>
          <a:p>
            <a:r>
              <a:rPr lang="fr-FR" sz="3200" i="1" dirty="0" smtClean="0"/>
              <a:t>Trust as an </a:t>
            </a:r>
            <a:r>
              <a:rPr lang="fr-FR" sz="3200" i="1" dirty="0" err="1" smtClean="0"/>
              <a:t>act</a:t>
            </a:r>
            <a:endParaRPr lang="fr-FR" sz="3200" i="1" dirty="0"/>
          </a:p>
        </p:txBody>
      </p:sp>
      <p:sp>
        <p:nvSpPr>
          <p:cNvPr id="5" name="Rectangle à coins arrondis 4"/>
          <p:cNvSpPr/>
          <p:nvPr/>
        </p:nvSpPr>
        <p:spPr>
          <a:xfrm>
            <a:off x="424665" y="2283185"/>
            <a:ext cx="2011504" cy="523761"/>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fr-FR" dirty="0" smtClean="0">
                <a:solidFill>
                  <a:srgbClr val="000000"/>
                </a:solidFill>
              </a:rPr>
              <a:t>Trust </a:t>
            </a:r>
            <a:r>
              <a:rPr lang="fr-FR" dirty="0" err="1" smtClean="0">
                <a:solidFill>
                  <a:srgbClr val="000000"/>
                </a:solidFill>
              </a:rPr>
              <a:t>evaluations</a:t>
            </a:r>
            <a:endParaRPr lang="fr-FR" dirty="0">
              <a:solidFill>
                <a:srgbClr val="000000"/>
              </a:solidFill>
            </a:endParaRPr>
          </a:p>
        </p:txBody>
      </p:sp>
      <p:sp>
        <p:nvSpPr>
          <p:cNvPr id="6" name="Ellipse 5"/>
          <p:cNvSpPr/>
          <p:nvPr/>
        </p:nvSpPr>
        <p:spPr>
          <a:xfrm>
            <a:off x="28754" y="3388745"/>
            <a:ext cx="1246999" cy="405915"/>
          </a:xfrm>
          <a:prstGeom prst="ellipse">
            <a:avLst/>
          </a:prstGeom>
        </p:spPr>
        <p:style>
          <a:lnRef idx="1">
            <a:schemeClr val="accent3"/>
          </a:lnRef>
          <a:fillRef idx="3">
            <a:schemeClr val="accent3"/>
          </a:fillRef>
          <a:effectRef idx="2">
            <a:schemeClr val="accent3"/>
          </a:effectRef>
          <a:fontRef idx="minor">
            <a:schemeClr val="lt1"/>
          </a:fontRef>
        </p:style>
        <p:txBody>
          <a:bodyPr rtlCol="0" anchor="ctr"/>
          <a:lstStyle/>
          <a:p>
            <a:pPr algn="ctr"/>
            <a:r>
              <a:rPr lang="fr-FR" sz="1600" dirty="0" err="1" smtClean="0">
                <a:solidFill>
                  <a:schemeClr val="tx1"/>
                </a:solidFill>
              </a:rPr>
              <a:t>Context</a:t>
            </a:r>
            <a:endParaRPr lang="fr-FR" sz="1600" dirty="0">
              <a:solidFill>
                <a:schemeClr val="tx1"/>
              </a:solidFill>
            </a:endParaRPr>
          </a:p>
        </p:txBody>
      </p:sp>
      <p:sp>
        <p:nvSpPr>
          <p:cNvPr id="7" name="Ellipse 6"/>
          <p:cNvSpPr/>
          <p:nvPr/>
        </p:nvSpPr>
        <p:spPr>
          <a:xfrm>
            <a:off x="1607884" y="3268798"/>
            <a:ext cx="1573075" cy="512866"/>
          </a:xfrm>
          <a:prstGeom prst="ellipse">
            <a:avLst/>
          </a:prstGeom>
        </p:spPr>
        <p:style>
          <a:lnRef idx="1">
            <a:schemeClr val="accent3"/>
          </a:lnRef>
          <a:fillRef idx="3">
            <a:schemeClr val="accent3"/>
          </a:fillRef>
          <a:effectRef idx="2">
            <a:schemeClr val="accent3"/>
          </a:effectRef>
          <a:fontRef idx="minor">
            <a:schemeClr val="lt1"/>
          </a:fontRef>
        </p:style>
        <p:txBody>
          <a:bodyPr rtlCol="0" anchor="ctr"/>
          <a:lstStyle/>
          <a:p>
            <a:pPr algn="ctr"/>
            <a:r>
              <a:rPr lang="fr-FR" sz="1600" dirty="0" smtClean="0">
                <a:solidFill>
                  <a:schemeClr val="tx1"/>
                </a:solidFill>
              </a:rPr>
              <a:t>Self motivation</a:t>
            </a:r>
            <a:endParaRPr lang="fr-FR" sz="1600" dirty="0">
              <a:solidFill>
                <a:schemeClr val="tx1"/>
              </a:solidFill>
            </a:endParaRPr>
          </a:p>
        </p:txBody>
      </p:sp>
      <p:sp>
        <p:nvSpPr>
          <p:cNvPr id="8" name="Rectangle à coins arrondis 7"/>
          <p:cNvSpPr/>
          <p:nvPr/>
        </p:nvSpPr>
        <p:spPr>
          <a:xfrm>
            <a:off x="227497" y="4400876"/>
            <a:ext cx="2374590" cy="523761"/>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fr-FR" dirty="0" smtClean="0">
                <a:solidFill>
                  <a:srgbClr val="000000"/>
                </a:solidFill>
              </a:rPr>
              <a:t>Trust </a:t>
            </a:r>
            <a:r>
              <a:rPr lang="fr-FR" dirty="0" err="1" smtClean="0">
                <a:solidFill>
                  <a:srgbClr val="000000"/>
                </a:solidFill>
              </a:rPr>
              <a:t>decisions</a:t>
            </a:r>
            <a:endParaRPr lang="fr-FR" dirty="0">
              <a:solidFill>
                <a:srgbClr val="000000"/>
              </a:solidFill>
            </a:endParaRPr>
          </a:p>
        </p:txBody>
      </p:sp>
      <p:sp>
        <p:nvSpPr>
          <p:cNvPr id="9" name="Rectangle 8"/>
          <p:cNvSpPr/>
          <p:nvPr/>
        </p:nvSpPr>
        <p:spPr>
          <a:xfrm>
            <a:off x="254521" y="5567601"/>
            <a:ext cx="2312685" cy="510667"/>
          </a:xfrm>
          <a:prstGeom prst="rect">
            <a:avLst/>
          </a:prstGeom>
          <a:ln>
            <a:prstDash val="lgDash"/>
          </a:ln>
        </p:spPr>
        <p:style>
          <a:lnRef idx="2">
            <a:schemeClr val="dk1"/>
          </a:lnRef>
          <a:fillRef idx="1">
            <a:schemeClr val="lt1"/>
          </a:fillRef>
          <a:effectRef idx="0">
            <a:schemeClr val="dk1"/>
          </a:effectRef>
          <a:fontRef idx="minor">
            <a:schemeClr val="dk1"/>
          </a:fontRef>
        </p:style>
        <p:txBody>
          <a:bodyPr rtlCol="0" anchor="ctr"/>
          <a:lstStyle/>
          <a:p>
            <a:pPr algn="ctr"/>
            <a:r>
              <a:rPr lang="fr-FR" dirty="0" smtClean="0">
                <a:solidFill>
                  <a:srgbClr val="000000"/>
                </a:solidFill>
              </a:rPr>
              <a:t>Actions</a:t>
            </a:r>
            <a:endParaRPr lang="fr-FR" dirty="0">
              <a:solidFill>
                <a:srgbClr val="000000"/>
              </a:solidFill>
            </a:endParaRPr>
          </a:p>
        </p:txBody>
      </p:sp>
      <p:cxnSp>
        <p:nvCxnSpPr>
          <p:cNvPr id="10" name="Connecteur en angle 9"/>
          <p:cNvCxnSpPr>
            <a:stCxn id="6" idx="4"/>
            <a:endCxn id="8" idx="0"/>
          </p:cNvCxnSpPr>
          <p:nvPr/>
        </p:nvCxnSpPr>
        <p:spPr>
          <a:xfrm rot="16200000" flipH="1">
            <a:off x="730415" y="3716499"/>
            <a:ext cx="606216" cy="762538"/>
          </a:xfrm>
          <a:prstGeom prst="bentConnector3">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1" name="Connecteur en angle 10"/>
          <p:cNvCxnSpPr>
            <a:stCxn id="7" idx="4"/>
            <a:endCxn id="8" idx="0"/>
          </p:cNvCxnSpPr>
          <p:nvPr/>
        </p:nvCxnSpPr>
        <p:spPr>
          <a:xfrm rot="5400000">
            <a:off x="1595001" y="3601455"/>
            <a:ext cx="619212" cy="979630"/>
          </a:xfrm>
          <a:prstGeom prst="bentConnector3">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2" name="Connecteur droit avec flèche 11"/>
          <p:cNvCxnSpPr>
            <a:stCxn id="5" idx="2"/>
            <a:endCxn id="8" idx="0"/>
          </p:cNvCxnSpPr>
          <p:nvPr/>
        </p:nvCxnSpPr>
        <p:spPr>
          <a:xfrm flipH="1">
            <a:off x="1414792" y="2806946"/>
            <a:ext cx="15625" cy="159393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3" name="Connecteur droit avec flèche 12"/>
          <p:cNvCxnSpPr>
            <a:stCxn id="8" idx="2"/>
            <a:endCxn id="9" idx="0"/>
          </p:cNvCxnSpPr>
          <p:nvPr/>
        </p:nvCxnSpPr>
        <p:spPr>
          <a:xfrm flipH="1">
            <a:off x="1410864" y="4924637"/>
            <a:ext cx="3928" cy="642964"/>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4" name="13 CuadroTexto"/>
          <p:cNvSpPr txBox="1"/>
          <p:nvPr/>
        </p:nvSpPr>
        <p:spPr>
          <a:xfrm>
            <a:off x="28221" y="0"/>
            <a:ext cx="7776864" cy="338554"/>
          </a:xfrm>
          <a:prstGeom prst="rect">
            <a:avLst/>
          </a:prstGeom>
          <a:noFill/>
        </p:spPr>
        <p:txBody>
          <a:bodyPr wrap="square" rtlCol="0">
            <a:spAutoFit/>
          </a:bodyPr>
          <a:lstStyle/>
          <a:p>
            <a:r>
              <a:rPr lang="ca-ES" sz="1600" dirty="0" smtClean="0"/>
              <a:t>3 – Trust processes in </a:t>
            </a:r>
            <a:r>
              <a:rPr lang="ca-ES" sz="1600" dirty="0" err="1" smtClean="0"/>
              <a:t>multiagent</a:t>
            </a:r>
            <a:r>
              <a:rPr lang="ca-ES" sz="1600" dirty="0" smtClean="0"/>
              <a:t> </a:t>
            </a:r>
            <a:r>
              <a:rPr lang="ca-ES" sz="1600" dirty="0" err="1" smtClean="0"/>
              <a:t>system</a:t>
            </a:r>
            <a:r>
              <a:rPr lang="en-US" sz="1600" dirty="0" smtClean="0"/>
              <a:t>s</a:t>
            </a:r>
            <a:endParaRPr lang="ca-ES" sz="1600" dirty="0"/>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826168619"/>
      </p:ext>
    </p:extLst>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sz="3600" dirty="0" smtClean="0"/>
              <a:t>Trust value </a:t>
            </a:r>
            <a:r>
              <a:rPr lang="fr-FR" sz="3600" dirty="0" err="1" smtClean="0"/>
              <a:t>thresholds</a:t>
            </a:r>
            <a:endParaRPr lang="fr-FR" sz="3600" dirty="0"/>
          </a:p>
        </p:txBody>
      </p:sp>
      <p:sp>
        <p:nvSpPr>
          <p:cNvPr id="3" name="Espace réservé du contenu 2"/>
          <p:cNvSpPr>
            <a:spLocks noGrp="1"/>
          </p:cNvSpPr>
          <p:nvPr>
            <p:ph idx="1"/>
          </p:nvPr>
        </p:nvSpPr>
        <p:spPr>
          <a:xfrm>
            <a:off x="457200" y="1397551"/>
            <a:ext cx="5366315" cy="655964"/>
          </a:xfrm>
        </p:spPr>
        <p:txBody>
          <a:bodyPr/>
          <a:lstStyle/>
          <a:p>
            <a:pPr marL="0" indent="0">
              <a:buNone/>
            </a:pPr>
            <a:r>
              <a:rPr lang="fr-FR" i="1" dirty="0" err="1"/>
              <a:t>D</a:t>
            </a:r>
            <a:r>
              <a:rPr lang="fr-FR" i="1" dirty="0" err="1" smtClean="0"/>
              <a:t>ecision</a:t>
            </a:r>
            <a:r>
              <a:rPr lang="fr-FR" i="1" dirty="0" smtClean="0"/>
              <a:t> </a:t>
            </a:r>
            <a:r>
              <a:rPr lang="fr-FR" i="1" dirty="0" err="1" smtClean="0"/>
              <a:t>relying</a:t>
            </a:r>
            <a:r>
              <a:rPr lang="fr-FR" i="1" dirty="0" smtClean="0"/>
              <a:t> on </a:t>
            </a:r>
            <a:r>
              <a:rPr lang="fr-FR" i="1" dirty="0" err="1" smtClean="0"/>
              <a:t>thresholds</a:t>
            </a:r>
            <a:endParaRPr lang="fr-FR" i="1" dirty="0"/>
          </a:p>
        </p:txBody>
      </p:sp>
      <p:sp>
        <p:nvSpPr>
          <p:cNvPr id="4" name="Espace réservé du contenu 2"/>
          <p:cNvSpPr txBox="1">
            <a:spLocks/>
          </p:cNvSpPr>
          <p:nvPr/>
        </p:nvSpPr>
        <p:spPr>
          <a:xfrm>
            <a:off x="243209" y="4414067"/>
            <a:ext cx="8595991" cy="2219330"/>
          </a:xfrm>
          <a:prstGeom prst="rect">
            <a:avLst/>
          </a:prstGeom>
        </p:spPr>
        <p:txBody>
          <a:bodyPr vert="horz" lIns="91440" tIns="45720" rIns="91440" bIns="45720" rtlCol="0">
            <a:normAutofit fontScale="77500" lnSpcReduction="2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fr-FR" dirty="0" smtClean="0"/>
              <a:t>If </a:t>
            </a:r>
            <a:r>
              <a:rPr lang="fr-FR" dirty="0" err="1" smtClean="0"/>
              <a:t>Θ</a:t>
            </a:r>
            <a:r>
              <a:rPr lang="fr-FR" baseline="30000" dirty="0" err="1" smtClean="0"/>
              <a:t>trust</a:t>
            </a:r>
            <a:r>
              <a:rPr lang="fr-FR" dirty="0" smtClean="0"/>
              <a:t> ≠ </a:t>
            </a:r>
            <a:r>
              <a:rPr lang="fr-FR" dirty="0" err="1" smtClean="0"/>
              <a:t>Θ</a:t>
            </a:r>
            <a:r>
              <a:rPr lang="fr-FR" baseline="30000" dirty="0" err="1" smtClean="0"/>
              <a:t>distrust</a:t>
            </a:r>
            <a:r>
              <a:rPr lang="fr-FR" dirty="0" smtClean="0"/>
              <a:t>, </a:t>
            </a:r>
            <a:r>
              <a:rPr lang="fr-FR" dirty="0" err="1" smtClean="0"/>
              <a:t>uncertainty</a:t>
            </a:r>
            <a:r>
              <a:rPr lang="fr-FR" dirty="0" smtClean="0"/>
              <a:t> in the </a:t>
            </a:r>
            <a:r>
              <a:rPr lang="fr-FR" dirty="0" err="1" smtClean="0"/>
              <a:t>decision</a:t>
            </a:r>
            <a:r>
              <a:rPr lang="fr-FR" dirty="0" smtClean="0"/>
              <a:t> </a:t>
            </a:r>
            <a:r>
              <a:rPr lang="fr-FR" dirty="0" err="1" smtClean="0"/>
              <a:t>should</a:t>
            </a:r>
            <a:r>
              <a:rPr lang="fr-FR" dirty="0" smtClean="0"/>
              <a:t> </a:t>
            </a:r>
            <a:r>
              <a:rPr lang="fr-FR" dirty="0" err="1" smtClean="0"/>
              <a:t>be</a:t>
            </a:r>
            <a:r>
              <a:rPr lang="fr-FR" dirty="0" smtClean="0"/>
              <a:t> </a:t>
            </a:r>
            <a:r>
              <a:rPr lang="fr-FR" dirty="0" err="1" smtClean="0"/>
              <a:t>handled</a:t>
            </a:r>
            <a:endParaRPr lang="fr-FR" dirty="0" smtClean="0"/>
          </a:p>
          <a:p>
            <a:r>
              <a:rPr lang="fr-FR" dirty="0" smtClean="0"/>
              <a:t>The trust </a:t>
            </a:r>
            <a:r>
              <a:rPr lang="fr-FR" dirty="0" err="1" smtClean="0"/>
              <a:t>thresholds</a:t>
            </a:r>
            <a:r>
              <a:rPr lang="fr-FR" dirty="0" smtClean="0"/>
              <a:t> </a:t>
            </a:r>
            <a:r>
              <a:rPr lang="fr-FR" dirty="0" err="1" smtClean="0"/>
              <a:t>can</a:t>
            </a:r>
            <a:r>
              <a:rPr lang="fr-FR" dirty="0" smtClean="0"/>
              <a:t> </a:t>
            </a:r>
            <a:r>
              <a:rPr lang="fr-FR" dirty="0" err="1" smtClean="0"/>
              <a:t>be</a:t>
            </a:r>
            <a:r>
              <a:rPr lang="fr-FR" dirty="0" smtClean="0"/>
              <a:t> </a:t>
            </a:r>
            <a:r>
              <a:rPr lang="fr-FR" dirty="0" err="1" smtClean="0"/>
              <a:t>directly</a:t>
            </a:r>
            <a:r>
              <a:rPr lang="fr-FR" dirty="0" smtClean="0"/>
              <a:t> </a:t>
            </a:r>
            <a:r>
              <a:rPr lang="fr-FR" dirty="0" err="1" smtClean="0"/>
              <a:t>adjusted</a:t>
            </a:r>
            <a:endParaRPr lang="fr-FR" dirty="0" smtClean="0"/>
          </a:p>
          <a:p>
            <a:pPr lvl="1"/>
            <a:r>
              <a:rPr lang="fr-FR" dirty="0" err="1"/>
              <a:t>w</a:t>
            </a:r>
            <a:r>
              <a:rPr lang="fr-FR" dirty="0" err="1" smtClean="0"/>
              <a:t>ith</a:t>
            </a:r>
            <a:r>
              <a:rPr lang="fr-FR" dirty="0" smtClean="0"/>
              <a:t> </a:t>
            </a:r>
            <a:r>
              <a:rPr lang="fr-FR" dirty="0" err="1" smtClean="0"/>
              <a:t>higher</a:t>
            </a:r>
            <a:r>
              <a:rPr lang="fr-FR" dirty="0" smtClean="0"/>
              <a:t> values if the </a:t>
            </a:r>
            <a:r>
              <a:rPr lang="fr-FR" dirty="0" err="1" smtClean="0"/>
              <a:t>trustor’s</a:t>
            </a:r>
            <a:r>
              <a:rPr lang="fr-FR" dirty="0" smtClean="0"/>
              <a:t> motivations are important or the </a:t>
            </a:r>
            <a:r>
              <a:rPr lang="fr-FR" dirty="0" err="1" smtClean="0"/>
              <a:t>context</a:t>
            </a:r>
            <a:r>
              <a:rPr lang="fr-FR" dirty="0" smtClean="0"/>
              <a:t> </a:t>
            </a:r>
            <a:r>
              <a:rPr lang="fr-FR" dirty="0" err="1" smtClean="0"/>
              <a:t>risky</a:t>
            </a:r>
            <a:endParaRPr lang="fr-FR" dirty="0" smtClean="0"/>
          </a:p>
          <a:p>
            <a:pPr lvl="1"/>
            <a:r>
              <a:rPr lang="fr-FR" dirty="0" err="1"/>
              <a:t>w</a:t>
            </a:r>
            <a:r>
              <a:rPr lang="fr-FR" dirty="0" err="1" smtClean="0"/>
              <a:t>ith</a:t>
            </a:r>
            <a:r>
              <a:rPr lang="fr-FR" dirty="0" smtClean="0"/>
              <a:t> </a:t>
            </a:r>
            <a:r>
              <a:rPr lang="fr-FR" dirty="0" err="1"/>
              <a:t>l</a:t>
            </a:r>
            <a:r>
              <a:rPr lang="fr-FR" dirty="0" err="1" smtClean="0"/>
              <a:t>ower</a:t>
            </a:r>
            <a:r>
              <a:rPr lang="fr-FR" dirty="0" smtClean="0"/>
              <a:t> values in opposite cases</a:t>
            </a:r>
            <a:endParaRPr lang="fr-FR" dirty="0"/>
          </a:p>
        </p:txBody>
      </p:sp>
      <p:sp>
        <p:nvSpPr>
          <p:cNvPr id="5" name="Rectangle à coins arrondis 4"/>
          <p:cNvSpPr/>
          <p:nvPr/>
        </p:nvSpPr>
        <p:spPr>
          <a:xfrm>
            <a:off x="1213872" y="2945174"/>
            <a:ext cx="1934360" cy="499869"/>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fr-FR" dirty="0" smtClean="0">
                <a:solidFill>
                  <a:schemeClr val="tx1"/>
                </a:solidFill>
              </a:rPr>
              <a:t>Trust </a:t>
            </a:r>
            <a:r>
              <a:rPr lang="fr-FR" dirty="0" err="1" smtClean="0">
                <a:solidFill>
                  <a:schemeClr val="tx1"/>
                </a:solidFill>
              </a:rPr>
              <a:t>evaluation</a:t>
            </a:r>
            <a:endParaRPr lang="fr-FR" dirty="0">
              <a:solidFill>
                <a:schemeClr val="tx1"/>
              </a:solidFill>
            </a:endParaRPr>
          </a:p>
        </p:txBody>
      </p:sp>
      <p:sp>
        <p:nvSpPr>
          <p:cNvPr id="6" name="Losange 5"/>
          <p:cNvSpPr/>
          <p:nvPr/>
        </p:nvSpPr>
        <p:spPr>
          <a:xfrm>
            <a:off x="3891377" y="2891134"/>
            <a:ext cx="675582" cy="621459"/>
          </a:xfrm>
          <a:prstGeom prst="diamond">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8" name="Connecteur droit avec flèche 7"/>
          <p:cNvCxnSpPr>
            <a:stCxn id="5" idx="3"/>
            <a:endCxn id="6" idx="1"/>
          </p:cNvCxnSpPr>
          <p:nvPr/>
        </p:nvCxnSpPr>
        <p:spPr>
          <a:xfrm>
            <a:off x="3148232" y="3195109"/>
            <a:ext cx="743145" cy="6755"/>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9" name="Rectangle 8"/>
          <p:cNvSpPr/>
          <p:nvPr/>
        </p:nvSpPr>
        <p:spPr>
          <a:xfrm>
            <a:off x="5593843" y="2163087"/>
            <a:ext cx="1864600" cy="510667"/>
          </a:xfrm>
          <a:prstGeom prst="rect">
            <a:avLst/>
          </a:prstGeom>
          <a:ln>
            <a:prstDash val="lgDash"/>
          </a:ln>
        </p:spPr>
        <p:style>
          <a:lnRef idx="2">
            <a:schemeClr val="dk1"/>
          </a:lnRef>
          <a:fillRef idx="1">
            <a:schemeClr val="lt1"/>
          </a:fillRef>
          <a:effectRef idx="0">
            <a:schemeClr val="dk1"/>
          </a:effectRef>
          <a:fontRef idx="minor">
            <a:schemeClr val="dk1"/>
          </a:fontRef>
        </p:style>
        <p:txBody>
          <a:bodyPr rtlCol="0" anchor="ctr"/>
          <a:lstStyle/>
          <a:p>
            <a:pPr algn="ctr"/>
            <a:r>
              <a:rPr lang="fr-FR" dirty="0" smtClean="0">
                <a:solidFill>
                  <a:srgbClr val="000000"/>
                </a:solidFill>
              </a:rPr>
              <a:t>Trust attitude</a:t>
            </a:r>
            <a:endParaRPr lang="fr-FR" dirty="0">
              <a:solidFill>
                <a:srgbClr val="000000"/>
              </a:solidFill>
            </a:endParaRPr>
          </a:p>
        </p:txBody>
      </p:sp>
      <p:sp>
        <p:nvSpPr>
          <p:cNvPr id="10" name="Rectangle 9"/>
          <p:cNvSpPr/>
          <p:nvPr/>
        </p:nvSpPr>
        <p:spPr>
          <a:xfrm>
            <a:off x="5593843" y="3598935"/>
            <a:ext cx="1864600" cy="510667"/>
          </a:xfrm>
          <a:prstGeom prst="rect">
            <a:avLst/>
          </a:prstGeom>
          <a:ln>
            <a:prstDash val="lgDash"/>
          </a:ln>
        </p:spPr>
        <p:style>
          <a:lnRef idx="2">
            <a:schemeClr val="dk1"/>
          </a:lnRef>
          <a:fillRef idx="1">
            <a:schemeClr val="lt1"/>
          </a:fillRef>
          <a:effectRef idx="0">
            <a:schemeClr val="dk1"/>
          </a:effectRef>
          <a:fontRef idx="minor">
            <a:schemeClr val="dk1"/>
          </a:fontRef>
        </p:style>
        <p:txBody>
          <a:bodyPr rtlCol="0" anchor="ctr"/>
          <a:lstStyle/>
          <a:p>
            <a:pPr algn="ctr"/>
            <a:r>
              <a:rPr lang="fr-FR" dirty="0" err="1" smtClean="0">
                <a:solidFill>
                  <a:srgbClr val="000000"/>
                </a:solidFill>
              </a:rPr>
              <a:t>Distrust</a:t>
            </a:r>
            <a:r>
              <a:rPr lang="fr-FR" dirty="0" smtClean="0">
                <a:solidFill>
                  <a:srgbClr val="000000"/>
                </a:solidFill>
              </a:rPr>
              <a:t> attitude</a:t>
            </a:r>
            <a:endParaRPr lang="fr-FR" dirty="0">
              <a:solidFill>
                <a:srgbClr val="000000"/>
              </a:solidFill>
            </a:endParaRPr>
          </a:p>
        </p:txBody>
      </p:sp>
      <p:sp>
        <p:nvSpPr>
          <p:cNvPr id="11" name="ZoneTexte 10"/>
          <p:cNvSpPr txBox="1"/>
          <p:nvPr/>
        </p:nvSpPr>
        <p:spPr>
          <a:xfrm>
            <a:off x="5142304" y="3026234"/>
            <a:ext cx="505555" cy="369332"/>
          </a:xfrm>
          <a:prstGeom prst="rect">
            <a:avLst/>
          </a:prstGeom>
          <a:noFill/>
        </p:spPr>
        <p:txBody>
          <a:bodyPr wrap="none" rtlCol="0">
            <a:spAutoFit/>
          </a:bodyPr>
          <a:lstStyle/>
          <a:p>
            <a:r>
              <a:rPr lang="fr-FR" dirty="0" smtClean="0"/>
              <a:t>???</a:t>
            </a:r>
            <a:endParaRPr lang="fr-FR" dirty="0"/>
          </a:p>
        </p:txBody>
      </p:sp>
      <p:cxnSp>
        <p:nvCxnSpPr>
          <p:cNvPr id="13" name="Connecteur droit avec flèche 12"/>
          <p:cNvCxnSpPr/>
          <p:nvPr/>
        </p:nvCxnSpPr>
        <p:spPr>
          <a:xfrm>
            <a:off x="4229168" y="2431931"/>
            <a:ext cx="1364675"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5" name="Connecteur droit avec flèche 14"/>
          <p:cNvCxnSpPr/>
          <p:nvPr/>
        </p:nvCxnSpPr>
        <p:spPr>
          <a:xfrm>
            <a:off x="4229168" y="3877499"/>
            <a:ext cx="1364675"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7" name="Connecteur droit 16"/>
          <p:cNvCxnSpPr>
            <a:endCxn id="6" idx="0"/>
          </p:cNvCxnSpPr>
          <p:nvPr/>
        </p:nvCxnSpPr>
        <p:spPr>
          <a:xfrm>
            <a:off x="4229168" y="2431931"/>
            <a:ext cx="0" cy="459203"/>
          </a:xfrm>
          <a:prstGeom prst="line">
            <a:avLst/>
          </a:prstGeom>
        </p:spPr>
        <p:style>
          <a:lnRef idx="2">
            <a:schemeClr val="accent1"/>
          </a:lnRef>
          <a:fillRef idx="0">
            <a:schemeClr val="accent1"/>
          </a:fillRef>
          <a:effectRef idx="1">
            <a:schemeClr val="accent1"/>
          </a:effectRef>
          <a:fontRef idx="minor">
            <a:schemeClr val="tx1"/>
          </a:fontRef>
        </p:style>
      </p:cxnSp>
      <p:cxnSp>
        <p:nvCxnSpPr>
          <p:cNvPr id="21" name="Connecteur droit 20"/>
          <p:cNvCxnSpPr>
            <a:stCxn id="6" idx="2"/>
          </p:cNvCxnSpPr>
          <p:nvPr/>
        </p:nvCxnSpPr>
        <p:spPr>
          <a:xfrm>
            <a:off x="4229168" y="3512593"/>
            <a:ext cx="0" cy="364906"/>
          </a:xfrm>
          <a:prstGeom prst="line">
            <a:avLst/>
          </a:prstGeom>
        </p:spPr>
        <p:style>
          <a:lnRef idx="2">
            <a:schemeClr val="accent1"/>
          </a:lnRef>
          <a:fillRef idx="0">
            <a:schemeClr val="accent1"/>
          </a:fillRef>
          <a:effectRef idx="1">
            <a:schemeClr val="accent1"/>
          </a:effectRef>
          <a:fontRef idx="minor">
            <a:schemeClr val="tx1"/>
          </a:fontRef>
        </p:style>
      </p:cxnSp>
      <p:cxnSp>
        <p:nvCxnSpPr>
          <p:cNvPr id="25" name="Connecteur droit avec flèche 24"/>
          <p:cNvCxnSpPr>
            <a:stCxn id="6" idx="3"/>
            <a:endCxn id="11" idx="1"/>
          </p:cNvCxnSpPr>
          <p:nvPr/>
        </p:nvCxnSpPr>
        <p:spPr>
          <a:xfrm>
            <a:off x="4566959" y="3201864"/>
            <a:ext cx="575345" cy="9036"/>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26" name="ZoneTexte 25"/>
          <p:cNvSpPr txBox="1"/>
          <p:nvPr/>
        </p:nvSpPr>
        <p:spPr>
          <a:xfrm>
            <a:off x="3827950" y="2020848"/>
            <a:ext cx="871076" cy="400110"/>
          </a:xfrm>
          <a:prstGeom prst="rect">
            <a:avLst/>
          </a:prstGeom>
          <a:noFill/>
        </p:spPr>
        <p:txBody>
          <a:bodyPr wrap="none" rtlCol="0">
            <a:spAutoFit/>
          </a:bodyPr>
          <a:lstStyle/>
          <a:p>
            <a:r>
              <a:rPr lang="fr-FR" sz="2000" dirty="0" smtClean="0"/>
              <a:t>&gt; </a:t>
            </a:r>
            <a:r>
              <a:rPr lang="fr-FR" sz="2000" dirty="0" err="1"/>
              <a:t>Θ</a:t>
            </a:r>
            <a:r>
              <a:rPr lang="fr-FR" sz="2000" baseline="30000" dirty="0" err="1"/>
              <a:t>trust</a:t>
            </a:r>
            <a:endParaRPr lang="fr-FR" sz="2000" dirty="0"/>
          </a:p>
        </p:txBody>
      </p:sp>
      <p:sp>
        <p:nvSpPr>
          <p:cNvPr id="27" name="ZoneTexte 26"/>
          <p:cNvSpPr txBox="1"/>
          <p:nvPr/>
        </p:nvSpPr>
        <p:spPr>
          <a:xfrm>
            <a:off x="3827950" y="3929681"/>
            <a:ext cx="1067026" cy="400110"/>
          </a:xfrm>
          <a:prstGeom prst="rect">
            <a:avLst/>
          </a:prstGeom>
          <a:noFill/>
        </p:spPr>
        <p:txBody>
          <a:bodyPr wrap="none" rtlCol="0">
            <a:spAutoFit/>
          </a:bodyPr>
          <a:lstStyle/>
          <a:p>
            <a:r>
              <a:rPr lang="fr-FR" sz="2000" dirty="0"/>
              <a:t>&lt;</a:t>
            </a:r>
            <a:r>
              <a:rPr lang="fr-FR" sz="2000" dirty="0" smtClean="0"/>
              <a:t> </a:t>
            </a:r>
            <a:r>
              <a:rPr lang="fr-FR" sz="2000" dirty="0" err="1" smtClean="0"/>
              <a:t>Θ</a:t>
            </a:r>
            <a:r>
              <a:rPr lang="fr-FR" sz="2000" baseline="30000" dirty="0" err="1" smtClean="0"/>
              <a:t>distrust</a:t>
            </a:r>
            <a:endParaRPr lang="fr-FR" sz="2000" dirty="0"/>
          </a:p>
        </p:txBody>
      </p:sp>
      <p:sp>
        <p:nvSpPr>
          <p:cNvPr id="18" name="17 CuadroTexto"/>
          <p:cNvSpPr txBox="1"/>
          <p:nvPr/>
        </p:nvSpPr>
        <p:spPr>
          <a:xfrm>
            <a:off x="28221" y="0"/>
            <a:ext cx="7776864" cy="338554"/>
          </a:xfrm>
          <a:prstGeom prst="rect">
            <a:avLst/>
          </a:prstGeom>
          <a:noFill/>
        </p:spPr>
        <p:txBody>
          <a:bodyPr wrap="square" rtlCol="0">
            <a:spAutoFit/>
          </a:bodyPr>
          <a:lstStyle/>
          <a:p>
            <a:r>
              <a:rPr lang="ca-ES" sz="1600" dirty="0" smtClean="0"/>
              <a:t>3 – Trust processes in </a:t>
            </a:r>
            <a:r>
              <a:rPr lang="ca-ES" sz="1600" dirty="0" err="1" smtClean="0"/>
              <a:t>multiagent</a:t>
            </a:r>
            <a:r>
              <a:rPr lang="ca-ES" sz="1600" dirty="0" smtClean="0"/>
              <a:t> </a:t>
            </a:r>
            <a:r>
              <a:rPr lang="ca-ES" sz="1600" dirty="0" err="1" smtClean="0"/>
              <a:t>system</a:t>
            </a:r>
            <a:r>
              <a:rPr lang="en-US" sz="1600" dirty="0" smtClean="0"/>
              <a:t>s</a:t>
            </a:r>
            <a:endParaRPr lang="ca-ES" sz="1600" dirty="0"/>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446916026"/>
      </p:ext>
    </p:extLst>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sz="3600" dirty="0" smtClean="0"/>
              <a:t>Trust </a:t>
            </a:r>
            <a:r>
              <a:rPr lang="fr-FR" sz="3600" dirty="0" err="1" smtClean="0"/>
              <a:t>decision</a:t>
            </a:r>
            <a:r>
              <a:rPr lang="fr-FR" sz="3600" dirty="0" smtClean="0"/>
              <a:t> as a </a:t>
            </a:r>
            <a:r>
              <a:rPr lang="fr-FR" sz="3600" dirty="0" err="1" smtClean="0"/>
              <a:t>belief</a:t>
            </a:r>
            <a:endParaRPr lang="fr-FR" sz="3600" dirty="0"/>
          </a:p>
        </p:txBody>
      </p:sp>
      <p:sp>
        <p:nvSpPr>
          <p:cNvPr id="3" name="Espace réservé du contenu 2"/>
          <p:cNvSpPr>
            <a:spLocks noGrp="1"/>
          </p:cNvSpPr>
          <p:nvPr>
            <p:ph idx="1"/>
          </p:nvPr>
        </p:nvSpPr>
        <p:spPr>
          <a:xfrm>
            <a:off x="135116" y="1600201"/>
            <a:ext cx="8701494" cy="3195840"/>
          </a:xfrm>
        </p:spPr>
        <p:txBody>
          <a:bodyPr>
            <a:normAutofit/>
          </a:bodyPr>
          <a:lstStyle/>
          <a:p>
            <a:r>
              <a:rPr lang="fr-FR" sz="2800" dirty="0" err="1" smtClean="0"/>
              <a:t>Example</a:t>
            </a:r>
            <a:r>
              <a:rPr lang="fr-FR" sz="2800" dirty="0" smtClean="0"/>
              <a:t> </a:t>
            </a:r>
            <a:r>
              <a:rPr lang="fr-FR" sz="2800" dirty="0" err="1"/>
              <a:t>from</a:t>
            </a:r>
            <a:r>
              <a:rPr lang="fr-FR" sz="2800" dirty="0"/>
              <a:t> [</a:t>
            </a:r>
            <a:r>
              <a:rPr lang="fr-FR" sz="2800" dirty="0" err="1"/>
              <a:t>Herzig</a:t>
            </a:r>
            <a:r>
              <a:rPr lang="fr-FR" sz="2800" dirty="0"/>
              <a:t> et al, 10], « </a:t>
            </a:r>
            <a:r>
              <a:rPr lang="fr-FR" sz="2800" dirty="0" smtClean="0"/>
              <a:t>occurrent </a:t>
            </a:r>
            <a:r>
              <a:rPr lang="fr-FR" sz="2800" dirty="0"/>
              <a:t>trust » </a:t>
            </a:r>
            <a:r>
              <a:rPr lang="fr-FR" sz="2800" dirty="0" smtClean="0"/>
              <a:t>:</a:t>
            </a:r>
          </a:p>
          <a:p>
            <a:endParaRPr lang="fr-FR" sz="2800" dirty="0"/>
          </a:p>
          <a:p>
            <a:pPr marL="400050" lvl="1" indent="0">
              <a:buNone/>
            </a:pPr>
            <a:r>
              <a:rPr lang="fr-FR" sz="2000" dirty="0" err="1"/>
              <a:t>DispTrust</a:t>
            </a:r>
            <a:r>
              <a:rPr lang="fr-FR" sz="2000" dirty="0"/>
              <a:t>(</a:t>
            </a:r>
            <a:r>
              <a:rPr lang="fr-FR" sz="2000" dirty="0" err="1"/>
              <a:t>Alice,Bob,write</a:t>
            </a:r>
            <a:r>
              <a:rPr lang="fr-FR" sz="2000" dirty="0"/>
              <a:t>(p), </a:t>
            </a:r>
            <a:r>
              <a:rPr lang="fr-FR" sz="2000" dirty="0" err="1"/>
              <a:t>written</a:t>
            </a:r>
            <a:r>
              <a:rPr lang="fr-FR" sz="2000" dirty="0"/>
              <a:t>(p),</a:t>
            </a:r>
            <a:r>
              <a:rPr lang="fr-FR" sz="2000" dirty="0" err="1"/>
              <a:t>Done</a:t>
            </a:r>
            <a:r>
              <a:rPr lang="fr-FR" sz="2000" dirty="0"/>
              <a:t>(</a:t>
            </a:r>
            <a:r>
              <a:rPr lang="fr-FR" sz="2000" dirty="0" err="1"/>
              <a:t>request</a:t>
            </a:r>
            <a:r>
              <a:rPr lang="fr-FR" sz="2000" dirty="0"/>
              <a:t>(</a:t>
            </a:r>
            <a:r>
              <a:rPr lang="fr-FR" sz="2000" dirty="0" err="1"/>
              <a:t>Alice,Bob,write</a:t>
            </a:r>
            <a:r>
              <a:rPr lang="fr-FR" sz="2000" dirty="0"/>
              <a:t>(p)))</a:t>
            </a:r>
            <a:r>
              <a:rPr lang="fr-FR" sz="2000" dirty="0" smtClean="0"/>
              <a:t>) </a:t>
            </a:r>
            <a:r>
              <a:rPr lang="fr-FR" sz="2000" dirty="0" smtClean="0">
                <a:latin typeface="ＭＳ ゴシック"/>
                <a:ea typeface="ＭＳ ゴシック"/>
                <a:cs typeface="ＭＳ ゴシック"/>
              </a:rPr>
              <a:t>∧</a:t>
            </a:r>
          </a:p>
          <a:p>
            <a:pPr marL="400050" lvl="1" indent="0">
              <a:buNone/>
            </a:pPr>
            <a:r>
              <a:rPr lang="fr-FR" sz="2000" dirty="0" err="1" smtClean="0"/>
              <a:t>Choice</a:t>
            </a:r>
            <a:r>
              <a:rPr lang="fr-FR" sz="2000" baseline="-25000" dirty="0" err="1" smtClean="0"/>
              <a:t>Alice</a:t>
            </a:r>
            <a:r>
              <a:rPr lang="fr-FR" sz="2000" dirty="0" err="1" smtClean="0"/>
              <a:t>F</a:t>
            </a:r>
            <a:r>
              <a:rPr lang="fr-FR" sz="2000" dirty="0" smtClean="0"/>
              <a:t> </a:t>
            </a:r>
            <a:r>
              <a:rPr lang="fr-FR" sz="2000" dirty="0" err="1"/>
              <a:t>written</a:t>
            </a:r>
            <a:r>
              <a:rPr lang="fr-FR" sz="2000" dirty="0"/>
              <a:t>(p</a:t>
            </a:r>
            <a:r>
              <a:rPr lang="fr-FR" sz="2000" dirty="0" smtClean="0"/>
              <a:t>) </a:t>
            </a:r>
            <a:r>
              <a:rPr lang="fr-FR" sz="2000" dirty="0" smtClean="0">
                <a:latin typeface="ＭＳ ゴシック"/>
                <a:ea typeface="ＭＳ ゴシック"/>
                <a:cs typeface="ＭＳ ゴシック"/>
              </a:rPr>
              <a:t>∧</a:t>
            </a:r>
            <a:endParaRPr lang="fr-FR" sz="2000" dirty="0" smtClean="0"/>
          </a:p>
          <a:p>
            <a:pPr marL="400050" lvl="1" indent="0">
              <a:buNone/>
            </a:pPr>
            <a:r>
              <a:rPr lang="fr-FR" sz="2000" dirty="0" err="1" smtClean="0"/>
              <a:t>Bel</a:t>
            </a:r>
            <a:r>
              <a:rPr lang="fr-FR" sz="2000" baseline="-25000" dirty="0" err="1" smtClean="0"/>
              <a:t>Alice</a:t>
            </a:r>
            <a:r>
              <a:rPr lang="fr-FR" sz="2000" dirty="0" smtClean="0"/>
              <a:t>(</a:t>
            </a:r>
            <a:r>
              <a:rPr lang="fr-FR" sz="2000" dirty="0" err="1" smtClean="0"/>
              <a:t>request</a:t>
            </a:r>
            <a:r>
              <a:rPr lang="fr-FR" sz="2000" dirty="0"/>
              <a:t>(</a:t>
            </a:r>
            <a:r>
              <a:rPr lang="fr-FR" sz="2000" dirty="0" err="1"/>
              <a:t>Alice,Bob,write</a:t>
            </a:r>
            <a:r>
              <a:rPr lang="fr-FR" sz="2000" dirty="0"/>
              <a:t>(p)</a:t>
            </a:r>
            <a:r>
              <a:rPr lang="fr-FR" sz="2000" dirty="0" smtClean="0"/>
              <a:t>))</a:t>
            </a:r>
          </a:p>
          <a:p>
            <a:pPr marL="400050" lvl="1" indent="0">
              <a:buNone/>
            </a:pPr>
            <a:r>
              <a:rPr lang="fr-FR" sz="2000" dirty="0"/>
              <a:t>	</a:t>
            </a:r>
            <a:r>
              <a:rPr lang="fr-FR" sz="2000" dirty="0" smtClean="0"/>
              <a:t>			-&gt; </a:t>
            </a:r>
            <a:r>
              <a:rPr lang="fr-FR" sz="2000" dirty="0" err="1" smtClean="0"/>
              <a:t>OccTrust</a:t>
            </a:r>
            <a:r>
              <a:rPr lang="fr-FR" sz="2000" dirty="0"/>
              <a:t>(</a:t>
            </a:r>
            <a:r>
              <a:rPr lang="fr-FR" sz="2000" dirty="0" err="1"/>
              <a:t>Alice,Bob,write</a:t>
            </a:r>
            <a:r>
              <a:rPr lang="fr-FR" sz="2000" dirty="0"/>
              <a:t>(p), </a:t>
            </a:r>
            <a:r>
              <a:rPr lang="fr-FR" sz="2000" dirty="0" err="1"/>
              <a:t>written</a:t>
            </a:r>
            <a:r>
              <a:rPr lang="fr-FR" sz="2000" dirty="0"/>
              <a:t>(p</a:t>
            </a:r>
            <a:r>
              <a:rPr lang="fr-FR" sz="2000" dirty="0" smtClean="0"/>
              <a:t>))</a:t>
            </a:r>
          </a:p>
        </p:txBody>
      </p:sp>
      <p:sp>
        <p:nvSpPr>
          <p:cNvPr id="4" name="ZoneTexte 3"/>
          <p:cNvSpPr txBox="1"/>
          <p:nvPr/>
        </p:nvSpPr>
        <p:spPr>
          <a:xfrm>
            <a:off x="457200" y="5174320"/>
            <a:ext cx="8229600" cy="830997"/>
          </a:xfrm>
          <a:prstGeom prst="rect">
            <a:avLst/>
          </a:prstGeom>
          <a:noFill/>
        </p:spPr>
        <p:txBody>
          <a:bodyPr wrap="square" rtlCol="0">
            <a:spAutoFit/>
          </a:bodyPr>
          <a:lstStyle/>
          <a:p>
            <a:pPr algn="ctr"/>
            <a:r>
              <a:rPr lang="fr-FR" sz="2400" i="1" dirty="0" smtClean="0"/>
              <a:t>Alice trusts </a:t>
            </a:r>
            <a:r>
              <a:rPr lang="fr-FR" sz="2400" i="1" dirty="0" err="1" smtClean="0"/>
              <a:t>here</a:t>
            </a:r>
            <a:r>
              <a:rPr lang="fr-FR" sz="2400" i="1" dirty="0" smtClean="0"/>
              <a:t> and </a:t>
            </a:r>
            <a:r>
              <a:rPr lang="fr-FR" sz="2400" i="1" dirty="0" err="1" smtClean="0"/>
              <a:t>now</a:t>
            </a:r>
            <a:r>
              <a:rPr lang="fr-FR" sz="2400" i="1" dirty="0" smtClean="0"/>
              <a:t> Bob to </a:t>
            </a:r>
            <a:r>
              <a:rPr lang="fr-FR" sz="2400" i="1" dirty="0" err="1" smtClean="0"/>
              <a:t>write</a:t>
            </a:r>
            <a:r>
              <a:rPr lang="fr-FR" sz="2400" i="1" dirty="0" smtClean="0"/>
              <a:t> a </a:t>
            </a:r>
            <a:r>
              <a:rPr lang="fr-FR" sz="2400" i="1" dirty="0" err="1" smtClean="0"/>
              <a:t>paper</a:t>
            </a:r>
            <a:r>
              <a:rPr lang="fr-FR" sz="2400" i="1" dirty="0" smtClean="0"/>
              <a:t> p in </a:t>
            </a:r>
            <a:r>
              <a:rPr lang="fr-FR" sz="2400" i="1" dirty="0" err="1" smtClean="0"/>
              <a:t>order</a:t>
            </a:r>
            <a:r>
              <a:rPr lang="fr-FR" sz="2400" i="1" dirty="0" smtClean="0"/>
              <a:t> to </a:t>
            </a:r>
            <a:r>
              <a:rPr lang="fr-FR" sz="2400" i="1" dirty="0" err="1" smtClean="0"/>
              <a:t>achieve</a:t>
            </a:r>
            <a:r>
              <a:rPr lang="fr-FR" sz="2400" i="1" dirty="0" smtClean="0"/>
              <a:t> the goal of </a:t>
            </a:r>
            <a:r>
              <a:rPr lang="fr-FR" sz="2400" i="1" dirty="0" err="1" smtClean="0"/>
              <a:t>having</a:t>
            </a:r>
            <a:r>
              <a:rPr lang="fr-FR" sz="2400" i="1" dirty="0" smtClean="0"/>
              <a:t> the </a:t>
            </a:r>
            <a:r>
              <a:rPr lang="fr-FR" sz="2400" i="1" dirty="0" err="1" smtClean="0"/>
              <a:t>paper</a:t>
            </a:r>
            <a:r>
              <a:rPr lang="fr-FR" sz="2400" i="1" dirty="0" smtClean="0"/>
              <a:t> p </a:t>
            </a:r>
            <a:r>
              <a:rPr lang="fr-FR" sz="2400" i="1" dirty="0" err="1" smtClean="0"/>
              <a:t>written</a:t>
            </a:r>
            <a:endParaRPr lang="fr-FR" sz="2400" i="1" dirty="0"/>
          </a:p>
        </p:txBody>
      </p:sp>
      <p:sp>
        <p:nvSpPr>
          <p:cNvPr id="5" name="4 CuadroTexto"/>
          <p:cNvSpPr txBox="1"/>
          <p:nvPr/>
        </p:nvSpPr>
        <p:spPr>
          <a:xfrm>
            <a:off x="28221" y="0"/>
            <a:ext cx="7776864" cy="338554"/>
          </a:xfrm>
          <a:prstGeom prst="rect">
            <a:avLst/>
          </a:prstGeom>
          <a:noFill/>
        </p:spPr>
        <p:txBody>
          <a:bodyPr wrap="square" rtlCol="0">
            <a:spAutoFit/>
          </a:bodyPr>
          <a:lstStyle/>
          <a:p>
            <a:r>
              <a:rPr lang="ca-ES" sz="1600" dirty="0" smtClean="0"/>
              <a:t>3 – Trust processes in </a:t>
            </a:r>
            <a:r>
              <a:rPr lang="ca-ES" sz="1600" dirty="0" err="1" smtClean="0"/>
              <a:t>multiagent</a:t>
            </a:r>
            <a:r>
              <a:rPr lang="ca-ES" sz="1600" dirty="0" smtClean="0"/>
              <a:t> </a:t>
            </a:r>
            <a:r>
              <a:rPr lang="ca-ES" sz="1600" dirty="0" err="1" smtClean="0"/>
              <a:t>system</a:t>
            </a:r>
            <a:r>
              <a:rPr lang="en-US" sz="1600" dirty="0" smtClean="0"/>
              <a:t>s</a:t>
            </a:r>
            <a:endParaRPr lang="ca-ES" sz="1600" dirty="0"/>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142691750"/>
      </p:ext>
    </p:extLst>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sz="3600" dirty="0" err="1" smtClean="0"/>
              <a:t>Diversity</a:t>
            </a:r>
            <a:r>
              <a:rPr lang="fr-FR" sz="3600" dirty="0" smtClean="0"/>
              <a:t> of trust </a:t>
            </a:r>
            <a:r>
              <a:rPr lang="fr-FR" sz="3600" dirty="0" err="1" smtClean="0"/>
              <a:t>models</a:t>
            </a:r>
            <a:endParaRPr lang="fr-FR" sz="3600" dirty="0"/>
          </a:p>
        </p:txBody>
      </p:sp>
      <p:sp>
        <p:nvSpPr>
          <p:cNvPr id="3" name="Espace réservé du contenu 2"/>
          <p:cNvSpPr>
            <a:spLocks noGrp="1"/>
          </p:cNvSpPr>
          <p:nvPr>
            <p:ph idx="1"/>
          </p:nvPr>
        </p:nvSpPr>
        <p:spPr>
          <a:xfrm>
            <a:off x="315019" y="1417638"/>
            <a:ext cx="8584283" cy="1181001"/>
          </a:xfrm>
        </p:spPr>
        <p:txBody>
          <a:bodyPr>
            <a:normAutofit/>
          </a:bodyPr>
          <a:lstStyle/>
          <a:p>
            <a:pPr marL="0" indent="0" algn="ctr">
              <a:buNone/>
            </a:pPr>
            <a:r>
              <a:rPr lang="fr-FR" sz="2800" dirty="0" smtClean="0"/>
              <a:t>A </a:t>
            </a:r>
            <a:r>
              <a:rPr lang="fr-FR" sz="2800" dirty="0" err="1" smtClean="0"/>
              <a:t>current</a:t>
            </a:r>
            <a:r>
              <a:rPr lang="fr-FR" sz="2800" dirty="0" smtClean="0"/>
              <a:t> challenge </a:t>
            </a:r>
            <a:r>
              <a:rPr lang="fr-FR" sz="2800" dirty="0" err="1" smtClean="0"/>
              <a:t>is</a:t>
            </a:r>
            <a:r>
              <a:rPr lang="fr-FR" sz="2800" dirty="0" smtClean="0"/>
              <a:t> to propose solutions for T&amp;R </a:t>
            </a:r>
            <a:r>
              <a:rPr lang="fr-FR" sz="2800" dirty="0" err="1" smtClean="0"/>
              <a:t>interoperability</a:t>
            </a:r>
            <a:r>
              <a:rPr lang="fr-FR" sz="2800" dirty="0" smtClean="0"/>
              <a:t> in 3 situations</a:t>
            </a:r>
            <a:endParaRPr lang="fr-FR" sz="2800" dirty="0"/>
          </a:p>
        </p:txBody>
      </p:sp>
      <p:grpSp>
        <p:nvGrpSpPr>
          <p:cNvPr id="4" name="Groupe 37"/>
          <p:cNvGrpSpPr>
            <a:grpSpLocks/>
          </p:cNvGrpSpPr>
          <p:nvPr/>
        </p:nvGrpSpPr>
        <p:grpSpPr bwMode="auto">
          <a:xfrm>
            <a:off x="-49805" y="2789721"/>
            <a:ext cx="3622725" cy="1971952"/>
            <a:chOff x="285720" y="2714620"/>
            <a:chExt cx="3286125" cy="1788280"/>
          </a:xfrm>
        </p:grpSpPr>
        <p:sp>
          <p:nvSpPr>
            <p:cNvPr id="5" name="Espace réservé du contenu 2"/>
            <p:cNvSpPr txBox="1">
              <a:spLocks/>
            </p:cNvSpPr>
            <p:nvPr/>
          </p:nvSpPr>
          <p:spPr bwMode="auto">
            <a:xfrm>
              <a:off x="285720" y="2714620"/>
              <a:ext cx="3286125" cy="428472"/>
            </a:xfrm>
            <a:prstGeom prst="rect">
              <a:avLst/>
            </a:prstGeom>
            <a:noFill/>
            <a:ln w="9525">
              <a:noFill/>
              <a:miter lim="800000"/>
              <a:headEnd/>
              <a:tailEnd/>
            </a:ln>
          </p:spPr>
          <p:txBody>
            <a:bodyPr/>
            <a:lstStyle/>
            <a:p>
              <a:pPr algn="ctr" eaLnBrk="0" hangingPunct="0">
                <a:spcBef>
                  <a:spcPct val="20000"/>
                </a:spcBef>
                <a:buFont typeface="Arial" pitchFamily="34" charset="0"/>
                <a:buNone/>
                <a:defRPr/>
              </a:pPr>
              <a:r>
                <a:rPr lang="fr-FR" sz="2200" dirty="0">
                  <a:latin typeface="+mn-lt"/>
                  <a:ea typeface="+mn-ea"/>
                </a:rPr>
                <a:t>Value d</a:t>
              </a:r>
              <a:r>
                <a:rPr lang="fr-FR" sz="2200" dirty="0" err="1">
                  <a:latin typeface="+mn-lt"/>
                  <a:ea typeface="+mn-ea"/>
                </a:rPr>
                <a:t>omain</a:t>
              </a:r>
              <a:endParaRPr lang="fr-FR" sz="2200" dirty="0">
                <a:latin typeface="+mn-lt"/>
                <a:ea typeface="+mn-ea"/>
              </a:endParaRPr>
            </a:p>
          </p:txBody>
        </p:sp>
        <p:pic>
          <p:nvPicPr>
            <p:cNvPr id="6" name="Picture 5"/>
            <p:cNvPicPr>
              <a:picLocks noChangeAspect="1" noChangeArrowheads="1"/>
            </p:cNvPicPr>
            <p:nvPr/>
          </p:nvPicPr>
          <p:blipFill>
            <a:blip r:embed="rId2">
              <a:extLst>
                <a:ext uri="{28A0092B-C50C-407E-A947-70E740481C1C}">
                  <a14:useLocalDpi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val="0"/>
                </a:ext>
              </a:extLst>
            </a:blip>
            <a:srcRect/>
            <a:stretch>
              <a:fillRect/>
            </a:stretch>
          </p:blipFill>
          <p:spPr bwMode="auto">
            <a:xfrm>
              <a:off x="714348" y="3441703"/>
              <a:ext cx="549275" cy="558800"/>
            </a:xfrm>
            <a:prstGeom prst="rect">
              <a:avLst/>
            </a:prstGeom>
            <a:noFill/>
            <a:ln>
              <a:noFill/>
            </a:ln>
            <a:extLst>
              <a:ext uri="{909E8E84-426E-40dd-AFC4-6F175D3DCCD1}">
                <a14:hiddenFill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a:solidFill>
                    <a:srgbClr val="FFFFFF"/>
                  </a:solidFill>
                </a14:hiddenFill>
              </a:ext>
              <a:ext uri="{91240B29-F687-4f45-9708-019B960494DF}">
                <a14:hiddenLine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w="9525">
                  <a:solidFill>
                    <a:srgbClr val="000000"/>
                  </a:solidFill>
                  <a:miter lim="800000"/>
                  <a:headEnd/>
                  <a:tailEnd/>
                </a14:hiddenLine>
              </a:ext>
            </a:extLst>
          </p:spPr>
        </p:pic>
        <p:pic>
          <p:nvPicPr>
            <p:cNvPr id="7" name="Picture 5"/>
            <p:cNvPicPr>
              <a:picLocks noChangeAspect="1" noChangeArrowheads="1"/>
            </p:cNvPicPr>
            <p:nvPr/>
          </p:nvPicPr>
          <p:blipFill>
            <a:blip r:embed="rId2">
              <a:extLst>
                <a:ext uri="{28A0092B-C50C-407E-A947-70E740481C1C}">
                  <a14:useLocalDpi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val="0"/>
                </a:ext>
              </a:extLst>
            </a:blip>
            <a:srcRect/>
            <a:stretch>
              <a:fillRect/>
            </a:stretch>
          </p:blipFill>
          <p:spPr bwMode="auto">
            <a:xfrm>
              <a:off x="2857488" y="3441703"/>
              <a:ext cx="549275" cy="558800"/>
            </a:xfrm>
            <a:prstGeom prst="rect">
              <a:avLst/>
            </a:prstGeom>
            <a:noFill/>
            <a:ln>
              <a:noFill/>
            </a:ln>
            <a:extLst>
              <a:ext uri="{909E8E84-426E-40dd-AFC4-6F175D3DCCD1}">
                <a14:hiddenFill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a:solidFill>
                    <a:srgbClr val="FFFFFF"/>
                  </a:solidFill>
                </a14:hiddenFill>
              </a:ext>
              <a:ext uri="{91240B29-F687-4f45-9708-019B960494DF}">
                <a14:hiddenLine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w="9525">
                  <a:solidFill>
                    <a:srgbClr val="000000"/>
                  </a:solidFill>
                  <a:miter lim="800000"/>
                  <a:headEnd/>
                  <a:tailEnd/>
                </a14:hiddenLine>
              </a:ext>
            </a:extLst>
          </p:spPr>
        </p:pic>
        <p:cxnSp>
          <p:nvCxnSpPr>
            <p:cNvPr id="8" name="Connecteur droit avec flèche 7"/>
            <p:cNvCxnSpPr/>
            <p:nvPr/>
          </p:nvCxnSpPr>
          <p:spPr>
            <a:xfrm>
              <a:off x="1285845" y="3500152"/>
              <a:ext cx="1500188" cy="1586"/>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9" name="Connecteur droit avec flèche 8"/>
            <p:cNvCxnSpPr/>
            <p:nvPr/>
          </p:nvCxnSpPr>
          <p:spPr>
            <a:xfrm rot="10800000">
              <a:off x="1285845" y="3857211"/>
              <a:ext cx="1500188" cy="1587"/>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0" name="ZoneTexte 16"/>
            <p:cNvSpPr txBox="1">
              <a:spLocks noChangeArrowheads="1"/>
            </p:cNvSpPr>
            <p:nvPr/>
          </p:nvSpPr>
          <p:spPr bwMode="auto">
            <a:xfrm>
              <a:off x="928662" y="3143247"/>
              <a:ext cx="2303582" cy="334932"/>
            </a:xfrm>
            <a:prstGeom prst="rect">
              <a:avLst/>
            </a:prstGeom>
            <a:noFill/>
            <a:ln>
              <a:noFill/>
            </a:ln>
            <a:extLst>
              <a:ext uri="{909E8E84-426E-40dd-AFC4-6F175D3DCCD1}">
                <a14:hiddenFill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a:solidFill>
                    <a:srgbClr val="FFFFFF"/>
                  </a:solidFill>
                </a14:hiddenFill>
              </a:ext>
              <a:ext uri="{91240B29-F687-4f45-9708-019B960494DF}">
                <a14:hiddenLine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fr-FR" dirty="0" err="1">
                  <a:latin typeface="Courier New" charset="0"/>
                  <a:cs typeface="Courier New" charset="0"/>
                </a:rPr>
                <a:t>T</a:t>
              </a:r>
              <a:r>
                <a:rPr lang="fr-FR" dirty="0" smtClean="0">
                  <a:latin typeface="Courier New" charset="0"/>
                  <a:cs typeface="Courier New" charset="0"/>
                </a:rPr>
                <a:t>(</a:t>
              </a:r>
              <a:r>
                <a:rPr lang="fr-FR" dirty="0">
                  <a:latin typeface="Courier New" charset="0"/>
                  <a:cs typeface="Courier New" charset="0"/>
                </a:rPr>
                <a:t>John, « good »)</a:t>
              </a:r>
            </a:p>
          </p:txBody>
        </p:sp>
        <p:sp>
          <p:nvSpPr>
            <p:cNvPr id="11" name="ZoneTexte 17"/>
            <p:cNvSpPr txBox="1">
              <a:spLocks noChangeArrowheads="1"/>
            </p:cNvSpPr>
            <p:nvPr/>
          </p:nvSpPr>
          <p:spPr bwMode="auto">
            <a:xfrm>
              <a:off x="500034" y="4000503"/>
              <a:ext cx="2994597" cy="502397"/>
            </a:xfrm>
            <a:prstGeom prst="rect">
              <a:avLst/>
            </a:prstGeom>
            <a:noFill/>
            <a:ln>
              <a:noFill/>
            </a:ln>
            <a:extLst>
              <a:ext uri="{909E8E84-426E-40dd-AFC4-6F175D3DCCD1}">
                <a14:hiddenFill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a:solidFill>
                    <a:srgbClr val="FFFFFF"/>
                  </a:solidFill>
                </a14:hiddenFill>
              </a:ext>
              <a:ext uri="{91240B29-F687-4f45-9708-019B960494DF}">
                <a14:hiddenLine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fr-FR" sz="1500" dirty="0" err="1">
                  <a:latin typeface="Courier New" charset="0"/>
                  <a:cs typeface="Courier New" charset="0"/>
                </a:rPr>
                <a:t>T</a:t>
              </a:r>
              <a:r>
                <a:rPr lang="fr-FR" sz="1500" dirty="0" smtClean="0">
                  <a:latin typeface="Courier New" charset="0"/>
                  <a:cs typeface="Courier New" charset="0"/>
                </a:rPr>
                <a:t>(</a:t>
              </a:r>
              <a:r>
                <a:rPr lang="fr-FR" sz="1500" dirty="0">
                  <a:latin typeface="Courier New" charset="0"/>
                  <a:cs typeface="Courier New" charset="0"/>
                </a:rPr>
                <a:t>John, {(0.3,0.7),</a:t>
              </a:r>
            </a:p>
            <a:p>
              <a:pPr eaLnBrk="1" hangingPunct="1"/>
              <a:r>
                <a:rPr lang="fr-FR" sz="1500" dirty="0">
                  <a:latin typeface="Courier New" charset="0"/>
                  <a:cs typeface="Courier New" charset="0"/>
                </a:rPr>
                <a:t>	(0.4,0.25),(0.7,0.05)})</a:t>
              </a:r>
            </a:p>
          </p:txBody>
        </p:sp>
      </p:grpSp>
      <p:grpSp>
        <p:nvGrpSpPr>
          <p:cNvPr id="12" name="Groupe 38"/>
          <p:cNvGrpSpPr>
            <a:grpSpLocks/>
          </p:cNvGrpSpPr>
          <p:nvPr/>
        </p:nvGrpSpPr>
        <p:grpSpPr bwMode="auto">
          <a:xfrm>
            <a:off x="3453239" y="2395989"/>
            <a:ext cx="5591596" cy="3228611"/>
            <a:chOff x="3929058" y="2357430"/>
            <a:chExt cx="5072098" cy="2928958"/>
          </a:xfrm>
        </p:grpSpPr>
        <p:sp>
          <p:nvSpPr>
            <p:cNvPr id="13" name="Espace réservé du contenu 2"/>
            <p:cNvSpPr txBox="1">
              <a:spLocks/>
            </p:cNvSpPr>
            <p:nvPr/>
          </p:nvSpPr>
          <p:spPr bwMode="auto">
            <a:xfrm>
              <a:off x="5286380" y="2714620"/>
              <a:ext cx="3286148" cy="428628"/>
            </a:xfrm>
            <a:prstGeom prst="rect">
              <a:avLst/>
            </a:prstGeom>
            <a:noFill/>
            <a:ln w="9525">
              <a:noFill/>
              <a:miter lim="800000"/>
              <a:headEnd/>
              <a:tailEnd/>
            </a:ln>
          </p:spPr>
          <p:txBody>
            <a:bodyPr/>
            <a:lstStyle/>
            <a:p>
              <a:pPr algn="ctr" eaLnBrk="0" hangingPunct="0">
                <a:spcBef>
                  <a:spcPct val="20000"/>
                </a:spcBef>
                <a:buFont typeface="Arial" pitchFamily="34" charset="0"/>
                <a:buNone/>
                <a:defRPr/>
              </a:pPr>
              <a:r>
                <a:rPr lang="fr-FR" sz="2200" dirty="0" err="1">
                  <a:latin typeface="+mn-lt"/>
                  <a:ea typeface="+mn-ea"/>
                </a:rPr>
                <a:t>Semantics</a:t>
              </a:r>
              <a:r>
                <a:rPr lang="fr-FR" sz="2200" dirty="0">
                  <a:latin typeface="+mn-lt"/>
                  <a:ea typeface="+mn-ea"/>
                </a:rPr>
                <a:t> of values</a:t>
              </a:r>
            </a:p>
          </p:txBody>
        </p:sp>
        <p:pic>
          <p:nvPicPr>
            <p:cNvPr id="14" name="Picture 5"/>
            <p:cNvPicPr>
              <a:picLocks noChangeAspect="1" noChangeArrowheads="1"/>
            </p:cNvPicPr>
            <p:nvPr/>
          </p:nvPicPr>
          <p:blipFill>
            <a:blip r:embed="rId2">
              <a:extLst>
                <a:ext uri="{28A0092B-C50C-407E-A947-70E740481C1C}">
                  <a14:useLocalDpi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val="0"/>
                </a:ext>
              </a:extLst>
            </a:blip>
            <a:srcRect/>
            <a:stretch>
              <a:fillRect/>
            </a:stretch>
          </p:blipFill>
          <p:spPr bwMode="auto">
            <a:xfrm>
              <a:off x="5500694" y="3441704"/>
              <a:ext cx="549275" cy="558800"/>
            </a:xfrm>
            <a:prstGeom prst="rect">
              <a:avLst/>
            </a:prstGeom>
            <a:noFill/>
            <a:ln>
              <a:noFill/>
            </a:ln>
            <a:extLst>
              <a:ext uri="{909E8E84-426E-40dd-AFC4-6F175D3DCCD1}">
                <a14:hiddenFill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a:solidFill>
                    <a:srgbClr val="FFFFFF"/>
                  </a:solidFill>
                </a14:hiddenFill>
              </a:ext>
              <a:ext uri="{91240B29-F687-4f45-9708-019B960494DF}">
                <a14:hiddenLine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w="9525">
                  <a:solidFill>
                    <a:srgbClr val="000000"/>
                  </a:solidFill>
                  <a:miter lim="800000"/>
                  <a:headEnd/>
                  <a:tailEnd/>
                </a14:hiddenLine>
              </a:ext>
            </a:extLst>
          </p:spPr>
        </p:pic>
        <p:pic>
          <p:nvPicPr>
            <p:cNvPr id="15" name="Picture 5"/>
            <p:cNvPicPr>
              <a:picLocks noChangeAspect="1" noChangeArrowheads="1"/>
            </p:cNvPicPr>
            <p:nvPr/>
          </p:nvPicPr>
          <p:blipFill>
            <a:blip r:embed="rId2">
              <a:extLst>
                <a:ext uri="{28A0092B-C50C-407E-A947-70E740481C1C}">
                  <a14:useLocalDpi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val="0"/>
                </a:ext>
              </a:extLst>
            </a:blip>
            <a:srcRect/>
            <a:stretch>
              <a:fillRect/>
            </a:stretch>
          </p:blipFill>
          <p:spPr bwMode="auto">
            <a:xfrm>
              <a:off x="7643834" y="3441704"/>
              <a:ext cx="549275" cy="558800"/>
            </a:xfrm>
            <a:prstGeom prst="rect">
              <a:avLst/>
            </a:prstGeom>
            <a:noFill/>
            <a:ln>
              <a:noFill/>
            </a:ln>
            <a:extLst>
              <a:ext uri="{909E8E84-426E-40dd-AFC4-6F175D3DCCD1}">
                <a14:hiddenFill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a:solidFill>
                    <a:srgbClr val="FFFFFF"/>
                  </a:solidFill>
                </a14:hiddenFill>
              </a:ext>
              <a:ext uri="{91240B29-F687-4f45-9708-019B960494DF}">
                <a14:hiddenLine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w="9525">
                  <a:solidFill>
                    <a:srgbClr val="000000"/>
                  </a:solidFill>
                  <a:miter lim="800000"/>
                  <a:headEnd/>
                  <a:tailEnd/>
                </a14:hiddenLine>
              </a:ext>
            </a:extLst>
          </p:spPr>
        </p:pic>
        <p:cxnSp>
          <p:nvCxnSpPr>
            <p:cNvPr id="16" name="Connecteur droit avec flèche 15"/>
            <p:cNvCxnSpPr/>
            <p:nvPr/>
          </p:nvCxnSpPr>
          <p:spPr>
            <a:xfrm>
              <a:off x="6072198" y="3500438"/>
              <a:ext cx="1500198" cy="1587"/>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7" name="Connecteur droit avec flèche 16"/>
            <p:cNvCxnSpPr/>
            <p:nvPr/>
          </p:nvCxnSpPr>
          <p:spPr>
            <a:xfrm rot="10800000">
              <a:off x="6072198" y="3857628"/>
              <a:ext cx="1500198" cy="1588"/>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8" name="ZoneTexte 22"/>
            <p:cNvSpPr txBox="1">
              <a:spLocks noChangeArrowheads="1"/>
            </p:cNvSpPr>
            <p:nvPr/>
          </p:nvSpPr>
          <p:spPr bwMode="auto">
            <a:xfrm>
              <a:off x="5715008" y="3143248"/>
              <a:ext cx="1675337" cy="335054"/>
            </a:xfrm>
            <a:prstGeom prst="rect">
              <a:avLst/>
            </a:prstGeom>
            <a:noFill/>
            <a:ln>
              <a:noFill/>
            </a:ln>
            <a:extLst>
              <a:ext uri="{909E8E84-426E-40dd-AFC4-6F175D3DCCD1}">
                <a14:hiddenFill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a:solidFill>
                    <a:srgbClr val="FFFFFF"/>
                  </a:solidFill>
                </a14:hiddenFill>
              </a:ext>
              <a:ext uri="{91240B29-F687-4f45-9708-019B960494DF}">
                <a14:hiddenLine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fr-FR" dirty="0" err="1" smtClean="0">
                  <a:latin typeface="Courier New" charset="0"/>
                  <a:cs typeface="Courier New" charset="0"/>
                </a:rPr>
                <a:t>T</a:t>
              </a:r>
              <a:r>
                <a:rPr lang="fr-FR" dirty="0" smtClean="0">
                  <a:latin typeface="Courier New" charset="0"/>
                  <a:cs typeface="Courier New" charset="0"/>
                </a:rPr>
                <a:t>(</a:t>
              </a:r>
              <a:r>
                <a:rPr lang="fr-FR" dirty="0">
                  <a:latin typeface="Courier New" charset="0"/>
                  <a:cs typeface="Courier New" charset="0"/>
                </a:rPr>
                <a:t>John, 0.6)</a:t>
              </a:r>
            </a:p>
          </p:txBody>
        </p:sp>
        <p:sp>
          <p:nvSpPr>
            <p:cNvPr id="19" name="ZoneTexte 24"/>
            <p:cNvSpPr txBox="1">
              <a:spLocks noChangeArrowheads="1"/>
            </p:cNvSpPr>
            <p:nvPr/>
          </p:nvSpPr>
          <p:spPr bwMode="auto">
            <a:xfrm>
              <a:off x="5715008" y="4019140"/>
              <a:ext cx="1675337" cy="335054"/>
            </a:xfrm>
            <a:prstGeom prst="rect">
              <a:avLst/>
            </a:prstGeom>
            <a:noFill/>
            <a:ln>
              <a:noFill/>
            </a:ln>
            <a:extLst>
              <a:ext uri="{909E8E84-426E-40dd-AFC4-6F175D3DCCD1}">
                <a14:hiddenFill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a:solidFill>
                    <a:srgbClr val="FFFFFF"/>
                  </a:solidFill>
                </a14:hiddenFill>
              </a:ext>
              <a:ext uri="{91240B29-F687-4f45-9708-019B960494DF}">
                <a14:hiddenLine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fr-FR" dirty="0" err="1" smtClean="0">
                  <a:latin typeface="Courier New" charset="0"/>
                  <a:cs typeface="Courier New" charset="0"/>
                </a:rPr>
                <a:t>T</a:t>
              </a:r>
              <a:r>
                <a:rPr lang="fr-FR" dirty="0" smtClean="0">
                  <a:latin typeface="Courier New" charset="0"/>
                  <a:cs typeface="Courier New" charset="0"/>
                </a:rPr>
                <a:t>(</a:t>
              </a:r>
              <a:r>
                <a:rPr lang="fr-FR" dirty="0">
                  <a:latin typeface="Courier New" charset="0"/>
                  <a:cs typeface="Courier New" charset="0"/>
                </a:rPr>
                <a:t>John, 0.6)</a:t>
              </a:r>
            </a:p>
          </p:txBody>
        </p:sp>
        <p:sp>
          <p:nvSpPr>
            <p:cNvPr id="20" name="Nuage 19"/>
            <p:cNvSpPr/>
            <p:nvPr/>
          </p:nvSpPr>
          <p:spPr>
            <a:xfrm>
              <a:off x="3929058" y="2357430"/>
              <a:ext cx="1571636" cy="857256"/>
            </a:xfrm>
            <a:prstGeom prst="cloud">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fr-FR" sz="1600" dirty="0">
                  <a:solidFill>
                    <a:schemeClr val="tx1"/>
                  </a:solidFill>
                  <a:latin typeface="Calibri" charset="0"/>
                  <a:ea typeface="ＭＳ Ｐゴシック" charset="0"/>
                </a:rPr>
                <a:t>I</a:t>
              </a:r>
              <a:r>
                <a:rPr lang="ja-JP" altLang="fr-FR" sz="1600" dirty="0">
                  <a:solidFill>
                    <a:schemeClr val="tx1"/>
                  </a:solidFill>
                  <a:latin typeface="Calibri" charset="0"/>
                  <a:ea typeface="ＭＳ Ｐゴシック" charset="0"/>
                </a:rPr>
                <a:t>’</a:t>
              </a:r>
              <a:r>
                <a:rPr lang="fr-FR" sz="1600" dirty="0">
                  <a:solidFill>
                    <a:schemeClr val="tx1"/>
                  </a:solidFill>
                  <a:latin typeface="Calibri" charset="0"/>
                  <a:ea typeface="ＭＳ Ｐゴシック" charset="0"/>
                </a:rPr>
                <a:t>m happy </a:t>
              </a:r>
              <a:r>
                <a:rPr lang="fr-FR" sz="1600" dirty="0" err="1">
                  <a:solidFill>
                    <a:schemeClr val="tx1"/>
                  </a:solidFill>
                  <a:latin typeface="Calibri" charset="0"/>
                  <a:ea typeface="ＭＳ Ｐゴシック" charset="0"/>
                </a:rPr>
                <a:t>with</a:t>
              </a:r>
              <a:r>
                <a:rPr lang="fr-FR" sz="1600" dirty="0">
                  <a:solidFill>
                    <a:schemeClr val="tx1"/>
                  </a:solidFill>
                  <a:latin typeface="Calibri" charset="0"/>
                  <a:ea typeface="ＭＳ Ｐゴシック" charset="0"/>
                </a:rPr>
                <a:t> John</a:t>
              </a:r>
            </a:p>
          </p:txBody>
        </p:sp>
        <p:sp>
          <p:nvSpPr>
            <p:cNvPr id="21" name="Nuage 20"/>
            <p:cNvSpPr/>
            <p:nvPr/>
          </p:nvSpPr>
          <p:spPr>
            <a:xfrm>
              <a:off x="7429520" y="4429132"/>
              <a:ext cx="1571636" cy="857256"/>
            </a:xfrm>
            <a:prstGeom prst="cloud">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r-FR" dirty="0">
                  <a:solidFill>
                    <a:schemeClr val="tx1"/>
                  </a:solidFill>
                </a:rPr>
                <a:t>John </a:t>
              </a:r>
              <a:r>
                <a:rPr lang="fr-FR" dirty="0" err="1">
                  <a:solidFill>
                    <a:schemeClr val="tx1"/>
                  </a:solidFill>
                </a:rPr>
                <a:t>can</a:t>
              </a:r>
              <a:r>
                <a:rPr lang="fr-FR" dirty="0">
                  <a:solidFill>
                    <a:schemeClr val="tx1"/>
                  </a:solidFill>
                </a:rPr>
                <a:t> do </a:t>
              </a:r>
              <a:r>
                <a:rPr lang="fr-FR" dirty="0" err="1">
                  <a:solidFill>
                    <a:schemeClr val="tx1"/>
                  </a:solidFill>
                </a:rPr>
                <a:t>better</a:t>
              </a:r>
              <a:endParaRPr lang="fr-FR" dirty="0">
                <a:solidFill>
                  <a:schemeClr val="tx1"/>
                </a:solidFill>
              </a:endParaRPr>
            </a:p>
          </p:txBody>
        </p:sp>
        <p:sp>
          <p:nvSpPr>
            <p:cNvPr id="22" name="Ellipse 21"/>
            <p:cNvSpPr/>
            <p:nvPr/>
          </p:nvSpPr>
          <p:spPr>
            <a:xfrm>
              <a:off x="5143504" y="3143248"/>
              <a:ext cx="214315" cy="214315"/>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23" name="Ellipse 22"/>
            <p:cNvSpPr/>
            <p:nvPr/>
          </p:nvSpPr>
          <p:spPr>
            <a:xfrm>
              <a:off x="5429256" y="3357562"/>
              <a:ext cx="142876" cy="142876"/>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24" name="Ellipse 23"/>
            <p:cNvSpPr/>
            <p:nvPr/>
          </p:nvSpPr>
          <p:spPr>
            <a:xfrm>
              <a:off x="8072462" y="4000504"/>
              <a:ext cx="142876" cy="142876"/>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25" name="Ellipse 24"/>
            <p:cNvSpPr/>
            <p:nvPr/>
          </p:nvSpPr>
          <p:spPr>
            <a:xfrm>
              <a:off x="8224863" y="4152905"/>
              <a:ext cx="204788" cy="204789"/>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grpSp>
      <p:grpSp>
        <p:nvGrpSpPr>
          <p:cNvPr id="26" name="Groupe 39"/>
          <p:cNvGrpSpPr>
            <a:grpSpLocks/>
          </p:cNvGrpSpPr>
          <p:nvPr/>
        </p:nvGrpSpPr>
        <p:grpSpPr bwMode="auto">
          <a:xfrm>
            <a:off x="2009018" y="4862047"/>
            <a:ext cx="4686631" cy="1835672"/>
            <a:chOff x="2214546" y="4692859"/>
            <a:chExt cx="4250939" cy="1665099"/>
          </a:xfrm>
        </p:grpSpPr>
        <p:sp>
          <p:nvSpPr>
            <p:cNvPr id="27" name="Espace réservé du contenu 2"/>
            <p:cNvSpPr txBox="1">
              <a:spLocks/>
            </p:cNvSpPr>
            <p:nvPr/>
          </p:nvSpPr>
          <p:spPr bwMode="auto">
            <a:xfrm>
              <a:off x="3000313" y="5929382"/>
              <a:ext cx="2714470" cy="428576"/>
            </a:xfrm>
            <a:prstGeom prst="rect">
              <a:avLst/>
            </a:prstGeom>
            <a:noFill/>
            <a:ln w="9525">
              <a:noFill/>
              <a:miter lim="800000"/>
              <a:headEnd/>
              <a:tailEnd/>
            </a:ln>
          </p:spPr>
          <p:txBody>
            <a:bodyPr/>
            <a:lstStyle/>
            <a:p>
              <a:pPr algn="ctr" eaLnBrk="0" hangingPunct="0">
                <a:spcBef>
                  <a:spcPct val="20000"/>
                </a:spcBef>
                <a:buFont typeface="Arial" pitchFamily="34" charset="0"/>
                <a:buNone/>
                <a:defRPr/>
              </a:pPr>
              <a:r>
                <a:rPr lang="fr-FR" sz="2200" dirty="0" err="1">
                  <a:latin typeface="+mn-lt"/>
                  <a:ea typeface="+mn-ea"/>
                </a:rPr>
                <a:t>Semantics</a:t>
              </a:r>
              <a:r>
                <a:rPr lang="fr-FR" sz="2200" dirty="0">
                  <a:latin typeface="+mn-lt"/>
                  <a:ea typeface="+mn-ea"/>
                </a:rPr>
                <a:t> of concepts</a:t>
              </a:r>
            </a:p>
          </p:txBody>
        </p:sp>
        <p:pic>
          <p:nvPicPr>
            <p:cNvPr id="28" name="Picture 5"/>
            <p:cNvPicPr>
              <a:picLocks noChangeAspect="1" noChangeArrowheads="1"/>
            </p:cNvPicPr>
            <p:nvPr/>
          </p:nvPicPr>
          <p:blipFill>
            <a:blip r:embed="rId2">
              <a:extLst>
                <a:ext uri="{28A0092B-C50C-407E-A947-70E740481C1C}">
                  <a14:useLocalDpi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val="0"/>
                </a:ext>
              </a:extLst>
            </a:blip>
            <a:srcRect/>
            <a:stretch>
              <a:fillRect/>
            </a:stretch>
          </p:blipFill>
          <p:spPr bwMode="auto">
            <a:xfrm>
              <a:off x="2714612" y="4990186"/>
              <a:ext cx="549275" cy="558800"/>
            </a:xfrm>
            <a:prstGeom prst="rect">
              <a:avLst/>
            </a:prstGeom>
            <a:noFill/>
            <a:ln>
              <a:noFill/>
            </a:ln>
            <a:extLst>
              <a:ext uri="{909E8E84-426E-40dd-AFC4-6F175D3DCCD1}">
                <a14:hiddenFill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a:solidFill>
                    <a:srgbClr val="FFFFFF"/>
                  </a:solidFill>
                </a14:hiddenFill>
              </a:ext>
              <a:ext uri="{91240B29-F687-4f45-9708-019B960494DF}">
                <a14:hiddenLine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w="9525">
                  <a:solidFill>
                    <a:srgbClr val="000000"/>
                  </a:solidFill>
                  <a:miter lim="800000"/>
                  <a:headEnd/>
                  <a:tailEnd/>
                </a14:hiddenLine>
              </a:ext>
            </a:extLst>
          </p:spPr>
        </p:pic>
        <p:pic>
          <p:nvPicPr>
            <p:cNvPr id="29" name="Picture 5"/>
            <p:cNvPicPr>
              <a:picLocks noChangeAspect="1" noChangeArrowheads="1"/>
            </p:cNvPicPr>
            <p:nvPr/>
          </p:nvPicPr>
          <p:blipFill>
            <a:blip r:embed="rId2">
              <a:extLst>
                <a:ext uri="{28A0092B-C50C-407E-A947-70E740481C1C}">
                  <a14:useLocalDpi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val="0"/>
                </a:ext>
              </a:extLst>
            </a:blip>
            <a:srcRect/>
            <a:stretch>
              <a:fillRect/>
            </a:stretch>
          </p:blipFill>
          <p:spPr bwMode="auto">
            <a:xfrm>
              <a:off x="4857752" y="4990186"/>
              <a:ext cx="549275" cy="558800"/>
            </a:xfrm>
            <a:prstGeom prst="rect">
              <a:avLst/>
            </a:prstGeom>
            <a:noFill/>
            <a:ln>
              <a:noFill/>
            </a:ln>
            <a:extLst>
              <a:ext uri="{909E8E84-426E-40dd-AFC4-6F175D3DCCD1}">
                <a14:hiddenFill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a:solidFill>
                    <a:srgbClr val="FFFFFF"/>
                  </a:solidFill>
                </a14:hiddenFill>
              </a:ext>
              <a:ext uri="{91240B29-F687-4f45-9708-019B960494DF}">
                <a14:hiddenLine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w="9525">
                  <a:solidFill>
                    <a:srgbClr val="000000"/>
                  </a:solidFill>
                  <a:miter lim="800000"/>
                  <a:headEnd/>
                  <a:tailEnd/>
                </a14:hiddenLine>
              </a:ext>
            </a:extLst>
          </p:spPr>
        </p:pic>
        <p:cxnSp>
          <p:nvCxnSpPr>
            <p:cNvPr id="30" name="Connecteur droit avec flèche 29"/>
            <p:cNvCxnSpPr/>
            <p:nvPr/>
          </p:nvCxnSpPr>
          <p:spPr>
            <a:xfrm>
              <a:off x="3286047" y="5048419"/>
              <a:ext cx="1500103" cy="1588"/>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1" name="Connecteur droit avec flèche 30"/>
            <p:cNvCxnSpPr/>
            <p:nvPr/>
          </p:nvCxnSpPr>
          <p:spPr>
            <a:xfrm rot="10800000">
              <a:off x="3286047" y="5405566"/>
              <a:ext cx="1500103" cy="1587"/>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2" name="ZoneTexte 35"/>
            <p:cNvSpPr txBox="1">
              <a:spLocks noChangeArrowheads="1"/>
            </p:cNvSpPr>
            <p:nvPr/>
          </p:nvSpPr>
          <p:spPr bwMode="auto">
            <a:xfrm>
              <a:off x="2214546" y="4692859"/>
              <a:ext cx="4250939" cy="280922"/>
            </a:xfrm>
            <a:prstGeom prst="rect">
              <a:avLst/>
            </a:prstGeom>
            <a:noFill/>
            <a:ln>
              <a:noFill/>
            </a:ln>
            <a:extLst>
              <a:ext uri="{909E8E84-426E-40dd-AFC4-6F175D3DCCD1}">
                <a14:hiddenFill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a:solidFill>
                    <a:srgbClr val="FFFFFF"/>
                  </a:solidFill>
                </a14:hiddenFill>
              </a:ext>
              <a:ext uri="{91240B29-F687-4f45-9708-019B960494DF}">
                <a14:hiddenLine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fr-FR" sz="1500" dirty="0" err="1">
                  <a:latin typeface="Courier New" charset="0"/>
                  <a:cs typeface="Courier New" charset="0"/>
                </a:rPr>
                <a:t>SharedEvaluation</a:t>
              </a:r>
              <a:r>
                <a:rPr lang="fr-FR" sz="1500" dirty="0">
                  <a:latin typeface="Courier New" charset="0"/>
                  <a:cs typeface="Courier New" charset="0"/>
                </a:rPr>
                <a:t>(</a:t>
              </a:r>
              <a:r>
                <a:rPr lang="fr-FR" sz="1500" dirty="0" err="1">
                  <a:latin typeface="Courier New" charset="0"/>
                  <a:cs typeface="Courier New" charset="0"/>
                </a:rPr>
                <a:t>John,seller</a:t>
              </a:r>
              <a:r>
                <a:rPr lang="fr-FR" sz="1500" dirty="0">
                  <a:latin typeface="Courier New" charset="0"/>
                  <a:cs typeface="Courier New" charset="0"/>
                </a:rPr>
                <a:t>) = (0.9,1)</a:t>
              </a:r>
            </a:p>
          </p:txBody>
        </p:sp>
        <p:sp>
          <p:nvSpPr>
            <p:cNvPr id="33" name="ZoneTexte 36"/>
            <p:cNvSpPr txBox="1">
              <a:spLocks noChangeArrowheads="1"/>
            </p:cNvSpPr>
            <p:nvPr/>
          </p:nvSpPr>
          <p:spPr bwMode="auto">
            <a:xfrm>
              <a:off x="2500298" y="5548986"/>
              <a:ext cx="3308607" cy="293136"/>
            </a:xfrm>
            <a:prstGeom prst="rect">
              <a:avLst/>
            </a:prstGeom>
            <a:noFill/>
            <a:ln>
              <a:noFill/>
            </a:ln>
            <a:extLst>
              <a:ext uri="{909E8E84-426E-40dd-AFC4-6F175D3DCCD1}">
                <a14:hiddenFill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a:solidFill>
                    <a:srgbClr val="FFFFFF"/>
                  </a:solidFill>
                </a14:hiddenFill>
              </a:ext>
              <a:ext uri="{91240B29-F687-4f45-9708-019B960494DF}">
                <a14:hiddenLine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fr-FR" sz="1500" dirty="0" err="1" smtClean="0">
                  <a:latin typeface="Courier New" charset="0"/>
                  <a:cs typeface="Courier New" charset="0"/>
                </a:rPr>
                <a:t>DirectTrust</a:t>
              </a:r>
              <a:r>
                <a:rPr lang="fr-FR" sz="1500" dirty="0" smtClean="0">
                  <a:latin typeface="Courier New" charset="0"/>
                  <a:cs typeface="Courier New" charset="0"/>
                </a:rPr>
                <a:t>(</a:t>
              </a:r>
              <a:r>
                <a:rPr lang="fr-FR" sz="1500" dirty="0" err="1">
                  <a:latin typeface="Courier New" charset="0"/>
                  <a:cs typeface="Courier New" charset="0"/>
                </a:rPr>
                <a:t>John,seller</a:t>
              </a:r>
              <a:r>
                <a:rPr lang="fr-FR" sz="1500" dirty="0">
                  <a:latin typeface="Courier New" charset="0"/>
                  <a:cs typeface="Courier New" charset="0"/>
                </a:rPr>
                <a:t>, -0.4)</a:t>
              </a:r>
            </a:p>
          </p:txBody>
        </p:sp>
      </p:grpSp>
      <p:sp>
        <p:nvSpPr>
          <p:cNvPr id="34" name="33 CuadroTexto"/>
          <p:cNvSpPr txBox="1"/>
          <p:nvPr/>
        </p:nvSpPr>
        <p:spPr>
          <a:xfrm>
            <a:off x="28221" y="0"/>
            <a:ext cx="7776864" cy="338554"/>
          </a:xfrm>
          <a:prstGeom prst="rect">
            <a:avLst/>
          </a:prstGeom>
          <a:noFill/>
        </p:spPr>
        <p:txBody>
          <a:bodyPr wrap="square" rtlCol="0">
            <a:spAutoFit/>
          </a:bodyPr>
          <a:lstStyle/>
          <a:p>
            <a:r>
              <a:rPr lang="ca-ES" sz="1600" dirty="0" smtClean="0"/>
              <a:t>3 – Trust processes in </a:t>
            </a:r>
            <a:r>
              <a:rPr lang="ca-ES" sz="1600" dirty="0" err="1" smtClean="0"/>
              <a:t>multiagent</a:t>
            </a:r>
            <a:r>
              <a:rPr lang="ca-ES" sz="1600" dirty="0" smtClean="0"/>
              <a:t> </a:t>
            </a:r>
            <a:r>
              <a:rPr lang="ca-ES" sz="1600" dirty="0" err="1" smtClean="0"/>
              <a:t>system</a:t>
            </a:r>
            <a:r>
              <a:rPr lang="en-US" sz="1600" dirty="0" smtClean="0"/>
              <a:t>s</a:t>
            </a:r>
            <a:endParaRPr lang="ca-ES" sz="1600" dirty="0"/>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41424996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4 CuadroTexto"/>
          <p:cNvSpPr txBox="1"/>
          <p:nvPr/>
        </p:nvSpPr>
        <p:spPr>
          <a:xfrm>
            <a:off x="611560" y="4590420"/>
            <a:ext cx="7776864" cy="1323439"/>
          </a:xfrm>
          <a:prstGeom prst="rect">
            <a:avLst/>
          </a:prstGeom>
          <a:noFill/>
        </p:spPr>
        <p:txBody>
          <a:bodyPr wrap="square" rtlCol="0">
            <a:spAutoFit/>
          </a:bodyPr>
          <a:lstStyle/>
          <a:p>
            <a:r>
              <a:rPr lang="ca-ES" sz="4000" b="1" dirty="0"/>
              <a:t>4 - </a:t>
            </a:r>
            <a:r>
              <a:rPr lang="ca-ES" sz="4000" b="1" dirty="0" err="1"/>
              <a:t>Reputation</a:t>
            </a:r>
            <a:r>
              <a:rPr lang="ca-ES" sz="4000" b="1" dirty="0"/>
              <a:t> in </a:t>
            </a:r>
            <a:r>
              <a:rPr lang="ca-ES" sz="4000" b="1" dirty="0" err="1" smtClean="0"/>
              <a:t>multiagent</a:t>
            </a:r>
            <a:r>
              <a:rPr lang="ca-ES" sz="4000" b="1" dirty="0" smtClean="0"/>
              <a:t> </a:t>
            </a:r>
            <a:r>
              <a:rPr lang="ca-ES" sz="4000" b="1" dirty="0" err="1"/>
              <a:t>societies</a:t>
            </a:r>
            <a:r>
              <a:rPr lang="ca-ES" sz="4000" b="1" dirty="0"/>
              <a:t> </a:t>
            </a:r>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802823158"/>
      </p:ext>
    </p:extLst>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1 Título"/>
          <p:cNvSpPr txBox="1">
            <a:spLocks/>
          </p:cNvSpPr>
          <p:nvPr/>
        </p:nvSpPr>
        <p:spPr>
          <a:xfrm>
            <a:off x="642910" y="1985971"/>
            <a:ext cx="7772400" cy="222885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800" b="0" i="0" u="none" strike="noStrike" kern="1200" cap="none" spc="0" normalizeH="0" baseline="0" noProof="0" dirty="0" smtClean="0">
                <a:ln>
                  <a:noFill/>
                </a:ln>
                <a:solidFill>
                  <a:schemeClr val="tx1"/>
                </a:solidFill>
                <a:effectLst/>
                <a:uLnTx/>
                <a:uFillTx/>
                <a:latin typeface="Handwriting - Dakota"/>
                <a:ea typeface="+mj-ea"/>
                <a:cs typeface="Handwriting - Dakota"/>
              </a:rPr>
              <a:t>"</a:t>
            </a:r>
            <a:r>
              <a:rPr lang="en-US" sz="3600" dirty="0" smtClean="0">
                <a:latin typeface="Handwriting - Dakota"/>
                <a:ea typeface="+mj-ea"/>
                <a:cs typeface="Handwriting - Dakota"/>
              </a:rPr>
              <a:t>After death, a tiger leaves behind his skin, a man his reputation</a:t>
            </a:r>
            <a:r>
              <a:rPr kumimoji="0" lang="en-US" sz="4800" b="0" i="0" u="none" strike="noStrike" kern="1200" cap="none" spc="0" normalizeH="0" baseline="0" noProof="0" dirty="0" smtClean="0">
                <a:ln>
                  <a:noFill/>
                </a:ln>
                <a:solidFill>
                  <a:schemeClr val="tx1"/>
                </a:solidFill>
                <a:effectLst/>
                <a:uLnTx/>
                <a:uFillTx/>
                <a:latin typeface="Handwriting - Dakota"/>
                <a:ea typeface="+mj-ea"/>
                <a:cs typeface="Handwriting - Dakota"/>
              </a:rPr>
              <a:t>"</a:t>
            </a:r>
            <a:endParaRPr kumimoji="0" lang="es-ES" sz="4800" b="0" i="0" u="none" strike="noStrike" kern="1200" cap="none" spc="0" normalizeH="0" baseline="0" noProof="0" dirty="0">
              <a:ln>
                <a:noFill/>
              </a:ln>
              <a:solidFill>
                <a:schemeClr val="tx1"/>
              </a:solidFill>
              <a:effectLst/>
              <a:uLnTx/>
              <a:uFillTx/>
              <a:latin typeface="Handwriting - Dakota"/>
              <a:ea typeface="+mj-ea"/>
              <a:cs typeface="Handwriting - Dakota"/>
            </a:endParaRPr>
          </a:p>
        </p:txBody>
      </p:sp>
      <p:sp>
        <p:nvSpPr>
          <p:cNvPr id="5" name="2 Subtítulo"/>
          <p:cNvSpPr txBox="1">
            <a:spLocks/>
          </p:cNvSpPr>
          <p:nvPr/>
        </p:nvSpPr>
        <p:spPr>
          <a:xfrm>
            <a:off x="5638800" y="4343400"/>
            <a:ext cx="3124200" cy="457200"/>
          </a:xfrm>
          <a:prstGeom prst="rect">
            <a:avLst/>
          </a:prstGeom>
        </p:spPr>
        <p:txBody>
          <a:bodyPr vert="horz" lIns="91440" tIns="45720" rIns="91440" bIns="45720" rtlCol="0">
            <a:normAutofit/>
          </a:bodyPr>
          <a:lstStyle/>
          <a:p>
            <a:pPr marL="342900" marR="0" lvl="0" indent="-342900" algn="ctr" defTabSz="914400" rtl="0" eaLnBrk="1" fontAlgn="auto" latinLnBrk="0" hangingPunct="1">
              <a:lnSpc>
                <a:spcPct val="100000"/>
              </a:lnSpc>
              <a:spcBef>
                <a:spcPct val="20000"/>
              </a:spcBef>
              <a:spcAft>
                <a:spcPts val="0"/>
              </a:spcAft>
              <a:buClrTx/>
              <a:buSzTx/>
              <a:tabLst/>
              <a:defRPr/>
            </a:pPr>
            <a:r>
              <a:rPr lang="ca-ES" sz="2000" dirty="0" err="1" smtClean="0">
                <a:solidFill>
                  <a:schemeClr val="tx1">
                    <a:tint val="75000"/>
                  </a:schemeClr>
                </a:solidFill>
                <a:latin typeface="Handwriting - Dakota"/>
                <a:cs typeface="Handwriting - Dakota"/>
              </a:rPr>
              <a:t>Vietnamese</a:t>
            </a:r>
            <a:r>
              <a:rPr lang="ca-ES" sz="2000" dirty="0" smtClean="0">
                <a:solidFill>
                  <a:schemeClr val="tx1">
                    <a:tint val="75000"/>
                  </a:schemeClr>
                </a:solidFill>
                <a:latin typeface="Handwriting - Dakota"/>
                <a:cs typeface="Handwriting - Dakota"/>
              </a:rPr>
              <a:t> </a:t>
            </a:r>
            <a:r>
              <a:rPr lang="ca-ES" sz="2000" dirty="0" err="1" smtClean="0">
                <a:solidFill>
                  <a:schemeClr val="tx1">
                    <a:tint val="75000"/>
                  </a:schemeClr>
                </a:solidFill>
                <a:latin typeface="Handwriting - Dakota"/>
                <a:cs typeface="Handwriting - Dakota"/>
              </a:rPr>
              <a:t>proverb</a:t>
            </a:r>
            <a:endParaRPr lang="es-ES" sz="2000" dirty="0">
              <a:solidFill>
                <a:schemeClr val="tx1">
                  <a:tint val="75000"/>
                </a:schemeClr>
              </a:solidFill>
              <a:latin typeface="Handwriting - Dakota"/>
              <a:cs typeface="Handwriting - Dakota"/>
            </a:endParaRPr>
          </a:p>
        </p:txBody>
      </p:sp>
      <p:sp>
        <p:nvSpPr>
          <p:cNvPr id="7" name="6 CuadroTexto"/>
          <p:cNvSpPr txBox="1"/>
          <p:nvPr/>
        </p:nvSpPr>
        <p:spPr>
          <a:xfrm>
            <a:off x="0" y="0"/>
            <a:ext cx="7776864" cy="338554"/>
          </a:xfrm>
          <a:prstGeom prst="rect">
            <a:avLst/>
          </a:prstGeom>
          <a:noFill/>
        </p:spPr>
        <p:txBody>
          <a:bodyPr wrap="square" rtlCol="0">
            <a:spAutoFit/>
          </a:bodyPr>
          <a:lstStyle/>
          <a:p>
            <a:r>
              <a:rPr lang="ca-ES" sz="1600" dirty="0"/>
              <a:t>4 - </a:t>
            </a:r>
            <a:r>
              <a:rPr lang="ca-ES" sz="1600" dirty="0" err="1"/>
              <a:t>Reputation</a:t>
            </a:r>
            <a:r>
              <a:rPr lang="ca-ES" sz="1600" dirty="0"/>
              <a:t> in </a:t>
            </a:r>
            <a:r>
              <a:rPr lang="ca-ES" sz="1600" dirty="0" err="1" smtClean="0"/>
              <a:t>multiagent</a:t>
            </a:r>
            <a:r>
              <a:rPr lang="ca-ES" sz="1600" dirty="0" smtClean="0"/>
              <a:t> </a:t>
            </a:r>
            <a:r>
              <a:rPr lang="ca-ES" sz="1600" dirty="0" err="1"/>
              <a:t>societies</a:t>
            </a:r>
            <a:r>
              <a:rPr lang="ca-ES" sz="1600" dirty="0"/>
              <a:t> </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361" name="Rectangle 1"/>
          <p:cNvSpPr>
            <a:spLocks noGrp="1" noChangeArrowheads="1"/>
          </p:cNvSpPr>
          <p:nvPr>
            <p:ph type="title"/>
          </p:nvPr>
        </p:nvSpPr>
        <p:spPr>
          <a:ln/>
        </p:spPr>
        <p:txBody>
          <a:bodyPr>
            <a:normAutofit/>
          </a:bodyPr>
          <a:lstStyle/>
          <a:p>
            <a:r>
              <a:rPr lang="en-US" sz="3600" dirty="0"/>
              <a:t>Reputation</a:t>
            </a:r>
          </a:p>
        </p:txBody>
      </p:sp>
      <p:sp>
        <p:nvSpPr>
          <p:cNvPr id="15362" name="Rectangle 2"/>
          <p:cNvSpPr>
            <a:spLocks/>
          </p:cNvSpPr>
          <p:nvPr/>
        </p:nvSpPr>
        <p:spPr bwMode="auto">
          <a:xfrm>
            <a:off x="741164" y="1553765"/>
            <a:ext cx="7661672" cy="383977"/>
          </a:xfrm>
          <a:prstGeom prst="rect">
            <a:avLst/>
          </a:prstGeom>
          <a:noFill/>
          <a:ln w="12700" cap="flat">
            <a:noFill/>
            <a:miter lim="800000"/>
            <a:headEnd type="none" w="med" len="med"/>
            <a:tailEnd type="none" w="med" len="med"/>
          </a:ln>
        </p:spPr>
        <p:txBody>
          <a:bodyPr lIns="0" tIns="0" rIns="0" bIns="0">
            <a:prstTxWarp prst="textNoShape">
              <a:avLst/>
            </a:prstTxWarp>
          </a:bodyPr>
          <a:lstStyle/>
          <a:p>
            <a:pPr>
              <a:tabLst>
                <a:tab pos="250022" algn="l"/>
                <a:tab pos="500045" algn="l"/>
                <a:tab pos="750067" algn="l"/>
                <a:tab pos="1000089" algn="l"/>
                <a:tab pos="1250112" algn="l"/>
                <a:tab pos="1500134" algn="l"/>
                <a:tab pos="1750157" algn="l"/>
                <a:tab pos="2000179" algn="l"/>
                <a:tab pos="2250201" algn="l"/>
                <a:tab pos="2500224" algn="l"/>
                <a:tab pos="2750246" algn="l"/>
                <a:tab pos="3000268" algn="l"/>
              </a:tabLst>
            </a:pPr>
            <a:r>
              <a:rPr lang="en-US" sz="2100" dirty="0">
                <a:latin typeface="Calibri" pitchFamily="-110" charset="0"/>
                <a:ea typeface="Calibri" pitchFamily="-110" charset="0"/>
                <a:cs typeface="Calibri" pitchFamily="-110" charset="0"/>
                <a:sym typeface="Calibri" pitchFamily="-110" charset="0"/>
              </a:rPr>
              <a:t> “What a social entity says about a target regarding his/her behavior”</a:t>
            </a:r>
          </a:p>
        </p:txBody>
      </p:sp>
      <p:grpSp>
        <p:nvGrpSpPr>
          <p:cNvPr id="2" name="Group 8"/>
          <p:cNvGrpSpPr>
            <a:grpSpLocks/>
          </p:cNvGrpSpPr>
          <p:nvPr/>
        </p:nvGrpSpPr>
        <p:grpSpPr bwMode="auto">
          <a:xfrm>
            <a:off x="1752600" y="1919883"/>
            <a:ext cx="6169298" cy="4411266"/>
            <a:chOff x="0" y="0"/>
            <a:chExt cx="5526" cy="3951"/>
          </a:xfrm>
        </p:grpSpPr>
        <p:grpSp>
          <p:nvGrpSpPr>
            <p:cNvPr id="3" name="Group 6"/>
            <p:cNvGrpSpPr>
              <a:grpSpLocks/>
            </p:cNvGrpSpPr>
            <p:nvPr/>
          </p:nvGrpSpPr>
          <p:grpSpPr bwMode="auto">
            <a:xfrm>
              <a:off x="0" y="0"/>
              <a:ext cx="1189" cy="3125"/>
              <a:chOff x="0" y="0"/>
              <a:chExt cx="1189" cy="3125"/>
            </a:xfrm>
          </p:grpSpPr>
          <p:sp>
            <p:nvSpPr>
              <p:cNvPr id="15363" name="Line 3"/>
              <p:cNvSpPr>
                <a:spLocks noChangeShapeType="1"/>
              </p:cNvSpPr>
              <p:nvPr/>
            </p:nvSpPr>
            <p:spPr bwMode="auto">
              <a:xfrm>
                <a:off x="0" y="2"/>
                <a:ext cx="1189" cy="1"/>
              </a:xfrm>
              <a:prstGeom prst="line">
                <a:avLst/>
              </a:prstGeom>
              <a:noFill/>
              <a:ln w="38100" cap="flat">
                <a:solidFill>
                  <a:schemeClr val="tx1"/>
                </a:solidFill>
                <a:prstDash val="solid"/>
                <a:miter lim="800000"/>
                <a:headEnd type="none" w="med" len="med"/>
                <a:tailEnd type="none" w="med" len="med"/>
              </a:ln>
            </p:spPr>
            <p:txBody>
              <a:bodyPr lIns="0" tIns="0" rIns="0" bIns="0">
                <a:prstTxWarp prst="textNoShape">
                  <a:avLst/>
                </a:prstTxWarp>
              </a:bodyPr>
              <a:lstStyle/>
              <a:p>
                <a:endParaRPr lang="es-ES_tradnl"/>
              </a:p>
            </p:txBody>
          </p:sp>
          <p:sp>
            <p:nvSpPr>
              <p:cNvPr id="15364" name="Line 4"/>
              <p:cNvSpPr>
                <a:spLocks noChangeShapeType="1"/>
              </p:cNvSpPr>
              <p:nvPr/>
            </p:nvSpPr>
            <p:spPr bwMode="auto">
              <a:xfrm flipH="1">
                <a:off x="600" y="0"/>
                <a:ext cx="10" cy="3125"/>
              </a:xfrm>
              <a:prstGeom prst="line">
                <a:avLst/>
              </a:prstGeom>
              <a:noFill/>
              <a:ln w="38100" cap="flat">
                <a:solidFill>
                  <a:schemeClr val="tx1"/>
                </a:solidFill>
                <a:prstDash val="solid"/>
                <a:miter lim="800000"/>
                <a:headEnd type="none" w="med" len="med"/>
                <a:tailEnd type="none" w="med" len="med"/>
              </a:ln>
            </p:spPr>
            <p:txBody>
              <a:bodyPr lIns="0" tIns="0" rIns="0" bIns="0">
                <a:prstTxWarp prst="textNoShape">
                  <a:avLst/>
                </a:prstTxWarp>
              </a:bodyPr>
              <a:lstStyle/>
              <a:p>
                <a:endParaRPr lang="es-ES_tradnl"/>
              </a:p>
            </p:txBody>
          </p:sp>
          <p:sp>
            <p:nvSpPr>
              <p:cNvPr id="15365" name="Line 5"/>
              <p:cNvSpPr>
                <a:spLocks noChangeShapeType="1"/>
              </p:cNvSpPr>
              <p:nvPr/>
            </p:nvSpPr>
            <p:spPr bwMode="auto">
              <a:xfrm flipH="1">
                <a:off x="591" y="3112"/>
                <a:ext cx="532" cy="3"/>
              </a:xfrm>
              <a:prstGeom prst="line">
                <a:avLst/>
              </a:prstGeom>
              <a:noFill/>
              <a:ln w="38100" cap="flat">
                <a:solidFill>
                  <a:schemeClr val="tx1"/>
                </a:solidFill>
                <a:prstDash val="solid"/>
                <a:miter lim="800000"/>
                <a:headEnd type="stealth" w="med" len="med"/>
                <a:tailEnd type="none" w="med" len="med"/>
              </a:ln>
            </p:spPr>
            <p:txBody>
              <a:bodyPr lIns="0" tIns="0" rIns="0" bIns="0">
                <a:prstTxWarp prst="textNoShape">
                  <a:avLst/>
                </a:prstTxWarp>
              </a:bodyPr>
              <a:lstStyle/>
              <a:p>
                <a:endParaRPr lang="es-ES_tradnl"/>
              </a:p>
            </p:txBody>
          </p:sp>
        </p:grpSp>
        <p:sp>
          <p:nvSpPr>
            <p:cNvPr id="15367" name="Rectangle 7"/>
            <p:cNvSpPr>
              <a:spLocks/>
            </p:cNvSpPr>
            <p:nvPr/>
          </p:nvSpPr>
          <p:spPr bwMode="auto">
            <a:xfrm>
              <a:off x="1230" y="2975"/>
              <a:ext cx="4296" cy="976"/>
            </a:xfrm>
            <a:prstGeom prst="rect">
              <a:avLst/>
            </a:prstGeom>
            <a:noFill/>
            <a:ln w="12700" cap="flat">
              <a:noFill/>
              <a:miter lim="800000"/>
              <a:headEnd type="none" w="med" len="med"/>
              <a:tailEnd type="none" w="med" len="med"/>
            </a:ln>
          </p:spPr>
          <p:txBody>
            <a:bodyPr lIns="0" tIns="0" rIns="0" bIns="0">
              <a:prstTxWarp prst="textNoShape">
                <a:avLst/>
              </a:prstTxWarp>
            </a:bodyPr>
            <a:lstStyle/>
            <a:p>
              <a:pPr>
                <a:tabLst>
                  <a:tab pos="250022" algn="l"/>
                  <a:tab pos="500045" algn="l"/>
                  <a:tab pos="750067" algn="l"/>
                  <a:tab pos="1000089" algn="l"/>
                  <a:tab pos="1250112" algn="l"/>
                  <a:tab pos="1500134" algn="l"/>
                  <a:tab pos="1750157" algn="l"/>
                  <a:tab pos="2000179" algn="l"/>
                  <a:tab pos="2250201" algn="l"/>
                  <a:tab pos="2500224" algn="l"/>
                  <a:tab pos="2750246" algn="l"/>
                  <a:tab pos="3000268" algn="l"/>
                </a:tabLst>
              </a:pPr>
              <a:r>
                <a:rPr lang="en-US" sz="1700" dirty="0">
                  <a:latin typeface="Calibri" pitchFamily="-110" charset="0"/>
                  <a:ea typeface="Calibri" pitchFamily="-110" charset="0"/>
                  <a:cs typeface="Calibri" pitchFamily="-110" charset="0"/>
                  <a:sym typeface="Calibri" pitchFamily="-110" charset="0"/>
                </a:rPr>
                <a:t>Set of individuals plus a set of social relations among these individuals or properties that identify them as a group in front of its own members and the society at large.</a:t>
              </a:r>
            </a:p>
          </p:txBody>
        </p:sp>
      </p:grpSp>
      <p:grpSp>
        <p:nvGrpSpPr>
          <p:cNvPr id="4" name="Group 13"/>
          <p:cNvGrpSpPr>
            <a:grpSpLocks/>
          </p:cNvGrpSpPr>
          <p:nvPr/>
        </p:nvGrpSpPr>
        <p:grpSpPr bwMode="auto">
          <a:xfrm>
            <a:off x="3112964" y="1910953"/>
            <a:ext cx="5421436" cy="2750344"/>
            <a:chOff x="0" y="0"/>
            <a:chExt cx="4856" cy="2463"/>
          </a:xfrm>
        </p:grpSpPr>
        <p:sp>
          <p:nvSpPr>
            <p:cNvPr id="15369" name="Line 9"/>
            <p:cNvSpPr>
              <a:spLocks noChangeShapeType="1"/>
            </p:cNvSpPr>
            <p:nvPr/>
          </p:nvSpPr>
          <p:spPr bwMode="auto">
            <a:xfrm rot="10800000" flipH="1">
              <a:off x="0" y="11"/>
              <a:ext cx="431" cy="4"/>
            </a:xfrm>
            <a:prstGeom prst="line">
              <a:avLst/>
            </a:prstGeom>
            <a:noFill/>
            <a:ln w="38100" cap="flat">
              <a:solidFill>
                <a:schemeClr val="tx1"/>
              </a:solidFill>
              <a:prstDash val="solid"/>
              <a:miter lim="800000"/>
              <a:headEnd type="none" w="med" len="med"/>
              <a:tailEnd type="none" w="med" len="med"/>
            </a:ln>
          </p:spPr>
          <p:txBody>
            <a:bodyPr lIns="0" tIns="0" rIns="0" bIns="0">
              <a:prstTxWarp prst="textNoShape">
                <a:avLst/>
              </a:prstTxWarp>
            </a:bodyPr>
            <a:lstStyle/>
            <a:p>
              <a:endParaRPr lang="es-ES_tradnl"/>
            </a:p>
          </p:txBody>
        </p:sp>
        <p:sp>
          <p:nvSpPr>
            <p:cNvPr id="15370" name="Line 10"/>
            <p:cNvSpPr>
              <a:spLocks noChangeShapeType="1"/>
            </p:cNvSpPr>
            <p:nvPr/>
          </p:nvSpPr>
          <p:spPr bwMode="auto">
            <a:xfrm flipH="1">
              <a:off x="202" y="0"/>
              <a:ext cx="18" cy="1865"/>
            </a:xfrm>
            <a:prstGeom prst="line">
              <a:avLst/>
            </a:prstGeom>
            <a:noFill/>
            <a:ln w="38100" cap="flat">
              <a:solidFill>
                <a:schemeClr val="tx1"/>
              </a:solidFill>
              <a:prstDash val="solid"/>
              <a:miter lim="800000"/>
              <a:headEnd type="none" w="med" len="med"/>
              <a:tailEnd type="none" w="med" len="med"/>
            </a:ln>
          </p:spPr>
          <p:txBody>
            <a:bodyPr lIns="0" tIns="0" rIns="0" bIns="0">
              <a:prstTxWarp prst="textNoShape">
                <a:avLst/>
              </a:prstTxWarp>
            </a:bodyPr>
            <a:lstStyle/>
            <a:p>
              <a:endParaRPr lang="es-ES_tradnl"/>
            </a:p>
          </p:txBody>
        </p:sp>
        <p:sp>
          <p:nvSpPr>
            <p:cNvPr id="15371" name="Line 11"/>
            <p:cNvSpPr>
              <a:spLocks noChangeShapeType="1"/>
            </p:cNvSpPr>
            <p:nvPr/>
          </p:nvSpPr>
          <p:spPr bwMode="auto">
            <a:xfrm flipH="1">
              <a:off x="195" y="1851"/>
              <a:ext cx="492" cy="6"/>
            </a:xfrm>
            <a:prstGeom prst="line">
              <a:avLst/>
            </a:prstGeom>
            <a:noFill/>
            <a:ln w="38100" cap="flat">
              <a:solidFill>
                <a:schemeClr val="tx1"/>
              </a:solidFill>
              <a:prstDash val="solid"/>
              <a:miter lim="800000"/>
              <a:headEnd type="stealth" w="med" len="med"/>
              <a:tailEnd type="none" w="med" len="med"/>
            </a:ln>
          </p:spPr>
          <p:txBody>
            <a:bodyPr lIns="0" tIns="0" rIns="0" bIns="0">
              <a:prstTxWarp prst="textNoShape">
                <a:avLst/>
              </a:prstTxWarp>
            </a:bodyPr>
            <a:lstStyle/>
            <a:p>
              <a:endParaRPr lang="es-ES_tradnl"/>
            </a:p>
          </p:txBody>
        </p:sp>
        <p:sp>
          <p:nvSpPr>
            <p:cNvPr id="15372" name="Rectangle 12"/>
            <p:cNvSpPr>
              <a:spLocks/>
            </p:cNvSpPr>
            <p:nvPr/>
          </p:nvSpPr>
          <p:spPr bwMode="auto">
            <a:xfrm>
              <a:off x="800" y="1719"/>
              <a:ext cx="4056" cy="744"/>
            </a:xfrm>
            <a:prstGeom prst="rect">
              <a:avLst/>
            </a:prstGeom>
            <a:noFill/>
            <a:ln w="12700" cap="flat">
              <a:noFill/>
              <a:miter lim="800000"/>
              <a:headEnd type="none" w="med" len="med"/>
              <a:tailEnd type="none" w="med" len="med"/>
            </a:ln>
          </p:spPr>
          <p:txBody>
            <a:bodyPr lIns="0" tIns="0" rIns="0" bIns="0">
              <a:prstTxWarp prst="textNoShape">
                <a:avLst/>
              </a:prstTxWarp>
            </a:bodyPr>
            <a:lstStyle/>
            <a:p>
              <a:pPr algn="l">
                <a:buClr>
                  <a:srgbClr val="000000"/>
                </a:buClr>
                <a:buSzPct val="100000"/>
                <a:buFont typeface="Calibri" pitchFamily="-110" charset="0"/>
                <a:buChar char="•"/>
              </a:pPr>
              <a:r>
                <a:rPr lang="en-US" sz="1700" dirty="0">
                  <a:latin typeface="Calibri" pitchFamily="-110" charset="0"/>
                  <a:ea typeface="Calibri" pitchFamily="-110" charset="0"/>
                  <a:cs typeface="Calibri" pitchFamily="-110" charset="0"/>
                  <a:sym typeface="Calibri" pitchFamily="-110" charset="0"/>
                </a:rPr>
                <a:t> The social evaluation linked to the reputation is not necessarily a belief of the issuer.</a:t>
              </a:r>
            </a:p>
            <a:p>
              <a:pPr algn="l">
                <a:buClr>
                  <a:srgbClr val="000000"/>
                </a:buClr>
                <a:buSzPct val="100000"/>
                <a:buFont typeface="Calibri" pitchFamily="-110" charset="0"/>
                <a:buChar char="•"/>
              </a:pPr>
              <a:r>
                <a:rPr lang="en-US" sz="1700" dirty="0">
                  <a:latin typeface="Calibri" pitchFamily="-110" charset="0"/>
                  <a:ea typeface="Calibri" pitchFamily="-110" charset="0"/>
                  <a:cs typeface="Calibri" pitchFamily="-110" charset="0"/>
                  <a:sym typeface="Calibri" pitchFamily="-110" charset="0"/>
                </a:rPr>
                <a:t> Reputation cannot exist without communication.</a:t>
              </a:r>
            </a:p>
          </p:txBody>
        </p:sp>
      </p:grpSp>
      <p:grpSp>
        <p:nvGrpSpPr>
          <p:cNvPr id="5" name="Group 19"/>
          <p:cNvGrpSpPr>
            <a:grpSpLocks/>
          </p:cNvGrpSpPr>
          <p:nvPr/>
        </p:nvGrpSpPr>
        <p:grpSpPr bwMode="auto">
          <a:xfrm>
            <a:off x="3962400" y="1909838"/>
            <a:ext cx="4165699" cy="1224483"/>
            <a:chOff x="0" y="0"/>
            <a:chExt cx="3732" cy="1096"/>
          </a:xfrm>
        </p:grpSpPr>
        <p:grpSp>
          <p:nvGrpSpPr>
            <p:cNvPr id="6" name="Group 17"/>
            <p:cNvGrpSpPr>
              <a:grpSpLocks/>
            </p:cNvGrpSpPr>
            <p:nvPr/>
          </p:nvGrpSpPr>
          <p:grpSpPr bwMode="auto">
            <a:xfrm>
              <a:off x="2816" y="0"/>
              <a:ext cx="916" cy="719"/>
              <a:chOff x="0" y="0"/>
              <a:chExt cx="916" cy="719"/>
            </a:xfrm>
          </p:grpSpPr>
          <p:sp>
            <p:nvSpPr>
              <p:cNvPr id="15374" name="Line 14"/>
              <p:cNvSpPr>
                <a:spLocks noChangeShapeType="1"/>
              </p:cNvSpPr>
              <p:nvPr/>
            </p:nvSpPr>
            <p:spPr bwMode="auto">
              <a:xfrm rot="10800000" flipH="1">
                <a:off x="15" y="12"/>
                <a:ext cx="901" cy="0"/>
              </a:xfrm>
              <a:prstGeom prst="line">
                <a:avLst/>
              </a:prstGeom>
              <a:noFill/>
              <a:ln w="38100" cap="flat">
                <a:solidFill>
                  <a:schemeClr val="tx1"/>
                </a:solidFill>
                <a:prstDash val="solid"/>
                <a:miter lim="800000"/>
                <a:headEnd type="none" w="med" len="med"/>
                <a:tailEnd type="none" w="med" len="med"/>
              </a:ln>
            </p:spPr>
            <p:txBody>
              <a:bodyPr lIns="0" tIns="0" rIns="0" bIns="0">
                <a:prstTxWarp prst="textNoShape">
                  <a:avLst/>
                </a:prstTxWarp>
              </a:bodyPr>
              <a:lstStyle/>
              <a:p>
                <a:endParaRPr lang="es-ES_tradnl"/>
              </a:p>
            </p:txBody>
          </p:sp>
          <p:sp>
            <p:nvSpPr>
              <p:cNvPr id="15375" name="Line 15"/>
              <p:cNvSpPr>
                <a:spLocks noChangeShapeType="1"/>
              </p:cNvSpPr>
              <p:nvPr/>
            </p:nvSpPr>
            <p:spPr bwMode="auto">
              <a:xfrm>
                <a:off x="474" y="0"/>
                <a:ext cx="2" cy="719"/>
              </a:xfrm>
              <a:prstGeom prst="line">
                <a:avLst/>
              </a:prstGeom>
              <a:noFill/>
              <a:ln w="38100" cap="flat">
                <a:solidFill>
                  <a:schemeClr val="tx1"/>
                </a:solidFill>
                <a:prstDash val="solid"/>
                <a:miter lim="800000"/>
                <a:headEnd type="none" w="med" len="med"/>
                <a:tailEnd type="none" w="med" len="med"/>
              </a:ln>
            </p:spPr>
            <p:txBody>
              <a:bodyPr lIns="0" tIns="0" rIns="0" bIns="0">
                <a:prstTxWarp prst="textNoShape">
                  <a:avLst/>
                </a:prstTxWarp>
              </a:bodyPr>
              <a:lstStyle/>
              <a:p>
                <a:endParaRPr lang="es-ES_tradnl"/>
              </a:p>
            </p:txBody>
          </p:sp>
          <p:sp>
            <p:nvSpPr>
              <p:cNvPr id="15376" name="Line 16"/>
              <p:cNvSpPr>
                <a:spLocks noChangeShapeType="1"/>
              </p:cNvSpPr>
              <p:nvPr/>
            </p:nvSpPr>
            <p:spPr bwMode="auto">
              <a:xfrm>
                <a:off x="0" y="713"/>
                <a:ext cx="485" cy="4"/>
              </a:xfrm>
              <a:prstGeom prst="line">
                <a:avLst/>
              </a:prstGeom>
              <a:noFill/>
              <a:ln w="38100" cap="flat">
                <a:solidFill>
                  <a:schemeClr val="tx1"/>
                </a:solidFill>
                <a:prstDash val="solid"/>
                <a:miter lim="800000"/>
                <a:headEnd type="stealth" w="med" len="med"/>
                <a:tailEnd type="none" w="med" len="med"/>
              </a:ln>
            </p:spPr>
            <p:txBody>
              <a:bodyPr lIns="0" tIns="0" rIns="0" bIns="0">
                <a:prstTxWarp prst="textNoShape">
                  <a:avLst/>
                </a:prstTxWarp>
              </a:bodyPr>
              <a:lstStyle/>
              <a:p>
                <a:endParaRPr lang="es-ES_tradnl"/>
              </a:p>
            </p:txBody>
          </p:sp>
        </p:grpSp>
        <p:sp>
          <p:nvSpPr>
            <p:cNvPr id="15378" name="Rectangle 18"/>
            <p:cNvSpPr>
              <a:spLocks/>
            </p:cNvSpPr>
            <p:nvPr/>
          </p:nvSpPr>
          <p:spPr bwMode="auto">
            <a:xfrm>
              <a:off x="0" y="584"/>
              <a:ext cx="3096" cy="512"/>
            </a:xfrm>
            <a:prstGeom prst="rect">
              <a:avLst/>
            </a:prstGeom>
            <a:noFill/>
            <a:ln w="12700" cap="flat">
              <a:noFill/>
              <a:miter lim="800000"/>
              <a:headEnd type="none" w="med" len="med"/>
              <a:tailEnd type="none" w="med" len="med"/>
            </a:ln>
          </p:spPr>
          <p:txBody>
            <a:bodyPr lIns="0" tIns="0" rIns="0" bIns="0">
              <a:prstTxWarp prst="textNoShape">
                <a:avLst/>
              </a:prstTxWarp>
            </a:bodyPr>
            <a:lstStyle/>
            <a:p>
              <a:pPr algn="l"/>
              <a:r>
                <a:rPr lang="en-US" sz="1700" dirty="0">
                  <a:latin typeface="Calibri" pitchFamily="-110" charset="0"/>
                  <a:ea typeface="Calibri" pitchFamily="-110" charset="0"/>
                  <a:cs typeface="Calibri" pitchFamily="-110" charset="0"/>
                  <a:sym typeface="Calibri" pitchFamily="-110" charset="0"/>
                </a:rPr>
                <a:t>It is always associated to a specific </a:t>
              </a:r>
              <a:r>
                <a:rPr lang="en-US" sz="1700" dirty="0" err="1">
                  <a:latin typeface="Calibri" pitchFamily="-110" charset="0"/>
                  <a:ea typeface="Calibri" pitchFamily="-110" charset="0"/>
                  <a:cs typeface="Calibri" pitchFamily="-110" charset="0"/>
                  <a:sym typeface="Calibri" pitchFamily="-110" charset="0"/>
                </a:rPr>
                <a:t>behaviour</a:t>
              </a:r>
              <a:r>
                <a:rPr lang="en-US" sz="1700" dirty="0">
                  <a:latin typeface="Calibri" pitchFamily="-110" charset="0"/>
                  <a:ea typeface="Calibri" pitchFamily="-110" charset="0"/>
                  <a:cs typeface="Calibri" pitchFamily="-110" charset="0"/>
                  <a:sym typeface="Calibri" pitchFamily="-110" charset="0"/>
                </a:rPr>
                <a:t>/property</a:t>
              </a:r>
            </a:p>
          </p:txBody>
        </p:sp>
      </p:grpSp>
      <p:sp>
        <p:nvSpPr>
          <p:cNvPr id="22" name="21 CuadroTexto"/>
          <p:cNvSpPr txBox="1"/>
          <p:nvPr/>
        </p:nvSpPr>
        <p:spPr>
          <a:xfrm>
            <a:off x="0" y="0"/>
            <a:ext cx="7776864" cy="338554"/>
          </a:xfrm>
          <a:prstGeom prst="rect">
            <a:avLst/>
          </a:prstGeom>
          <a:noFill/>
        </p:spPr>
        <p:txBody>
          <a:bodyPr wrap="square" rtlCol="0">
            <a:spAutoFit/>
          </a:bodyPr>
          <a:lstStyle/>
          <a:p>
            <a:r>
              <a:rPr lang="ca-ES" sz="1600" dirty="0"/>
              <a:t>4 - </a:t>
            </a:r>
            <a:r>
              <a:rPr lang="ca-ES" sz="1600" dirty="0" err="1"/>
              <a:t>Reputation</a:t>
            </a:r>
            <a:r>
              <a:rPr lang="ca-ES" sz="1600" dirty="0"/>
              <a:t> in </a:t>
            </a:r>
            <a:r>
              <a:rPr lang="ca-ES" sz="1600" dirty="0" err="1" smtClean="0"/>
              <a:t>multiagent</a:t>
            </a:r>
            <a:r>
              <a:rPr lang="ca-ES" sz="1600" dirty="0" smtClean="0"/>
              <a:t> </a:t>
            </a:r>
            <a:r>
              <a:rPr lang="ca-ES" sz="1600" dirty="0" err="1"/>
              <a:t>societies</a:t>
            </a:r>
            <a:r>
              <a:rPr lang="ca-ES" sz="1600" dirty="0"/>
              <a:t> </a:t>
            </a:r>
          </a:p>
        </p:txBody>
      </p:sp>
    </p:spTree>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ca-ES" sz="3600" dirty="0" smtClean="0"/>
              <a:t>What is reputation good for?</a:t>
            </a:r>
            <a:endParaRPr lang="es-ES" sz="3600" dirty="0"/>
          </a:p>
        </p:txBody>
      </p:sp>
      <p:sp>
        <p:nvSpPr>
          <p:cNvPr id="3" name="2 Marcador de contenido"/>
          <p:cNvSpPr>
            <a:spLocks noGrp="1"/>
          </p:cNvSpPr>
          <p:nvPr>
            <p:ph idx="1"/>
          </p:nvPr>
        </p:nvSpPr>
        <p:spPr/>
        <p:txBody>
          <a:bodyPr/>
          <a:lstStyle/>
          <a:p>
            <a:r>
              <a:rPr lang="ca-ES" dirty="0" smtClean="0"/>
              <a:t>Reputation is one of the elements that allow us to </a:t>
            </a:r>
            <a:r>
              <a:rPr lang="ca-ES" b="1" dirty="0" smtClean="0"/>
              <a:t>build trust</a:t>
            </a:r>
            <a:r>
              <a:rPr lang="ca-ES" dirty="0" smtClean="0"/>
              <a:t>.</a:t>
            </a:r>
          </a:p>
          <a:p>
            <a:r>
              <a:rPr lang="ca-ES" dirty="0" err="1" smtClean="0"/>
              <a:t>Reputation</a:t>
            </a:r>
            <a:r>
              <a:rPr lang="ca-ES" dirty="0" smtClean="0"/>
              <a:t> has </a:t>
            </a:r>
            <a:r>
              <a:rPr lang="ca-ES" dirty="0" err="1" smtClean="0"/>
              <a:t>also</a:t>
            </a:r>
            <a:r>
              <a:rPr lang="ca-ES" dirty="0" smtClean="0"/>
              <a:t> a social </a:t>
            </a:r>
            <a:r>
              <a:rPr lang="ca-ES" dirty="0" err="1" smtClean="0"/>
              <a:t>dimension</a:t>
            </a:r>
            <a:r>
              <a:rPr lang="ca-ES" dirty="0" smtClean="0"/>
              <a:t>. </a:t>
            </a:r>
            <a:r>
              <a:rPr lang="ca-ES" dirty="0" err="1" smtClean="0"/>
              <a:t>It</a:t>
            </a:r>
            <a:r>
              <a:rPr lang="ca-ES" dirty="0" smtClean="0"/>
              <a:t> is </a:t>
            </a:r>
            <a:r>
              <a:rPr lang="ca-ES" dirty="0" err="1" smtClean="0"/>
              <a:t>not</a:t>
            </a:r>
            <a:r>
              <a:rPr lang="ca-ES" dirty="0" smtClean="0"/>
              <a:t> only </a:t>
            </a:r>
            <a:r>
              <a:rPr lang="ca-ES" dirty="0" err="1" smtClean="0"/>
              <a:t>useful</a:t>
            </a:r>
            <a:r>
              <a:rPr lang="ca-ES" dirty="0" smtClean="0"/>
              <a:t> for </a:t>
            </a:r>
            <a:r>
              <a:rPr lang="ca-ES" dirty="0" err="1" smtClean="0"/>
              <a:t>the</a:t>
            </a:r>
            <a:r>
              <a:rPr lang="ca-ES" dirty="0" smtClean="0"/>
              <a:t> individual </a:t>
            </a:r>
            <a:r>
              <a:rPr lang="ca-ES" dirty="0" err="1" smtClean="0"/>
              <a:t>but</a:t>
            </a:r>
            <a:r>
              <a:rPr lang="ca-ES" dirty="0" smtClean="0"/>
              <a:t> </a:t>
            </a:r>
            <a:r>
              <a:rPr lang="ca-ES" dirty="0" err="1" smtClean="0"/>
              <a:t>also</a:t>
            </a:r>
            <a:r>
              <a:rPr lang="ca-ES" dirty="0" smtClean="0"/>
              <a:t> for </a:t>
            </a:r>
            <a:r>
              <a:rPr lang="ca-ES" dirty="0" err="1" smtClean="0"/>
              <a:t>the</a:t>
            </a:r>
            <a:r>
              <a:rPr lang="ca-ES" dirty="0" smtClean="0"/>
              <a:t> </a:t>
            </a:r>
            <a:r>
              <a:rPr lang="ca-ES" dirty="0" err="1" smtClean="0"/>
              <a:t>society</a:t>
            </a:r>
            <a:r>
              <a:rPr lang="ca-ES" dirty="0" smtClean="0"/>
              <a:t> as a </a:t>
            </a:r>
            <a:r>
              <a:rPr lang="ca-ES" dirty="0" err="1" smtClean="0"/>
              <a:t>mechanism</a:t>
            </a:r>
            <a:r>
              <a:rPr lang="ca-ES" dirty="0" smtClean="0"/>
              <a:t> for </a:t>
            </a:r>
            <a:r>
              <a:rPr lang="ca-ES" b="1" dirty="0" smtClean="0"/>
              <a:t>social </a:t>
            </a:r>
            <a:r>
              <a:rPr lang="ca-ES" b="1" dirty="0" err="1" smtClean="0"/>
              <a:t>order</a:t>
            </a:r>
            <a:r>
              <a:rPr lang="ca-ES" dirty="0" smtClean="0"/>
              <a:t>.</a:t>
            </a:r>
            <a:endParaRPr lang="es-ES" dirty="0" smtClean="0"/>
          </a:p>
          <a:p>
            <a:endParaRPr lang="es-ES" dirty="0"/>
          </a:p>
        </p:txBody>
      </p:sp>
      <p:sp>
        <p:nvSpPr>
          <p:cNvPr id="5" name="4 CuadroTexto"/>
          <p:cNvSpPr txBox="1"/>
          <p:nvPr/>
        </p:nvSpPr>
        <p:spPr>
          <a:xfrm>
            <a:off x="0" y="0"/>
            <a:ext cx="7776864" cy="338554"/>
          </a:xfrm>
          <a:prstGeom prst="rect">
            <a:avLst/>
          </a:prstGeom>
          <a:noFill/>
        </p:spPr>
        <p:txBody>
          <a:bodyPr wrap="square" rtlCol="0">
            <a:spAutoFit/>
          </a:bodyPr>
          <a:lstStyle/>
          <a:p>
            <a:r>
              <a:rPr lang="ca-ES" sz="1600" dirty="0"/>
              <a:t>4 - </a:t>
            </a:r>
            <a:r>
              <a:rPr lang="ca-ES" sz="1600" dirty="0" err="1"/>
              <a:t>Reputation</a:t>
            </a:r>
            <a:r>
              <a:rPr lang="ca-ES" sz="1600" dirty="0"/>
              <a:t> in </a:t>
            </a:r>
            <a:r>
              <a:rPr lang="ca-ES" sz="1600" dirty="0" err="1" smtClean="0"/>
              <a:t>multiagent</a:t>
            </a:r>
            <a:r>
              <a:rPr lang="ca-ES" sz="1600" dirty="0" smtClean="0"/>
              <a:t> </a:t>
            </a:r>
            <a:r>
              <a:rPr lang="ca-ES" sz="1600" dirty="0" err="1"/>
              <a:t>societies</a:t>
            </a:r>
            <a:r>
              <a:rPr lang="ca-ES" sz="1600" dirty="0"/>
              <a:t> </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1 Título"/>
          <p:cNvSpPr>
            <a:spLocks noGrp="1"/>
          </p:cNvSpPr>
          <p:nvPr>
            <p:ph type="title"/>
          </p:nvPr>
        </p:nvSpPr>
        <p:spPr>
          <a:xfrm>
            <a:off x="228600" y="1074738"/>
            <a:ext cx="2819400" cy="1592262"/>
          </a:xfrm>
        </p:spPr>
        <p:txBody>
          <a:bodyPr>
            <a:normAutofit/>
          </a:bodyPr>
          <a:lstStyle/>
          <a:p>
            <a:r>
              <a:rPr lang="ca-ES" sz="3600" dirty="0" smtClean="0"/>
              <a:t>The sources for reputation</a:t>
            </a:r>
            <a:endParaRPr lang="es-ES" sz="3600" dirty="0"/>
          </a:p>
        </p:txBody>
      </p:sp>
      <p:pic>
        <p:nvPicPr>
          <p:cNvPr id="6" name="Imagen 5"/>
          <p:cNvPicPr>
            <a:picLocks noChangeAspect="1"/>
          </p:cNvPicPr>
          <p:nvPr/>
        </p:nvPicPr>
        <p:blipFill>
          <a:blip r:embed="rId3"/>
          <a:stretch>
            <a:fillRect/>
          </a:stretch>
        </p:blipFill>
        <p:spPr>
          <a:xfrm>
            <a:off x="3048000" y="533400"/>
            <a:ext cx="6096000" cy="6349520"/>
          </a:xfrm>
          <a:prstGeom prst="rect">
            <a:avLst/>
          </a:prstGeom>
        </p:spPr>
      </p:pic>
      <p:sp>
        <p:nvSpPr>
          <p:cNvPr id="5" name="4 CuadroTexto"/>
          <p:cNvSpPr txBox="1"/>
          <p:nvPr/>
        </p:nvSpPr>
        <p:spPr>
          <a:xfrm>
            <a:off x="0" y="0"/>
            <a:ext cx="7776864" cy="338554"/>
          </a:xfrm>
          <a:prstGeom prst="rect">
            <a:avLst/>
          </a:prstGeom>
          <a:noFill/>
        </p:spPr>
        <p:txBody>
          <a:bodyPr wrap="square" rtlCol="0">
            <a:spAutoFit/>
          </a:bodyPr>
          <a:lstStyle/>
          <a:p>
            <a:r>
              <a:rPr lang="ca-ES" sz="1600" dirty="0"/>
              <a:t>4 - </a:t>
            </a:r>
            <a:r>
              <a:rPr lang="ca-ES" sz="1600" dirty="0" err="1"/>
              <a:t>Reputation</a:t>
            </a:r>
            <a:r>
              <a:rPr lang="ca-ES" sz="1600" dirty="0"/>
              <a:t> in </a:t>
            </a:r>
            <a:r>
              <a:rPr lang="ca-ES" sz="1600" dirty="0" err="1" smtClean="0"/>
              <a:t>multiagent</a:t>
            </a:r>
            <a:r>
              <a:rPr lang="ca-ES" sz="1600" dirty="0" smtClean="0"/>
              <a:t> </a:t>
            </a:r>
            <a:r>
              <a:rPr lang="ca-ES" sz="1600" dirty="0" err="1"/>
              <a:t>societies</a:t>
            </a:r>
            <a:r>
              <a:rPr lang="ca-ES" sz="1600" dirty="0"/>
              <a:t> </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ítulo 1"/>
          <p:cNvSpPr>
            <a:spLocks noGrp="1"/>
          </p:cNvSpPr>
          <p:nvPr>
            <p:ph type="title"/>
          </p:nvPr>
        </p:nvSpPr>
        <p:spPr>
          <a:xfrm>
            <a:off x="457200" y="381000"/>
            <a:ext cx="8534400" cy="715962"/>
          </a:xfrm>
        </p:spPr>
        <p:txBody>
          <a:bodyPr anchor="t">
            <a:normAutofit fontScale="90000"/>
          </a:bodyPr>
          <a:lstStyle/>
          <a:p>
            <a:pPr algn="l">
              <a:buFont typeface="Arial"/>
              <a:buChar char="•"/>
            </a:pPr>
            <a:r>
              <a:rPr lang="es-ES_tradnl" sz="3600" dirty="0" smtClean="0"/>
              <a:t> </a:t>
            </a:r>
            <a:r>
              <a:rPr sz="3600" dirty="0" smtClean="0"/>
              <a:t>Communicated Image as a source for reputation </a:t>
            </a:r>
            <a:endParaRPr lang="es-ES_tradnl" sz="3600" dirty="0"/>
          </a:p>
        </p:txBody>
      </p:sp>
      <p:sp>
        <p:nvSpPr>
          <p:cNvPr id="6" name="Marcador de contenido 2"/>
          <p:cNvSpPr>
            <a:spLocks noGrp="1"/>
          </p:cNvSpPr>
          <p:nvPr>
            <p:ph idx="1"/>
          </p:nvPr>
        </p:nvSpPr>
        <p:spPr>
          <a:xfrm>
            <a:off x="457200" y="1096962"/>
            <a:ext cx="8229600" cy="1200328"/>
          </a:xfrm>
        </p:spPr>
        <p:txBody>
          <a:bodyPr wrap="square">
            <a:spAutoFit/>
          </a:bodyPr>
          <a:lstStyle/>
          <a:p>
            <a:pPr marL="0">
              <a:spcBef>
                <a:spcPts val="600"/>
              </a:spcBef>
              <a:buNone/>
            </a:pPr>
            <a:r>
              <a:rPr lang="es-ES_tradnl" sz="2400" dirty="0" err="1" smtClean="0"/>
              <a:t>It</a:t>
            </a:r>
            <a:r>
              <a:rPr lang="es-ES_tradnl" sz="2400" dirty="0" smtClean="0"/>
              <a:t> </a:t>
            </a:r>
            <a:r>
              <a:rPr lang="es-ES_tradnl" sz="2400" dirty="0" err="1" smtClean="0"/>
              <a:t>consists</a:t>
            </a:r>
            <a:r>
              <a:rPr lang="es-ES_tradnl" sz="2400" dirty="0" smtClean="0"/>
              <a:t> of </a:t>
            </a:r>
            <a:r>
              <a:rPr lang="es-ES_tradnl" sz="2400" dirty="0" err="1" smtClean="0"/>
              <a:t>aggregating</a:t>
            </a:r>
            <a:r>
              <a:rPr lang="es-ES_tradnl" sz="2400" dirty="0" smtClean="0"/>
              <a:t> </a:t>
            </a:r>
            <a:r>
              <a:rPr lang="es-ES_tradnl" sz="2400" dirty="0" err="1" smtClean="0"/>
              <a:t>the</a:t>
            </a:r>
            <a:r>
              <a:rPr lang="es-ES_tradnl" sz="2400" dirty="0" smtClean="0"/>
              <a:t> </a:t>
            </a:r>
            <a:r>
              <a:rPr lang="es-ES_tradnl" sz="2400" dirty="0" err="1" smtClean="0"/>
              <a:t>images</a:t>
            </a:r>
            <a:r>
              <a:rPr lang="es-ES_tradnl" sz="2400" dirty="0" smtClean="0"/>
              <a:t> </a:t>
            </a:r>
            <a:r>
              <a:rPr lang="es-ES_tradnl" sz="2400" dirty="0" err="1" smtClean="0"/>
              <a:t>that</a:t>
            </a:r>
            <a:r>
              <a:rPr lang="es-ES_tradnl" sz="2400" dirty="0" smtClean="0"/>
              <a:t> </a:t>
            </a:r>
            <a:r>
              <a:rPr lang="es-ES_tradnl" sz="2400" dirty="0" err="1" smtClean="0"/>
              <a:t>other</a:t>
            </a:r>
            <a:r>
              <a:rPr lang="es-ES_tradnl" sz="2400" dirty="0" smtClean="0"/>
              <a:t> </a:t>
            </a:r>
            <a:r>
              <a:rPr lang="es-ES_tradnl" sz="2400" dirty="0" err="1" smtClean="0"/>
              <a:t>members</a:t>
            </a:r>
            <a:r>
              <a:rPr lang="es-ES_tradnl" sz="2400" dirty="0" smtClean="0"/>
              <a:t> in </a:t>
            </a:r>
            <a:r>
              <a:rPr lang="es-ES_tradnl" sz="2400" dirty="0" err="1" smtClean="0"/>
              <a:t>the</a:t>
            </a:r>
            <a:r>
              <a:rPr lang="es-ES_tradnl" sz="2400" dirty="0" smtClean="0"/>
              <a:t> </a:t>
            </a:r>
            <a:r>
              <a:rPr lang="es-ES_tradnl" sz="2400" dirty="0" err="1" smtClean="0"/>
              <a:t>society</a:t>
            </a:r>
            <a:r>
              <a:rPr lang="es-ES_tradnl" sz="2400" dirty="0" smtClean="0"/>
              <a:t> </a:t>
            </a:r>
            <a:r>
              <a:rPr lang="es-ES_tradnl" sz="2400" dirty="0" err="1" smtClean="0"/>
              <a:t>communicate</a:t>
            </a:r>
            <a:r>
              <a:rPr lang="es-ES_tradnl" sz="2400" dirty="0" smtClean="0"/>
              <a:t> , </a:t>
            </a:r>
            <a:r>
              <a:rPr lang="es-ES_tradnl" sz="2400" dirty="0" err="1" smtClean="0"/>
              <a:t>taking</a:t>
            </a:r>
            <a:r>
              <a:rPr lang="es-ES_tradnl" sz="2400" dirty="0" smtClean="0"/>
              <a:t> </a:t>
            </a:r>
            <a:r>
              <a:rPr lang="es-ES_tradnl" sz="2400" dirty="0" err="1" smtClean="0"/>
              <a:t>this</a:t>
            </a:r>
            <a:r>
              <a:rPr lang="es-ES_tradnl" sz="2400" dirty="0" smtClean="0"/>
              <a:t> </a:t>
            </a:r>
            <a:r>
              <a:rPr lang="es-ES_tradnl" sz="2400" dirty="0" err="1" smtClean="0"/>
              <a:t>aggregation</a:t>
            </a:r>
            <a:r>
              <a:rPr lang="es-ES_tradnl" sz="2400" dirty="0" smtClean="0"/>
              <a:t> as </a:t>
            </a:r>
            <a:r>
              <a:rPr lang="es-ES_tradnl" sz="2400" dirty="0" err="1" smtClean="0"/>
              <a:t>the</a:t>
            </a:r>
            <a:r>
              <a:rPr lang="es-ES_tradnl" sz="2400" dirty="0" smtClean="0"/>
              <a:t> </a:t>
            </a:r>
            <a:r>
              <a:rPr lang="es-ES_tradnl" sz="2400" dirty="0" err="1" smtClean="0"/>
              <a:t>reputation</a:t>
            </a:r>
            <a:r>
              <a:rPr lang="es-ES_tradnl" sz="2400" dirty="0" smtClean="0"/>
              <a:t> </a:t>
            </a:r>
            <a:r>
              <a:rPr lang="es-ES_tradnl" sz="2400" dirty="0" err="1" smtClean="0"/>
              <a:t>value</a:t>
            </a:r>
            <a:r>
              <a:rPr lang="es-ES_tradnl" sz="2400" dirty="0" smtClean="0"/>
              <a:t>.</a:t>
            </a:r>
            <a:endParaRPr sz="2400" dirty="0"/>
          </a:p>
        </p:txBody>
      </p:sp>
      <p:sp>
        <p:nvSpPr>
          <p:cNvPr id="2" name="Elipse 1"/>
          <p:cNvSpPr/>
          <p:nvPr/>
        </p:nvSpPr>
        <p:spPr>
          <a:xfrm>
            <a:off x="117349" y="2420888"/>
            <a:ext cx="4536504" cy="3600400"/>
          </a:xfrm>
          <a:prstGeom prst="ellipse">
            <a:avLst/>
          </a:prstGeom>
          <a:ln>
            <a:prstDash val="dash"/>
          </a:ln>
        </p:spPr>
        <p:style>
          <a:lnRef idx="2">
            <a:schemeClr val="dk1"/>
          </a:lnRef>
          <a:fillRef idx="1">
            <a:schemeClr val="lt1"/>
          </a:fillRef>
          <a:effectRef idx="0">
            <a:schemeClr val="dk1"/>
          </a:effectRef>
          <a:fontRef idx="minor">
            <a:schemeClr val="dk1"/>
          </a:fontRef>
        </p:style>
        <p:txBody>
          <a:bodyPr rtlCol="0" anchor="ctr"/>
          <a:lstStyle/>
          <a:p>
            <a:pPr algn="ctr"/>
            <a:endParaRPr lang="es-ES"/>
          </a:p>
        </p:txBody>
      </p:sp>
      <p:sp>
        <p:nvSpPr>
          <p:cNvPr id="3" name="CuadroTexto 2"/>
          <p:cNvSpPr txBox="1"/>
          <p:nvPr/>
        </p:nvSpPr>
        <p:spPr>
          <a:xfrm>
            <a:off x="377053" y="5885543"/>
            <a:ext cx="1508458" cy="369332"/>
          </a:xfrm>
          <a:prstGeom prst="rect">
            <a:avLst/>
          </a:prstGeom>
          <a:noFill/>
        </p:spPr>
        <p:txBody>
          <a:bodyPr wrap="none" rtlCol="0">
            <a:spAutoFit/>
          </a:bodyPr>
          <a:lstStyle/>
          <a:p>
            <a:r>
              <a:rPr lang="es-ES" dirty="0" smtClean="0"/>
              <a:t>Social </a:t>
            </a:r>
            <a:r>
              <a:rPr lang="es-ES" dirty="0" err="1" smtClean="0"/>
              <a:t>entity</a:t>
            </a:r>
            <a:r>
              <a:rPr lang="es-ES" dirty="0" smtClean="0"/>
              <a:t> α</a:t>
            </a:r>
            <a:endParaRPr lang="es-ES" dirty="0"/>
          </a:p>
        </p:txBody>
      </p:sp>
      <p:sp>
        <p:nvSpPr>
          <p:cNvPr id="4" name="Elipse 3"/>
          <p:cNvSpPr/>
          <p:nvPr/>
        </p:nvSpPr>
        <p:spPr>
          <a:xfrm>
            <a:off x="1385165" y="2852936"/>
            <a:ext cx="1296144" cy="720080"/>
          </a:xfrm>
          <a:prstGeom prst="ellipse">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s-ES" sz="1400" dirty="0" smtClean="0"/>
              <a:t>Individual A</a:t>
            </a:r>
            <a:endParaRPr lang="es-ES" sz="1400" dirty="0"/>
          </a:p>
        </p:txBody>
      </p:sp>
      <p:sp>
        <p:nvSpPr>
          <p:cNvPr id="10" name="Elipse 9"/>
          <p:cNvSpPr/>
          <p:nvPr/>
        </p:nvSpPr>
        <p:spPr>
          <a:xfrm>
            <a:off x="914938" y="4005064"/>
            <a:ext cx="1296144" cy="720080"/>
          </a:xfrm>
          <a:prstGeom prst="ellipse">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s-ES" sz="1400" dirty="0" smtClean="0"/>
              <a:t>Individual B</a:t>
            </a:r>
            <a:endParaRPr lang="es-ES" sz="1400" dirty="0"/>
          </a:p>
        </p:txBody>
      </p:sp>
      <p:sp>
        <p:nvSpPr>
          <p:cNvPr id="11" name="Elipse 10"/>
          <p:cNvSpPr/>
          <p:nvPr/>
        </p:nvSpPr>
        <p:spPr>
          <a:xfrm>
            <a:off x="2211082" y="4869160"/>
            <a:ext cx="1296144" cy="720080"/>
          </a:xfrm>
          <a:prstGeom prst="ellipse">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s-ES" sz="1400" dirty="0" smtClean="0"/>
              <a:t>Individual C</a:t>
            </a:r>
            <a:endParaRPr lang="es-ES" sz="1400" dirty="0"/>
          </a:p>
        </p:txBody>
      </p:sp>
      <p:cxnSp>
        <p:nvCxnSpPr>
          <p:cNvPr id="13" name="Conector recto de flecha 12"/>
          <p:cNvCxnSpPr>
            <a:stCxn id="4" idx="6"/>
          </p:cNvCxnSpPr>
          <p:nvPr/>
        </p:nvCxnSpPr>
        <p:spPr>
          <a:xfrm>
            <a:off x="2681309" y="3212976"/>
            <a:ext cx="3096344" cy="521971"/>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5" name="Conector recto de flecha 14"/>
          <p:cNvCxnSpPr>
            <a:stCxn id="10" idx="6"/>
          </p:cNvCxnSpPr>
          <p:nvPr/>
        </p:nvCxnSpPr>
        <p:spPr>
          <a:xfrm flipV="1">
            <a:off x="2211082" y="3861048"/>
            <a:ext cx="3566571" cy="504056"/>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7" name="Conector recto de flecha 16"/>
          <p:cNvCxnSpPr>
            <a:stCxn id="11" idx="6"/>
          </p:cNvCxnSpPr>
          <p:nvPr/>
        </p:nvCxnSpPr>
        <p:spPr>
          <a:xfrm flipV="1">
            <a:off x="3507226" y="4005064"/>
            <a:ext cx="2270427" cy="1224136"/>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8" name="CuadroTexto 17"/>
          <p:cNvSpPr txBox="1"/>
          <p:nvPr/>
        </p:nvSpPr>
        <p:spPr>
          <a:xfrm rot="627888">
            <a:off x="2792517" y="2989907"/>
            <a:ext cx="1542046" cy="369332"/>
          </a:xfrm>
          <a:prstGeom prst="rect">
            <a:avLst/>
          </a:prstGeom>
          <a:noFill/>
        </p:spPr>
        <p:txBody>
          <a:bodyPr wrap="none" rtlCol="0">
            <a:spAutoFit/>
          </a:bodyPr>
          <a:lstStyle/>
          <a:p>
            <a:r>
              <a:rPr lang="es-ES" dirty="0" err="1" smtClean="0"/>
              <a:t>Image</a:t>
            </a:r>
            <a:r>
              <a:rPr lang="es-ES" dirty="0" smtClean="0"/>
              <a:t>(A, D, G)</a:t>
            </a:r>
            <a:endParaRPr lang="es-ES" dirty="0"/>
          </a:p>
        </p:txBody>
      </p:sp>
      <p:sp>
        <p:nvSpPr>
          <p:cNvPr id="19" name="CuadroTexto 18"/>
          <p:cNvSpPr txBox="1"/>
          <p:nvPr/>
        </p:nvSpPr>
        <p:spPr>
          <a:xfrm rot="21215817">
            <a:off x="2863639" y="3819335"/>
            <a:ext cx="1534044" cy="369332"/>
          </a:xfrm>
          <a:prstGeom prst="rect">
            <a:avLst/>
          </a:prstGeom>
          <a:noFill/>
        </p:spPr>
        <p:txBody>
          <a:bodyPr wrap="none" rtlCol="0">
            <a:spAutoFit/>
          </a:bodyPr>
          <a:lstStyle/>
          <a:p>
            <a:r>
              <a:rPr lang="es-ES" dirty="0" err="1" smtClean="0"/>
              <a:t>Image</a:t>
            </a:r>
            <a:r>
              <a:rPr lang="es-ES" dirty="0" smtClean="0"/>
              <a:t>(B, D, G)</a:t>
            </a:r>
            <a:endParaRPr lang="es-ES" dirty="0"/>
          </a:p>
        </p:txBody>
      </p:sp>
      <p:sp>
        <p:nvSpPr>
          <p:cNvPr id="20" name="CuadroTexto 19"/>
          <p:cNvSpPr txBox="1"/>
          <p:nvPr/>
        </p:nvSpPr>
        <p:spPr>
          <a:xfrm rot="20059575">
            <a:off x="3529656" y="4462622"/>
            <a:ext cx="1531564" cy="369332"/>
          </a:xfrm>
          <a:prstGeom prst="rect">
            <a:avLst/>
          </a:prstGeom>
          <a:noFill/>
        </p:spPr>
        <p:txBody>
          <a:bodyPr wrap="none" rtlCol="0">
            <a:spAutoFit/>
          </a:bodyPr>
          <a:lstStyle/>
          <a:p>
            <a:r>
              <a:rPr lang="es-ES" dirty="0" err="1" smtClean="0"/>
              <a:t>Image</a:t>
            </a:r>
            <a:r>
              <a:rPr lang="es-ES" dirty="0" smtClean="0"/>
              <a:t>(C, D, G)</a:t>
            </a:r>
            <a:endParaRPr lang="es-ES" dirty="0"/>
          </a:p>
        </p:txBody>
      </p:sp>
      <p:sp>
        <p:nvSpPr>
          <p:cNvPr id="32" name="Rectángulo 31"/>
          <p:cNvSpPr/>
          <p:nvPr/>
        </p:nvSpPr>
        <p:spPr>
          <a:xfrm>
            <a:off x="5777653" y="3429000"/>
            <a:ext cx="720080" cy="936104"/>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graphicFrame>
        <p:nvGraphicFramePr>
          <p:cNvPr id="33" name="Objeto 32"/>
          <p:cNvGraphicFramePr>
            <a:graphicFrameLocks noChangeAspect="1"/>
          </p:cNvGraphicFramePr>
          <p:nvPr>
            <p:extLst>
              <p:ext uri="{D42A27DB-BD31-4B8C-83A1-F6EECF244321}">
                <p14:mod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350124346"/>
              </p:ext>
            </p:extLst>
          </p:nvPr>
        </p:nvGraphicFramePr>
        <p:xfrm>
          <a:off x="5921669" y="3573016"/>
          <a:ext cx="643756" cy="643756"/>
        </p:xfrm>
        <a:graphic>
          <a:graphicData uri="http://schemas.openxmlformats.org/presentationml/2006/ole">
            <p:oleObj spid="_x0000_s3116" name="Ecuación" r:id="rId3" imgW="279400" imgH="279400" progId="Equation.3">
              <p:embed/>
            </p:oleObj>
          </a:graphicData>
        </a:graphic>
      </p:graphicFrame>
      <p:cxnSp>
        <p:nvCxnSpPr>
          <p:cNvPr id="35" name="Conector recto de flecha 34"/>
          <p:cNvCxnSpPr/>
          <p:nvPr/>
        </p:nvCxnSpPr>
        <p:spPr>
          <a:xfrm>
            <a:off x="6497733" y="3861048"/>
            <a:ext cx="594547"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36" name="CuadroTexto 35"/>
          <p:cNvSpPr txBox="1"/>
          <p:nvPr/>
        </p:nvSpPr>
        <p:spPr>
          <a:xfrm>
            <a:off x="7092280" y="3633399"/>
            <a:ext cx="2005064" cy="369332"/>
          </a:xfrm>
          <a:prstGeom prst="rect">
            <a:avLst/>
          </a:prstGeom>
          <a:noFill/>
        </p:spPr>
        <p:txBody>
          <a:bodyPr wrap="none" rtlCol="0">
            <a:spAutoFit/>
          </a:bodyPr>
          <a:lstStyle/>
          <a:p>
            <a:r>
              <a:rPr lang="es-ES" dirty="0" err="1" smtClean="0"/>
              <a:t>Reputation</a:t>
            </a:r>
            <a:r>
              <a:rPr lang="es-ES" dirty="0" smtClean="0"/>
              <a:t>(α, D, G) </a:t>
            </a:r>
            <a:endParaRPr lang="es-ES" dirty="0"/>
          </a:p>
        </p:txBody>
      </p:sp>
      <p:sp>
        <p:nvSpPr>
          <p:cNvPr id="37" name="CuadroTexto 36"/>
          <p:cNvSpPr txBox="1"/>
          <p:nvPr/>
        </p:nvSpPr>
        <p:spPr>
          <a:xfrm>
            <a:off x="6012160" y="2668270"/>
            <a:ext cx="1521082" cy="369332"/>
          </a:xfrm>
          <a:prstGeom prst="rect">
            <a:avLst/>
          </a:prstGeom>
          <a:noFill/>
        </p:spPr>
        <p:txBody>
          <a:bodyPr wrap="none" rtlCol="0">
            <a:spAutoFit/>
          </a:bodyPr>
          <a:lstStyle/>
          <a:p>
            <a:r>
              <a:rPr lang="es-ES" dirty="0" smtClean="0"/>
              <a:t>“lose of </a:t>
            </a:r>
            <a:r>
              <a:rPr lang="es-ES" dirty="0" err="1" smtClean="0"/>
              <a:t>track</a:t>
            </a:r>
            <a:r>
              <a:rPr lang="es-ES" dirty="0" smtClean="0"/>
              <a:t>”</a:t>
            </a:r>
            <a:endParaRPr lang="es-ES" dirty="0"/>
          </a:p>
        </p:txBody>
      </p:sp>
      <p:sp>
        <p:nvSpPr>
          <p:cNvPr id="38" name="CuadroTexto 37"/>
          <p:cNvSpPr txBox="1"/>
          <p:nvPr/>
        </p:nvSpPr>
        <p:spPr>
          <a:xfrm>
            <a:off x="4743128" y="5048016"/>
            <a:ext cx="4221360" cy="1477328"/>
          </a:xfrm>
          <a:prstGeom prst="rect">
            <a:avLst/>
          </a:prstGeom>
          <a:noFill/>
        </p:spPr>
        <p:txBody>
          <a:bodyPr wrap="square" rtlCol="0">
            <a:spAutoFit/>
          </a:bodyPr>
          <a:lstStyle/>
          <a:p>
            <a:r>
              <a:rPr lang="es-ES" dirty="0" err="1" smtClean="0"/>
              <a:t>Assumptions</a:t>
            </a:r>
            <a:r>
              <a:rPr lang="es-ES" dirty="0" smtClean="0"/>
              <a:t>: </a:t>
            </a:r>
          </a:p>
          <a:p>
            <a:pPr marL="285750" indent="-285750">
              <a:buFont typeface="Arial"/>
              <a:buChar char="•"/>
            </a:pPr>
            <a:r>
              <a:rPr lang="es-ES" dirty="0" err="1" smtClean="0"/>
              <a:t>the</a:t>
            </a:r>
            <a:r>
              <a:rPr lang="es-ES" dirty="0" smtClean="0"/>
              <a:t> </a:t>
            </a:r>
            <a:r>
              <a:rPr lang="es-ES" dirty="0" err="1"/>
              <a:t>evaluation</a:t>
            </a:r>
            <a:r>
              <a:rPr lang="es-ES" dirty="0"/>
              <a:t> </a:t>
            </a:r>
            <a:r>
              <a:rPr lang="es-ES" dirty="0" err="1" smtClean="0"/>
              <a:t>is</a:t>
            </a:r>
            <a:r>
              <a:rPr lang="es-ES" dirty="0" smtClean="0"/>
              <a:t> </a:t>
            </a:r>
            <a:r>
              <a:rPr lang="es-ES" dirty="0" err="1"/>
              <a:t>being</a:t>
            </a:r>
            <a:r>
              <a:rPr lang="es-ES" dirty="0"/>
              <a:t> </a:t>
            </a:r>
            <a:r>
              <a:rPr lang="es-ES" dirty="0" err="1"/>
              <a:t>communicated</a:t>
            </a:r>
            <a:r>
              <a:rPr lang="es-ES" dirty="0"/>
              <a:t> </a:t>
            </a:r>
          </a:p>
          <a:p>
            <a:pPr marL="285750" indent="-285750">
              <a:buFont typeface="Arial"/>
              <a:buChar char="•"/>
            </a:pPr>
            <a:r>
              <a:rPr lang="es-ES" dirty="0" err="1" smtClean="0"/>
              <a:t>the</a:t>
            </a:r>
            <a:r>
              <a:rPr lang="es-ES" dirty="0" smtClean="0"/>
              <a:t> </a:t>
            </a:r>
            <a:r>
              <a:rPr lang="es-ES" dirty="0" err="1"/>
              <a:t>individuals</a:t>
            </a:r>
            <a:r>
              <a:rPr lang="es-ES" dirty="0"/>
              <a:t> </a:t>
            </a:r>
            <a:r>
              <a:rPr lang="es-ES" dirty="0" err="1"/>
              <a:t>that</a:t>
            </a:r>
            <a:r>
              <a:rPr lang="es-ES" dirty="0"/>
              <a:t> share </a:t>
            </a:r>
            <a:r>
              <a:rPr lang="es-ES" dirty="0" err="1"/>
              <a:t>the</a:t>
            </a:r>
            <a:r>
              <a:rPr lang="es-ES" dirty="0"/>
              <a:t> </a:t>
            </a:r>
            <a:r>
              <a:rPr lang="es-ES" dirty="0" err="1"/>
              <a:t>image</a:t>
            </a:r>
            <a:r>
              <a:rPr lang="es-ES" dirty="0"/>
              <a:t> are a </a:t>
            </a:r>
            <a:r>
              <a:rPr lang="es-ES" dirty="0" err="1"/>
              <a:t>good</a:t>
            </a:r>
            <a:r>
              <a:rPr lang="es-ES" dirty="0"/>
              <a:t> </a:t>
            </a:r>
            <a:r>
              <a:rPr lang="es-ES" dirty="0" err="1"/>
              <a:t>sample</a:t>
            </a:r>
            <a:r>
              <a:rPr lang="es-ES" dirty="0"/>
              <a:t> of </a:t>
            </a:r>
            <a:r>
              <a:rPr lang="es-ES" dirty="0" err="1"/>
              <a:t>what</a:t>
            </a:r>
            <a:r>
              <a:rPr lang="es-ES" dirty="0"/>
              <a:t> </a:t>
            </a:r>
            <a:r>
              <a:rPr lang="es-ES" dirty="0" err="1"/>
              <a:t>the</a:t>
            </a:r>
            <a:r>
              <a:rPr lang="es-ES" dirty="0"/>
              <a:t> </a:t>
            </a:r>
            <a:r>
              <a:rPr lang="es-ES" dirty="0" err="1"/>
              <a:t>whole</a:t>
            </a:r>
            <a:r>
              <a:rPr lang="es-ES" dirty="0"/>
              <a:t> social </a:t>
            </a:r>
            <a:r>
              <a:rPr lang="es-ES" dirty="0" err="1"/>
              <a:t>entity</a:t>
            </a:r>
            <a:r>
              <a:rPr lang="es-ES" dirty="0"/>
              <a:t> </a:t>
            </a:r>
            <a:r>
              <a:rPr lang="es-ES" dirty="0" err="1"/>
              <a:t>thinks</a:t>
            </a:r>
            <a:r>
              <a:rPr lang="es-ES" dirty="0"/>
              <a:t>. </a:t>
            </a:r>
          </a:p>
        </p:txBody>
      </p:sp>
      <p:sp>
        <p:nvSpPr>
          <p:cNvPr id="7" name="CuadroTexto 6"/>
          <p:cNvSpPr txBox="1"/>
          <p:nvPr/>
        </p:nvSpPr>
        <p:spPr>
          <a:xfrm>
            <a:off x="5340282" y="4365104"/>
            <a:ext cx="1607982" cy="369332"/>
          </a:xfrm>
          <a:prstGeom prst="rect">
            <a:avLst/>
          </a:prstGeom>
          <a:noFill/>
        </p:spPr>
        <p:txBody>
          <a:bodyPr wrap="none" rtlCol="0">
            <a:spAutoFit/>
          </a:bodyPr>
          <a:lstStyle/>
          <a:p>
            <a:r>
              <a:rPr lang="es-ES" dirty="0" smtClean="0"/>
              <a:t>(</a:t>
            </a:r>
            <a:r>
              <a:rPr lang="es-ES" dirty="0" err="1" smtClean="0"/>
              <a:t>Shared</a:t>
            </a:r>
            <a:r>
              <a:rPr lang="es-ES" dirty="0" smtClean="0"/>
              <a:t> </a:t>
            </a:r>
            <a:r>
              <a:rPr lang="es-ES" dirty="0" err="1" smtClean="0"/>
              <a:t>Image</a:t>
            </a:r>
            <a:r>
              <a:rPr lang="es-ES" dirty="0" smtClean="0"/>
              <a:t>)</a:t>
            </a:r>
            <a:endParaRPr lang="es-ES" dirty="0"/>
          </a:p>
        </p:txBody>
      </p:sp>
      <p:cxnSp>
        <p:nvCxnSpPr>
          <p:cNvPr id="12" name="Conector recto 11"/>
          <p:cNvCxnSpPr>
            <a:stCxn id="37" idx="2"/>
          </p:cNvCxnSpPr>
          <p:nvPr/>
        </p:nvCxnSpPr>
        <p:spPr>
          <a:xfrm>
            <a:off x="6772701" y="3037602"/>
            <a:ext cx="0" cy="823446"/>
          </a:xfrm>
          <a:prstGeom prst="line">
            <a:avLst/>
          </a:prstGeom>
        </p:spPr>
        <p:style>
          <a:lnRef idx="2">
            <a:schemeClr val="accent1"/>
          </a:lnRef>
          <a:fillRef idx="0">
            <a:schemeClr val="accent1"/>
          </a:fillRef>
          <a:effectRef idx="1">
            <a:schemeClr val="accent1"/>
          </a:effectRef>
          <a:fontRef idx="minor">
            <a:schemeClr val="tx1"/>
          </a:fontRef>
        </p:style>
      </p:cxnSp>
      <p:sp>
        <p:nvSpPr>
          <p:cNvPr id="24" name="23 CuadroTexto"/>
          <p:cNvSpPr txBox="1"/>
          <p:nvPr/>
        </p:nvSpPr>
        <p:spPr>
          <a:xfrm>
            <a:off x="0" y="0"/>
            <a:ext cx="7776864" cy="338554"/>
          </a:xfrm>
          <a:prstGeom prst="rect">
            <a:avLst/>
          </a:prstGeom>
          <a:noFill/>
        </p:spPr>
        <p:txBody>
          <a:bodyPr wrap="square" rtlCol="0">
            <a:spAutoFit/>
          </a:bodyPr>
          <a:lstStyle/>
          <a:p>
            <a:r>
              <a:rPr lang="ca-ES" sz="1600" dirty="0"/>
              <a:t>4 - </a:t>
            </a:r>
            <a:r>
              <a:rPr lang="ca-ES" sz="1600" dirty="0" err="1"/>
              <a:t>Reputation</a:t>
            </a:r>
            <a:r>
              <a:rPr lang="ca-ES" sz="1600" dirty="0"/>
              <a:t> in </a:t>
            </a:r>
            <a:r>
              <a:rPr lang="ca-ES" sz="1600" dirty="0" err="1" smtClean="0"/>
              <a:t>multiagent</a:t>
            </a:r>
            <a:r>
              <a:rPr lang="ca-ES" sz="1600" dirty="0" smtClean="0"/>
              <a:t> </a:t>
            </a:r>
            <a:r>
              <a:rPr lang="ca-ES" sz="1600" dirty="0" err="1"/>
              <a:t>societies</a:t>
            </a:r>
            <a:r>
              <a:rPr lang="ca-ES" sz="1600" dirty="0"/>
              <a:t> </a:t>
            </a:r>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84167987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4 CuadroTexto"/>
          <p:cNvSpPr txBox="1"/>
          <p:nvPr/>
        </p:nvSpPr>
        <p:spPr>
          <a:xfrm>
            <a:off x="611560" y="4590420"/>
            <a:ext cx="7776864" cy="1323439"/>
          </a:xfrm>
          <a:prstGeom prst="rect">
            <a:avLst/>
          </a:prstGeom>
          <a:noFill/>
        </p:spPr>
        <p:txBody>
          <a:bodyPr wrap="square" rtlCol="0">
            <a:spAutoFit/>
          </a:bodyPr>
          <a:lstStyle/>
          <a:p>
            <a:r>
              <a:rPr lang="ca-ES" sz="4000" b="1" dirty="0" smtClean="0"/>
              <a:t>2 - </a:t>
            </a:r>
            <a:r>
              <a:rPr lang="en-US" sz="4000" b="1" dirty="0" smtClean="0"/>
              <a:t>Computational </a:t>
            </a:r>
            <a:r>
              <a:rPr lang="en-US" sz="4000" b="1" dirty="0"/>
              <a:t>representation of trust and reputation values</a:t>
            </a:r>
            <a:endParaRPr lang="ca-ES" sz="4000" b="1" dirty="0"/>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030412321"/>
      </p:ext>
    </p:extLst>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ítulo 1"/>
          <p:cNvSpPr>
            <a:spLocks noGrp="1"/>
          </p:cNvSpPr>
          <p:nvPr>
            <p:ph type="title"/>
          </p:nvPr>
        </p:nvSpPr>
        <p:spPr>
          <a:xfrm>
            <a:off x="457200" y="381000"/>
            <a:ext cx="8534400" cy="715962"/>
          </a:xfrm>
        </p:spPr>
        <p:txBody>
          <a:bodyPr anchor="t">
            <a:normAutofit/>
          </a:bodyPr>
          <a:lstStyle/>
          <a:p>
            <a:pPr algn="l">
              <a:buFont typeface="Arial"/>
              <a:buChar char="•"/>
            </a:pPr>
            <a:r>
              <a:rPr lang="es-ES_tradnl" sz="3200" dirty="0" smtClean="0"/>
              <a:t> </a:t>
            </a:r>
            <a:r>
              <a:rPr sz="3200" dirty="0" smtClean="0"/>
              <a:t>Communicated </a:t>
            </a:r>
            <a:r>
              <a:rPr lang="es-ES_tradnl" sz="3200" dirty="0" err="1" smtClean="0"/>
              <a:t>reputation</a:t>
            </a:r>
            <a:endParaRPr lang="es-ES_tradnl" sz="3200" dirty="0"/>
          </a:p>
        </p:txBody>
      </p:sp>
      <p:sp>
        <p:nvSpPr>
          <p:cNvPr id="6" name="Marcador de contenido 2"/>
          <p:cNvSpPr>
            <a:spLocks noGrp="1"/>
          </p:cNvSpPr>
          <p:nvPr>
            <p:ph idx="1"/>
          </p:nvPr>
        </p:nvSpPr>
        <p:spPr>
          <a:xfrm>
            <a:off x="457200" y="1096962"/>
            <a:ext cx="8229600" cy="830997"/>
          </a:xfrm>
        </p:spPr>
        <p:txBody>
          <a:bodyPr wrap="square">
            <a:spAutoFit/>
          </a:bodyPr>
          <a:lstStyle/>
          <a:p>
            <a:pPr marL="0">
              <a:spcBef>
                <a:spcPts val="600"/>
              </a:spcBef>
              <a:buNone/>
            </a:pPr>
            <a:r>
              <a:rPr lang="es-ES_tradnl" sz="2400" dirty="0" err="1"/>
              <a:t>It</a:t>
            </a:r>
            <a:r>
              <a:rPr lang="es-ES_tradnl" sz="2400" dirty="0"/>
              <a:t> </a:t>
            </a:r>
            <a:r>
              <a:rPr lang="es-ES_tradnl" sz="2400" dirty="0" err="1"/>
              <a:t>is</a:t>
            </a:r>
            <a:r>
              <a:rPr lang="es-ES_tradnl" sz="2400" dirty="0"/>
              <a:t> </a:t>
            </a:r>
            <a:r>
              <a:rPr lang="es-ES_tradnl" sz="2400" dirty="0" err="1"/>
              <a:t>based</a:t>
            </a:r>
            <a:r>
              <a:rPr lang="es-ES_tradnl" sz="2400" dirty="0"/>
              <a:t> </a:t>
            </a:r>
            <a:r>
              <a:rPr lang="es-ES_tradnl" sz="2400" dirty="0" err="1"/>
              <a:t>on</a:t>
            </a:r>
            <a:r>
              <a:rPr lang="es-ES_tradnl" sz="2400" dirty="0"/>
              <a:t> </a:t>
            </a:r>
            <a:r>
              <a:rPr lang="es-ES_tradnl" sz="2400" dirty="0" err="1"/>
              <a:t>the</a:t>
            </a:r>
            <a:r>
              <a:rPr lang="es-ES_tradnl" sz="2400" dirty="0"/>
              <a:t> </a:t>
            </a:r>
            <a:r>
              <a:rPr lang="es-ES_tradnl" sz="2400" dirty="0" err="1"/>
              <a:t>aggregation</a:t>
            </a:r>
            <a:r>
              <a:rPr lang="es-ES_tradnl" sz="2400" dirty="0"/>
              <a:t> of </a:t>
            </a:r>
            <a:r>
              <a:rPr lang="es-ES_tradnl" sz="2400" dirty="0" err="1"/>
              <a:t>information</a:t>
            </a:r>
            <a:r>
              <a:rPr lang="es-ES_tradnl" sz="2400" dirty="0"/>
              <a:t> </a:t>
            </a:r>
            <a:r>
              <a:rPr lang="es-ES_tradnl" sz="2400" dirty="0" err="1"/>
              <a:t>about</a:t>
            </a:r>
            <a:r>
              <a:rPr lang="es-ES_tradnl" sz="2400" dirty="0"/>
              <a:t> </a:t>
            </a:r>
            <a:r>
              <a:rPr lang="es-ES_tradnl" sz="2400" dirty="0" err="1"/>
              <a:t>reputation</a:t>
            </a:r>
            <a:r>
              <a:rPr lang="es-ES_tradnl" sz="2400" dirty="0"/>
              <a:t> </a:t>
            </a:r>
            <a:r>
              <a:rPr lang="es-ES_tradnl" sz="2400" dirty="0" err="1"/>
              <a:t>received</a:t>
            </a:r>
            <a:r>
              <a:rPr lang="es-ES_tradnl" sz="2400" dirty="0"/>
              <a:t> </a:t>
            </a:r>
            <a:r>
              <a:rPr lang="es-ES_tradnl" sz="2400" dirty="0" err="1"/>
              <a:t>from</a:t>
            </a:r>
            <a:r>
              <a:rPr lang="es-ES_tradnl" sz="2400" dirty="0"/>
              <a:t> </a:t>
            </a:r>
            <a:r>
              <a:rPr lang="es-ES_tradnl" sz="2400" dirty="0" err="1"/>
              <a:t>third</a:t>
            </a:r>
            <a:r>
              <a:rPr lang="es-ES_tradnl" sz="2400" dirty="0"/>
              <a:t> </a:t>
            </a:r>
            <a:r>
              <a:rPr lang="es-ES_tradnl" sz="2400" dirty="0" err="1"/>
              <a:t>parties</a:t>
            </a:r>
            <a:r>
              <a:rPr lang="es-ES_tradnl" sz="2400" dirty="0"/>
              <a:t>. </a:t>
            </a:r>
          </a:p>
        </p:txBody>
      </p:sp>
      <p:sp>
        <p:nvSpPr>
          <p:cNvPr id="39" name="CuadroTexto 38"/>
          <p:cNvSpPr txBox="1"/>
          <p:nvPr/>
        </p:nvSpPr>
        <p:spPr>
          <a:xfrm>
            <a:off x="539553" y="2420888"/>
            <a:ext cx="2808312" cy="1200329"/>
          </a:xfrm>
          <a:prstGeom prst="rect">
            <a:avLst/>
          </a:prstGeom>
          <a:noFill/>
        </p:spPr>
        <p:txBody>
          <a:bodyPr wrap="square" rtlCol="0">
            <a:spAutoFit/>
          </a:bodyPr>
          <a:lstStyle/>
          <a:p>
            <a:r>
              <a:rPr lang="es-ES" dirty="0"/>
              <a:t>"</a:t>
            </a:r>
            <a:r>
              <a:rPr lang="es-ES" dirty="0" err="1"/>
              <a:t>agent</a:t>
            </a:r>
            <a:r>
              <a:rPr lang="es-ES" dirty="0"/>
              <a:t> A, B and C </a:t>
            </a:r>
            <a:r>
              <a:rPr lang="es-ES" dirty="0" err="1"/>
              <a:t>say</a:t>
            </a:r>
            <a:r>
              <a:rPr lang="es-ES" dirty="0"/>
              <a:t> </a:t>
            </a:r>
            <a:r>
              <a:rPr lang="es-ES" dirty="0" err="1"/>
              <a:t>that</a:t>
            </a:r>
            <a:r>
              <a:rPr lang="es-ES" dirty="0"/>
              <a:t> </a:t>
            </a:r>
            <a:r>
              <a:rPr lang="es-ES" dirty="0" err="1"/>
              <a:t>the</a:t>
            </a:r>
            <a:r>
              <a:rPr lang="es-ES" dirty="0"/>
              <a:t> </a:t>
            </a:r>
            <a:r>
              <a:rPr lang="es-ES" dirty="0" err="1"/>
              <a:t>reputation</a:t>
            </a:r>
            <a:r>
              <a:rPr lang="es-ES" dirty="0"/>
              <a:t> of D in </a:t>
            </a:r>
            <a:r>
              <a:rPr lang="es-ES" dirty="0" err="1"/>
              <a:t>the</a:t>
            </a:r>
            <a:r>
              <a:rPr lang="es-ES" dirty="0"/>
              <a:t> social </a:t>
            </a:r>
            <a:r>
              <a:rPr lang="es-ES" dirty="0" err="1"/>
              <a:t>entity</a:t>
            </a:r>
            <a:r>
              <a:rPr lang="es-ES" dirty="0"/>
              <a:t> α </a:t>
            </a:r>
            <a:r>
              <a:rPr lang="es-ES" dirty="0" err="1"/>
              <a:t>is</a:t>
            </a:r>
            <a:r>
              <a:rPr lang="es-ES" dirty="0"/>
              <a:t> </a:t>
            </a:r>
            <a:r>
              <a:rPr lang="es-ES" dirty="0" err="1"/>
              <a:t>good</a:t>
            </a:r>
            <a:r>
              <a:rPr lang="es-ES" dirty="0"/>
              <a:t>" </a:t>
            </a:r>
          </a:p>
          <a:p>
            <a:endParaRPr lang="es-ES" dirty="0"/>
          </a:p>
        </p:txBody>
      </p:sp>
      <p:sp>
        <p:nvSpPr>
          <p:cNvPr id="40" name="Rectángulo 39"/>
          <p:cNvSpPr/>
          <p:nvPr/>
        </p:nvSpPr>
        <p:spPr>
          <a:xfrm>
            <a:off x="5954959" y="2420888"/>
            <a:ext cx="2649489" cy="1200329"/>
          </a:xfrm>
          <a:prstGeom prst="rect">
            <a:avLst/>
          </a:prstGeom>
        </p:spPr>
        <p:txBody>
          <a:bodyPr wrap="square">
            <a:spAutoFit/>
          </a:bodyPr>
          <a:lstStyle/>
          <a:p>
            <a:r>
              <a:rPr lang="es-ES" dirty="0"/>
              <a:t>"</a:t>
            </a:r>
            <a:r>
              <a:rPr lang="es-ES" dirty="0" err="1"/>
              <a:t>The</a:t>
            </a:r>
            <a:r>
              <a:rPr lang="es-ES" dirty="0"/>
              <a:t> </a:t>
            </a:r>
            <a:r>
              <a:rPr lang="es-ES" dirty="0" err="1"/>
              <a:t>reputation</a:t>
            </a:r>
            <a:r>
              <a:rPr lang="es-ES" dirty="0"/>
              <a:t> of D </a:t>
            </a:r>
            <a:r>
              <a:rPr lang="es-ES" dirty="0" err="1"/>
              <a:t>according</a:t>
            </a:r>
            <a:r>
              <a:rPr lang="es-ES" dirty="0"/>
              <a:t> </a:t>
            </a:r>
            <a:r>
              <a:rPr lang="es-ES" dirty="0" err="1"/>
              <a:t>to</a:t>
            </a:r>
            <a:r>
              <a:rPr lang="es-ES" dirty="0"/>
              <a:t> </a:t>
            </a:r>
            <a:r>
              <a:rPr lang="es-ES" dirty="0" err="1"/>
              <a:t>the</a:t>
            </a:r>
            <a:r>
              <a:rPr lang="es-ES" dirty="0"/>
              <a:t> social </a:t>
            </a:r>
            <a:r>
              <a:rPr lang="es-ES" dirty="0" err="1"/>
              <a:t>entity</a:t>
            </a:r>
            <a:r>
              <a:rPr lang="es-ES" dirty="0"/>
              <a:t> α </a:t>
            </a:r>
            <a:r>
              <a:rPr lang="es-ES" dirty="0" err="1"/>
              <a:t>is</a:t>
            </a:r>
            <a:r>
              <a:rPr lang="es-ES" dirty="0"/>
              <a:t> </a:t>
            </a:r>
            <a:r>
              <a:rPr lang="es-ES" dirty="0" err="1"/>
              <a:t>good</a:t>
            </a:r>
            <a:r>
              <a:rPr lang="es-ES" dirty="0"/>
              <a:t>" </a:t>
            </a:r>
          </a:p>
          <a:p>
            <a:endParaRPr lang="es-ES" dirty="0"/>
          </a:p>
        </p:txBody>
      </p:sp>
      <p:sp>
        <p:nvSpPr>
          <p:cNvPr id="41" name="Abrir llave 40"/>
          <p:cNvSpPr/>
          <p:nvPr/>
        </p:nvSpPr>
        <p:spPr>
          <a:xfrm rot="16200000">
            <a:off x="1793329" y="2210697"/>
            <a:ext cx="288032" cy="2821039"/>
          </a:xfrm>
          <a:prstGeom prst="lef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s-ES"/>
          </a:p>
        </p:txBody>
      </p:sp>
      <p:sp>
        <p:nvSpPr>
          <p:cNvPr id="42" name="Abrir llave 41"/>
          <p:cNvSpPr/>
          <p:nvPr/>
        </p:nvSpPr>
        <p:spPr>
          <a:xfrm rot="16200000">
            <a:off x="6918624" y="2210697"/>
            <a:ext cx="288032" cy="2821039"/>
          </a:xfrm>
          <a:prstGeom prst="lef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s-ES"/>
          </a:p>
        </p:txBody>
      </p:sp>
      <p:sp>
        <p:nvSpPr>
          <p:cNvPr id="43" name="CuadroTexto 42"/>
          <p:cNvSpPr txBox="1"/>
          <p:nvPr/>
        </p:nvSpPr>
        <p:spPr>
          <a:xfrm>
            <a:off x="1187624" y="3789040"/>
            <a:ext cx="1451777" cy="369332"/>
          </a:xfrm>
          <a:prstGeom prst="rect">
            <a:avLst/>
          </a:prstGeom>
          <a:noFill/>
        </p:spPr>
        <p:txBody>
          <a:bodyPr wrap="none" rtlCol="0">
            <a:spAutoFit/>
          </a:bodyPr>
          <a:lstStyle/>
          <a:p>
            <a:r>
              <a:rPr lang="es-ES" i="1" dirty="0" err="1" smtClean="0"/>
              <a:t>Shared</a:t>
            </a:r>
            <a:r>
              <a:rPr lang="es-ES" i="1" dirty="0" smtClean="0"/>
              <a:t> </a:t>
            </a:r>
            <a:r>
              <a:rPr lang="es-ES" i="1" dirty="0" err="1" smtClean="0"/>
              <a:t>Voice</a:t>
            </a:r>
            <a:endParaRPr lang="es-ES" i="1" dirty="0"/>
          </a:p>
        </p:txBody>
      </p:sp>
      <p:sp>
        <p:nvSpPr>
          <p:cNvPr id="44" name="CuadroTexto 43"/>
          <p:cNvSpPr txBox="1"/>
          <p:nvPr/>
        </p:nvSpPr>
        <p:spPr>
          <a:xfrm>
            <a:off x="5928475" y="3789040"/>
            <a:ext cx="2315933" cy="369332"/>
          </a:xfrm>
          <a:prstGeom prst="rect">
            <a:avLst/>
          </a:prstGeom>
          <a:noFill/>
        </p:spPr>
        <p:txBody>
          <a:bodyPr wrap="none" rtlCol="0">
            <a:spAutoFit/>
          </a:bodyPr>
          <a:lstStyle/>
          <a:p>
            <a:r>
              <a:rPr lang="es-ES" i="1" dirty="0" err="1" smtClean="0"/>
              <a:t>Reputation</a:t>
            </a:r>
            <a:r>
              <a:rPr lang="es-ES" i="1" dirty="0" smtClean="0"/>
              <a:t> </a:t>
            </a:r>
            <a:r>
              <a:rPr lang="es-ES" i="1" dirty="0" err="1" smtClean="0"/>
              <a:t>evaluation</a:t>
            </a:r>
            <a:endParaRPr lang="es-ES" i="1" dirty="0"/>
          </a:p>
        </p:txBody>
      </p:sp>
      <p:sp>
        <p:nvSpPr>
          <p:cNvPr id="45" name="Flecha derecha 44"/>
          <p:cNvSpPr/>
          <p:nvPr/>
        </p:nvSpPr>
        <p:spPr>
          <a:xfrm>
            <a:off x="3707904" y="2852936"/>
            <a:ext cx="1800200" cy="360040"/>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46" name="CuadroTexto 45"/>
          <p:cNvSpPr txBox="1"/>
          <p:nvPr/>
        </p:nvSpPr>
        <p:spPr>
          <a:xfrm>
            <a:off x="3779912" y="3284984"/>
            <a:ext cx="2088232" cy="1384995"/>
          </a:xfrm>
          <a:prstGeom prst="rect">
            <a:avLst/>
          </a:prstGeom>
          <a:noFill/>
        </p:spPr>
        <p:txBody>
          <a:bodyPr wrap="square" rtlCol="0">
            <a:spAutoFit/>
          </a:bodyPr>
          <a:lstStyle/>
          <a:p>
            <a:r>
              <a:rPr lang="es-ES" sz="1400" dirty="0" err="1" smtClean="0"/>
              <a:t>Context</a:t>
            </a:r>
            <a:r>
              <a:rPr lang="es-ES" sz="1400" dirty="0" smtClean="0"/>
              <a:t> </a:t>
            </a:r>
            <a:r>
              <a:rPr lang="es-ES" sz="1400" dirty="0" err="1" smtClean="0"/>
              <a:t>dependent</a:t>
            </a:r>
            <a:r>
              <a:rPr lang="es-ES" sz="1400" dirty="0" smtClean="0"/>
              <a:t>:</a:t>
            </a:r>
          </a:p>
          <a:p>
            <a:pPr marL="285750" indent="-285750">
              <a:buFont typeface="Arial"/>
              <a:buChar char="•"/>
            </a:pPr>
            <a:r>
              <a:rPr lang="es-ES" sz="1400" dirty="0" err="1" smtClean="0"/>
              <a:t>Number</a:t>
            </a:r>
            <a:r>
              <a:rPr lang="es-ES" sz="1400" dirty="0" smtClean="0"/>
              <a:t> of </a:t>
            </a:r>
            <a:r>
              <a:rPr lang="es-ES" sz="1400" dirty="0" err="1" smtClean="0"/>
              <a:t>communications</a:t>
            </a:r>
            <a:endParaRPr lang="es-ES" sz="1400" dirty="0" smtClean="0"/>
          </a:p>
          <a:p>
            <a:pPr marL="285750" indent="-285750">
              <a:buFont typeface="Arial"/>
              <a:buChar char="•"/>
            </a:pPr>
            <a:r>
              <a:rPr lang="es-ES" sz="1400" dirty="0" err="1" smtClean="0"/>
              <a:t>Credibility</a:t>
            </a:r>
            <a:r>
              <a:rPr lang="es-ES" sz="1400" dirty="0" smtClean="0"/>
              <a:t> of </a:t>
            </a:r>
            <a:r>
              <a:rPr lang="es-ES" sz="1400" dirty="0" err="1" smtClean="0"/>
              <a:t>informers</a:t>
            </a:r>
            <a:endParaRPr lang="es-ES" sz="1400" dirty="0" smtClean="0"/>
          </a:p>
          <a:p>
            <a:pPr marL="285750" indent="-285750">
              <a:buFont typeface="Arial"/>
              <a:buChar char="•"/>
            </a:pPr>
            <a:r>
              <a:rPr lang="es-ES" sz="1400" dirty="0" smtClean="0"/>
              <a:t>…</a:t>
            </a:r>
            <a:endParaRPr lang="es-ES" sz="1400" dirty="0"/>
          </a:p>
        </p:txBody>
      </p:sp>
      <p:sp>
        <p:nvSpPr>
          <p:cNvPr id="47" name="CuadroTexto 46"/>
          <p:cNvSpPr txBox="1"/>
          <p:nvPr/>
        </p:nvSpPr>
        <p:spPr>
          <a:xfrm>
            <a:off x="755576" y="5157192"/>
            <a:ext cx="7416823" cy="923330"/>
          </a:xfrm>
          <a:prstGeom prst="rect">
            <a:avLst/>
          </a:prstGeom>
          <a:noFill/>
        </p:spPr>
        <p:txBody>
          <a:bodyPr wrap="square" rtlCol="0">
            <a:spAutoFit/>
          </a:bodyPr>
          <a:lstStyle/>
          <a:p>
            <a:pPr marL="285750" indent="-285750">
              <a:buFont typeface="Arial"/>
              <a:buChar char="•"/>
            </a:pPr>
            <a:r>
              <a:rPr lang="es-ES" dirty="0" err="1"/>
              <a:t>The</a:t>
            </a:r>
            <a:r>
              <a:rPr lang="es-ES" dirty="0"/>
              <a:t> </a:t>
            </a:r>
            <a:r>
              <a:rPr lang="es-ES" dirty="0" err="1"/>
              <a:t>level</a:t>
            </a:r>
            <a:r>
              <a:rPr lang="es-ES" dirty="0"/>
              <a:t> of individual </a:t>
            </a:r>
            <a:r>
              <a:rPr lang="es-ES" dirty="0" err="1"/>
              <a:t>compromise</a:t>
            </a:r>
            <a:r>
              <a:rPr lang="es-ES" dirty="0"/>
              <a:t> </a:t>
            </a:r>
            <a:r>
              <a:rPr lang="es-ES" dirty="0" err="1"/>
              <a:t>the</a:t>
            </a:r>
            <a:r>
              <a:rPr lang="es-ES" dirty="0"/>
              <a:t> </a:t>
            </a:r>
            <a:r>
              <a:rPr lang="es-ES" dirty="0" err="1"/>
              <a:t>informant</a:t>
            </a:r>
            <a:r>
              <a:rPr lang="es-ES" dirty="0"/>
              <a:t> </a:t>
            </a:r>
            <a:r>
              <a:rPr lang="es-ES" dirty="0" err="1"/>
              <a:t>is</a:t>
            </a:r>
            <a:r>
              <a:rPr lang="es-ES" dirty="0"/>
              <a:t> </a:t>
            </a:r>
            <a:r>
              <a:rPr lang="es-ES" dirty="0" err="1"/>
              <a:t>taking</a:t>
            </a:r>
            <a:r>
              <a:rPr lang="es-ES" dirty="0"/>
              <a:t> </a:t>
            </a:r>
            <a:r>
              <a:rPr lang="es-ES" dirty="0" err="1"/>
              <a:t>here</a:t>
            </a:r>
            <a:r>
              <a:rPr lang="es-ES" dirty="0"/>
              <a:t> </a:t>
            </a:r>
            <a:r>
              <a:rPr lang="es-ES" dirty="0" err="1"/>
              <a:t>is</a:t>
            </a:r>
            <a:r>
              <a:rPr lang="es-ES" dirty="0"/>
              <a:t> quite </a:t>
            </a:r>
            <a:r>
              <a:rPr lang="es-ES" dirty="0" err="1"/>
              <a:t>less</a:t>
            </a:r>
            <a:r>
              <a:rPr lang="es-ES" dirty="0"/>
              <a:t> </a:t>
            </a:r>
            <a:r>
              <a:rPr lang="es-ES" dirty="0" err="1"/>
              <a:t>than</a:t>
            </a:r>
            <a:r>
              <a:rPr lang="es-ES" dirty="0"/>
              <a:t> </a:t>
            </a:r>
            <a:r>
              <a:rPr lang="es-ES" dirty="0" err="1"/>
              <a:t>that</a:t>
            </a:r>
            <a:r>
              <a:rPr lang="es-ES" dirty="0"/>
              <a:t> in </a:t>
            </a:r>
            <a:r>
              <a:rPr lang="es-ES" dirty="0" err="1"/>
              <a:t>the</a:t>
            </a:r>
            <a:r>
              <a:rPr lang="es-ES" dirty="0"/>
              <a:t> </a:t>
            </a:r>
            <a:r>
              <a:rPr lang="es-ES" dirty="0" err="1"/>
              <a:t>communication</a:t>
            </a:r>
            <a:r>
              <a:rPr lang="es-ES" dirty="0"/>
              <a:t> of </a:t>
            </a:r>
            <a:r>
              <a:rPr lang="es-ES" dirty="0" err="1"/>
              <a:t>images</a:t>
            </a:r>
            <a:r>
              <a:rPr lang="es-ES" dirty="0"/>
              <a:t>. </a:t>
            </a:r>
          </a:p>
          <a:p>
            <a:pPr marL="285750" indent="-285750">
              <a:buFont typeface="Arial"/>
              <a:buChar char="•"/>
            </a:pPr>
            <a:endParaRPr lang="es-ES" dirty="0"/>
          </a:p>
        </p:txBody>
      </p:sp>
      <p:sp>
        <p:nvSpPr>
          <p:cNvPr id="14" name="13 CuadroTexto"/>
          <p:cNvSpPr txBox="1"/>
          <p:nvPr/>
        </p:nvSpPr>
        <p:spPr>
          <a:xfrm>
            <a:off x="0" y="0"/>
            <a:ext cx="7776864" cy="338554"/>
          </a:xfrm>
          <a:prstGeom prst="rect">
            <a:avLst/>
          </a:prstGeom>
          <a:noFill/>
        </p:spPr>
        <p:txBody>
          <a:bodyPr wrap="square" rtlCol="0">
            <a:spAutoFit/>
          </a:bodyPr>
          <a:lstStyle/>
          <a:p>
            <a:r>
              <a:rPr lang="ca-ES" sz="1600" dirty="0"/>
              <a:t>4 - </a:t>
            </a:r>
            <a:r>
              <a:rPr lang="ca-ES" sz="1600" dirty="0" err="1"/>
              <a:t>Reputation</a:t>
            </a:r>
            <a:r>
              <a:rPr lang="ca-ES" sz="1600" dirty="0"/>
              <a:t> in </a:t>
            </a:r>
            <a:r>
              <a:rPr lang="ca-ES" sz="1600" dirty="0" err="1" smtClean="0"/>
              <a:t>multiagent</a:t>
            </a:r>
            <a:r>
              <a:rPr lang="ca-ES" sz="1600" dirty="0" smtClean="0"/>
              <a:t> </a:t>
            </a:r>
            <a:r>
              <a:rPr lang="ca-ES" sz="1600" dirty="0" err="1"/>
              <a:t>societies</a:t>
            </a:r>
            <a:r>
              <a:rPr lang="ca-ES" sz="1600" dirty="0"/>
              <a:t> </a:t>
            </a: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ítulo 1"/>
          <p:cNvSpPr>
            <a:spLocks noGrp="1"/>
          </p:cNvSpPr>
          <p:nvPr>
            <p:ph type="title"/>
          </p:nvPr>
        </p:nvSpPr>
        <p:spPr>
          <a:xfrm>
            <a:off x="457200" y="381000"/>
            <a:ext cx="8534400" cy="715962"/>
          </a:xfrm>
        </p:spPr>
        <p:txBody>
          <a:bodyPr anchor="t">
            <a:normAutofit/>
          </a:bodyPr>
          <a:lstStyle/>
          <a:p>
            <a:pPr algn="l">
              <a:buFont typeface="Arial"/>
              <a:buChar char="•"/>
            </a:pPr>
            <a:r>
              <a:rPr lang="es-ES_tradnl" sz="3200" dirty="0" smtClean="0"/>
              <a:t> </a:t>
            </a:r>
            <a:r>
              <a:rPr lang="es-ES_tradnl" sz="3200" dirty="0" err="1" smtClean="0"/>
              <a:t>Inherited</a:t>
            </a:r>
            <a:r>
              <a:rPr sz="3200" dirty="0" smtClean="0"/>
              <a:t> </a:t>
            </a:r>
            <a:r>
              <a:rPr lang="es-ES_tradnl" sz="3200" dirty="0" err="1" smtClean="0"/>
              <a:t>reputation</a:t>
            </a:r>
            <a:endParaRPr lang="es-ES_tradnl" sz="3200" dirty="0"/>
          </a:p>
        </p:txBody>
      </p:sp>
      <p:sp>
        <p:nvSpPr>
          <p:cNvPr id="6" name="Marcador de contenido 2"/>
          <p:cNvSpPr>
            <a:spLocks noGrp="1"/>
          </p:cNvSpPr>
          <p:nvPr>
            <p:ph idx="1"/>
          </p:nvPr>
        </p:nvSpPr>
        <p:spPr>
          <a:xfrm>
            <a:off x="457200" y="1096962"/>
            <a:ext cx="8229600" cy="3954929"/>
          </a:xfrm>
        </p:spPr>
        <p:txBody>
          <a:bodyPr wrap="square">
            <a:spAutoFit/>
          </a:bodyPr>
          <a:lstStyle/>
          <a:p>
            <a:pPr marL="0">
              <a:spcBef>
                <a:spcPts val="600"/>
              </a:spcBef>
              <a:buNone/>
            </a:pPr>
            <a:r>
              <a:rPr lang="es-ES_tradnl" sz="2400" dirty="0" err="1" smtClean="0"/>
              <a:t>We</a:t>
            </a:r>
            <a:r>
              <a:rPr lang="es-ES_tradnl" sz="2400" dirty="0" smtClean="0"/>
              <a:t> </a:t>
            </a:r>
            <a:r>
              <a:rPr lang="es-ES_tradnl" sz="2400" dirty="0" err="1"/>
              <a:t>call</a:t>
            </a:r>
            <a:r>
              <a:rPr lang="es-ES_tradnl" sz="2400" dirty="0"/>
              <a:t> </a:t>
            </a:r>
            <a:r>
              <a:rPr lang="es-ES_tradnl" sz="2400" dirty="0" err="1"/>
              <a:t>inherited</a:t>
            </a:r>
            <a:r>
              <a:rPr lang="es-ES_tradnl" sz="2400" dirty="0"/>
              <a:t> </a:t>
            </a:r>
            <a:r>
              <a:rPr lang="es-ES_tradnl" sz="2400" dirty="0" err="1"/>
              <a:t>reputation</a:t>
            </a:r>
            <a:r>
              <a:rPr lang="es-ES_tradnl" sz="2400" dirty="0"/>
              <a:t> </a:t>
            </a:r>
            <a:r>
              <a:rPr lang="es-ES_tradnl" sz="2400" dirty="0" err="1"/>
              <a:t>the</a:t>
            </a:r>
            <a:r>
              <a:rPr lang="es-ES_tradnl" sz="2400" dirty="0"/>
              <a:t> </a:t>
            </a:r>
            <a:r>
              <a:rPr lang="es-ES_tradnl" sz="2400" dirty="0" err="1" smtClean="0"/>
              <a:t>reputation</a:t>
            </a:r>
            <a:r>
              <a:rPr lang="es-ES_tradnl" sz="2400" dirty="0" smtClean="0"/>
              <a:t> </a:t>
            </a:r>
            <a:r>
              <a:rPr lang="es-ES_tradnl" sz="2400" dirty="0" err="1" smtClean="0"/>
              <a:t>that</a:t>
            </a:r>
            <a:r>
              <a:rPr lang="es-ES_tradnl" sz="2400" dirty="0" smtClean="0"/>
              <a:t> </a:t>
            </a:r>
          </a:p>
          <a:p>
            <a:pPr marL="0">
              <a:spcBef>
                <a:spcPts val="600"/>
              </a:spcBef>
              <a:buNone/>
            </a:pPr>
            <a:r>
              <a:rPr lang="es-ES_tradnl" sz="2400" dirty="0" smtClean="0"/>
              <a:t>(i) </a:t>
            </a:r>
            <a:r>
              <a:rPr lang="es-ES_tradnl" sz="2400" dirty="0" err="1" smtClean="0"/>
              <a:t>is</a:t>
            </a:r>
            <a:r>
              <a:rPr lang="es-ES_tradnl" sz="2400" dirty="0" smtClean="0"/>
              <a:t> </a:t>
            </a:r>
            <a:r>
              <a:rPr lang="es-ES_tradnl" sz="2400" dirty="0" err="1"/>
              <a:t>directly</a:t>
            </a:r>
            <a:r>
              <a:rPr lang="es-ES_tradnl" sz="2400" dirty="0"/>
              <a:t> </a:t>
            </a:r>
            <a:r>
              <a:rPr lang="es-ES_tradnl" sz="2400" dirty="0" err="1"/>
              <a:t>inherited</a:t>
            </a:r>
            <a:r>
              <a:rPr lang="es-ES_tradnl" sz="2400" dirty="0"/>
              <a:t> </a:t>
            </a:r>
            <a:r>
              <a:rPr lang="es-ES_tradnl" sz="2400" dirty="0" err="1"/>
              <a:t>from</a:t>
            </a:r>
            <a:r>
              <a:rPr lang="es-ES_tradnl" sz="2400" dirty="0"/>
              <a:t> </a:t>
            </a:r>
            <a:r>
              <a:rPr lang="es-ES_tradnl" sz="2400" dirty="0" err="1"/>
              <a:t>third</a:t>
            </a:r>
            <a:r>
              <a:rPr lang="es-ES_tradnl" sz="2400" dirty="0"/>
              <a:t> </a:t>
            </a:r>
            <a:r>
              <a:rPr lang="es-ES_tradnl" sz="2400" dirty="0" err="1"/>
              <a:t>party</a:t>
            </a:r>
            <a:r>
              <a:rPr lang="es-ES_tradnl" sz="2400" dirty="0"/>
              <a:t> </a:t>
            </a:r>
            <a:r>
              <a:rPr lang="es-ES_tradnl" sz="2400" dirty="0" err="1"/>
              <a:t>agents</a:t>
            </a:r>
            <a:r>
              <a:rPr lang="es-ES_tradnl" sz="2400" dirty="0"/>
              <a:t> </a:t>
            </a:r>
            <a:r>
              <a:rPr lang="es-ES_tradnl" sz="2400" dirty="0" err="1"/>
              <a:t>with</a:t>
            </a:r>
            <a:r>
              <a:rPr lang="es-ES_tradnl" sz="2400" dirty="0"/>
              <a:t> </a:t>
            </a:r>
            <a:r>
              <a:rPr lang="es-ES_tradnl" sz="2400" dirty="0" err="1"/>
              <a:t>whom</a:t>
            </a:r>
            <a:r>
              <a:rPr lang="es-ES_tradnl" sz="2400" dirty="0"/>
              <a:t> </a:t>
            </a:r>
            <a:r>
              <a:rPr lang="es-ES_tradnl" sz="2400" dirty="0" err="1"/>
              <a:t>the</a:t>
            </a:r>
            <a:r>
              <a:rPr lang="es-ES_tradnl" sz="2400" dirty="0"/>
              <a:t> </a:t>
            </a:r>
            <a:r>
              <a:rPr lang="es-ES_tradnl" sz="2400" dirty="0" err="1"/>
              <a:t>subject</a:t>
            </a:r>
            <a:r>
              <a:rPr lang="es-ES_tradnl" sz="2400" dirty="0"/>
              <a:t> has </a:t>
            </a:r>
            <a:r>
              <a:rPr lang="es-ES_tradnl" sz="2400" dirty="0" err="1"/>
              <a:t>some</a:t>
            </a:r>
            <a:r>
              <a:rPr lang="es-ES_tradnl" sz="2400" dirty="0"/>
              <a:t> </a:t>
            </a:r>
            <a:r>
              <a:rPr lang="es-ES_tradnl" sz="2400" dirty="0" err="1"/>
              <a:t>kind</a:t>
            </a:r>
            <a:r>
              <a:rPr lang="es-ES_tradnl" sz="2400" dirty="0"/>
              <a:t> of social </a:t>
            </a:r>
            <a:r>
              <a:rPr lang="es-ES_tradnl" sz="2400" dirty="0" err="1" smtClean="0"/>
              <a:t>relation</a:t>
            </a:r>
            <a:endParaRPr lang="es-ES_tradnl" sz="2400" dirty="0"/>
          </a:p>
          <a:p>
            <a:pPr marL="0">
              <a:spcBef>
                <a:spcPts val="600"/>
              </a:spcBef>
              <a:buNone/>
            </a:pPr>
            <a:endParaRPr lang="es-ES_tradnl" sz="2400" dirty="0" smtClean="0"/>
          </a:p>
          <a:p>
            <a:pPr marL="0">
              <a:spcBef>
                <a:spcPts val="600"/>
              </a:spcBef>
              <a:buNone/>
            </a:pPr>
            <a:endParaRPr lang="es-ES_tradnl" sz="2400" dirty="0"/>
          </a:p>
          <a:p>
            <a:pPr marL="0">
              <a:spcBef>
                <a:spcPts val="600"/>
              </a:spcBef>
              <a:buNone/>
            </a:pPr>
            <a:endParaRPr lang="es-ES_tradnl" sz="2400" dirty="0" smtClean="0"/>
          </a:p>
          <a:p>
            <a:pPr marL="0">
              <a:spcBef>
                <a:spcPts val="600"/>
              </a:spcBef>
              <a:buNone/>
            </a:pPr>
            <a:endParaRPr lang="es-ES_tradnl" sz="2400" dirty="0" smtClean="0"/>
          </a:p>
          <a:p>
            <a:pPr marL="0">
              <a:spcBef>
                <a:spcPts val="600"/>
              </a:spcBef>
              <a:buNone/>
            </a:pPr>
            <a:endParaRPr lang="es-ES_tradnl" sz="2400" dirty="0" smtClean="0"/>
          </a:p>
          <a:p>
            <a:pPr marL="0">
              <a:spcBef>
                <a:spcPts val="600"/>
              </a:spcBef>
              <a:buNone/>
            </a:pPr>
            <a:r>
              <a:rPr lang="es-ES_tradnl" sz="2400" dirty="0" smtClean="0"/>
              <a:t>(ii) </a:t>
            </a:r>
            <a:r>
              <a:rPr lang="es-ES_tradnl" sz="2400" dirty="0" err="1" smtClean="0"/>
              <a:t>is</a:t>
            </a:r>
            <a:r>
              <a:rPr lang="es-ES_tradnl" sz="2400" dirty="0" smtClean="0"/>
              <a:t> </a:t>
            </a:r>
            <a:r>
              <a:rPr lang="es-ES_tradnl" sz="2400" dirty="0" err="1" smtClean="0"/>
              <a:t>associated</a:t>
            </a:r>
            <a:r>
              <a:rPr lang="es-ES_tradnl" sz="2400" dirty="0" smtClean="0"/>
              <a:t> </a:t>
            </a:r>
            <a:r>
              <a:rPr lang="es-ES_tradnl" sz="2400" dirty="0" err="1"/>
              <a:t>to</a:t>
            </a:r>
            <a:r>
              <a:rPr lang="es-ES_tradnl" sz="2400" dirty="0"/>
              <a:t> </a:t>
            </a:r>
            <a:r>
              <a:rPr lang="es-ES_tradnl" sz="2400" dirty="0" err="1"/>
              <a:t>the</a:t>
            </a:r>
            <a:r>
              <a:rPr lang="es-ES_tradnl" sz="2400" dirty="0"/>
              <a:t> role </a:t>
            </a:r>
            <a:r>
              <a:rPr lang="es-ES_tradnl" sz="2400" dirty="0" err="1"/>
              <a:t>the</a:t>
            </a:r>
            <a:r>
              <a:rPr lang="es-ES_tradnl" sz="2400" dirty="0"/>
              <a:t> </a:t>
            </a:r>
            <a:r>
              <a:rPr lang="es-ES_tradnl" sz="2400" dirty="0" err="1"/>
              <a:t>subject</a:t>
            </a:r>
            <a:r>
              <a:rPr lang="es-ES_tradnl" sz="2400" dirty="0"/>
              <a:t> </a:t>
            </a:r>
            <a:r>
              <a:rPr lang="es-ES_tradnl" sz="2400" dirty="0" err="1"/>
              <a:t>is</a:t>
            </a:r>
            <a:r>
              <a:rPr lang="es-ES_tradnl" sz="2400" dirty="0"/>
              <a:t> </a:t>
            </a:r>
            <a:r>
              <a:rPr lang="es-ES_tradnl" sz="2400" dirty="0" err="1"/>
              <a:t>playing</a:t>
            </a:r>
            <a:r>
              <a:rPr lang="es-ES_tradnl" sz="2400" dirty="0"/>
              <a:t> in </a:t>
            </a:r>
            <a:r>
              <a:rPr lang="es-ES_tradnl" sz="2400" dirty="0" err="1"/>
              <a:t>the</a:t>
            </a:r>
            <a:r>
              <a:rPr lang="es-ES_tradnl" sz="2400" dirty="0"/>
              <a:t> </a:t>
            </a:r>
            <a:r>
              <a:rPr lang="es-ES_tradnl" sz="2400" dirty="0" err="1"/>
              <a:t>society</a:t>
            </a:r>
            <a:r>
              <a:rPr lang="es-ES_tradnl" sz="2400" dirty="0"/>
              <a:t>. </a:t>
            </a:r>
          </a:p>
        </p:txBody>
      </p:sp>
      <p:sp>
        <p:nvSpPr>
          <p:cNvPr id="2" name="CuadroTexto 1"/>
          <p:cNvSpPr txBox="1"/>
          <p:nvPr/>
        </p:nvSpPr>
        <p:spPr>
          <a:xfrm>
            <a:off x="1691680" y="2420888"/>
            <a:ext cx="6552728" cy="2585323"/>
          </a:xfrm>
          <a:prstGeom prst="rect">
            <a:avLst/>
          </a:prstGeom>
          <a:noFill/>
        </p:spPr>
        <p:txBody>
          <a:bodyPr wrap="square" rtlCol="0">
            <a:spAutoFit/>
          </a:bodyPr>
          <a:lstStyle/>
          <a:p>
            <a:r>
              <a:rPr lang="es-ES" dirty="0" err="1" smtClean="0"/>
              <a:t>Example</a:t>
            </a:r>
            <a:r>
              <a:rPr lang="es-ES" dirty="0" smtClean="0"/>
              <a:t>:</a:t>
            </a:r>
          </a:p>
          <a:p>
            <a:r>
              <a:rPr lang="es-ES" dirty="0"/>
              <a:t>	</a:t>
            </a:r>
            <a:r>
              <a:rPr lang="es-ES" dirty="0" err="1"/>
              <a:t>A</a:t>
            </a:r>
            <a:r>
              <a:rPr lang="es-ES" dirty="0" err="1" smtClean="0"/>
              <a:t>n</a:t>
            </a:r>
            <a:r>
              <a:rPr lang="es-ES" dirty="0" smtClean="0"/>
              <a:t> </a:t>
            </a:r>
            <a:r>
              <a:rPr lang="es-ES" dirty="0" err="1"/>
              <a:t>employee</a:t>
            </a:r>
            <a:r>
              <a:rPr lang="es-ES" dirty="0"/>
              <a:t> </a:t>
            </a:r>
            <a:r>
              <a:rPr lang="es-ES" dirty="0" err="1"/>
              <a:t>that</a:t>
            </a:r>
            <a:r>
              <a:rPr lang="es-ES" dirty="0"/>
              <a:t> </a:t>
            </a:r>
            <a:r>
              <a:rPr lang="es-ES" dirty="0" err="1"/>
              <a:t>works</a:t>
            </a:r>
            <a:r>
              <a:rPr lang="es-ES" dirty="0"/>
              <a:t> </a:t>
            </a:r>
            <a:r>
              <a:rPr lang="es-ES" dirty="0" err="1"/>
              <a:t>for</a:t>
            </a:r>
            <a:r>
              <a:rPr lang="es-ES" dirty="0"/>
              <a:t> a </a:t>
            </a:r>
            <a:r>
              <a:rPr lang="es-ES" dirty="0" err="1"/>
              <a:t>certain</a:t>
            </a:r>
            <a:r>
              <a:rPr lang="es-ES" dirty="0"/>
              <a:t> </a:t>
            </a:r>
            <a:r>
              <a:rPr lang="es-ES" dirty="0" err="1"/>
              <a:t>company</a:t>
            </a:r>
            <a:r>
              <a:rPr lang="es-ES" dirty="0"/>
              <a:t> </a:t>
            </a:r>
            <a:r>
              <a:rPr lang="es-ES" dirty="0" err="1"/>
              <a:t>inherits</a:t>
            </a:r>
            <a:r>
              <a:rPr lang="es-ES" dirty="0"/>
              <a:t> </a:t>
            </a:r>
            <a:r>
              <a:rPr lang="es-ES" dirty="0" err="1"/>
              <a:t>the</a:t>
            </a:r>
            <a:r>
              <a:rPr lang="es-ES" dirty="0"/>
              <a:t> </a:t>
            </a:r>
            <a:r>
              <a:rPr lang="es-ES" dirty="0" err="1"/>
              <a:t>reputation</a:t>
            </a:r>
            <a:r>
              <a:rPr lang="es-ES" dirty="0"/>
              <a:t> of </a:t>
            </a:r>
            <a:r>
              <a:rPr lang="es-ES" dirty="0" err="1"/>
              <a:t>that</a:t>
            </a:r>
            <a:r>
              <a:rPr lang="es-ES" dirty="0"/>
              <a:t> </a:t>
            </a:r>
            <a:r>
              <a:rPr lang="es-ES" dirty="0" err="1" smtClean="0"/>
              <a:t>company</a:t>
            </a:r>
            <a:r>
              <a:rPr lang="es-ES" dirty="0" smtClean="0"/>
              <a:t>. </a:t>
            </a:r>
          </a:p>
          <a:p>
            <a:endParaRPr lang="es-ES" dirty="0"/>
          </a:p>
          <a:p>
            <a:r>
              <a:rPr lang="es-ES" dirty="0" smtClean="0"/>
              <a:t>	</a:t>
            </a:r>
            <a:r>
              <a:rPr lang="es-ES" dirty="0" err="1"/>
              <a:t>T</a:t>
            </a:r>
            <a:r>
              <a:rPr lang="es-ES" dirty="0" err="1" smtClean="0"/>
              <a:t>he</a:t>
            </a:r>
            <a:r>
              <a:rPr lang="es-ES" dirty="0" smtClean="0"/>
              <a:t> </a:t>
            </a:r>
            <a:r>
              <a:rPr lang="es-ES" dirty="0" err="1" smtClean="0"/>
              <a:t>member</a:t>
            </a:r>
            <a:r>
              <a:rPr lang="es-ES" dirty="0" smtClean="0"/>
              <a:t> </a:t>
            </a:r>
            <a:r>
              <a:rPr lang="es-ES" dirty="0"/>
              <a:t>of a </a:t>
            </a:r>
            <a:r>
              <a:rPr lang="es-ES" dirty="0" err="1"/>
              <a:t>family</a:t>
            </a:r>
            <a:r>
              <a:rPr lang="es-ES" dirty="0"/>
              <a:t> </a:t>
            </a:r>
            <a:r>
              <a:rPr lang="es-ES" dirty="0" err="1"/>
              <a:t>inherits</a:t>
            </a:r>
            <a:r>
              <a:rPr lang="es-ES" dirty="0"/>
              <a:t> </a:t>
            </a:r>
            <a:r>
              <a:rPr lang="es-ES" dirty="0" err="1"/>
              <a:t>the</a:t>
            </a:r>
            <a:r>
              <a:rPr lang="es-ES" dirty="0"/>
              <a:t> </a:t>
            </a:r>
            <a:r>
              <a:rPr lang="es-ES" dirty="0" err="1"/>
              <a:t>reputation</a:t>
            </a:r>
            <a:r>
              <a:rPr lang="es-ES" dirty="0"/>
              <a:t> of </a:t>
            </a:r>
            <a:r>
              <a:rPr lang="es-ES" dirty="0" err="1"/>
              <a:t>his</a:t>
            </a:r>
            <a:r>
              <a:rPr lang="es-ES" dirty="0"/>
              <a:t>/</a:t>
            </a:r>
            <a:r>
              <a:rPr lang="es-ES" dirty="0" err="1"/>
              <a:t>her</a:t>
            </a:r>
            <a:r>
              <a:rPr lang="es-ES" dirty="0"/>
              <a:t> </a:t>
            </a:r>
            <a:r>
              <a:rPr lang="es-ES" dirty="0" err="1" smtClean="0"/>
              <a:t>ancestors</a:t>
            </a:r>
            <a:r>
              <a:rPr lang="es-ES" dirty="0"/>
              <a:t>.</a:t>
            </a:r>
          </a:p>
          <a:p>
            <a:endParaRPr lang="es-ES" dirty="0"/>
          </a:p>
          <a:p>
            <a:endParaRPr lang="es-ES" dirty="0" smtClean="0"/>
          </a:p>
          <a:p>
            <a:r>
              <a:rPr lang="es-ES" dirty="0"/>
              <a:t>	</a:t>
            </a:r>
          </a:p>
        </p:txBody>
      </p:sp>
      <p:sp>
        <p:nvSpPr>
          <p:cNvPr id="32" name="CuadroTexto 31"/>
          <p:cNvSpPr txBox="1"/>
          <p:nvPr/>
        </p:nvSpPr>
        <p:spPr>
          <a:xfrm>
            <a:off x="1691680" y="5164157"/>
            <a:ext cx="6552728" cy="1754327"/>
          </a:xfrm>
          <a:prstGeom prst="rect">
            <a:avLst/>
          </a:prstGeom>
          <a:noFill/>
        </p:spPr>
        <p:txBody>
          <a:bodyPr wrap="square" rtlCol="0">
            <a:spAutoFit/>
          </a:bodyPr>
          <a:lstStyle/>
          <a:p>
            <a:r>
              <a:rPr lang="es-ES" dirty="0" err="1" smtClean="0"/>
              <a:t>Example</a:t>
            </a:r>
            <a:r>
              <a:rPr lang="es-ES" dirty="0" smtClean="0"/>
              <a:t>:</a:t>
            </a:r>
          </a:p>
          <a:p>
            <a:r>
              <a:rPr lang="es-ES" dirty="0"/>
              <a:t>	</a:t>
            </a:r>
            <a:r>
              <a:rPr lang="es-ES" dirty="0" err="1" smtClean="0"/>
              <a:t>The</a:t>
            </a:r>
            <a:r>
              <a:rPr lang="es-ES" dirty="0" smtClean="0"/>
              <a:t> director of a </a:t>
            </a:r>
            <a:r>
              <a:rPr lang="es-ES" dirty="0" err="1" smtClean="0"/>
              <a:t>research</a:t>
            </a:r>
            <a:r>
              <a:rPr lang="es-ES" dirty="0" smtClean="0"/>
              <a:t> </a:t>
            </a:r>
            <a:r>
              <a:rPr lang="es-ES" dirty="0" err="1" smtClean="0"/>
              <a:t>institute</a:t>
            </a:r>
            <a:r>
              <a:rPr lang="es-ES" dirty="0" smtClean="0"/>
              <a:t> </a:t>
            </a:r>
            <a:r>
              <a:rPr lang="es-ES" dirty="0" err="1" smtClean="0"/>
              <a:t>that</a:t>
            </a:r>
            <a:r>
              <a:rPr lang="es-ES" dirty="0" smtClean="0"/>
              <a:t> has a </a:t>
            </a:r>
            <a:r>
              <a:rPr lang="es-ES" dirty="0" err="1" smtClean="0"/>
              <a:t>good</a:t>
            </a:r>
            <a:r>
              <a:rPr lang="es-ES" dirty="0" smtClean="0"/>
              <a:t> </a:t>
            </a:r>
            <a:r>
              <a:rPr lang="es-ES" dirty="0" err="1" smtClean="0"/>
              <a:t>reputation</a:t>
            </a:r>
            <a:r>
              <a:rPr lang="es-ES" dirty="0" smtClean="0"/>
              <a:t> </a:t>
            </a:r>
            <a:r>
              <a:rPr lang="es-ES" dirty="0" err="1" smtClean="0"/>
              <a:t>is</a:t>
            </a:r>
            <a:r>
              <a:rPr lang="es-ES" dirty="0" smtClean="0"/>
              <a:t> </a:t>
            </a:r>
            <a:r>
              <a:rPr lang="es-ES" dirty="0" err="1" smtClean="0"/>
              <a:t>supposed</a:t>
            </a:r>
            <a:r>
              <a:rPr lang="es-ES" dirty="0" smtClean="0"/>
              <a:t> </a:t>
            </a:r>
            <a:r>
              <a:rPr lang="es-ES" dirty="0" err="1" smtClean="0"/>
              <a:t>to</a:t>
            </a:r>
            <a:r>
              <a:rPr lang="es-ES" dirty="0" smtClean="0"/>
              <a:t> </a:t>
            </a:r>
            <a:r>
              <a:rPr lang="es-ES" dirty="0" err="1" smtClean="0"/>
              <a:t>have</a:t>
            </a:r>
            <a:r>
              <a:rPr lang="es-ES" dirty="0" smtClean="0"/>
              <a:t> a </a:t>
            </a:r>
            <a:r>
              <a:rPr lang="es-ES" dirty="0" err="1" smtClean="0"/>
              <a:t>good</a:t>
            </a:r>
            <a:r>
              <a:rPr lang="es-ES" dirty="0" smtClean="0"/>
              <a:t> </a:t>
            </a:r>
            <a:r>
              <a:rPr lang="es-ES" dirty="0" err="1" smtClean="0"/>
              <a:t>reputation</a:t>
            </a:r>
            <a:r>
              <a:rPr lang="es-ES" dirty="0" smtClean="0"/>
              <a:t> as a </a:t>
            </a:r>
            <a:r>
              <a:rPr lang="es-ES" dirty="0" err="1" smtClean="0"/>
              <a:t>researcher</a:t>
            </a:r>
            <a:r>
              <a:rPr lang="es-ES" dirty="0" smtClean="0"/>
              <a:t> </a:t>
            </a:r>
            <a:r>
              <a:rPr lang="es-ES" dirty="0" err="1" smtClean="0"/>
              <a:t>because</a:t>
            </a:r>
            <a:r>
              <a:rPr lang="es-ES" dirty="0" smtClean="0"/>
              <a:t> of </a:t>
            </a:r>
            <a:r>
              <a:rPr lang="es-ES" dirty="0" err="1" smtClean="0"/>
              <a:t>the</a:t>
            </a:r>
            <a:r>
              <a:rPr lang="es-ES" dirty="0" smtClean="0"/>
              <a:t> role </a:t>
            </a:r>
            <a:r>
              <a:rPr lang="es-ES" dirty="0" err="1" smtClean="0"/>
              <a:t>she</a:t>
            </a:r>
            <a:r>
              <a:rPr lang="es-ES" dirty="0" smtClean="0"/>
              <a:t>/he </a:t>
            </a:r>
            <a:r>
              <a:rPr lang="es-ES" dirty="0" err="1" smtClean="0"/>
              <a:t>is</a:t>
            </a:r>
            <a:r>
              <a:rPr lang="es-ES" dirty="0" smtClean="0"/>
              <a:t> </a:t>
            </a:r>
            <a:r>
              <a:rPr lang="es-ES" dirty="0" err="1" smtClean="0"/>
              <a:t>playing</a:t>
            </a:r>
            <a:r>
              <a:rPr lang="es-ES" dirty="0" smtClean="0"/>
              <a:t> in </a:t>
            </a:r>
            <a:r>
              <a:rPr lang="es-ES" dirty="0" err="1" smtClean="0"/>
              <a:t>that</a:t>
            </a:r>
            <a:r>
              <a:rPr lang="es-ES" dirty="0" smtClean="0"/>
              <a:t> </a:t>
            </a:r>
            <a:r>
              <a:rPr lang="es-ES" dirty="0" err="1" smtClean="0"/>
              <a:t>institution</a:t>
            </a:r>
            <a:r>
              <a:rPr lang="es-ES" dirty="0" smtClean="0"/>
              <a:t>.</a:t>
            </a:r>
            <a:endParaRPr lang="es-ES" dirty="0"/>
          </a:p>
          <a:p>
            <a:endParaRPr lang="es-ES" dirty="0" smtClean="0"/>
          </a:p>
          <a:p>
            <a:r>
              <a:rPr lang="es-ES" dirty="0"/>
              <a:t>	</a:t>
            </a:r>
          </a:p>
        </p:txBody>
      </p:sp>
      <p:sp>
        <p:nvSpPr>
          <p:cNvPr id="7" name="6 CuadroTexto"/>
          <p:cNvSpPr txBox="1"/>
          <p:nvPr/>
        </p:nvSpPr>
        <p:spPr>
          <a:xfrm>
            <a:off x="0" y="0"/>
            <a:ext cx="7776864" cy="338554"/>
          </a:xfrm>
          <a:prstGeom prst="rect">
            <a:avLst/>
          </a:prstGeom>
          <a:noFill/>
        </p:spPr>
        <p:txBody>
          <a:bodyPr wrap="square" rtlCol="0">
            <a:spAutoFit/>
          </a:bodyPr>
          <a:lstStyle/>
          <a:p>
            <a:r>
              <a:rPr lang="ca-ES" sz="1600" dirty="0"/>
              <a:t>4 - </a:t>
            </a:r>
            <a:r>
              <a:rPr lang="ca-ES" sz="1600" dirty="0" err="1"/>
              <a:t>Reputation</a:t>
            </a:r>
            <a:r>
              <a:rPr lang="ca-ES" sz="1600" dirty="0"/>
              <a:t> in </a:t>
            </a:r>
            <a:r>
              <a:rPr lang="ca-ES" sz="1600" dirty="0" err="1" smtClean="0"/>
              <a:t>multiagent</a:t>
            </a:r>
            <a:r>
              <a:rPr lang="ca-ES" sz="1600" dirty="0" smtClean="0"/>
              <a:t> </a:t>
            </a:r>
            <a:r>
              <a:rPr lang="ca-ES" sz="1600" dirty="0" err="1"/>
              <a:t>societies</a:t>
            </a:r>
            <a:r>
              <a:rPr lang="ca-ES" sz="1600" dirty="0"/>
              <a:t> </a:t>
            </a:r>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771184690"/>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ítulo 1"/>
          <p:cNvSpPr>
            <a:spLocks noGrp="1"/>
          </p:cNvSpPr>
          <p:nvPr>
            <p:ph type="title"/>
          </p:nvPr>
        </p:nvSpPr>
        <p:spPr>
          <a:xfrm>
            <a:off x="457200" y="381000"/>
            <a:ext cx="8534400" cy="715962"/>
          </a:xfrm>
        </p:spPr>
        <p:txBody>
          <a:bodyPr anchor="t">
            <a:normAutofit/>
          </a:bodyPr>
          <a:lstStyle/>
          <a:p>
            <a:pPr algn="l">
              <a:buFont typeface="Arial"/>
              <a:buChar char="•"/>
            </a:pPr>
            <a:r>
              <a:rPr lang="es-ES_tradnl" sz="3200" dirty="0" smtClean="0"/>
              <a:t> </a:t>
            </a:r>
            <a:r>
              <a:rPr lang="es-ES_tradnl" sz="3200" dirty="0" err="1" smtClean="0"/>
              <a:t>Putting</a:t>
            </a:r>
            <a:r>
              <a:rPr lang="es-ES_tradnl" sz="3200" dirty="0" smtClean="0"/>
              <a:t> </a:t>
            </a:r>
            <a:r>
              <a:rPr lang="es-ES_tradnl" sz="3200" dirty="0" err="1" smtClean="0"/>
              <a:t>all</a:t>
            </a:r>
            <a:r>
              <a:rPr lang="es-ES_tradnl" sz="3200" dirty="0" smtClean="0"/>
              <a:t> </a:t>
            </a:r>
            <a:r>
              <a:rPr lang="es-ES_tradnl" sz="3200" dirty="0" err="1" smtClean="0"/>
              <a:t>together</a:t>
            </a:r>
            <a:endParaRPr lang="es-ES_tradnl" sz="3200" dirty="0"/>
          </a:p>
        </p:txBody>
      </p:sp>
      <p:sp>
        <p:nvSpPr>
          <p:cNvPr id="4" name="Rectángulo redondeado 3"/>
          <p:cNvSpPr/>
          <p:nvPr/>
        </p:nvSpPr>
        <p:spPr>
          <a:xfrm>
            <a:off x="971600" y="1500553"/>
            <a:ext cx="1728192" cy="576064"/>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s-ES" dirty="0" err="1" smtClean="0"/>
              <a:t>Communicated</a:t>
            </a:r>
            <a:r>
              <a:rPr lang="es-ES" dirty="0" smtClean="0"/>
              <a:t> </a:t>
            </a:r>
            <a:r>
              <a:rPr lang="es-ES" dirty="0" err="1" smtClean="0"/>
              <a:t>images</a:t>
            </a:r>
            <a:endParaRPr lang="es-ES" dirty="0"/>
          </a:p>
        </p:txBody>
      </p:sp>
      <p:sp>
        <p:nvSpPr>
          <p:cNvPr id="10" name="Rectángulo redondeado 9"/>
          <p:cNvSpPr/>
          <p:nvPr/>
        </p:nvSpPr>
        <p:spPr>
          <a:xfrm>
            <a:off x="3707904" y="1500553"/>
            <a:ext cx="1728192" cy="576064"/>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s-ES" dirty="0" err="1" smtClean="0"/>
              <a:t>Communicated</a:t>
            </a:r>
            <a:endParaRPr lang="es-ES" dirty="0"/>
          </a:p>
          <a:p>
            <a:pPr algn="ctr"/>
            <a:r>
              <a:rPr lang="es-ES" dirty="0" err="1" smtClean="0"/>
              <a:t>reputation</a:t>
            </a:r>
            <a:endParaRPr lang="es-ES" dirty="0"/>
          </a:p>
        </p:txBody>
      </p:sp>
      <p:sp>
        <p:nvSpPr>
          <p:cNvPr id="11" name="Rectángulo redondeado 10"/>
          <p:cNvSpPr/>
          <p:nvPr/>
        </p:nvSpPr>
        <p:spPr>
          <a:xfrm>
            <a:off x="6372200" y="1484784"/>
            <a:ext cx="1728192" cy="576064"/>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s-ES" dirty="0" err="1" smtClean="0"/>
              <a:t>Inherited</a:t>
            </a:r>
            <a:r>
              <a:rPr lang="es-ES" dirty="0" smtClean="0"/>
              <a:t> </a:t>
            </a:r>
            <a:r>
              <a:rPr lang="es-ES" dirty="0" err="1" smtClean="0"/>
              <a:t>reputation</a:t>
            </a:r>
            <a:endParaRPr lang="es-ES" dirty="0"/>
          </a:p>
        </p:txBody>
      </p:sp>
      <p:sp>
        <p:nvSpPr>
          <p:cNvPr id="7" name="Rectángulo 6"/>
          <p:cNvSpPr/>
          <p:nvPr/>
        </p:nvSpPr>
        <p:spPr>
          <a:xfrm>
            <a:off x="4139952" y="3284984"/>
            <a:ext cx="936104" cy="864096"/>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cxnSp>
        <p:nvCxnSpPr>
          <p:cNvPr id="12" name="Conector recto de flecha 11"/>
          <p:cNvCxnSpPr>
            <a:stCxn id="4" idx="2"/>
            <a:endCxn id="7" idx="0"/>
          </p:cNvCxnSpPr>
          <p:nvPr/>
        </p:nvCxnSpPr>
        <p:spPr>
          <a:xfrm>
            <a:off x="1835696" y="2076617"/>
            <a:ext cx="2772308" cy="1208367"/>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4" name="Conector recto de flecha 13"/>
          <p:cNvCxnSpPr>
            <a:stCxn id="10" idx="2"/>
            <a:endCxn id="7" idx="0"/>
          </p:cNvCxnSpPr>
          <p:nvPr/>
        </p:nvCxnSpPr>
        <p:spPr>
          <a:xfrm>
            <a:off x="4572000" y="2076617"/>
            <a:ext cx="36004" cy="1208367"/>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6" name="Conector recto de flecha 15"/>
          <p:cNvCxnSpPr>
            <a:stCxn id="11" idx="2"/>
            <a:endCxn id="7" idx="0"/>
          </p:cNvCxnSpPr>
          <p:nvPr/>
        </p:nvCxnSpPr>
        <p:spPr>
          <a:xfrm flipH="1">
            <a:off x="4608004" y="2060848"/>
            <a:ext cx="2628292" cy="1224136"/>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graphicFrame>
        <p:nvGraphicFramePr>
          <p:cNvPr id="18" name="Objeto 17"/>
          <p:cNvGraphicFramePr>
            <a:graphicFrameLocks noChangeAspect="1"/>
          </p:cNvGraphicFramePr>
          <p:nvPr>
            <p:extLst>
              <p:ext uri="{D42A27DB-BD31-4B8C-83A1-F6EECF244321}">
                <p14:mod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564603067"/>
              </p:ext>
            </p:extLst>
          </p:nvPr>
        </p:nvGraphicFramePr>
        <p:xfrm>
          <a:off x="4355976" y="3356992"/>
          <a:ext cx="643756" cy="643756"/>
        </p:xfrm>
        <a:graphic>
          <a:graphicData uri="http://schemas.openxmlformats.org/presentationml/2006/ole">
            <p:oleObj spid="_x0000_s5158" name="Ecuación" r:id="rId3" imgW="279400" imgH="279400" progId="Equation.3">
              <p:embed/>
            </p:oleObj>
          </a:graphicData>
        </a:graphic>
      </p:graphicFrame>
      <p:sp>
        <p:nvSpPr>
          <p:cNvPr id="17" name="CuadroTexto 16"/>
          <p:cNvSpPr txBox="1"/>
          <p:nvPr/>
        </p:nvSpPr>
        <p:spPr>
          <a:xfrm>
            <a:off x="5292080" y="2993036"/>
            <a:ext cx="1788996" cy="369332"/>
          </a:xfrm>
          <a:prstGeom prst="rect">
            <a:avLst/>
          </a:prstGeom>
          <a:noFill/>
        </p:spPr>
        <p:txBody>
          <a:bodyPr wrap="none" rtlCol="0">
            <a:spAutoFit/>
          </a:bodyPr>
          <a:lstStyle/>
          <a:p>
            <a:r>
              <a:rPr lang="es-ES" dirty="0" err="1" smtClean="0"/>
              <a:t>Example</a:t>
            </a:r>
            <a:r>
              <a:rPr lang="es-ES" dirty="0" smtClean="0"/>
              <a:t>: </a:t>
            </a:r>
            <a:r>
              <a:rPr lang="es-ES" dirty="0" err="1" smtClean="0"/>
              <a:t>ReGreT</a:t>
            </a:r>
            <a:endParaRPr lang="es-ES" dirty="0"/>
          </a:p>
        </p:txBody>
      </p:sp>
      <p:pic>
        <p:nvPicPr>
          <p:cNvPr id="19" name="Imagen 18"/>
          <p:cNvPicPr>
            <a:picLocks noChangeAspect="1"/>
          </p:cNvPicPr>
          <p:nvPr/>
        </p:nvPicPr>
        <p:blipFill>
          <a:blip r:embed="rId4"/>
          <a:stretch>
            <a:fillRect/>
          </a:stretch>
        </p:blipFill>
        <p:spPr>
          <a:xfrm>
            <a:off x="5220072" y="3362368"/>
            <a:ext cx="3119015" cy="663620"/>
          </a:xfrm>
          <a:prstGeom prst="rect">
            <a:avLst/>
          </a:prstGeom>
        </p:spPr>
      </p:pic>
      <p:pic>
        <p:nvPicPr>
          <p:cNvPr id="20" name="Imagen 19"/>
          <p:cNvPicPr>
            <a:picLocks noChangeAspect="1"/>
          </p:cNvPicPr>
          <p:nvPr/>
        </p:nvPicPr>
        <p:blipFill>
          <a:blip r:embed="rId5"/>
          <a:stretch>
            <a:fillRect/>
          </a:stretch>
        </p:blipFill>
        <p:spPr>
          <a:xfrm>
            <a:off x="5344427" y="4029090"/>
            <a:ext cx="3506908" cy="1591664"/>
          </a:xfrm>
          <a:prstGeom prst="rect">
            <a:avLst/>
          </a:prstGeom>
        </p:spPr>
      </p:pic>
      <p:sp>
        <p:nvSpPr>
          <p:cNvPr id="21" name="CuadroTexto 20"/>
          <p:cNvSpPr txBox="1"/>
          <p:nvPr/>
        </p:nvSpPr>
        <p:spPr>
          <a:xfrm>
            <a:off x="3168016" y="5877272"/>
            <a:ext cx="6012496" cy="923330"/>
          </a:xfrm>
          <a:prstGeom prst="rect">
            <a:avLst/>
          </a:prstGeom>
          <a:noFill/>
        </p:spPr>
        <p:txBody>
          <a:bodyPr wrap="none" rtlCol="0">
            <a:spAutoFit/>
          </a:bodyPr>
          <a:lstStyle/>
          <a:p>
            <a:r>
              <a:rPr lang="es-ES" i="1" dirty="0" smtClean="0"/>
              <a:t>R -&gt; </a:t>
            </a:r>
            <a:r>
              <a:rPr lang="es-ES" i="1" dirty="0" err="1" smtClean="0"/>
              <a:t>Reputation</a:t>
            </a:r>
            <a:r>
              <a:rPr lang="es-ES" i="1" dirty="0" smtClean="0"/>
              <a:t> </a:t>
            </a:r>
            <a:r>
              <a:rPr lang="es-ES" i="1" dirty="0" err="1" smtClean="0"/>
              <a:t>value</a:t>
            </a:r>
            <a:endParaRPr lang="es-ES" i="1" dirty="0" smtClean="0"/>
          </a:p>
          <a:p>
            <a:r>
              <a:rPr lang="es-ES" i="1" dirty="0" smtClean="0"/>
              <a:t>RL -&gt; </a:t>
            </a:r>
            <a:r>
              <a:rPr lang="es-ES" i="1" dirty="0" err="1" smtClean="0"/>
              <a:t>Reliability</a:t>
            </a:r>
            <a:r>
              <a:rPr lang="es-ES" i="1" dirty="0" smtClean="0"/>
              <a:t> </a:t>
            </a:r>
            <a:r>
              <a:rPr lang="es-ES" i="1" dirty="0" err="1" smtClean="0"/>
              <a:t>value</a:t>
            </a:r>
            <a:endParaRPr lang="es-ES" i="1" dirty="0" smtClean="0"/>
          </a:p>
          <a:p>
            <a:r>
              <a:rPr lang="es-ES" i="1" dirty="0" smtClean="0"/>
              <a:t>W,N,S,D -&gt; </a:t>
            </a:r>
            <a:r>
              <a:rPr lang="es-ES" i="1" dirty="0" err="1" smtClean="0"/>
              <a:t>witness</a:t>
            </a:r>
            <a:r>
              <a:rPr lang="es-ES" i="1" dirty="0" smtClean="0"/>
              <a:t>, </a:t>
            </a:r>
            <a:r>
              <a:rPr lang="es-ES" i="1" dirty="0" err="1" smtClean="0"/>
              <a:t>neighborhood</a:t>
            </a:r>
            <a:r>
              <a:rPr lang="es-ES" i="1" dirty="0" smtClean="0"/>
              <a:t>, </a:t>
            </a:r>
            <a:r>
              <a:rPr lang="es-ES" i="1" dirty="0" err="1" smtClean="0"/>
              <a:t>system</a:t>
            </a:r>
            <a:r>
              <a:rPr lang="es-ES" i="1" dirty="0" smtClean="0"/>
              <a:t>, default </a:t>
            </a:r>
            <a:r>
              <a:rPr lang="es-ES" i="1" dirty="0" err="1" smtClean="0"/>
              <a:t>reputation</a:t>
            </a:r>
            <a:endParaRPr lang="es-ES" i="1" dirty="0"/>
          </a:p>
        </p:txBody>
      </p:sp>
      <p:sp>
        <p:nvSpPr>
          <p:cNvPr id="22" name="21 CuadroTexto"/>
          <p:cNvSpPr txBox="1"/>
          <p:nvPr/>
        </p:nvSpPr>
        <p:spPr>
          <a:xfrm>
            <a:off x="0" y="0"/>
            <a:ext cx="7776864" cy="338554"/>
          </a:xfrm>
          <a:prstGeom prst="rect">
            <a:avLst/>
          </a:prstGeom>
          <a:noFill/>
        </p:spPr>
        <p:txBody>
          <a:bodyPr wrap="square" rtlCol="0">
            <a:spAutoFit/>
          </a:bodyPr>
          <a:lstStyle/>
          <a:p>
            <a:r>
              <a:rPr lang="ca-ES" sz="1600" dirty="0"/>
              <a:t>4 - </a:t>
            </a:r>
            <a:r>
              <a:rPr lang="ca-ES" sz="1600" dirty="0" err="1"/>
              <a:t>Reputation</a:t>
            </a:r>
            <a:r>
              <a:rPr lang="ca-ES" sz="1600" dirty="0"/>
              <a:t> in </a:t>
            </a:r>
            <a:r>
              <a:rPr lang="ca-ES" sz="1600" dirty="0" err="1" smtClean="0"/>
              <a:t>multiagent</a:t>
            </a:r>
            <a:r>
              <a:rPr lang="ca-ES" sz="1600" dirty="0" smtClean="0"/>
              <a:t> </a:t>
            </a:r>
            <a:r>
              <a:rPr lang="ca-ES" sz="1600" dirty="0" err="1"/>
              <a:t>societies</a:t>
            </a:r>
            <a:r>
              <a:rPr lang="ca-ES" sz="1600" dirty="0"/>
              <a:t> </a:t>
            </a:r>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011416505"/>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ca-ES" sz="3600" dirty="0" err="1" smtClean="0"/>
              <a:t>Centralized</a:t>
            </a:r>
            <a:r>
              <a:rPr lang="ca-ES" sz="3600" dirty="0" smtClean="0"/>
              <a:t> </a:t>
            </a:r>
            <a:r>
              <a:rPr lang="ca-ES" sz="3600" dirty="0" err="1" smtClean="0"/>
              <a:t>vs</a:t>
            </a:r>
            <a:r>
              <a:rPr lang="ca-ES" sz="3600" dirty="0" smtClean="0"/>
              <a:t> </a:t>
            </a:r>
            <a:r>
              <a:rPr lang="ca-ES" sz="3600" dirty="0" err="1" smtClean="0"/>
              <a:t>Decentralized</a:t>
            </a:r>
            <a:r>
              <a:rPr lang="ca-ES" sz="3600" dirty="0" smtClean="0"/>
              <a:t> models</a:t>
            </a:r>
            <a:endParaRPr lang="es-ES" sz="3600" dirty="0"/>
          </a:p>
        </p:txBody>
      </p:sp>
      <p:sp>
        <p:nvSpPr>
          <p:cNvPr id="3" name="2 Marcador de contenido"/>
          <p:cNvSpPr>
            <a:spLocks noGrp="1"/>
          </p:cNvSpPr>
          <p:nvPr>
            <p:ph idx="1"/>
          </p:nvPr>
        </p:nvSpPr>
        <p:spPr>
          <a:xfrm>
            <a:off x="457200" y="1600201"/>
            <a:ext cx="8229600" cy="676672"/>
          </a:xfrm>
        </p:spPr>
        <p:txBody>
          <a:bodyPr/>
          <a:lstStyle/>
          <a:p>
            <a:r>
              <a:rPr lang="es-ES_tradnl" dirty="0" err="1" smtClean="0"/>
              <a:t>Centralized</a:t>
            </a:r>
            <a:endParaRPr lang="es-ES" dirty="0"/>
          </a:p>
        </p:txBody>
      </p:sp>
      <p:sp>
        <p:nvSpPr>
          <p:cNvPr id="5" name="Rectángulo redondeado 4"/>
          <p:cNvSpPr/>
          <p:nvPr/>
        </p:nvSpPr>
        <p:spPr>
          <a:xfrm>
            <a:off x="841505" y="3960519"/>
            <a:ext cx="1224136" cy="144016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s-ES" dirty="0" smtClean="0"/>
              <a:t>Central</a:t>
            </a:r>
          </a:p>
          <a:p>
            <a:pPr algn="ctr"/>
            <a:r>
              <a:rPr lang="es-ES" dirty="0" err="1" smtClean="0"/>
              <a:t>service</a:t>
            </a:r>
            <a:endParaRPr lang="es-ES" dirty="0"/>
          </a:p>
        </p:txBody>
      </p:sp>
      <p:sp>
        <p:nvSpPr>
          <p:cNvPr id="6" name="Elipse 5"/>
          <p:cNvSpPr/>
          <p:nvPr/>
        </p:nvSpPr>
        <p:spPr>
          <a:xfrm>
            <a:off x="2425681" y="2664376"/>
            <a:ext cx="720080" cy="720080"/>
          </a:xfrm>
          <a:prstGeom prst="ellipse">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s-ES" sz="1400" dirty="0" err="1" smtClean="0"/>
              <a:t>Ind</a:t>
            </a:r>
            <a:r>
              <a:rPr lang="es-ES" sz="1400" dirty="0" smtClean="0"/>
              <a:t>. A</a:t>
            </a:r>
            <a:endParaRPr lang="es-ES" sz="1400" dirty="0"/>
          </a:p>
        </p:txBody>
      </p:sp>
      <p:sp>
        <p:nvSpPr>
          <p:cNvPr id="7" name="Elipse 6"/>
          <p:cNvSpPr/>
          <p:nvPr/>
        </p:nvSpPr>
        <p:spPr>
          <a:xfrm>
            <a:off x="3131840" y="3240439"/>
            <a:ext cx="720080" cy="720080"/>
          </a:xfrm>
          <a:prstGeom prst="ellipse">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s-ES" sz="1400" dirty="0" err="1" smtClean="0"/>
              <a:t>Ind</a:t>
            </a:r>
            <a:r>
              <a:rPr lang="es-ES" sz="1400" dirty="0" smtClean="0"/>
              <a:t>. B</a:t>
            </a:r>
            <a:endParaRPr lang="es-ES" sz="1400" dirty="0"/>
          </a:p>
        </p:txBody>
      </p:sp>
      <p:sp>
        <p:nvSpPr>
          <p:cNvPr id="8" name="Elipse 7"/>
          <p:cNvSpPr/>
          <p:nvPr/>
        </p:nvSpPr>
        <p:spPr>
          <a:xfrm>
            <a:off x="3131840" y="4186418"/>
            <a:ext cx="720080" cy="720080"/>
          </a:xfrm>
          <a:prstGeom prst="ellipse">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s-ES" sz="1400" dirty="0" err="1" smtClean="0"/>
              <a:t>Ind</a:t>
            </a:r>
            <a:r>
              <a:rPr lang="es-ES" sz="1400" dirty="0" smtClean="0"/>
              <a:t>. C</a:t>
            </a:r>
            <a:endParaRPr lang="es-ES" sz="1400" dirty="0"/>
          </a:p>
        </p:txBody>
      </p:sp>
      <p:sp>
        <p:nvSpPr>
          <p:cNvPr id="9" name="CuadroTexto 8"/>
          <p:cNvSpPr txBox="1"/>
          <p:nvPr/>
        </p:nvSpPr>
        <p:spPr>
          <a:xfrm>
            <a:off x="5236930" y="1340768"/>
            <a:ext cx="3456384" cy="1815882"/>
          </a:xfrm>
          <a:prstGeom prst="rect">
            <a:avLst/>
          </a:prstGeom>
          <a:noFill/>
        </p:spPr>
        <p:txBody>
          <a:bodyPr wrap="square" rtlCol="0">
            <a:spAutoFit/>
          </a:bodyPr>
          <a:lstStyle/>
          <a:p>
            <a:r>
              <a:rPr lang="es-ES" sz="1400" dirty="0" err="1" smtClean="0"/>
              <a:t>All</a:t>
            </a:r>
            <a:r>
              <a:rPr lang="es-ES" sz="1400" dirty="0" smtClean="0"/>
              <a:t> </a:t>
            </a:r>
            <a:r>
              <a:rPr lang="es-ES" sz="1400" dirty="0" err="1" smtClean="0"/>
              <a:t>the</a:t>
            </a:r>
            <a:r>
              <a:rPr lang="es-ES" sz="1400" dirty="0" smtClean="0"/>
              <a:t> </a:t>
            </a:r>
            <a:r>
              <a:rPr lang="es-ES" sz="1400" dirty="0" err="1" smtClean="0"/>
              <a:t>information</a:t>
            </a:r>
            <a:r>
              <a:rPr lang="es-ES" sz="1400" dirty="0" smtClean="0"/>
              <a:t> </a:t>
            </a:r>
            <a:r>
              <a:rPr lang="es-ES" sz="1400" dirty="0" err="1" smtClean="0"/>
              <a:t>available</a:t>
            </a:r>
            <a:r>
              <a:rPr lang="es-ES" sz="1400" dirty="0" smtClean="0"/>
              <a:t> in </a:t>
            </a:r>
            <a:r>
              <a:rPr lang="es-ES" sz="1400" dirty="0" err="1" smtClean="0"/>
              <a:t>the</a:t>
            </a:r>
            <a:r>
              <a:rPr lang="es-ES" sz="1400" dirty="0" smtClean="0"/>
              <a:t> </a:t>
            </a:r>
            <a:r>
              <a:rPr lang="es-ES" sz="1400" dirty="0" err="1" smtClean="0"/>
              <a:t>society</a:t>
            </a:r>
            <a:r>
              <a:rPr lang="es-ES" sz="1400" dirty="0" smtClean="0"/>
              <a:t> can be </a:t>
            </a:r>
            <a:r>
              <a:rPr lang="es-ES" sz="1400" dirty="0" err="1" smtClean="0"/>
              <a:t>used</a:t>
            </a:r>
            <a:r>
              <a:rPr lang="es-ES" sz="1400" dirty="0" smtClean="0"/>
              <a:t>.</a:t>
            </a:r>
          </a:p>
          <a:p>
            <a:endParaRPr lang="es-ES" sz="1400" dirty="0" smtClean="0"/>
          </a:p>
          <a:p>
            <a:r>
              <a:rPr lang="es-ES" sz="1400" dirty="0" err="1" smtClean="0"/>
              <a:t>Wrong</a:t>
            </a:r>
            <a:r>
              <a:rPr lang="es-ES" sz="1400" dirty="0" smtClean="0"/>
              <a:t> </a:t>
            </a:r>
            <a:r>
              <a:rPr lang="es-ES" sz="1400" dirty="0" err="1"/>
              <a:t>or</a:t>
            </a:r>
            <a:r>
              <a:rPr lang="es-ES" sz="1400" dirty="0"/>
              <a:t> </a:t>
            </a:r>
            <a:r>
              <a:rPr lang="es-ES" sz="1400" dirty="0" err="1"/>
              <a:t>biased</a:t>
            </a:r>
            <a:r>
              <a:rPr lang="es-ES" sz="1400" dirty="0"/>
              <a:t> </a:t>
            </a:r>
            <a:r>
              <a:rPr lang="es-ES" sz="1400" dirty="0" err="1"/>
              <a:t>information</a:t>
            </a:r>
            <a:r>
              <a:rPr lang="es-ES" sz="1400" dirty="0"/>
              <a:t> </a:t>
            </a:r>
            <a:r>
              <a:rPr lang="es-ES" sz="1400" dirty="0" smtClean="0"/>
              <a:t>has </a:t>
            </a:r>
            <a:r>
              <a:rPr lang="es-ES" sz="1400" dirty="0"/>
              <a:t>a </a:t>
            </a:r>
            <a:r>
              <a:rPr lang="es-ES" sz="1400" dirty="0" err="1"/>
              <a:t>lesser</a:t>
            </a:r>
            <a:r>
              <a:rPr lang="es-ES" sz="1400" dirty="0"/>
              <a:t> </a:t>
            </a:r>
            <a:r>
              <a:rPr lang="es-ES" sz="1400" dirty="0" err="1"/>
              <a:t>bad</a:t>
            </a:r>
            <a:r>
              <a:rPr lang="es-ES" sz="1400" dirty="0"/>
              <a:t> </a:t>
            </a:r>
            <a:r>
              <a:rPr lang="es-ES" sz="1400" dirty="0" err="1"/>
              <a:t>impact</a:t>
            </a:r>
            <a:r>
              <a:rPr lang="es-ES" sz="1400" dirty="0"/>
              <a:t> </a:t>
            </a:r>
            <a:r>
              <a:rPr lang="es-ES" sz="1400" dirty="0" err="1"/>
              <a:t>on</a:t>
            </a:r>
            <a:r>
              <a:rPr lang="es-ES" sz="1400" dirty="0"/>
              <a:t> </a:t>
            </a:r>
            <a:r>
              <a:rPr lang="es-ES" sz="1400" dirty="0" err="1"/>
              <a:t>the</a:t>
            </a:r>
            <a:r>
              <a:rPr lang="es-ES" sz="1400" dirty="0"/>
              <a:t> final </a:t>
            </a:r>
            <a:r>
              <a:rPr lang="es-ES" sz="1400" dirty="0" err="1" smtClean="0"/>
              <a:t>value</a:t>
            </a:r>
            <a:r>
              <a:rPr lang="es-ES" sz="1400" dirty="0" smtClean="0"/>
              <a:t>.</a:t>
            </a:r>
          </a:p>
          <a:p>
            <a:endParaRPr lang="es-ES" sz="1400" dirty="0" smtClean="0"/>
          </a:p>
          <a:p>
            <a:r>
              <a:rPr lang="es-ES" sz="1400" dirty="0" err="1" smtClean="0"/>
              <a:t>First</a:t>
            </a:r>
            <a:r>
              <a:rPr lang="es-ES" sz="1400" dirty="0" smtClean="0"/>
              <a:t> </a:t>
            </a:r>
            <a:r>
              <a:rPr lang="es-ES" sz="1400" dirty="0" err="1" smtClean="0"/>
              <a:t>comers</a:t>
            </a:r>
            <a:r>
              <a:rPr lang="es-ES" sz="1400" dirty="0" smtClean="0"/>
              <a:t> can </a:t>
            </a:r>
            <a:r>
              <a:rPr lang="es-ES" sz="1400" dirty="0" err="1" smtClean="0"/>
              <a:t>benefit</a:t>
            </a:r>
            <a:r>
              <a:rPr lang="es-ES" sz="1400" dirty="0" smtClean="0"/>
              <a:t> </a:t>
            </a:r>
            <a:r>
              <a:rPr lang="es-ES" sz="1400" dirty="0" err="1" smtClean="0"/>
              <a:t>from</a:t>
            </a:r>
            <a:r>
              <a:rPr lang="es-ES" sz="1400" dirty="0" smtClean="0"/>
              <a:t> </a:t>
            </a:r>
            <a:r>
              <a:rPr lang="es-ES" sz="1400" dirty="0" err="1" smtClean="0"/>
              <a:t>the</a:t>
            </a:r>
            <a:r>
              <a:rPr lang="es-ES" sz="1400" dirty="0" smtClean="0"/>
              <a:t> </a:t>
            </a:r>
            <a:r>
              <a:rPr lang="es-ES" sz="1400" dirty="0" err="1" smtClean="0"/>
              <a:t>information</a:t>
            </a:r>
            <a:r>
              <a:rPr lang="es-ES" sz="1400" dirty="0" smtClean="0"/>
              <a:t> </a:t>
            </a:r>
            <a:r>
              <a:rPr lang="es-ES" sz="1400" dirty="0" err="1" smtClean="0"/>
              <a:t>from</a:t>
            </a:r>
            <a:r>
              <a:rPr lang="es-ES" sz="1400" dirty="0" smtClean="0"/>
              <a:t> </a:t>
            </a:r>
            <a:r>
              <a:rPr lang="es-ES" sz="1400" dirty="0" err="1" smtClean="0"/>
              <a:t>the</a:t>
            </a:r>
            <a:r>
              <a:rPr lang="es-ES" sz="1400" dirty="0" smtClean="0"/>
              <a:t> </a:t>
            </a:r>
            <a:r>
              <a:rPr lang="es-ES" sz="1400" dirty="0" err="1" smtClean="0"/>
              <a:t>beginning</a:t>
            </a:r>
            <a:r>
              <a:rPr lang="es-ES" sz="1400" dirty="0" smtClean="0"/>
              <a:t>.</a:t>
            </a:r>
            <a:endParaRPr lang="es-ES" sz="1400" dirty="0"/>
          </a:p>
        </p:txBody>
      </p:sp>
      <p:sp>
        <p:nvSpPr>
          <p:cNvPr id="10" name="CuadroTexto 9"/>
          <p:cNvSpPr txBox="1"/>
          <p:nvPr/>
        </p:nvSpPr>
        <p:spPr>
          <a:xfrm>
            <a:off x="5236930" y="3356992"/>
            <a:ext cx="3456384" cy="2677656"/>
          </a:xfrm>
          <a:prstGeom prst="rect">
            <a:avLst/>
          </a:prstGeom>
          <a:noFill/>
        </p:spPr>
        <p:txBody>
          <a:bodyPr wrap="square" rtlCol="0">
            <a:spAutoFit/>
          </a:bodyPr>
          <a:lstStyle/>
          <a:p>
            <a:r>
              <a:rPr lang="es-ES" sz="1400" dirty="0" err="1"/>
              <a:t>The</a:t>
            </a:r>
            <a:r>
              <a:rPr lang="es-ES" sz="1400" dirty="0"/>
              <a:t> </a:t>
            </a:r>
            <a:r>
              <a:rPr lang="es-ES" sz="1400" dirty="0" err="1"/>
              <a:t>individuals</a:t>
            </a:r>
            <a:r>
              <a:rPr lang="es-ES" sz="1400" dirty="0"/>
              <a:t> </a:t>
            </a:r>
            <a:r>
              <a:rPr lang="es-ES" sz="1400" dirty="0" err="1"/>
              <a:t>have</a:t>
            </a:r>
            <a:r>
              <a:rPr lang="es-ES" sz="1400" dirty="0"/>
              <a:t> </a:t>
            </a:r>
            <a:r>
              <a:rPr lang="es-ES" sz="1400" dirty="0" err="1"/>
              <a:t>to</a:t>
            </a:r>
            <a:r>
              <a:rPr lang="es-ES" sz="1400" dirty="0"/>
              <a:t> trust </a:t>
            </a:r>
            <a:r>
              <a:rPr lang="es-ES" sz="1400" dirty="0" err="1"/>
              <a:t>the</a:t>
            </a:r>
            <a:r>
              <a:rPr lang="es-ES" sz="1400" dirty="0"/>
              <a:t> central </a:t>
            </a:r>
            <a:r>
              <a:rPr lang="es-ES" sz="1400" dirty="0" err="1"/>
              <a:t>service</a:t>
            </a:r>
            <a:r>
              <a:rPr lang="es-ES" sz="1400" dirty="0"/>
              <a:t> </a:t>
            </a:r>
            <a:r>
              <a:rPr lang="es-ES" sz="1400" dirty="0" err="1"/>
              <a:t>regarding</a:t>
            </a:r>
            <a:r>
              <a:rPr lang="es-ES" sz="1400" dirty="0"/>
              <a:t> </a:t>
            </a:r>
            <a:r>
              <a:rPr lang="es-ES" sz="1400" dirty="0" err="1"/>
              <a:t>the</a:t>
            </a:r>
            <a:r>
              <a:rPr lang="es-ES" sz="1400" dirty="0"/>
              <a:t> </a:t>
            </a:r>
            <a:r>
              <a:rPr lang="es-ES" sz="1400" dirty="0" err="1"/>
              <a:t>impartiality</a:t>
            </a:r>
            <a:r>
              <a:rPr lang="es-ES" sz="1400" dirty="0"/>
              <a:t> of </a:t>
            </a:r>
            <a:r>
              <a:rPr lang="es-ES" sz="1400" dirty="0" err="1"/>
              <a:t>the</a:t>
            </a:r>
            <a:r>
              <a:rPr lang="es-ES" sz="1400" dirty="0"/>
              <a:t> </a:t>
            </a:r>
            <a:r>
              <a:rPr lang="es-ES" sz="1400" dirty="0" err="1" smtClean="0"/>
              <a:t>calculation</a:t>
            </a:r>
            <a:r>
              <a:rPr lang="es-ES" sz="1400" dirty="0" smtClean="0"/>
              <a:t>.</a:t>
            </a:r>
          </a:p>
          <a:p>
            <a:endParaRPr lang="es-ES" sz="1400" dirty="0"/>
          </a:p>
          <a:p>
            <a:r>
              <a:rPr lang="es-ES" sz="1400" dirty="0" smtClean="0"/>
              <a:t>Do </a:t>
            </a:r>
            <a:r>
              <a:rPr lang="es-ES" sz="1400" dirty="0" err="1" smtClean="0"/>
              <a:t>not</a:t>
            </a:r>
            <a:r>
              <a:rPr lang="es-ES" sz="1400" dirty="0" smtClean="0"/>
              <a:t> </a:t>
            </a:r>
            <a:r>
              <a:rPr lang="es-ES" sz="1400" dirty="0" err="1" smtClean="0"/>
              <a:t>takes</a:t>
            </a:r>
            <a:r>
              <a:rPr lang="es-ES" sz="1400" dirty="0" smtClean="0"/>
              <a:t> </a:t>
            </a:r>
            <a:r>
              <a:rPr lang="es-ES" sz="1400" dirty="0" err="1" smtClean="0"/>
              <a:t>into</a:t>
            </a:r>
            <a:r>
              <a:rPr lang="es-ES" sz="1400" dirty="0" smtClean="0"/>
              <a:t> </a:t>
            </a:r>
            <a:r>
              <a:rPr lang="es-ES" sz="1400" dirty="0" err="1" smtClean="0"/>
              <a:t>account</a:t>
            </a:r>
            <a:r>
              <a:rPr lang="es-ES" sz="1400" dirty="0" smtClean="0"/>
              <a:t> personal </a:t>
            </a:r>
            <a:r>
              <a:rPr lang="es-ES" sz="1400" dirty="0" err="1" smtClean="0"/>
              <a:t>preferences</a:t>
            </a:r>
            <a:r>
              <a:rPr lang="es-ES" sz="1400" dirty="0" smtClean="0"/>
              <a:t> and </a:t>
            </a:r>
            <a:r>
              <a:rPr lang="es-ES" sz="1400" dirty="0" err="1" smtClean="0"/>
              <a:t>biases</a:t>
            </a:r>
            <a:r>
              <a:rPr lang="es-ES" sz="1400" dirty="0" smtClean="0"/>
              <a:t>.</a:t>
            </a:r>
          </a:p>
          <a:p>
            <a:endParaRPr lang="es-ES" sz="1400" dirty="0"/>
          </a:p>
          <a:p>
            <a:r>
              <a:rPr lang="es-ES" sz="1400" dirty="0" err="1" smtClean="0"/>
              <a:t>The</a:t>
            </a:r>
            <a:r>
              <a:rPr lang="es-ES" sz="1400" dirty="0" smtClean="0"/>
              <a:t> central </a:t>
            </a:r>
            <a:r>
              <a:rPr lang="es-ES" sz="1400" dirty="0" err="1" smtClean="0"/>
              <a:t>repository</a:t>
            </a:r>
            <a:r>
              <a:rPr lang="es-ES" sz="1400" dirty="0" smtClean="0"/>
              <a:t> </a:t>
            </a:r>
            <a:r>
              <a:rPr lang="es-ES" sz="1400" dirty="0" err="1" smtClean="0"/>
              <a:t>is</a:t>
            </a:r>
            <a:r>
              <a:rPr lang="es-ES" sz="1400" dirty="0" smtClean="0"/>
              <a:t> a </a:t>
            </a:r>
            <a:r>
              <a:rPr lang="es-ES" sz="1400" dirty="0" err="1" smtClean="0"/>
              <a:t>bottleneck</a:t>
            </a:r>
            <a:r>
              <a:rPr lang="es-ES" sz="1400" dirty="0" smtClean="0"/>
              <a:t> </a:t>
            </a:r>
            <a:r>
              <a:rPr lang="es-ES" sz="1400" dirty="0" err="1" smtClean="0"/>
              <a:t>for</a:t>
            </a:r>
            <a:r>
              <a:rPr lang="es-ES" sz="1400" dirty="0" smtClean="0"/>
              <a:t> </a:t>
            </a:r>
            <a:r>
              <a:rPr lang="es-ES" sz="1400" dirty="0" err="1" smtClean="0"/>
              <a:t>the</a:t>
            </a:r>
            <a:r>
              <a:rPr lang="es-ES" sz="1400" dirty="0" smtClean="0"/>
              <a:t> </a:t>
            </a:r>
            <a:r>
              <a:rPr lang="es-ES" sz="1400" dirty="0" err="1" smtClean="0"/>
              <a:t>system</a:t>
            </a:r>
            <a:r>
              <a:rPr lang="es-ES" sz="1400" dirty="0" smtClean="0"/>
              <a:t>.</a:t>
            </a:r>
          </a:p>
          <a:p>
            <a:endParaRPr lang="es-ES" sz="1400" dirty="0"/>
          </a:p>
          <a:p>
            <a:r>
              <a:rPr lang="es-ES" sz="1400" dirty="0" smtClean="0"/>
              <a:t>Security </a:t>
            </a:r>
            <a:r>
              <a:rPr lang="es-ES" sz="1400" dirty="0" err="1" smtClean="0"/>
              <a:t>problems</a:t>
            </a:r>
            <a:r>
              <a:rPr lang="es-ES" sz="1400" dirty="0" smtClean="0"/>
              <a:t>.</a:t>
            </a:r>
            <a:endParaRPr lang="es-ES" sz="1400" dirty="0"/>
          </a:p>
          <a:p>
            <a:endParaRPr lang="es-ES" sz="1400" dirty="0"/>
          </a:p>
        </p:txBody>
      </p:sp>
      <p:sp>
        <p:nvSpPr>
          <p:cNvPr id="11" name="Más 10"/>
          <p:cNvSpPr/>
          <p:nvPr/>
        </p:nvSpPr>
        <p:spPr>
          <a:xfrm>
            <a:off x="4871390" y="1441375"/>
            <a:ext cx="304800" cy="304800"/>
          </a:xfrm>
          <a:prstGeom prst="mathPlus">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s-ES_tradnl" dirty="0"/>
          </a:p>
        </p:txBody>
      </p:sp>
      <p:sp>
        <p:nvSpPr>
          <p:cNvPr id="12" name="Menos 11"/>
          <p:cNvSpPr/>
          <p:nvPr/>
        </p:nvSpPr>
        <p:spPr>
          <a:xfrm>
            <a:off x="4871390" y="4192925"/>
            <a:ext cx="304800" cy="323671"/>
          </a:xfrm>
          <a:prstGeom prst="mathMinus">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s-ES_tradnl"/>
          </a:p>
        </p:txBody>
      </p:sp>
      <p:sp>
        <p:nvSpPr>
          <p:cNvPr id="13" name="Más 12"/>
          <p:cNvSpPr/>
          <p:nvPr/>
        </p:nvSpPr>
        <p:spPr>
          <a:xfrm>
            <a:off x="4871390" y="2017440"/>
            <a:ext cx="304800" cy="304800"/>
          </a:xfrm>
          <a:prstGeom prst="mathPlus">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s-ES_tradnl" dirty="0"/>
          </a:p>
        </p:txBody>
      </p:sp>
      <p:sp>
        <p:nvSpPr>
          <p:cNvPr id="14" name="Más 13"/>
          <p:cNvSpPr/>
          <p:nvPr/>
        </p:nvSpPr>
        <p:spPr>
          <a:xfrm>
            <a:off x="4871390" y="2654032"/>
            <a:ext cx="304800" cy="304800"/>
          </a:xfrm>
          <a:prstGeom prst="mathPlus">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s-ES_tradnl" dirty="0"/>
          </a:p>
        </p:txBody>
      </p:sp>
      <p:sp>
        <p:nvSpPr>
          <p:cNvPr id="15" name="Menos 14"/>
          <p:cNvSpPr/>
          <p:nvPr/>
        </p:nvSpPr>
        <p:spPr>
          <a:xfrm>
            <a:off x="4871390" y="3359508"/>
            <a:ext cx="304800" cy="323671"/>
          </a:xfrm>
          <a:prstGeom prst="mathMinus">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s-ES_tradnl"/>
          </a:p>
        </p:txBody>
      </p:sp>
      <p:sp>
        <p:nvSpPr>
          <p:cNvPr id="27" name="Flecha izquierda 26"/>
          <p:cNvSpPr/>
          <p:nvPr/>
        </p:nvSpPr>
        <p:spPr>
          <a:xfrm rot="20159265">
            <a:off x="2209657" y="4104535"/>
            <a:ext cx="360040" cy="288032"/>
          </a:xfrm>
          <a:prstGeom prst="lef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8" name="CuadroTexto 27"/>
          <p:cNvSpPr txBox="1"/>
          <p:nvPr/>
        </p:nvSpPr>
        <p:spPr>
          <a:xfrm rot="3879803">
            <a:off x="2048326" y="3899937"/>
            <a:ext cx="1303324" cy="369332"/>
          </a:xfrm>
          <a:prstGeom prst="rect">
            <a:avLst/>
          </a:prstGeom>
          <a:noFill/>
        </p:spPr>
        <p:txBody>
          <a:bodyPr wrap="none" rtlCol="0">
            <a:spAutoFit/>
          </a:bodyPr>
          <a:lstStyle/>
          <a:p>
            <a:r>
              <a:rPr lang="es-ES" dirty="0" err="1" smtClean="0"/>
              <a:t>Information</a:t>
            </a:r>
            <a:endParaRPr lang="es-ES" dirty="0"/>
          </a:p>
        </p:txBody>
      </p:sp>
      <p:sp>
        <p:nvSpPr>
          <p:cNvPr id="29" name="Flecha curvada hacia la derecha 28"/>
          <p:cNvSpPr/>
          <p:nvPr/>
        </p:nvSpPr>
        <p:spPr>
          <a:xfrm rot="16691463">
            <a:off x="1723137" y="5033551"/>
            <a:ext cx="764638" cy="1570889"/>
          </a:xfrm>
          <a:prstGeom prst="curved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solidFill>
                <a:schemeClr val="tx1"/>
              </a:solidFill>
            </a:endParaRPr>
          </a:p>
        </p:txBody>
      </p:sp>
      <p:sp>
        <p:nvSpPr>
          <p:cNvPr id="30" name="Esquina doblada 29"/>
          <p:cNvSpPr/>
          <p:nvPr/>
        </p:nvSpPr>
        <p:spPr>
          <a:xfrm>
            <a:off x="2425681" y="4906498"/>
            <a:ext cx="568443" cy="576064"/>
          </a:xfrm>
          <a:prstGeom prst="foldedCorner">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s-ES" sz="1200" dirty="0" smtClean="0"/>
              <a:t>Rep. </a:t>
            </a:r>
            <a:r>
              <a:rPr lang="es-ES" sz="1200" dirty="0" err="1" smtClean="0"/>
              <a:t>Value</a:t>
            </a:r>
            <a:endParaRPr lang="es-ES" sz="1200" dirty="0"/>
          </a:p>
        </p:txBody>
      </p:sp>
      <p:sp>
        <p:nvSpPr>
          <p:cNvPr id="33" name="CuadroTexto 32"/>
          <p:cNvSpPr txBox="1"/>
          <p:nvPr/>
        </p:nvSpPr>
        <p:spPr>
          <a:xfrm>
            <a:off x="3059832" y="6165304"/>
            <a:ext cx="1043187" cy="369332"/>
          </a:xfrm>
          <a:prstGeom prst="rect">
            <a:avLst/>
          </a:prstGeom>
          <a:noFill/>
        </p:spPr>
        <p:txBody>
          <a:bodyPr wrap="none" rtlCol="0">
            <a:spAutoFit/>
          </a:bodyPr>
          <a:lstStyle/>
          <a:p>
            <a:r>
              <a:rPr lang="es-ES" dirty="0" err="1" smtClean="0"/>
              <a:t>Example</a:t>
            </a:r>
            <a:r>
              <a:rPr lang="es-ES" dirty="0"/>
              <a:t>:</a:t>
            </a:r>
          </a:p>
        </p:txBody>
      </p:sp>
      <p:sp>
        <p:nvSpPr>
          <p:cNvPr id="34" name="Rectángulo 33"/>
          <p:cNvSpPr/>
          <p:nvPr/>
        </p:nvSpPr>
        <p:spPr>
          <a:xfrm>
            <a:off x="3995936" y="6525924"/>
            <a:ext cx="1569660" cy="215444"/>
          </a:xfrm>
          <a:prstGeom prst="rect">
            <a:avLst/>
          </a:prstGeom>
        </p:spPr>
        <p:txBody>
          <a:bodyPr wrap="none">
            <a:spAutoFit/>
          </a:bodyPr>
          <a:lstStyle/>
          <a:p>
            <a:r>
              <a:rPr lang="en-US" sz="800" dirty="0"/>
              <a:t>Copyright © 1995-2012 eBay Inc.</a:t>
            </a:r>
            <a:endParaRPr lang="es-ES" sz="800" dirty="0"/>
          </a:p>
        </p:txBody>
      </p:sp>
      <p:sp>
        <p:nvSpPr>
          <p:cNvPr id="35" name="Menos 34"/>
          <p:cNvSpPr/>
          <p:nvPr/>
        </p:nvSpPr>
        <p:spPr>
          <a:xfrm>
            <a:off x="4871390" y="4869160"/>
            <a:ext cx="304800" cy="323671"/>
          </a:xfrm>
          <a:prstGeom prst="mathMinus">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s-ES_tradnl"/>
          </a:p>
        </p:txBody>
      </p:sp>
      <p:sp>
        <p:nvSpPr>
          <p:cNvPr id="36" name="Menos 35"/>
          <p:cNvSpPr/>
          <p:nvPr/>
        </p:nvSpPr>
        <p:spPr>
          <a:xfrm>
            <a:off x="4871390" y="5482562"/>
            <a:ext cx="304800" cy="323671"/>
          </a:xfrm>
          <a:prstGeom prst="mathMinus">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s-ES_tradnl"/>
          </a:p>
        </p:txBody>
      </p:sp>
      <p:pic>
        <p:nvPicPr>
          <p:cNvPr id="37" name="Imagen 36"/>
          <p:cNvPicPr>
            <a:picLocks noChangeAspect="1"/>
          </p:cNvPicPr>
          <p:nvPr/>
        </p:nvPicPr>
        <p:blipFill>
          <a:blip r:embed="rId3"/>
          <a:stretch>
            <a:fillRect/>
          </a:stretch>
        </p:blipFill>
        <p:spPr>
          <a:xfrm>
            <a:off x="4187428" y="6095237"/>
            <a:ext cx="1104652" cy="502115"/>
          </a:xfrm>
          <a:prstGeom prst="rect">
            <a:avLst/>
          </a:prstGeom>
        </p:spPr>
      </p:pic>
      <p:sp>
        <p:nvSpPr>
          <p:cNvPr id="25" name="24 CuadroTexto"/>
          <p:cNvSpPr txBox="1"/>
          <p:nvPr/>
        </p:nvSpPr>
        <p:spPr>
          <a:xfrm>
            <a:off x="0" y="0"/>
            <a:ext cx="7776864" cy="338554"/>
          </a:xfrm>
          <a:prstGeom prst="rect">
            <a:avLst/>
          </a:prstGeom>
          <a:noFill/>
        </p:spPr>
        <p:txBody>
          <a:bodyPr wrap="square" rtlCol="0">
            <a:spAutoFit/>
          </a:bodyPr>
          <a:lstStyle/>
          <a:p>
            <a:r>
              <a:rPr lang="ca-ES" sz="1600" dirty="0"/>
              <a:t>4 - </a:t>
            </a:r>
            <a:r>
              <a:rPr lang="ca-ES" sz="1600" dirty="0" err="1"/>
              <a:t>Reputation</a:t>
            </a:r>
            <a:r>
              <a:rPr lang="ca-ES" sz="1600" dirty="0"/>
              <a:t> in </a:t>
            </a:r>
            <a:r>
              <a:rPr lang="ca-ES" sz="1600" dirty="0" err="1" smtClean="0"/>
              <a:t>multiagent</a:t>
            </a:r>
            <a:r>
              <a:rPr lang="ca-ES" sz="1600" dirty="0" smtClean="0"/>
              <a:t> </a:t>
            </a:r>
            <a:r>
              <a:rPr lang="ca-ES" sz="1600" dirty="0" err="1"/>
              <a:t>societies</a:t>
            </a:r>
            <a:r>
              <a:rPr lang="ca-ES" sz="1600" dirty="0"/>
              <a:t> </a:t>
            </a:r>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166604801"/>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3" name="CuadroTexto 22"/>
          <p:cNvSpPr txBox="1"/>
          <p:nvPr/>
        </p:nvSpPr>
        <p:spPr>
          <a:xfrm>
            <a:off x="2723037" y="2686078"/>
            <a:ext cx="1512168" cy="646331"/>
          </a:xfrm>
          <a:prstGeom prst="rect">
            <a:avLst/>
          </a:prstGeom>
        </p:spPr>
        <p:style>
          <a:lnRef idx="1">
            <a:schemeClr val="accent5"/>
          </a:lnRef>
          <a:fillRef idx="2">
            <a:schemeClr val="accent5"/>
          </a:fillRef>
          <a:effectRef idx="1">
            <a:schemeClr val="accent5"/>
          </a:effectRef>
          <a:fontRef idx="minor">
            <a:schemeClr val="dk1"/>
          </a:fontRef>
        </p:style>
        <p:txBody>
          <a:bodyPr wrap="square" rtlCol="0">
            <a:spAutoFit/>
          </a:bodyPr>
          <a:lstStyle/>
          <a:p>
            <a:pPr algn="ctr"/>
            <a:r>
              <a:rPr lang="es-ES" sz="1200" dirty="0" err="1" smtClean="0"/>
              <a:t>Knowledge</a:t>
            </a:r>
            <a:r>
              <a:rPr lang="es-ES" sz="1200" dirty="0" smtClean="0"/>
              <a:t> </a:t>
            </a:r>
            <a:r>
              <a:rPr lang="es-ES" sz="1200" dirty="0" err="1" smtClean="0"/>
              <a:t>about</a:t>
            </a:r>
            <a:r>
              <a:rPr lang="es-ES" sz="1200" dirty="0" smtClean="0"/>
              <a:t> social </a:t>
            </a:r>
            <a:r>
              <a:rPr lang="es-ES" sz="1200" dirty="0" err="1" smtClean="0"/>
              <a:t>relations</a:t>
            </a:r>
            <a:r>
              <a:rPr lang="es-ES" sz="1200" dirty="0" smtClean="0"/>
              <a:t> and roles</a:t>
            </a:r>
            <a:endParaRPr lang="es-ES" sz="1200" dirty="0"/>
          </a:p>
        </p:txBody>
      </p:sp>
      <p:sp>
        <p:nvSpPr>
          <p:cNvPr id="2" name="1 Título"/>
          <p:cNvSpPr>
            <a:spLocks noGrp="1"/>
          </p:cNvSpPr>
          <p:nvPr>
            <p:ph type="title"/>
          </p:nvPr>
        </p:nvSpPr>
        <p:spPr/>
        <p:txBody>
          <a:bodyPr>
            <a:normAutofit/>
          </a:bodyPr>
          <a:lstStyle/>
          <a:p>
            <a:r>
              <a:rPr lang="ca-ES" sz="3600" dirty="0" err="1" smtClean="0"/>
              <a:t>Centralized</a:t>
            </a:r>
            <a:r>
              <a:rPr lang="ca-ES" sz="3600" dirty="0" smtClean="0"/>
              <a:t> </a:t>
            </a:r>
            <a:r>
              <a:rPr lang="ca-ES" sz="3600" dirty="0" err="1" smtClean="0"/>
              <a:t>vs</a:t>
            </a:r>
            <a:r>
              <a:rPr lang="ca-ES" sz="3600" dirty="0" smtClean="0"/>
              <a:t> </a:t>
            </a:r>
            <a:r>
              <a:rPr lang="ca-ES" sz="3600" dirty="0" err="1" smtClean="0"/>
              <a:t>Decentralized</a:t>
            </a:r>
            <a:r>
              <a:rPr lang="ca-ES" sz="3600" dirty="0" smtClean="0"/>
              <a:t> models</a:t>
            </a:r>
            <a:endParaRPr lang="es-ES" sz="3600" dirty="0"/>
          </a:p>
        </p:txBody>
      </p:sp>
      <p:sp>
        <p:nvSpPr>
          <p:cNvPr id="3" name="2 Marcador de contenido"/>
          <p:cNvSpPr>
            <a:spLocks noGrp="1"/>
          </p:cNvSpPr>
          <p:nvPr>
            <p:ph idx="1"/>
          </p:nvPr>
        </p:nvSpPr>
        <p:spPr>
          <a:xfrm>
            <a:off x="457200" y="1600201"/>
            <a:ext cx="8229600" cy="676672"/>
          </a:xfrm>
        </p:spPr>
        <p:txBody>
          <a:bodyPr/>
          <a:lstStyle/>
          <a:p>
            <a:r>
              <a:rPr lang="es-ES_tradnl" dirty="0" err="1" smtClean="0"/>
              <a:t>Decentralized</a:t>
            </a:r>
            <a:endParaRPr lang="es-ES" dirty="0"/>
          </a:p>
        </p:txBody>
      </p:sp>
      <p:sp>
        <p:nvSpPr>
          <p:cNvPr id="6" name="Elipse 5"/>
          <p:cNvSpPr/>
          <p:nvPr/>
        </p:nvSpPr>
        <p:spPr>
          <a:xfrm>
            <a:off x="683568" y="2831020"/>
            <a:ext cx="720080" cy="720080"/>
          </a:xfrm>
          <a:prstGeom prst="ellipse">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s-ES" sz="1400" dirty="0" err="1" smtClean="0"/>
              <a:t>Ind</a:t>
            </a:r>
            <a:r>
              <a:rPr lang="es-ES" sz="1400" dirty="0" smtClean="0"/>
              <a:t>. A</a:t>
            </a:r>
            <a:endParaRPr lang="es-ES" sz="1400" dirty="0"/>
          </a:p>
        </p:txBody>
      </p:sp>
      <p:sp>
        <p:nvSpPr>
          <p:cNvPr id="7" name="Elipse 6"/>
          <p:cNvSpPr/>
          <p:nvPr/>
        </p:nvSpPr>
        <p:spPr>
          <a:xfrm>
            <a:off x="2289287" y="3141182"/>
            <a:ext cx="720080" cy="720080"/>
          </a:xfrm>
          <a:prstGeom prst="ellipse">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s-ES" sz="1400" dirty="0" err="1" smtClean="0"/>
              <a:t>Ind</a:t>
            </a:r>
            <a:r>
              <a:rPr lang="es-ES" sz="1400" dirty="0" smtClean="0"/>
              <a:t>. B</a:t>
            </a:r>
            <a:endParaRPr lang="es-ES" sz="1400" dirty="0"/>
          </a:p>
        </p:txBody>
      </p:sp>
      <p:sp>
        <p:nvSpPr>
          <p:cNvPr id="8" name="Elipse 7"/>
          <p:cNvSpPr/>
          <p:nvPr/>
        </p:nvSpPr>
        <p:spPr>
          <a:xfrm>
            <a:off x="1246103" y="5107054"/>
            <a:ext cx="720080" cy="720080"/>
          </a:xfrm>
          <a:prstGeom prst="ellipse">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s-ES" sz="1400" dirty="0" err="1" smtClean="0"/>
              <a:t>Ind</a:t>
            </a:r>
            <a:r>
              <a:rPr lang="es-ES" sz="1400" dirty="0" smtClean="0"/>
              <a:t>. C</a:t>
            </a:r>
            <a:endParaRPr lang="es-ES" sz="1400" dirty="0"/>
          </a:p>
        </p:txBody>
      </p:sp>
      <p:sp>
        <p:nvSpPr>
          <p:cNvPr id="9" name="CuadroTexto 8"/>
          <p:cNvSpPr txBox="1"/>
          <p:nvPr/>
        </p:nvSpPr>
        <p:spPr>
          <a:xfrm>
            <a:off x="5236930" y="1899989"/>
            <a:ext cx="3456384" cy="1815882"/>
          </a:xfrm>
          <a:prstGeom prst="rect">
            <a:avLst/>
          </a:prstGeom>
          <a:noFill/>
        </p:spPr>
        <p:txBody>
          <a:bodyPr wrap="square" rtlCol="0">
            <a:spAutoFit/>
          </a:bodyPr>
          <a:lstStyle/>
          <a:p>
            <a:r>
              <a:rPr lang="es-ES" sz="1400" dirty="0"/>
              <a:t>No trust </a:t>
            </a:r>
            <a:r>
              <a:rPr lang="es-ES" sz="1400" dirty="0" err="1"/>
              <a:t>on</a:t>
            </a:r>
            <a:r>
              <a:rPr lang="es-ES" sz="1400" dirty="0"/>
              <a:t> </a:t>
            </a:r>
            <a:r>
              <a:rPr lang="es-ES" sz="1400" dirty="0" err="1"/>
              <a:t>external</a:t>
            </a:r>
            <a:r>
              <a:rPr lang="es-ES" sz="1400" dirty="0"/>
              <a:t> central </a:t>
            </a:r>
            <a:r>
              <a:rPr lang="es-ES" sz="1400" dirty="0" err="1"/>
              <a:t>entity</a:t>
            </a:r>
            <a:r>
              <a:rPr lang="es-ES" sz="1400" dirty="0"/>
              <a:t> </a:t>
            </a:r>
            <a:r>
              <a:rPr lang="es-ES" sz="1400" dirty="0" err="1"/>
              <a:t>is</a:t>
            </a:r>
            <a:r>
              <a:rPr lang="es-ES" sz="1400" dirty="0"/>
              <a:t> </a:t>
            </a:r>
            <a:r>
              <a:rPr lang="es-ES" sz="1400" dirty="0" err="1"/>
              <a:t>necessary</a:t>
            </a:r>
            <a:r>
              <a:rPr lang="es-ES" sz="1400" dirty="0"/>
              <a:t>. </a:t>
            </a:r>
          </a:p>
          <a:p>
            <a:endParaRPr lang="es-ES" sz="1400" dirty="0" smtClean="0"/>
          </a:p>
          <a:p>
            <a:r>
              <a:rPr lang="es-ES" sz="1400" dirty="0" err="1" smtClean="0"/>
              <a:t>They</a:t>
            </a:r>
            <a:r>
              <a:rPr lang="es-ES" sz="1400" dirty="0" smtClean="0"/>
              <a:t> </a:t>
            </a:r>
            <a:r>
              <a:rPr lang="es-ES" sz="1400" dirty="0"/>
              <a:t>do </a:t>
            </a:r>
            <a:r>
              <a:rPr lang="es-ES" sz="1400" dirty="0" err="1"/>
              <a:t>not</a:t>
            </a:r>
            <a:r>
              <a:rPr lang="es-ES" sz="1400" dirty="0"/>
              <a:t> introduce </a:t>
            </a:r>
            <a:r>
              <a:rPr lang="es-ES" sz="1400" dirty="0" err="1"/>
              <a:t>any</a:t>
            </a:r>
            <a:r>
              <a:rPr lang="es-ES" sz="1400" dirty="0"/>
              <a:t> </a:t>
            </a:r>
            <a:r>
              <a:rPr lang="es-ES" sz="1400" dirty="0" err="1"/>
              <a:t>bottleneck</a:t>
            </a:r>
            <a:r>
              <a:rPr lang="es-ES" sz="1400" dirty="0"/>
              <a:t> </a:t>
            </a:r>
            <a:endParaRPr lang="es-ES" sz="1400" dirty="0" smtClean="0"/>
          </a:p>
          <a:p>
            <a:endParaRPr lang="es-ES" sz="1400" dirty="0"/>
          </a:p>
          <a:p>
            <a:endParaRPr lang="es-ES" sz="1400" dirty="0" smtClean="0"/>
          </a:p>
          <a:p>
            <a:r>
              <a:rPr lang="es-ES" sz="1400" dirty="0" err="1"/>
              <a:t>Each</a:t>
            </a:r>
            <a:r>
              <a:rPr lang="es-ES" sz="1400" dirty="0"/>
              <a:t> </a:t>
            </a:r>
            <a:r>
              <a:rPr lang="es-ES" sz="1400" dirty="0" err="1"/>
              <a:t>agent</a:t>
            </a:r>
            <a:r>
              <a:rPr lang="es-ES" sz="1400" dirty="0"/>
              <a:t> can decide </a:t>
            </a:r>
            <a:r>
              <a:rPr lang="es-ES" sz="1400" dirty="0" err="1"/>
              <a:t>the</a:t>
            </a:r>
            <a:r>
              <a:rPr lang="es-ES" sz="1400" dirty="0"/>
              <a:t> </a:t>
            </a:r>
            <a:r>
              <a:rPr lang="es-ES" sz="1400" dirty="0" err="1"/>
              <a:t>method</a:t>
            </a:r>
            <a:r>
              <a:rPr lang="es-ES" sz="1400" dirty="0"/>
              <a:t> </a:t>
            </a:r>
            <a:r>
              <a:rPr lang="es-ES" sz="1400" dirty="0" err="1"/>
              <a:t>that</a:t>
            </a:r>
            <a:r>
              <a:rPr lang="es-ES" sz="1400" dirty="0"/>
              <a:t> </a:t>
            </a:r>
            <a:r>
              <a:rPr lang="es-ES" sz="1400" dirty="0" err="1"/>
              <a:t>wants</a:t>
            </a:r>
            <a:r>
              <a:rPr lang="es-ES" sz="1400" dirty="0"/>
              <a:t> </a:t>
            </a:r>
            <a:r>
              <a:rPr lang="es-ES" sz="1400" dirty="0" err="1"/>
              <a:t>to</a:t>
            </a:r>
            <a:r>
              <a:rPr lang="es-ES" sz="1400" dirty="0"/>
              <a:t> </a:t>
            </a:r>
            <a:r>
              <a:rPr lang="es-ES" sz="1400" dirty="0" smtClean="0"/>
              <a:t>use </a:t>
            </a:r>
            <a:r>
              <a:rPr lang="es-ES" sz="1400" dirty="0" err="1" smtClean="0"/>
              <a:t>to</a:t>
            </a:r>
            <a:r>
              <a:rPr lang="es-ES" sz="1400" dirty="0" smtClean="0"/>
              <a:t> </a:t>
            </a:r>
            <a:r>
              <a:rPr lang="es-ES" sz="1400" dirty="0" err="1"/>
              <a:t>calculate</a:t>
            </a:r>
            <a:r>
              <a:rPr lang="es-ES" sz="1400" dirty="0"/>
              <a:t> </a:t>
            </a:r>
            <a:r>
              <a:rPr lang="es-ES" sz="1400" dirty="0" err="1" smtClean="0"/>
              <a:t>reputation</a:t>
            </a:r>
            <a:r>
              <a:rPr lang="es-ES" sz="1400" dirty="0"/>
              <a:t>. </a:t>
            </a:r>
          </a:p>
        </p:txBody>
      </p:sp>
      <p:sp>
        <p:nvSpPr>
          <p:cNvPr id="10" name="CuadroTexto 9"/>
          <p:cNvSpPr txBox="1"/>
          <p:nvPr/>
        </p:nvSpPr>
        <p:spPr>
          <a:xfrm>
            <a:off x="5236930" y="3916213"/>
            <a:ext cx="3456384" cy="1384995"/>
          </a:xfrm>
          <a:prstGeom prst="rect">
            <a:avLst/>
          </a:prstGeom>
          <a:noFill/>
        </p:spPr>
        <p:txBody>
          <a:bodyPr wrap="square" rtlCol="0">
            <a:spAutoFit/>
          </a:bodyPr>
          <a:lstStyle/>
          <a:p>
            <a:r>
              <a:rPr lang="es-ES" sz="1400" dirty="0" err="1"/>
              <a:t>It</a:t>
            </a:r>
            <a:r>
              <a:rPr lang="es-ES" sz="1400" dirty="0"/>
              <a:t> can </a:t>
            </a:r>
            <a:r>
              <a:rPr lang="es-ES" sz="1400" dirty="0" err="1"/>
              <a:t>take</a:t>
            </a:r>
            <a:r>
              <a:rPr lang="es-ES" sz="1400" dirty="0"/>
              <a:t> </a:t>
            </a:r>
            <a:r>
              <a:rPr lang="es-ES" sz="1400" dirty="0" err="1"/>
              <a:t>some</a:t>
            </a:r>
            <a:r>
              <a:rPr lang="es-ES" sz="1400" dirty="0"/>
              <a:t> time </a:t>
            </a:r>
            <a:r>
              <a:rPr lang="es-ES" sz="1400" dirty="0" err="1"/>
              <a:t>for</a:t>
            </a:r>
            <a:r>
              <a:rPr lang="es-ES" sz="1400" dirty="0"/>
              <a:t> </a:t>
            </a:r>
            <a:r>
              <a:rPr lang="es-ES" sz="1400" dirty="0" err="1"/>
              <a:t>the</a:t>
            </a:r>
            <a:r>
              <a:rPr lang="es-ES" sz="1400" dirty="0"/>
              <a:t> </a:t>
            </a:r>
            <a:r>
              <a:rPr lang="es-ES" sz="1400" dirty="0" err="1"/>
              <a:t>agent</a:t>
            </a:r>
            <a:r>
              <a:rPr lang="es-ES" sz="1400" dirty="0"/>
              <a:t> </a:t>
            </a:r>
            <a:r>
              <a:rPr lang="es-ES" sz="1400" dirty="0" err="1"/>
              <a:t>to</a:t>
            </a:r>
            <a:r>
              <a:rPr lang="es-ES" sz="1400" dirty="0"/>
              <a:t> </a:t>
            </a:r>
            <a:r>
              <a:rPr lang="es-ES" sz="1400" dirty="0" err="1"/>
              <a:t>obtain</a:t>
            </a:r>
            <a:r>
              <a:rPr lang="es-ES" sz="1400" dirty="0"/>
              <a:t> </a:t>
            </a:r>
            <a:r>
              <a:rPr lang="es-ES" sz="1400" dirty="0" err="1"/>
              <a:t>enough</a:t>
            </a:r>
            <a:r>
              <a:rPr lang="es-ES" sz="1400" dirty="0"/>
              <a:t> </a:t>
            </a:r>
            <a:r>
              <a:rPr lang="es-ES" sz="1400" dirty="0" err="1"/>
              <a:t>information</a:t>
            </a:r>
            <a:r>
              <a:rPr lang="es-ES" sz="1400" dirty="0"/>
              <a:t> </a:t>
            </a:r>
            <a:r>
              <a:rPr lang="es-ES" sz="1400" dirty="0" err="1" smtClean="0"/>
              <a:t>to</a:t>
            </a:r>
            <a:r>
              <a:rPr lang="es-ES" sz="1400" dirty="0" smtClean="0"/>
              <a:t> </a:t>
            </a:r>
            <a:r>
              <a:rPr lang="es-ES" sz="1400" dirty="0" err="1"/>
              <a:t>calculate</a:t>
            </a:r>
            <a:r>
              <a:rPr lang="es-ES" sz="1400" dirty="0"/>
              <a:t> a </a:t>
            </a:r>
            <a:r>
              <a:rPr lang="es-ES" sz="1400" dirty="0" err="1"/>
              <a:t>reliable</a:t>
            </a:r>
            <a:r>
              <a:rPr lang="es-ES" sz="1400" dirty="0"/>
              <a:t> </a:t>
            </a:r>
            <a:r>
              <a:rPr lang="es-ES" sz="1400" dirty="0" err="1"/>
              <a:t>reputation</a:t>
            </a:r>
            <a:r>
              <a:rPr lang="es-ES" sz="1400" dirty="0"/>
              <a:t> </a:t>
            </a:r>
            <a:r>
              <a:rPr lang="es-ES" sz="1400" dirty="0" err="1"/>
              <a:t>value</a:t>
            </a:r>
            <a:r>
              <a:rPr lang="es-ES" sz="1400" dirty="0"/>
              <a:t>. </a:t>
            </a:r>
            <a:r>
              <a:rPr lang="es-ES" sz="1400" dirty="0" err="1"/>
              <a:t>It</a:t>
            </a:r>
            <a:r>
              <a:rPr lang="es-ES" sz="1400" dirty="0"/>
              <a:t> </a:t>
            </a:r>
            <a:r>
              <a:rPr lang="es-ES" sz="1400" dirty="0" err="1"/>
              <a:t>is</a:t>
            </a:r>
            <a:r>
              <a:rPr lang="es-ES" sz="1400" dirty="0"/>
              <a:t> </a:t>
            </a:r>
            <a:r>
              <a:rPr lang="es-ES" sz="1400" dirty="0" err="1" smtClean="0"/>
              <a:t>harder</a:t>
            </a:r>
            <a:r>
              <a:rPr lang="es-ES" sz="1400" dirty="0" smtClean="0"/>
              <a:t> </a:t>
            </a:r>
            <a:r>
              <a:rPr lang="es-ES" sz="1400" dirty="0" err="1" smtClean="0"/>
              <a:t>for</a:t>
            </a:r>
            <a:r>
              <a:rPr lang="es-ES" sz="1400" dirty="0" smtClean="0"/>
              <a:t> </a:t>
            </a:r>
            <a:r>
              <a:rPr lang="es-ES" sz="1400" dirty="0" err="1" smtClean="0"/>
              <a:t>newcomers</a:t>
            </a:r>
            <a:r>
              <a:rPr lang="es-ES" sz="1400" dirty="0" smtClean="0"/>
              <a:t>.</a:t>
            </a:r>
            <a:endParaRPr lang="es-ES" sz="1400" dirty="0"/>
          </a:p>
          <a:p>
            <a:endParaRPr lang="es-ES" sz="1400" dirty="0" smtClean="0"/>
          </a:p>
          <a:p>
            <a:r>
              <a:rPr lang="es-ES" sz="1400" dirty="0" err="1"/>
              <a:t>It</a:t>
            </a:r>
            <a:r>
              <a:rPr lang="es-ES" sz="1400" dirty="0"/>
              <a:t> </a:t>
            </a:r>
            <a:r>
              <a:rPr lang="es-ES" sz="1400" dirty="0" err="1"/>
              <a:t>demands</a:t>
            </a:r>
            <a:r>
              <a:rPr lang="es-ES" sz="1400" dirty="0"/>
              <a:t> more </a:t>
            </a:r>
            <a:r>
              <a:rPr lang="es-ES" sz="1400" dirty="0" err="1"/>
              <a:t>complex</a:t>
            </a:r>
            <a:r>
              <a:rPr lang="es-ES" sz="1400" dirty="0"/>
              <a:t> and “</a:t>
            </a:r>
            <a:r>
              <a:rPr lang="es-ES" sz="1400" dirty="0" err="1"/>
              <a:t>intelligent</a:t>
            </a:r>
            <a:r>
              <a:rPr lang="es-ES" sz="1400" dirty="0"/>
              <a:t>” </a:t>
            </a:r>
            <a:r>
              <a:rPr lang="es-ES" sz="1400" dirty="0" err="1" smtClean="0"/>
              <a:t>agents</a:t>
            </a:r>
            <a:r>
              <a:rPr lang="es-ES" sz="1400" dirty="0" smtClean="0"/>
              <a:t>.</a:t>
            </a:r>
            <a:endParaRPr lang="es-ES" sz="1400" dirty="0"/>
          </a:p>
        </p:txBody>
      </p:sp>
      <p:sp>
        <p:nvSpPr>
          <p:cNvPr id="11" name="Más 10"/>
          <p:cNvSpPr/>
          <p:nvPr/>
        </p:nvSpPr>
        <p:spPr>
          <a:xfrm>
            <a:off x="4871390" y="2000596"/>
            <a:ext cx="304800" cy="304800"/>
          </a:xfrm>
          <a:prstGeom prst="mathPlus">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s-ES_tradnl" dirty="0"/>
          </a:p>
        </p:txBody>
      </p:sp>
      <p:sp>
        <p:nvSpPr>
          <p:cNvPr id="12" name="Menos 11"/>
          <p:cNvSpPr/>
          <p:nvPr/>
        </p:nvSpPr>
        <p:spPr>
          <a:xfrm>
            <a:off x="4871390" y="4752146"/>
            <a:ext cx="304800" cy="323671"/>
          </a:xfrm>
          <a:prstGeom prst="mathMinus">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s-ES_tradnl"/>
          </a:p>
        </p:txBody>
      </p:sp>
      <p:sp>
        <p:nvSpPr>
          <p:cNvPr id="13" name="Más 12"/>
          <p:cNvSpPr/>
          <p:nvPr/>
        </p:nvSpPr>
        <p:spPr>
          <a:xfrm>
            <a:off x="4871390" y="2576661"/>
            <a:ext cx="304800" cy="304800"/>
          </a:xfrm>
          <a:prstGeom prst="mathPlus">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s-ES_tradnl" dirty="0"/>
          </a:p>
        </p:txBody>
      </p:sp>
      <p:sp>
        <p:nvSpPr>
          <p:cNvPr id="14" name="Más 13"/>
          <p:cNvSpPr/>
          <p:nvPr/>
        </p:nvSpPr>
        <p:spPr>
          <a:xfrm>
            <a:off x="4871390" y="3213253"/>
            <a:ext cx="304800" cy="304800"/>
          </a:xfrm>
          <a:prstGeom prst="mathPlus">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s-ES_tradnl" dirty="0"/>
          </a:p>
        </p:txBody>
      </p:sp>
      <p:sp>
        <p:nvSpPr>
          <p:cNvPr id="15" name="Menos 14"/>
          <p:cNvSpPr/>
          <p:nvPr/>
        </p:nvSpPr>
        <p:spPr>
          <a:xfrm>
            <a:off x="4871390" y="3918729"/>
            <a:ext cx="304800" cy="323671"/>
          </a:xfrm>
          <a:prstGeom prst="mathMinus">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s-ES_tradnl"/>
          </a:p>
        </p:txBody>
      </p:sp>
      <p:sp>
        <p:nvSpPr>
          <p:cNvPr id="30" name="Esquina doblada 29"/>
          <p:cNvSpPr/>
          <p:nvPr/>
        </p:nvSpPr>
        <p:spPr>
          <a:xfrm>
            <a:off x="323528" y="3303404"/>
            <a:ext cx="568443" cy="576064"/>
          </a:xfrm>
          <a:prstGeom prst="foldedCorner">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s-ES" sz="1200" dirty="0" smtClean="0"/>
              <a:t>Rep. </a:t>
            </a:r>
            <a:r>
              <a:rPr lang="es-ES" sz="1200" dirty="0" err="1" smtClean="0"/>
              <a:t>Value</a:t>
            </a:r>
            <a:endParaRPr lang="es-ES" sz="1200" dirty="0"/>
          </a:p>
        </p:txBody>
      </p:sp>
      <p:sp>
        <p:nvSpPr>
          <p:cNvPr id="33" name="CuadroTexto 32"/>
          <p:cNvSpPr txBox="1"/>
          <p:nvPr/>
        </p:nvSpPr>
        <p:spPr>
          <a:xfrm>
            <a:off x="3059832" y="6165304"/>
            <a:ext cx="3030622" cy="369332"/>
          </a:xfrm>
          <a:prstGeom prst="rect">
            <a:avLst/>
          </a:prstGeom>
          <a:noFill/>
        </p:spPr>
        <p:txBody>
          <a:bodyPr wrap="none" rtlCol="0">
            <a:spAutoFit/>
          </a:bodyPr>
          <a:lstStyle/>
          <a:p>
            <a:r>
              <a:rPr lang="es-ES" dirty="0" err="1" smtClean="0"/>
              <a:t>Example</a:t>
            </a:r>
            <a:r>
              <a:rPr lang="es-ES" dirty="0" smtClean="0"/>
              <a:t>: </a:t>
            </a:r>
            <a:r>
              <a:rPr lang="es-ES" dirty="0" err="1" smtClean="0"/>
              <a:t>ReGreT</a:t>
            </a:r>
            <a:r>
              <a:rPr lang="es-ES" dirty="0" smtClean="0"/>
              <a:t>, </a:t>
            </a:r>
            <a:r>
              <a:rPr lang="es-ES" dirty="0" err="1" smtClean="0"/>
              <a:t>Travos</a:t>
            </a:r>
            <a:r>
              <a:rPr lang="es-ES" dirty="0" smtClean="0"/>
              <a:t>, FIRE</a:t>
            </a:r>
            <a:endParaRPr lang="es-ES" dirty="0"/>
          </a:p>
        </p:txBody>
      </p:sp>
      <p:sp>
        <p:nvSpPr>
          <p:cNvPr id="25" name="Esquina doblada 24"/>
          <p:cNvSpPr/>
          <p:nvPr/>
        </p:nvSpPr>
        <p:spPr>
          <a:xfrm>
            <a:off x="2573507" y="3739719"/>
            <a:ext cx="568443" cy="576064"/>
          </a:xfrm>
          <a:prstGeom prst="foldedCorner">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s-ES" sz="1200" dirty="0" smtClean="0"/>
              <a:t>Rep. </a:t>
            </a:r>
            <a:r>
              <a:rPr lang="es-ES" sz="1200" dirty="0" err="1" smtClean="0"/>
              <a:t>Value</a:t>
            </a:r>
            <a:endParaRPr lang="es-ES" sz="1200" dirty="0"/>
          </a:p>
        </p:txBody>
      </p:sp>
      <p:sp>
        <p:nvSpPr>
          <p:cNvPr id="26" name="Esquina doblada 25"/>
          <p:cNvSpPr/>
          <p:nvPr/>
        </p:nvSpPr>
        <p:spPr>
          <a:xfrm>
            <a:off x="1720844" y="5517232"/>
            <a:ext cx="568443" cy="576064"/>
          </a:xfrm>
          <a:prstGeom prst="foldedCorner">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s-ES" sz="1200" dirty="0" smtClean="0"/>
              <a:t>Rep. </a:t>
            </a:r>
            <a:r>
              <a:rPr lang="es-ES" sz="1200" dirty="0" err="1" smtClean="0"/>
              <a:t>Value</a:t>
            </a:r>
            <a:endParaRPr lang="es-ES" sz="1200" dirty="0"/>
          </a:p>
        </p:txBody>
      </p:sp>
      <p:cxnSp>
        <p:nvCxnSpPr>
          <p:cNvPr id="17" name="Conector recto de flecha 16"/>
          <p:cNvCxnSpPr>
            <a:stCxn id="6" idx="6"/>
            <a:endCxn id="7" idx="2"/>
          </p:cNvCxnSpPr>
          <p:nvPr/>
        </p:nvCxnSpPr>
        <p:spPr>
          <a:xfrm>
            <a:off x="1403648" y="3191060"/>
            <a:ext cx="885639" cy="310162"/>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8" name="CuadroTexto 17"/>
          <p:cNvSpPr txBox="1"/>
          <p:nvPr/>
        </p:nvSpPr>
        <p:spPr>
          <a:xfrm rot="1219076">
            <a:off x="1562229" y="3009888"/>
            <a:ext cx="633507" cy="307777"/>
          </a:xfrm>
          <a:prstGeom prst="rect">
            <a:avLst/>
          </a:prstGeom>
          <a:noFill/>
        </p:spPr>
        <p:txBody>
          <a:bodyPr wrap="none" rtlCol="0">
            <a:spAutoFit/>
          </a:bodyPr>
          <a:lstStyle/>
          <a:p>
            <a:r>
              <a:rPr lang="es-ES" sz="1400" dirty="0" err="1" smtClean="0"/>
              <a:t>Image</a:t>
            </a:r>
            <a:endParaRPr lang="es-ES" sz="1400" dirty="0"/>
          </a:p>
        </p:txBody>
      </p:sp>
      <p:cxnSp>
        <p:nvCxnSpPr>
          <p:cNvPr id="20" name="Conector recto de flecha 19"/>
          <p:cNvCxnSpPr>
            <a:stCxn id="8" idx="0"/>
            <a:endCxn id="7" idx="3"/>
          </p:cNvCxnSpPr>
          <p:nvPr/>
        </p:nvCxnSpPr>
        <p:spPr>
          <a:xfrm flipV="1">
            <a:off x="1606143" y="3755809"/>
            <a:ext cx="788597" cy="1351245"/>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32" name="CuadroTexto 31"/>
          <p:cNvSpPr txBox="1"/>
          <p:nvPr/>
        </p:nvSpPr>
        <p:spPr>
          <a:xfrm rot="17930629">
            <a:off x="1352882" y="4201841"/>
            <a:ext cx="995297" cy="307777"/>
          </a:xfrm>
          <a:prstGeom prst="rect">
            <a:avLst/>
          </a:prstGeom>
          <a:noFill/>
        </p:spPr>
        <p:txBody>
          <a:bodyPr wrap="none" rtlCol="0">
            <a:spAutoFit/>
          </a:bodyPr>
          <a:lstStyle/>
          <a:p>
            <a:r>
              <a:rPr lang="es-ES" sz="1400" dirty="0" err="1" smtClean="0"/>
              <a:t>Reputation</a:t>
            </a:r>
            <a:endParaRPr lang="es-ES" sz="1400" dirty="0"/>
          </a:p>
        </p:txBody>
      </p:sp>
      <p:sp>
        <p:nvSpPr>
          <p:cNvPr id="24" name="23 CuadroTexto"/>
          <p:cNvSpPr txBox="1"/>
          <p:nvPr/>
        </p:nvSpPr>
        <p:spPr>
          <a:xfrm>
            <a:off x="0" y="0"/>
            <a:ext cx="7776864" cy="338554"/>
          </a:xfrm>
          <a:prstGeom prst="rect">
            <a:avLst/>
          </a:prstGeom>
          <a:noFill/>
        </p:spPr>
        <p:txBody>
          <a:bodyPr wrap="square" rtlCol="0">
            <a:spAutoFit/>
          </a:bodyPr>
          <a:lstStyle/>
          <a:p>
            <a:r>
              <a:rPr lang="ca-ES" sz="1600" dirty="0"/>
              <a:t>4 - </a:t>
            </a:r>
            <a:r>
              <a:rPr lang="ca-ES" sz="1600" dirty="0" err="1"/>
              <a:t>Reputation</a:t>
            </a:r>
            <a:r>
              <a:rPr lang="ca-ES" sz="1600" dirty="0"/>
              <a:t> in </a:t>
            </a:r>
            <a:r>
              <a:rPr lang="ca-ES" sz="1600" dirty="0" err="1" smtClean="0"/>
              <a:t>multiagent</a:t>
            </a:r>
            <a:r>
              <a:rPr lang="ca-ES" sz="1600" dirty="0" smtClean="0"/>
              <a:t> </a:t>
            </a:r>
            <a:r>
              <a:rPr lang="ca-ES" sz="1600" dirty="0" err="1"/>
              <a:t>societies</a:t>
            </a:r>
            <a:r>
              <a:rPr lang="ca-ES" sz="1600" dirty="0"/>
              <a:t> </a:t>
            </a:r>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458763364"/>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ítulo 1"/>
          <p:cNvSpPr>
            <a:spLocks noGrp="1"/>
          </p:cNvSpPr>
          <p:nvPr>
            <p:ph type="title"/>
          </p:nvPr>
        </p:nvSpPr>
        <p:spPr>
          <a:xfrm>
            <a:off x="457200" y="381000"/>
            <a:ext cx="8534400" cy="715962"/>
          </a:xfrm>
        </p:spPr>
        <p:txBody>
          <a:bodyPr anchor="t">
            <a:normAutofit/>
          </a:bodyPr>
          <a:lstStyle/>
          <a:p>
            <a:pPr algn="l">
              <a:buFont typeface="Arial"/>
              <a:buChar char="•"/>
            </a:pPr>
            <a:r>
              <a:rPr lang="es-ES_tradnl" sz="3200" dirty="0" smtClean="0"/>
              <a:t> </a:t>
            </a:r>
            <a:r>
              <a:rPr lang="es-ES_tradnl" sz="3200" dirty="0" err="1" smtClean="0"/>
              <a:t>Using</a:t>
            </a:r>
            <a:r>
              <a:rPr lang="es-ES_tradnl" sz="3200" dirty="0" smtClean="0"/>
              <a:t> </a:t>
            </a:r>
            <a:r>
              <a:rPr lang="es-ES_tradnl" sz="3200" dirty="0" err="1" smtClean="0"/>
              <a:t>reputation</a:t>
            </a:r>
            <a:endParaRPr lang="es-ES_tradnl" sz="3200" dirty="0"/>
          </a:p>
        </p:txBody>
      </p:sp>
      <p:sp>
        <p:nvSpPr>
          <p:cNvPr id="6" name="Marcador de contenido 2"/>
          <p:cNvSpPr>
            <a:spLocks noGrp="1"/>
          </p:cNvSpPr>
          <p:nvPr>
            <p:ph idx="1"/>
          </p:nvPr>
        </p:nvSpPr>
        <p:spPr>
          <a:xfrm>
            <a:off x="1187624" y="1297885"/>
            <a:ext cx="8229600" cy="461665"/>
          </a:xfrm>
        </p:spPr>
        <p:txBody>
          <a:bodyPr wrap="square">
            <a:spAutoFit/>
          </a:bodyPr>
          <a:lstStyle/>
          <a:p>
            <a:pPr marL="0">
              <a:spcBef>
                <a:spcPts val="600"/>
              </a:spcBef>
              <a:buNone/>
            </a:pPr>
            <a:r>
              <a:rPr lang="es-ES_tradnl" sz="2400" dirty="0" err="1" smtClean="0"/>
              <a:t>Reputation</a:t>
            </a:r>
            <a:r>
              <a:rPr lang="es-ES_tradnl" sz="2400" dirty="0" smtClean="0"/>
              <a:t> as a </a:t>
            </a:r>
            <a:r>
              <a:rPr lang="es-ES_tradnl" sz="2400" dirty="0" err="1" smtClean="0"/>
              <a:t>source</a:t>
            </a:r>
            <a:r>
              <a:rPr lang="es-ES_tradnl" sz="2400" dirty="0" smtClean="0"/>
              <a:t> </a:t>
            </a:r>
            <a:r>
              <a:rPr lang="es-ES_tradnl" sz="2400" dirty="0" err="1" smtClean="0"/>
              <a:t>for</a:t>
            </a:r>
            <a:r>
              <a:rPr lang="es-ES_tradnl" sz="2400" dirty="0" smtClean="0"/>
              <a:t> trust</a:t>
            </a:r>
            <a:r>
              <a:rPr lang="es-ES_tradnl" sz="2400" i="1" dirty="0"/>
              <a:t>	</a:t>
            </a:r>
            <a:endParaRPr lang="es-ES_tradnl" sz="2400" dirty="0" smtClean="0"/>
          </a:p>
        </p:txBody>
      </p:sp>
      <p:sp>
        <p:nvSpPr>
          <p:cNvPr id="3" name="Llamada con línea 2 2"/>
          <p:cNvSpPr/>
          <p:nvPr/>
        </p:nvSpPr>
        <p:spPr>
          <a:xfrm>
            <a:off x="6782232" y="3485907"/>
            <a:ext cx="2177008" cy="2160240"/>
          </a:xfrm>
          <a:prstGeom prst="borderCallout2">
            <a:avLst>
              <a:gd name="adj1" fmla="val 19066"/>
              <a:gd name="adj2" fmla="val 205"/>
              <a:gd name="adj3" fmla="val 30327"/>
              <a:gd name="adj4" fmla="val -50907"/>
              <a:gd name="adj5" fmla="val 30475"/>
              <a:gd name="adj6" fmla="val -100261"/>
            </a:avLst>
          </a:prstGeom>
        </p:spPr>
        <p:style>
          <a:lnRef idx="1">
            <a:schemeClr val="accent6"/>
          </a:lnRef>
          <a:fillRef idx="2">
            <a:schemeClr val="accent6"/>
          </a:fillRef>
          <a:effectRef idx="1">
            <a:schemeClr val="accent6"/>
          </a:effectRef>
          <a:fontRef idx="minor">
            <a:schemeClr val="dk1"/>
          </a:fontRef>
        </p:style>
        <p:txBody>
          <a:bodyPr rtlCol="0" anchor="ctr"/>
          <a:lstStyle/>
          <a:p>
            <a:pPr>
              <a:spcBef>
                <a:spcPts val="600"/>
              </a:spcBef>
            </a:pPr>
            <a:r>
              <a:rPr lang="es-ES_tradnl" sz="1600" dirty="0"/>
              <a:t>Social </a:t>
            </a:r>
            <a:r>
              <a:rPr lang="es-ES_tradnl" sz="1600" dirty="0" err="1"/>
              <a:t>order</a:t>
            </a:r>
            <a:r>
              <a:rPr lang="es-ES_tradnl" sz="1600" dirty="0"/>
              <a:t> -&gt; set of </a:t>
            </a:r>
            <a:r>
              <a:rPr lang="es-ES_tradnl" sz="1600" dirty="0" err="1"/>
              <a:t>linked</a:t>
            </a:r>
            <a:r>
              <a:rPr lang="es-ES_tradnl" sz="1600" dirty="0"/>
              <a:t> social </a:t>
            </a:r>
            <a:r>
              <a:rPr lang="es-ES_tradnl" sz="1600" dirty="0" err="1"/>
              <a:t>structures</a:t>
            </a:r>
            <a:r>
              <a:rPr lang="es-ES_tradnl" sz="1600" dirty="0"/>
              <a:t>, social </a:t>
            </a:r>
            <a:r>
              <a:rPr lang="es-ES_tradnl" sz="1600" dirty="0" err="1"/>
              <a:t>institutions</a:t>
            </a:r>
            <a:r>
              <a:rPr lang="es-ES_tradnl" sz="1600" dirty="0"/>
              <a:t> and social </a:t>
            </a:r>
            <a:r>
              <a:rPr lang="es-ES_tradnl" sz="1600" dirty="0" err="1"/>
              <a:t>practices</a:t>
            </a:r>
            <a:r>
              <a:rPr lang="es-ES_tradnl" sz="1600" dirty="0"/>
              <a:t> </a:t>
            </a:r>
            <a:r>
              <a:rPr lang="es-ES_tradnl" sz="1600" dirty="0" err="1"/>
              <a:t>which</a:t>
            </a:r>
            <a:r>
              <a:rPr lang="es-ES_tradnl" sz="1600" dirty="0"/>
              <a:t> conserve, </a:t>
            </a:r>
            <a:r>
              <a:rPr lang="es-ES_tradnl" sz="1600" dirty="0" err="1"/>
              <a:t>maintain</a:t>
            </a:r>
            <a:r>
              <a:rPr lang="es-ES_tradnl" sz="1600" dirty="0"/>
              <a:t> and </a:t>
            </a:r>
            <a:r>
              <a:rPr lang="es-ES_tradnl" sz="1600" dirty="0" err="1"/>
              <a:t>enforce</a:t>
            </a:r>
            <a:r>
              <a:rPr lang="es-ES_tradnl" sz="1600" dirty="0"/>
              <a:t> “normal” </a:t>
            </a:r>
            <a:r>
              <a:rPr lang="es-ES_tradnl" sz="1600" dirty="0" err="1"/>
              <a:t>ways</a:t>
            </a:r>
            <a:r>
              <a:rPr lang="es-ES_tradnl" sz="1600" dirty="0"/>
              <a:t> of </a:t>
            </a:r>
            <a:r>
              <a:rPr lang="es-ES_tradnl" sz="1600" dirty="0" err="1"/>
              <a:t>relating</a:t>
            </a:r>
            <a:r>
              <a:rPr lang="es-ES_tradnl" sz="1600" dirty="0"/>
              <a:t> and </a:t>
            </a:r>
            <a:r>
              <a:rPr lang="es-ES_tradnl" sz="1600" dirty="0" err="1"/>
              <a:t>behaving</a:t>
            </a:r>
            <a:r>
              <a:rPr lang="es-ES_tradnl" sz="1600" dirty="0"/>
              <a:t>.</a:t>
            </a:r>
          </a:p>
        </p:txBody>
      </p:sp>
      <p:sp>
        <p:nvSpPr>
          <p:cNvPr id="4" name="CuadroTexto 3"/>
          <p:cNvSpPr txBox="1"/>
          <p:nvPr/>
        </p:nvSpPr>
        <p:spPr>
          <a:xfrm>
            <a:off x="2101712" y="1995514"/>
            <a:ext cx="4680520" cy="1477328"/>
          </a:xfrm>
          <a:prstGeom prst="rect">
            <a:avLst/>
          </a:prstGeom>
          <a:noFill/>
        </p:spPr>
        <p:txBody>
          <a:bodyPr wrap="square" rtlCol="0">
            <a:spAutoFit/>
          </a:bodyPr>
          <a:lstStyle/>
          <a:p>
            <a:r>
              <a:rPr lang="es-ES_tradnl" dirty="0" err="1"/>
              <a:t>Reputation</a:t>
            </a:r>
            <a:r>
              <a:rPr lang="es-ES_tradnl" dirty="0"/>
              <a:t> </a:t>
            </a:r>
            <a:r>
              <a:rPr lang="es-ES_tradnl" dirty="0" err="1"/>
              <a:t>is</a:t>
            </a:r>
            <a:r>
              <a:rPr lang="es-ES_tradnl" dirty="0"/>
              <a:t> </a:t>
            </a:r>
            <a:r>
              <a:rPr lang="es-ES_tradnl" dirty="0" err="1"/>
              <a:t>one</a:t>
            </a:r>
            <a:r>
              <a:rPr lang="es-ES_tradnl" dirty="0"/>
              <a:t> of </a:t>
            </a:r>
            <a:r>
              <a:rPr lang="es-ES_tradnl" dirty="0" err="1"/>
              <a:t>the</a:t>
            </a:r>
            <a:r>
              <a:rPr lang="es-ES_tradnl" dirty="0"/>
              <a:t> </a:t>
            </a:r>
            <a:r>
              <a:rPr lang="es-ES_tradnl" dirty="0" err="1"/>
              <a:t>elements</a:t>
            </a:r>
            <a:r>
              <a:rPr lang="es-ES_tradnl" dirty="0"/>
              <a:t> </a:t>
            </a:r>
            <a:r>
              <a:rPr lang="es-ES_tradnl" dirty="0" err="1"/>
              <a:t>that</a:t>
            </a:r>
            <a:r>
              <a:rPr lang="es-ES_tradnl" dirty="0"/>
              <a:t> can </a:t>
            </a:r>
            <a:r>
              <a:rPr lang="es-ES_tradnl" dirty="0" err="1"/>
              <a:t>contribute</a:t>
            </a:r>
            <a:r>
              <a:rPr lang="es-ES_tradnl" dirty="0"/>
              <a:t> </a:t>
            </a:r>
            <a:r>
              <a:rPr lang="es-ES_tradnl" dirty="0" err="1"/>
              <a:t>to</a:t>
            </a:r>
            <a:r>
              <a:rPr lang="es-ES_tradnl" dirty="0"/>
              <a:t> </a:t>
            </a:r>
            <a:r>
              <a:rPr lang="es-ES_tradnl" dirty="0" err="1"/>
              <a:t>build</a:t>
            </a:r>
            <a:r>
              <a:rPr lang="es-ES_tradnl" dirty="0"/>
              <a:t> trust </a:t>
            </a:r>
            <a:r>
              <a:rPr lang="es-ES_tradnl" dirty="0" err="1"/>
              <a:t>on</a:t>
            </a:r>
            <a:r>
              <a:rPr lang="es-ES_tradnl" dirty="0"/>
              <a:t> a </a:t>
            </a:r>
            <a:r>
              <a:rPr lang="es-ES_tradnl" dirty="0" err="1"/>
              <a:t>trustee</a:t>
            </a:r>
            <a:r>
              <a:rPr lang="es-ES_tradnl" dirty="0"/>
              <a:t>. </a:t>
            </a:r>
            <a:r>
              <a:rPr lang="es-ES_tradnl" dirty="0" err="1"/>
              <a:t>Usually</a:t>
            </a:r>
            <a:r>
              <a:rPr lang="es-ES_tradnl" dirty="0"/>
              <a:t> </a:t>
            </a:r>
            <a:r>
              <a:rPr lang="es-ES_tradnl" dirty="0" err="1"/>
              <a:t>it</a:t>
            </a:r>
            <a:r>
              <a:rPr lang="es-ES_tradnl" dirty="0"/>
              <a:t> </a:t>
            </a:r>
            <a:r>
              <a:rPr lang="es-ES_tradnl" dirty="0" err="1"/>
              <a:t>is</a:t>
            </a:r>
            <a:r>
              <a:rPr lang="es-ES_tradnl" dirty="0"/>
              <a:t> </a:t>
            </a:r>
            <a:r>
              <a:rPr lang="es-ES_tradnl" dirty="0" err="1"/>
              <a:t>used</a:t>
            </a:r>
            <a:r>
              <a:rPr lang="es-ES_tradnl" dirty="0"/>
              <a:t> </a:t>
            </a:r>
            <a:r>
              <a:rPr lang="es-ES_tradnl" dirty="0" err="1"/>
              <a:t>when</a:t>
            </a:r>
            <a:r>
              <a:rPr lang="es-ES_tradnl" dirty="0"/>
              <a:t> </a:t>
            </a:r>
            <a:r>
              <a:rPr lang="es-ES_tradnl" dirty="0" err="1"/>
              <a:t>there</a:t>
            </a:r>
            <a:r>
              <a:rPr lang="es-ES_tradnl" dirty="0"/>
              <a:t> </a:t>
            </a:r>
            <a:r>
              <a:rPr lang="es-ES_tradnl" dirty="0" err="1"/>
              <a:t>is</a:t>
            </a:r>
            <a:r>
              <a:rPr lang="es-ES_tradnl" dirty="0"/>
              <a:t> a </a:t>
            </a:r>
            <a:r>
              <a:rPr lang="es-ES_tradnl" dirty="0" err="1"/>
              <a:t>lack</a:t>
            </a:r>
            <a:r>
              <a:rPr lang="es-ES_tradnl" dirty="0"/>
              <a:t> of </a:t>
            </a:r>
            <a:r>
              <a:rPr lang="es-ES_tradnl" dirty="0" err="1"/>
              <a:t>direct</a:t>
            </a:r>
            <a:r>
              <a:rPr lang="es-ES_tradnl" dirty="0"/>
              <a:t> </a:t>
            </a:r>
            <a:r>
              <a:rPr lang="es-ES_tradnl" dirty="0" err="1"/>
              <a:t>information</a:t>
            </a:r>
            <a:r>
              <a:rPr lang="es-ES_tradnl" dirty="0"/>
              <a:t>.</a:t>
            </a:r>
          </a:p>
          <a:p>
            <a:endParaRPr lang="es-ES" dirty="0"/>
          </a:p>
        </p:txBody>
      </p:sp>
      <p:sp>
        <p:nvSpPr>
          <p:cNvPr id="10" name="Marcador de contenido 2"/>
          <p:cNvSpPr txBox="1">
            <a:spLocks/>
          </p:cNvSpPr>
          <p:nvPr/>
        </p:nvSpPr>
        <p:spPr>
          <a:xfrm>
            <a:off x="1187624" y="3578859"/>
            <a:ext cx="8229600" cy="461665"/>
          </a:xfrm>
          <a:prstGeom prst="rect">
            <a:avLst/>
          </a:prstGeom>
        </p:spPr>
        <p:txBody>
          <a:bodyPr vert="horz" wrap="square" lIns="91440" tIns="45720" rIns="91440" bIns="45720" rtlCol="0">
            <a:sp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a:spcBef>
                <a:spcPts val="600"/>
              </a:spcBef>
              <a:buFont typeface="Arial"/>
              <a:buNone/>
            </a:pPr>
            <a:r>
              <a:rPr lang="es-ES_tradnl" sz="2400" dirty="0" err="1" smtClean="0"/>
              <a:t>Reputation</a:t>
            </a:r>
            <a:r>
              <a:rPr lang="es-ES_tradnl" sz="2400" dirty="0" smtClean="0"/>
              <a:t> </a:t>
            </a:r>
            <a:r>
              <a:rPr lang="es-ES_tradnl" sz="2400" dirty="0" err="1" smtClean="0"/>
              <a:t>for</a:t>
            </a:r>
            <a:r>
              <a:rPr lang="es-ES_tradnl" sz="2400" dirty="0" smtClean="0"/>
              <a:t> </a:t>
            </a:r>
            <a:r>
              <a:rPr lang="es-ES_tradnl" sz="2400" i="1" dirty="0" smtClean="0"/>
              <a:t>social </a:t>
            </a:r>
            <a:r>
              <a:rPr lang="es-ES_tradnl" sz="2400" i="1" dirty="0" err="1" smtClean="0"/>
              <a:t>order</a:t>
            </a:r>
            <a:endParaRPr lang="es-ES_tradnl" sz="2400" i="1" dirty="0" smtClean="0"/>
          </a:p>
        </p:txBody>
      </p:sp>
      <p:sp>
        <p:nvSpPr>
          <p:cNvPr id="8" name="Flecha curvada hacia la derecha 7"/>
          <p:cNvSpPr/>
          <p:nvPr/>
        </p:nvSpPr>
        <p:spPr>
          <a:xfrm>
            <a:off x="251520" y="1772816"/>
            <a:ext cx="576064" cy="2016224"/>
          </a:xfrm>
          <a:prstGeom prst="curved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solidFill>
                <a:schemeClr val="tx1"/>
              </a:solidFill>
            </a:endParaRPr>
          </a:p>
        </p:txBody>
      </p:sp>
      <p:sp>
        <p:nvSpPr>
          <p:cNvPr id="12" name="Flecha curvada hacia la derecha 11"/>
          <p:cNvSpPr/>
          <p:nvPr/>
        </p:nvSpPr>
        <p:spPr>
          <a:xfrm flipH="1" flipV="1">
            <a:off x="899592" y="1700808"/>
            <a:ext cx="576064" cy="2016224"/>
          </a:xfrm>
          <a:prstGeom prst="curved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solidFill>
                <a:schemeClr val="tx1"/>
              </a:solidFill>
            </a:endParaRPr>
          </a:p>
        </p:txBody>
      </p:sp>
      <p:sp>
        <p:nvSpPr>
          <p:cNvPr id="13" name="CuadroTexto 12"/>
          <p:cNvSpPr txBox="1"/>
          <p:nvPr/>
        </p:nvSpPr>
        <p:spPr>
          <a:xfrm>
            <a:off x="2101712" y="4350003"/>
            <a:ext cx="4680520" cy="2031325"/>
          </a:xfrm>
          <a:prstGeom prst="rect">
            <a:avLst/>
          </a:prstGeom>
          <a:noFill/>
        </p:spPr>
        <p:txBody>
          <a:bodyPr wrap="square" rtlCol="0">
            <a:spAutoFit/>
          </a:bodyPr>
          <a:lstStyle/>
          <a:p>
            <a:r>
              <a:rPr lang="es-ES" dirty="0" err="1"/>
              <a:t>R</a:t>
            </a:r>
            <a:r>
              <a:rPr lang="es-ES" dirty="0" err="1" smtClean="0"/>
              <a:t>eputation</a:t>
            </a:r>
            <a:r>
              <a:rPr lang="es-ES" dirty="0" smtClean="0"/>
              <a:t> </a:t>
            </a:r>
            <a:r>
              <a:rPr lang="es-ES" dirty="0"/>
              <a:t>incentives “</a:t>
            </a:r>
            <a:r>
              <a:rPr lang="es-ES" dirty="0" err="1"/>
              <a:t>socially</a:t>
            </a:r>
            <a:r>
              <a:rPr lang="es-ES" dirty="0"/>
              <a:t> </a:t>
            </a:r>
            <a:r>
              <a:rPr lang="es-ES" dirty="0" err="1"/>
              <a:t>acceptable</a:t>
            </a:r>
            <a:r>
              <a:rPr lang="es-ES" dirty="0"/>
              <a:t> </a:t>
            </a:r>
            <a:r>
              <a:rPr lang="es-ES" dirty="0" err="1"/>
              <a:t>conducts</a:t>
            </a:r>
            <a:r>
              <a:rPr lang="es-ES" dirty="0"/>
              <a:t> (</a:t>
            </a:r>
            <a:r>
              <a:rPr lang="es-ES" dirty="0" err="1"/>
              <a:t>like</a:t>
            </a:r>
            <a:r>
              <a:rPr lang="es-ES" dirty="0"/>
              <a:t> </a:t>
            </a:r>
            <a:r>
              <a:rPr lang="es-ES" dirty="0" err="1"/>
              <a:t>benevolence</a:t>
            </a:r>
            <a:r>
              <a:rPr lang="es-ES" dirty="0"/>
              <a:t> </a:t>
            </a:r>
            <a:r>
              <a:rPr lang="es-ES" dirty="0" err="1"/>
              <a:t>or</a:t>
            </a:r>
            <a:r>
              <a:rPr lang="es-ES" dirty="0"/>
              <a:t> </a:t>
            </a:r>
            <a:r>
              <a:rPr lang="es-ES" dirty="0" err="1"/>
              <a:t>altruism</a:t>
            </a:r>
            <a:r>
              <a:rPr lang="es-ES" dirty="0"/>
              <a:t>) and/</a:t>
            </a:r>
            <a:r>
              <a:rPr lang="es-ES" dirty="0" err="1"/>
              <a:t>or</a:t>
            </a:r>
            <a:r>
              <a:rPr lang="es-ES" dirty="0"/>
              <a:t> </a:t>
            </a:r>
            <a:r>
              <a:rPr lang="es-ES" dirty="0" err="1"/>
              <a:t>forbid</a:t>
            </a:r>
            <a:r>
              <a:rPr lang="es-ES" dirty="0"/>
              <a:t> </a:t>
            </a:r>
            <a:r>
              <a:rPr lang="es-ES" dirty="0" err="1"/>
              <a:t>socially</a:t>
            </a:r>
            <a:r>
              <a:rPr lang="es-ES" dirty="0"/>
              <a:t> </a:t>
            </a:r>
            <a:r>
              <a:rPr lang="es-ES" dirty="0" err="1"/>
              <a:t>unacceptable</a:t>
            </a:r>
            <a:r>
              <a:rPr lang="es-ES" dirty="0"/>
              <a:t> </a:t>
            </a:r>
            <a:r>
              <a:rPr lang="es-ES" dirty="0" err="1" smtClean="0"/>
              <a:t>ones</a:t>
            </a:r>
            <a:r>
              <a:rPr lang="es-ES" dirty="0" smtClean="0"/>
              <a:t>”.</a:t>
            </a:r>
          </a:p>
          <a:p>
            <a:endParaRPr lang="es-ES" dirty="0"/>
          </a:p>
          <a:p>
            <a:r>
              <a:rPr lang="es-ES" dirty="0" err="1" smtClean="0"/>
              <a:t>Ostracism</a:t>
            </a:r>
            <a:r>
              <a:rPr lang="es-ES" dirty="0" smtClean="0"/>
              <a:t> </a:t>
            </a:r>
            <a:r>
              <a:rPr lang="es-ES" dirty="0" err="1" smtClean="0"/>
              <a:t>is</a:t>
            </a:r>
            <a:r>
              <a:rPr lang="es-ES" dirty="0" smtClean="0"/>
              <a:t> </a:t>
            </a:r>
            <a:r>
              <a:rPr lang="es-ES" dirty="0" err="1" smtClean="0"/>
              <a:t>the</a:t>
            </a:r>
            <a:r>
              <a:rPr lang="es-ES" dirty="0" smtClean="0"/>
              <a:t> </a:t>
            </a:r>
            <a:r>
              <a:rPr lang="es-ES" dirty="0" err="1" smtClean="0"/>
              <a:t>main</a:t>
            </a:r>
            <a:r>
              <a:rPr lang="es-ES" dirty="0" smtClean="0"/>
              <a:t> </a:t>
            </a:r>
            <a:r>
              <a:rPr lang="es-ES" dirty="0" err="1" smtClean="0"/>
              <a:t>deterrent</a:t>
            </a:r>
            <a:r>
              <a:rPr lang="es-ES" dirty="0" smtClean="0"/>
              <a:t> </a:t>
            </a:r>
            <a:r>
              <a:rPr lang="es-ES" dirty="0" err="1" smtClean="0"/>
              <a:t>used</a:t>
            </a:r>
            <a:r>
              <a:rPr lang="es-ES" dirty="0" smtClean="0"/>
              <a:t> </a:t>
            </a:r>
            <a:r>
              <a:rPr lang="es-ES" dirty="0" err="1" smtClean="0"/>
              <a:t>by</a:t>
            </a:r>
            <a:r>
              <a:rPr lang="es-ES" dirty="0" smtClean="0"/>
              <a:t> </a:t>
            </a:r>
            <a:r>
              <a:rPr lang="es-ES" dirty="0" err="1" smtClean="0"/>
              <a:t>reputation</a:t>
            </a:r>
            <a:r>
              <a:rPr lang="es-ES" dirty="0" smtClean="0"/>
              <a:t> </a:t>
            </a:r>
            <a:r>
              <a:rPr lang="es-ES" dirty="0" err="1" smtClean="0"/>
              <a:t>mechanisms</a:t>
            </a:r>
            <a:r>
              <a:rPr lang="es-ES" dirty="0" smtClean="0"/>
              <a:t>. </a:t>
            </a:r>
            <a:endParaRPr lang="es-ES" dirty="0"/>
          </a:p>
          <a:p>
            <a:endParaRPr lang="es-ES" dirty="0"/>
          </a:p>
        </p:txBody>
      </p:sp>
      <p:sp>
        <p:nvSpPr>
          <p:cNvPr id="11" name="10 CuadroTexto"/>
          <p:cNvSpPr txBox="1"/>
          <p:nvPr/>
        </p:nvSpPr>
        <p:spPr>
          <a:xfrm>
            <a:off x="0" y="0"/>
            <a:ext cx="7776864" cy="338554"/>
          </a:xfrm>
          <a:prstGeom prst="rect">
            <a:avLst/>
          </a:prstGeom>
          <a:noFill/>
        </p:spPr>
        <p:txBody>
          <a:bodyPr wrap="square" rtlCol="0">
            <a:spAutoFit/>
          </a:bodyPr>
          <a:lstStyle/>
          <a:p>
            <a:r>
              <a:rPr lang="ca-ES" sz="1600" dirty="0"/>
              <a:t>4 - </a:t>
            </a:r>
            <a:r>
              <a:rPr lang="ca-ES" sz="1600" dirty="0" err="1"/>
              <a:t>Reputation</a:t>
            </a:r>
            <a:r>
              <a:rPr lang="ca-ES" sz="1600" dirty="0"/>
              <a:t> in </a:t>
            </a:r>
            <a:r>
              <a:rPr lang="ca-ES" sz="1600" dirty="0" err="1" smtClean="0"/>
              <a:t>multiagent</a:t>
            </a:r>
            <a:r>
              <a:rPr lang="ca-ES" sz="1600" dirty="0" smtClean="0"/>
              <a:t> </a:t>
            </a:r>
            <a:r>
              <a:rPr lang="ca-ES" sz="1600" dirty="0" err="1"/>
              <a:t>societies</a:t>
            </a:r>
            <a:r>
              <a:rPr lang="ca-ES" sz="1600" dirty="0"/>
              <a:t> </a:t>
            </a:r>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811416343"/>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ítulo 1"/>
          <p:cNvSpPr>
            <a:spLocks noGrp="1"/>
          </p:cNvSpPr>
          <p:nvPr>
            <p:ph type="title"/>
          </p:nvPr>
        </p:nvSpPr>
        <p:spPr>
          <a:xfrm>
            <a:off x="457200" y="381000"/>
            <a:ext cx="8534400" cy="715962"/>
          </a:xfrm>
        </p:spPr>
        <p:txBody>
          <a:bodyPr anchor="t">
            <a:normAutofit/>
          </a:bodyPr>
          <a:lstStyle/>
          <a:p>
            <a:pPr algn="l">
              <a:buFont typeface="Arial"/>
              <a:buChar char="•"/>
            </a:pPr>
            <a:r>
              <a:rPr lang="es-ES_tradnl" sz="3200" dirty="0" smtClean="0"/>
              <a:t> </a:t>
            </a:r>
            <a:r>
              <a:rPr lang="es-ES_tradnl" sz="3200" dirty="0" err="1" smtClean="0"/>
              <a:t>Pitfalls</a:t>
            </a:r>
            <a:r>
              <a:rPr lang="es-ES_tradnl" sz="3200" dirty="0" smtClean="0"/>
              <a:t> </a:t>
            </a:r>
            <a:r>
              <a:rPr lang="es-ES_tradnl" sz="3200" dirty="0" err="1" smtClean="0"/>
              <a:t>when</a:t>
            </a:r>
            <a:r>
              <a:rPr lang="es-ES_tradnl" sz="3200" dirty="0" smtClean="0"/>
              <a:t> </a:t>
            </a:r>
            <a:r>
              <a:rPr lang="es-ES_tradnl" sz="3200" dirty="0" err="1" smtClean="0"/>
              <a:t>using</a:t>
            </a:r>
            <a:r>
              <a:rPr lang="es-ES_tradnl" sz="3200" dirty="0" smtClean="0"/>
              <a:t> </a:t>
            </a:r>
            <a:r>
              <a:rPr lang="es-ES_tradnl" sz="3200" dirty="0" err="1" smtClean="0"/>
              <a:t>reputation</a:t>
            </a:r>
            <a:endParaRPr lang="es-ES_tradnl" sz="3200" dirty="0"/>
          </a:p>
        </p:txBody>
      </p:sp>
      <p:sp>
        <p:nvSpPr>
          <p:cNvPr id="6" name="Marcador de contenido 2"/>
          <p:cNvSpPr>
            <a:spLocks noGrp="1"/>
          </p:cNvSpPr>
          <p:nvPr>
            <p:ph idx="1"/>
          </p:nvPr>
        </p:nvSpPr>
        <p:spPr>
          <a:xfrm>
            <a:off x="734888" y="1085835"/>
            <a:ext cx="8229600" cy="461665"/>
          </a:xfrm>
        </p:spPr>
        <p:txBody>
          <a:bodyPr wrap="square">
            <a:spAutoFit/>
          </a:bodyPr>
          <a:lstStyle/>
          <a:p>
            <a:pPr marL="0">
              <a:spcBef>
                <a:spcPts val="600"/>
              </a:spcBef>
              <a:buNone/>
            </a:pPr>
            <a:r>
              <a:rPr lang="es-ES_tradnl" sz="2400" i="1" dirty="0" err="1" smtClean="0"/>
              <a:t>Attacks</a:t>
            </a:r>
            <a:r>
              <a:rPr lang="es-ES_tradnl" sz="2400" i="1" dirty="0" smtClean="0"/>
              <a:t> </a:t>
            </a:r>
            <a:r>
              <a:rPr lang="es-ES_tradnl" sz="2400" i="1" dirty="0" err="1" smtClean="0"/>
              <a:t>to</a:t>
            </a:r>
            <a:r>
              <a:rPr lang="es-ES_tradnl" sz="2400" i="1" dirty="0" smtClean="0"/>
              <a:t> </a:t>
            </a:r>
            <a:r>
              <a:rPr lang="es-ES_tradnl" sz="2400" i="1" dirty="0" err="1" smtClean="0"/>
              <a:t>reputation</a:t>
            </a:r>
            <a:r>
              <a:rPr lang="es-ES_tradnl" sz="2400" i="1" dirty="0" smtClean="0"/>
              <a:t> </a:t>
            </a:r>
            <a:r>
              <a:rPr lang="es-ES_tradnl" sz="2400" i="1" dirty="0" err="1" smtClean="0"/>
              <a:t>mechanisms</a:t>
            </a:r>
            <a:r>
              <a:rPr lang="es-ES_tradnl" sz="2400" i="1" dirty="0" smtClean="0"/>
              <a:t> </a:t>
            </a:r>
          </a:p>
        </p:txBody>
      </p:sp>
      <p:sp>
        <p:nvSpPr>
          <p:cNvPr id="2" name="CuadroTexto 1"/>
          <p:cNvSpPr txBox="1"/>
          <p:nvPr/>
        </p:nvSpPr>
        <p:spPr>
          <a:xfrm>
            <a:off x="734888" y="2636912"/>
            <a:ext cx="7494712" cy="3693319"/>
          </a:xfrm>
          <a:prstGeom prst="rect">
            <a:avLst/>
          </a:prstGeom>
          <a:noFill/>
        </p:spPr>
        <p:txBody>
          <a:bodyPr wrap="square" rtlCol="0">
            <a:spAutoFit/>
          </a:bodyPr>
          <a:lstStyle/>
          <a:p>
            <a:r>
              <a:rPr lang="es-ES" i="1" u="sng" dirty="0" err="1" smtClean="0"/>
              <a:t>Unfair</a:t>
            </a:r>
            <a:r>
              <a:rPr lang="es-ES" i="1" u="sng" dirty="0" smtClean="0"/>
              <a:t> Ratings</a:t>
            </a:r>
            <a:endParaRPr lang="es-ES" i="1" dirty="0" smtClean="0"/>
          </a:p>
          <a:p>
            <a:pPr lvl="1"/>
            <a:r>
              <a:rPr lang="es-ES" i="1" dirty="0" err="1" smtClean="0">
                <a:solidFill>
                  <a:srgbClr val="FF0000"/>
                </a:solidFill>
              </a:rPr>
              <a:t>Attack</a:t>
            </a:r>
            <a:r>
              <a:rPr lang="es-ES" i="1" dirty="0" smtClean="0">
                <a:solidFill>
                  <a:srgbClr val="FF0000"/>
                </a:solidFill>
              </a:rPr>
              <a:t>:</a:t>
            </a:r>
            <a:r>
              <a:rPr lang="es-ES" i="1" dirty="0" smtClean="0"/>
              <a:t> </a:t>
            </a:r>
            <a:r>
              <a:rPr lang="es-ES" dirty="0" err="1" smtClean="0"/>
              <a:t>an</a:t>
            </a:r>
            <a:r>
              <a:rPr lang="es-ES" dirty="0" smtClean="0"/>
              <a:t> </a:t>
            </a:r>
            <a:r>
              <a:rPr lang="es-ES" dirty="0" err="1"/>
              <a:t>agent</a:t>
            </a:r>
            <a:r>
              <a:rPr lang="es-ES" dirty="0"/>
              <a:t> </a:t>
            </a:r>
            <a:r>
              <a:rPr lang="es-ES" dirty="0" err="1"/>
              <a:t>sends</a:t>
            </a:r>
            <a:r>
              <a:rPr lang="es-ES" dirty="0"/>
              <a:t> </a:t>
            </a:r>
            <a:r>
              <a:rPr lang="es-ES" dirty="0" err="1"/>
              <a:t>deliberately</a:t>
            </a:r>
            <a:r>
              <a:rPr lang="es-ES" dirty="0"/>
              <a:t> </a:t>
            </a:r>
            <a:r>
              <a:rPr lang="es-ES" dirty="0" err="1"/>
              <a:t>wrong</a:t>
            </a:r>
            <a:r>
              <a:rPr lang="es-ES" dirty="0"/>
              <a:t> </a:t>
            </a:r>
            <a:r>
              <a:rPr lang="es-ES" dirty="0" err="1"/>
              <a:t>feedback</a:t>
            </a:r>
            <a:r>
              <a:rPr lang="es-ES" dirty="0"/>
              <a:t> </a:t>
            </a:r>
            <a:r>
              <a:rPr lang="es-ES" dirty="0" err="1"/>
              <a:t>about</a:t>
            </a:r>
            <a:r>
              <a:rPr lang="es-ES" dirty="0"/>
              <a:t> </a:t>
            </a:r>
            <a:r>
              <a:rPr lang="es-ES" dirty="0" err="1"/>
              <a:t>interactions</a:t>
            </a:r>
            <a:r>
              <a:rPr lang="es-ES" dirty="0"/>
              <a:t> </a:t>
            </a:r>
            <a:r>
              <a:rPr lang="es-ES" dirty="0" err="1"/>
              <a:t>with</a:t>
            </a:r>
            <a:r>
              <a:rPr lang="es-ES" dirty="0"/>
              <a:t> </a:t>
            </a:r>
            <a:r>
              <a:rPr lang="es-ES" dirty="0" err="1"/>
              <a:t>another</a:t>
            </a:r>
            <a:r>
              <a:rPr lang="es-ES" dirty="0"/>
              <a:t> </a:t>
            </a:r>
            <a:r>
              <a:rPr lang="es-ES" dirty="0" err="1" smtClean="0"/>
              <a:t>agent</a:t>
            </a:r>
            <a:r>
              <a:rPr lang="es-ES" dirty="0" smtClean="0"/>
              <a:t>.</a:t>
            </a:r>
          </a:p>
          <a:p>
            <a:pPr lvl="1"/>
            <a:r>
              <a:rPr lang="es-ES" i="1" dirty="0" err="1" smtClean="0">
                <a:solidFill>
                  <a:srgbClr val="008000"/>
                </a:solidFill>
              </a:rPr>
              <a:t>Solution</a:t>
            </a:r>
            <a:r>
              <a:rPr lang="es-ES" i="1" dirty="0" smtClean="0">
                <a:solidFill>
                  <a:srgbClr val="008000"/>
                </a:solidFill>
              </a:rPr>
              <a:t>:</a:t>
            </a:r>
            <a:r>
              <a:rPr lang="es-ES" dirty="0" smtClean="0"/>
              <a:t> </a:t>
            </a:r>
            <a:r>
              <a:rPr lang="es-ES" dirty="0" err="1" smtClean="0"/>
              <a:t>to</a:t>
            </a:r>
            <a:r>
              <a:rPr lang="es-ES" dirty="0" smtClean="0"/>
              <a:t> </a:t>
            </a:r>
            <a:r>
              <a:rPr lang="es-ES" dirty="0" err="1" smtClean="0"/>
              <a:t>give</a:t>
            </a:r>
            <a:r>
              <a:rPr lang="es-ES" dirty="0" smtClean="0"/>
              <a:t> </a:t>
            </a:r>
            <a:r>
              <a:rPr lang="es-ES" dirty="0"/>
              <a:t>more </a:t>
            </a:r>
            <a:r>
              <a:rPr lang="es-ES" dirty="0" err="1"/>
              <a:t>weight</a:t>
            </a:r>
            <a:r>
              <a:rPr lang="es-ES" dirty="0"/>
              <a:t> </a:t>
            </a:r>
            <a:r>
              <a:rPr lang="es-ES" dirty="0" err="1"/>
              <a:t>to</a:t>
            </a:r>
            <a:r>
              <a:rPr lang="es-ES" dirty="0"/>
              <a:t> </a:t>
            </a:r>
            <a:r>
              <a:rPr lang="es-ES" dirty="0" err="1"/>
              <a:t>the</a:t>
            </a:r>
            <a:r>
              <a:rPr lang="es-ES" dirty="0"/>
              <a:t> </a:t>
            </a:r>
            <a:r>
              <a:rPr lang="es-ES" dirty="0" err="1"/>
              <a:t>opinions</a:t>
            </a:r>
            <a:r>
              <a:rPr lang="es-ES" dirty="0"/>
              <a:t> of </a:t>
            </a:r>
            <a:r>
              <a:rPr lang="es-ES" dirty="0" err="1"/>
              <a:t>those</a:t>
            </a:r>
            <a:r>
              <a:rPr lang="es-ES" dirty="0"/>
              <a:t> </a:t>
            </a:r>
            <a:r>
              <a:rPr lang="es-ES" dirty="0" err="1"/>
              <a:t>agents</a:t>
            </a:r>
            <a:r>
              <a:rPr lang="es-ES" dirty="0"/>
              <a:t> </a:t>
            </a:r>
            <a:r>
              <a:rPr lang="es-ES" dirty="0" err="1"/>
              <a:t>that</a:t>
            </a:r>
            <a:r>
              <a:rPr lang="es-ES" dirty="0"/>
              <a:t> in </a:t>
            </a:r>
            <a:r>
              <a:rPr lang="es-ES" dirty="0" err="1"/>
              <a:t>the</a:t>
            </a:r>
            <a:r>
              <a:rPr lang="es-ES" dirty="0"/>
              <a:t> </a:t>
            </a:r>
            <a:r>
              <a:rPr lang="es-ES" dirty="0" err="1"/>
              <a:t>past</a:t>
            </a:r>
            <a:r>
              <a:rPr lang="es-ES" dirty="0"/>
              <a:t> </a:t>
            </a:r>
            <a:r>
              <a:rPr lang="es-ES" dirty="0" err="1"/>
              <a:t>have</a:t>
            </a:r>
            <a:r>
              <a:rPr lang="es-ES" dirty="0"/>
              <a:t> </a:t>
            </a:r>
            <a:r>
              <a:rPr lang="es-ES" dirty="0" err="1"/>
              <a:t>demonstrated</a:t>
            </a:r>
            <a:r>
              <a:rPr lang="es-ES" dirty="0"/>
              <a:t> </a:t>
            </a:r>
            <a:r>
              <a:rPr lang="es-ES" dirty="0" err="1"/>
              <a:t>to</a:t>
            </a:r>
            <a:r>
              <a:rPr lang="es-ES" dirty="0"/>
              <a:t> be more </a:t>
            </a:r>
            <a:r>
              <a:rPr lang="es-ES" dirty="0" err="1" smtClean="0"/>
              <a:t>certain</a:t>
            </a:r>
            <a:r>
              <a:rPr lang="es-ES" dirty="0" smtClean="0"/>
              <a:t>. </a:t>
            </a:r>
            <a:endParaRPr lang="es-ES" dirty="0"/>
          </a:p>
          <a:p>
            <a:endParaRPr lang="es-ES" dirty="0" smtClean="0"/>
          </a:p>
          <a:p>
            <a:endParaRPr lang="es-ES" dirty="0" smtClean="0"/>
          </a:p>
          <a:p>
            <a:r>
              <a:rPr lang="es-ES" i="1" u="sng" dirty="0" err="1" smtClean="0"/>
              <a:t>Ballot-Stuffing</a:t>
            </a:r>
            <a:endParaRPr lang="es-ES" i="1" u="sng" dirty="0" smtClean="0"/>
          </a:p>
          <a:p>
            <a:pPr lvl="1"/>
            <a:r>
              <a:rPr lang="es-ES" i="1" dirty="0" err="1" smtClean="0">
                <a:solidFill>
                  <a:srgbClr val="FF0000"/>
                </a:solidFill>
              </a:rPr>
              <a:t>Attack</a:t>
            </a:r>
            <a:r>
              <a:rPr lang="es-ES" i="1" dirty="0" smtClean="0">
                <a:solidFill>
                  <a:srgbClr val="FF0000"/>
                </a:solidFill>
              </a:rPr>
              <a:t>: </a:t>
            </a:r>
            <a:r>
              <a:rPr lang="es-ES" dirty="0" err="1"/>
              <a:t>an</a:t>
            </a:r>
            <a:r>
              <a:rPr lang="es-ES" dirty="0"/>
              <a:t> </a:t>
            </a:r>
            <a:r>
              <a:rPr lang="es-ES" dirty="0" err="1"/>
              <a:t>agent</a:t>
            </a:r>
            <a:r>
              <a:rPr lang="es-ES" dirty="0"/>
              <a:t> </a:t>
            </a:r>
            <a:r>
              <a:rPr lang="es-ES" dirty="0" err="1"/>
              <a:t>sends</a:t>
            </a:r>
            <a:r>
              <a:rPr lang="es-ES" dirty="0"/>
              <a:t> more </a:t>
            </a:r>
            <a:r>
              <a:rPr lang="es-ES" dirty="0" err="1"/>
              <a:t>feedback</a:t>
            </a:r>
            <a:r>
              <a:rPr lang="es-ES" dirty="0"/>
              <a:t> </a:t>
            </a:r>
            <a:r>
              <a:rPr lang="es-ES" dirty="0" err="1"/>
              <a:t>than</a:t>
            </a:r>
            <a:r>
              <a:rPr lang="es-ES" dirty="0"/>
              <a:t> </a:t>
            </a:r>
            <a:r>
              <a:rPr lang="es-ES" dirty="0" err="1"/>
              <a:t>interac</a:t>
            </a:r>
            <a:r>
              <a:rPr lang="es-ES" dirty="0"/>
              <a:t>- </a:t>
            </a:r>
            <a:r>
              <a:rPr lang="es-ES" dirty="0" err="1"/>
              <a:t>tions</a:t>
            </a:r>
            <a:r>
              <a:rPr lang="es-ES" dirty="0"/>
              <a:t> </a:t>
            </a:r>
            <a:r>
              <a:rPr lang="es-ES" dirty="0" err="1"/>
              <a:t>it</a:t>
            </a:r>
            <a:r>
              <a:rPr lang="es-ES" dirty="0"/>
              <a:t> has </a:t>
            </a:r>
            <a:r>
              <a:rPr lang="es-ES" dirty="0" err="1"/>
              <a:t>been</a:t>
            </a:r>
            <a:r>
              <a:rPr lang="es-ES" dirty="0"/>
              <a:t> </a:t>
            </a:r>
            <a:r>
              <a:rPr lang="es-ES" dirty="0" err="1"/>
              <a:t>partner</a:t>
            </a:r>
            <a:r>
              <a:rPr lang="es-ES" dirty="0"/>
              <a:t> </a:t>
            </a:r>
            <a:r>
              <a:rPr lang="es-ES" dirty="0" smtClean="0"/>
              <a:t>in.</a:t>
            </a:r>
          </a:p>
          <a:p>
            <a:pPr lvl="1"/>
            <a:r>
              <a:rPr lang="es-ES" dirty="0" err="1" smtClean="0">
                <a:solidFill>
                  <a:srgbClr val="008000"/>
                </a:solidFill>
              </a:rPr>
              <a:t>Solution</a:t>
            </a:r>
            <a:r>
              <a:rPr lang="es-ES" dirty="0" smtClean="0">
                <a:solidFill>
                  <a:srgbClr val="008000"/>
                </a:solidFill>
              </a:rPr>
              <a:t>:</a:t>
            </a:r>
            <a:r>
              <a:rPr lang="es-ES" dirty="0" smtClean="0"/>
              <a:t>  </a:t>
            </a:r>
            <a:r>
              <a:rPr lang="es-ES" dirty="0" err="1"/>
              <a:t>filtering</a:t>
            </a:r>
            <a:r>
              <a:rPr lang="es-ES" dirty="0"/>
              <a:t> </a:t>
            </a:r>
            <a:r>
              <a:rPr lang="es-ES" dirty="0" err="1"/>
              <a:t>feedback</a:t>
            </a:r>
            <a:r>
              <a:rPr lang="es-ES" dirty="0"/>
              <a:t> </a:t>
            </a:r>
            <a:r>
              <a:rPr lang="es-ES" dirty="0" err="1"/>
              <a:t>that</a:t>
            </a:r>
            <a:r>
              <a:rPr lang="es-ES" dirty="0"/>
              <a:t> comes </a:t>
            </a:r>
            <a:r>
              <a:rPr lang="es-ES" dirty="0" err="1"/>
              <a:t>from</a:t>
            </a:r>
            <a:r>
              <a:rPr lang="es-ES" dirty="0"/>
              <a:t> </a:t>
            </a:r>
            <a:r>
              <a:rPr lang="es-ES" dirty="0" err="1"/>
              <a:t>peers</a:t>
            </a:r>
            <a:r>
              <a:rPr lang="es-ES" dirty="0"/>
              <a:t> </a:t>
            </a:r>
            <a:r>
              <a:rPr lang="es-ES" dirty="0" err="1"/>
              <a:t>suspect</a:t>
            </a:r>
            <a:r>
              <a:rPr lang="es-ES" dirty="0"/>
              <a:t> </a:t>
            </a:r>
            <a:r>
              <a:rPr lang="es-ES" dirty="0" err="1"/>
              <a:t>to</a:t>
            </a:r>
            <a:r>
              <a:rPr lang="es-ES" dirty="0"/>
              <a:t> be </a:t>
            </a:r>
            <a:r>
              <a:rPr lang="es-ES" dirty="0" err="1"/>
              <a:t>ballot-stuffing</a:t>
            </a:r>
            <a:r>
              <a:rPr lang="es-ES" dirty="0"/>
              <a:t> and </a:t>
            </a:r>
            <a:r>
              <a:rPr lang="es-ES" dirty="0" err="1"/>
              <a:t>using</a:t>
            </a:r>
            <a:r>
              <a:rPr lang="es-ES" dirty="0"/>
              <a:t> </a:t>
            </a:r>
            <a:r>
              <a:rPr lang="es-ES" dirty="0" err="1"/>
              <a:t>feedback</a:t>
            </a:r>
            <a:r>
              <a:rPr lang="es-ES" dirty="0"/>
              <a:t> per </a:t>
            </a:r>
            <a:r>
              <a:rPr lang="es-ES" dirty="0" err="1"/>
              <a:t>interaction</a:t>
            </a:r>
            <a:r>
              <a:rPr lang="es-ES" dirty="0"/>
              <a:t> </a:t>
            </a:r>
            <a:r>
              <a:rPr lang="es-ES" dirty="0" err="1"/>
              <a:t>rates</a:t>
            </a:r>
            <a:r>
              <a:rPr lang="es-ES" dirty="0"/>
              <a:t> </a:t>
            </a:r>
            <a:r>
              <a:rPr lang="es-ES" dirty="0" err="1"/>
              <a:t>instead</a:t>
            </a:r>
            <a:r>
              <a:rPr lang="es-ES" dirty="0"/>
              <a:t> of </a:t>
            </a:r>
            <a:r>
              <a:rPr lang="es-ES" dirty="0" err="1"/>
              <a:t>accumulation</a:t>
            </a:r>
            <a:r>
              <a:rPr lang="es-ES" dirty="0"/>
              <a:t> of </a:t>
            </a:r>
            <a:r>
              <a:rPr lang="es-ES" dirty="0" err="1"/>
              <a:t>feedback</a:t>
            </a:r>
            <a:r>
              <a:rPr lang="es-ES" dirty="0"/>
              <a:t>. </a:t>
            </a:r>
          </a:p>
        </p:txBody>
      </p:sp>
      <p:sp>
        <p:nvSpPr>
          <p:cNvPr id="7" name="CuadroTexto 6"/>
          <p:cNvSpPr txBox="1"/>
          <p:nvPr/>
        </p:nvSpPr>
        <p:spPr>
          <a:xfrm>
            <a:off x="1475656" y="1628800"/>
            <a:ext cx="5544616" cy="923330"/>
          </a:xfrm>
          <a:prstGeom prst="rect">
            <a:avLst/>
          </a:prstGeom>
          <a:noFill/>
        </p:spPr>
        <p:txBody>
          <a:bodyPr wrap="square" rtlCol="0">
            <a:spAutoFit/>
          </a:bodyPr>
          <a:lstStyle/>
          <a:p>
            <a:r>
              <a:rPr lang="es-ES_tradnl" i="1" dirty="0" err="1" smtClean="0"/>
              <a:t>Compromise</a:t>
            </a:r>
            <a:r>
              <a:rPr lang="es-ES_tradnl" i="1" dirty="0" smtClean="0"/>
              <a:t> </a:t>
            </a:r>
            <a:r>
              <a:rPr lang="es-ES_tradnl" i="1" dirty="0" err="1"/>
              <a:t>between</a:t>
            </a:r>
            <a:r>
              <a:rPr lang="es-ES_tradnl" i="1" dirty="0"/>
              <a:t> </a:t>
            </a:r>
            <a:r>
              <a:rPr lang="es-ES_tradnl" i="1" dirty="0" err="1"/>
              <a:t>waiting</a:t>
            </a:r>
            <a:r>
              <a:rPr lang="es-ES_tradnl" i="1" dirty="0"/>
              <a:t> </a:t>
            </a:r>
            <a:r>
              <a:rPr lang="es-ES_tradnl" i="1" dirty="0" err="1"/>
              <a:t>for</a:t>
            </a:r>
            <a:r>
              <a:rPr lang="es-ES_tradnl" i="1" dirty="0"/>
              <a:t> </a:t>
            </a:r>
            <a:r>
              <a:rPr lang="es-ES_tradnl" i="1" dirty="0" err="1"/>
              <a:t>clearer</a:t>
            </a:r>
            <a:r>
              <a:rPr lang="es-ES_tradnl" i="1" dirty="0"/>
              <a:t> </a:t>
            </a:r>
            <a:r>
              <a:rPr lang="es-ES_tradnl" i="1" dirty="0" err="1"/>
              <a:t>signals</a:t>
            </a:r>
            <a:r>
              <a:rPr lang="es-ES_tradnl" i="1" dirty="0"/>
              <a:t> and </a:t>
            </a:r>
            <a:r>
              <a:rPr lang="es-ES_tradnl" i="1" dirty="0" err="1"/>
              <a:t>acting</a:t>
            </a:r>
            <a:r>
              <a:rPr lang="es-ES_tradnl" i="1" dirty="0"/>
              <a:t> </a:t>
            </a:r>
            <a:r>
              <a:rPr lang="es-ES_tradnl" i="1" dirty="0" err="1"/>
              <a:t>against</a:t>
            </a:r>
            <a:r>
              <a:rPr lang="es-ES_tradnl" i="1" dirty="0"/>
              <a:t> </a:t>
            </a:r>
            <a:r>
              <a:rPr lang="es-ES_tradnl" i="1" dirty="0" err="1"/>
              <a:t>the</a:t>
            </a:r>
            <a:r>
              <a:rPr lang="es-ES_tradnl" i="1" dirty="0"/>
              <a:t> </a:t>
            </a:r>
            <a:r>
              <a:rPr lang="es-ES_tradnl" i="1" dirty="0" err="1"/>
              <a:t>attack</a:t>
            </a:r>
            <a:r>
              <a:rPr lang="es-ES_tradnl" i="1" dirty="0"/>
              <a:t>	</a:t>
            </a:r>
            <a:endParaRPr lang="es-ES_tradnl" dirty="0"/>
          </a:p>
          <a:p>
            <a:endParaRPr lang="es-ES" dirty="0"/>
          </a:p>
        </p:txBody>
      </p:sp>
      <p:sp>
        <p:nvSpPr>
          <p:cNvPr id="8" name="7 CuadroTexto"/>
          <p:cNvSpPr txBox="1"/>
          <p:nvPr/>
        </p:nvSpPr>
        <p:spPr>
          <a:xfrm>
            <a:off x="0" y="0"/>
            <a:ext cx="7776864" cy="338554"/>
          </a:xfrm>
          <a:prstGeom prst="rect">
            <a:avLst/>
          </a:prstGeom>
          <a:noFill/>
        </p:spPr>
        <p:txBody>
          <a:bodyPr wrap="square" rtlCol="0">
            <a:spAutoFit/>
          </a:bodyPr>
          <a:lstStyle/>
          <a:p>
            <a:r>
              <a:rPr lang="ca-ES" sz="1600" dirty="0"/>
              <a:t>4 - </a:t>
            </a:r>
            <a:r>
              <a:rPr lang="ca-ES" sz="1600" dirty="0" err="1"/>
              <a:t>Reputation</a:t>
            </a:r>
            <a:r>
              <a:rPr lang="ca-ES" sz="1600" dirty="0"/>
              <a:t> in </a:t>
            </a:r>
            <a:r>
              <a:rPr lang="ca-ES" sz="1600" dirty="0" err="1" smtClean="0"/>
              <a:t>multiagent</a:t>
            </a:r>
            <a:r>
              <a:rPr lang="ca-ES" sz="1600" dirty="0" smtClean="0"/>
              <a:t> </a:t>
            </a:r>
            <a:r>
              <a:rPr lang="ca-ES" sz="1600" dirty="0" err="1"/>
              <a:t>societies</a:t>
            </a:r>
            <a:r>
              <a:rPr lang="ca-ES" sz="1600" dirty="0"/>
              <a:t> </a:t>
            </a:r>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011920915"/>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ítulo 1"/>
          <p:cNvSpPr>
            <a:spLocks noGrp="1"/>
          </p:cNvSpPr>
          <p:nvPr>
            <p:ph type="title"/>
          </p:nvPr>
        </p:nvSpPr>
        <p:spPr>
          <a:xfrm>
            <a:off x="457200" y="381000"/>
            <a:ext cx="8534400" cy="715962"/>
          </a:xfrm>
        </p:spPr>
        <p:txBody>
          <a:bodyPr anchor="t">
            <a:normAutofit/>
          </a:bodyPr>
          <a:lstStyle/>
          <a:p>
            <a:pPr algn="l">
              <a:buFont typeface="Arial"/>
              <a:buChar char="•"/>
            </a:pPr>
            <a:r>
              <a:rPr lang="es-ES_tradnl" sz="3200" dirty="0" smtClean="0"/>
              <a:t> </a:t>
            </a:r>
            <a:r>
              <a:rPr lang="es-ES_tradnl" sz="3200" dirty="0" err="1" smtClean="0"/>
              <a:t>Pitfalls</a:t>
            </a:r>
            <a:r>
              <a:rPr lang="es-ES_tradnl" sz="3200" dirty="0" smtClean="0"/>
              <a:t> </a:t>
            </a:r>
            <a:r>
              <a:rPr lang="es-ES_tradnl" sz="3200" dirty="0" err="1" smtClean="0"/>
              <a:t>when</a:t>
            </a:r>
            <a:r>
              <a:rPr lang="es-ES_tradnl" sz="3200" dirty="0" smtClean="0"/>
              <a:t> </a:t>
            </a:r>
            <a:r>
              <a:rPr lang="es-ES_tradnl" sz="3200" dirty="0" err="1" smtClean="0"/>
              <a:t>using</a:t>
            </a:r>
            <a:r>
              <a:rPr lang="es-ES_tradnl" sz="3200" dirty="0" smtClean="0"/>
              <a:t> </a:t>
            </a:r>
            <a:r>
              <a:rPr lang="es-ES_tradnl" sz="3200" dirty="0" err="1" smtClean="0"/>
              <a:t>reputation</a:t>
            </a:r>
            <a:endParaRPr lang="es-ES_tradnl" sz="3200" dirty="0"/>
          </a:p>
        </p:txBody>
      </p:sp>
      <p:sp>
        <p:nvSpPr>
          <p:cNvPr id="6" name="Marcador de contenido 2"/>
          <p:cNvSpPr>
            <a:spLocks noGrp="1"/>
          </p:cNvSpPr>
          <p:nvPr>
            <p:ph idx="1"/>
          </p:nvPr>
        </p:nvSpPr>
        <p:spPr>
          <a:xfrm>
            <a:off x="734888" y="1085835"/>
            <a:ext cx="8229600" cy="461665"/>
          </a:xfrm>
        </p:spPr>
        <p:txBody>
          <a:bodyPr wrap="square">
            <a:spAutoFit/>
          </a:bodyPr>
          <a:lstStyle/>
          <a:p>
            <a:pPr marL="0">
              <a:spcBef>
                <a:spcPts val="600"/>
              </a:spcBef>
              <a:buNone/>
            </a:pPr>
            <a:r>
              <a:rPr lang="es-ES_tradnl" sz="2400" i="1" dirty="0" err="1" smtClean="0"/>
              <a:t>Attacks</a:t>
            </a:r>
            <a:r>
              <a:rPr lang="es-ES_tradnl" sz="2400" i="1" dirty="0" smtClean="0"/>
              <a:t> </a:t>
            </a:r>
            <a:r>
              <a:rPr lang="es-ES_tradnl" sz="2400" i="1" dirty="0" err="1" smtClean="0"/>
              <a:t>to</a:t>
            </a:r>
            <a:r>
              <a:rPr lang="es-ES_tradnl" sz="2400" i="1" dirty="0" smtClean="0"/>
              <a:t> </a:t>
            </a:r>
            <a:r>
              <a:rPr lang="es-ES_tradnl" sz="2400" i="1" dirty="0" err="1" smtClean="0"/>
              <a:t>reputation</a:t>
            </a:r>
            <a:r>
              <a:rPr lang="es-ES_tradnl" sz="2400" i="1" dirty="0" smtClean="0"/>
              <a:t> </a:t>
            </a:r>
            <a:r>
              <a:rPr lang="es-ES_tradnl" sz="2400" i="1" dirty="0" err="1" smtClean="0"/>
              <a:t>mechanisms</a:t>
            </a:r>
            <a:r>
              <a:rPr lang="es-ES_tradnl" sz="2400" i="1" dirty="0" smtClean="0"/>
              <a:t> </a:t>
            </a:r>
          </a:p>
        </p:txBody>
      </p:sp>
      <p:sp>
        <p:nvSpPr>
          <p:cNvPr id="2" name="CuadroTexto 1"/>
          <p:cNvSpPr txBox="1"/>
          <p:nvPr/>
        </p:nvSpPr>
        <p:spPr>
          <a:xfrm>
            <a:off x="749696" y="1818103"/>
            <a:ext cx="7494712" cy="4524316"/>
          </a:xfrm>
          <a:prstGeom prst="rect">
            <a:avLst/>
          </a:prstGeom>
          <a:noFill/>
        </p:spPr>
        <p:txBody>
          <a:bodyPr wrap="square" rtlCol="0">
            <a:spAutoFit/>
          </a:bodyPr>
          <a:lstStyle/>
          <a:p>
            <a:r>
              <a:rPr lang="es-ES" i="1" u="sng" dirty="0" err="1" smtClean="0"/>
              <a:t>Dynamic</a:t>
            </a:r>
            <a:r>
              <a:rPr lang="es-ES" i="1" u="sng" dirty="0"/>
              <a:t> </a:t>
            </a:r>
            <a:r>
              <a:rPr lang="es-ES" i="1" u="sng" dirty="0" err="1" smtClean="0"/>
              <a:t>Personality</a:t>
            </a:r>
            <a:endParaRPr lang="es-ES" i="1" dirty="0" smtClean="0"/>
          </a:p>
          <a:p>
            <a:pPr lvl="1"/>
            <a:r>
              <a:rPr lang="es-ES" i="1" dirty="0" err="1" smtClean="0">
                <a:solidFill>
                  <a:srgbClr val="FF0000"/>
                </a:solidFill>
              </a:rPr>
              <a:t>Attack</a:t>
            </a:r>
            <a:r>
              <a:rPr lang="es-ES" i="1" dirty="0" smtClean="0">
                <a:solidFill>
                  <a:srgbClr val="FF0000"/>
                </a:solidFill>
              </a:rPr>
              <a:t>:</a:t>
            </a:r>
            <a:r>
              <a:rPr lang="es-ES" i="1" dirty="0" smtClean="0"/>
              <a:t> </a:t>
            </a:r>
            <a:r>
              <a:rPr lang="es-ES" dirty="0" err="1"/>
              <a:t>a</a:t>
            </a:r>
            <a:r>
              <a:rPr lang="es-ES" dirty="0" err="1" smtClean="0"/>
              <a:t>n</a:t>
            </a:r>
            <a:r>
              <a:rPr lang="es-ES" dirty="0" smtClean="0"/>
              <a:t> </a:t>
            </a:r>
            <a:r>
              <a:rPr lang="es-ES" dirty="0" err="1"/>
              <a:t>agent</a:t>
            </a:r>
            <a:r>
              <a:rPr lang="es-ES" dirty="0"/>
              <a:t> </a:t>
            </a:r>
            <a:r>
              <a:rPr lang="es-ES" dirty="0" err="1"/>
              <a:t>that</a:t>
            </a:r>
            <a:r>
              <a:rPr lang="es-ES" dirty="0"/>
              <a:t> </a:t>
            </a:r>
            <a:r>
              <a:rPr lang="es-ES" dirty="0" err="1"/>
              <a:t>achieves</a:t>
            </a:r>
            <a:r>
              <a:rPr lang="es-ES" dirty="0"/>
              <a:t> a </a:t>
            </a:r>
            <a:r>
              <a:rPr lang="es-ES" dirty="0" err="1"/>
              <a:t>high</a:t>
            </a:r>
            <a:r>
              <a:rPr lang="es-ES" dirty="0"/>
              <a:t> </a:t>
            </a:r>
            <a:r>
              <a:rPr lang="es-ES" dirty="0" err="1"/>
              <a:t>reputation</a:t>
            </a:r>
            <a:r>
              <a:rPr lang="es-ES" dirty="0"/>
              <a:t> </a:t>
            </a:r>
            <a:r>
              <a:rPr lang="es-ES" dirty="0" err="1" smtClean="0"/>
              <a:t>attempts</a:t>
            </a:r>
            <a:r>
              <a:rPr lang="es-ES" dirty="0" smtClean="0"/>
              <a:t> </a:t>
            </a:r>
            <a:r>
              <a:rPr lang="es-ES" dirty="0" err="1"/>
              <a:t>to</a:t>
            </a:r>
            <a:r>
              <a:rPr lang="es-ES" dirty="0"/>
              <a:t> </a:t>
            </a:r>
            <a:r>
              <a:rPr lang="es-ES" dirty="0" err="1"/>
              <a:t>deceive</a:t>
            </a:r>
            <a:r>
              <a:rPr lang="es-ES" dirty="0"/>
              <a:t> </a:t>
            </a:r>
            <a:r>
              <a:rPr lang="es-ES" dirty="0" err="1"/>
              <a:t>other</a:t>
            </a:r>
            <a:r>
              <a:rPr lang="es-ES" dirty="0"/>
              <a:t> </a:t>
            </a:r>
            <a:r>
              <a:rPr lang="es-ES" dirty="0" err="1"/>
              <a:t>agents</a:t>
            </a:r>
            <a:r>
              <a:rPr lang="es-ES" dirty="0"/>
              <a:t> </a:t>
            </a:r>
            <a:r>
              <a:rPr lang="es-ES" dirty="0" err="1"/>
              <a:t>taking</a:t>
            </a:r>
            <a:r>
              <a:rPr lang="es-ES" dirty="0"/>
              <a:t> </a:t>
            </a:r>
            <a:r>
              <a:rPr lang="es-ES" dirty="0" err="1"/>
              <a:t>advantage</a:t>
            </a:r>
            <a:r>
              <a:rPr lang="es-ES" dirty="0"/>
              <a:t> of </a:t>
            </a:r>
            <a:r>
              <a:rPr lang="es-ES" dirty="0" err="1"/>
              <a:t>this</a:t>
            </a:r>
            <a:r>
              <a:rPr lang="es-ES" dirty="0"/>
              <a:t> </a:t>
            </a:r>
            <a:r>
              <a:rPr lang="es-ES" dirty="0" err="1"/>
              <a:t>high</a:t>
            </a:r>
            <a:r>
              <a:rPr lang="es-ES" dirty="0"/>
              <a:t> </a:t>
            </a:r>
            <a:r>
              <a:rPr lang="es-ES" dirty="0" err="1" smtClean="0"/>
              <a:t>reputation</a:t>
            </a:r>
            <a:r>
              <a:rPr lang="es-ES" dirty="0" smtClean="0"/>
              <a:t> (“</a:t>
            </a:r>
            <a:r>
              <a:rPr lang="es-ES" dirty="0" err="1" smtClean="0"/>
              <a:t>value</a:t>
            </a:r>
            <a:r>
              <a:rPr lang="es-ES" dirty="0" smtClean="0"/>
              <a:t> </a:t>
            </a:r>
            <a:r>
              <a:rPr lang="es-ES" dirty="0" err="1" smtClean="0"/>
              <a:t>imbalance</a:t>
            </a:r>
            <a:r>
              <a:rPr lang="es-ES" dirty="0" smtClean="0"/>
              <a:t> </a:t>
            </a:r>
            <a:r>
              <a:rPr lang="es-ES" dirty="0" err="1" smtClean="0"/>
              <a:t>exploitation</a:t>
            </a:r>
            <a:r>
              <a:rPr lang="es-ES" dirty="0" smtClean="0"/>
              <a:t>”). </a:t>
            </a:r>
            <a:endParaRPr lang="es-ES" dirty="0"/>
          </a:p>
          <a:p>
            <a:pPr lvl="1"/>
            <a:r>
              <a:rPr lang="es-ES" i="1" dirty="0" err="1" smtClean="0">
                <a:solidFill>
                  <a:srgbClr val="008000"/>
                </a:solidFill>
              </a:rPr>
              <a:t>Solution</a:t>
            </a:r>
            <a:r>
              <a:rPr lang="es-ES" i="1" dirty="0" smtClean="0">
                <a:solidFill>
                  <a:srgbClr val="008000"/>
                </a:solidFill>
              </a:rPr>
              <a:t>:</a:t>
            </a:r>
            <a:r>
              <a:rPr lang="es-ES" dirty="0" smtClean="0"/>
              <a:t> </a:t>
            </a:r>
            <a:r>
              <a:rPr lang="es-ES" dirty="0" err="1"/>
              <a:t>to</a:t>
            </a:r>
            <a:r>
              <a:rPr lang="es-ES" dirty="0"/>
              <a:t> </a:t>
            </a:r>
            <a:r>
              <a:rPr lang="es-ES" dirty="0" err="1"/>
              <a:t>have</a:t>
            </a:r>
            <a:r>
              <a:rPr lang="es-ES" dirty="0"/>
              <a:t> a </a:t>
            </a:r>
            <a:r>
              <a:rPr lang="es-ES" dirty="0" err="1"/>
              <a:t>memory</a:t>
            </a:r>
            <a:r>
              <a:rPr lang="es-ES" dirty="0"/>
              <a:t> </a:t>
            </a:r>
            <a:r>
              <a:rPr lang="es-ES" dirty="0" err="1"/>
              <a:t>window</a:t>
            </a:r>
            <a:r>
              <a:rPr lang="es-ES" dirty="0"/>
              <a:t> so </a:t>
            </a:r>
            <a:r>
              <a:rPr lang="es-ES" dirty="0" err="1"/>
              <a:t>that</a:t>
            </a:r>
            <a:r>
              <a:rPr lang="es-ES" dirty="0"/>
              <a:t> </a:t>
            </a:r>
            <a:r>
              <a:rPr lang="es-ES" dirty="0" err="1"/>
              <a:t>not</a:t>
            </a:r>
            <a:r>
              <a:rPr lang="es-ES" dirty="0"/>
              <a:t> </a:t>
            </a:r>
            <a:r>
              <a:rPr lang="es-ES" dirty="0" err="1"/>
              <a:t>all</a:t>
            </a:r>
            <a:r>
              <a:rPr lang="es-ES" dirty="0"/>
              <a:t> </a:t>
            </a:r>
            <a:r>
              <a:rPr lang="es-ES" dirty="0" err="1"/>
              <a:t>the</a:t>
            </a:r>
            <a:r>
              <a:rPr lang="es-ES" dirty="0"/>
              <a:t> </a:t>
            </a:r>
            <a:r>
              <a:rPr lang="es-ES" dirty="0" err="1"/>
              <a:t>past</a:t>
            </a:r>
            <a:r>
              <a:rPr lang="es-ES" dirty="0"/>
              <a:t> </a:t>
            </a:r>
            <a:r>
              <a:rPr lang="es-ES" dirty="0" err="1"/>
              <a:t>history</a:t>
            </a:r>
            <a:r>
              <a:rPr lang="es-ES" dirty="0"/>
              <a:t> </a:t>
            </a:r>
            <a:r>
              <a:rPr lang="es-ES" dirty="0" err="1"/>
              <a:t>is</a:t>
            </a:r>
            <a:r>
              <a:rPr lang="es-ES" dirty="0"/>
              <a:t> </a:t>
            </a:r>
            <a:r>
              <a:rPr lang="es-ES" dirty="0" err="1"/>
              <a:t>taken</a:t>
            </a:r>
            <a:r>
              <a:rPr lang="es-ES" dirty="0"/>
              <a:t> </a:t>
            </a:r>
            <a:r>
              <a:rPr lang="es-ES" dirty="0" err="1"/>
              <a:t>into</a:t>
            </a:r>
            <a:r>
              <a:rPr lang="es-ES" dirty="0"/>
              <a:t> </a:t>
            </a:r>
            <a:r>
              <a:rPr lang="es-ES" dirty="0" err="1" smtClean="0"/>
              <a:t>account</a:t>
            </a:r>
            <a:r>
              <a:rPr lang="es-ES" dirty="0" smtClean="0"/>
              <a:t>. </a:t>
            </a:r>
            <a:endParaRPr lang="es-ES" dirty="0"/>
          </a:p>
          <a:p>
            <a:endParaRPr lang="es-ES" dirty="0" smtClean="0"/>
          </a:p>
          <a:p>
            <a:endParaRPr lang="es-ES" dirty="0" smtClean="0"/>
          </a:p>
          <a:p>
            <a:r>
              <a:rPr lang="es-ES" i="1" u="sng" dirty="0" err="1" smtClean="0"/>
              <a:t>Whitewashing</a:t>
            </a:r>
            <a:endParaRPr lang="es-ES" i="1" u="sng" dirty="0" smtClean="0"/>
          </a:p>
          <a:p>
            <a:pPr lvl="1"/>
            <a:r>
              <a:rPr lang="es-ES" i="1" dirty="0" err="1" smtClean="0">
                <a:solidFill>
                  <a:srgbClr val="FF0000"/>
                </a:solidFill>
              </a:rPr>
              <a:t>Attack</a:t>
            </a:r>
            <a:r>
              <a:rPr lang="es-ES" i="1" dirty="0" smtClean="0">
                <a:solidFill>
                  <a:srgbClr val="FF0000"/>
                </a:solidFill>
              </a:rPr>
              <a:t>: </a:t>
            </a:r>
            <a:r>
              <a:rPr lang="es-ES" dirty="0" err="1"/>
              <a:t>an</a:t>
            </a:r>
            <a:r>
              <a:rPr lang="es-ES" dirty="0"/>
              <a:t> </a:t>
            </a:r>
            <a:r>
              <a:rPr lang="es-ES" dirty="0" err="1"/>
              <a:t>agent</a:t>
            </a:r>
            <a:r>
              <a:rPr lang="es-ES" dirty="0"/>
              <a:t> </a:t>
            </a:r>
            <a:r>
              <a:rPr lang="es-ES" dirty="0" err="1"/>
              <a:t>changes</a:t>
            </a:r>
            <a:r>
              <a:rPr lang="es-ES" dirty="0"/>
              <a:t> </a:t>
            </a:r>
            <a:r>
              <a:rPr lang="es-ES" dirty="0" err="1"/>
              <a:t>its</a:t>
            </a:r>
            <a:r>
              <a:rPr lang="es-ES" dirty="0"/>
              <a:t> </a:t>
            </a:r>
            <a:r>
              <a:rPr lang="es-ES" dirty="0" err="1"/>
              <a:t>identifier</a:t>
            </a:r>
            <a:r>
              <a:rPr lang="es-ES" dirty="0"/>
              <a:t> in </a:t>
            </a:r>
            <a:r>
              <a:rPr lang="es-ES" dirty="0" err="1"/>
              <a:t>order</a:t>
            </a:r>
            <a:r>
              <a:rPr lang="es-ES" dirty="0"/>
              <a:t> </a:t>
            </a:r>
            <a:r>
              <a:rPr lang="es-ES" dirty="0" err="1"/>
              <a:t>to</a:t>
            </a:r>
            <a:r>
              <a:rPr lang="es-ES" dirty="0"/>
              <a:t> escape </a:t>
            </a:r>
            <a:r>
              <a:rPr lang="es-ES" dirty="0" err="1" smtClean="0"/>
              <a:t>previous</a:t>
            </a:r>
            <a:r>
              <a:rPr lang="es-ES" dirty="0" smtClean="0"/>
              <a:t> </a:t>
            </a:r>
            <a:r>
              <a:rPr lang="es-ES" dirty="0" err="1"/>
              <a:t>bad</a:t>
            </a:r>
            <a:r>
              <a:rPr lang="es-ES" dirty="0"/>
              <a:t> </a:t>
            </a:r>
            <a:r>
              <a:rPr lang="es-ES" dirty="0" err="1"/>
              <a:t>feedback</a:t>
            </a:r>
            <a:r>
              <a:rPr lang="es-ES" dirty="0"/>
              <a:t>. </a:t>
            </a:r>
            <a:endParaRPr lang="es-ES" dirty="0" smtClean="0"/>
          </a:p>
          <a:p>
            <a:endParaRPr lang="es-ES" dirty="0"/>
          </a:p>
          <a:p>
            <a:endParaRPr lang="es-ES" dirty="0" smtClean="0"/>
          </a:p>
          <a:p>
            <a:r>
              <a:rPr lang="es-ES" i="1" u="sng" dirty="0" err="1"/>
              <a:t>Sybil</a:t>
            </a:r>
            <a:r>
              <a:rPr lang="es-ES" i="1" u="sng" dirty="0"/>
              <a:t> </a:t>
            </a:r>
            <a:r>
              <a:rPr lang="es-ES" i="1" u="sng" dirty="0" err="1"/>
              <a:t>Attacks</a:t>
            </a:r>
            <a:endParaRPr lang="es-ES" i="1" u="sng" dirty="0"/>
          </a:p>
          <a:p>
            <a:pPr lvl="1"/>
            <a:r>
              <a:rPr lang="es-ES" i="1" dirty="0" err="1" smtClean="0">
                <a:solidFill>
                  <a:srgbClr val="FF0000"/>
                </a:solidFill>
              </a:rPr>
              <a:t>Attack</a:t>
            </a:r>
            <a:r>
              <a:rPr lang="es-ES" i="1" dirty="0">
                <a:solidFill>
                  <a:srgbClr val="FF0000"/>
                </a:solidFill>
              </a:rPr>
              <a:t>: </a:t>
            </a:r>
            <a:r>
              <a:rPr lang="es-ES" dirty="0" err="1"/>
              <a:t>an</a:t>
            </a:r>
            <a:r>
              <a:rPr lang="es-ES" dirty="0"/>
              <a:t> </a:t>
            </a:r>
            <a:r>
              <a:rPr lang="es-ES" dirty="0" err="1"/>
              <a:t>agent</a:t>
            </a:r>
            <a:r>
              <a:rPr lang="es-ES" dirty="0"/>
              <a:t> </a:t>
            </a:r>
            <a:r>
              <a:rPr lang="es-ES" dirty="0" err="1"/>
              <a:t>creates</a:t>
            </a:r>
            <a:r>
              <a:rPr lang="es-ES" dirty="0"/>
              <a:t> </a:t>
            </a:r>
            <a:r>
              <a:rPr lang="es-ES" dirty="0" err="1"/>
              <a:t>enough</a:t>
            </a:r>
            <a:r>
              <a:rPr lang="es-ES" dirty="0"/>
              <a:t> </a:t>
            </a:r>
            <a:r>
              <a:rPr lang="es-ES" dirty="0" err="1"/>
              <a:t>identities</a:t>
            </a:r>
            <a:r>
              <a:rPr lang="es-ES" dirty="0"/>
              <a:t> so </a:t>
            </a:r>
            <a:r>
              <a:rPr lang="es-ES" dirty="0" err="1"/>
              <a:t>it</a:t>
            </a:r>
            <a:r>
              <a:rPr lang="es-ES" dirty="0"/>
              <a:t> can </a:t>
            </a:r>
            <a:r>
              <a:rPr lang="es-ES" dirty="0" err="1"/>
              <a:t>subvert</a:t>
            </a:r>
            <a:r>
              <a:rPr lang="es-ES" dirty="0"/>
              <a:t> </a:t>
            </a:r>
            <a:r>
              <a:rPr lang="es-ES" dirty="0" err="1"/>
              <a:t>the</a:t>
            </a:r>
            <a:r>
              <a:rPr lang="es-ES" dirty="0"/>
              <a:t> normal </a:t>
            </a:r>
            <a:r>
              <a:rPr lang="es-ES" dirty="0" err="1"/>
              <a:t>functioning</a:t>
            </a:r>
            <a:r>
              <a:rPr lang="es-ES" dirty="0"/>
              <a:t> of </a:t>
            </a:r>
            <a:r>
              <a:rPr lang="es-ES" dirty="0" err="1"/>
              <a:t>the</a:t>
            </a:r>
            <a:r>
              <a:rPr lang="es-ES" dirty="0"/>
              <a:t> </a:t>
            </a:r>
            <a:r>
              <a:rPr lang="es-ES" dirty="0" err="1"/>
              <a:t>system</a:t>
            </a:r>
            <a:r>
              <a:rPr lang="es-ES" dirty="0"/>
              <a:t>. </a:t>
            </a:r>
          </a:p>
        </p:txBody>
      </p:sp>
      <p:sp>
        <p:nvSpPr>
          <p:cNvPr id="7" name="6 CuadroTexto"/>
          <p:cNvSpPr txBox="1"/>
          <p:nvPr/>
        </p:nvSpPr>
        <p:spPr>
          <a:xfrm>
            <a:off x="0" y="0"/>
            <a:ext cx="7776864" cy="338554"/>
          </a:xfrm>
          <a:prstGeom prst="rect">
            <a:avLst/>
          </a:prstGeom>
          <a:noFill/>
        </p:spPr>
        <p:txBody>
          <a:bodyPr wrap="square" rtlCol="0">
            <a:spAutoFit/>
          </a:bodyPr>
          <a:lstStyle/>
          <a:p>
            <a:r>
              <a:rPr lang="ca-ES" sz="1600" dirty="0"/>
              <a:t>4 - </a:t>
            </a:r>
            <a:r>
              <a:rPr lang="ca-ES" sz="1600" dirty="0" err="1"/>
              <a:t>Reputation</a:t>
            </a:r>
            <a:r>
              <a:rPr lang="ca-ES" sz="1600" dirty="0"/>
              <a:t> in </a:t>
            </a:r>
            <a:r>
              <a:rPr lang="ca-ES" sz="1600" dirty="0" err="1" smtClean="0"/>
              <a:t>multiagent</a:t>
            </a:r>
            <a:r>
              <a:rPr lang="ca-ES" sz="1600" dirty="0" smtClean="0"/>
              <a:t> </a:t>
            </a:r>
            <a:r>
              <a:rPr lang="ca-ES" sz="1600" dirty="0" err="1"/>
              <a:t>societies</a:t>
            </a:r>
            <a:r>
              <a:rPr lang="ca-ES" sz="1600" dirty="0"/>
              <a:t> </a:t>
            </a:r>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315984517"/>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ítulo 1"/>
          <p:cNvSpPr>
            <a:spLocks noGrp="1"/>
          </p:cNvSpPr>
          <p:nvPr>
            <p:ph type="title"/>
          </p:nvPr>
        </p:nvSpPr>
        <p:spPr>
          <a:xfrm>
            <a:off x="457200" y="381000"/>
            <a:ext cx="8534400" cy="715962"/>
          </a:xfrm>
        </p:spPr>
        <p:txBody>
          <a:bodyPr anchor="t">
            <a:normAutofit/>
          </a:bodyPr>
          <a:lstStyle/>
          <a:p>
            <a:pPr algn="l">
              <a:buFont typeface="Arial"/>
              <a:buChar char="•"/>
            </a:pPr>
            <a:r>
              <a:rPr lang="es-ES_tradnl" sz="3200" dirty="0" smtClean="0"/>
              <a:t> </a:t>
            </a:r>
            <a:r>
              <a:rPr lang="es-ES_tradnl" sz="3200" dirty="0" err="1" smtClean="0"/>
              <a:t>Pitfalls</a:t>
            </a:r>
            <a:r>
              <a:rPr lang="es-ES_tradnl" sz="3200" dirty="0" smtClean="0"/>
              <a:t> </a:t>
            </a:r>
            <a:r>
              <a:rPr lang="es-ES_tradnl" sz="3200" dirty="0" err="1" smtClean="0"/>
              <a:t>when</a:t>
            </a:r>
            <a:r>
              <a:rPr lang="es-ES_tradnl" sz="3200" dirty="0" smtClean="0"/>
              <a:t> </a:t>
            </a:r>
            <a:r>
              <a:rPr lang="es-ES_tradnl" sz="3200" dirty="0" err="1" smtClean="0"/>
              <a:t>using</a:t>
            </a:r>
            <a:r>
              <a:rPr lang="es-ES_tradnl" sz="3200" dirty="0" smtClean="0"/>
              <a:t> </a:t>
            </a:r>
            <a:r>
              <a:rPr lang="es-ES_tradnl" sz="3200" dirty="0" err="1" smtClean="0"/>
              <a:t>reputation</a:t>
            </a:r>
            <a:endParaRPr lang="es-ES_tradnl" sz="3200" dirty="0"/>
          </a:p>
        </p:txBody>
      </p:sp>
      <p:sp>
        <p:nvSpPr>
          <p:cNvPr id="6" name="Marcador de contenido 2"/>
          <p:cNvSpPr>
            <a:spLocks noGrp="1"/>
          </p:cNvSpPr>
          <p:nvPr>
            <p:ph idx="1"/>
          </p:nvPr>
        </p:nvSpPr>
        <p:spPr>
          <a:xfrm>
            <a:off x="734888" y="1085835"/>
            <a:ext cx="8229600" cy="461665"/>
          </a:xfrm>
        </p:spPr>
        <p:txBody>
          <a:bodyPr wrap="square">
            <a:spAutoFit/>
          </a:bodyPr>
          <a:lstStyle/>
          <a:p>
            <a:pPr marL="0">
              <a:spcBef>
                <a:spcPts val="600"/>
              </a:spcBef>
              <a:buNone/>
            </a:pPr>
            <a:r>
              <a:rPr lang="es-ES_tradnl" sz="2400" i="1" dirty="0" err="1" smtClean="0"/>
              <a:t>Attacks</a:t>
            </a:r>
            <a:r>
              <a:rPr lang="es-ES_tradnl" sz="2400" i="1" dirty="0" smtClean="0"/>
              <a:t> </a:t>
            </a:r>
            <a:r>
              <a:rPr lang="es-ES_tradnl" sz="2400" i="1" dirty="0" err="1" smtClean="0"/>
              <a:t>to</a:t>
            </a:r>
            <a:r>
              <a:rPr lang="es-ES_tradnl" sz="2400" i="1" dirty="0" smtClean="0"/>
              <a:t> </a:t>
            </a:r>
            <a:r>
              <a:rPr lang="es-ES_tradnl" sz="2400" i="1" dirty="0" err="1" smtClean="0"/>
              <a:t>reputation</a:t>
            </a:r>
            <a:r>
              <a:rPr lang="es-ES_tradnl" sz="2400" i="1" dirty="0" smtClean="0"/>
              <a:t> </a:t>
            </a:r>
            <a:r>
              <a:rPr lang="es-ES_tradnl" sz="2400" i="1" dirty="0" err="1" smtClean="0"/>
              <a:t>mechanisms</a:t>
            </a:r>
            <a:r>
              <a:rPr lang="es-ES_tradnl" sz="2400" i="1" dirty="0" smtClean="0"/>
              <a:t> </a:t>
            </a:r>
          </a:p>
        </p:txBody>
      </p:sp>
      <p:sp>
        <p:nvSpPr>
          <p:cNvPr id="2" name="CuadroTexto 1"/>
          <p:cNvSpPr txBox="1"/>
          <p:nvPr/>
        </p:nvSpPr>
        <p:spPr>
          <a:xfrm>
            <a:off x="734888" y="1844824"/>
            <a:ext cx="7494712" cy="6740308"/>
          </a:xfrm>
          <a:prstGeom prst="rect">
            <a:avLst/>
          </a:prstGeom>
          <a:noFill/>
        </p:spPr>
        <p:txBody>
          <a:bodyPr wrap="square" rtlCol="0">
            <a:spAutoFit/>
          </a:bodyPr>
          <a:lstStyle/>
          <a:p>
            <a:r>
              <a:rPr lang="es-ES" i="1" u="sng" dirty="0" err="1" smtClean="0"/>
              <a:t>Collusion</a:t>
            </a:r>
            <a:endParaRPr lang="es-ES" i="1" dirty="0" smtClean="0"/>
          </a:p>
          <a:p>
            <a:pPr lvl="1"/>
            <a:r>
              <a:rPr lang="es-ES" i="1" dirty="0" err="1" smtClean="0">
                <a:solidFill>
                  <a:srgbClr val="FF0000"/>
                </a:solidFill>
              </a:rPr>
              <a:t>Attack</a:t>
            </a:r>
            <a:r>
              <a:rPr lang="es-ES" i="1" dirty="0" smtClean="0">
                <a:solidFill>
                  <a:srgbClr val="FF0000"/>
                </a:solidFill>
              </a:rPr>
              <a:t>:</a:t>
            </a:r>
            <a:r>
              <a:rPr lang="es-ES" i="1" dirty="0" smtClean="0"/>
              <a:t> </a:t>
            </a:r>
            <a:r>
              <a:rPr lang="es-ES" dirty="0" err="1"/>
              <a:t>t</a:t>
            </a:r>
            <a:r>
              <a:rPr lang="es-ES" dirty="0" err="1" smtClean="0"/>
              <a:t>his</a:t>
            </a:r>
            <a:r>
              <a:rPr lang="es-ES" dirty="0" smtClean="0"/>
              <a:t> </a:t>
            </a:r>
            <a:r>
              <a:rPr lang="es-ES" dirty="0" err="1" smtClean="0"/>
              <a:t>is</a:t>
            </a:r>
            <a:r>
              <a:rPr lang="es-ES" dirty="0" smtClean="0"/>
              <a:t> </a:t>
            </a:r>
            <a:r>
              <a:rPr lang="es-ES" dirty="0" err="1" smtClean="0"/>
              <a:t>not</a:t>
            </a:r>
            <a:r>
              <a:rPr lang="es-ES" dirty="0" smtClean="0"/>
              <a:t> </a:t>
            </a:r>
            <a:r>
              <a:rPr lang="es-ES" dirty="0" err="1" smtClean="0"/>
              <a:t>an</a:t>
            </a:r>
            <a:r>
              <a:rPr lang="es-ES" dirty="0" smtClean="0"/>
              <a:t> </a:t>
            </a:r>
            <a:r>
              <a:rPr lang="es-ES" dirty="0" err="1" smtClean="0"/>
              <a:t>attack</a:t>
            </a:r>
            <a:r>
              <a:rPr lang="es-ES" dirty="0" smtClean="0"/>
              <a:t> “per se” </a:t>
            </a:r>
            <a:r>
              <a:rPr lang="es-ES" dirty="0" err="1" smtClean="0"/>
              <a:t>but</a:t>
            </a:r>
            <a:r>
              <a:rPr lang="es-ES" dirty="0" smtClean="0"/>
              <a:t> </a:t>
            </a:r>
            <a:r>
              <a:rPr lang="es-ES" dirty="0" err="1" smtClean="0"/>
              <a:t>an</a:t>
            </a:r>
            <a:r>
              <a:rPr lang="es-ES" dirty="0" smtClean="0"/>
              <a:t> </a:t>
            </a:r>
            <a:r>
              <a:rPr lang="es-ES" dirty="0" err="1" smtClean="0"/>
              <a:t>enhancer</a:t>
            </a:r>
            <a:r>
              <a:rPr lang="es-ES" dirty="0" smtClean="0"/>
              <a:t> of </a:t>
            </a:r>
            <a:r>
              <a:rPr lang="es-ES" dirty="0" err="1" smtClean="0"/>
              <a:t>other</a:t>
            </a:r>
            <a:r>
              <a:rPr lang="es-ES" dirty="0" smtClean="0"/>
              <a:t> </a:t>
            </a:r>
            <a:r>
              <a:rPr lang="es-ES" dirty="0" err="1" smtClean="0"/>
              <a:t>attacks</a:t>
            </a:r>
            <a:r>
              <a:rPr lang="es-ES" dirty="0" smtClean="0"/>
              <a:t>. </a:t>
            </a:r>
            <a:r>
              <a:rPr lang="es-ES" dirty="0"/>
              <a:t>A</a:t>
            </a:r>
            <a:r>
              <a:rPr lang="es-ES" dirty="0" smtClean="0"/>
              <a:t> </a:t>
            </a:r>
            <a:r>
              <a:rPr lang="es-ES" dirty="0" err="1"/>
              <a:t>group</a:t>
            </a:r>
            <a:r>
              <a:rPr lang="es-ES" dirty="0"/>
              <a:t> of </a:t>
            </a:r>
            <a:r>
              <a:rPr lang="es-ES" dirty="0" err="1"/>
              <a:t>agents</a:t>
            </a:r>
            <a:r>
              <a:rPr lang="es-ES" dirty="0"/>
              <a:t> </a:t>
            </a:r>
            <a:r>
              <a:rPr lang="es-ES" dirty="0" err="1"/>
              <a:t>co-operate</a:t>
            </a:r>
            <a:r>
              <a:rPr lang="es-ES" dirty="0"/>
              <a:t> </a:t>
            </a:r>
            <a:r>
              <a:rPr lang="es-ES" dirty="0" err="1"/>
              <a:t>with</a:t>
            </a:r>
            <a:r>
              <a:rPr lang="es-ES" dirty="0"/>
              <a:t> </a:t>
            </a:r>
            <a:r>
              <a:rPr lang="es-ES" dirty="0" err="1"/>
              <a:t>one</a:t>
            </a:r>
            <a:r>
              <a:rPr lang="es-ES" dirty="0"/>
              <a:t> </a:t>
            </a:r>
            <a:r>
              <a:rPr lang="es-ES" dirty="0" err="1"/>
              <a:t>another</a:t>
            </a:r>
            <a:r>
              <a:rPr lang="es-ES" dirty="0"/>
              <a:t> in </a:t>
            </a:r>
            <a:r>
              <a:rPr lang="es-ES" dirty="0" err="1"/>
              <a:t>order</a:t>
            </a:r>
            <a:r>
              <a:rPr lang="es-ES" dirty="0"/>
              <a:t> </a:t>
            </a:r>
            <a:r>
              <a:rPr lang="es-ES" dirty="0" err="1"/>
              <a:t>to</a:t>
            </a:r>
            <a:r>
              <a:rPr lang="es-ES" dirty="0"/>
              <a:t> </a:t>
            </a:r>
            <a:r>
              <a:rPr lang="es-ES" dirty="0" err="1"/>
              <a:t>take</a:t>
            </a:r>
            <a:r>
              <a:rPr lang="es-ES" dirty="0"/>
              <a:t> </a:t>
            </a:r>
            <a:r>
              <a:rPr lang="es-ES" dirty="0" err="1"/>
              <a:t>advantage</a:t>
            </a:r>
            <a:r>
              <a:rPr lang="es-ES" dirty="0"/>
              <a:t> of </a:t>
            </a:r>
            <a:r>
              <a:rPr lang="es-ES" dirty="0" err="1"/>
              <a:t>the</a:t>
            </a:r>
            <a:r>
              <a:rPr lang="es-ES" dirty="0"/>
              <a:t> </a:t>
            </a:r>
            <a:r>
              <a:rPr lang="es-ES" dirty="0" err="1"/>
              <a:t>system</a:t>
            </a:r>
            <a:r>
              <a:rPr lang="es-ES" dirty="0"/>
              <a:t> and </a:t>
            </a:r>
            <a:r>
              <a:rPr lang="es-ES" dirty="0" err="1"/>
              <a:t>other</a:t>
            </a:r>
            <a:r>
              <a:rPr lang="es-ES" dirty="0"/>
              <a:t> </a:t>
            </a:r>
            <a:r>
              <a:rPr lang="es-ES" dirty="0" err="1"/>
              <a:t>agents</a:t>
            </a:r>
            <a:r>
              <a:rPr lang="es-ES" dirty="0"/>
              <a:t> </a:t>
            </a:r>
          </a:p>
          <a:p>
            <a:pPr lvl="1"/>
            <a:r>
              <a:rPr lang="es-ES" i="1" dirty="0" err="1" smtClean="0">
                <a:solidFill>
                  <a:srgbClr val="008000"/>
                </a:solidFill>
              </a:rPr>
              <a:t>Solution</a:t>
            </a:r>
            <a:r>
              <a:rPr lang="es-ES" i="1" dirty="0" smtClean="0">
                <a:solidFill>
                  <a:srgbClr val="008000"/>
                </a:solidFill>
              </a:rPr>
              <a:t>:</a:t>
            </a:r>
            <a:r>
              <a:rPr lang="es-ES" dirty="0" smtClean="0"/>
              <a:t> </a:t>
            </a:r>
            <a:r>
              <a:rPr lang="es-ES" dirty="0" err="1" smtClean="0"/>
              <a:t>difficult</a:t>
            </a:r>
            <a:r>
              <a:rPr lang="es-ES" dirty="0" smtClean="0"/>
              <a:t> </a:t>
            </a:r>
            <a:r>
              <a:rPr lang="es-ES" dirty="0" err="1" smtClean="0"/>
              <a:t>to</a:t>
            </a:r>
            <a:r>
              <a:rPr lang="es-ES" dirty="0" smtClean="0"/>
              <a:t> </a:t>
            </a:r>
            <a:r>
              <a:rPr lang="es-ES" dirty="0" err="1" smtClean="0"/>
              <a:t>detect</a:t>
            </a:r>
            <a:r>
              <a:rPr lang="es-ES" dirty="0" smtClean="0"/>
              <a:t>. </a:t>
            </a:r>
            <a:r>
              <a:rPr lang="es-ES" dirty="0" err="1"/>
              <a:t>D</a:t>
            </a:r>
            <a:r>
              <a:rPr lang="es-ES" dirty="0" err="1" smtClean="0"/>
              <a:t>etect</a:t>
            </a:r>
            <a:r>
              <a:rPr lang="es-ES" dirty="0" smtClean="0"/>
              <a:t> </a:t>
            </a:r>
            <a:r>
              <a:rPr lang="es-ES" dirty="0" err="1"/>
              <a:t>an</a:t>
            </a:r>
            <a:r>
              <a:rPr lang="es-ES" dirty="0"/>
              <a:t> </a:t>
            </a:r>
            <a:r>
              <a:rPr lang="es-ES" dirty="0" err="1"/>
              <a:t>important</a:t>
            </a:r>
            <a:r>
              <a:rPr lang="es-ES" dirty="0"/>
              <a:t> and </a:t>
            </a:r>
            <a:r>
              <a:rPr lang="es-ES" dirty="0" err="1"/>
              <a:t>recurrent</a:t>
            </a:r>
            <a:r>
              <a:rPr lang="es-ES" dirty="0"/>
              <a:t> </a:t>
            </a:r>
            <a:r>
              <a:rPr lang="es-ES" dirty="0" err="1"/>
              <a:t>deviation</a:t>
            </a:r>
            <a:r>
              <a:rPr lang="es-ES" dirty="0"/>
              <a:t> in </a:t>
            </a:r>
            <a:r>
              <a:rPr lang="es-ES" dirty="0" err="1"/>
              <a:t>the</a:t>
            </a:r>
            <a:r>
              <a:rPr lang="es-ES" dirty="0"/>
              <a:t> </a:t>
            </a:r>
            <a:r>
              <a:rPr lang="es-ES" dirty="0" err="1"/>
              <a:t>feedbacks</a:t>
            </a:r>
            <a:r>
              <a:rPr lang="es-ES" dirty="0"/>
              <a:t> of </a:t>
            </a:r>
            <a:r>
              <a:rPr lang="es-ES" dirty="0" err="1"/>
              <a:t>different</a:t>
            </a:r>
            <a:r>
              <a:rPr lang="es-ES" dirty="0"/>
              <a:t> </a:t>
            </a:r>
            <a:r>
              <a:rPr lang="es-ES" dirty="0" err="1"/>
              <a:t>agents</a:t>
            </a:r>
            <a:r>
              <a:rPr lang="es-ES" dirty="0"/>
              <a:t> </a:t>
            </a:r>
            <a:r>
              <a:rPr lang="es-ES" dirty="0" err="1"/>
              <a:t>regarding</a:t>
            </a:r>
            <a:r>
              <a:rPr lang="es-ES" dirty="0"/>
              <a:t> </a:t>
            </a:r>
            <a:r>
              <a:rPr lang="es-ES" dirty="0" err="1"/>
              <a:t>the</a:t>
            </a:r>
            <a:r>
              <a:rPr lang="es-ES" dirty="0"/>
              <a:t> </a:t>
            </a:r>
            <a:r>
              <a:rPr lang="es-ES" dirty="0" err="1"/>
              <a:t>same</a:t>
            </a:r>
            <a:r>
              <a:rPr lang="es-ES" dirty="0"/>
              <a:t> </a:t>
            </a:r>
            <a:r>
              <a:rPr lang="es-ES" dirty="0" smtClean="0"/>
              <a:t>targets. </a:t>
            </a:r>
          </a:p>
          <a:p>
            <a:endParaRPr lang="es-ES" dirty="0"/>
          </a:p>
          <a:p>
            <a:r>
              <a:rPr lang="es-ES" i="1" u="sng" dirty="0" err="1" smtClean="0"/>
              <a:t>Reputation</a:t>
            </a:r>
            <a:r>
              <a:rPr lang="es-ES" i="1" u="sng" dirty="0" smtClean="0"/>
              <a:t> </a:t>
            </a:r>
            <a:r>
              <a:rPr lang="es-ES" i="1" u="sng" dirty="0" err="1" smtClean="0"/>
              <a:t>Lag</a:t>
            </a:r>
            <a:r>
              <a:rPr lang="es-ES" i="1" u="sng" dirty="0" smtClean="0"/>
              <a:t> </a:t>
            </a:r>
            <a:r>
              <a:rPr lang="es-ES" i="1" u="sng" dirty="0" err="1" smtClean="0"/>
              <a:t>Exploitation</a:t>
            </a:r>
            <a:endParaRPr lang="es-ES" i="1" u="sng" dirty="0" smtClean="0"/>
          </a:p>
          <a:p>
            <a:pPr lvl="1"/>
            <a:r>
              <a:rPr lang="es-ES" i="1" dirty="0" err="1" smtClean="0">
                <a:solidFill>
                  <a:srgbClr val="FF0000"/>
                </a:solidFill>
              </a:rPr>
              <a:t>Attack</a:t>
            </a:r>
            <a:r>
              <a:rPr lang="es-ES" i="1" dirty="0" smtClean="0">
                <a:solidFill>
                  <a:srgbClr val="FF0000"/>
                </a:solidFill>
              </a:rPr>
              <a:t>: </a:t>
            </a:r>
            <a:r>
              <a:rPr lang="es-ES" dirty="0" err="1" smtClean="0"/>
              <a:t>the</a:t>
            </a:r>
            <a:r>
              <a:rPr lang="es-ES" dirty="0" smtClean="0"/>
              <a:t> </a:t>
            </a:r>
            <a:r>
              <a:rPr lang="es-ES" dirty="0" err="1" smtClean="0"/>
              <a:t>agent</a:t>
            </a:r>
            <a:r>
              <a:rPr lang="es-ES" dirty="0" smtClean="0"/>
              <a:t> uses </a:t>
            </a:r>
            <a:r>
              <a:rPr lang="es-ES" dirty="0" err="1" smtClean="0"/>
              <a:t>the</a:t>
            </a:r>
            <a:r>
              <a:rPr lang="es-ES" dirty="0" smtClean="0"/>
              <a:t> </a:t>
            </a:r>
            <a:r>
              <a:rPr lang="es-ES" dirty="0" err="1"/>
              <a:t>lag</a:t>
            </a:r>
            <a:r>
              <a:rPr lang="es-ES" dirty="0"/>
              <a:t> </a:t>
            </a:r>
            <a:r>
              <a:rPr lang="es-ES" dirty="0" err="1"/>
              <a:t>that</a:t>
            </a:r>
            <a:r>
              <a:rPr lang="es-ES" dirty="0"/>
              <a:t> </a:t>
            </a:r>
            <a:r>
              <a:rPr lang="es-ES" dirty="0" err="1"/>
              <a:t>the</a:t>
            </a:r>
            <a:r>
              <a:rPr lang="es-ES" dirty="0"/>
              <a:t> </a:t>
            </a:r>
            <a:r>
              <a:rPr lang="es-ES" dirty="0" err="1" smtClean="0"/>
              <a:t>reputation</a:t>
            </a:r>
            <a:r>
              <a:rPr lang="es-ES" dirty="0" smtClean="0"/>
              <a:t> </a:t>
            </a:r>
            <a:r>
              <a:rPr lang="es-ES" dirty="0" err="1"/>
              <a:t>mechanism</a:t>
            </a:r>
            <a:r>
              <a:rPr lang="es-ES" dirty="0"/>
              <a:t> </a:t>
            </a:r>
            <a:r>
              <a:rPr lang="es-ES" dirty="0" err="1"/>
              <a:t>needs</a:t>
            </a:r>
            <a:r>
              <a:rPr lang="es-ES" dirty="0"/>
              <a:t> </a:t>
            </a:r>
            <a:r>
              <a:rPr lang="es-ES" dirty="0" err="1"/>
              <a:t>to</a:t>
            </a:r>
            <a:r>
              <a:rPr lang="es-ES" dirty="0"/>
              <a:t> </a:t>
            </a:r>
            <a:r>
              <a:rPr lang="es-ES" dirty="0" err="1"/>
              <a:t>reflect</a:t>
            </a:r>
            <a:r>
              <a:rPr lang="es-ES" dirty="0"/>
              <a:t> </a:t>
            </a:r>
            <a:r>
              <a:rPr lang="es-ES" dirty="0" err="1"/>
              <a:t>the</a:t>
            </a:r>
            <a:r>
              <a:rPr lang="es-ES" dirty="0"/>
              <a:t> new </a:t>
            </a:r>
            <a:r>
              <a:rPr lang="es-ES" dirty="0" err="1" smtClean="0"/>
              <a:t>reality</a:t>
            </a:r>
            <a:r>
              <a:rPr lang="es-ES" dirty="0" smtClean="0"/>
              <a:t> (</a:t>
            </a:r>
            <a:r>
              <a:rPr lang="es-ES" dirty="0" err="1" smtClean="0"/>
              <a:t>usually</a:t>
            </a:r>
            <a:r>
              <a:rPr lang="es-ES" dirty="0" smtClean="0"/>
              <a:t> a </a:t>
            </a:r>
            <a:r>
              <a:rPr lang="es-ES" dirty="0" err="1" smtClean="0"/>
              <a:t>decrease</a:t>
            </a:r>
            <a:r>
              <a:rPr lang="es-ES" dirty="0" smtClean="0"/>
              <a:t> in </a:t>
            </a:r>
            <a:r>
              <a:rPr lang="es-ES" dirty="0" err="1" smtClean="0"/>
              <a:t>reputation</a:t>
            </a:r>
            <a:r>
              <a:rPr lang="es-ES" dirty="0" smtClean="0"/>
              <a:t>) </a:t>
            </a:r>
            <a:r>
              <a:rPr lang="es-ES" dirty="0"/>
              <a:t>and </a:t>
            </a:r>
            <a:r>
              <a:rPr lang="es-ES" dirty="0" err="1" smtClean="0"/>
              <a:t>exploits</a:t>
            </a:r>
            <a:r>
              <a:rPr lang="es-ES" dirty="0" smtClean="0"/>
              <a:t> </a:t>
            </a:r>
            <a:r>
              <a:rPr lang="es-ES" dirty="0" err="1"/>
              <a:t>it</a:t>
            </a:r>
            <a:r>
              <a:rPr lang="es-ES" dirty="0"/>
              <a:t> </a:t>
            </a:r>
            <a:r>
              <a:rPr lang="es-ES" dirty="0" err="1"/>
              <a:t>to</a:t>
            </a:r>
            <a:r>
              <a:rPr lang="es-ES" dirty="0"/>
              <a:t> </a:t>
            </a:r>
            <a:r>
              <a:rPr lang="es-ES" dirty="0" err="1"/>
              <a:t>get</a:t>
            </a:r>
            <a:r>
              <a:rPr lang="es-ES" dirty="0"/>
              <a:t> </a:t>
            </a:r>
            <a:r>
              <a:rPr lang="es-ES" dirty="0" err="1"/>
              <a:t>benefit</a:t>
            </a:r>
            <a:r>
              <a:rPr lang="es-ES" dirty="0" smtClean="0"/>
              <a:t>. </a:t>
            </a:r>
            <a:r>
              <a:rPr lang="es-ES" dirty="0" err="1" smtClean="0"/>
              <a:t>Then</a:t>
            </a:r>
            <a:r>
              <a:rPr lang="es-ES" dirty="0" smtClean="0"/>
              <a:t> </a:t>
            </a:r>
            <a:r>
              <a:rPr lang="es-ES" dirty="0" err="1" smtClean="0"/>
              <a:t>it</a:t>
            </a:r>
            <a:r>
              <a:rPr lang="es-ES" dirty="0" smtClean="0"/>
              <a:t> </a:t>
            </a:r>
            <a:r>
              <a:rPr lang="es-ES" dirty="0" err="1" smtClean="0"/>
              <a:t>recovers</a:t>
            </a:r>
            <a:r>
              <a:rPr lang="es-ES" dirty="0" smtClean="0"/>
              <a:t> </a:t>
            </a:r>
            <a:r>
              <a:rPr lang="es-ES" dirty="0" err="1" smtClean="0"/>
              <a:t>the</a:t>
            </a:r>
            <a:r>
              <a:rPr lang="es-ES" dirty="0" smtClean="0"/>
              <a:t> </a:t>
            </a:r>
            <a:r>
              <a:rPr lang="es-ES" dirty="0" err="1" smtClean="0"/>
              <a:t>previous</a:t>
            </a:r>
            <a:r>
              <a:rPr lang="es-ES" dirty="0" smtClean="0"/>
              <a:t> </a:t>
            </a:r>
            <a:r>
              <a:rPr lang="es-ES" dirty="0" err="1" smtClean="0"/>
              <a:t>reputation</a:t>
            </a:r>
            <a:r>
              <a:rPr lang="es-ES" dirty="0" smtClean="0"/>
              <a:t> </a:t>
            </a:r>
            <a:r>
              <a:rPr lang="es-ES" dirty="0" err="1" smtClean="0"/>
              <a:t>value</a:t>
            </a:r>
            <a:r>
              <a:rPr lang="es-ES" dirty="0" smtClean="0"/>
              <a:t> and </a:t>
            </a:r>
            <a:r>
              <a:rPr lang="es-ES" dirty="0" err="1" smtClean="0"/>
              <a:t>starts</a:t>
            </a:r>
            <a:r>
              <a:rPr lang="es-ES" dirty="0" smtClean="0"/>
              <a:t> </a:t>
            </a:r>
            <a:r>
              <a:rPr lang="es-ES" dirty="0" err="1" smtClean="0"/>
              <a:t>again</a:t>
            </a:r>
            <a:r>
              <a:rPr lang="es-ES" dirty="0" smtClean="0"/>
              <a:t> </a:t>
            </a:r>
            <a:r>
              <a:rPr lang="es-ES" dirty="0" err="1" smtClean="0"/>
              <a:t>exploiting</a:t>
            </a:r>
            <a:r>
              <a:rPr lang="es-ES" dirty="0" smtClean="0"/>
              <a:t> </a:t>
            </a:r>
            <a:r>
              <a:rPr lang="es-ES" dirty="0" err="1" smtClean="0"/>
              <a:t>it</a:t>
            </a:r>
            <a:r>
              <a:rPr lang="es-ES" dirty="0" smtClean="0"/>
              <a:t>. </a:t>
            </a:r>
          </a:p>
          <a:p>
            <a:pPr lvl="1"/>
            <a:r>
              <a:rPr lang="es-ES" i="1" dirty="0" err="1" smtClean="0">
                <a:solidFill>
                  <a:srgbClr val="008000"/>
                </a:solidFill>
              </a:rPr>
              <a:t>Solution</a:t>
            </a:r>
            <a:r>
              <a:rPr lang="es-ES" i="1" dirty="0" smtClean="0">
                <a:solidFill>
                  <a:srgbClr val="008000"/>
                </a:solidFill>
              </a:rPr>
              <a:t>: </a:t>
            </a:r>
            <a:r>
              <a:rPr lang="es-ES" dirty="0" smtClean="0"/>
              <a:t>(i) </a:t>
            </a:r>
            <a:r>
              <a:rPr lang="es-ES" dirty="0" err="1" smtClean="0"/>
              <a:t>to</a:t>
            </a:r>
            <a:r>
              <a:rPr lang="es-ES" dirty="0" smtClean="0"/>
              <a:t> </a:t>
            </a:r>
            <a:r>
              <a:rPr lang="es-ES" dirty="0" err="1" smtClean="0"/>
              <a:t>adjust</a:t>
            </a:r>
            <a:r>
              <a:rPr lang="es-ES" dirty="0" smtClean="0"/>
              <a:t> </a:t>
            </a:r>
            <a:r>
              <a:rPr lang="es-ES" dirty="0" err="1"/>
              <a:t>the</a:t>
            </a:r>
            <a:r>
              <a:rPr lang="es-ES" dirty="0"/>
              <a:t> </a:t>
            </a:r>
            <a:r>
              <a:rPr lang="es-ES" dirty="0" err="1"/>
              <a:t>reaction</a:t>
            </a:r>
            <a:r>
              <a:rPr lang="es-ES" dirty="0"/>
              <a:t> time of </a:t>
            </a:r>
            <a:r>
              <a:rPr lang="es-ES" dirty="0" err="1"/>
              <a:t>the</a:t>
            </a:r>
            <a:r>
              <a:rPr lang="es-ES" dirty="0"/>
              <a:t> </a:t>
            </a:r>
            <a:r>
              <a:rPr lang="es-ES" dirty="0" err="1"/>
              <a:t>reputation</a:t>
            </a:r>
            <a:r>
              <a:rPr lang="es-ES" dirty="0"/>
              <a:t> </a:t>
            </a:r>
            <a:r>
              <a:rPr lang="es-ES" dirty="0" err="1"/>
              <a:t>mechanism</a:t>
            </a:r>
            <a:r>
              <a:rPr lang="es-ES" dirty="0"/>
              <a:t> so </a:t>
            </a:r>
            <a:r>
              <a:rPr lang="es-ES" dirty="0" err="1"/>
              <a:t>it</a:t>
            </a:r>
            <a:r>
              <a:rPr lang="es-ES" dirty="0"/>
              <a:t> </a:t>
            </a:r>
            <a:r>
              <a:rPr lang="es-ES" dirty="0" err="1"/>
              <a:t>reacts</a:t>
            </a:r>
            <a:r>
              <a:rPr lang="es-ES" dirty="0"/>
              <a:t> </a:t>
            </a:r>
            <a:r>
              <a:rPr lang="es-ES" dirty="0" err="1"/>
              <a:t>quickly</a:t>
            </a:r>
            <a:r>
              <a:rPr lang="es-ES" dirty="0"/>
              <a:t> </a:t>
            </a:r>
            <a:r>
              <a:rPr lang="es-ES" dirty="0" err="1"/>
              <a:t>enough</a:t>
            </a:r>
            <a:r>
              <a:rPr lang="es-ES" dirty="0"/>
              <a:t> </a:t>
            </a:r>
            <a:r>
              <a:rPr lang="es-ES" dirty="0" err="1"/>
              <a:t>to</a:t>
            </a:r>
            <a:r>
              <a:rPr lang="es-ES" dirty="0"/>
              <a:t> </a:t>
            </a:r>
            <a:r>
              <a:rPr lang="es-ES" dirty="0" err="1"/>
              <a:t>changes</a:t>
            </a:r>
            <a:r>
              <a:rPr lang="es-ES" dirty="0"/>
              <a:t> in </a:t>
            </a:r>
            <a:r>
              <a:rPr lang="es-ES" dirty="0" err="1"/>
              <a:t>the</a:t>
            </a:r>
            <a:r>
              <a:rPr lang="es-ES" dirty="0"/>
              <a:t> </a:t>
            </a:r>
            <a:r>
              <a:rPr lang="es-ES" dirty="0" err="1"/>
              <a:t>behavior</a:t>
            </a:r>
            <a:r>
              <a:rPr lang="es-ES" dirty="0"/>
              <a:t>. </a:t>
            </a:r>
            <a:r>
              <a:rPr lang="es-ES" dirty="0" smtClean="0"/>
              <a:t>(ii) </a:t>
            </a:r>
            <a:r>
              <a:rPr lang="es-ES" dirty="0" err="1" smtClean="0"/>
              <a:t>to</a:t>
            </a:r>
            <a:r>
              <a:rPr lang="es-ES" dirty="0" smtClean="0"/>
              <a:t> </a:t>
            </a:r>
            <a:r>
              <a:rPr lang="es-ES" dirty="0" err="1" smtClean="0"/>
              <a:t>give</a:t>
            </a:r>
            <a:r>
              <a:rPr lang="es-ES" dirty="0" smtClean="0"/>
              <a:t> </a:t>
            </a:r>
            <a:r>
              <a:rPr lang="es-ES" dirty="0" err="1"/>
              <a:t>the</a:t>
            </a:r>
            <a:r>
              <a:rPr lang="es-ES" dirty="0"/>
              <a:t> </a:t>
            </a:r>
            <a:r>
              <a:rPr lang="es-ES" dirty="0" err="1"/>
              <a:t>agent</a:t>
            </a:r>
            <a:r>
              <a:rPr lang="es-ES" dirty="0"/>
              <a:t> </a:t>
            </a:r>
            <a:r>
              <a:rPr lang="es-ES" dirty="0" err="1"/>
              <a:t>the</a:t>
            </a:r>
            <a:r>
              <a:rPr lang="es-ES" dirty="0"/>
              <a:t> </a:t>
            </a:r>
            <a:r>
              <a:rPr lang="es-ES" dirty="0" err="1"/>
              <a:t>possibility</a:t>
            </a:r>
            <a:r>
              <a:rPr lang="es-ES" dirty="0"/>
              <a:t> </a:t>
            </a:r>
            <a:r>
              <a:rPr lang="es-ES" dirty="0" err="1"/>
              <a:t>to</a:t>
            </a:r>
            <a:r>
              <a:rPr lang="es-ES" dirty="0"/>
              <a:t> </a:t>
            </a:r>
            <a:r>
              <a:rPr lang="es-ES" dirty="0" err="1"/>
              <a:t>detect</a:t>
            </a:r>
            <a:r>
              <a:rPr lang="es-ES" dirty="0"/>
              <a:t> </a:t>
            </a:r>
            <a:r>
              <a:rPr lang="es-ES" dirty="0" err="1"/>
              <a:t>patterns</a:t>
            </a:r>
            <a:r>
              <a:rPr lang="es-ES" dirty="0"/>
              <a:t> </a:t>
            </a:r>
            <a:r>
              <a:rPr lang="es-ES" dirty="0" err="1"/>
              <a:t>that</a:t>
            </a:r>
            <a:r>
              <a:rPr lang="es-ES" dirty="0"/>
              <a:t> show </a:t>
            </a:r>
            <a:r>
              <a:rPr lang="es-ES" dirty="0" smtClean="0"/>
              <a:t>a </a:t>
            </a:r>
            <a:r>
              <a:rPr lang="es-ES" dirty="0" err="1"/>
              <a:t>cyclic</a:t>
            </a:r>
            <a:r>
              <a:rPr lang="es-ES" dirty="0"/>
              <a:t> </a:t>
            </a:r>
            <a:r>
              <a:rPr lang="es-ES" dirty="0" err="1"/>
              <a:t>behavior</a:t>
            </a:r>
            <a:r>
              <a:rPr lang="es-ES" dirty="0"/>
              <a:t> in </a:t>
            </a:r>
            <a:r>
              <a:rPr lang="es-ES" dirty="0" err="1"/>
              <a:t>the</a:t>
            </a:r>
            <a:r>
              <a:rPr lang="es-ES" dirty="0"/>
              <a:t> </a:t>
            </a:r>
            <a:r>
              <a:rPr lang="es-ES" dirty="0" err="1"/>
              <a:t>reputation</a:t>
            </a:r>
            <a:r>
              <a:rPr lang="es-ES" dirty="0"/>
              <a:t> </a:t>
            </a:r>
            <a:r>
              <a:rPr lang="es-ES" dirty="0" err="1"/>
              <a:t>value</a:t>
            </a:r>
            <a:r>
              <a:rPr lang="es-ES" dirty="0"/>
              <a:t>. </a:t>
            </a:r>
          </a:p>
          <a:p>
            <a:endParaRPr lang="es-ES" i="1" dirty="0">
              <a:solidFill>
                <a:srgbClr val="008000"/>
              </a:solidFill>
            </a:endParaRPr>
          </a:p>
          <a:p>
            <a:endParaRPr lang="es-ES" i="1" dirty="0" smtClean="0"/>
          </a:p>
          <a:p>
            <a:endParaRPr lang="es-ES" dirty="0"/>
          </a:p>
          <a:p>
            <a:endParaRPr lang="es-ES" dirty="0"/>
          </a:p>
          <a:p>
            <a:endParaRPr lang="es-ES" dirty="0" smtClean="0"/>
          </a:p>
          <a:p>
            <a:r>
              <a:rPr lang="es-ES" dirty="0" smtClean="0"/>
              <a:t> </a:t>
            </a:r>
          </a:p>
          <a:p>
            <a:endParaRPr lang="es-ES" dirty="0"/>
          </a:p>
          <a:p>
            <a:endParaRPr lang="es-ES" dirty="0" smtClean="0"/>
          </a:p>
        </p:txBody>
      </p:sp>
      <p:sp>
        <p:nvSpPr>
          <p:cNvPr id="7" name="6 CuadroTexto"/>
          <p:cNvSpPr txBox="1"/>
          <p:nvPr/>
        </p:nvSpPr>
        <p:spPr>
          <a:xfrm>
            <a:off x="0" y="0"/>
            <a:ext cx="7776864" cy="338554"/>
          </a:xfrm>
          <a:prstGeom prst="rect">
            <a:avLst/>
          </a:prstGeom>
          <a:noFill/>
        </p:spPr>
        <p:txBody>
          <a:bodyPr wrap="square" rtlCol="0">
            <a:spAutoFit/>
          </a:bodyPr>
          <a:lstStyle/>
          <a:p>
            <a:r>
              <a:rPr lang="ca-ES" sz="1600" dirty="0"/>
              <a:t>4 - </a:t>
            </a:r>
            <a:r>
              <a:rPr lang="ca-ES" sz="1600" dirty="0" err="1"/>
              <a:t>Reputation</a:t>
            </a:r>
            <a:r>
              <a:rPr lang="ca-ES" sz="1600" dirty="0"/>
              <a:t> in </a:t>
            </a:r>
            <a:r>
              <a:rPr lang="ca-ES" sz="1600" dirty="0" err="1" smtClean="0"/>
              <a:t>multiagent</a:t>
            </a:r>
            <a:r>
              <a:rPr lang="ca-ES" sz="1600" dirty="0" smtClean="0"/>
              <a:t> </a:t>
            </a:r>
            <a:r>
              <a:rPr lang="ca-ES" sz="1600" dirty="0" err="1"/>
              <a:t>societies</a:t>
            </a:r>
            <a:r>
              <a:rPr lang="ca-ES" sz="1600" dirty="0"/>
              <a:t> </a:t>
            </a:r>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322343109"/>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 name="5 CuadroTexto"/>
          <p:cNvSpPr txBox="1"/>
          <p:nvPr/>
        </p:nvSpPr>
        <p:spPr>
          <a:xfrm>
            <a:off x="611560" y="4590420"/>
            <a:ext cx="7776864" cy="1323439"/>
          </a:xfrm>
          <a:prstGeom prst="rect">
            <a:avLst/>
          </a:prstGeom>
          <a:noFill/>
        </p:spPr>
        <p:txBody>
          <a:bodyPr wrap="square" rtlCol="0">
            <a:spAutoFit/>
          </a:bodyPr>
          <a:lstStyle/>
          <a:p>
            <a:r>
              <a:rPr lang="ca-ES" sz="4000" b="1" dirty="0" smtClean="0"/>
              <a:t>5 – Trust, </a:t>
            </a:r>
            <a:r>
              <a:rPr lang="ca-ES" sz="4000" b="1" dirty="0" err="1" smtClean="0"/>
              <a:t>reputation</a:t>
            </a:r>
            <a:r>
              <a:rPr lang="ca-ES" sz="4000" b="1" dirty="0" smtClean="0"/>
              <a:t> &amp; </a:t>
            </a:r>
            <a:r>
              <a:rPr lang="ca-ES" sz="4000" b="1" dirty="0" err="1" smtClean="0"/>
              <a:t>agreement</a:t>
            </a:r>
            <a:r>
              <a:rPr lang="ca-ES" sz="4000" b="1" dirty="0" smtClean="0"/>
              <a:t> </a:t>
            </a:r>
            <a:r>
              <a:rPr lang="ca-ES" sz="4000" b="1" dirty="0" err="1" smtClean="0"/>
              <a:t>technologies</a:t>
            </a:r>
            <a:endParaRPr lang="ca-ES" sz="4000" b="1" dirty="0"/>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360393085"/>
      </p:ext>
    </p:extLst>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Flecha izquierda 3"/>
          <p:cNvSpPr/>
          <p:nvPr/>
        </p:nvSpPr>
        <p:spPr>
          <a:xfrm>
            <a:off x="2550368" y="2661012"/>
            <a:ext cx="2057400" cy="914400"/>
          </a:xfrm>
          <a:prstGeom prst="lef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a:p>
        </p:txBody>
      </p:sp>
      <p:sp>
        <p:nvSpPr>
          <p:cNvPr id="5" name="Flecha izquierda 4"/>
          <p:cNvSpPr/>
          <p:nvPr/>
        </p:nvSpPr>
        <p:spPr>
          <a:xfrm rot="10800000">
            <a:off x="4607768" y="2661012"/>
            <a:ext cx="2057400" cy="914400"/>
          </a:xfrm>
          <a:prstGeom prst="leftArrow">
            <a:avLst/>
          </a:prstGeom>
        </p:spPr>
        <p:style>
          <a:lnRef idx="1">
            <a:schemeClr val="accent4"/>
          </a:lnRef>
          <a:fillRef idx="3">
            <a:schemeClr val="accent4"/>
          </a:fillRef>
          <a:effectRef idx="2">
            <a:schemeClr val="accent4"/>
          </a:effectRef>
          <a:fontRef idx="minor">
            <a:schemeClr val="lt1"/>
          </a:fontRef>
        </p:style>
        <p:txBody>
          <a:bodyPr rtlCol="0" anchor="ctr"/>
          <a:lstStyle/>
          <a:p>
            <a:pPr algn="ctr"/>
            <a:endParaRPr lang="es-ES_tradnl"/>
          </a:p>
        </p:txBody>
      </p:sp>
      <p:sp>
        <p:nvSpPr>
          <p:cNvPr id="6" name="CuadroTexto 5"/>
          <p:cNvSpPr txBox="1"/>
          <p:nvPr/>
        </p:nvSpPr>
        <p:spPr>
          <a:xfrm>
            <a:off x="5463684" y="2215480"/>
            <a:ext cx="1582484" cy="369332"/>
          </a:xfrm>
          <a:prstGeom prst="rect">
            <a:avLst/>
          </a:prstGeom>
          <a:noFill/>
        </p:spPr>
        <p:txBody>
          <a:bodyPr wrap="none" rtlCol="0">
            <a:spAutoFit/>
          </a:bodyPr>
          <a:lstStyle/>
          <a:p>
            <a:r>
              <a:rPr lang="es-ES_tradnl" dirty="0" err="1" smtClean="0"/>
              <a:t>Expressiveness</a:t>
            </a:r>
            <a:endParaRPr lang="es-ES_tradnl" dirty="0"/>
          </a:p>
        </p:txBody>
      </p:sp>
      <p:sp>
        <p:nvSpPr>
          <p:cNvPr id="7" name="CuadroTexto 6"/>
          <p:cNvSpPr txBox="1"/>
          <p:nvPr/>
        </p:nvSpPr>
        <p:spPr>
          <a:xfrm>
            <a:off x="2321768" y="2215480"/>
            <a:ext cx="1087708" cy="369332"/>
          </a:xfrm>
          <a:prstGeom prst="rect">
            <a:avLst/>
          </a:prstGeom>
          <a:noFill/>
        </p:spPr>
        <p:txBody>
          <a:bodyPr wrap="none" rtlCol="0">
            <a:spAutoFit/>
          </a:bodyPr>
          <a:lstStyle/>
          <a:p>
            <a:r>
              <a:rPr lang="es-ES_tradnl" dirty="0" smtClean="0"/>
              <a:t>Simplicity</a:t>
            </a:r>
            <a:endParaRPr lang="es-ES_tradnl" dirty="0"/>
          </a:p>
        </p:txBody>
      </p:sp>
      <p:sp>
        <p:nvSpPr>
          <p:cNvPr id="8" name="Más 7"/>
          <p:cNvSpPr/>
          <p:nvPr/>
        </p:nvSpPr>
        <p:spPr>
          <a:xfrm>
            <a:off x="1178768" y="3891880"/>
            <a:ext cx="304800" cy="304800"/>
          </a:xfrm>
          <a:prstGeom prst="mathPlus">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s-ES_tradnl" dirty="0"/>
          </a:p>
        </p:txBody>
      </p:sp>
      <p:sp>
        <p:nvSpPr>
          <p:cNvPr id="9" name="CuadroTexto 8"/>
          <p:cNvSpPr txBox="1"/>
          <p:nvPr/>
        </p:nvSpPr>
        <p:spPr>
          <a:xfrm>
            <a:off x="1559768" y="3815680"/>
            <a:ext cx="2667000" cy="1200329"/>
          </a:xfrm>
          <a:prstGeom prst="rect">
            <a:avLst/>
          </a:prstGeom>
          <a:noFill/>
        </p:spPr>
        <p:txBody>
          <a:bodyPr wrap="square" rtlCol="0">
            <a:spAutoFit/>
          </a:bodyPr>
          <a:lstStyle/>
          <a:p>
            <a:r>
              <a:rPr lang="es-ES_tradnl" dirty="0" smtClean="0"/>
              <a:t>F</a:t>
            </a:r>
            <a:r>
              <a:rPr dirty="0" smtClean="0"/>
              <a:t>acilitates the calculation functions and the reasoning mechanisms</a:t>
            </a:r>
            <a:r>
              <a:rPr lang="es-ES_tradnl" dirty="0" smtClean="0"/>
              <a:t>.</a:t>
            </a:r>
            <a:r>
              <a:rPr dirty="0" smtClean="0"/>
              <a:t> </a:t>
            </a:r>
          </a:p>
          <a:p>
            <a:r>
              <a:rPr lang="es-ES_tradnl" dirty="0" smtClean="0"/>
              <a:t> </a:t>
            </a:r>
            <a:endParaRPr lang="es-ES_tradnl" dirty="0"/>
          </a:p>
        </p:txBody>
      </p:sp>
      <p:sp>
        <p:nvSpPr>
          <p:cNvPr id="10" name="CuadroTexto 9"/>
          <p:cNvSpPr txBox="1"/>
          <p:nvPr/>
        </p:nvSpPr>
        <p:spPr>
          <a:xfrm>
            <a:off x="1559768" y="4748951"/>
            <a:ext cx="2667000" cy="1200329"/>
          </a:xfrm>
          <a:prstGeom prst="rect">
            <a:avLst/>
          </a:prstGeom>
          <a:noFill/>
        </p:spPr>
        <p:txBody>
          <a:bodyPr wrap="square" rtlCol="0">
            <a:spAutoFit/>
          </a:bodyPr>
          <a:lstStyle/>
          <a:p>
            <a:r>
              <a:rPr lang="es-ES_tradnl" dirty="0" smtClean="0"/>
              <a:t>L</a:t>
            </a:r>
            <a:r>
              <a:rPr dirty="0" smtClean="0"/>
              <a:t>ess information</a:t>
            </a:r>
            <a:r>
              <a:rPr lang="es-ES_tradnl" dirty="0" smtClean="0"/>
              <a:t>, </a:t>
            </a:r>
            <a:r>
              <a:rPr dirty="0" smtClean="0"/>
              <a:t>the </a:t>
            </a:r>
            <a:r>
              <a:rPr dirty="0"/>
              <a:t>kind of reasoning that can be done is less </a:t>
            </a:r>
            <a:r>
              <a:rPr dirty="0" smtClean="0"/>
              <a:t>sophisticate</a:t>
            </a:r>
            <a:r>
              <a:rPr lang="es-ES_tradnl" dirty="0" smtClean="0"/>
              <a:t>.</a:t>
            </a:r>
            <a:r>
              <a:rPr dirty="0" smtClean="0"/>
              <a:t> </a:t>
            </a:r>
          </a:p>
          <a:p>
            <a:r>
              <a:rPr lang="es-ES_tradnl" dirty="0" smtClean="0"/>
              <a:t> </a:t>
            </a:r>
            <a:endParaRPr lang="es-ES_tradnl" dirty="0"/>
          </a:p>
        </p:txBody>
      </p:sp>
      <p:sp>
        <p:nvSpPr>
          <p:cNvPr id="11" name="Menos 10"/>
          <p:cNvSpPr/>
          <p:nvPr/>
        </p:nvSpPr>
        <p:spPr>
          <a:xfrm>
            <a:off x="1178768" y="4787409"/>
            <a:ext cx="304800" cy="323671"/>
          </a:xfrm>
          <a:prstGeom prst="mathMinus">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s-ES_tradnl"/>
          </a:p>
        </p:txBody>
      </p:sp>
      <p:sp>
        <p:nvSpPr>
          <p:cNvPr id="12" name="CuadroTexto 11"/>
          <p:cNvSpPr txBox="1"/>
          <p:nvPr/>
        </p:nvSpPr>
        <p:spPr>
          <a:xfrm>
            <a:off x="4379168" y="4730080"/>
            <a:ext cx="3124200" cy="1200329"/>
          </a:xfrm>
          <a:prstGeom prst="rect">
            <a:avLst/>
          </a:prstGeom>
          <a:noFill/>
        </p:spPr>
        <p:txBody>
          <a:bodyPr wrap="square" rtlCol="0">
            <a:spAutoFit/>
          </a:bodyPr>
          <a:lstStyle/>
          <a:p>
            <a:pPr algn="r"/>
            <a:r>
              <a:rPr lang="es-ES_tradnl" dirty="0" smtClean="0"/>
              <a:t>M</a:t>
            </a:r>
            <a:r>
              <a:rPr dirty="0" smtClean="0"/>
              <a:t>ore </a:t>
            </a:r>
            <a:r>
              <a:rPr dirty="0"/>
              <a:t>computational and storage capacity as well as complex reasoning </a:t>
            </a:r>
            <a:r>
              <a:rPr dirty="0" smtClean="0"/>
              <a:t>algorithms</a:t>
            </a:r>
            <a:r>
              <a:rPr lang="es-ES_tradnl" dirty="0" smtClean="0"/>
              <a:t>.</a:t>
            </a:r>
            <a:r>
              <a:rPr dirty="0" smtClean="0"/>
              <a:t> </a:t>
            </a:r>
          </a:p>
          <a:p>
            <a:pPr algn="r"/>
            <a:r>
              <a:rPr lang="es-ES_tradnl" dirty="0" smtClean="0"/>
              <a:t> </a:t>
            </a:r>
            <a:endParaRPr lang="es-ES_tradnl" dirty="0"/>
          </a:p>
        </p:txBody>
      </p:sp>
      <p:sp>
        <p:nvSpPr>
          <p:cNvPr id="13" name="Menos 12"/>
          <p:cNvSpPr/>
          <p:nvPr/>
        </p:nvSpPr>
        <p:spPr>
          <a:xfrm>
            <a:off x="7579568" y="4777973"/>
            <a:ext cx="304800" cy="323671"/>
          </a:xfrm>
          <a:prstGeom prst="mathMinus">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s-ES_tradnl"/>
          </a:p>
        </p:txBody>
      </p:sp>
      <p:sp>
        <p:nvSpPr>
          <p:cNvPr id="14" name="Más 13"/>
          <p:cNvSpPr/>
          <p:nvPr/>
        </p:nvSpPr>
        <p:spPr>
          <a:xfrm>
            <a:off x="7579568" y="3891880"/>
            <a:ext cx="304800" cy="304800"/>
          </a:xfrm>
          <a:prstGeom prst="mathPlus">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s-ES_tradnl" dirty="0"/>
          </a:p>
        </p:txBody>
      </p:sp>
      <p:sp>
        <p:nvSpPr>
          <p:cNvPr id="15" name="CuadroTexto 14"/>
          <p:cNvSpPr txBox="1"/>
          <p:nvPr/>
        </p:nvSpPr>
        <p:spPr>
          <a:xfrm>
            <a:off x="4836368" y="3815680"/>
            <a:ext cx="2667000" cy="923330"/>
          </a:xfrm>
          <a:prstGeom prst="rect">
            <a:avLst/>
          </a:prstGeom>
          <a:noFill/>
        </p:spPr>
        <p:txBody>
          <a:bodyPr wrap="square" rtlCol="0">
            <a:spAutoFit/>
          </a:bodyPr>
          <a:lstStyle/>
          <a:p>
            <a:pPr algn="r"/>
            <a:r>
              <a:rPr lang="en-GB" smtClean="0"/>
              <a:t>Allows elaborated reasoning mechanisms and sophisticated models.</a:t>
            </a:r>
            <a:endParaRPr lang="en-GB"/>
          </a:p>
        </p:txBody>
      </p:sp>
      <p:sp>
        <p:nvSpPr>
          <p:cNvPr id="16" name="CuadroTexto 15"/>
          <p:cNvSpPr txBox="1"/>
          <p:nvPr/>
        </p:nvSpPr>
        <p:spPr>
          <a:xfrm>
            <a:off x="323528" y="1311151"/>
            <a:ext cx="8411918" cy="461665"/>
          </a:xfrm>
          <a:prstGeom prst="rect">
            <a:avLst/>
          </a:prstGeom>
          <a:noFill/>
        </p:spPr>
        <p:txBody>
          <a:bodyPr wrap="none" rtlCol="0">
            <a:spAutoFit/>
          </a:bodyPr>
          <a:lstStyle/>
          <a:p>
            <a:r>
              <a:rPr lang="es-ES_tradnl" sz="2400" dirty="0" err="1" smtClean="0"/>
              <a:t>Exist</a:t>
            </a:r>
            <a:r>
              <a:rPr lang="es-ES_tradnl" sz="2400" dirty="0" smtClean="0"/>
              <a:t> </a:t>
            </a:r>
            <a:r>
              <a:rPr lang="es-ES_tradnl" sz="2400" dirty="0" err="1" smtClean="0"/>
              <a:t>many</a:t>
            </a:r>
            <a:r>
              <a:rPr lang="es-ES_tradnl" sz="2400" dirty="0" smtClean="0"/>
              <a:t> </a:t>
            </a:r>
            <a:r>
              <a:rPr lang="es-ES_tradnl" sz="2400" dirty="0" err="1" smtClean="0"/>
              <a:t>different</a:t>
            </a:r>
            <a:r>
              <a:rPr lang="es-ES_tradnl" sz="2400" dirty="0" smtClean="0"/>
              <a:t> </a:t>
            </a:r>
            <a:r>
              <a:rPr lang="es-ES_tradnl" sz="2400" dirty="0" err="1" smtClean="0"/>
              <a:t>ways</a:t>
            </a:r>
            <a:r>
              <a:rPr lang="es-ES_tradnl" sz="2400" dirty="0" smtClean="0"/>
              <a:t> </a:t>
            </a:r>
            <a:r>
              <a:rPr lang="es-ES_tradnl" sz="2400" dirty="0" err="1" smtClean="0"/>
              <a:t>to</a:t>
            </a:r>
            <a:r>
              <a:rPr lang="es-ES_tradnl" sz="2400" dirty="0" smtClean="0"/>
              <a:t> </a:t>
            </a:r>
            <a:r>
              <a:rPr lang="es-ES_tradnl" sz="2400" dirty="0" err="1" smtClean="0"/>
              <a:t>represent</a:t>
            </a:r>
            <a:r>
              <a:rPr lang="es-ES_tradnl" sz="2400" dirty="0" smtClean="0"/>
              <a:t> </a:t>
            </a:r>
            <a:r>
              <a:rPr lang="es-ES_tradnl" sz="2400" dirty="0" err="1" smtClean="0"/>
              <a:t>trust</a:t>
            </a:r>
            <a:r>
              <a:rPr lang="es-ES_tradnl" sz="2400" dirty="0" smtClean="0"/>
              <a:t> </a:t>
            </a:r>
            <a:r>
              <a:rPr lang="es-ES_tradnl" sz="2400" dirty="0" err="1" smtClean="0"/>
              <a:t>and</a:t>
            </a:r>
            <a:r>
              <a:rPr lang="es-ES_tradnl" sz="2400" dirty="0" smtClean="0"/>
              <a:t> </a:t>
            </a:r>
            <a:r>
              <a:rPr lang="es-ES_tradnl" sz="2400" dirty="0" err="1" smtClean="0"/>
              <a:t>reputation</a:t>
            </a:r>
            <a:r>
              <a:rPr lang="es-ES_tradnl" sz="2400" dirty="0" smtClean="0"/>
              <a:t> </a:t>
            </a:r>
            <a:r>
              <a:rPr lang="es-ES_tradnl" sz="2400" dirty="0" err="1" smtClean="0"/>
              <a:t>values</a:t>
            </a:r>
            <a:endParaRPr lang="es-ES_tradnl" sz="2400" dirty="0"/>
          </a:p>
        </p:txBody>
      </p:sp>
      <p:sp>
        <p:nvSpPr>
          <p:cNvPr id="18" name="17 CuadroTexto"/>
          <p:cNvSpPr txBox="1"/>
          <p:nvPr/>
        </p:nvSpPr>
        <p:spPr>
          <a:xfrm>
            <a:off x="0" y="6132"/>
            <a:ext cx="7776864" cy="338554"/>
          </a:xfrm>
          <a:prstGeom prst="rect">
            <a:avLst/>
          </a:prstGeom>
          <a:noFill/>
        </p:spPr>
        <p:txBody>
          <a:bodyPr wrap="square" rtlCol="0">
            <a:spAutoFit/>
          </a:bodyPr>
          <a:lstStyle/>
          <a:p>
            <a:r>
              <a:rPr lang="ca-ES" sz="1600" dirty="0" smtClean="0"/>
              <a:t>2 - </a:t>
            </a:r>
            <a:r>
              <a:rPr lang="en-US" sz="1600" dirty="0" smtClean="0"/>
              <a:t>Computational </a:t>
            </a:r>
            <a:r>
              <a:rPr lang="en-US" sz="1600" dirty="0"/>
              <a:t>representation of trust and reputation values</a:t>
            </a:r>
            <a:endParaRPr lang="ca-ES" sz="1600" dirty="0"/>
          </a:p>
        </p:txBody>
      </p:sp>
    </p:spTree>
  </p:cSld>
  <p:clrMapOvr>
    <a:masterClrMapping/>
  </p:clrMapOvr>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re 3"/>
          <p:cNvSpPr>
            <a:spLocks noGrp="1"/>
          </p:cNvSpPr>
          <p:nvPr>
            <p:ph type="title"/>
          </p:nvPr>
        </p:nvSpPr>
        <p:spPr/>
        <p:txBody>
          <a:bodyPr>
            <a:normAutofit/>
          </a:bodyPr>
          <a:lstStyle/>
          <a:p>
            <a:r>
              <a:rPr lang="fr-FR" sz="3600" dirty="0" err="1" smtClean="0"/>
              <a:t>Connecting</a:t>
            </a:r>
            <a:r>
              <a:rPr lang="fr-FR" sz="3600" dirty="0" smtClean="0"/>
              <a:t> T&amp;R </a:t>
            </a:r>
            <a:r>
              <a:rPr lang="fr-FR" sz="3600" dirty="0" err="1" smtClean="0"/>
              <a:t>with</a:t>
            </a:r>
            <a:r>
              <a:rPr lang="fr-FR" sz="3600" dirty="0" smtClean="0"/>
              <a:t> AT</a:t>
            </a:r>
            <a:endParaRPr lang="fr-FR" sz="3600" dirty="0"/>
          </a:p>
        </p:txBody>
      </p:sp>
      <p:sp>
        <p:nvSpPr>
          <p:cNvPr id="5" name="Espace réservé du contenu 4"/>
          <p:cNvSpPr>
            <a:spLocks noGrp="1"/>
          </p:cNvSpPr>
          <p:nvPr>
            <p:ph idx="1"/>
          </p:nvPr>
        </p:nvSpPr>
        <p:spPr/>
        <p:txBody>
          <a:bodyPr/>
          <a:lstStyle/>
          <a:p>
            <a:pPr marL="0" indent="0">
              <a:buNone/>
            </a:pPr>
            <a:r>
              <a:rPr lang="fr-FR" dirty="0" smtClean="0"/>
              <a:t>T&amp;R are </a:t>
            </a:r>
            <a:r>
              <a:rPr lang="fr-FR" dirty="0" err="1" smtClean="0"/>
              <a:t>meant</a:t>
            </a:r>
            <a:r>
              <a:rPr lang="fr-FR" dirty="0" smtClean="0"/>
              <a:t> to </a:t>
            </a:r>
            <a:r>
              <a:rPr lang="fr-FR" dirty="0" err="1" smtClean="0"/>
              <a:t>be</a:t>
            </a:r>
            <a:r>
              <a:rPr lang="fr-FR" dirty="0" smtClean="0"/>
              <a:t> </a:t>
            </a:r>
            <a:r>
              <a:rPr lang="fr-FR" dirty="0" err="1" smtClean="0"/>
              <a:t>used</a:t>
            </a:r>
            <a:r>
              <a:rPr lang="fr-FR" dirty="0" smtClean="0"/>
              <a:t> </a:t>
            </a:r>
            <a:r>
              <a:rPr lang="fr-FR" dirty="0" err="1" smtClean="0"/>
              <a:t>within</a:t>
            </a:r>
            <a:r>
              <a:rPr lang="fr-FR" dirty="0" smtClean="0"/>
              <a:t> an agent </a:t>
            </a:r>
            <a:r>
              <a:rPr lang="fr-FR" dirty="0" err="1" smtClean="0"/>
              <a:t>reasoning</a:t>
            </a:r>
            <a:r>
              <a:rPr lang="fr-FR" dirty="0" smtClean="0"/>
              <a:t> </a:t>
            </a:r>
            <a:r>
              <a:rPr lang="fr-FR" dirty="0" err="1" smtClean="0"/>
              <a:t>process</a:t>
            </a:r>
            <a:r>
              <a:rPr lang="fr-FR" dirty="0" smtClean="0"/>
              <a:t> </a:t>
            </a:r>
            <a:r>
              <a:rPr lang="fr-FR" dirty="0" err="1" smtClean="0"/>
              <a:t>together</a:t>
            </a:r>
            <a:r>
              <a:rPr lang="fr-FR" dirty="0" smtClean="0"/>
              <a:t> </a:t>
            </a:r>
            <a:r>
              <a:rPr lang="fr-FR" dirty="0" err="1" smtClean="0"/>
              <a:t>with</a:t>
            </a:r>
            <a:r>
              <a:rPr lang="fr-FR" dirty="0" smtClean="0"/>
              <a:t> </a:t>
            </a:r>
            <a:r>
              <a:rPr lang="fr-FR" dirty="0" err="1" smtClean="0"/>
              <a:t>other</a:t>
            </a:r>
            <a:r>
              <a:rPr lang="fr-FR" dirty="0" smtClean="0"/>
              <a:t> agreement technologies</a:t>
            </a:r>
          </a:p>
          <a:p>
            <a:r>
              <a:rPr lang="fr-FR" dirty="0" smtClean="0"/>
              <a:t>Argumentation</a:t>
            </a:r>
          </a:p>
          <a:p>
            <a:r>
              <a:rPr lang="fr-FR" dirty="0" err="1" smtClean="0"/>
              <a:t>Negotiation</a:t>
            </a:r>
            <a:endParaRPr lang="fr-FR" dirty="0" smtClean="0"/>
          </a:p>
          <a:p>
            <a:r>
              <a:rPr lang="fr-FR" dirty="0" err="1" smtClean="0"/>
              <a:t>Norms</a:t>
            </a:r>
            <a:endParaRPr lang="fr-FR" dirty="0"/>
          </a:p>
          <a:p>
            <a:r>
              <a:rPr lang="fr-FR" dirty="0" err="1" smtClean="0"/>
              <a:t>Organization</a:t>
            </a:r>
            <a:endParaRPr lang="fr-FR" dirty="0"/>
          </a:p>
          <a:p>
            <a:r>
              <a:rPr lang="fr-FR" dirty="0" err="1" smtClean="0"/>
              <a:t>Semantics</a:t>
            </a:r>
            <a:endParaRPr lang="fr-FR" dirty="0"/>
          </a:p>
        </p:txBody>
      </p:sp>
      <p:sp>
        <p:nvSpPr>
          <p:cNvPr id="6" name="5 CuadroTexto"/>
          <p:cNvSpPr txBox="1"/>
          <p:nvPr/>
        </p:nvSpPr>
        <p:spPr>
          <a:xfrm>
            <a:off x="0" y="18420"/>
            <a:ext cx="7776864" cy="338554"/>
          </a:xfrm>
          <a:prstGeom prst="rect">
            <a:avLst/>
          </a:prstGeom>
          <a:noFill/>
        </p:spPr>
        <p:txBody>
          <a:bodyPr wrap="square" rtlCol="0">
            <a:spAutoFit/>
          </a:bodyPr>
          <a:lstStyle/>
          <a:p>
            <a:r>
              <a:rPr lang="ca-ES" sz="1600" dirty="0" smtClean="0"/>
              <a:t>5 – Trust, </a:t>
            </a:r>
            <a:r>
              <a:rPr lang="ca-ES" sz="1600" dirty="0" err="1" smtClean="0"/>
              <a:t>reputation</a:t>
            </a:r>
            <a:r>
              <a:rPr lang="ca-ES" sz="1600" dirty="0" smtClean="0"/>
              <a:t> &amp; </a:t>
            </a:r>
            <a:r>
              <a:rPr lang="ca-ES" sz="1600" dirty="0" err="1" smtClean="0"/>
              <a:t>agreement</a:t>
            </a:r>
            <a:r>
              <a:rPr lang="ca-ES" sz="1600" dirty="0" smtClean="0"/>
              <a:t> </a:t>
            </a:r>
            <a:r>
              <a:rPr lang="ca-ES" sz="1600" dirty="0" err="1" smtClean="0"/>
              <a:t>technologies</a:t>
            </a:r>
            <a:endParaRPr lang="ca-ES" sz="1600" dirty="0"/>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473321289"/>
      </p:ext>
    </p:extLst>
  </p:cSld>
  <p:clrMapOvr>
    <a:masterClrMapping/>
  </p:clrMapOvr>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sz="3600" dirty="0" smtClean="0"/>
              <a:t>Argumentation for </a:t>
            </a:r>
            <a:r>
              <a:rPr lang="fr-FR" sz="3600" dirty="0" err="1" smtClean="0"/>
              <a:t>T</a:t>
            </a:r>
            <a:r>
              <a:rPr lang="fr-FR" sz="3600" dirty="0" smtClean="0"/>
              <a:t>/R</a:t>
            </a:r>
            <a:endParaRPr lang="fr-FR" sz="3600" dirty="0"/>
          </a:p>
        </p:txBody>
      </p:sp>
      <p:sp>
        <p:nvSpPr>
          <p:cNvPr id="3" name="Espace réservé du contenu 2"/>
          <p:cNvSpPr>
            <a:spLocks noGrp="1"/>
          </p:cNvSpPr>
          <p:nvPr>
            <p:ph idx="1"/>
          </p:nvPr>
        </p:nvSpPr>
        <p:spPr>
          <a:xfrm>
            <a:off x="4929188" y="1505630"/>
            <a:ext cx="3757612" cy="737025"/>
          </a:xfrm>
        </p:spPr>
        <p:txBody>
          <a:bodyPr>
            <a:normAutofit fontScale="85000" lnSpcReduction="20000"/>
          </a:bodyPr>
          <a:lstStyle/>
          <a:p>
            <a:pPr marL="0" indent="0">
              <a:buNone/>
            </a:pPr>
            <a:r>
              <a:rPr lang="fr-FR" sz="2800" dirty="0" smtClean="0"/>
              <a:t>Arguments to support/challenge social </a:t>
            </a:r>
            <a:r>
              <a:rPr lang="fr-FR" sz="2800" dirty="0" err="1" smtClean="0"/>
              <a:t>evaluations</a:t>
            </a:r>
            <a:endParaRPr lang="fr-FR" sz="2800" dirty="0"/>
          </a:p>
        </p:txBody>
      </p:sp>
      <p:sp>
        <p:nvSpPr>
          <p:cNvPr id="5" name="4 CuadroTexto"/>
          <p:cNvSpPr txBox="1"/>
          <p:nvPr/>
        </p:nvSpPr>
        <p:spPr>
          <a:xfrm>
            <a:off x="0" y="18420"/>
            <a:ext cx="7776864" cy="338554"/>
          </a:xfrm>
          <a:prstGeom prst="rect">
            <a:avLst/>
          </a:prstGeom>
          <a:noFill/>
        </p:spPr>
        <p:txBody>
          <a:bodyPr wrap="square" rtlCol="0">
            <a:spAutoFit/>
          </a:bodyPr>
          <a:lstStyle/>
          <a:p>
            <a:r>
              <a:rPr lang="ca-ES" sz="1600" dirty="0" smtClean="0"/>
              <a:t>5 – Trust, </a:t>
            </a:r>
            <a:r>
              <a:rPr lang="ca-ES" sz="1600" dirty="0" err="1" smtClean="0"/>
              <a:t>reputation</a:t>
            </a:r>
            <a:r>
              <a:rPr lang="ca-ES" sz="1600" dirty="0" smtClean="0"/>
              <a:t> &amp; </a:t>
            </a:r>
            <a:r>
              <a:rPr lang="ca-ES" sz="1600" dirty="0" err="1" smtClean="0"/>
              <a:t>agreement</a:t>
            </a:r>
            <a:r>
              <a:rPr lang="ca-ES" sz="1600" dirty="0" smtClean="0"/>
              <a:t> </a:t>
            </a:r>
            <a:r>
              <a:rPr lang="ca-ES" sz="1600" dirty="0" err="1" smtClean="0"/>
              <a:t>technologies</a:t>
            </a:r>
            <a:endParaRPr lang="ca-ES" sz="1600" dirty="0"/>
          </a:p>
        </p:txBody>
      </p:sp>
      <p:pic>
        <p:nvPicPr>
          <p:cNvPr id="6" name="Picture 4"/>
          <p:cNvPicPr>
            <a:picLocks noChangeAspect="1" noChangeArrowheads="1"/>
          </p:cNvPicPr>
          <p:nvPr/>
        </p:nvPicPr>
        <p:blipFill>
          <a:blip r:embed="rId2" cstate="print"/>
          <a:srcRect/>
          <a:stretch>
            <a:fillRect/>
          </a:stretch>
        </p:blipFill>
        <p:spPr bwMode="auto">
          <a:xfrm>
            <a:off x="4894263" y="2928938"/>
            <a:ext cx="3821112" cy="2938462"/>
          </a:xfrm>
          <a:prstGeom prst="rect">
            <a:avLst/>
          </a:prstGeom>
          <a:noFill/>
          <a:ln w="9525">
            <a:noFill/>
            <a:miter lim="800000"/>
            <a:headEnd/>
            <a:tailEnd/>
          </a:ln>
        </p:spPr>
      </p:pic>
      <p:pic>
        <p:nvPicPr>
          <p:cNvPr id="7" name="Picture 9"/>
          <p:cNvPicPr>
            <a:picLocks noChangeAspect="1" noChangeArrowheads="1"/>
          </p:cNvPicPr>
          <p:nvPr/>
        </p:nvPicPr>
        <p:blipFill>
          <a:blip r:embed="rId3" cstate="print"/>
          <a:srcRect/>
          <a:stretch>
            <a:fillRect/>
          </a:stretch>
        </p:blipFill>
        <p:spPr bwMode="auto">
          <a:xfrm>
            <a:off x="214313" y="1500188"/>
            <a:ext cx="4492625" cy="4286250"/>
          </a:xfrm>
          <a:prstGeom prst="rect">
            <a:avLst/>
          </a:prstGeom>
          <a:noFill/>
          <a:ln w="9525">
            <a:noFill/>
            <a:miter lim="800000"/>
            <a:headEnd/>
            <a:tailEnd/>
          </a:ln>
        </p:spPr>
      </p:pic>
      <p:cxnSp>
        <p:nvCxnSpPr>
          <p:cNvPr id="8" name="23 Conector recto de flecha"/>
          <p:cNvCxnSpPr/>
          <p:nvPr/>
        </p:nvCxnSpPr>
        <p:spPr>
          <a:xfrm rot="10800000" flipV="1">
            <a:off x="3714750" y="3429000"/>
            <a:ext cx="2357438" cy="71438"/>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pic>
        <p:nvPicPr>
          <p:cNvPr id="9" name="Picture 6"/>
          <p:cNvPicPr>
            <a:picLocks noChangeAspect="1" noChangeArrowheads="1"/>
          </p:cNvPicPr>
          <p:nvPr/>
        </p:nvPicPr>
        <p:blipFill>
          <a:blip r:embed="rId4" cstate="print"/>
          <a:srcRect/>
          <a:stretch>
            <a:fillRect/>
          </a:stretch>
        </p:blipFill>
        <p:spPr bwMode="auto">
          <a:xfrm>
            <a:off x="4929188" y="5000625"/>
            <a:ext cx="1670050" cy="1457325"/>
          </a:xfrm>
          <a:prstGeom prst="rect">
            <a:avLst/>
          </a:prstGeom>
          <a:noFill/>
          <a:ln w="9525">
            <a:noFill/>
            <a:miter lim="800000"/>
            <a:headEnd/>
            <a:tailEnd/>
          </a:ln>
        </p:spPr>
      </p:pic>
      <p:cxnSp>
        <p:nvCxnSpPr>
          <p:cNvPr id="10" name="42 Conector recto de flecha"/>
          <p:cNvCxnSpPr/>
          <p:nvPr/>
        </p:nvCxnSpPr>
        <p:spPr>
          <a:xfrm rot="5400000" flipH="1" flipV="1">
            <a:off x="6429375" y="4929188"/>
            <a:ext cx="642938" cy="500062"/>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4866288"/>
      </p:ext>
    </p:extLst>
  </p:cSld>
  <p:clrMapOvr>
    <a:masterClrMapping/>
  </p:clrMapOvr>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sz="3600" dirty="0" err="1" smtClean="0"/>
              <a:t>T</a:t>
            </a:r>
            <a:r>
              <a:rPr lang="fr-FR" sz="3600" dirty="0" smtClean="0"/>
              <a:t>/R for argumentation</a:t>
            </a:r>
            <a:endParaRPr lang="fr-FR" sz="3600" dirty="0"/>
          </a:p>
        </p:txBody>
      </p:sp>
      <p:sp>
        <p:nvSpPr>
          <p:cNvPr id="3" name="Espace réservé du contenu 2"/>
          <p:cNvSpPr>
            <a:spLocks noGrp="1"/>
          </p:cNvSpPr>
          <p:nvPr>
            <p:ph idx="1"/>
          </p:nvPr>
        </p:nvSpPr>
        <p:spPr/>
        <p:txBody>
          <a:bodyPr/>
          <a:lstStyle/>
          <a:p>
            <a:r>
              <a:rPr lang="fr-FR" dirty="0" smtClean="0"/>
              <a:t>Trust and </a:t>
            </a:r>
            <a:r>
              <a:rPr lang="fr-FR" dirty="0" err="1"/>
              <a:t>r</a:t>
            </a:r>
            <a:r>
              <a:rPr lang="fr-FR" dirty="0" err="1" smtClean="0"/>
              <a:t>eputation</a:t>
            </a:r>
            <a:r>
              <a:rPr lang="fr-FR" dirty="0" smtClean="0"/>
              <a:t> </a:t>
            </a:r>
            <a:r>
              <a:rPr lang="fr-FR" dirty="0" err="1" smtClean="0"/>
              <a:t>used</a:t>
            </a:r>
            <a:r>
              <a:rPr lang="fr-FR" dirty="0" smtClean="0"/>
              <a:t> to </a:t>
            </a:r>
            <a:r>
              <a:rPr lang="fr-FR" dirty="0" err="1" smtClean="0"/>
              <a:t>assess</a:t>
            </a:r>
            <a:r>
              <a:rPr lang="fr-FR" dirty="0" smtClean="0"/>
              <a:t> the </a:t>
            </a:r>
            <a:r>
              <a:rPr lang="fr-FR" dirty="0" err="1" smtClean="0"/>
              <a:t>strength</a:t>
            </a:r>
            <a:r>
              <a:rPr lang="fr-FR" dirty="0" smtClean="0"/>
              <a:t> of an argument</a:t>
            </a:r>
          </a:p>
          <a:p>
            <a:pPr lvl="1"/>
            <a:r>
              <a:rPr lang="fr-FR" dirty="0" err="1" smtClean="0"/>
              <a:t>Reliability</a:t>
            </a:r>
            <a:r>
              <a:rPr lang="fr-FR" dirty="0" smtClean="0"/>
              <a:t> of the argument source</a:t>
            </a:r>
          </a:p>
          <a:p>
            <a:pPr lvl="1"/>
            <a:r>
              <a:rPr lang="fr-FR" dirty="0" smtClean="0"/>
              <a:t>Confidence in the informative content of the argument</a:t>
            </a:r>
          </a:p>
          <a:p>
            <a:r>
              <a:rPr lang="fr-FR" dirty="0" smtClean="0"/>
              <a:t>Impact on the argumentation </a:t>
            </a:r>
            <a:r>
              <a:rPr lang="fr-FR" dirty="0" err="1" smtClean="0"/>
              <a:t>process</a:t>
            </a:r>
            <a:endParaRPr lang="fr-FR" dirty="0" smtClean="0"/>
          </a:p>
          <a:p>
            <a:pPr lvl="1"/>
            <a:r>
              <a:rPr lang="fr-FR" dirty="0" err="1" smtClean="0"/>
              <a:t>Selection</a:t>
            </a:r>
            <a:r>
              <a:rPr lang="fr-FR" dirty="0" smtClean="0"/>
              <a:t> of </a:t>
            </a:r>
            <a:r>
              <a:rPr lang="fr-FR" dirty="0" err="1" smtClean="0"/>
              <a:t>accepted</a:t>
            </a:r>
            <a:r>
              <a:rPr lang="fr-FR" dirty="0" smtClean="0"/>
              <a:t> arguments</a:t>
            </a:r>
          </a:p>
          <a:p>
            <a:pPr lvl="1"/>
            <a:r>
              <a:rPr lang="fr-FR" dirty="0" err="1" smtClean="0"/>
              <a:t>Weighting</a:t>
            </a:r>
            <a:r>
              <a:rPr lang="fr-FR" dirty="0" smtClean="0"/>
              <a:t> of arguments</a:t>
            </a:r>
            <a:endParaRPr lang="fr-FR" dirty="0"/>
          </a:p>
        </p:txBody>
      </p:sp>
      <p:sp>
        <p:nvSpPr>
          <p:cNvPr id="4" name="3 CuadroTexto"/>
          <p:cNvSpPr txBox="1"/>
          <p:nvPr/>
        </p:nvSpPr>
        <p:spPr>
          <a:xfrm>
            <a:off x="0" y="18420"/>
            <a:ext cx="7776864" cy="338554"/>
          </a:xfrm>
          <a:prstGeom prst="rect">
            <a:avLst/>
          </a:prstGeom>
          <a:noFill/>
        </p:spPr>
        <p:txBody>
          <a:bodyPr wrap="square" rtlCol="0">
            <a:spAutoFit/>
          </a:bodyPr>
          <a:lstStyle/>
          <a:p>
            <a:r>
              <a:rPr lang="ca-ES" sz="1600" dirty="0" smtClean="0"/>
              <a:t>5 – Trust, </a:t>
            </a:r>
            <a:r>
              <a:rPr lang="ca-ES" sz="1600" dirty="0" err="1" smtClean="0"/>
              <a:t>reputation</a:t>
            </a:r>
            <a:r>
              <a:rPr lang="ca-ES" sz="1600" dirty="0" smtClean="0"/>
              <a:t> &amp; </a:t>
            </a:r>
            <a:r>
              <a:rPr lang="ca-ES" sz="1600" dirty="0" err="1" smtClean="0"/>
              <a:t>agreement</a:t>
            </a:r>
            <a:r>
              <a:rPr lang="ca-ES" sz="1600" dirty="0" smtClean="0"/>
              <a:t> </a:t>
            </a:r>
            <a:r>
              <a:rPr lang="ca-ES" sz="1600" dirty="0" err="1" smtClean="0"/>
              <a:t>technologies</a:t>
            </a:r>
            <a:endParaRPr lang="ca-ES" sz="1600" dirty="0"/>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830151295"/>
      </p:ext>
    </p:extLst>
  </p:cSld>
  <p:clrMapOvr>
    <a:masterClrMapping/>
  </p:clrMapOvr>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sz="3600" dirty="0" err="1" smtClean="0"/>
              <a:t>T</a:t>
            </a:r>
            <a:r>
              <a:rPr lang="fr-FR" sz="3600" dirty="0" smtClean="0"/>
              <a:t>/R &amp; </a:t>
            </a:r>
            <a:r>
              <a:rPr lang="fr-FR" sz="3600" dirty="0" err="1" smtClean="0"/>
              <a:t>Negotiation</a:t>
            </a:r>
            <a:endParaRPr lang="fr-FR" sz="3600" dirty="0"/>
          </a:p>
        </p:txBody>
      </p:sp>
      <p:sp>
        <p:nvSpPr>
          <p:cNvPr id="3" name="Espace réservé du contenu 2"/>
          <p:cNvSpPr>
            <a:spLocks noGrp="1"/>
          </p:cNvSpPr>
          <p:nvPr>
            <p:ph idx="1"/>
          </p:nvPr>
        </p:nvSpPr>
        <p:spPr/>
        <p:txBody>
          <a:bodyPr>
            <a:normAutofit/>
          </a:bodyPr>
          <a:lstStyle/>
          <a:p>
            <a:r>
              <a:rPr lang="fr-FR" dirty="0" smtClean="0"/>
              <a:t>The </a:t>
            </a:r>
            <a:r>
              <a:rPr lang="fr-FR" dirty="0" err="1" smtClean="0"/>
              <a:t>field</a:t>
            </a:r>
            <a:r>
              <a:rPr lang="fr-FR" dirty="0" smtClean="0"/>
              <a:t> of trust </a:t>
            </a:r>
            <a:r>
              <a:rPr lang="fr-FR" dirty="0" err="1" smtClean="0"/>
              <a:t>negotiation</a:t>
            </a:r>
            <a:r>
              <a:rPr lang="fr-FR" dirty="0" smtClean="0"/>
              <a:t> </a:t>
            </a:r>
            <a:r>
              <a:rPr lang="fr-FR" dirty="0" err="1" smtClean="0"/>
              <a:t>is</a:t>
            </a:r>
            <a:r>
              <a:rPr lang="fr-FR" dirty="0" smtClean="0"/>
              <a:t> </a:t>
            </a:r>
            <a:r>
              <a:rPr lang="fr-FR" dirty="0" err="1" smtClean="0"/>
              <a:t>interested</a:t>
            </a:r>
            <a:r>
              <a:rPr lang="fr-FR" dirty="0" smtClean="0"/>
              <a:t> in </a:t>
            </a:r>
            <a:r>
              <a:rPr lang="fr-FR" dirty="0" err="1" smtClean="0"/>
              <a:t>establishing</a:t>
            </a:r>
            <a:r>
              <a:rPr lang="fr-FR" dirty="0" smtClean="0"/>
              <a:t> an </a:t>
            </a:r>
            <a:r>
              <a:rPr lang="fr-FR" dirty="0" err="1" smtClean="0"/>
              <a:t>incremental</a:t>
            </a:r>
            <a:r>
              <a:rPr lang="fr-FR" dirty="0" smtClean="0"/>
              <a:t> exchange of trust </a:t>
            </a:r>
            <a:r>
              <a:rPr lang="fr-FR" dirty="0" err="1" smtClean="0"/>
              <a:t>evidences</a:t>
            </a:r>
            <a:r>
              <a:rPr lang="fr-FR" dirty="0" smtClean="0"/>
              <a:t> </a:t>
            </a:r>
            <a:r>
              <a:rPr lang="fr-FR" dirty="0" err="1" smtClean="0"/>
              <a:t>between</a:t>
            </a:r>
            <a:r>
              <a:rPr lang="fr-FR" dirty="0" smtClean="0"/>
              <a:t> </a:t>
            </a:r>
            <a:r>
              <a:rPr lang="fr-FR" dirty="0" err="1" smtClean="0"/>
              <a:t>two</a:t>
            </a:r>
            <a:r>
              <a:rPr lang="fr-FR" dirty="0" smtClean="0"/>
              <a:t> parties (ex: the </a:t>
            </a:r>
            <a:r>
              <a:rPr lang="fr-FR" dirty="0" err="1" smtClean="0"/>
              <a:t>Keynote</a:t>
            </a:r>
            <a:r>
              <a:rPr lang="fr-FR" dirty="0" smtClean="0"/>
              <a:t> system [Blaze et al, 96])</a:t>
            </a:r>
          </a:p>
          <a:p>
            <a:r>
              <a:rPr lang="fr-FR" dirty="0" smtClean="0"/>
              <a:t>In a multi-agent </a:t>
            </a:r>
            <a:r>
              <a:rPr lang="fr-FR" dirty="0" err="1" smtClean="0"/>
              <a:t>negotiation</a:t>
            </a:r>
            <a:r>
              <a:rPr lang="fr-FR" dirty="0" smtClean="0"/>
              <a:t>, T&amp;R are </a:t>
            </a:r>
            <a:r>
              <a:rPr lang="fr-FR" dirty="0" err="1" smtClean="0"/>
              <a:t>useful</a:t>
            </a:r>
            <a:r>
              <a:rPr lang="fr-FR" dirty="0" smtClean="0"/>
              <a:t> for local agent </a:t>
            </a:r>
            <a:r>
              <a:rPr lang="fr-FR" dirty="0" err="1" smtClean="0"/>
              <a:t>decisions</a:t>
            </a:r>
            <a:endParaRPr lang="fr-FR" dirty="0" smtClean="0"/>
          </a:p>
          <a:p>
            <a:pPr lvl="1"/>
            <a:r>
              <a:rPr lang="fr-FR" dirty="0"/>
              <a:t>f</a:t>
            </a:r>
            <a:r>
              <a:rPr lang="fr-FR" dirty="0" smtClean="0"/>
              <a:t>or the </a:t>
            </a:r>
            <a:r>
              <a:rPr lang="fr-FR" dirty="0" err="1" smtClean="0"/>
              <a:t>acceptance</a:t>
            </a:r>
            <a:r>
              <a:rPr lang="fr-FR" dirty="0" smtClean="0"/>
              <a:t> of a </a:t>
            </a:r>
            <a:r>
              <a:rPr lang="fr-FR" dirty="0" err="1" smtClean="0"/>
              <a:t>proposal</a:t>
            </a:r>
            <a:endParaRPr lang="fr-FR" dirty="0" smtClean="0"/>
          </a:p>
          <a:p>
            <a:pPr lvl="1"/>
            <a:r>
              <a:rPr lang="fr-FR" dirty="0"/>
              <a:t>f</a:t>
            </a:r>
            <a:r>
              <a:rPr lang="fr-FR" dirty="0" smtClean="0"/>
              <a:t>or </a:t>
            </a:r>
            <a:r>
              <a:rPr lang="fr-FR" dirty="0" err="1" smtClean="0"/>
              <a:t>selecting</a:t>
            </a:r>
            <a:r>
              <a:rPr lang="fr-FR" dirty="0" smtClean="0"/>
              <a:t> </a:t>
            </a:r>
            <a:r>
              <a:rPr lang="fr-FR" dirty="0" err="1" smtClean="0"/>
              <a:t>partners</a:t>
            </a:r>
            <a:endParaRPr lang="fr-FR" dirty="0" smtClean="0"/>
          </a:p>
        </p:txBody>
      </p:sp>
      <p:sp>
        <p:nvSpPr>
          <p:cNvPr id="4" name="3 CuadroTexto"/>
          <p:cNvSpPr txBox="1"/>
          <p:nvPr/>
        </p:nvSpPr>
        <p:spPr>
          <a:xfrm>
            <a:off x="0" y="18420"/>
            <a:ext cx="7776864" cy="338554"/>
          </a:xfrm>
          <a:prstGeom prst="rect">
            <a:avLst/>
          </a:prstGeom>
          <a:noFill/>
        </p:spPr>
        <p:txBody>
          <a:bodyPr wrap="square" rtlCol="0">
            <a:spAutoFit/>
          </a:bodyPr>
          <a:lstStyle/>
          <a:p>
            <a:r>
              <a:rPr lang="ca-ES" sz="1600" dirty="0" smtClean="0"/>
              <a:t>5 – Trust, </a:t>
            </a:r>
            <a:r>
              <a:rPr lang="ca-ES" sz="1600" dirty="0" err="1" smtClean="0"/>
              <a:t>reputation</a:t>
            </a:r>
            <a:r>
              <a:rPr lang="ca-ES" sz="1600" dirty="0" smtClean="0"/>
              <a:t> &amp; </a:t>
            </a:r>
            <a:r>
              <a:rPr lang="ca-ES" sz="1600" dirty="0" err="1" smtClean="0"/>
              <a:t>agreement</a:t>
            </a:r>
            <a:r>
              <a:rPr lang="ca-ES" sz="1600" dirty="0" smtClean="0"/>
              <a:t> </a:t>
            </a:r>
            <a:r>
              <a:rPr lang="ca-ES" sz="1600" dirty="0" err="1" smtClean="0"/>
              <a:t>technologies</a:t>
            </a:r>
            <a:endParaRPr lang="ca-ES" sz="1600" dirty="0"/>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447681674"/>
      </p:ext>
    </p:extLst>
  </p:cSld>
  <p:clrMapOvr>
    <a:masterClrMapping/>
  </p:clrMapOvr>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sz="3600" dirty="0" err="1" smtClean="0"/>
              <a:t>T</a:t>
            </a:r>
            <a:r>
              <a:rPr lang="fr-FR" sz="3600" dirty="0" smtClean="0"/>
              <a:t>/R &amp; </a:t>
            </a:r>
            <a:r>
              <a:rPr lang="fr-FR" sz="3600" dirty="0" err="1" smtClean="0"/>
              <a:t>Norms</a:t>
            </a:r>
            <a:endParaRPr lang="fr-FR" sz="3600" dirty="0"/>
          </a:p>
        </p:txBody>
      </p:sp>
      <p:sp>
        <p:nvSpPr>
          <p:cNvPr id="3" name="Espace réservé du contenu 2"/>
          <p:cNvSpPr>
            <a:spLocks noGrp="1"/>
          </p:cNvSpPr>
          <p:nvPr>
            <p:ph idx="1"/>
          </p:nvPr>
        </p:nvSpPr>
        <p:spPr/>
        <p:txBody>
          <a:bodyPr>
            <a:normAutofit fontScale="92500" lnSpcReduction="20000"/>
          </a:bodyPr>
          <a:lstStyle/>
          <a:p>
            <a:r>
              <a:rPr lang="fr-FR" dirty="0" smtClean="0"/>
              <a:t>A </a:t>
            </a:r>
            <a:r>
              <a:rPr lang="fr-FR" dirty="0" err="1" smtClean="0"/>
              <a:t>tool</a:t>
            </a:r>
            <a:r>
              <a:rPr lang="fr-FR" dirty="0" smtClean="0"/>
              <a:t> for social control of </a:t>
            </a:r>
            <a:r>
              <a:rPr lang="fr-FR" dirty="0" err="1" smtClean="0"/>
              <a:t>norm</a:t>
            </a:r>
            <a:r>
              <a:rPr lang="fr-FR" dirty="0" smtClean="0"/>
              <a:t> </a:t>
            </a:r>
            <a:r>
              <a:rPr lang="fr-FR" dirty="0" err="1" smtClean="0"/>
              <a:t>obedience</a:t>
            </a:r>
            <a:endParaRPr lang="fr-FR" dirty="0" smtClean="0"/>
          </a:p>
          <a:p>
            <a:r>
              <a:rPr lang="fr-FR" dirty="0" smtClean="0"/>
              <a:t>Scope of </a:t>
            </a:r>
            <a:r>
              <a:rPr lang="fr-FR" dirty="0" err="1" smtClean="0"/>
              <a:t>norms</a:t>
            </a:r>
            <a:endParaRPr lang="fr-FR" dirty="0" smtClean="0"/>
          </a:p>
          <a:p>
            <a:pPr lvl="1"/>
            <a:r>
              <a:rPr lang="fr-FR" dirty="0" err="1" smtClean="0"/>
              <a:t>Individual</a:t>
            </a:r>
            <a:r>
              <a:rPr lang="fr-FR" dirty="0" smtClean="0"/>
              <a:t>, group or global</a:t>
            </a:r>
          </a:p>
          <a:p>
            <a:pPr lvl="1"/>
            <a:r>
              <a:rPr lang="fr-FR" dirty="0" smtClean="0"/>
              <a:t>May correspond to </a:t>
            </a:r>
            <a:r>
              <a:rPr lang="fr-FR" dirty="0" err="1" smtClean="0"/>
              <a:t>rules</a:t>
            </a:r>
            <a:r>
              <a:rPr lang="fr-FR" dirty="0" smtClean="0"/>
              <a:t>, </a:t>
            </a:r>
            <a:r>
              <a:rPr lang="fr-FR" dirty="0" err="1" smtClean="0"/>
              <a:t>protocols</a:t>
            </a:r>
            <a:r>
              <a:rPr lang="fr-FR" dirty="0" smtClean="0"/>
              <a:t>, </a:t>
            </a:r>
            <a:r>
              <a:rPr lang="fr-FR" dirty="0" err="1" smtClean="0"/>
              <a:t>contracts</a:t>
            </a:r>
            <a:r>
              <a:rPr lang="fr-FR" dirty="0" smtClean="0"/>
              <a:t>, …</a:t>
            </a:r>
          </a:p>
          <a:p>
            <a:r>
              <a:rPr lang="fr-FR" dirty="0" smtClean="0"/>
              <a:t>The satisfaction of a </a:t>
            </a:r>
            <a:r>
              <a:rPr lang="fr-FR" dirty="0" err="1" smtClean="0"/>
              <a:t>norm</a:t>
            </a:r>
            <a:r>
              <a:rPr lang="fr-FR" dirty="0" smtClean="0"/>
              <a:t> </a:t>
            </a:r>
            <a:r>
              <a:rPr lang="fr-FR" dirty="0" err="1" smtClean="0"/>
              <a:t>can</a:t>
            </a:r>
            <a:r>
              <a:rPr lang="fr-FR" dirty="0" smtClean="0"/>
              <a:t> </a:t>
            </a:r>
            <a:r>
              <a:rPr lang="fr-FR" dirty="0" err="1" smtClean="0"/>
              <a:t>be</a:t>
            </a:r>
            <a:r>
              <a:rPr lang="fr-FR" dirty="0" smtClean="0"/>
              <a:t> the </a:t>
            </a:r>
            <a:r>
              <a:rPr lang="fr-FR" dirty="0" err="1" smtClean="0"/>
              <a:t>context</a:t>
            </a:r>
            <a:r>
              <a:rPr lang="fr-FR" dirty="0" smtClean="0"/>
              <a:t> of a T&amp;R </a:t>
            </a:r>
            <a:r>
              <a:rPr lang="fr-FR" dirty="0" err="1" smtClean="0"/>
              <a:t>evaluation</a:t>
            </a:r>
            <a:endParaRPr lang="fr-FR" dirty="0" smtClean="0"/>
          </a:p>
          <a:p>
            <a:pPr lvl="1"/>
            <a:r>
              <a:rPr lang="fr-FR" i="1" dirty="0" smtClean="0"/>
              <a:t>Alice </a:t>
            </a:r>
            <a:r>
              <a:rPr lang="fr-FR" i="1" dirty="0" err="1" smtClean="0"/>
              <a:t>distrusts</a:t>
            </a:r>
            <a:r>
              <a:rPr lang="fr-FR" i="1" dirty="0" smtClean="0"/>
              <a:t> Bob for </a:t>
            </a:r>
            <a:r>
              <a:rPr lang="fr-FR" i="1" dirty="0" err="1" smtClean="0"/>
              <a:t>respecting</a:t>
            </a:r>
            <a:r>
              <a:rPr lang="fr-FR" i="1" dirty="0" smtClean="0"/>
              <a:t> </a:t>
            </a:r>
            <a:r>
              <a:rPr lang="fr-FR" i="1" dirty="0" err="1" smtClean="0"/>
              <a:t>his</a:t>
            </a:r>
            <a:r>
              <a:rPr lang="fr-FR" i="1" dirty="0" smtClean="0"/>
              <a:t> </a:t>
            </a:r>
            <a:r>
              <a:rPr lang="fr-FR" i="1" dirty="0" err="1" smtClean="0"/>
              <a:t>commitments</a:t>
            </a:r>
            <a:r>
              <a:rPr lang="fr-FR" i="1" dirty="0" smtClean="0"/>
              <a:t> </a:t>
            </a:r>
            <a:r>
              <a:rPr lang="fr-FR" i="1" dirty="0" err="1" smtClean="0"/>
              <a:t>towards</a:t>
            </a:r>
            <a:r>
              <a:rPr lang="fr-FR" i="1" dirty="0" smtClean="0"/>
              <a:t> </a:t>
            </a:r>
            <a:r>
              <a:rPr lang="fr-FR" i="1" dirty="0" err="1" smtClean="0"/>
              <a:t>her</a:t>
            </a:r>
            <a:endParaRPr lang="fr-FR" i="1" dirty="0" smtClean="0"/>
          </a:p>
          <a:p>
            <a:pPr lvl="1"/>
            <a:r>
              <a:rPr lang="fr-FR" i="1" dirty="0" smtClean="0"/>
              <a:t>Charles has the </a:t>
            </a:r>
            <a:r>
              <a:rPr lang="fr-FR" i="1" dirty="0" err="1" smtClean="0"/>
              <a:t>reputation</a:t>
            </a:r>
            <a:r>
              <a:rPr lang="fr-FR" i="1" dirty="0" smtClean="0"/>
              <a:t> of </a:t>
            </a:r>
            <a:r>
              <a:rPr lang="fr-FR" i="1" dirty="0" err="1" smtClean="0"/>
              <a:t>sending</a:t>
            </a:r>
            <a:r>
              <a:rPr lang="fr-FR" i="1" dirty="0" smtClean="0"/>
              <a:t> </a:t>
            </a:r>
            <a:r>
              <a:rPr lang="fr-FR" i="1" dirty="0" err="1" smtClean="0"/>
              <a:t>answers</a:t>
            </a:r>
            <a:r>
              <a:rPr lang="fr-FR" i="1" dirty="0" smtClean="0"/>
              <a:t> to </a:t>
            </a:r>
            <a:r>
              <a:rPr lang="fr-FR" i="1" dirty="0" err="1" smtClean="0"/>
              <a:t>any</a:t>
            </a:r>
            <a:r>
              <a:rPr lang="fr-FR" i="1" dirty="0"/>
              <a:t> </a:t>
            </a:r>
            <a:r>
              <a:rPr lang="fr-FR" i="1" dirty="0" err="1" smtClean="0"/>
              <a:t>queries</a:t>
            </a:r>
            <a:r>
              <a:rPr lang="fr-FR" i="1" dirty="0" smtClean="0"/>
              <a:t> as </a:t>
            </a:r>
            <a:r>
              <a:rPr lang="fr-FR" i="1" dirty="0" err="1" smtClean="0"/>
              <a:t>it</a:t>
            </a:r>
            <a:r>
              <a:rPr lang="fr-FR" i="1" dirty="0" smtClean="0"/>
              <a:t> </a:t>
            </a:r>
            <a:r>
              <a:rPr lang="fr-FR" i="1" dirty="0" err="1" smtClean="0"/>
              <a:t>is</a:t>
            </a:r>
            <a:r>
              <a:rPr lang="fr-FR" i="1" dirty="0" smtClean="0"/>
              <a:t> </a:t>
            </a:r>
            <a:r>
              <a:rPr lang="fr-FR" i="1" dirty="0" err="1" smtClean="0"/>
              <a:t>defined</a:t>
            </a:r>
            <a:r>
              <a:rPr lang="fr-FR" i="1" dirty="0" smtClean="0"/>
              <a:t> in the interaction </a:t>
            </a:r>
            <a:r>
              <a:rPr lang="fr-FR" i="1" dirty="0" err="1" smtClean="0"/>
              <a:t>protocols</a:t>
            </a:r>
            <a:r>
              <a:rPr lang="fr-FR" i="1" dirty="0" smtClean="0"/>
              <a:t> of the society</a:t>
            </a:r>
            <a:endParaRPr lang="fr-FR" i="1" dirty="0"/>
          </a:p>
        </p:txBody>
      </p:sp>
      <p:sp>
        <p:nvSpPr>
          <p:cNvPr id="4" name="3 CuadroTexto"/>
          <p:cNvSpPr txBox="1"/>
          <p:nvPr/>
        </p:nvSpPr>
        <p:spPr>
          <a:xfrm>
            <a:off x="0" y="18420"/>
            <a:ext cx="7776864" cy="338554"/>
          </a:xfrm>
          <a:prstGeom prst="rect">
            <a:avLst/>
          </a:prstGeom>
          <a:noFill/>
        </p:spPr>
        <p:txBody>
          <a:bodyPr wrap="square" rtlCol="0">
            <a:spAutoFit/>
          </a:bodyPr>
          <a:lstStyle/>
          <a:p>
            <a:r>
              <a:rPr lang="ca-ES" sz="1600" dirty="0" smtClean="0"/>
              <a:t>5 – Trust, </a:t>
            </a:r>
            <a:r>
              <a:rPr lang="ca-ES" sz="1600" dirty="0" err="1" smtClean="0"/>
              <a:t>reputation</a:t>
            </a:r>
            <a:r>
              <a:rPr lang="ca-ES" sz="1600" dirty="0" smtClean="0"/>
              <a:t> &amp; </a:t>
            </a:r>
            <a:r>
              <a:rPr lang="ca-ES" sz="1600" dirty="0" err="1" smtClean="0"/>
              <a:t>agreement</a:t>
            </a:r>
            <a:r>
              <a:rPr lang="ca-ES" sz="1600" dirty="0" smtClean="0"/>
              <a:t> </a:t>
            </a:r>
            <a:r>
              <a:rPr lang="ca-ES" sz="1600" dirty="0" err="1" smtClean="0"/>
              <a:t>technologies</a:t>
            </a:r>
            <a:endParaRPr lang="ca-ES" sz="1600" dirty="0"/>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137324225"/>
      </p:ext>
    </p:extLst>
  </p:cSld>
  <p:clrMapOvr>
    <a:masterClrMapping/>
  </p:clrMapOvr>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sz="3600" dirty="0" err="1" smtClean="0"/>
              <a:t>T</a:t>
            </a:r>
            <a:r>
              <a:rPr lang="fr-FR" sz="3600" dirty="0" smtClean="0"/>
              <a:t>/R &amp; </a:t>
            </a:r>
            <a:r>
              <a:rPr lang="fr-FR" sz="3600" dirty="0" err="1" smtClean="0"/>
              <a:t>Organization</a:t>
            </a:r>
            <a:endParaRPr lang="fr-FR" sz="3600" dirty="0"/>
          </a:p>
        </p:txBody>
      </p:sp>
      <p:sp>
        <p:nvSpPr>
          <p:cNvPr id="3" name="Espace réservé du contenu 2"/>
          <p:cNvSpPr>
            <a:spLocks noGrp="1"/>
          </p:cNvSpPr>
          <p:nvPr>
            <p:ph idx="1"/>
          </p:nvPr>
        </p:nvSpPr>
        <p:spPr/>
        <p:txBody>
          <a:bodyPr/>
          <a:lstStyle/>
          <a:p>
            <a:pPr marL="0" indent="0">
              <a:buNone/>
            </a:pPr>
            <a:r>
              <a:rPr lang="fr-FR" dirty="0" smtClean="0"/>
              <a:t>Multi-agent </a:t>
            </a:r>
            <a:r>
              <a:rPr lang="fr-FR" dirty="0" err="1" smtClean="0"/>
              <a:t>organizational</a:t>
            </a:r>
            <a:r>
              <a:rPr lang="fr-FR" dirty="0" smtClean="0"/>
              <a:t> </a:t>
            </a:r>
            <a:r>
              <a:rPr lang="fr-FR" dirty="0" err="1" smtClean="0"/>
              <a:t>models</a:t>
            </a:r>
            <a:r>
              <a:rPr lang="fr-FR" dirty="0" smtClean="0"/>
              <a:t> </a:t>
            </a:r>
            <a:r>
              <a:rPr lang="fr-FR" dirty="0" err="1" smtClean="0"/>
              <a:t>provide</a:t>
            </a:r>
            <a:r>
              <a:rPr lang="fr-FR" dirty="0" smtClean="0"/>
              <a:t> </a:t>
            </a:r>
            <a:r>
              <a:rPr lang="fr-FR" dirty="0" err="1" smtClean="0"/>
              <a:t>interesting</a:t>
            </a:r>
            <a:r>
              <a:rPr lang="fr-FR" dirty="0" smtClean="0"/>
              <a:t> </a:t>
            </a:r>
            <a:r>
              <a:rPr lang="fr-FR" dirty="0" err="1" smtClean="0"/>
              <a:t>elements</a:t>
            </a:r>
            <a:r>
              <a:rPr lang="fr-FR" dirty="0" smtClean="0"/>
              <a:t> for T&amp;R</a:t>
            </a:r>
          </a:p>
          <a:p>
            <a:r>
              <a:rPr lang="fr-FR" dirty="0" err="1"/>
              <a:t>f</a:t>
            </a:r>
            <a:r>
              <a:rPr lang="fr-FR" dirty="0" err="1" smtClean="0"/>
              <a:t>rom</a:t>
            </a:r>
            <a:r>
              <a:rPr lang="fr-FR" dirty="0" smtClean="0"/>
              <a:t> concepts</a:t>
            </a:r>
          </a:p>
          <a:p>
            <a:pPr lvl="1"/>
            <a:r>
              <a:rPr lang="fr-FR" dirty="0" err="1" smtClean="0"/>
              <a:t>Reputation</a:t>
            </a:r>
            <a:r>
              <a:rPr lang="fr-FR" dirty="0" smtClean="0"/>
              <a:t> in a </a:t>
            </a:r>
            <a:r>
              <a:rPr lang="fr-FR" dirty="0" err="1" smtClean="0"/>
              <a:t>given</a:t>
            </a:r>
            <a:r>
              <a:rPr lang="fr-FR" dirty="0" smtClean="0"/>
              <a:t> </a:t>
            </a:r>
            <a:r>
              <a:rPr lang="fr-FR" i="1" dirty="0" smtClean="0"/>
              <a:t>group</a:t>
            </a:r>
          </a:p>
          <a:p>
            <a:pPr lvl="1"/>
            <a:r>
              <a:rPr lang="fr-FR" dirty="0" smtClean="0"/>
              <a:t>Trust in a </a:t>
            </a:r>
            <a:r>
              <a:rPr lang="fr-FR" dirty="0" err="1" smtClean="0"/>
              <a:t>given</a:t>
            </a:r>
            <a:r>
              <a:rPr lang="fr-FR" dirty="0" smtClean="0"/>
              <a:t> </a:t>
            </a:r>
            <a:r>
              <a:rPr lang="fr-FR" i="1" dirty="0" err="1" smtClean="0"/>
              <a:t>role</a:t>
            </a:r>
            <a:endParaRPr lang="fr-FR" i="1" dirty="0" smtClean="0"/>
          </a:p>
          <a:p>
            <a:r>
              <a:rPr lang="fr-FR" dirty="0" err="1"/>
              <a:t>f</a:t>
            </a:r>
            <a:r>
              <a:rPr lang="fr-FR" dirty="0" err="1" smtClean="0"/>
              <a:t>rom</a:t>
            </a:r>
            <a:r>
              <a:rPr lang="fr-FR" dirty="0" smtClean="0"/>
              <a:t> infrastructures</a:t>
            </a:r>
          </a:p>
          <a:p>
            <a:pPr lvl="1"/>
            <a:r>
              <a:rPr lang="fr-FR" dirty="0" err="1" smtClean="0"/>
              <a:t>Repository</a:t>
            </a:r>
            <a:r>
              <a:rPr lang="fr-FR" dirty="0" smtClean="0"/>
              <a:t> artefacts to </a:t>
            </a:r>
            <a:r>
              <a:rPr lang="fr-FR" dirty="0" err="1" smtClean="0"/>
              <a:t>share</a:t>
            </a:r>
            <a:r>
              <a:rPr lang="fr-FR" dirty="0" smtClean="0"/>
              <a:t> </a:t>
            </a:r>
            <a:r>
              <a:rPr lang="fr-FR" dirty="0" err="1" smtClean="0"/>
              <a:t>reputation</a:t>
            </a:r>
            <a:r>
              <a:rPr lang="fr-FR" dirty="0" smtClean="0"/>
              <a:t> in a group</a:t>
            </a:r>
            <a:endParaRPr lang="fr-FR" dirty="0"/>
          </a:p>
        </p:txBody>
      </p:sp>
      <p:sp>
        <p:nvSpPr>
          <p:cNvPr id="4" name="3 CuadroTexto"/>
          <p:cNvSpPr txBox="1"/>
          <p:nvPr/>
        </p:nvSpPr>
        <p:spPr>
          <a:xfrm>
            <a:off x="0" y="18420"/>
            <a:ext cx="7776864" cy="338554"/>
          </a:xfrm>
          <a:prstGeom prst="rect">
            <a:avLst/>
          </a:prstGeom>
          <a:noFill/>
        </p:spPr>
        <p:txBody>
          <a:bodyPr wrap="square" rtlCol="0">
            <a:spAutoFit/>
          </a:bodyPr>
          <a:lstStyle/>
          <a:p>
            <a:r>
              <a:rPr lang="ca-ES" sz="1600" dirty="0" smtClean="0"/>
              <a:t>5 – Trust, </a:t>
            </a:r>
            <a:r>
              <a:rPr lang="ca-ES" sz="1600" dirty="0" err="1" smtClean="0"/>
              <a:t>reputation</a:t>
            </a:r>
            <a:r>
              <a:rPr lang="ca-ES" sz="1600" dirty="0" smtClean="0"/>
              <a:t> &amp; </a:t>
            </a:r>
            <a:r>
              <a:rPr lang="ca-ES" sz="1600" dirty="0" err="1" smtClean="0"/>
              <a:t>agreement</a:t>
            </a:r>
            <a:r>
              <a:rPr lang="ca-ES" sz="1600" dirty="0" smtClean="0"/>
              <a:t> </a:t>
            </a:r>
            <a:r>
              <a:rPr lang="ca-ES" sz="1600" dirty="0" err="1" smtClean="0"/>
              <a:t>technologies</a:t>
            </a:r>
            <a:endParaRPr lang="ca-ES" sz="1600" dirty="0"/>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104999152"/>
      </p:ext>
    </p:extLst>
  </p:cSld>
  <p:clrMapOvr>
    <a:masterClrMapping/>
  </p:clrMapOvr>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sz="3600" dirty="0" err="1" smtClean="0"/>
              <a:t>T</a:t>
            </a:r>
            <a:r>
              <a:rPr lang="fr-FR" sz="3600" dirty="0" smtClean="0"/>
              <a:t>/R &amp; </a:t>
            </a:r>
            <a:r>
              <a:rPr lang="fr-FR" sz="3600" dirty="0" err="1" smtClean="0"/>
              <a:t>Semantics</a:t>
            </a:r>
            <a:endParaRPr lang="fr-FR" sz="3600" dirty="0"/>
          </a:p>
        </p:txBody>
      </p:sp>
      <p:sp>
        <p:nvSpPr>
          <p:cNvPr id="3" name="Espace réservé du contenu 2"/>
          <p:cNvSpPr>
            <a:spLocks noGrp="1"/>
          </p:cNvSpPr>
          <p:nvPr>
            <p:ph idx="1"/>
          </p:nvPr>
        </p:nvSpPr>
        <p:spPr>
          <a:xfrm>
            <a:off x="457200" y="1340768"/>
            <a:ext cx="8229600" cy="1263914"/>
          </a:xfrm>
        </p:spPr>
        <p:txBody>
          <a:bodyPr/>
          <a:lstStyle/>
          <a:p>
            <a:pPr marL="0" indent="0">
              <a:buNone/>
            </a:pPr>
            <a:r>
              <a:rPr lang="fr-FR" dirty="0" err="1" smtClean="0"/>
              <a:t>Using</a:t>
            </a:r>
            <a:r>
              <a:rPr lang="fr-FR" dirty="0" smtClean="0"/>
              <a:t> a </a:t>
            </a:r>
            <a:r>
              <a:rPr lang="fr-FR" dirty="0" err="1" smtClean="0"/>
              <a:t>common</a:t>
            </a:r>
            <a:r>
              <a:rPr lang="fr-FR" dirty="0" smtClean="0"/>
              <a:t> </a:t>
            </a:r>
            <a:r>
              <a:rPr lang="fr-FR" dirty="0" err="1" smtClean="0"/>
              <a:t>ontology</a:t>
            </a:r>
            <a:r>
              <a:rPr lang="fr-FR" dirty="0" smtClean="0"/>
              <a:t> </a:t>
            </a:r>
            <a:r>
              <a:rPr lang="fr-FR" dirty="0" err="1" smtClean="0"/>
              <a:t>is</a:t>
            </a:r>
            <a:r>
              <a:rPr lang="fr-FR" dirty="0" smtClean="0"/>
              <a:t> an </a:t>
            </a:r>
            <a:r>
              <a:rPr lang="fr-FR" dirty="0" err="1" smtClean="0"/>
              <a:t>approach</a:t>
            </a:r>
            <a:r>
              <a:rPr lang="fr-FR" dirty="0" smtClean="0"/>
              <a:t> </a:t>
            </a:r>
            <a:r>
              <a:rPr lang="fr-FR" dirty="0" err="1" smtClean="0"/>
              <a:t>used</a:t>
            </a:r>
            <a:r>
              <a:rPr lang="fr-FR" dirty="0" smtClean="0"/>
              <a:t> to </a:t>
            </a:r>
            <a:r>
              <a:rPr lang="fr-FR" dirty="0" err="1" smtClean="0"/>
              <a:t>solve</a:t>
            </a:r>
            <a:r>
              <a:rPr lang="fr-FR" dirty="0" smtClean="0"/>
              <a:t> the </a:t>
            </a:r>
            <a:r>
              <a:rPr lang="fr-FR" dirty="0" err="1" smtClean="0"/>
              <a:t>problem</a:t>
            </a:r>
            <a:r>
              <a:rPr lang="fr-FR" dirty="0" smtClean="0"/>
              <a:t> of </a:t>
            </a:r>
            <a:r>
              <a:rPr lang="fr-FR" dirty="0" err="1" smtClean="0"/>
              <a:t>heterogeneity</a:t>
            </a:r>
            <a:endParaRPr lang="fr-FR" dirty="0" smtClean="0"/>
          </a:p>
        </p:txBody>
      </p:sp>
      <p:sp>
        <p:nvSpPr>
          <p:cNvPr id="5" name="4 CuadroTexto"/>
          <p:cNvSpPr txBox="1"/>
          <p:nvPr/>
        </p:nvSpPr>
        <p:spPr>
          <a:xfrm>
            <a:off x="0" y="18420"/>
            <a:ext cx="7776864" cy="338554"/>
          </a:xfrm>
          <a:prstGeom prst="rect">
            <a:avLst/>
          </a:prstGeom>
          <a:noFill/>
        </p:spPr>
        <p:txBody>
          <a:bodyPr wrap="square" rtlCol="0">
            <a:spAutoFit/>
          </a:bodyPr>
          <a:lstStyle/>
          <a:p>
            <a:r>
              <a:rPr lang="ca-ES" sz="1600" dirty="0" smtClean="0"/>
              <a:t>5 – Trust, </a:t>
            </a:r>
            <a:r>
              <a:rPr lang="ca-ES" sz="1600" dirty="0" err="1" smtClean="0"/>
              <a:t>reputation</a:t>
            </a:r>
            <a:r>
              <a:rPr lang="ca-ES" sz="1600" dirty="0" smtClean="0"/>
              <a:t> &amp; </a:t>
            </a:r>
            <a:r>
              <a:rPr lang="ca-ES" sz="1600" dirty="0" err="1" smtClean="0"/>
              <a:t>agreement</a:t>
            </a:r>
            <a:r>
              <a:rPr lang="ca-ES" sz="1600" dirty="0" smtClean="0"/>
              <a:t> </a:t>
            </a:r>
            <a:r>
              <a:rPr lang="ca-ES" sz="1600" dirty="0" err="1" smtClean="0"/>
              <a:t>technologies</a:t>
            </a:r>
            <a:endParaRPr lang="ca-ES" sz="1600" dirty="0"/>
          </a:p>
        </p:txBody>
      </p:sp>
      <p:pic>
        <p:nvPicPr>
          <p:cNvPr id="11" name="Imagen 10" descr="Ontology.jpg"/>
          <p:cNvPicPr>
            <a:picLocks noChangeAspect="1"/>
          </p:cNvPicPr>
          <p:nvPr/>
        </p:nvPicPr>
        <p:blipFill>
          <a:blip r:embed="rId2">
            <a:extLst>
              <a:ext uri="{28A0092B-C50C-407E-A947-70E740481C1C}">
                <a14:useLocalDpi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val="0"/>
              </a:ext>
            </a:extLst>
          </a:blip>
          <a:stretch>
            <a:fillRect/>
          </a:stretch>
        </p:blipFill>
        <p:spPr>
          <a:xfrm>
            <a:off x="827584" y="2780928"/>
            <a:ext cx="7616952" cy="3931920"/>
          </a:xfrm>
          <a:prstGeom prst="rect">
            <a:avLst/>
          </a:prstGeom>
        </p:spPr>
      </p:pic>
      <p:sp>
        <p:nvSpPr>
          <p:cNvPr id="12" name="CuadroTexto 11"/>
          <p:cNvSpPr txBox="1"/>
          <p:nvPr/>
        </p:nvSpPr>
        <p:spPr>
          <a:xfrm>
            <a:off x="6156176" y="2924944"/>
            <a:ext cx="2652764" cy="307777"/>
          </a:xfrm>
          <a:prstGeom prst="rect">
            <a:avLst/>
          </a:prstGeom>
        </p:spPr>
        <p:style>
          <a:lnRef idx="2">
            <a:schemeClr val="accent1"/>
          </a:lnRef>
          <a:fillRef idx="1">
            <a:schemeClr val="lt1"/>
          </a:fillRef>
          <a:effectRef idx="0">
            <a:schemeClr val="accent1"/>
          </a:effectRef>
          <a:fontRef idx="minor">
            <a:schemeClr val="dk1"/>
          </a:fontRef>
        </p:style>
        <p:txBody>
          <a:bodyPr wrap="none" rtlCol="0">
            <a:spAutoFit/>
          </a:bodyPr>
          <a:lstStyle/>
          <a:p>
            <a:r>
              <a:rPr lang="es-ES" sz="1400" dirty="0" err="1" smtClean="0"/>
              <a:t>Fragment</a:t>
            </a:r>
            <a:r>
              <a:rPr lang="es-ES" sz="1400" dirty="0" smtClean="0"/>
              <a:t> of </a:t>
            </a:r>
            <a:r>
              <a:rPr lang="es-ES" sz="1400" dirty="0" err="1" smtClean="0"/>
              <a:t>Pinyol</a:t>
            </a:r>
            <a:r>
              <a:rPr lang="es-ES" sz="1400" dirty="0" smtClean="0"/>
              <a:t> et. al </a:t>
            </a:r>
            <a:r>
              <a:rPr lang="es-ES" sz="1400" dirty="0" err="1" smtClean="0"/>
              <a:t>ontology</a:t>
            </a:r>
            <a:endParaRPr lang="es-ES" sz="1400" dirty="0"/>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804269580"/>
      </p:ext>
    </p:extLst>
  </p:cSld>
  <p:clrMapOvr>
    <a:masterClrMapping/>
  </p:clrMapOvr>
</p:sld>
</file>

<file path=ppt/slides/slide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 name="5 CuadroTexto"/>
          <p:cNvSpPr txBox="1"/>
          <p:nvPr/>
        </p:nvSpPr>
        <p:spPr>
          <a:xfrm>
            <a:off x="611560" y="4590420"/>
            <a:ext cx="7776864" cy="707886"/>
          </a:xfrm>
          <a:prstGeom prst="rect">
            <a:avLst/>
          </a:prstGeom>
          <a:noFill/>
        </p:spPr>
        <p:txBody>
          <a:bodyPr wrap="square" rtlCol="0">
            <a:spAutoFit/>
          </a:bodyPr>
          <a:lstStyle/>
          <a:p>
            <a:r>
              <a:rPr lang="ca-ES" sz="4000" b="1" dirty="0"/>
              <a:t>6</a:t>
            </a:r>
            <a:r>
              <a:rPr lang="ca-ES" sz="4000" b="1" dirty="0" smtClean="0"/>
              <a:t> – Conclusions</a:t>
            </a:r>
            <a:endParaRPr lang="ca-ES" sz="4000" b="1" dirty="0"/>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848120134"/>
      </p:ext>
    </p:extLst>
  </p:cSld>
  <p:clrMapOvr>
    <a:masterClrMapping/>
  </p:clrMapOvr>
</p:sld>
</file>

<file path=ppt/slides/slide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re 3"/>
          <p:cNvSpPr>
            <a:spLocks noGrp="1"/>
          </p:cNvSpPr>
          <p:nvPr>
            <p:ph type="title"/>
          </p:nvPr>
        </p:nvSpPr>
        <p:spPr/>
        <p:txBody>
          <a:bodyPr>
            <a:normAutofit/>
          </a:bodyPr>
          <a:lstStyle/>
          <a:p>
            <a:r>
              <a:rPr lang="fr-FR" sz="3600" dirty="0" smtClean="0"/>
              <a:t>In </a:t>
            </a:r>
            <a:r>
              <a:rPr lang="fr-FR" sz="3600" dirty="0" err="1" smtClean="0"/>
              <a:t>summary</a:t>
            </a:r>
            <a:r>
              <a:rPr lang="fr-FR" sz="3600" dirty="0" smtClean="0"/>
              <a:t>…</a:t>
            </a:r>
            <a:endParaRPr lang="fr-FR" sz="3600" dirty="0"/>
          </a:p>
        </p:txBody>
      </p:sp>
      <p:sp>
        <p:nvSpPr>
          <p:cNvPr id="5" name="Espace réservé du contenu 4"/>
          <p:cNvSpPr>
            <a:spLocks noGrp="1"/>
          </p:cNvSpPr>
          <p:nvPr>
            <p:ph idx="1"/>
          </p:nvPr>
        </p:nvSpPr>
        <p:spPr/>
        <p:txBody>
          <a:bodyPr>
            <a:normAutofit lnSpcReduction="10000"/>
          </a:bodyPr>
          <a:lstStyle/>
          <a:p>
            <a:r>
              <a:rPr lang="fr-FR" dirty="0" smtClean="0"/>
              <a:t>Trust and </a:t>
            </a:r>
            <a:r>
              <a:rPr lang="fr-FR" dirty="0" err="1" smtClean="0"/>
              <a:t>reputation</a:t>
            </a:r>
            <a:r>
              <a:rPr lang="fr-FR" dirty="0" smtClean="0"/>
              <a:t> have </a:t>
            </a:r>
            <a:r>
              <a:rPr lang="fr-FR" dirty="0" err="1" smtClean="0"/>
              <a:t>become</a:t>
            </a:r>
            <a:r>
              <a:rPr lang="fr-FR" dirty="0" smtClean="0"/>
              <a:t> essential concepts in a multi-agent </a:t>
            </a:r>
            <a:r>
              <a:rPr lang="fr-FR" dirty="0" err="1" smtClean="0"/>
              <a:t>systems</a:t>
            </a:r>
            <a:endParaRPr lang="fr-FR" dirty="0" smtClean="0"/>
          </a:p>
          <a:p>
            <a:pPr lvl="1"/>
            <a:r>
              <a:rPr lang="fr-FR" dirty="0" err="1" smtClean="0"/>
              <a:t>Firstly</a:t>
            </a:r>
            <a:r>
              <a:rPr lang="fr-FR" dirty="0" smtClean="0"/>
              <a:t> </a:t>
            </a:r>
            <a:r>
              <a:rPr lang="fr-FR" dirty="0" err="1" smtClean="0"/>
              <a:t>introduced</a:t>
            </a:r>
            <a:r>
              <a:rPr lang="fr-FR" dirty="0" smtClean="0"/>
              <a:t> to </a:t>
            </a:r>
            <a:r>
              <a:rPr lang="fr-FR" dirty="0" err="1" smtClean="0"/>
              <a:t>implement</a:t>
            </a:r>
            <a:r>
              <a:rPr lang="fr-FR" dirty="0" smtClean="0"/>
              <a:t> social control</a:t>
            </a:r>
          </a:p>
          <a:p>
            <a:pPr lvl="1"/>
            <a:r>
              <a:rPr lang="fr-FR" dirty="0" err="1" smtClean="0"/>
              <a:t>Now</a:t>
            </a:r>
            <a:r>
              <a:rPr lang="fr-FR" dirty="0" smtClean="0"/>
              <a:t> vital </a:t>
            </a:r>
            <a:r>
              <a:rPr lang="fr-FR" dirty="0" err="1" smtClean="0"/>
              <a:t>when</a:t>
            </a:r>
            <a:r>
              <a:rPr lang="fr-FR" dirty="0" smtClean="0"/>
              <a:t> </a:t>
            </a:r>
            <a:r>
              <a:rPr lang="fr-FR" dirty="0" err="1" smtClean="0"/>
              <a:t>dealing</a:t>
            </a:r>
            <a:r>
              <a:rPr lang="fr-FR" dirty="0" smtClean="0"/>
              <a:t> </a:t>
            </a:r>
            <a:r>
              <a:rPr lang="fr-FR" dirty="0" err="1" smtClean="0"/>
              <a:t>with</a:t>
            </a:r>
            <a:r>
              <a:rPr lang="fr-FR" dirty="0" smtClean="0"/>
              <a:t> open, </a:t>
            </a:r>
            <a:r>
              <a:rPr lang="fr-FR" dirty="0" err="1" smtClean="0"/>
              <a:t>heterogeneous</a:t>
            </a:r>
            <a:r>
              <a:rPr lang="fr-FR" dirty="0" smtClean="0"/>
              <a:t> multi-agent applications</a:t>
            </a:r>
          </a:p>
          <a:p>
            <a:r>
              <a:rPr lang="fr-FR" dirty="0" smtClean="0"/>
              <a:t>Trust </a:t>
            </a:r>
            <a:r>
              <a:rPr lang="fr-FR" dirty="0" err="1" smtClean="0"/>
              <a:t>models</a:t>
            </a:r>
            <a:r>
              <a:rPr lang="fr-FR" dirty="0" smtClean="0"/>
              <a:t> </a:t>
            </a:r>
            <a:r>
              <a:rPr lang="fr-FR" dirty="0" err="1" smtClean="0"/>
              <a:t>include</a:t>
            </a:r>
            <a:r>
              <a:rPr lang="fr-FR" dirty="0" smtClean="0"/>
              <a:t> </a:t>
            </a:r>
            <a:r>
              <a:rPr lang="fr-FR" dirty="0" err="1" smtClean="0"/>
              <a:t>both</a:t>
            </a:r>
            <a:r>
              <a:rPr lang="fr-FR" dirty="0" smtClean="0"/>
              <a:t> a </a:t>
            </a:r>
            <a:r>
              <a:rPr lang="fr-FR" dirty="0" err="1" smtClean="0"/>
              <a:t>representation</a:t>
            </a:r>
            <a:r>
              <a:rPr lang="fr-FR" dirty="0" smtClean="0"/>
              <a:t> </a:t>
            </a:r>
            <a:r>
              <a:rPr lang="fr-FR" dirty="0" err="1" smtClean="0"/>
              <a:t>formalism</a:t>
            </a:r>
            <a:r>
              <a:rPr lang="fr-FR" dirty="0" smtClean="0"/>
              <a:t> and a </a:t>
            </a:r>
            <a:r>
              <a:rPr lang="fr-FR" dirty="0" err="1" smtClean="0"/>
              <a:t>decisions</a:t>
            </a:r>
            <a:r>
              <a:rPr lang="fr-FR" dirty="0" smtClean="0"/>
              <a:t> </a:t>
            </a:r>
            <a:r>
              <a:rPr lang="fr-FR" dirty="0" err="1" smtClean="0"/>
              <a:t>process</a:t>
            </a:r>
            <a:endParaRPr lang="fr-FR" dirty="0" smtClean="0"/>
          </a:p>
          <a:p>
            <a:r>
              <a:rPr lang="fr-FR" dirty="0" err="1" smtClean="0"/>
              <a:t>Reputation</a:t>
            </a:r>
            <a:r>
              <a:rPr lang="fr-FR" dirty="0" smtClean="0"/>
              <a:t> </a:t>
            </a:r>
            <a:r>
              <a:rPr lang="fr-FR" dirty="0" err="1" smtClean="0"/>
              <a:t>is</a:t>
            </a:r>
            <a:r>
              <a:rPr lang="fr-FR" dirty="0" smtClean="0"/>
              <a:t> a social </a:t>
            </a:r>
            <a:r>
              <a:rPr lang="fr-FR" dirty="0" err="1" smtClean="0"/>
              <a:t>evaluation</a:t>
            </a:r>
            <a:r>
              <a:rPr lang="fr-FR" dirty="0" smtClean="0"/>
              <a:t> </a:t>
            </a:r>
            <a:r>
              <a:rPr lang="fr-FR" dirty="0" err="1" smtClean="0"/>
              <a:t>that</a:t>
            </a:r>
            <a:r>
              <a:rPr lang="fr-FR" dirty="0" smtClean="0"/>
              <a:t> </a:t>
            </a:r>
            <a:r>
              <a:rPr lang="fr-FR" dirty="0" err="1" smtClean="0"/>
              <a:t>circulates</a:t>
            </a:r>
            <a:r>
              <a:rPr lang="fr-FR" dirty="0" smtClean="0"/>
              <a:t> in a a society. It </a:t>
            </a:r>
            <a:r>
              <a:rPr lang="fr-FR" dirty="0" err="1" smtClean="0"/>
              <a:t>is</a:t>
            </a:r>
            <a:r>
              <a:rPr lang="fr-FR" dirty="0" smtClean="0"/>
              <a:t> a source of trust</a:t>
            </a:r>
          </a:p>
        </p:txBody>
      </p:sp>
      <p:sp>
        <p:nvSpPr>
          <p:cNvPr id="6" name="5 CuadroTexto"/>
          <p:cNvSpPr txBox="1"/>
          <p:nvPr/>
        </p:nvSpPr>
        <p:spPr>
          <a:xfrm>
            <a:off x="0" y="6063"/>
            <a:ext cx="7776864" cy="338554"/>
          </a:xfrm>
          <a:prstGeom prst="rect">
            <a:avLst/>
          </a:prstGeom>
          <a:noFill/>
        </p:spPr>
        <p:txBody>
          <a:bodyPr wrap="square" rtlCol="0">
            <a:spAutoFit/>
          </a:bodyPr>
          <a:lstStyle/>
          <a:p>
            <a:r>
              <a:rPr lang="ca-ES" sz="1600" dirty="0"/>
              <a:t>6</a:t>
            </a:r>
            <a:r>
              <a:rPr lang="ca-ES" sz="1600" dirty="0" smtClean="0"/>
              <a:t> – Conclusions</a:t>
            </a:r>
            <a:endParaRPr lang="ca-ES" sz="1600" dirty="0"/>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920053799"/>
      </p:ext>
    </p:extLst>
  </p:cSld>
  <p:clrMapOvr>
    <a:masterClrMapping/>
  </p:clrMapOvr>
</p:sld>
</file>

<file path=ppt/slides/slide4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sz="3600" dirty="0" err="1" smtClean="0"/>
              <a:t>Current</a:t>
            </a:r>
            <a:r>
              <a:rPr lang="fr-FR" sz="3600" dirty="0" smtClean="0"/>
              <a:t> challenges</a:t>
            </a:r>
            <a:endParaRPr lang="fr-FR" sz="3600" dirty="0"/>
          </a:p>
        </p:txBody>
      </p:sp>
      <p:sp>
        <p:nvSpPr>
          <p:cNvPr id="3" name="Espace réservé du contenu 2"/>
          <p:cNvSpPr>
            <a:spLocks noGrp="1"/>
          </p:cNvSpPr>
          <p:nvPr>
            <p:ph idx="1"/>
          </p:nvPr>
        </p:nvSpPr>
        <p:spPr/>
        <p:txBody>
          <a:bodyPr>
            <a:normAutofit fontScale="92500" lnSpcReduction="20000"/>
          </a:bodyPr>
          <a:lstStyle/>
          <a:p>
            <a:r>
              <a:rPr lang="fr-FR" dirty="0" smtClean="0"/>
              <a:t>There </a:t>
            </a:r>
            <a:r>
              <a:rPr lang="fr-FR" dirty="0" err="1" smtClean="0"/>
              <a:t>exists</a:t>
            </a:r>
            <a:r>
              <a:rPr lang="fr-FR" dirty="0" smtClean="0"/>
              <a:t> </a:t>
            </a:r>
            <a:r>
              <a:rPr lang="fr-FR" dirty="0" err="1" smtClean="0"/>
              <a:t>now</a:t>
            </a:r>
            <a:r>
              <a:rPr lang="fr-FR" dirty="0" smtClean="0"/>
              <a:t> </a:t>
            </a:r>
            <a:r>
              <a:rPr lang="fr-FR" dirty="0" err="1" smtClean="0"/>
              <a:t>many</a:t>
            </a:r>
            <a:r>
              <a:rPr lang="fr-FR" dirty="0" smtClean="0"/>
              <a:t> trust and </a:t>
            </a:r>
            <a:r>
              <a:rPr lang="fr-FR" dirty="0" err="1" smtClean="0"/>
              <a:t>reputation</a:t>
            </a:r>
            <a:r>
              <a:rPr lang="fr-FR" dirty="0" smtClean="0"/>
              <a:t> </a:t>
            </a:r>
            <a:r>
              <a:rPr lang="fr-FR" dirty="0" err="1" smtClean="0"/>
              <a:t>models</a:t>
            </a:r>
            <a:endParaRPr lang="fr-FR" dirty="0" smtClean="0"/>
          </a:p>
          <a:p>
            <a:r>
              <a:rPr lang="fr-FR" dirty="0" err="1" smtClean="0"/>
              <a:t>Current</a:t>
            </a:r>
            <a:r>
              <a:rPr lang="fr-FR" dirty="0" smtClean="0"/>
              <a:t> </a:t>
            </a:r>
            <a:r>
              <a:rPr lang="fr-FR" dirty="0" err="1" smtClean="0"/>
              <a:t>research</a:t>
            </a:r>
            <a:r>
              <a:rPr lang="fr-FR" dirty="0" smtClean="0"/>
              <a:t> challenge </a:t>
            </a:r>
            <a:r>
              <a:rPr lang="fr-FR" dirty="0" err="1" smtClean="0"/>
              <a:t>is</a:t>
            </a:r>
            <a:r>
              <a:rPr lang="fr-FR" dirty="0" smtClean="0"/>
              <a:t> </a:t>
            </a:r>
            <a:r>
              <a:rPr lang="fr-FR" dirty="0" err="1" smtClean="0"/>
              <a:t>now</a:t>
            </a:r>
            <a:r>
              <a:rPr lang="fr-FR" dirty="0" smtClean="0"/>
              <a:t> more on </a:t>
            </a:r>
            <a:r>
              <a:rPr lang="fr-FR" dirty="0" err="1" smtClean="0"/>
              <a:t>their</a:t>
            </a:r>
            <a:r>
              <a:rPr lang="fr-FR" dirty="0" smtClean="0"/>
              <a:t> </a:t>
            </a:r>
            <a:r>
              <a:rPr lang="fr-FR" dirty="0" err="1" smtClean="0"/>
              <a:t>deployment</a:t>
            </a:r>
            <a:r>
              <a:rPr lang="fr-FR" dirty="0" smtClean="0"/>
              <a:t> </a:t>
            </a:r>
            <a:r>
              <a:rPr lang="fr-FR" dirty="0" err="1" smtClean="0"/>
              <a:t>under</a:t>
            </a:r>
            <a:r>
              <a:rPr lang="fr-FR" dirty="0" smtClean="0"/>
              <a:t> </a:t>
            </a:r>
            <a:r>
              <a:rPr lang="fr-FR" dirty="0" err="1" smtClean="0"/>
              <a:t>specific</a:t>
            </a:r>
            <a:r>
              <a:rPr lang="fr-FR" dirty="0" smtClean="0"/>
              <a:t> conditions…</a:t>
            </a:r>
          </a:p>
          <a:p>
            <a:pPr lvl="1"/>
            <a:r>
              <a:rPr lang="fr-FR" dirty="0" err="1"/>
              <a:t>w</a:t>
            </a:r>
            <a:r>
              <a:rPr lang="fr-FR" dirty="0" err="1" smtClean="0"/>
              <a:t>hen</a:t>
            </a:r>
            <a:r>
              <a:rPr lang="fr-FR" dirty="0" smtClean="0"/>
              <a:t> an agent have no or multiple </a:t>
            </a:r>
            <a:r>
              <a:rPr lang="fr-FR" dirty="0" err="1" smtClean="0"/>
              <a:t>identities</a:t>
            </a:r>
            <a:endParaRPr lang="fr-FR" dirty="0" smtClean="0"/>
          </a:p>
          <a:p>
            <a:pPr lvl="1"/>
            <a:r>
              <a:rPr lang="fr-FR" dirty="0" err="1" smtClean="0"/>
              <a:t>when</a:t>
            </a:r>
            <a:r>
              <a:rPr lang="fr-FR" dirty="0" smtClean="0"/>
              <a:t> </a:t>
            </a:r>
            <a:r>
              <a:rPr lang="fr-FR" dirty="0" err="1" smtClean="0"/>
              <a:t>human</a:t>
            </a:r>
            <a:r>
              <a:rPr lang="fr-FR" dirty="0" smtClean="0"/>
              <a:t> </a:t>
            </a:r>
            <a:r>
              <a:rPr lang="fr-FR" dirty="0" err="1" smtClean="0"/>
              <a:t>users</a:t>
            </a:r>
            <a:r>
              <a:rPr lang="fr-FR" dirty="0" smtClean="0"/>
              <a:t> and software agents </a:t>
            </a:r>
            <a:r>
              <a:rPr lang="fr-FR" dirty="0" err="1" smtClean="0"/>
              <a:t>interact</a:t>
            </a:r>
            <a:r>
              <a:rPr lang="fr-FR" dirty="0" smtClean="0"/>
              <a:t> in </a:t>
            </a:r>
            <a:r>
              <a:rPr lang="fr-FR" dirty="0" err="1" smtClean="0"/>
              <a:t>miwed</a:t>
            </a:r>
            <a:r>
              <a:rPr lang="fr-FR" dirty="0" smtClean="0"/>
              <a:t> </a:t>
            </a:r>
            <a:r>
              <a:rPr lang="fr-FR" dirty="0" err="1" smtClean="0"/>
              <a:t>virtual</a:t>
            </a:r>
            <a:r>
              <a:rPr lang="fr-FR" dirty="0" smtClean="0"/>
              <a:t> </a:t>
            </a:r>
            <a:r>
              <a:rPr lang="fr-FR" dirty="0" err="1" smtClean="0"/>
              <a:t>communities</a:t>
            </a:r>
            <a:endParaRPr lang="fr-FR" dirty="0" smtClean="0"/>
          </a:p>
          <a:p>
            <a:pPr lvl="1"/>
            <a:r>
              <a:rPr lang="fr-FR" dirty="0" err="1"/>
              <a:t>w</a:t>
            </a:r>
            <a:r>
              <a:rPr lang="fr-FR" dirty="0" err="1" smtClean="0"/>
              <a:t>hen</a:t>
            </a:r>
            <a:r>
              <a:rPr lang="fr-FR" dirty="0" smtClean="0"/>
              <a:t> </a:t>
            </a:r>
            <a:r>
              <a:rPr lang="fr-FR" dirty="0" err="1" smtClean="0"/>
              <a:t>privacy</a:t>
            </a:r>
            <a:r>
              <a:rPr lang="fr-FR" dirty="0" smtClean="0"/>
              <a:t> issues </a:t>
            </a:r>
            <a:r>
              <a:rPr lang="fr-FR" dirty="0" err="1" smtClean="0"/>
              <a:t>should</a:t>
            </a:r>
            <a:r>
              <a:rPr lang="fr-FR" dirty="0" smtClean="0"/>
              <a:t> </a:t>
            </a:r>
            <a:r>
              <a:rPr lang="fr-FR" dirty="0" err="1" smtClean="0"/>
              <a:t>be</a:t>
            </a:r>
            <a:r>
              <a:rPr lang="fr-FR" dirty="0" smtClean="0"/>
              <a:t> </a:t>
            </a:r>
            <a:r>
              <a:rPr lang="fr-FR" dirty="0" err="1" smtClean="0"/>
              <a:t>considered</a:t>
            </a:r>
            <a:r>
              <a:rPr lang="fr-FR" dirty="0" smtClean="0"/>
              <a:t> </a:t>
            </a:r>
            <a:r>
              <a:rPr lang="fr-FR" dirty="0" err="1" smtClean="0"/>
              <a:t>when</a:t>
            </a:r>
            <a:r>
              <a:rPr lang="fr-FR" dirty="0" smtClean="0"/>
              <a:t> sharing social </a:t>
            </a:r>
            <a:r>
              <a:rPr lang="fr-FR" dirty="0" err="1" smtClean="0"/>
              <a:t>evaluations</a:t>
            </a:r>
            <a:endParaRPr lang="fr-FR" dirty="0" smtClean="0"/>
          </a:p>
          <a:p>
            <a:r>
              <a:rPr lang="fr-FR" dirty="0" smtClean="0"/>
              <a:t>… and in </a:t>
            </a:r>
            <a:r>
              <a:rPr lang="fr-FR" dirty="0" err="1" smtClean="0"/>
              <a:t>their</a:t>
            </a:r>
            <a:r>
              <a:rPr lang="fr-FR" dirty="0" smtClean="0"/>
              <a:t> </a:t>
            </a:r>
            <a:r>
              <a:rPr lang="fr-FR" dirty="0" err="1" smtClean="0"/>
              <a:t>integration</a:t>
            </a:r>
            <a:r>
              <a:rPr lang="fr-FR" dirty="0" smtClean="0"/>
              <a:t> in an agent architecture</a:t>
            </a:r>
          </a:p>
          <a:p>
            <a:pPr lvl="1"/>
            <a:r>
              <a:rPr lang="fr-FR" dirty="0" err="1" smtClean="0"/>
              <a:t>Intertwining</a:t>
            </a:r>
            <a:r>
              <a:rPr lang="fr-FR" dirty="0" smtClean="0"/>
              <a:t> T&amp;R </a:t>
            </a:r>
            <a:r>
              <a:rPr lang="fr-FR" dirty="0" err="1" smtClean="0"/>
              <a:t>with</a:t>
            </a:r>
            <a:r>
              <a:rPr lang="fr-FR" dirty="0" smtClean="0"/>
              <a:t> agreement technologies</a:t>
            </a:r>
          </a:p>
          <a:p>
            <a:endParaRPr lang="fr-FR" dirty="0"/>
          </a:p>
        </p:txBody>
      </p:sp>
      <p:sp>
        <p:nvSpPr>
          <p:cNvPr id="4" name="3 CuadroTexto"/>
          <p:cNvSpPr txBox="1"/>
          <p:nvPr/>
        </p:nvSpPr>
        <p:spPr>
          <a:xfrm>
            <a:off x="0" y="6063"/>
            <a:ext cx="7776864" cy="338554"/>
          </a:xfrm>
          <a:prstGeom prst="rect">
            <a:avLst/>
          </a:prstGeom>
          <a:noFill/>
        </p:spPr>
        <p:txBody>
          <a:bodyPr wrap="square" rtlCol="0">
            <a:spAutoFit/>
          </a:bodyPr>
          <a:lstStyle/>
          <a:p>
            <a:r>
              <a:rPr lang="ca-ES" sz="1600" dirty="0"/>
              <a:t>6</a:t>
            </a:r>
            <a:r>
              <a:rPr lang="ca-ES" sz="1600" dirty="0" smtClean="0"/>
              <a:t> – Conclusions</a:t>
            </a:r>
            <a:endParaRPr lang="ca-ES" sz="1600" dirty="0"/>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396616683"/>
      </p:ext>
    </p:extLst>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381000"/>
            <a:ext cx="8229600" cy="715962"/>
          </a:xfrm>
        </p:spPr>
        <p:txBody>
          <a:bodyPr anchor="t">
            <a:normAutofit/>
          </a:bodyPr>
          <a:lstStyle/>
          <a:p>
            <a:pPr algn="l">
              <a:buFont typeface="Arial"/>
              <a:buChar char="•"/>
            </a:pPr>
            <a:r>
              <a:rPr lang="es-ES_tradnl" sz="3600" dirty="0" smtClean="0"/>
              <a:t> </a:t>
            </a:r>
            <a:r>
              <a:rPr lang="es-ES_tradnl" sz="3600" dirty="0" err="1" smtClean="0"/>
              <a:t>Boolean</a:t>
            </a:r>
            <a:endParaRPr lang="es-ES_tradnl" sz="3600" dirty="0"/>
          </a:p>
        </p:txBody>
      </p:sp>
      <p:sp>
        <p:nvSpPr>
          <p:cNvPr id="3" name="Marcador de contenido 2"/>
          <p:cNvSpPr>
            <a:spLocks noGrp="1"/>
          </p:cNvSpPr>
          <p:nvPr>
            <p:ph idx="1"/>
          </p:nvPr>
        </p:nvSpPr>
        <p:spPr>
          <a:xfrm>
            <a:off x="457200" y="1096962"/>
            <a:ext cx="8229600" cy="2667000"/>
          </a:xfrm>
        </p:spPr>
        <p:txBody>
          <a:bodyPr/>
          <a:lstStyle/>
          <a:p>
            <a:pPr>
              <a:buNone/>
            </a:pPr>
            <a:r>
              <a:rPr lang="es-ES_tradnl" sz="2400" dirty="0" err="1" smtClean="0"/>
              <a:t>True</a:t>
            </a:r>
            <a:r>
              <a:rPr lang="es-ES_tradnl" sz="2400" dirty="0" smtClean="0"/>
              <a:t> -&gt; </a:t>
            </a:r>
            <a:r>
              <a:rPr sz="2400" dirty="0"/>
              <a:t>the trustee is trustworthy </a:t>
            </a:r>
            <a:r>
              <a:rPr lang="es-ES_tradnl" sz="2400" dirty="0" smtClean="0"/>
              <a:t>  </a:t>
            </a:r>
          </a:p>
          <a:p>
            <a:pPr>
              <a:buNone/>
            </a:pPr>
            <a:r>
              <a:rPr lang="es-ES_tradnl" sz="2400" dirty="0" err="1" smtClean="0"/>
              <a:t>False</a:t>
            </a:r>
            <a:r>
              <a:rPr lang="es-ES_tradnl" sz="2400" dirty="0" smtClean="0"/>
              <a:t> -&gt; </a:t>
            </a:r>
            <a:r>
              <a:rPr sz="2400" dirty="0"/>
              <a:t>the trustee is</a:t>
            </a:r>
            <a:r>
              <a:rPr sz="2400" dirty="0" smtClean="0"/>
              <a:t> </a:t>
            </a:r>
            <a:r>
              <a:rPr lang="es-ES_tradnl" sz="2400" dirty="0" smtClean="0"/>
              <a:t>un</a:t>
            </a:r>
            <a:r>
              <a:rPr sz="2400" dirty="0" smtClean="0"/>
              <a:t>trustworthy</a:t>
            </a:r>
            <a:endParaRPr lang="es-ES_tradnl" sz="2400" dirty="0" smtClean="0"/>
          </a:p>
          <a:p>
            <a:pPr>
              <a:buNone/>
            </a:pPr>
            <a:r>
              <a:rPr lang="es-ES_tradnl" dirty="0"/>
              <a:t>	</a:t>
            </a:r>
            <a:r>
              <a:rPr lang="es-ES_tradnl" sz="2400" dirty="0" err="1" smtClean="0"/>
              <a:t>Not</a:t>
            </a:r>
            <a:r>
              <a:rPr lang="es-ES_tradnl" sz="2400" dirty="0" smtClean="0"/>
              <a:t> </a:t>
            </a:r>
            <a:r>
              <a:rPr lang="es-ES_tradnl" sz="2400" dirty="0" err="1" smtClean="0"/>
              <a:t>very</a:t>
            </a:r>
            <a:r>
              <a:rPr lang="es-ES_tradnl" sz="2400" dirty="0" smtClean="0"/>
              <a:t> </a:t>
            </a:r>
            <a:r>
              <a:rPr lang="es-ES_tradnl" sz="2400" dirty="0" err="1" smtClean="0"/>
              <a:t>useful</a:t>
            </a:r>
            <a:r>
              <a:rPr lang="es-ES_tradnl" sz="2400" dirty="0" smtClean="0"/>
              <a:t> </a:t>
            </a:r>
            <a:r>
              <a:rPr lang="es-ES_tradnl" sz="2400" dirty="0" err="1" smtClean="0"/>
              <a:t>because</a:t>
            </a:r>
            <a:r>
              <a:rPr lang="es-ES_tradnl" sz="2400" dirty="0" smtClean="0"/>
              <a:t> </a:t>
            </a:r>
            <a:r>
              <a:rPr sz="2400" dirty="0"/>
              <a:t>Trust (like reputation) is a notion eminently graded and therefore it is important to be able to express how much do you trust.</a:t>
            </a:r>
            <a:r>
              <a:rPr sz="2400" dirty="0" smtClean="0"/>
              <a:t> </a:t>
            </a:r>
            <a:endParaRPr dirty="0" smtClean="0"/>
          </a:p>
        </p:txBody>
      </p:sp>
      <p:sp>
        <p:nvSpPr>
          <p:cNvPr id="7" name="Título 1"/>
          <p:cNvSpPr txBox="1">
            <a:spLocks/>
          </p:cNvSpPr>
          <p:nvPr/>
        </p:nvSpPr>
        <p:spPr>
          <a:xfrm>
            <a:off x="457200" y="3505200"/>
            <a:ext cx="8229600" cy="715962"/>
          </a:xfrm>
          <a:prstGeom prst="rect">
            <a:avLst/>
          </a:prstGeom>
        </p:spPr>
        <p:txBody>
          <a:bodyPr vert="horz" lIns="91440" tIns="45720" rIns="91440" bIns="45720" rtlCol="0" anchor="t">
            <a:normAutofit/>
          </a:bodyPr>
          <a:lstStyle/>
          <a:p>
            <a:pPr marL="0" marR="0" lvl="0" indent="0" algn="l" defTabSz="457200" rtl="0" eaLnBrk="1" fontAlgn="auto" latinLnBrk="0" hangingPunct="1">
              <a:lnSpc>
                <a:spcPct val="100000"/>
              </a:lnSpc>
              <a:spcBef>
                <a:spcPct val="0"/>
              </a:spcBef>
              <a:spcAft>
                <a:spcPts val="0"/>
              </a:spcAft>
              <a:buClrTx/>
              <a:buSzTx/>
              <a:buFont typeface="Arial"/>
              <a:buChar char="•"/>
              <a:tabLst/>
              <a:defRPr/>
            </a:pPr>
            <a:r>
              <a:rPr kumimoji="0" lang="es-ES_tradnl" sz="3600" b="0" i="0" u="none" strike="noStrike" kern="1200" cap="none" spc="0" normalizeH="0" baseline="0" noProof="0" dirty="0" smtClean="0">
                <a:ln>
                  <a:noFill/>
                </a:ln>
                <a:solidFill>
                  <a:schemeClr val="tx1"/>
                </a:solidFill>
                <a:effectLst/>
                <a:uLnTx/>
                <a:uFillTx/>
                <a:latin typeface="+mj-lt"/>
                <a:ea typeface="+mj-ea"/>
                <a:cs typeface="+mj-cs"/>
              </a:rPr>
              <a:t> </a:t>
            </a:r>
            <a:r>
              <a:rPr kumimoji="0" lang="es-ES_tradnl" sz="3600" b="0" i="0" u="none" strike="noStrike" kern="1200" cap="none" spc="0" normalizeH="0" baseline="0" noProof="0" dirty="0" err="1" smtClean="0">
                <a:ln>
                  <a:noFill/>
                </a:ln>
                <a:solidFill>
                  <a:schemeClr val="tx1"/>
                </a:solidFill>
                <a:effectLst/>
                <a:uLnTx/>
                <a:uFillTx/>
                <a:latin typeface="+mj-lt"/>
                <a:ea typeface="+mj-ea"/>
                <a:cs typeface="+mj-cs"/>
              </a:rPr>
              <a:t>Numerical</a:t>
            </a:r>
            <a:r>
              <a:rPr kumimoji="0" lang="es-ES_tradnl" sz="3600" b="0" i="0" u="none" strike="noStrike" kern="1200" cap="none" spc="0" normalizeH="0" baseline="0" noProof="0" dirty="0" smtClean="0">
                <a:ln>
                  <a:noFill/>
                </a:ln>
                <a:solidFill>
                  <a:schemeClr val="tx1"/>
                </a:solidFill>
                <a:effectLst/>
                <a:uLnTx/>
                <a:uFillTx/>
                <a:latin typeface="+mj-lt"/>
                <a:ea typeface="+mj-ea"/>
                <a:cs typeface="+mj-cs"/>
              </a:rPr>
              <a:t> </a:t>
            </a:r>
            <a:r>
              <a:rPr kumimoji="0" lang="es-ES_tradnl" sz="3600" b="0" i="0" u="none" strike="noStrike" kern="1200" cap="none" spc="0" normalizeH="0" baseline="0" noProof="0" dirty="0" err="1" smtClean="0">
                <a:ln>
                  <a:noFill/>
                </a:ln>
                <a:solidFill>
                  <a:schemeClr val="tx1"/>
                </a:solidFill>
                <a:effectLst/>
                <a:uLnTx/>
                <a:uFillTx/>
                <a:latin typeface="+mj-lt"/>
                <a:ea typeface="+mj-ea"/>
                <a:cs typeface="+mj-cs"/>
              </a:rPr>
              <a:t>values</a:t>
            </a:r>
            <a:endParaRPr kumimoji="0" lang="es-ES_tradnl" sz="3600" b="0" i="0" u="none" strike="noStrike" kern="1200" cap="none" spc="0" normalizeH="0" baseline="0" noProof="0" dirty="0" smtClean="0">
              <a:ln>
                <a:noFill/>
              </a:ln>
              <a:solidFill>
                <a:schemeClr val="tx1"/>
              </a:solidFill>
              <a:effectLst/>
              <a:uLnTx/>
              <a:uFillTx/>
              <a:latin typeface="+mj-lt"/>
              <a:ea typeface="+mj-ea"/>
              <a:cs typeface="+mj-cs"/>
            </a:endParaRPr>
          </a:p>
        </p:txBody>
      </p:sp>
      <p:sp>
        <p:nvSpPr>
          <p:cNvPr id="8" name="Marcador de contenido 2"/>
          <p:cNvSpPr txBox="1">
            <a:spLocks/>
          </p:cNvSpPr>
          <p:nvPr/>
        </p:nvSpPr>
        <p:spPr>
          <a:xfrm>
            <a:off x="457200" y="4221162"/>
            <a:ext cx="8229600" cy="2667000"/>
          </a:xfrm>
          <a:prstGeom prst="rect">
            <a:avLst/>
          </a:prstGeom>
        </p:spPr>
        <p:txBody>
          <a:bodyPr vert="horz" lIns="91440" tIns="45720" rIns="91440" bIns="45720" rtlCol="0">
            <a:normAutofit/>
          </a:bodyPr>
          <a:lstStyle/>
          <a:p>
            <a:pPr marL="342900" marR="0" lvl="0" indent="-342900" algn="l" defTabSz="457200" rtl="0" eaLnBrk="1" fontAlgn="auto" latinLnBrk="0" hangingPunct="1">
              <a:lnSpc>
                <a:spcPct val="100000"/>
              </a:lnSpc>
              <a:spcBef>
                <a:spcPct val="20000"/>
              </a:spcBef>
              <a:spcAft>
                <a:spcPts val="0"/>
              </a:spcAft>
              <a:buClrTx/>
              <a:buSzTx/>
              <a:buFont typeface="Arial"/>
              <a:buNone/>
              <a:tabLst/>
              <a:defRPr/>
            </a:pPr>
            <a:r>
              <a:rPr lang="es-ES_tradnl" sz="2400" dirty="0" smtClean="0"/>
              <a:t>Real </a:t>
            </a:r>
            <a:r>
              <a:rPr lang="es-ES_tradnl" sz="2400" dirty="0" err="1" smtClean="0"/>
              <a:t>or</a:t>
            </a:r>
            <a:r>
              <a:rPr lang="es-ES_tradnl" sz="2400" dirty="0" smtClean="0"/>
              <a:t> </a:t>
            </a:r>
            <a:r>
              <a:rPr lang="es-ES_tradnl" sz="2400" dirty="0" err="1" smtClean="0"/>
              <a:t>integer</a:t>
            </a:r>
            <a:r>
              <a:rPr lang="es-ES_tradnl" sz="2400" dirty="0" smtClean="0"/>
              <a:t> </a:t>
            </a:r>
            <a:r>
              <a:rPr lang="es-ES_tradnl" sz="2400" dirty="0" err="1" smtClean="0"/>
              <a:t>values</a:t>
            </a:r>
            <a:r>
              <a:rPr lang="es-ES_tradnl" sz="2400" dirty="0" smtClean="0"/>
              <a:t> in a </a:t>
            </a:r>
            <a:r>
              <a:rPr lang="es-ES_tradnl" sz="2400" dirty="0" err="1" smtClean="0"/>
              <a:t>range</a:t>
            </a:r>
            <a:r>
              <a:rPr lang="es-ES_tradnl" sz="2400" dirty="0" smtClean="0"/>
              <a:t>. (ex. [-1.0,1.0], [0,3000])</a:t>
            </a:r>
            <a:endParaRPr kumimoji="0" lang="es-ES_tradnl" sz="2400" b="0" i="0" u="none" strike="noStrike" kern="1200" cap="none" spc="0" normalizeH="0" baseline="0" noProof="0" dirty="0" smtClean="0">
              <a:ln>
                <a:noFill/>
              </a:ln>
              <a:solidFill>
                <a:schemeClr val="tx1"/>
              </a:solidFill>
              <a:effectLst/>
              <a:uLnTx/>
              <a:uFillTx/>
              <a:latin typeface="+mn-lt"/>
              <a:ea typeface="+mn-ea"/>
              <a:cs typeface="+mn-cs"/>
            </a:endParaRPr>
          </a:p>
          <a:p>
            <a:pPr marL="342900" lvl="0" indent="-342900">
              <a:spcBef>
                <a:spcPct val="20000"/>
              </a:spcBef>
            </a:pPr>
            <a:r>
              <a:rPr lang="es-ES_tradnl" sz="2000" i="1" dirty="0" err="1" smtClean="0"/>
              <a:t>Examples</a:t>
            </a:r>
            <a:r>
              <a:rPr lang="es-ES_tradnl" sz="2000" i="1" dirty="0" smtClean="0"/>
              <a:t>:</a:t>
            </a:r>
            <a:r>
              <a:rPr lang="es-ES_tradnl" sz="2400" dirty="0" smtClean="0"/>
              <a:t> </a:t>
            </a:r>
          </a:p>
          <a:p>
            <a:pPr marL="342900" lvl="0" indent="-342900">
              <a:spcBef>
                <a:spcPct val="20000"/>
              </a:spcBef>
            </a:pPr>
            <a:r>
              <a:rPr lang="es-ES_tradnl" sz="2400" dirty="0" smtClean="0"/>
              <a:t>			</a:t>
            </a:r>
            <a:r>
              <a:rPr sz="2400" dirty="0" smtClean="0"/>
              <a:t>the </a:t>
            </a:r>
            <a:r>
              <a:rPr sz="2400" dirty="0"/>
              <a:t>trust in an agent X is </a:t>
            </a:r>
            <a:r>
              <a:rPr sz="2400" dirty="0" smtClean="0"/>
              <a:t>0.4</a:t>
            </a:r>
            <a:endParaRPr lang="es-ES_tradnl" sz="2400" dirty="0" smtClean="0"/>
          </a:p>
          <a:p>
            <a:pPr marL="342900" lvl="0" indent="-342900">
              <a:spcBef>
                <a:spcPct val="20000"/>
              </a:spcBef>
            </a:pPr>
            <a:r>
              <a:rPr lang="es-ES_tradnl" sz="2400" dirty="0" smtClean="0"/>
              <a:t>			</a:t>
            </a:r>
            <a:r>
              <a:rPr sz="2400" dirty="0" smtClean="0"/>
              <a:t>the </a:t>
            </a:r>
            <a:r>
              <a:rPr sz="2400" dirty="0"/>
              <a:t>reputation of agent Y is -1 </a:t>
            </a:r>
            <a:endParaRPr kumimoji="0" lang="es-ES_tradnl" sz="24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457200" rtl="0" eaLnBrk="1" fontAlgn="auto" latinLnBrk="0" hangingPunct="1">
              <a:lnSpc>
                <a:spcPct val="100000"/>
              </a:lnSpc>
              <a:spcBef>
                <a:spcPct val="20000"/>
              </a:spcBef>
              <a:spcAft>
                <a:spcPts val="0"/>
              </a:spcAft>
              <a:buClrTx/>
              <a:buSzTx/>
              <a:buFont typeface="Arial"/>
              <a:buNone/>
              <a:tabLst/>
              <a:defRPr/>
            </a:pPr>
            <a:r>
              <a:rPr kumimoji="0" lang="es-ES_tradnl" sz="3200" b="0" i="0" u="none" strike="noStrike" kern="1200" cap="none" spc="0" normalizeH="0" baseline="0" noProof="0" dirty="0" smtClean="0">
                <a:ln>
                  <a:noFill/>
                </a:ln>
                <a:solidFill>
                  <a:schemeClr val="tx1"/>
                </a:solidFill>
                <a:effectLst/>
                <a:uLnTx/>
                <a:uFillTx/>
                <a:latin typeface="+mn-lt"/>
                <a:ea typeface="+mn-ea"/>
                <a:cs typeface="+mn-cs"/>
              </a:rPr>
              <a:t>	</a:t>
            </a:r>
            <a:r>
              <a:rPr kumimoji="0" lang="es-ES_tradnl" sz="2400" b="0" i="0" u="none" strike="noStrike" kern="1200" cap="none" spc="0" normalizeH="0" baseline="0" noProof="0" dirty="0" err="1" smtClean="0">
                <a:ln>
                  <a:noFill/>
                </a:ln>
                <a:solidFill>
                  <a:schemeClr val="tx1"/>
                </a:solidFill>
                <a:effectLst/>
                <a:uLnTx/>
                <a:uFillTx/>
                <a:latin typeface="+mn-lt"/>
                <a:ea typeface="+mn-ea"/>
                <a:cs typeface="+mn-cs"/>
              </a:rPr>
              <a:t>The</a:t>
            </a:r>
            <a:r>
              <a:rPr kumimoji="0" lang="es-ES_tradnl" sz="2400" b="0" i="0" u="none" strike="noStrike" kern="1200" cap="none" spc="0" normalizeH="0" baseline="0" noProof="0" dirty="0" smtClean="0">
                <a:ln>
                  <a:noFill/>
                </a:ln>
                <a:solidFill>
                  <a:schemeClr val="tx1"/>
                </a:solidFill>
                <a:effectLst/>
                <a:uLnTx/>
                <a:uFillTx/>
                <a:latin typeface="+mn-lt"/>
                <a:ea typeface="+mn-ea"/>
                <a:cs typeface="+mn-cs"/>
              </a:rPr>
              <a:t> </a:t>
            </a:r>
            <a:r>
              <a:rPr kumimoji="0" lang="es-ES_tradnl" sz="2400" b="0" i="0" u="none" strike="noStrike" kern="1200" cap="none" spc="0" normalizeH="0" baseline="0" noProof="0" dirty="0" err="1" smtClean="0">
                <a:ln>
                  <a:noFill/>
                </a:ln>
                <a:solidFill>
                  <a:schemeClr val="tx1"/>
                </a:solidFill>
                <a:effectLst/>
                <a:uLnTx/>
                <a:uFillTx/>
                <a:latin typeface="+mn-lt"/>
                <a:ea typeface="+mn-ea"/>
                <a:cs typeface="+mn-cs"/>
              </a:rPr>
              <a:t>most</a:t>
            </a:r>
            <a:r>
              <a:rPr kumimoji="0" lang="es-ES_tradnl" sz="2400" b="0" i="0" u="none" strike="noStrike" kern="1200" cap="none" spc="0" normalizeH="0" baseline="0" noProof="0" dirty="0" smtClean="0">
                <a:ln>
                  <a:noFill/>
                </a:ln>
                <a:solidFill>
                  <a:schemeClr val="tx1"/>
                </a:solidFill>
                <a:effectLst/>
                <a:uLnTx/>
                <a:uFillTx/>
                <a:latin typeface="+mn-lt"/>
                <a:ea typeface="+mn-ea"/>
                <a:cs typeface="+mn-cs"/>
              </a:rPr>
              <a:t> </a:t>
            </a:r>
            <a:r>
              <a:rPr kumimoji="0" lang="es-ES_tradnl" sz="2400" b="0" i="0" u="none" strike="noStrike" kern="1200" cap="none" spc="0" normalizeH="0" baseline="0" noProof="0" dirty="0" err="1" smtClean="0">
                <a:ln>
                  <a:noFill/>
                </a:ln>
                <a:solidFill>
                  <a:schemeClr val="tx1"/>
                </a:solidFill>
                <a:effectLst/>
                <a:uLnTx/>
                <a:uFillTx/>
                <a:latin typeface="+mn-lt"/>
                <a:ea typeface="+mn-ea"/>
                <a:cs typeface="+mn-cs"/>
              </a:rPr>
              <a:t>used</a:t>
            </a:r>
            <a:r>
              <a:rPr kumimoji="0" lang="es-ES_tradnl" sz="2400" b="0" i="0" u="none" strike="noStrike" kern="1200" cap="none" spc="0" normalizeH="0" baseline="0" noProof="0" dirty="0" smtClean="0">
                <a:ln>
                  <a:noFill/>
                </a:ln>
                <a:solidFill>
                  <a:schemeClr val="tx1"/>
                </a:solidFill>
                <a:effectLst/>
                <a:uLnTx/>
                <a:uFillTx/>
                <a:latin typeface="+mn-lt"/>
                <a:ea typeface="+mn-ea"/>
                <a:cs typeface="+mn-cs"/>
              </a:rPr>
              <a:t> </a:t>
            </a:r>
            <a:r>
              <a:rPr kumimoji="0" lang="es-ES_tradnl" sz="2400" b="0" i="0" u="none" strike="noStrike" kern="1200" cap="none" spc="0" normalizeH="0" baseline="0" noProof="0" dirty="0" err="1" smtClean="0">
                <a:ln>
                  <a:noFill/>
                </a:ln>
                <a:solidFill>
                  <a:schemeClr val="tx1"/>
                </a:solidFill>
                <a:effectLst/>
                <a:uLnTx/>
                <a:uFillTx/>
                <a:latin typeface="+mn-lt"/>
                <a:ea typeface="+mn-ea"/>
                <a:cs typeface="+mn-cs"/>
              </a:rPr>
              <a:t>representation</a:t>
            </a:r>
            <a:r>
              <a:rPr kumimoji="0" lang="es-ES_tradnl" sz="2400" b="0" i="0" u="none" strike="noStrike" kern="1200" cap="none" spc="0" normalizeH="0" baseline="0" noProof="0" dirty="0" smtClean="0">
                <a:ln>
                  <a:noFill/>
                </a:ln>
                <a:solidFill>
                  <a:schemeClr val="tx1"/>
                </a:solidFill>
                <a:effectLst/>
                <a:uLnTx/>
                <a:uFillTx/>
                <a:latin typeface="+mn-lt"/>
                <a:ea typeface="+mn-ea"/>
                <a:cs typeface="+mn-cs"/>
              </a:rPr>
              <a:t> by far</a:t>
            </a:r>
            <a:r>
              <a:rPr kumimoji="0" sz="2400" b="0" i="0" u="none" strike="noStrike" kern="1200" cap="none" spc="0" normalizeH="0" baseline="0" noProof="0" dirty="0" smtClean="0">
                <a:ln>
                  <a:noFill/>
                </a:ln>
                <a:solidFill>
                  <a:schemeClr val="tx1"/>
                </a:solidFill>
                <a:effectLst/>
                <a:uLnTx/>
                <a:uFillTx/>
                <a:latin typeface="+mn-lt"/>
                <a:ea typeface="+mn-ea"/>
                <a:cs typeface="+mn-cs"/>
              </a:rPr>
              <a:t>. </a:t>
            </a:r>
            <a:endParaRPr kumimoji="0" sz="3200" b="0" i="0" u="none" strike="noStrike" kern="1200" cap="none" spc="0" normalizeH="0" baseline="0" noProof="0" dirty="0" smtClean="0">
              <a:ln>
                <a:noFill/>
              </a:ln>
              <a:solidFill>
                <a:schemeClr val="tx1"/>
              </a:solidFill>
              <a:effectLst/>
              <a:uLnTx/>
              <a:uFillTx/>
              <a:latin typeface="+mn-lt"/>
              <a:ea typeface="+mn-ea"/>
              <a:cs typeface="+mn-cs"/>
            </a:endParaRPr>
          </a:p>
        </p:txBody>
      </p:sp>
      <p:sp>
        <p:nvSpPr>
          <p:cNvPr id="9" name="8 CuadroTexto"/>
          <p:cNvSpPr txBox="1"/>
          <p:nvPr/>
        </p:nvSpPr>
        <p:spPr>
          <a:xfrm>
            <a:off x="0" y="6132"/>
            <a:ext cx="7776864" cy="338554"/>
          </a:xfrm>
          <a:prstGeom prst="rect">
            <a:avLst/>
          </a:prstGeom>
          <a:noFill/>
        </p:spPr>
        <p:txBody>
          <a:bodyPr wrap="square" rtlCol="0">
            <a:spAutoFit/>
          </a:bodyPr>
          <a:lstStyle/>
          <a:p>
            <a:r>
              <a:rPr lang="ca-ES" sz="1600" dirty="0" smtClean="0"/>
              <a:t>2 - </a:t>
            </a:r>
            <a:r>
              <a:rPr lang="en-US" sz="1600" dirty="0" smtClean="0"/>
              <a:t>Computational </a:t>
            </a:r>
            <a:r>
              <a:rPr lang="en-US" sz="1600" dirty="0"/>
              <a:t>representation of trust and reputation values</a:t>
            </a:r>
            <a:endParaRPr lang="ca-ES" sz="1600" dirty="0"/>
          </a:p>
        </p:txBody>
      </p:sp>
    </p:spTree>
  </p:cSld>
  <p:clrMapOvr>
    <a:masterClrMapping/>
  </p:clrMapOvr>
</p:sld>
</file>

<file path=ppt/slides/slide5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sz="3600" dirty="0" smtClean="0"/>
              <a:t>Selected references</a:t>
            </a:r>
            <a:br>
              <a:rPr lang="fr-FR" sz="3600" dirty="0" smtClean="0"/>
            </a:br>
            <a:r>
              <a:rPr lang="fr-FR" sz="1800" dirty="0" smtClean="0"/>
              <a:t>(go to </a:t>
            </a:r>
            <a:r>
              <a:rPr lang="fr-FR" sz="1800" dirty="0" smtClean="0"/>
              <a:t>the book chapter for a complete list)</a:t>
            </a:r>
            <a:endParaRPr lang="fr-FR" sz="3600" dirty="0"/>
          </a:p>
        </p:txBody>
      </p:sp>
      <p:sp>
        <p:nvSpPr>
          <p:cNvPr id="3" name="Espace réservé du contenu 2"/>
          <p:cNvSpPr>
            <a:spLocks noGrp="1"/>
          </p:cNvSpPr>
          <p:nvPr>
            <p:ph idx="1"/>
          </p:nvPr>
        </p:nvSpPr>
        <p:spPr>
          <a:xfrm>
            <a:off x="457200" y="1417638"/>
            <a:ext cx="8229600" cy="5135562"/>
          </a:xfrm>
        </p:spPr>
        <p:txBody>
          <a:bodyPr>
            <a:normAutofit fontScale="47500" lnSpcReduction="20000"/>
          </a:bodyPr>
          <a:lstStyle/>
          <a:p>
            <a:r>
              <a:rPr lang="fr-FR" dirty="0" err="1" smtClean="0"/>
              <a:t>Alfarez</a:t>
            </a:r>
            <a:r>
              <a:rPr lang="fr-FR" dirty="0" smtClean="0"/>
              <a:t> Abdul</a:t>
            </a:r>
            <a:r>
              <a:rPr lang="fr-FR" dirty="0"/>
              <a:t>-</a:t>
            </a:r>
            <a:r>
              <a:rPr lang="fr-FR" dirty="0" smtClean="0"/>
              <a:t>Rahman and </a:t>
            </a:r>
            <a:r>
              <a:rPr lang="fr-FR" dirty="0" err="1" smtClean="0"/>
              <a:t>StephenHailes</a:t>
            </a:r>
            <a:r>
              <a:rPr lang="fr-FR" dirty="0" smtClean="0"/>
              <a:t>. </a:t>
            </a:r>
            <a:r>
              <a:rPr lang="fr-FR" dirty="0" err="1" smtClean="0"/>
              <a:t>Supporting</a:t>
            </a:r>
            <a:r>
              <a:rPr lang="fr-FR" dirty="0" smtClean="0"/>
              <a:t> trust in </a:t>
            </a:r>
            <a:r>
              <a:rPr lang="fr-FR" dirty="0" err="1" smtClean="0"/>
              <a:t>virtual</a:t>
            </a:r>
            <a:r>
              <a:rPr lang="fr-FR" dirty="0" smtClean="0"/>
              <a:t> </a:t>
            </a:r>
            <a:r>
              <a:rPr lang="fr-FR" dirty="0" err="1" smtClean="0"/>
              <a:t>communities</a:t>
            </a:r>
            <a:r>
              <a:rPr lang="fr-FR" dirty="0"/>
              <a:t>. In </a:t>
            </a:r>
            <a:r>
              <a:rPr lang="fr-FR" i="1" dirty="0" err="1"/>
              <a:t>Proceedings</a:t>
            </a:r>
            <a:r>
              <a:rPr lang="fr-FR" i="1" dirty="0"/>
              <a:t> of the 33rd Hawaii International </a:t>
            </a:r>
            <a:r>
              <a:rPr lang="fr-FR" i="1" dirty="0" err="1"/>
              <a:t>Conference</a:t>
            </a:r>
            <a:r>
              <a:rPr lang="fr-FR" i="1" dirty="0"/>
              <a:t> on System Sciences- Volume 6 - Volume 6, </a:t>
            </a:r>
            <a:r>
              <a:rPr lang="fr-FR" dirty="0"/>
              <a:t>HICSS ’00, pages 6007–, Washington, DC, USA, 2000. IEEE Computer Society</a:t>
            </a:r>
            <a:r>
              <a:rPr lang="fr-FR" dirty="0" smtClean="0"/>
              <a:t>.</a:t>
            </a:r>
          </a:p>
          <a:p>
            <a:r>
              <a:rPr lang="fr-FR" dirty="0"/>
              <a:t>Matt Blaze, Joan </a:t>
            </a:r>
            <a:r>
              <a:rPr lang="fr-FR" dirty="0" err="1"/>
              <a:t>Feigenbaum</a:t>
            </a:r>
            <a:r>
              <a:rPr lang="fr-FR" dirty="0"/>
              <a:t>, and </a:t>
            </a:r>
            <a:r>
              <a:rPr lang="fr-FR" dirty="0" err="1"/>
              <a:t>Angelos</a:t>
            </a:r>
            <a:r>
              <a:rPr lang="fr-FR" dirty="0"/>
              <a:t> D. </a:t>
            </a:r>
            <a:r>
              <a:rPr lang="fr-FR" dirty="0" err="1"/>
              <a:t>Keromytis</a:t>
            </a:r>
            <a:r>
              <a:rPr lang="fr-FR" dirty="0"/>
              <a:t>. </a:t>
            </a:r>
            <a:r>
              <a:rPr lang="fr-FR" dirty="0" err="1"/>
              <a:t>Keynote</a:t>
            </a:r>
            <a:r>
              <a:rPr lang="fr-FR" dirty="0"/>
              <a:t>: Trust manage- ment for public-</a:t>
            </a:r>
            <a:r>
              <a:rPr lang="fr-FR" dirty="0" err="1"/>
              <a:t>key</a:t>
            </a:r>
            <a:r>
              <a:rPr lang="fr-FR" dirty="0"/>
              <a:t> infrastructures. In </a:t>
            </a:r>
            <a:r>
              <a:rPr lang="fr-FR" i="1" dirty="0" err="1"/>
              <a:t>Proceedings</a:t>
            </a:r>
            <a:r>
              <a:rPr lang="fr-FR" i="1" dirty="0"/>
              <a:t> of the 1998 Security </a:t>
            </a:r>
            <a:r>
              <a:rPr lang="fr-FR" i="1" dirty="0" err="1"/>
              <a:t>Protocols</a:t>
            </a:r>
            <a:r>
              <a:rPr lang="fr-FR" i="1" dirty="0"/>
              <a:t> International Workshop, </a:t>
            </a:r>
            <a:r>
              <a:rPr lang="fr-FR" dirty="0"/>
              <a:t>volume 1550, pages 59 – 63, Cambridge, </a:t>
            </a:r>
            <a:r>
              <a:rPr lang="fr-FR" dirty="0" err="1"/>
              <a:t>England</a:t>
            </a:r>
            <a:r>
              <a:rPr lang="fr-FR" dirty="0"/>
              <a:t>, April 1998. Springer </a:t>
            </a:r>
            <a:r>
              <a:rPr lang="fr-FR" dirty="0" smtClean="0"/>
              <a:t>LNCS</a:t>
            </a:r>
          </a:p>
          <a:p>
            <a:r>
              <a:rPr dirty="0" smtClean="0"/>
              <a:t>R</a:t>
            </a:r>
            <a:r>
              <a:rPr lang="es-ES_tradnl" dirty="0" err="1" smtClean="0"/>
              <a:t>osaria</a:t>
            </a:r>
            <a:r>
              <a:rPr lang="es-ES_tradnl" dirty="0" smtClean="0"/>
              <a:t> </a:t>
            </a:r>
            <a:r>
              <a:rPr dirty="0" smtClean="0"/>
              <a:t>Conte</a:t>
            </a:r>
            <a:r>
              <a:rPr lang="es-ES_tradnl" dirty="0" smtClean="0"/>
              <a:t>, </a:t>
            </a:r>
            <a:r>
              <a:rPr dirty="0" smtClean="0"/>
              <a:t>M</a:t>
            </a:r>
            <a:r>
              <a:rPr lang="es-ES_tradnl" dirty="0" smtClean="0"/>
              <a:t>ario </a:t>
            </a:r>
            <a:r>
              <a:rPr dirty="0" smtClean="0"/>
              <a:t>Paolucci.Reputationinartificialsocieties:Socialbeliefsforsocial </a:t>
            </a:r>
            <a:r>
              <a:rPr i="1" dirty="0" smtClean="0"/>
              <a:t>order. </a:t>
            </a:r>
            <a:r>
              <a:rPr dirty="0" smtClean="0"/>
              <a:t>Kluwer Academic Publishers, 2002. </a:t>
            </a:r>
            <a:r>
              <a:rPr lang="fr-FR" dirty="0" smtClean="0"/>
              <a:t> </a:t>
            </a:r>
            <a:endParaRPr lang="fr-FR" dirty="0"/>
          </a:p>
          <a:p>
            <a:r>
              <a:rPr lang="fr-FR" dirty="0" smtClean="0"/>
              <a:t>Cristiano </a:t>
            </a:r>
            <a:r>
              <a:rPr lang="fr-FR" dirty="0" err="1" smtClean="0"/>
              <a:t>Castelfranchi</a:t>
            </a:r>
            <a:r>
              <a:rPr lang="fr-FR" dirty="0" smtClean="0"/>
              <a:t> and Rino Falcone. Trust </a:t>
            </a:r>
            <a:r>
              <a:rPr lang="fr-FR" dirty="0" err="1" smtClean="0"/>
              <a:t>Theory</a:t>
            </a:r>
            <a:r>
              <a:rPr lang="fr-FR" dirty="0" smtClean="0"/>
              <a:t>: A </a:t>
            </a:r>
            <a:r>
              <a:rPr lang="fr-FR" dirty="0" err="1" smtClean="0"/>
              <a:t>Socio-Cognitive</a:t>
            </a:r>
            <a:r>
              <a:rPr lang="fr-FR" dirty="0" smtClean="0"/>
              <a:t> and </a:t>
            </a:r>
            <a:r>
              <a:rPr lang="fr-FR" dirty="0" err="1" smtClean="0"/>
              <a:t>Computational</a:t>
            </a:r>
            <a:r>
              <a:rPr lang="fr-FR" dirty="0" smtClean="0"/>
              <a:t> Model; </a:t>
            </a:r>
            <a:r>
              <a:rPr lang="fr-FR" dirty="0" err="1" smtClean="0"/>
              <a:t>electronic</a:t>
            </a:r>
            <a:r>
              <a:rPr lang="fr-FR" dirty="0" smtClean="0"/>
              <a:t> version. </a:t>
            </a:r>
            <a:r>
              <a:rPr lang="fr-FR" dirty="0" err="1" smtClean="0"/>
              <a:t>Wiley</a:t>
            </a:r>
            <a:r>
              <a:rPr lang="fr-FR" dirty="0" smtClean="0"/>
              <a:t> </a:t>
            </a:r>
            <a:r>
              <a:rPr lang="fr-FR" dirty="0" err="1" smtClean="0"/>
              <a:t>Series</a:t>
            </a:r>
            <a:r>
              <a:rPr lang="fr-FR" dirty="0" smtClean="0"/>
              <a:t> in Agent </a:t>
            </a:r>
            <a:r>
              <a:rPr lang="fr-FR" dirty="0" err="1" smtClean="0"/>
              <a:t>Technology</a:t>
            </a:r>
            <a:r>
              <a:rPr lang="fr-FR" dirty="0" smtClean="0"/>
              <a:t>. John </a:t>
            </a:r>
            <a:r>
              <a:rPr lang="fr-FR" dirty="0" err="1" smtClean="0"/>
              <a:t>Wiley</a:t>
            </a:r>
            <a:r>
              <a:rPr lang="fr-FR" dirty="0" smtClean="0"/>
              <a:t> &amp; Sons Ltd., Chichester, 2010</a:t>
            </a:r>
          </a:p>
          <a:p>
            <a:r>
              <a:rPr lang="fr-FR" dirty="0" smtClean="0"/>
              <a:t>Diego Gambetta. Can </a:t>
            </a:r>
            <a:r>
              <a:rPr lang="fr-FR" dirty="0" err="1" smtClean="0"/>
              <a:t>We</a:t>
            </a:r>
            <a:r>
              <a:rPr lang="fr-FR" dirty="0" smtClean="0"/>
              <a:t> Trust Trust?, pages 213–237. Basil </a:t>
            </a:r>
            <a:r>
              <a:rPr lang="fr-FR" dirty="0" err="1" smtClean="0"/>
              <a:t>Blackwell</a:t>
            </a:r>
            <a:r>
              <a:rPr lang="fr-FR" dirty="0" smtClean="0"/>
              <a:t>, 1988</a:t>
            </a:r>
          </a:p>
          <a:p>
            <a:r>
              <a:rPr lang="fr-FR" dirty="0"/>
              <a:t>Andreas </a:t>
            </a:r>
            <a:r>
              <a:rPr lang="fr-FR" dirty="0" err="1"/>
              <a:t>Herzig</a:t>
            </a:r>
            <a:r>
              <a:rPr lang="fr-FR" dirty="0"/>
              <a:t>, Emiliano Lorini, </a:t>
            </a:r>
            <a:r>
              <a:rPr lang="fr-FR" dirty="0" err="1"/>
              <a:t>Jomi</a:t>
            </a:r>
            <a:r>
              <a:rPr lang="fr-FR" dirty="0"/>
              <a:t> F. </a:t>
            </a:r>
            <a:r>
              <a:rPr lang="fr-FR" dirty="0" err="1"/>
              <a:t>Hübner</a:t>
            </a:r>
            <a:r>
              <a:rPr lang="fr-FR" dirty="0"/>
              <a:t>, and Laurent Vercouter. A </a:t>
            </a:r>
            <a:r>
              <a:rPr lang="fr-FR" dirty="0" err="1"/>
              <a:t>logic</a:t>
            </a:r>
            <a:r>
              <a:rPr lang="fr-FR" dirty="0"/>
              <a:t> of trust and </a:t>
            </a:r>
            <a:r>
              <a:rPr lang="fr-FR" dirty="0" err="1"/>
              <a:t>reputation</a:t>
            </a:r>
            <a:r>
              <a:rPr lang="fr-FR" dirty="0"/>
              <a:t>. </a:t>
            </a:r>
            <a:r>
              <a:rPr lang="fr-FR" i="1" dirty="0"/>
              <a:t>Logic Journal of the IGPL, Normative Multiagent Systems, </a:t>
            </a:r>
            <a:r>
              <a:rPr lang="fr-FR" dirty="0"/>
              <a:t>18(1):214–244, february </a:t>
            </a:r>
            <a:r>
              <a:rPr lang="fr-FR" dirty="0" smtClean="0"/>
              <a:t>2010</a:t>
            </a:r>
          </a:p>
          <a:p>
            <a:r>
              <a:rPr dirty="0" smtClean="0"/>
              <a:t>Isaac Pinyol. </a:t>
            </a:r>
            <a:r>
              <a:rPr i="1" dirty="0" smtClean="0"/>
              <a:t>Milking the Reputation Cow: Argumentation, Reasoning and Cogni- tive Agents. </a:t>
            </a:r>
            <a:r>
              <a:rPr dirty="0" smtClean="0"/>
              <a:t>Number 44 in Monografies de l’Institut d’Investigació en Intel.ligència Artificial. IIIA-CSIC, 2011. </a:t>
            </a:r>
            <a:endParaRPr lang="es-ES_tradnl" dirty="0" smtClean="0"/>
          </a:p>
          <a:p>
            <a:r>
              <a:rPr dirty="0" smtClean="0"/>
              <a:t>Jordi Sabater-Mir, Mario Paolucci, and Rosaria Conte. Repage: REPutation and imAGE among limited autonomous partners. </a:t>
            </a:r>
            <a:r>
              <a:rPr i="1" dirty="0" smtClean="0"/>
              <a:t>JASSS - Journal of Artificial Societies and Social Simulation, </a:t>
            </a:r>
            <a:r>
              <a:rPr dirty="0" smtClean="0"/>
              <a:t>9(2), 2006. </a:t>
            </a:r>
            <a:r>
              <a:rPr lang="fr-FR" dirty="0" smtClean="0"/>
              <a:t> </a:t>
            </a:r>
          </a:p>
          <a:p>
            <a:r>
              <a:rPr lang="fr-FR" dirty="0"/>
              <a:t>Michael </a:t>
            </a:r>
            <a:r>
              <a:rPr lang="fr-FR" dirty="0" err="1"/>
              <a:t>Schillo</a:t>
            </a:r>
            <a:r>
              <a:rPr lang="fr-FR" dirty="0"/>
              <a:t>, Petra Funk, and Michael </a:t>
            </a:r>
            <a:r>
              <a:rPr lang="fr-FR" dirty="0" err="1"/>
              <a:t>Rovatsos</a:t>
            </a:r>
            <a:r>
              <a:rPr lang="fr-FR" dirty="0"/>
              <a:t>. </a:t>
            </a:r>
            <a:r>
              <a:rPr lang="fr-FR" dirty="0" err="1"/>
              <a:t>Using</a:t>
            </a:r>
            <a:r>
              <a:rPr lang="fr-FR" dirty="0"/>
              <a:t> trust for </a:t>
            </a:r>
            <a:r>
              <a:rPr lang="fr-FR" dirty="0" err="1"/>
              <a:t>detecting</a:t>
            </a:r>
            <a:r>
              <a:rPr lang="fr-FR" dirty="0"/>
              <a:t> de- </a:t>
            </a:r>
            <a:r>
              <a:rPr lang="fr-FR" dirty="0" err="1"/>
              <a:t>ceitful</a:t>
            </a:r>
            <a:r>
              <a:rPr lang="fr-FR" dirty="0"/>
              <a:t> agents in </a:t>
            </a:r>
            <a:r>
              <a:rPr lang="fr-FR" dirty="0" err="1"/>
              <a:t>artificial</a:t>
            </a:r>
            <a:r>
              <a:rPr lang="fr-FR" dirty="0"/>
              <a:t> </a:t>
            </a:r>
            <a:r>
              <a:rPr lang="fr-FR" dirty="0" err="1"/>
              <a:t>societies</a:t>
            </a:r>
            <a:r>
              <a:rPr lang="fr-FR" dirty="0"/>
              <a:t>. </a:t>
            </a:r>
            <a:r>
              <a:rPr lang="fr-FR" i="1" dirty="0" err="1"/>
              <a:t>Applied</a:t>
            </a:r>
            <a:r>
              <a:rPr lang="fr-FR" i="1" dirty="0"/>
              <a:t> </a:t>
            </a:r>
            <a:r>
              <a:rPr lang="fr-FR" i="1" dirty="0" err="1"/>
              <a:t>Artificial</a:t>
            </a:r>
            <a:r>
              <a:rPr lang="fr-FR" i="1" dirty="0"/>
              <a:t> Intelligence, </a:t>
            </a:r>
            <a:r>
              <a:rPr lang="fr-FR" dirty="0"/>
              <a:t>14(8):825–849, 2000. </a:t>
            </a:r>
            <a:endParaRPr lang="fr-FR" dirty="0" smtClean="0"/>
          </a:p>
          <a:p>
            <a:r>
              <a:rPr lang="fr-FR" dirty="0"/>
              <a:t>Carles Sierra and J. </a:t>
            </a:r>
            <a:r>
              <a:rPr lang="fr-FR" dirty="0" err="1"/>
              <a:t>Debenham</a:t>
            </a:r>
            <a:r>
              <a:rPr lang="fr-FR" dirty="0"/>
              <a:t>. Information-</a:t>
            </a:r>
            <a:r>
              <a:rPr lang="fr-FR" dirty="0" err="1"/>
              <a:t>based</a:t>
            </a:r>
            <a:r>
              <a:rPr lang="fr-FR" dirty="0"/>
              <a:t> </a:t>
            </a:r>
            <a:r>
              <a:rPr lang="fr-FR" dirty="0" err="1"/>
              <a:t>agency</a:t>
            </a:r>
            <a:r>
              <a:rPr lang="fr-FR" dirty="0"/>
              <a:t>. In </a:t>
            </a:r>
            <a:r>
              <a:rPr lang="fr-FR" i="1" dirty="0" err="1"/>
              <a:t>Twentieth</a:t>
            </a:r>
            <a:r>
              <a:rPr lang="fr-FR" i="1" dirty="0"/>
              <a:t> Interna- </a:t>
            </a:r>
            <a:r>
              <a:rPr lang="fr-FR" i="1" dirty="0" err="1"/>
              <a:t>tional</a:t>
            </a:r>
            <a:r>
              <a:rPr lang="fr-FR" i="1" dirty="0"/>
              <a:t> Joint </a:t>
            </a:r>
            <a:r>
              <a:rPr lang="fr-FR" i="1" dirty="0" err="1"/>
              <a:t>Conference</a:t>
            </a:r>
            <a:r>
              <a:rPr lang="fr-FR" i="1" dirty="0"/>
              <a:t> on AI, IJCAI-07, </a:t>
            </a:r>
            <a:r>
              <a:rPr lang="fr-FR" dirty="0"/>
              <a:t>pages 1513–518. AAAI </a:t>
            </a:r>
            <a:r>
              <a:rPr lang="fr-FR" dirty="0" err="1"/>
              <a:t>Press</a:t>
            </a:r>
            <a:r>
              <a:rPr lang="fr-FR" dirty="0"/>
              <a:t>, AAAI </a:t>
            </a:r>
            <a:r>
              <a:rPr lang="fr-FR" dirty="0" err="1"/>
              <a:t>Press</a:t>
            </a:r>
            <a:r>
              <a:rPr lang="fr-FR" dirty="0"/>
              <a:t>, 2007. </a:t>
            </a:r>
          </a:p>
          <a:p>
            <a:endParaRPr lang="fr-FR" dirty="0" smtClean="0"/>
          </a:p>
          <a:p>
            <a:endParaRPr lang="fr-FR" dirty="0"/>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681342641"/>
      </p:ext>
    </p:extLst>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ítulo 1"/>
          <p:cNvSpPr>
            <a:spLocks noGrp="1"/>
          </p:cNvSpPr>
          <p:nvPr>
            <p:ph type="title"/>
          </p:nvPr>
        </p:nvSpPr>
        <p:spPr>
          <a:xfrm>
            <a:off x="457200" y="381000"/>
            <a:ext cx="8229600" cy="715962"/>
          </a:xfrm>
        </p:spPr>
        <p:txBody>
          <a:bodyPr anchor="t">
            <a:normAutofit/>
          </a:bodyPr>
          <a:lstStyle/>
          <a:p>
            <a:pPr algn="l">
              <a:buFont typeface="Arial"/>
              <a:buChar char="•"/>
            </a:pPr>
            <a:r>
              <a:rPr lang="es-ES_tradnl" sz="3600" dirty="0" smtClean="0"/>
              <a:t> </a:t>
            </a:r>
            <a:r>
              <a:rPr lang="es-ES_tradnl" sz="3600" dirty="0" err="1" smtClean="0"/>
              <a:t>Qualitative</a:t>
            </a:r>
            <a:r>
              <a:rPr lang="es-ES_tradnl" sz="3600" dirty="0" smtClean="0"/>
              <a:t> </a:t>
            </a:r>
            <a:r>
              <a:rPr lang="es-ES_tradnl" sz="3600" dirty="0" err="1" smtClean="0"/>
              <a:t>labels</a:t>
            </a:r>
            <a:endParaRPr lang="es-ES_tradnl" sz="3600" dirty="0"/>
          </a:p>
        </p:txBody>
      </p:sp>
      <p:sp>
        <p:nvSpPr>
          <p:cNvPr id="6" name="Marcador de contenido 2"/>
          <p:cNvSpPr>
            <a:spLocks noGrp="1"/>
          </p:cNvSpPr>
          <p:nvPr>
            <p:ph idx="1"/>
          </p:nvPr>
        </p:nvSpPr>
        <p:spPr>
          <a:xfrm>
            <a:off x="457200" y="1096962"/>
            <a:ext cx="8229600" cy="6370974"/>
          </a:xfrm>
        </p:spPr>
        <p:txBody>
          <a:bodyPr wrap="square">
            <a:spAutoFit/>
          </a:bodyPr>
          <a:lstStyle/>
          <a:p>
            <a:pPr>
              <a:buNone/>
            </a:pPr>
            <a:r>
              <a:rPr lang="es-ES_tradnl" sz="2400" dirty="0"/>
              <a:t>F</a:t>
            </a:r>
            <a:r>
              <a:rPr sz="2400" dirty="0" smtClean="0"/>
              <a:t>inite </a:t>
            </a:r>
            <a:r>
              <a:rPr sz="2400" dirty="0"/>
              <a:t>sets of labels in an ordered </a:t>
            </a:r>
            <a:r>
              <a:rPr sz="2400" dirty="0" smtClean="0"/>
              <a:t>set</a:t>
            </a:r>
            <a:r>
              <a:rPr lang="es-ES_tradnl" sz="2400" dirty="0" smtClean="0"/>
              <a:t>.</a:t>
            </a:r>
            <a:endParaRPr sz="2400" dirty="0" smtClean="0"/>
          </a:p>
          <a:p>
            <a:pPr lvl="0">
              <a:buNone/>
            </a:pPr>
            <a:r>
              <a:rPr lang="es-ES_tradnl" sz="2000" i="1" dirty="0" err="1">
                <a:solidFill>
                  <a:prstClr val="black"/>
                </a:solidFill>
              </a:rPr>
              <a:t>Examples</a:t>
            </a:r>
            <a:r>
              <a:rPr lang="es-ES_tradnl" sz="2000" i="1" dirty="0">
                <a:solidFill>
                  <a:prstClr val="black"/>
                </a:solidFill>
              </a:rPr>
              <a:t>:</a:t>
            </a:r>
            <a:r>
              <a:rPr lang="es-ES_tradnl" sz="2400" dirty="0">
                <a:solidFill>
                  <a:prstClr val="black"/>
                </a:solidFill>
              </a:rPr>
              <a:t> </a:t>
            </a:r>
          </a:p>
          <a:p>
            <a:pPr lvl="0">
              <a:buNone/>
            </a:pPr>
            <a:r>
              <a:rPr lang="es-ES_tradnl" sz="2400" dirty="0">
                <a:solidFill>
                  <a:prstClr val="black"/>
                </a:solidFill>
              </a:rPr>
              <a:t>		</a:t>
            </a:r>
            <a:r>
              <a:rPr lang="es-ES_tradnl" sz="2400" dirty="0" smtClean="0">
                <a:solidFill>
                  <a:prstClr val="black"/>
                </a:solidFill>
              </a:rPr>
              <a:t>	</a:t>
            </a:r>
            <a:r>
              <a:rPr sz="2400" dirty="0"/>
              <a:t>{very_bad, bad, neutral, good, very_good</a:t>
            </a:r>
            <a:r>
              <a:rPr sz="2400" dirty="0" smtClean="0"/>
              <a:t>}</a:t>
            </a:r>
            <a:endParaRPr lang="es-ES_tradnl" sz="2400" dirty="0" smtClean="0"/>
          </a:p>
          <a:p>
            <a:pPr lvl="0">
              <a:buNone/>
            </a:pPr>
            <a:endParaRPr lang="es-ES_tradnl" sz="2400" dirty="0" smtClean="0"/>
          </a:p>
          <a:p>
            <a:pPr>
              <a:buNone/>
            </a:pPr>
            <a:r>
              <a:rPr lang="es-ES_tradnl" sz="2400" dirty="0" smtClean="0"/>
              <a:t>	</a:t>
            </a:r>
            <a:r>
              <a:rPr sz="2400" dirty="0"/>
              <a:t>Is a trust of 0.6 really different from a trust of 0.7 in terms of taking trust decisions</a:t>
            </a:r>
            <a:r>
              <a:rPr sz="2400" dirty="0" smtClean="0"/>
              <a:t>?</a:t>
            </a:r>
            <a:r>
              <a:rPr lang="es-ES_tradnl" sz="2400" dirty="0" smtClean="0"/>
              <a:t> </a:t>
            </a:r>
            <a:r>
              <a:rPr sz="2400" dirty="0" smtClean="0"/>
              <a:t> </a:t>
            </a:r>
            <a:endParaRPr lang="es-ES_tradnl" sz="2400" dirty="0" smtClean="0"/>
          </a:p>
          <a:p>
            <a:pPr>
              <a:buNone/>
            </a:pPr>
            <a:r>
              <a:rPr lang="es-ES_tradnl" sz="2400" dirty="0" smtClean="0"/>
              <a:t>	</a:t>
            </a:r>
          </a:p>
          <a:p>
            <a:pPr>
              <a:buNone/>
            </a:pPr>
            <a:r>
              <a:rPr lang="es-ES_tradnl" sz="2400" dirty="0" smtClean="0"/>
              <a:t>	</a:t>
            </a:r>
            <a:r>
              <a:rPr sz="2400" dirty="0" smtClean="0"/>
              <a:t>These </a:t>
            </a:r>
            <a:r>
              <a:rPr sz="2400" dirty="0"/>
              <a:t>sets are mapped to integer numbers so in fact it is a way of reducing the number of output values to simplify the decision making process</a:t>
            </a:r>
            <a:r>
              <a:rPr sz="2400" dirty="0" smtClean="0"/>
              <a:t>.</a:t>
            </a:r>
            <a:endParaRPr lang="es-ES_tradnl" sz="2400" dirty="0" smtClean="0"/>
          </a:p>
          <a:p>
            <a:pPr>
              <a:buNone/>
            </a:pPr>
            <a:endParaRPr lang="es-ES_tradnl" sz="2400" dirty="0" smtClean="0"/>
          </a:p>
          <a:p>
            <a:pPr>
              <a:buNone/>
            </a:pPr>
            <a:r>
              <a:rPr lang="es-ES_tradnl" sz="2400" dirty="0" smtClean="0"/>
              <a:t>	T</a:t>
            </a:r>
            <a:r>
              <a:rPr sz="2400" dirty="0" smtClean="0"/>
              <a:t>he loss of a fine grain comparison of trust and reputation values is compensated by a universally recognized semantics </a:t>
            </a:r>
          </a:p>
          <a:p>
            <a:pPr>
              <a:buNone/>
            </a:pPr>
            <a:r>
              <a:rPr sz="2400" dirty="0" smtClean="0"/>
              <a:t> </a:t>
            </a:r>
          </a:p>
          <a:p>
            <a:pPr lvl="0">
              <a:buNone/>
            </a:pPr>
            <a:r>
              <a:rPr sz="2400" dirty="0" smtClean="0"/>
              <a:t> </a:t>
            </a:r>
            <a:endParaRPr dirty="0" smtClean="0"/>
          </a:p>
        </p:txBody>
      </p:sp>
      <p:sp>
        <p:nvSpPr>
          <p:cNvPr id="7" name="6 CuadroTexto"/>
          <p:cNvSpPr txBox="1"/>
          <p:nvPr/>
        </p:nvSpPr>
        <p:spPr>
          <a:xfrm>
            <a:off x="0" y="6132"/>
            <a:ext cx="7776864" cy="338554"/>
          </a:xfrm>
          <a:prstGeom prst="rect">
            <a:avLst/>
          </a:prstGeom>
          <a:noFill/>
        </p:spPr>
        <p:txBody>
          <a:bodyPr wrap="square" rtlCol="0">
            <a:spAutoFit/>
          </a:bodyPr>
          <a:lstStyle/>
          <a:p>
            <a:r>
              <a:rPr lang="ca-ES" sz="1600" dirty="0" smtClean="0"/>
              <a:t>2 - </a:t>
            </a:r>
            <a:r>
              <a:rPr lang="en-US" sz="1600" dirty="0" smtClean="0"/>
              <a:t>Computational </a:t>
            </a:r>
            <a:r>
              <a:rPr lang="en-US" sz="1600" dirty="0"/>
              <a:t>representation of trust and reputation values</a:t>
            </a:r>
            <a:endParaRPr lang="ca-ES" sz="1600" dirty="0"/>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ítulo 1"/>
          <p:cNvSpPr>
            <a:spLocks noGrp="1"/>
          </p:cNvSpPr>
          <p:nvPr>
            <p:ph type="title"/>
          </p:nvPr>
        </p:nvSpPr>
        <p:spPr>
          <a:xfrm>
            <a:off x="457200" y="381000"/>
            <a:ext cx="8229600" cy="715962"/>
          </a:xfrm>
        </p:spPr>
        <p:txBody>
          <a:bodyPr anchor="t">
            <a:normAutofit/>
          </a:bodyPr>
          <a:lstStyle/>
          <a:p>
            <a:pPr algn="l">
              <a:buFont typeface="Arial"/>
              <a:buChar char="•"/>
            </a:pPr>
            <a:r>
              <a:rPr lang="es-ES_tradnl" sz="3600" dirty="0" smtClean="0"/>
              <a:t> </a:t>
            </a:r>
            <a:r>
              <a:rPr sz="3600" dirty="0" smtClean="0"/>
              <a:t>Probability distributio</a:t>
            </a:r>
            <a:r>
              <a:rPr lang="es-ES_tradnl" sz="3600" dirty="0" err="1" smtClean="0"/>
              <a:t>n</a:t>
            </a:r>
            <a:endParaRPr lang="es-ES_tradnl" sz="3600" dirty="0"/>
          </a:p>
        </p:txBody>
      </p:sp>
      <p:sp>
        <p:nvSpPr>
          <p:cNvPr id="6" name="Marcador de contenido 2"/>
          <p:cNvSpPr>
            <a:spLocks noGrp="1"/>
          </p:cNvSpPr>
          <p:nvPr>
            <p:ph idx="1"/>
          </p:nvPr>
        </p:nvSpPr>
        <p:spPr>
          <a:xfrm>
            <a:off x="457200" y="1096962"/>
            <a:ext cx="8229600" cy="904863"/>
          </a:xfrm>
        </p:spPr>
        <p:txBody>
          <a:bodyPr wrap="square">
            <a:spAutoFit/>
          </a:bodyPr>
          <a:lstStyle/>
          <a:p>
            <a:pPr>
              <a:buNone/>
            </a:pPr>
            <a:r>
              <a:rPr lang="es-ES_tradnl" sz="2400" dirty="0" smtClean="0"/>
              <a:t>D</a:t>
            </a:r>
            <a:r>
              <a:rPr sz="2400" dirty="0" smtClean="0"/>
              <a:t>iscrete probability distribution over a sorted discrete set. </a:t>
            </a:r>
          </a:p>
          <a:p>
            <a:pPr lvl="0">
              <a:buNone/>
            </a:pPr>
            <a:r>
              <a:rPr lang="es-ES_tradnl" sz="2000" i="1" dirty="0" err="1" smtClean="0">
                <a:solidFill>
                  <a:prstClr val="black"/>
                </a:solidFill>
              </a:rPr>
              <a:t>Examples</a:t>
            </a:r>
            <a:r>
              <a:rPr lang="es-ES_tradnl" sz="2000" i="1" dirty="0" smtClean="0">
                <a:solidFill>
                  <a:prstClr val="black"/>
                </a:solidFill>
              </a:rPr>
              <a:t>:</a:t>
            </a:r>
            <a:r>
              <a:rPr lang="es-ES_tradnl" sz="2400" dirty="0" smtClean="0">
                <a:solidFill>
                  <a:prstClr val="black"/>
                </a:solidFill>
              </a:rPr>
              <a:t> </a:t>
            </a:r>
          </a:p>
          <a:p>
            <a:pPr lvl="0">
              <a:buNone/>
            </a:pPr>
            <a:endParaRPr lang="es-ES_tradnl" sz="2400" dirty="0" smtClean="0"/>
          </a:p>
        </p:txBody>
      </p:sp>
      <p:pic>
        <p:nvPicPr>
          <p:cNvPr id="7" name="Imagen 6"/>
          <p:cNvPicPr>
            <a:picLocks noChangeAspect="1"/>
          </p:cNvPicPr>
          <p:nvPr/>
        </p:nvPicPr>
        <p:blipFill>
          <a:blip r:embed="rId2"/>
          <a:stretch>
            <a:fillRect/>
          </a:stretch>
        </p:blipFill>
        <p:spPr>
          <a:xfrm>
            <a:off x="952500" y="2057400"/>
            <a:ext cx="7200900" cy="2948400"/>
          </a:xfrm>
          <a:prstGeom prst="rect">
            <a:avLst/>
          </a:prstGeom>
        </p:spPr>
      </p:pic>
      <p:sp>
        <p:nvSpPr>
          <p:cNvPr id="8" name="Marcador de contenido 2"/>
          <p:cNvSpPr txBox="1">
            <a:spLocks/>
          </p:cNvSpPr>
          <p:nvPr/>
        </p:nvSpPr>
        <p:spPr>
          <a:xfrm>
            <a:off x="952500" y="5114937"/>
            <a:ext cx="7734300" cy="1446550"/>
          </a:xfrm>
          <a:prstGeom prst="rect">
            <a:avLst/>
          </a:prstGeom>
        </p:spPr>
        <p:txBody>
          <a:bodyPr vert="horz" wrap="square" lIns="91440" tIns="45720" rIns="91440" bIns="45720" rtlCol="0">
            <a:spAutoFit/>
          </a:bodyPr>
          <a:lstStyle/>
          <a:p>
            <a:pPr marL="457200" marR="0" lvl="0" indent="-457200" algn="l" defTabSz="457200" rtl="0" eaLnBrk="1" fontAlgn="auto" latinLnBrk="0" hangingPunct="1">
              <a:lnSpc>
                <a:spcPct val="100000"/>
              </a:lnSpc>
              <a:spcBef>
                <a:spcPct val="20000"/>
              </a:spcBef>
              <a:spcAft>
                <a:spcPts val="0"/>
              </a:spcAft>
              <a:buClrTx/>
              <a:buSzTx/>
              <a:buFont typeface="Arial"/>
              <a:buAutoNum type="alphaLcParenR"/>
              <a:tabLst/>
              <a:defRPr/>
            </a:pPr>
            <a:r>
              <a:rPr kumimoji="0" lang="en-GB" sz="2000" b="0" i="0" u="none" strike="noStrike" kern="1200" cap="none" spc="0" normalizeH="0" baseline="0" noProof="0" dirty="0" smtClean="0">
                <a:ln>
                  <a:noFill/>
                </a:ln>
                <a:solidFill>
                  <a:schemeClr val="tx1"/>
                </a:solidFill>
                <a:effectLst/>
                <a:uLnTx/>
                <a:uFillTx/>
                <a:latin typeface="+mn-lt"/>
                <a:ea typeface="+mn-ea"/>
                <a:cs typeface="+mn-cs"/>
              </a:rPr>
              <a:t>With a probability</a:t>
            </a:r>
            <a:r>
              <a:rPr kumimoji="0" lang="en-GB" sz="2000" b="0" i="0" u="none" strike="noStrike" kern="1200" cap="none" spc="0" normalizeH="0" noProof="0" dirty="0" smtClean="0">
                <a:ln>
                  <a:noFill/>
                </a:ln>
                <a:solidFill>
                  <a:schemeClr val="tx1"/>
                </a:solidFill>
                <a:effectLst/>
                <a:uLnTx/>
                <a:uFillTx/>
                <a:latin typeface="+mn-lt"/>
                <a:ea typeface="+mn-ea"/>
                <a:cs typeface="+mn-cs"/>
              </a:rPr>
              <a:t> of </a:t>
            </a:r>
            <a:r>
              <a:rPr kumimoji="0" lang="en-GB" sz="2000" b="0" i="0" u="none" strike="noStrike" kern="1200" cap="none" spc="0" normalizeH="0" baseline="0" noProof="0" dirty="0" smtClean="0">
                <a:ln>
                  <a:noFill/>
                </a:ln>
                <a:solidFill>
                  <a:schemeClr val="tx1"/>
                </a:solidFill>
                <a:effectLst/>
                <a:uLnTx/>
                <a:uFillTx/>
                <a:latin typeface="+mn-lt"/>
                <a:ea typeface="+mn-ea"/>
                <a:cs typeface="+mn-cs"/>
              </a:rPr>
              <a:t>0.75 the behaviour</a:t>
            </a:r>
            <a:r>
              <a:rPr kumimoji="0" lang="en-GB" sz="2000" b="0" i="0" u="none" strike="noStrike" kern="1200" cap="none" spc="0" normalizeH="0" noProof="0" dirty="0" smtClean="0">
                <a:ln>
                  <a:noFill/>
                </a:ln>
                <a:solidFill>
                  <a:schemeClr val="tx1"/>
                </a:solidFill>
                <a:effectLst/>
                <a:uLnTx/>
                <a:uFillTx/>
                <a:latin typeface="+mn-lt"/>
                <a:ea typeface="+mn-ea"/>
                <a:cs typeface="+mn-cs"/>
              </a:rPr>
              <a:t> of the agent will be very bad, with a probability of 0.25 it will be bad.</a:t>
            </a:r>
          </a:p>
          <a:p>
            <a:pPr marL="457200" marR="0" lvl="0" indent="-457200" algn="l" defTabSz="457200" rtl="0" eaLnBrk="1" fontAlgn="auto" latinLnBrk="0" hangingPunct="1">
              <a:lnSpc>
                <a:spcPct val="100000"/>
              </a:lnSpc>
              <a:spcBef>
                <a:spcPct val="20000"/>
              </a:spcBef>
              <a:spcAft>
                <a:spcPts val="0"/>
              </a:spcAft>
              <a:buClrTx/>
              <a:buSzTx/>
              <a:buFont typeface="Arial"/>
              <a:buAutoNum type="alphaLcParenR"/>
              <a:tabLst/>
              <a:defRPr/>
            </a:pPr>
            <a:r>
              <a:rPr kumimoji="0" lang="en-GB" sz="2000" b="0" i="0" u="none" strike="noStrike" kern="1200" cap="none" spc="0" normalizeH="0" noProof="0" dirty="0" smtClean="0">
                <a:ln>
                  <a:noFill/>
                </a:ln>
                <a:solidFill>
                  <a:prstClr val="black"/>
                </a:solidFill>
                <a:effectLst/>
                <a:uLnTx/>
                <a:uFillTx/>
                <a:latin typeface="+mn-lt"/>
                <a:ea typeface="+mn-ea"/>
                <a:cs typeface="+mn-cs"/>
              </a:rPr>
              <a:t>Bipolar agent, very bad or very good, never in the middle.</a:t>
            </a:r>
          </a:p>
          <a:p>
            <a:pPr marL="457200" marR="0" lvl="0" indent="-457200" algn="l" defTabSz="457200" rtl="0" eaLnBrk="1" fontAlgn="auto" latinLnBrk="0" hangingPunct="1">
              <a:lnSpc>
                <a:spcPct val="100000"/>
              </a:lnSpc>
              <a:spcBef>
                <a:spcPct val="20000"/>
              </a:spcBef>
              <a:spcAft>
                <a:spcPts val="0"/>
              </a:spcAft>
              <a:buClrTx/>
              <a:buSzTx/>
              <a:buFont typeface="Arial"/>
              <a:buAutoNum type="alphaLcParenR"/>
              <a:tabLst/>
              <a:defRPr/>
            </a:pPr>
            <a:r>
              <a:rPr lang="en-GB" sz="2000" baseline="0" dirty="0" smtClean="0">
                <a:solidFill>
                  <a:prstClr val="black"/>
                </a:solidFill>
              </a:rPr>
              <a:t>Unpredictable agent.</a:t>
            </a:r>
            <a:endParaRPr kumimoji="0" lang="en-GB" sz="2000" b="0" i="0" u="none" strike="noStrike" kern="1200" cap="none" spc="0" normalizeH="0" baseline="0" noProof="0" dirty="0" smtClean="0">
              <a:ln>
                <a:noFill/>
              </a:ln>
              <a:solidFill>
                <a:prstClr val="black"/>
              </a:solidFill>
              <a:effectLst/>
              <a:uLnTx/>
              <a:uFillTx/>
              <a:latin typeface="+mn-lt"/>
              <a:ea typeface="+mn-ea"/>
              <a:cs typeface="+mn-cs"/>
            </a:endParaRPr>
          </a:p>
          <a:p>
            <a:pPr marL="342900" marR="0" lvl="0" indent="-342900" algn="l" defTabSz="457200" rtl="0" eaLnBrk="1" fontAlgn="auto" latinLnBrk="0" hangingPunct="1">
              <a:lnSpc>
                <a:spcPct val="100000"/>
              </a:lnSpc>
              <a:spcBef>
                <a:spcPct val="20000"/>
              </a:spcBef>
              <a:spcAft>
                <a:spcPts val="0"/>
              </a:spcAft>
              <a:buClrTx/>
              <a:buSzTx/>
              <a:buFont typeface="Arial"/>
              <a:buNone/>
              <a:tabLst/>
              <a:defRPr/>
            </a:pPr>
            <a:endParaRPr kumimoji="0" lang="es-ES_tradnl" sz="2000" b="0" i="0" u="none" strike="noStrike" kern="1200" cap="none" spc="0" normalizeH="0" baseline="0" noProof="0" dirty="0" smtClean="0">
              <a:ln>
                <a:noFill/>
              </a:ln>
              <a:solidFill>
                <a:schemeClr val="tx1"/>
              </a:solidFill>
              <a:effectLst/>
              <a:uLnTx/>
              <a:uFillTx/>
              <a:latin typeface="+mn-lt"/>
              <a:ea typeface="+mn-ea"/>
              <a:cs typeface="+mn-cs"/>
            </a:endParaRPr>
          </a:p>
        </p:txBody>
      </p:sp>
      <p:sp>
        <p:nvSpPr>
          <p:cNvPr id="9" name="8 CuadroTexto"/>
          <p:cNvSpPr txBox="1"/>
          <p:nvPr/>
        </p:nvSpPr>
        <p:spPr>
          <a:xfrm>
            <a:off x="0" y="6132"/>
            <a:ext cx="7776864" cy="338554"/>
          </a:xfrm>
          <a:prstGeom prst="rect">
            <a:avLst/>
          </a:prstGeom>
          <a:noFill/>
        </p:spPr>
        <p:txBody>
          <a:bodyPr wrap="square" rtlCol="0">
            <a:spAutoFit/>
          </a:bodyPr>
          <a:lstStyle/>
          <a:p>
            <a:r>
              <a:rPr lang="ca-ES" sz="1600" dirty="0" smtClean="0"/>
              <a:t>2 - </a:t>
            </a:r>
            <a:r>
              <a:rPr lang="en-US" sz="1600" dirty="0" smtClean="0"/>
              <a:t>Computational </a:t>
            </a:r>
            <a:r>
              <a:rPr lang="en-US" sz="1600" dirty="0"/>
              <a:t>representation of trust and reputation values</a:t>
            </a:r>
            <a:endParaRPr lang="ca-ES" sz="1600" dirty="0"/>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ítulo 1"/>
          <p:cNvSpPr>
            <a:spLocks noGrp="1"/>
          </p:cNvSpPr>
          <p:nvPr>
            <p:ph type="title"/>
          </p:nvPr>
        </p:nvSpPr>
        <p:spPr>
          <a:xfrm>
            <a:off x="457200" y="381000"/>
            <a:ext cx="8229600" cy="715962"/>
          </a:xfrm>
        </p:spPr>
        <p:txBody>
          <a:bodyPr anchor="t">
            <a:normAutofit/>
          </a:bodyPr>
          <a:lstStyle/>
          <a:p>
            <a:pPr algn="l">
              <a:buFont typeface="Arial"/>
              <a:buChar char="•"/>
            </a:pPr>
            <a:r>
              <a:rPr lang="es-ES_tradnl" sz="3600" dirty="0" smtClean="0"/>
              <a:t> </a:t>
            </a:r>
            <a:r>
              <a:rPr lang="es-ES_tradnl" sz="3600" dirty="0" err="1" smtClean="0"/>
              <a:t>Fuzzy</a:t>
            </a:r>
            <a:r>
              <a:rPr lang="es-ES_tradnl" sz="3600" dirty="0" smtClean="0"/>
              <a:t> </a:t>
            </a:r>
            <a:r>
              <a:rPr sz="3600" dirty="0" smtClean="0"/>
              <a:t>sets </a:t>
            </a:r>
            <a:endParaRPr lang="es-ES_tradnl" sz="3600" dirty="0"/>
          </a:p>
        </p:txBody>
      </p:sp>
      <p:sp>
        <p:nvSpPr>
          <p:cNvPr id="6" name="Marcador de contenido 2"/>
          <p:cNvSpPr>
            <a:spLocks noGrp="1"/>
          </p:cNvSpPr>
          <p:nvPr>
            <p:ph idx="1"/>
          </p:nvPr>
        </p:nvSpPr>
        <p:spPr>
          <a:xfrm>
            <a:off x="457200" y="1096962"/>
            <a:ext cx="8229600" cy="2086725"/>
          </a:xfrm>
        </p:spPr>
        <p:txBody>
          <a:bodyPr wrap="square" lIns="108000">
            <a:spAutoFit/>
          </a:bodyPr>
          <a:lstStyle/>
          <a:p>
            <a:pPr marL="0">
              <a:buNone/>
            </a:pPr>
            <a:r>
              <a:rPr lang="es-ES_tradnl" sz="2400" dirty="0" err="1" smtClean="0"/>
              <a:t>The</a:t>
            </a:r>
            <a:r>
              <a:rPr lang="es-ES_tradnl" sz="2400" dirty="0" smtClean="0"/>
              <a:t> </a:t>
            </a:r>
            <a:r>
              <a:rPr lang="es-ES_tradnl" sz="2400" dirty="0" err="1" smtClean="0"/>
              <a:t>r</a:t>
            </a:r>
            <a:r>
              <a:rPr sz="2400" dirty="0" smtClean="0"/>
              <a:t>eputation value is a fuzzy set over a range</a:t>
            </a:r>
            <a:r>
              <a:rPr lang="es-ES_tradnl" sz="2400" dirty="0" smtClean="0"/>
              <a:t>. </a:t>
            </a:r>
            <a:r>
              <a:rPr lang="es-ES_tradnl" sz="2400" dirty="0" err="1" smtClean="0"/>
              <a:t>The</a:t>
            </a:r>
            <a:r>
              <a:rPr lang="es-ES_tradnl" sz="2400" dirty="0" smtClean="0"/>
              <a:t> </a:t>
            </a:r>
            <a:r>
              <a:rPr lang="es-ES_tradnl" sz="2400" dirty="0" err="1" smtClean="0"/>
              <a:t>linguistic</a:t>
            </a:r>
            <a:r>
              <a:rPr lang="es-ES_tradnl" sz="2400" dirty="0" smtClean="0"/>
              <a:t> </a:t>
            </a:r>
            <a:r>
              <a:rPr lang="es-ES_tradnl" sz="2400" dirty="0" err="1" smtClean="0"/>
              <a:t>modifiers</a:t>
            </a:r>
            <a:r>
              <a:rPr lang="es-ES_tradnl" sz="2400" dirty="0" smtClean="0"/>
              <a:t> </a:t>
            </a:r>
            <a:r>
              <a:rPr lang="es-ES_tradnl" sz="2400" dirty="0" err="1" smtClean="0"/>
              <a:t>affect</a:t>
            </a:r>
            <a:r>
              <a:rPr lang="es-ES_tradnl" sz="2400" dirty="0" smtClean="0"/>
              <a:t> </a:t>
            </a:r>
            <a:r>
              <a:rPr lang="es-ES_tradnl" sz="2400" dirty="0" err="1" smtClean="0"/>
              <a:t>the</a:t>
            </a:r>
            <a:r>
              <a:rPr lang="es-ES_tradnl" sz="2400" dirty="0" smtClean="0"/>
              <a:t> </a:t>
            </a:r>
            <a:r>
              <a:rPr lang="es-ES_tradnl" sz="2400" dirty="0" err="1" smtClean="0"/>
              <a:t>fuzzy</a:t>
            </a:r>
            <a:r>
              <a:rPr lang="es-ES_tradnl" sz="2400" dirty="0" smtClean="0"/>
              <a:t> set </a:t>
            </a:r>
            <a:r>
              <a:rPr lang="es-ES_tradnl" sz="2400" dirty="0" err="1" smtClean="0"/>
              <a:t>to</a:t>
            </a:r>
            <a:r>
              <a:rPr lang="es-ES_tradnl" sz="2400" dirty="0" smtClean="0"/>
              <a:t> </a:t>
            </a:r>
            <a:r>
              <a:rPr lang="es-ES_tradnl" sz="2400" dirty="0" err="1" smtClean="0"/>
              <a:t>express</a:t>
            </a:r>
            <a:r>
              <a:rPr lang="es-ES_tradnl" sz="2400" dirty="0" smtClean="0"/>
              <a:t> </a:t>
            </a:r>
            <a:r>
              <a:rPr lang="es-ES_tradnl" sz="2400" dirty="0" err="1" smtClean="0"/>
              <a:t>the</a:t>
            </a:r>
            <a:r>
              <a:rPr lang="es-ES_tradnl" sz="2400" dirty="0" smtClean="0"/>
              <a:t> </a:t>
            </a:r>
            <a:r>
              <a:rPr lang="es-ES_tradnl" sz="2400" dirty="0" err="1" smtClean="0"/>
              <a:t>degree</a:t>
            </a:r>
            <a:r>
              <a:rPr lang="es-ES_tradnl" sz="2400" dirty="0" smtClean="0"/>
              <a:t> </a:t>
            </a:r>
            <a:r>
              <a:rPr lang="es-ES_tradnl" sz="2400" dirty="0" err="1" smtClean="0"/>
              <a:t>of</a:t>
            </a:r>
            <a:r>
              <a:rPr lang="es-ES_tradnl" sz="2400" dirty="0" smtClean="0"/>
              <a:t> </a:t>
            </a:r>
            <a:r>
              <a:rPr lang="es-ES_tradnl" sz="2400" dirty="0" err="1" smtClean="0"/>
              <a:t>precission</a:t>
            </a:r>
            <a:r>
              <a:rPr lang="es-ES_tradnl" sz="2400" dirty="0" smtClean="0"/>
              <a:t> </a:t>
            </a:r>
            <a:r>
              <a:rPr lang="es-ES_tradnl" sz="2400" dirty="0" err="1" smtClean="0"/>
              <a:t>of</a:t>
            </a:r>
            <a:r>
              <a:rPr lang="es-ES_tradnl" sz="2400" dirty="0" smtClean="0"/>
              <a:t> </a:t>
            </a:r>
            <a:r>
              <a:rPr lang="es-ES_tradnl" sz="2400" dirty="0" err="1" smtClean="0"/>
              <a:t>the</a:t>
            </a:r>
            <a:r>
              <a:rPr lang="es-ES_tradnl" sz="2400" dirty="0" smtClean="0"/>
              <a:t> </a:t>
            </a:r>
            <a:r>
              <a:rPr lang="es-ES_tradnl" sz="2400" dirty="0" err="1" smtClean="0"/>
              <a:t>reputation</a:t>
            </a:r>
            <a:r>
              <a:rPr lang="es-ES_tradnl" sz="2400" dirty="0" smtClean="0"/>
              <a:t> </a:t>
            </a:r>
            <a:r>
              <a:rPr lang="es-ES_tradnl" sz="2400" dirty="0" err="1" smtClean="0"/>
              <a:t>value</a:t>
            </a:r>
            <a:r>
              <a:rPr lang="es-ES_tradnl" sz="2400" dirty="0" smtClean="0"/>
              <a:t>.</a:t>
            </a:r>
          </a:p>
          <a:p>
            <a:pPr marL="0">
              <a:buNone/>
            </a:pPr>
            <a:r>
              <a:rPr lang="es-ES_tradnl" sz="2400" dirty="0" smtClean="0"/>
              <a:t> </a:t>
            </a:r>
          </a:p>
          <a:p>
            <a:pPr marL="0">
              <a:buNone/>
            </a:pPr>
            <a:r>
              <a:rPr lang="es-ES_tradnl" sz="2000" i="1" dirty="0" err="1" smtClean="0">
                <a:solidFill>
                  <a:prstClr val="black"/>
                </a:solidFill>
              </a:rPr>
              <a:t>Example</a:t>
            </a:r>
            <a:r>
              <a:rPr lang="es-ES_tradnl" sz="2000" i="1" dirty="0" smtClean="0">
                <a:solidFill>
                  <a:prstClr val="black"/>
                </a:solidFill>
              </a:rPr>
              <a:t>:</a:t>
            </a:r>
            <a:r>
              <a:rPr lang="es-ES_tradnl" sz="2400" dirty="0" smtClean="0">
                <a:solidFill>
                  <a:prstClr val="black"/>
                </a:solidFill>
              </a:rPr>
              <a:t> </a:t>
            </a:r>
          </a:p>
          <a:p>
            <a:pPr marL="0">
              <a:buNone/>
            </a:pPr>
            <a:endParaRPr lang="es-ES_tradnl" sz="2400" dirty="0" smtClean="0"/>
          </a:p>
        </p:txBody>
      </p:sp>
      <p:pic>
        <p:nvPicPr>
          <p:cNvPr id="9" name="Imagen 8"/>
          <p:cNvPicPr>
            <a:picLocks noChangeAspect="1"/>
          </p:cNvPicPr>
          <p:nvPr/>
        </p:nvPicPr>
        <p:blipFill>
          <a:blip r:embed="rId2"/>
          <a:stretch>
            <a:fillRect/>
          </a:stretch>
        </p:blipFill>
        <p:spPr>
          <a:xfrm>
            <a:off x="1828800" y="2971800"/>
            <a:ext cx="6045200" cy="2666433"/>
          </a:xfrm>
          <a:prstGeom prst="rect">
            <a:avLst/>
          </a:prstGeom>
        </p:spPr>
      </p:pic>
      <p:sp>
        <p:nvSpPr>
          <p:cNvPr id="10" name="Marcador de contenido 2"/>
          <p:cNvSpPr txBox="1">
            <a:spLocks/>
          </p:cNvSpPr>
          <p:nvPr/>
        </p:nvSpPr>
        <p:spPr>
          <a:xfrm>
            <a:off x="1828800" y="5791200"/>
            <a:ext cx="6858000" cy="707886"/>
          </a:xfrm>
          <a:prstGeom prst="rect">
            <a:avLst/>
          </a:prstGeom>
        </p:spPr>
        <p:txBody>
          <a:bodyPr vert="horz" wrap="square" lIns="108000" tIns="45720" rIns="91440" bIns="45720" rtlCol="0">
            <a:spAutoFit/>
          </a:bodyPr>
          <a:lstStyle/>
          <a:p>
            <a:pPr indent="-342900">
              <a:spcBef>
                <a:spcPct val="20000"/>
              </a:spcBef>
            </a:pPr>
            <a:r>
              <a:rPr lang="es-ES_tradnl" sz="2000" dirty="0" smtClean="0"/>
              <a:t>T</a:t>
            </a:r>
            <a:r>
              <a:rPr sz="2000" dirty="0" smtClean="0"/>
              <a:t>he reliability of reputation is implicitly represented in the shape of the fuzzy set</a:t>
            </a:r>
            <a:r>
              <a:rPr lang="es-ES_tradnl" sz="2000" dirty="0" smtClean="0"/>
              <a:t>.</a:t>
            </a:r>
            <a:r>
              <a:rPr sz="2000" dirty="0" smtClean="0"/>
              <a:t> </a:t>
            </a:r>
          </a:p>
          <a:p>
            <a:pPr marL="0" marR="0" lvl="0" indent="-342900" algn="l" defTabSz="457200" rtl="0" eaLnBrk="1" fontAlgn="auto" latinLnBrk="0" hangingPunct="1">
              <a:lnSpc>
                <a:spcPct val="100000"/>
              </a:lnSpc>
              <a:spcBef>
                <a:spcPct val="20000"/>
              </a:spcBef>
              <a:spcAft>
                <a:spcPts val="0"/>
              </a:spcAft>
              <a:buClrTx/>
              <a:buSzTx/>
              <a:buFont typeface="Arial"/>
              <a:buNone/>
              <a:tabLst/>
              <a:defRPr/>
            </a:pPr>
            <a:endParaRPr kumimoji="0" lang="es-ES_tradnl" sz="2000" b="0" i="0" u="none" strike="noStrike" kern="1200" cap="none" spc="0" normalizeH="0" baseline="0" noProof="0" dirty="0" smtClean="0">
              <a:ln>
                <a:noFill/>
              </a:ln>
              <a:solidFill>
                <a:schemeClr val="tx1"/>
              </a:solidFill>
              <a:effectLst/>
              <a:uLnTx/>
              <a:uFillTx/>
              <a:latin typeface="+mn-lt"/>
              <a:ea typeface="+mn-ea"/>
              <a:cs typeface="+mn-cs"/>
            </a:endParaRPr>
          </a:p>
        </p:txBody>
      </p:sp>
      <p:sp>
        <p:nvSpPr>
          <p:cNvPr id="7" name="6 CuadroTexto"/>
          <p:cNvSpPr txBox="1"/>
          <p:nvPr/>
        </p:nvSpPr>
        <p:spPr>
          <a:xfrm>
            <a:off x="0" y="6132"/>
            <a:ext cx="7776864" cy="338554"/>
          </a:xfrm>
          <a:prstGeom prst="rect">
            <a:avLst/>
          </a:prstGeom>
          <a:noFill/>
        </p:spPr>
        <p:txBody>
          <a:bodyPr wrap="square" rtlCol="0">
            <a:spAutoFit/>
          </a:bodyPr>
          <a:lstStyle/>
          <a:p>
            <a:r>
              <a:rPr lang="ca-ES" sz="1600" dirty="0" smtClean="0"/>
              <a:t>2 - </a:t>
            </a:r>
            <a:r>
              <a:rPr lang="en-US" sz="1600" dirty="0" smtClean="0"/>
              <a:t>Computational </a:t>
            </a:r>
            <a:r>
              <a:rPr lang="en-US" sz="1600" dirty="0"/>
              <a:t>representation of trust and reputation values</a:t>
            </a:r>
            <a:endParaRPr lang="ca-ES" sz="1600"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ítulo 1"/>
          <p:cNvSpPr>
            <a:spLocks noGrp="1"/>
          </p:cNvSpPr>
          <p:nvPr>
            <p:ph type="title"/>
          </p:nvPr>
        </p:nvSpPr>
        <p:spPr>
          <a:xfrm>
            <a:off x="457200" y="381000"/>
            <a:ext cx="8229600" cy="715962"/>
          </a:xfrm>
        </p:spPr>
        <p:txBody>
          <a:bodyPr anchor="t">
            <a:normAutofit/>
          </a:bodyPr>
          <a:lstStyle/>
          <a:p>
            <a:pPr algn="l">
              <a:buFont typeface="Arial"/>
              <a:buChar char="•"/>
            </a:pPr>
            <a:r>
              <a:rPr lang="es-ES_tradnl" sz="3600" dirty="0" smtClean="0"/>
              <a:t> </a:t>
            </a:r>
            <a:r>
              <a:rPr sz="3600" dirty="0" smtClean="0"/>
              <a:t>Trust and reputation as beliefs </a:t>
            </a:r>
            <a:endParaRPr lang="es-ES_tradnl" sz="3600" dirty="0"/>
          </a:p>
        </p:txBody>
      </p:sp>
      <p:sp>
        <p:nvSpPr>
          <p:cNvPr id="6" name="Marcador de contenido 2"/>
          <p:cNvSpPr>
            <a:spLocks noGrp="1"/>
          </p:cNvSpPr>
          <p:nvPr>
            <p:ph idx="1"/>
          </p:nvPr>
        </p:nvSpPr>
        <p:spPr>
          <a:xfrm>
            <a:off x="457200" y="1096962"/>
            <a:ext cx="8229600" cy="2677656"/>
          </a:xfrm>
        </p:spPr>
        <p:txBody>
          <a:bodyPr wrap="square">
            <a:spAutoFit/>
          </a:bodyPr>
          <a:lstStyle/>
          <a:p>
            <a:pPr marL="0">
              <a:spcBef>
                <a:spcPts val="0"/>
              </a:spcBef>
              <a:buNone/>
            </a:pPr>
            <a:r>
              <a:rPr lang="es-ES_tradnl" sz="2400" dirty="0" smtClean="0"/>
              <a:t>I</a:t>
            </a:r>
            <a:r>
              <a:rPr sz="2400" dirty="0" smtClean="0"/>
              <a:t>n a BDI architecture, the trust and reputation values should be represented in terms of beliefs.</a:t>
            </a:r>
            <a:endParaRPr lang="es-ES_tradnl" sz="2400" dirty="0" smtClean="0"/>
          </a:p>
          <a:p>
            <a:pPr marL="0">
              <a:spcBef>
                <a:spcPts val="0"/>
              </a:spcBef>
              <a:buNone/>
            </a:pPr>
            <a:endParaRPr lang="es-ES_tradnl" sz="2400" dirty="0" smtClean="0"/>
          </a:p>
          <a:p>
            <a:pPr marL="0">
              <a:spcBef>
                <a:spcPts val="0"/>
              </a:spcBef>
              <a:buNone/>
            </a:pPr>
            <a:r>
              <a:rPr sz="2400" dirty="0" smtClean="0"/>
              <a:t>Using beliefs to represent trust or reputation raises two main issues</a:t>
            </a:r>
            <a:r>
              <a:rPr lang="es-ES_tradnl" sz="2400" dirty="0" smtClean="0"/>
              <a:t>:</a:t>
            </a:r>
            <a:r>
              <a:rPr sz="2400" dirty="0" smtClean="0"/>
              <a:t> </a:t>
            </a:r>
            <a:endParaRPr lang="es-ES_tradnl" sz="2400" dirty="0" smtClean="0"/>
          </a:p>
          <a:p>
            <a:pPr marL="114300" indent="-457200">
              <a:spcBef>
                <a:spcPts val="0"/>
              </a:spcBef>
              <a:buFont typeface="+mj-lt"/>
              <a:buAutoNum type="arabicPeriod"/>
            </a:pPr>
            <a:r>
              <a:rPr lang="es-ES_tradnl" sz="2400" dirty="0" smtClean="0"/>
              <a:t>T</a:t>
            </a:r>
            <a:r>
              <a:rPr sz="2400" dirty="0" smtClean="0"/>
              <a:t>o define the content and the semantics of th</a:t>
            </a:r>
            <a:r>
              <a:rPr lang="es-ES_tradnl" sz="2400" dirty="0" smtClean="0"/>
              <a:t>e</a:t>
            </a:r>
            <a:r>
              <a:rPr sz="2400" dirty="0" smtClean="0"/>
              <a:t> specific belief. </a:t>
            </a:r>
          </a:p>
          <a:p>
            <a:pPr marL="0" lvl="0">
              <a:spcBef>
                <a:spcPts val="0"/>
              </a:spcBef>
              <a:buNone/>
            </a:pPr>
            <a:endParaRPr lang="es-ES_tradnl" sz="2400" dirty="0" smtClean="0"/>
          </a:p>
        </p:txBody>
      </p:sp>
      <p:sp>
        <p:nvSpPr>
          <p:cNvPr id="11" name="CuadroTexto 10"/>
          <p:cNvSpPr txBox="1"/>
          <p:nvPr/>
        </p:nvSpPr>
        <p:spPr>
          <a:xfrm>
            <a:off x="1143000" y="3517880"/>
            <a:ext cx="7239000" cy="3416320"/>
          </a:xfrm>
          <a:prstGeom prst="rect">
            <a:avLst/>
          </a:prstGeom>
          <a:noFill/>
        </p:spPr>
        <p:txBody>
          <a:bodyPr wrap="square" rtlCol="0">
            <a:spAutoFit/>
          </a:bodyPr>
          <a:lstStyle/>
          <a:p>
            <a:r>
              <a:rPr lang="es-ES_tradnl" i="1" dirty="0" err="1" smtClean="0"/>
              <a:t>Example</a:t>
            </a:r>
            <a:r>
              <a:rPr lang="es-ES_tradnl" i="1" dirty="0" smtClean="0"/>
              <a:t>: </a:t>
            </a:r>
            <a:r>
              <a:rPr lang="es-ES_tradnl" dirty="0" err="1" smtClean="0"/>
              <a:t>Take</a:t>
            </a:r>
            <a:r>
              <a:rPr lang="es-ES_tradnl" dirty="0" smtClean="0"/>
              <a:t> </a:t>
            </a:r>
            <a:r>
              <a:rPr lang="es-ES_tradnl" dirty="0" err="1" smtClean="0"/>
              <a:t>the</a:t>
            </a:r>
            <a:r>
              <a:rPr lang="es-ES_tradnl" dirty="0" smtClean="0"/>
              <a:t> </a:t>
            </a:r>
            <a:r>
              <a:rPr lang="es-ES_tradnl" dirty="0" err="1" smtClean="0"/>
              <a:t>s</a:t>
            </a:r>
            <a:r>
              <a:rPr dirty="0" smtClean="0"/>
              <a:t>ocio-cognitive theory proposed by Castelfranchi and Falcone claiming that "an agent </a:t>
            </a:r>
            <a:r>
              <a:rPr i="1" dirty="0" smtClean="0"/>
              <a:t>i </a:t>
            </a:r>
            <a:r>
              <a:rPr dirty="0" smtClean="0"/>
              <a:t>trusts another agent </a:t>
            </a:r>
            <a:r>
              <a:rPr i="1" dirty="0" smtClean="0"/>
              <a:t>j </a:t>
            </a:r>
            <a:r>
              <a:rPr dirty="0" smtClean="0"/>
              <a:t>in order to do an action α with respect to a goal φ"</a:t>
            </a:r>
            <a:endParaRPr lang="es-ES_tradnl" dirty="0" smtClean="0"/>
          </a:p>
          <a:p>
            <a:endParaRPr lang="es-ES_tradnl" dirty="0" smtClean="0"/>
          </a:p>
          <a:p>
            <a:r>
              <a:rPr lang="es-ES_tradnl" dirty="0" smtClean="0"/>
              <a:t>T</a:t>
            </a:r>
            <a:r>
              <a:rPr dirty="0" smtClean="0"/>
              <a:t>rust is about an agent and has to be relative to a given action and a given goal</a:t>
            </a:r>
            <a:r>
              <a:rPr lang="es-ES_tradnl" dirty="0" smtClean="0"/>
              <a:t>.</a:t>
            </a:r>
          </a:p>
          <a:p>
            <a:endParaRPr lang="es-ES_tradnl" dirty="0" smtClean="0"/>
          </a:p>
          <a:p>
            <a:r>
              <a:rPr dirty="0" smtClean="0"/>
              <a:t> </a:t>
            </a:r>
            <a:r>
              <a:rPr lang="es-ES_tradnl" dirty="0" err="1" smtClean="0"/>
              <a:t>ForTrust</a:t>
            </a:r>
            <a:r>
              <a:rPr lang="es-ES_tradnl" dirty="0" smtClean="0"/>
              <a:t> </a:t>
            </a:r>
            <a:r>
              <a:rPr lang="es-ES_tradnl" dirty="0" err="1" smtClean="0"/>
              <a:t>model</a:t>
            </a:r>
            <a:r>
              <a:rPr lang="es-ES_tradnl" dirty="0" smtClean="0"/>
              <a:t>. D</a:t>
            </a:r>
            <a:r>
              <a:rPr dirty="0" smtClean="0"/>
              <a:t>efinition of a specific predicate OccTrust(i, </a:t>
            </a:r>
            <a:r>
              <a:rPr i="1" dirty="0" smtClean="0"/>
              <a:t>j,α,φ) </a:t>
            </a:r>
            <a:r>
              <a:rPr dirty="0" smtClean="0"/>
              <a:t>holding for specific instances of a trustor (i), a trustee ( </a:t>
            </a:r>
            <a:r>
              <a:rPr i="1" dirty="0" smtClean="0"/>
              <a:t>j), </a:t>
            </a:r>
            <a:r>
              <a:rPr dirty="0" smtClean="0"/>
              <a:t>an action (α) and a goal (φ). The OccTrust(i,j,α,φ) predicate is used to represent the concept of </a:t>
            </a:r>
            <a:r>
              <a:rPr i="1" dirty="0" smtClean="0"/>
              <a:t>occurrent trust </a:t>
            </a:r>
            <a:r>
              <a:rPr dirty="0" smtClean="0"/>
              <a:t>that refers to a trust belief holding </a:t>
            </a:r>
            <a:r>
              <a:rPr i="1" dirty="0" smtClean="0"/>
              <a:t>here and now. </a:t>
            </a:r>
            <a:endParaRPr dirty="0" smtClean="0"/>
          </a:p>
          <a:p>
            <a:r>
              <a:rPr lang="es-ES_tradnl" dirty="0" smtClean="0"/>
              <a:t> </a:t>
            </a:r>
            <a:endParaRPr lang="es-ES_tradnl" dirty="0"/>
          </a:p>
        </p:txBody>
      </p:sp>
      <p:sp>
        <p:nvSpPr>
          <p:cNvPr id="7" name="6 CuadroTexto"/>
          <p:cNvSpPr txBox="1"/>
          <p:nvPr/>
        </p:nvSpPr>
        <p:spPr>
          <a:xfrm>
            <a:off x="0" y="6132"/>
            <a:ext cx="7776864" cy="338554"/>
          </a:xfrm>
          <a:prstGeom prst="rect">
            <a:avLst/>
          </a:prstGeom>
          <a:noFill/>
        </p:spPr>
        <p:txBody>
          <a:bodyPr wrap="square" rtlCol="0">
            <a:spAutoFit/>
          </a:bodyPr>
          <a:lstStyle/>
          <a:p>
            <a:r>
              <a:rPr lang="ca-ES" sz="1600" dirty="0" smtClean="0"/>
              <a:t>2 - </a:t>
            </a:r>
            <a:r>
              <a:rPr lang="en-US" sz="1600" dirty="0" smtClean="0"/>
              <a:t>Computational </a:t>
            </a:r>
            <a:r>
              <a:rPr lang="en-US" sz="1600" dirty="0"/>
              <a:t>representation of trust and reputation values</a:t>
            </a:r>
            <a:endParaRPr lang="ca-ES" sz="1600" dirty="0"/>
          </a:p>
        </p:txBody>
      </p:sp>
    </p:spTree>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865</TotalTime>
  <Words>4711</Words>
  <Application>Microsoft Macintosh PowerPoint</Application>
  <PresentationFormat>Presentación en pantalla (4:3)</PresentationFormat>
  <Paragraphs>494</Paragraphs>
  <Slides>50</Slides>
  <Notes>6</Notes>
  <HiddenSlides>0</HiddenSlides>
  <MMClips>0</MMClips>
  <ScaleCrop>false</ScaleCrop>
  <HeadingPairs>
    <vt:vector size="6" baseType="variant">
      <vt:variant>
        <vt:lpstr>Plantilla de diseño</vt:lpstr>
      </vt:variant>
      <vt:variant>
        <vt:i4>1</vt:i4>
      </vt:variant>
      <vt:variant>
        <vt:lpstr>Servidores OLE incrustados</vt:lpstr>
      </vt:variant>
      <vt:variant>
        <vt:i4>1</vt:i4>
      </vt:variant>
      <vt:variant>
        <vt:lpstr>Títulos de diapositiva</vt:lpstr>
      </vt:variant>
      <vt:variant>
        <vt:i4>50</vt:i4>
      </vt:variant>
    </vt:vector>
  </HeadingPairs>
  <TitlesOfParts>
    <vt:vector size="52" baseType="lpstr">
      <vt:lpstr>Tema de Office</vt:lpstr>
      <vt:lpstr>Ecuación</vt:lpstr>
      <vt:lpstr>Chapter 9 </vt:lpstr>
      <vt:lpstr>1 - Introduction</vt:lpstr>
      <vt:lpstr>Diapositiva 3</vt:lpstr>
      <vt:lpstr>Diapositiva 4</vt:lpstr>
      <vt:lpstr> Boolean</vt:lpstr>
      <vt:lpstr> Qualitative labels</vt:lpstr>
      <vt:lpstr> Probability distribution</vt:lpstr>
      <vt:lpstr> Fuzzy sets </vt:lpstr>
      <vt:lpstr> Trust and reputation as beliefs </vt:lpstr>
      <vt:lpstr> Trust and reputation as beliefs </vt:lpstr>
      <vt:lpstr> The reliability of a value </vt:lpstr>
      <vt:lpstr>Diapositiva 12</vt:lpstr>
      <vt:lpstr>Trust evaluation or trust decision</vt:lpstr>
      <vt:lpstr>General overview of trust processes</vt:lpstr>
      <vt:lpstr>Trust processes</vt:lpstr>
      <vt:lpstr>Trust evaluations (1)</vt:lpstr>
      <vt:lpstr>Trust evaluations (2)</vt:lpstr>
      <vt:lpstr>Trust evaluation by a statistical evaluation</vt:lpstr>
      <vt:lpstr>Trust evaluation by logical beliefs generation</vt:lpstr>
      <vt:lpstr>Trust decision</vt:lpstr>
      <vt:lpstr>Trust value thresholds</vt:lpstr>
      <vt:lpstr>Trust decision as a belief</vt:lpstr>
      <vt:lpstr>Diversity of trust models</vt:lpstr>
      <vt:lpstr>Diapositiva 24</vt:lpstr>
      <vt:lpstr>Diapositiva 25</vt:lpstr>
      <vt:lpstr>Reputation</vt:lpstr>
      <vt:lpstr>What is reputation good for?</vt:lpstr>
      <vt:lpstr>The sources for reputation</vt:lpstr>
      <vt:lpstr> Communicated Image as a source for reputation </vt:lpstr>
      <vt:lpstr> Communicated reputation</vt:lpstr>
      <vt:lpstr> Inherited reputation</vt:lpstr>
      <vt:lpstr> Putting all together</vt:lpstr>
      <vt:lpstr>Centralized vs Decentralized models</vt:lpstr>
      <vt:lpstr>Centralized vs Decentralized models</vt:lpstr>
      <vt:lpstr> Using reputation</vt:lpstr>
      <vt:lpstr> Pitfalls when using reputation</vt:lpstr>
      <vt:lpstr> Pitfalls when using reputation</vt:lpstr>
      <vt:lpstr> Pitfalls when using reputation</vt:lpstr>
      <vt:lpstr>Diapositiva 39</vt:lpstr>
      <vt:lpstr>Connecting T&amp;R with AT</vt:lpstr>
      <vt:lpstr>Argumentation for T/R</vt:lpstr>
      <vt:lpstr>T/R for argumentation</vt:lpstr>
      <vt:lpstr>T/R &amp; Negotiation</vt:lpstr>
      <vt:lpstr>T/R &amp; Norms</vt:lpstr>
      <vt:lpstr>T/R &amp; Organization</vt:lpstr>
      <vt:lpstr>T/R &amp; Semantics</vt:lpstr>
      <vt:lpstr>Diapositiva 47</vt:lpstr>
      <vt:lpstr>In summary…</vt:lpstr>
      <vt:lpstr>Current challenges</vt:lpstr>
      <vt:lpstr>Selected references (go to the book chapter for a complete list)</vt:lpstr>
    </vt:vector>
  </TitlesOfParts>
  <Company>IIIA-CSIC</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9 </dc:title>
  <dc:creator>Jordi Sabater-Mir</dc:creator>
  <cp:lastModifiedBy>Jordi Sabater-Mir</cp:lastModifiedBy>
  <cp:revision>67</cp:revision>
  <dcterms:created xsi:type="dcterms:W3CDTF">2012-06-04T17:37:27Z</dcterms:created>
  <dcterms:modified xsi:type="dcterms:W3CDTF">2012-06-04T17:39:08Z</dcterms:modified>
</cp:coreProperties>
</file>