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7"/>
  </p:notesMasterIdLst>
  <p:handoutMasterIdLst>
    <p:handoutMasterId r:id="rId178"/>
  </p:handoutMasterIdLst>
  <p:sldIdLst>
    <p:sldId id="256" r:id="rId2"/>
    <p:sldId id="406" r:id="rId3"/>
    <p:sldId id="505" r:id="rId4"/>
    <p:sldId id="408" r:id="rId5"/>
    <p:sldId id="409" r:id="rId6"/>
    <p:sldId id="410" r:id="rId7"/>
    <p:sldId id="411" r:id="rId8"/>
    <p:sldId id="412" r:id="rId9"/>
    <p:sldId id="394" r:id="rId10"/>
    <p:sldId id="398" r:id="rId11"/>
    <p:sldId id="418" r:id="rId12"/>
    <p:sldId id="395" r:id="rId13"/>
    <p:sldId id="414" r:id="rId14"/>
    <p:sldId id="415" r:id="rId15"/>
    <p:sldId id="416" r:id="rId16"/>
    <p:sldId id="421" r:id="rId17"/>
    <p:sldId id="399" r:id="rId18"/>
    <p:sldId id="397" r:id="rId19"/>
    <p:sldId id="400" r:id="rId20"/>
    <p:sldId id="417" r:id="rId21"/>
    <p:sldId id="405" r:id="rId22"/>
    <p:sldId id="420" r:id="rId23"/>
    <p:sldId id="432" r:id="rId24"/>
    <p:sldId id="396" r:id="rId25"/>
    <p:sldId id="401" r:id="rId26"/>
    <p:sldId id="419" r:id="rId27"/>
    <p:sldId id="424" r:id="rId28"/>
    <p:sldId id="469" r:id="rId29"/>
    <p:sldId id="426" r:id="rId30"/>
    <p:sldId id="427" r:id="rId31"/>
    <p:sldId id="435" r:id="rId32"/>
    <p:sldId id="429" r:id="rId33"/>
    <p:sldId id="430" r:id="rId34"/>
    <p:sldId id="431" r:id="rId35"/>
    <p:sldId id="433" r:id="rId36"/>
    <p:sldId id="434" r:id="rId37"/>
    <p:sldId id="436" r:id="rId38"/>
    <p:sldId id="437" r:id="rId39"/>
    <p:sldId id="439" r:id="rId40"/>
    <p:sldId id="440" r:id="rId41"/>
    <p:sldId id="442" r:id="rId42"/>
    <p:sldId id="444" r:id="rId43"/>
    <p:sldId id="445" r:id="rId44"/>
    <p:sldId id="447" r:id="rId45"/>
    <p:sldId id="451" r:id="rId46"/>
    <p:sldId id="452" r:id="rId47"/>
    <p:sldId id="453" r:id="rId48"/>
    <p:sldId id="454" r:id="rId49"/>
    <p:sldId id="455" r:id="rId50"/>
    <p:sldId id="456" r:id="rId51"/>
    <p:sldId id="471" r:id="rId52"/>
    <p:sldId id="458" r:id="rId53"/>
    <p:sldId id="459" r:id="rId54"/>
    <p:sldId id="461" r:id="rId55"/>
    <p:sldId id="465" r:id="rId56"/>
    <p:sldId id="466" r:id="rId57"/>
    <p:sldId id="467" r:id="rId58"/>
    <p:sldId id="468" r:id="rId59"/>
    <p:sldId id="460" r:id="rId60"/>
    <p:sldId id="462" r:id="rId61"/>
    <p:sldId id="464" r:id="rId62"/>
    <p:sldId id="472" r:id="rId63"/>
    <p:sldId id="473" r:id="rId64"/>
    <p:sldId id="476" r:id="rId65"/>
    <p:sldId id="475" r:id="rId66"/>
    <p:sldId id="474" r:id="rId67"/>
    <p:sldId id="477" r:id="rId68"/>
    <p:sldId id="480" r:id="rId69"/>
    <p:sldId id="482" r:id="rId70"/>
    <p:sldId id="483" r:id="rId71"/>
    <p:sldId id="484" r:id="rId72"/>
    <p:sldId id="485" r:id="rId73"/>
    <p:sldId id="486" r:id="rId74"/>
    <p:sldId id="487" r:id="rId75"/>
    <p:sldId id="488" r:id="rId76"/>
    <p:sldId id="489" r:id="rId77"/>
    <p:sldId id="491" r:id="rId78"/>
    <p:sldId id="492" r:id="rId79"/>
    <p:sldId id="493" r:id="rId80"/>
    <p:sldId id="494" r:id="rId81"/>
    <p:sldId id="496" r:id="rId82"/>
    <p:sldId id="499" r:id="rId83"/>
    <p:sldId id="500" r:id="rId84"/>
    <p:sldId id="501" r:id="rId85"/>
    <p:sldId id="502" r:id="rId86"/>
    <p:sldId id="503" r:id="rId87"/>
    <p:sldId id="504" r:id="rId88"/>
    <p:sldId id="506" r:id="rId89"/>
    <p:sldId id="507" r:id="rId90"/>
    <p:sldId id="508" r:id="rId91"/>
    <p:sldId id="509" r:id="rId92"/>
    <p:sldId id="510" r:id="rId93"/>
    <p:sldId id="511" r:id="rId94"/>
    <p:sldId id="512" r:id="rId95"/>
    <p:sldId id="513" r:id="rId96"/>
    <p:sldId id="514" r:id="rId97"/>
    <p:sldId id="515" r:id="rId98"/>
    <p:sldId id="516" r:id="rId99"/>
    <p:sldId id="517" r:id="rId100"/>
    <p:sldId id="518" r:id="rId101"/>
    <p:sldId id="519" r:id="rId102"/>
    <p:sldId id="520" r:id="rId103"/>
    <p:sldId id="521" r:id="rId104"/>
    <p:sldId id="522" r:id="rId105"/>
    <p:sldId id="523" r:id="rId106"/>
    <p:sldId id="524" r:id="rId107"/>
    <p:sldId id="525" r:id="rId108"/>
    <p:sldId id="526" r:id="rId109"/>
    <p:sldId id="527" r:id="rId110"/>
    <p:sldId id="528" r:id="rId111"/>
    <p:sldId id="529" r:id="rId112"/>
    <p:sldId id="530" r:id="rId113"/>
    <p:sldId id="531" r:id="rId114"/>
    <p:sldId id="532" r:id="rId115"/>
    <p:sldId id="533" r:id="rId116"/>
    <p:sldId id="534" r:id="rId117"/>
    <p:sldId id="535" r:id="rId118"/>
    <p:sldId id="536" r:id="rId119"/>
    <p:sldId id="537" r:id="rId120"/>
    <p:sldId id="538" r:id="rId121"/>
    <p:sldId id="539" r:id="rId122"/>
    <p:sldId id="540" r:id="rId123"/>
    <p:sldId id="541" r:id="rId124"/>
    <p:sldId id="542" r:id="rId125"/>
    <p:sldId id="543" r:id="rId126"/>
    <p:sldId id="544" r:id="rId127"/>
    <p:sldId id="545" r:id="rId128"/>
    <p:sldId id="598" r:id="rId129"/>
    <p:sldId id="546" r:id="rId130"/>
    <p:sldId id="547" r:id="rId131"/>
    <p:sldId id="548" r:id="rId132"/>
    <p:sldId id="549" r:id="rId133"/>
    <p:sldId id="550" r:id="rId134"/>
    <p:sldId id="551" r:id="rId135"/>
    <p:sldId id="552" r:id="rId136"/>
    <p:sldId id="553" r:id="rId137"/>
    <p:sldId id="554" r:id="rId138"/>
    <p:sldId id="555" r:id="rId139"/>
    <p:sldId id="556" r:id="rId140"/>
    <p:sldId id="557" r:id="rId141"/>
    <p:sldId id="558" r:id="rId142"/>
    <p:sldId id="559" r:id="rId143"/>
    <p:sldId id="560" r:id="rId144"/>
    <p:sldId id="561" r:id="rId145"/>
    <p:sldId id="562" r:id="rId146"/>
    <p:sldId id="563" r:id="rId147"/>
    <p:sldId id="564" r:id="rId148"/>
    <p:sldId id="565" r:id="rId149"/>
    <p:sldId id="566" r:id="rId150"/>
    <p:sldId id="567" r:id="rId151"/>
    <p:sldId id="568" r:id="rId152"/>
    <p:sldId id="569" r:id="rId153"/>
    <p:sldId id="570" r:id="rId154"/>
    <p:sldId id="571" r:id="rId155"/>
    <p:sldId id="572" r:id="rId156"/>
    <p:sldId id="573" r:id="rId157"/>
    <p:sldId id="574" r:id="rId158"/>
    <p:sldId id="575" r:id="rId159"/>
    <p:sldId id="576" r:id="rId160"/>
    <p:sldId id="577" r:id="rId161"/>
    <p:sldId id="578" r:id="rId162"/>
    <p:sldId id="579" r:id="rId163"/>
    <p:sldId id="580" r:id="rId164"/>
    <p:sldId id="581" r:id="rId165"/>
    <p:sldId id="582" r:id="rId166"/>
    <p:sldId id="583" r:id="rId167"/>
    <p:sldId id="584" r:id="rId168"/>
    <p:sldId id="585" r:id="rId169"/>
    <p:sldId id="586" r:id="rId170"/>
    <p:sldId id="587" r:id="rId171"/>
    <p:sldId id="588" r:id="rId172"/>
    <p:sldId id="589" r:id="rId173"/>
    <p:sldId id="590" r:id="rId174"/>
    <p:sldId id="591" r:id="rId175"/>
    <p:sldId id="592" r:id="rId176"/>
  </p:sldIdLst>
  <p:sldSz cx="9144000" cy="6858000" type="screen4x3"/>
  <p:notesSz cx="10233025" cy="7102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7D"/>
    <a:srgbClr val="FF66FF"/>
    <a:srgbClr val="FF0066"/>
    <a:srgbClr val="66FF33"/>
    <a:srgbClr val="33CC33"/>
    <a:srgbClr val="008000"/>
    <a:srgbClr val="006600"/>
    <a:srgbClr val="6699FF"/>
    <a:srgbClr val="FF505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4" autoAdjust="0"/>
    <p:restoredTop sz="94660"/>
  </p:normalViewPr>
  <p:slideViewPr>
    <p:cSldViewPr>
      <p:cViewPr>
        <p:scale>
          <a:sx n="59" d="100"/>
          <a:sy n="59" d="100"/>
        </p:scale>
        <p:origin x="-1866" y="-11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54" Type="http://schemas.openxmlformats.org/officeDocument/2006/relationships/slide" Target="slides/slide153.xml"/><Relationship Id="rId159" Type="http://schemas.openxmlformats.org/officeDocument/2006/relationships/slide" Target="slides/slide158.xml"/><Relationship Id="rId175" Type="http://schemas.openxmlformats.org/officeDocument/2006/relationships/slide" Target="slides/slide174.xml"/><Relationship Id="rId170" Type="http://schemas.openxmlformats.org/officeDocument/2006/relationships/slide" Target="slides/slide169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65" Type="http://schemas.openxmlformats.org/officeDocument/2006/relationships/slide" Target="slides/slide164.xml"/><Relationship Id="rId181" Type="http://schemas.openxmlformats.org/officeDocument/2006/relationships/theme" Target="theme/theme1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slide" Target="slides/slide154.xml"/><Relationship Id="rId171" Type="http://schemas.openxmlformats.org/officeDocument/2006/relationships/slide" Target="slides/slide170.xml"/><Relationship Id="rId176" Type="http://schemas.openxmlformats.org/officeDocument/2006/relationships/slide" Target="slides/slide175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61" Type="http://schemas.openxmlformats.org/officeDocument/2006/relationships/slide" Target="slides/slide160.xml"/><Relationship Id="rId166" Type="http://schemas.openxmlformats.org/officeDocument/2006/relationships/slide" Target="slides/slide165.xml"/><Relationship Id="rId18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77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72" Type="http://schemas.openxmlformats.org/officeDocument/2006/relationships/slide" Target="slides/slide171.xml"/><Relationship Id="rId180" Type="http://schemas.openxmlformats.org/officeDocument/2006/relationships/viewProps" Target="viewProps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handoutMaster" Target="handoutMasters/handoutMaster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presProps" Target="presProps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311" cy="355124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796346" y="0"/>
            <a:ext cx="4434311" cy="355124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773E3730-C2FD-42A7-8220-1DD5B9962233}" type="datetimeFigureOut">
              <a:rPr lang="en-US" smtClean="0"/>
              <a:pPr/>
              <a:t>7/13/2012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746119"/>
            <a:ext cx="4434311" cy="355124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796346" y="6746119"/>
            <a:ext cx="4434311" cy="355124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89A91221-4A2C-4305-823D-6CC0927183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87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311" cy="355124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796346" y="0"/>
            <a:ext cx="4434311" cy="355124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05A25EDD-3B7B-44EC-8DAB-06123C258A43}" type="datetimeFigureOut">
              <a:rPr lang="en-US" smtClean="0"/>
              <a:pPr/>
              <a:t>7/13/2012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40100" y="531813"/>
            <a:ext cx="3552825" cy="2665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57" tIns="49528" rIns="99057" bIns="4952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23303" y="3373676"/>
            <a:ext cx="8186420" cy="3196114"/>
          </a:xfrm>
          <a:prstGeom prst="rect">
            <a:avLst/>
          </a:prstGeom>
        </p:spPr>
        <p:txBody>
          <a:bodyPr vert="horz" lIns="99057" tIns="49528" rIns="99057" bIns="4952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746119"/>
            <a:ext cx="4434311" cy="355124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796346" y="6746119"/>
            <a:ext cx="4434311" cy="355124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FC9440BC-D4CA-4DF9-B9CE-F111958D52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378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1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2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3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4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6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7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8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9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0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1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slide" Target="../slides/slide17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440BC-D4CA-4DF9-B9CE-F111958D525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In the end, say that for the remainder of this presentation, we will focus on the 3</a:t>
            </a:r>
            <a:r>
              <a:rPr lang="en-US" baseline="30000" dirty="0" smtClean="0"/>
              <a:t>rd</a:t>
            </a:r>
            <a:r>
              <a:rPr lang="en-US" baseline="0" dirty="0" smtClean="0"/>
              <a:t> contribution due to lack of time.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2DCF99-46F4-406E-8DC6-D03B649CBAF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In the end, say that for the remainder of this presentation, we will focus on the 3</a:t>
            </a:r>
            <a:r>
              <a:rPr lang="en-US" baseline="30000" dirty="0" smtClean="0"/>
              <a:t>rd</a:t>
            </a:r>
            <a:r>
              <a:rPr lang="en-US" baseline="0" dirty="0" smtClean="0"/>
              <a:t> contribution due to lack of time.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2DCF99-46F4-406E-8DC6-D03B649CBAF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2DCF99-46F4-406E-8DC6-D03B649CBAF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9D5907-90DB-4893-B16C-CBA3F9532007}" type="slidenum">
              <a:rPr lang="ar-SA"/>
              <a:pPr/>
              <a:t>105</a:t>
            </a:fld>
            <a:endParaRPr lang="en-GB"/>
          </a:p>
        </p:txBody>
      </p:sp>
      <p:sp>
        <p:nvSpPr>
          <p:cNvPr id="429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s-ES"/>
              <a:t>Here, you say: The algorithm has the advantage of being anytime, and being able to provide worst case guarantees on its solutions. HOWEVER </a:t>
            </a:r>
            <a:r>
              <a:rPr lang="es-ES">
                <a:latin typeface="Arial"/>
              </a:rPr>
              <a:t>…</a:t>
            </a:r>
            <a:endParaRPr lang="es-ES"/>
          </a:p>
          <a:p>
            <a:pPr algn="l"/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9D5907-90DB-4893-B16C-CBA3F9532007}" type="slidenum">
              <a:rPr lang="ar-SA"/>
              <a:pPr/>
              <a:t>106</a:t>
            </a:fld>
            <a:endParaRPr lang="en-GB"/>
          </a:p>
        </p:txBody>
      </p:sp>
      <p:sp>
        <p:nvSpPr>
          <p:cNvPr id="429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s-ES"/>
              <a:t>Here, you say: The algorithm has the advantage of being anytime, and being able to provide worst case guarantees on its solutions. HOWEVER </a:t>
            </a:r>
            <a:r>
              <a:rPr lang="es-ES">
                <a:latin typeface="Arial"/>
              </a:rPr>
              <a:t>…</a:t>
            </a:r>
            <a:endParaRPr lang="es-ES"/>
          </a:p>
          <a:p>
            <a:pPr algn="l"/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In the end, say that for the remainder of this presentation, we will focus on the 3</a:t>
            </a:r>
            <a:r>
              <a:rPr lang="en-US" baseline="30000" dirty="0" smtClean="0"/>
              <a:t>rd</a:t>
            </a:r>
            <a:r>
              <a:rPr lang="en-US" baseline="0" dirty="0" smtClean="0"/>
              <a:t> contribution due to lack of time.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2DCF99-46F4-406E-8DC6-D03B649CBAF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2DCF99-46F4-406E-8DC6-D03B649CBAF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7305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2DCF99-46F4-406E-8DC6-D03B649CBAF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2DCF99-46F4-406E-8DC6-D03B649CBAF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7305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2DCF99-46F4-406E-8DC6-D03B649CBAF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111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440BC-D4CA-4DF9-B9CE-F111958D525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2DCF99-46F4-406E-8DC6-D03B649CBAF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7305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2DCF99-46F4-406E-8DC6-D03B649CBAF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113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2DCF99-46F4-406E-8DC6-D03B649CBAF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7305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2DCF99-46F4-406E-8DC6-D03B649CBAF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7305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2DCF99-46F4-406E-8DC6-D03B649CBAF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73058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2DCF99-46F4-406E-8DC6-D03B649CBAF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7305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2DCF99-46F4-406E-8DC6-D03B649CBAF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73058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2DCF99-46F4-406E-8DC6-D03B649CBAF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73058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E8D5F-CA10-483C-A8D6-BDF1C7B7D62F}" type="slidenum">
              <a:rPr lang="en-GB" smtClean="0"/>
              <a:t>121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59237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2DCF99-46F4-406E-8DC6-D03B649CBAF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730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9440BC-D4CA-4DF9-B9CE-F111958D525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6BF424-EDFC-4DB0-B5F7-00EC7CA0E4B6}" type="slidenum">
              <a:rPr lang="ar-SA"/>
              <a:pPr/>
              <a:t>124</a:t>
            </a:fld>
            <a:endParaRPr lang="en-GB"/>
          </a:p>
        </p:txBody>
      </p:sp>
      <p:sp>
        <p:nvSpPr>
          <p:cNvPr id="31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2DCF99-46F4-406E-8DC6-D03B649CBAF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73058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E8D5F-CA10-483C-A8D6-BDF1C7B7D62F}" type="slidenum">
              <a:rPr lang="en-GB" smtClean="0"/>
              <a:t>130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83724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E8D5F-CA10-483C-A8D6-BDF1C7B7D62F}" type="slidenum">
              <a:rPr lang="en-GB" smtClean="0">
                <a:solidFill>
                  <a:prstClr val="black"/>
                </a:solidFill>
              </a:rPr>
              <a:pPr/>
              <a:t>145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83724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E8D5F-CA10-483C-A8D6-BDF1C7B7D62F}" type="slidenum">
              <a:rPr lang="en-GB" smtClean="0">
                <a:solidFill>
                  <a:prstClr val="black"/>
                </a:solidFill>
              </a:rPr>
              <a:pPr/>
              <a:t>146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83724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E8D5F-CA10-483C-A8D6-BDF1C7B7D62F}" type="slidenum">
              <a:rPr lang="en-GB" smtClean="0">
                <a:solidFill>
                  <a:prstClr val="black"/>
                </a:solidFill>
              </a:rPr>
              <a:pPr/>
              <a:t>147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83724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E8D5F-CA10-483C-A8D6-BDF1C7B7D62F}" type="slidenum">
              <a:rPr lang="en-GB" smtClean="0">
                <a:solidFill>
                  <a:prstClr val="black"/>
                </a:solidFill>
              </a:rPr>
              <a:pPr/>
              <a:t>148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83724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E8D5F-CA10-483C-A8D6-BDF1C7B7D62F}" type="slidenum">
              <a:rPr lang="en-GB" smtClean="0">
                <a:solidFill>
                  <a:prstClr val="black"/>
                </a:solidFill>
              </a:rPr>
              <a:pPr/>
              <a:t>149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83724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E8D5F-CA10-483C-A8D6-BDF1C7B7D62F}" type="slidenum">
              <a:rPr lang="en-GB" smtClean="0">
                <a:solidFill>
                  <a:prstClr val="black"/>
                </a:solidFill>
              </a:rPr>
              <a:pPr/>
              <a:t>150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83724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E8D5F-CA10-483C-A8D6-BDF1C7B7D62F}" type="slidenum">
              <a:rPr lang="en-GB" smtClean="0">
                <a:solidFill>
                  <a:prstClr val="black"/>
                </a:solidFill>
              </a:rPr>
              <a:pPr/>
              <a:t>151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8372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EA02E1-0646-44A6-BA3B-0F026955910A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89</a:t>
            </a:fld>
            <a:endParaRPr lang="en-US">
              <a:cs typeface="Arial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E8D5F-CA10-483C-A8D6-BDF1C7B7D62F}" type="slidenum">
              <a:rPr lang="en-GB" smtClean="0">
                <a:solidFill>
                  <a:prstClr val="black"/>
                </a:solidFill>
              </a:rPr>
              <a:pPr/>
              <a:t>153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83724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E8D5F-CA10-483C-A8D6-BDF1C7B7D62F}" type="slidenum">
              <a:rPr lang="en-GB" smtClean="0">
                <a:solidFill>
                  <a:prstClr val="black"/>
                </a:solidFill>
              </a:rPr>
              <a:pPr/>
              <a:t>154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83724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E8D5F-CA10-483C-A8D6-BDF1C7B7D62F}" type="slidenum">
              <a:rPr lang="en-GB" smtClean="0">
                <a:solidFill>
                  <a:prstClr val="black"/>
                </a:solidFill>
              </a:rPr>
              <a:pPr/>
              <a:t>155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83724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E8D5F-CA10-483C-A8D6-BDF1C7B7D62F}" type="slidenum">
              <a:rPr lang="en-GB" smtClean="0">
                <a:solidFill>
                  <a:prstClr val="black"/>
                </a:solidFill>
              </a:rPr>
              <a:pPr/>
              <a:t>156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83724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E8D5F-CA10-483C-A8D6-BDF1C7B7D62F}" type="slidenum">
              <a:rPr lang="en-GB" smtClean="0">
                <a:solidFill>
                  <a:prstClr val="black"/>
                </a:solidFill>
              </a:rPr>
              <a:pPr/>
              <a:t>157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83724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>
                <a:solidFill>
                  <a:srgbClr val="00007D"/>
                </a:solidFill>
              </a:rPr>
              <a:t>The propositional logic language can represent any locally constrained CCF game, and that it can be extended so as to represent any CCF game</a:t>
            </a:r>
            <a:endParaRPr lang="en-GB" sz="1200" dirty="0">
              <a:solidFill>
                <a:srgbClr val="00007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6A428-8D35-4633-990E-E572B16E3262}" type="slidenum">
              <a:rPr lang="en-GB" smtClean="0">
                <a:solidFill>
                  <a:prstClr val="black"/>
                </a:solidFill>
              </a:rPr>
              <a:pPr/>
              <a:t>161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51293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6A428-8D35-4633-990E-E572B16E3262}" type="slidenum">
              <a:rPr lang="en-GB" smtClean="0">
                <a:solidFill>
                  <a:prstClr val="black"/>
                </a:solidFill>
              </a:rPr>
              <a:pPr/>
              <a:t>162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51293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6A428-8D35-4633-990E-E572B16E3262}" type="slidenum">
              <a:rPr lang="en-GB" smtClean="0">
                <a:solidFill>
                  <a:prstClr val="black"/>
                </a:solidFill>
              </a:rPr>
              <a:pPr/>
              <a:t>163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51293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6A428-8D35-4633-990E-E572B16E3262}" type="slidenum">
              <a:rPr lang="en-GB" smtClean="0">
                <a:solidFill>
                  <a:prstClr val="black"/>
                </a:solidFill>
              </a:rPr>
              <a:pPr/>
              <a:t>164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51293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6A428-8D35-4633-990E-E572B16E3262}" type="slidenum">
              <a:rPr lang="en-GB" smtClean="0">
                <a:solidFill>
                  <a:prstClr val="black"/>
                </a:solidFill>
              </a:rPr>
              <a:pPr/>
              <a:t>165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5129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2DCF99-46F4-406E-8DC6-D03B649CBAF0}" type="slidenum">
              <a:rPr lang="en-US" smtClean="0"/>
              <a:pPr>
                <a:defRPr/>
              </a:pPr>
              <a:t>94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31FE63-C1B2-4CDD-A9B2-64AEC8B65AE8}" type="slidenum">
              <a:rPr lang="en-GB" smtClean="0">
                <a:solidFill>
                  <a:prstClr val="black"/>
                </a:solidFill>
                <a:cs typeface="Arial" pitchFamily="34" charset="0"/>
              </a:rPr>
              <a:pPr/>
              <a:t>166</a:t>
            </a:fld>
            <a:endParaRPr lang="en-GB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6A428-8D35-4633-990E-E572B16E3262}" type="slidenum">
              <a:rPr lang="en-GB" smtClean="0">
                <a:solidFill>
                  <a:prstClr val="black"/>
                </a:solidFill>
              </a:rPr>
              <a:pPr/>
              <a:t>167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51293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cs typeface="Arial" pitchFamily="34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81B09D-0AEA-441D-A7F9-AEB3A8C671E1}" type="slidenum">
              <a:rPr lang="en-GB" smtClean="0">
                <a:solidFill>
                  <a:prstClr val="black"/>
                </a:solidFill>
                <a:cs typeface="Arial" pitchFamily="34" charset="0"/>
              </a:rPr>
              <a:pPr/>
              <a:t>168</a:t>
            </a:fld>
            <a:endParaRPr lang="en-GB" smtClean="0">
              <a:solidFill>
                <a:prstClr val="black"/>
              </a:solidFill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6A428-8D35-4633-990E-E572B16E3262}" type="slidenum">
              <a:rPr lang="en-GB" smtClean="0">
                <a:solidFill>
                  <a:prstClr val="black"/>
                </a:solidFill>
              </a:rPr>
              <a:pPr/>
              <a:t>169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51293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cs typeface="Arial" pitchFamily="34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81B09D-0AEA-441D-A7F9-AEB3A8C671E1}" type="slidenum">
              <a:rPr lang="en-GB" smtClean="0">
                <a:solidFill>
                  <a:prstClr val="black"/>
                </a:solidFill>
                <a:cs typeface="Arial" pitchFamily="34" charset="0"/>
              </a:rPr>
              <a:pPr/>
              <a:t>170</a:t>
            </a:fld>
            <a:endParaRPr lang="en-GB" smtClean="0">
              <a:solidFill>
                <a:prstClr val="black"/>
              </a:solidFill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31FE63-C1B2-4CDD-A9B2-64AEC8B65AE8}" type="slidenum">
              <a:rPr lang="en-GB" smtClean="0">
                <a:solidFill>
                  <a:prstClr val="black"/>
                </a:solidFill>
                <a:cs typeface="Arial" pitchFamily="34" charset="0"/>
              </a:rPr>
              <a:pPr/>
              <a:t>171</a:t>
            </a:fld>
            <a:endParaRPr lang="en-GB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31FE63-C1B2-4CDD-A9B2-64AEC8B65AE8}" type="slidenum">
              <a:rPr lang="en-GB" smtClean="0">
                <a:solidFill>
                  <a:prstClr val="black"/>
                </a:solidFill>
                <a:cs typeface="Arial" pitchFamily="34" charset="0"/>
              </a:rPr>
              <a:pPr/>
              <a:t>172</a:t>
            </a:fld>
            <a:endParaRPr lang="en-GB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342900" indent="-342900">
              <a:buFontTx/>
              <a:buBlip>
                <a:blip r:embed="rId3"/>
              </a:buBlip>
            </a:pPr>
            <a:r>
              <a:rPr lang="en-GB" sz="1200" dirty="0" smtClean="0">
                <a:solidFill>
                  <a:srgbClr val="00007D"/>
                </a:solidFill>
              </a:rPr>
              <a:t>Each pair is guaranteed to generate a unique set of </a:t>
            </a:r>
            <a:r>
              <a:rPr lang="en-GB" sz="1200" smtClean="0">
                <a:solidFill>
                  <a:srgbClr val="00007D"/>
                </a:solidFill>
              </a:rPr>
              <a:t>coalitions.</a:t>
            </a:r>
            <a:endParaRPr lang="en-GB" sz="300" dirty="0" smtClean="0">
              <a:solidFill>
                <a:srgbClr val="00007D"/>
              </a:solidFill>
            </a:endParaRPr>
          </a:p>
          <a:p>
            <a:pPr marL="342900" indent="-342900">
              <a:buFontTx/>
              <a:buBlip>
                <a:blip r:embed="rId3"/>
              </a:buBlip>
            </a:pPr>
            <a:r>
              <a:rPr lang="en-GB" sz="1200" dirty="0" smtClean="0">
                <a:solidFill>
                  <a:srgbClr val="00007D"/>
                </a:solidFill>
              </a:rPr>
              <a:t>The union of the coalitions corresponding to different pairs is guaranteed to cover the set of feasible coalitions.</a:t>
            </a:r>
          </a:p>
          <a:p>
            <a:pPr eaLnBrk="1" hangingPunct="1"/>
            <a:endParaRPr lang="en-GB" dirty="0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2DCF99-46F4-406E-8DC6-D03B649CBAF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2DCF99-46F4-406E-8DC6-D03B649CBAF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2DCF99-46F4-406E-8DC6-D03B649CBAF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2DCF99-46F4-406E-8DC6-D03B649CBAF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100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DD2D8-5ADF-447C-82C9-ABD1AEBEDDAE}" type="datetimeFigureOut">
              <a:rPr lang="en-GB" smtClean="0"/>
              <a:pPr/>
              <a:t>13/07/2012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EE6A1-141F-4B90-A852-40F7E60950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DD2D8-5ADF-447C-82C9-ABD1AEBEDDAE}" type="datetimeFigureOut">
              <a:rPr lang="en-GB" smtClean="0"/>
              <a:pPr/>
              <a:t>13/07/2012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EE6A1-141F-4B90-A852-40F7E60950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DD2D8-5ADF-447C-82C9-ABD1AEBEDDAE}" type="datetimeFigureOut">
              <a:rPr lang="en-GB" smtClean="0"/>
              <a:pPr/>
              <a:t>13/07/2012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EE6A1-141F-4B90-A852-40F7E60950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B3D2B-E325-4450-A44A-E2F4ED8C0D7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54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23D43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eaLnBrk="0" hangingPunct="0">
              <a:defRPr/>
            </a:pPr>
            <a:fld id="{864BD044-C87D-409A-A2DA-20DFC0E22E27}" type="slidenum">
              <a:rPr lang="ar-SA" sz="1200">
                <a:solidFill>
                  <a:srgbClr val="323D43"/>
                </a:solidFill>
                <a:latin typeface="Lucida Sans" pitchFamily="16" charset="0"/>
                <a:ea typeface="ＭＳ Ｐゴシック" pitchFamily="16" charset="-128"/>
                <a:cs typeface="+mn-cs"/>
              </a:rPr>
              <a:pPr algn="ctr" eaLnBrk="0" hangingPunct="0">
                <a:defRPr/>
              </a:pPr>
              <a:t>‹#›</a:t>
            </a:fld>
            <a:endParaRPr lang="en-US" sz="1200">
              <a:solidFill>
                <a:srgbClr val="323D43"/>
              </a:solidFill>
              <a:latin typeface="Lucida Sans" pitchFamily="16" charset="0"/>
              <a:ea typeface="ＭＳ Ｐゴシック" pitchFamily="16" charset="-128"/>
              <a:cs typeface="+mn-cs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23D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155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DD2D8-5ADF-447C-82C9-ABD1AEBEDDAE}" type="datetimeFigureOut">
              <a:rPr lang="en-GB" smtClean="0"/>
              <a:pPr/>
              <a:t>13/07/2012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EE6A1-141F-4B90-A852-40F7E60950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DD2D8-5ADF-447C-82C9-ABD1AEBEDDAE}" type="datetimeFigureOut">
              <a:rPr lang="en-GB" smtClean="0"/>
              <a:pPr/>
              <a:t>13/07/2012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EE6A1-141F-4B90-A852-40F7E60950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DD2D8-5ADF-447C-82C9-ABD1AEBEDDAE}" type="datetimeFigureOut">
              <a:rPr lang="en-GB" smtClean="0"/>
              <a:pPr/>
              <a:t>13/07/2012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EE6A1-141F-4B90-A852-40F7E60950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DD2D8-5ADF-447C-82C9-ABD1AEBEDDAE}" type="datetimeFigureOut">
              <a:rPr lang="en-GB" smtClean="0"/>
              <a:pPr/>
              <a:t>13/07/2012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EE6A1-141F-4B90-A852-40F7E60950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DD2D8-5ADF-447C-82C9-ABD1AEBEDDAE}" type="datetimeFigureOut">
              <a:rPr lang="en-GB" smtClean="0"/>
              <a:pPr/>
              <a:t>13/07/2012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EE6A1-141F-4B90-A852-40F7E60950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DD2D8-5ADF-447C-82C9-ABD1AEBEDDAE}" type="datetimeFigureOut">
              <a:rPr lang="en-GB" smtClean="0"/>
              <a:pPr/>
              <a:t>13/07/2012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EE6A1-141F-4B90-A852-40F7E60950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DD2D8-5ADF-447C-82C9-ABD1AEBEDDAE}" type="datetimeFigureOut">
              <a:rPr lang="en-GB" smtClean="0"/>
              <a:pPr/>
              <a:t>13/07/2012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EE6A1-141F-4B90-A852-40F7E60950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DD2D8-5ADF-447C-82C9-ABD1AEBEDDAE}" type="datetimeFigureOut">
              <a:rPr lang="en-GB" smtClean="0"/>
              <a:pPr/>
              <a:t>13/07/2012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EE6A1-141F-4B90-A852-40F7E609505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DD2D8-5ADF-447C-82C9-ABD1AEBEDDAE}" type="datetimeFigureOut">
              <a:rPr lang="en-GB" smtClean="0"/>
              <a:pPr/>
              <a:t>13/07/2012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EE6A1-141F-4B90-A852-40F7E609505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8.tiff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62.png"/><Relationship Id="rId4" Type="http://schemas.openxmlformats.org/officeDocument/2006/relationships/image" Target="../media/image4.pn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6.png"/></Relationships>
</file>

<file path=ppt/slides/_rels/slide10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10" Type="http://schemas.openxmlformats.org/officeDocument/2006/relationships/image" Target="../media/image123.png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4.png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2.pn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9" Type="http://schemas.openxmlformats.org/officeDocument/2006/relationships/image" Target="../media/image1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3.png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0.png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0.png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3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0.png"/><Relationship Id="rId4" Type="http://schemas.openxmlformats.org/officeDocument/2006/relationships/image" Target="../media/image42.png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1.xml"/></Relationships>
</file>

<file path=ppt/slides/_rels/slide1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70.png"/><Relationship Id="rId7" Type="http://schemas.openxmlformats.org/officeDocument/2006/relationships/image" Target="../media/image113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0.png"/><Relationship Id="rId5" Type="http://schemas.openxmlformats.org/officeDocument/2006/relationships/image" Target="../media/image90.png"/><Relationship Id="rId10" Type="http://schemas.openxmlformats.org/officeDocument/2006/relationships/image" Target="../media/image141.png"/><Relationship Id="rId4" Type="http://schemas.openxmlformats.org/officeDocument/2006/relationships/image" Target="../media/image80.png"/><Relationship Id="rId9" Type="http://schemas.openxmlformats.org/officeDocument/2006/relationships/image" Target="../media/image131.png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251.png"/><Relationship Id="rId1" Type="http://schemas.openxmlformats.org/officeDocument/2006/relationships/slideLayout" Target="../slideLayouts/slideLayout1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1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1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1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1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1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1.xml"/></Relationships>
</file>

<file path=ppt/slides/_rels/slide1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1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1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g"/><Relationship Id="rId13" Type="http://schemas.openxmlformats.org/officeDocument/2006/relationships/image" Target="../media/image49.jpg"/><Relationship Id="rId3" Type="http://schemas.openxmlformats.org/officeDocument/2006/relationships/image" Target="../media/image39.jpg"/><Relationship Id="rId7" Type="http://schemas.openxmlformats.org/officeDocument/2006/relationships/image" Target="../media/image43.jpg"/><Relationship Id="rId12" Type="http://schemas.openxmlformats.org/officeDocument/2006/relationships/image" Target="../media/image48.jpg"/><Relationship Id="rId2" Type="http://schemas.openxmlformats.org/officeDocument/2006/relationships/notesSlide" Target="../notesSlides/notesSlide47.xml"/><Relationship Id="rId16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g"/><Relationship Id="rId11" Type="http://schemas.openxmlformats.org/officeDocument/2006/relationships/image" Target="../media/image47.jpg"/><Relationship Id="rId5" Type="http://schemas.openxmlformats.org/officeDocument/2006/relationships/image" Target="../media/image41.jpg"/><Relationship Id="rId15" Type="http://schemas.openxmlformats.org/officeDocument/2006/relationships/image" Target="../media/image51.gif"/><Relationship Id="rId10" Type="http://schemas.openxmlformats.org/officeDocument/2006/relationships/image" Target="../media/image46.jpg"/><Relationship Id="rId4" Type="http://schemas.openxmlformats.org/officeDocument/2006/relationships/image" Target="../media/image40.jpg"/><Relationship Id="rId9" Type="http://schemas.openxmlformats.org/officeDocument/2006/relationships/image" Target="../media/image45.jpg"/><Relationship Id="rId14" Type="http://schemas.openxmlformats.org/officeDocument/2006/relationships/image" Target="../media/image50.jpg"/></Relationships>
</file>

<file path=ppt/slides/_rels/slide1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g"/><Relationship Id="rId3" Type="http://schemas.openxmlformats.org/officeDocument/2006/relationships/image" Target="../media/image39.jpg"/><Relationship Id="rId7" Type="http://schemas.openxmlformats.org/officeDocument/2006/relationships/image" Target="../media/image49.jp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g"/><Relationship Id="rId5" Type="http://schemas.openxmlformats.org/officeDocument/2006/relationships/image" Target="../media/image43.jpg"/><Relationship Id="rId10" Type="http://schemas.openxmlformats.org/officeDocument/2006/relationships/image" Target="../media/image52.jpeg"/><Relationship Id="rId4" Type="http://schemas.openxmlformats.org/officeDocument/2006/relationships/image" Target="../media/image42.jpg"/><Relationship Id="rId9" Type="http://schemas.openxmlformats.org/officeDocument/2006/relationships/image" Target="../media/image51.gif"/></Relationships>
</file>

<file path=ppt/slides/_rels/slide1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1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1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1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0.png"/></Relationships>
</file>

<file path=ppt/slides/_rels/slide1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1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1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1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1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/Relationships>
</file>

<file path=ppt/slides/_rels/slide1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7" Type="http://schemas.openxmlformats.org/officeDocument/2006/relationships/image" Target="../media/image10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C00000"/>
                </a:solidFill>
                <a:latin typeface="Lucida Fax" pitchFamily="18" charset="0"/>
              </a:rPr>
              <a:t>Chapter 8: </a:t>
            </a:r>
            <a:br>
              <a:rPr lang="en-GB" b="1" dirty="0" smtClean="0">
                <a:solidFill>
                  <a:srgbClr val="C00000"/>
                </a:solidFill>
                <a:latin typeface="Lucida Fax" pitchFamily="18" charset="0"/>
              </a:rPr>
            </a:br>
            <a:r>
              <a:rPr lang="en-GB" b="1" dirty="0" smtClean="0">
                <a:solidFill>
                  <a:srgbClr val="C00000"/>
                </a:solidFill>
                <a:latin typeface="Lucida Fax" pitchFamily="18" charset="0"/>
              </a:rPr>
              <a:t>Computational Coalition Formation </a:t>
            </a:r>
            <a:r>
              <a:rPr lang="en-GB" sz="5300" dirty="0" smtClean="0"/>
              <a:t/>
            </a:r>
            <a:br>
              <a:rPr lang="en-GB" sz="5300" dirty="0" smtClean="0"/>
            </a:br>
            <a:r>
              <a:rPr lang="en-GB" sz="5300" dirty="0" smtClean="0"/>
              <a:t/>
            </a:r>
            <a:br>
              <a:rPr lang="en-GB" sz="5300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3040" y="3284984"/>
            <a:ext cx="8640960" cy="1752600"/>
          </a:xfrm>
        </p:spPr>
        <p:txBody>
          <a:bodyPr>
            <a:no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Edith Elkind</a:t>
            </a: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chemeClr val="tx1"/>
                </a:solidFill>
              </a:rPr>
              <a:t>(Nanyang Technological University, Singapore)</a:t>
            </a:r>
            <a:br>
              <a:rPr lang="en-GB" dirty="0" smtClean="0">
                <a:solidFill>
                  <a:schemeClr val="tx1"/>
                </a:solidFill>
              </a:rPr>
            </a:br>
            <a:r>
              <a:rPr lang="en-GB" dirty="0" err="1" smtClean="0">
                <a:solidFill>
                  <a:srgbClr val="0070C0"/>
                </a:solidFill>
              </a:rPr>
              <a:t>Talal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  <a:r>
              <a:rPr lang="en-GB" dirty="0" err="1" smtClean="0">
                <a:solidFill>
                  <a:srgbClr val="0070C0"/>
                </a:solidFill>
              </a:rPr>
              <a:t>Rahwan</a:t>
            </a:r>
            <a:r>
              <a:rPr lang="en-GB" dirty="0" smtClean="0">
                <a:solidFill>
                  <a:srgbClr val="0070C0"/>
                </a:solidFill>
              </a:rPr>
              <a:t>, Nicholas R. Jennings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(University of Southampton, UK)</a:t>
            </a: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Non-Transferable Utility Games: Writing Papers</a:t>
            </a:r>
            <a:endParaRPr lang="en-US" sz="35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184" y="1600200"/>
            <a:ext cx="8435280" cy="499715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</a:t>
            </a:r>
            <a:r>
              <a:rPr lang="en-GB" dirty="0" smtClean="0"/>
              <a:t> researchers working at </a:t>
            </a:r>
            <a:r>
              <a:rPr lang="en-GB" dirty="0" smtClean="0">
                <a:solidFill>
                  <a:srgbClr val="FF0000"/>
                </a:solidFill>
              </a:rPr>
              <a:t>n</a:t>
            </a:r>
            <a:r>
              <a:rPr lang="en-GB" dirty="0" smtClean="0"/>
              <a:t> different universities can form groups to write papers on game theory</a:t>
            </a:r>
          </a:p>
          <a:p>
            <a:r>
              <a:rPr lang="en-GB" dirty="0" smtClean="0"/>
              <a:t>each group of researchers can work together; </a:t>
            </a:r>
            <a:br>
              <a:rPr lang="en-GB" dirty="0" smtClean="0"/>
            </a:br>
            <a:r>
              <a:rPr lang="en-GB" dirty="0" smtClean="0"/>
              <a:t>the composition of a group determines the quality of the paper they produce</a:t>
            </a:r>
          </a:p>
          <a:p>
            <a:r>
              <a:rPr lang="en-GB" dirty="0" smtClean="0"/>
              <a:t>each author receives a payoff </a:t>
            </a:r>
            <a:br>
              <a:rPr lang="en-GB" dirty="0" smtClean="0"/>
            </a:br>
            <a:r>
              <a:rPr lang="en-GB" dirty="0" smtClean="0"/>
              <a:t>from his own university </a:t>
            </a:r>
          </a:p>
          <a:p>
            <a:pPr lvl="1"/>
            <a:r>
              <a:rPr lang="en-GB" dirty="0" smtClean="0"/>
              <a:t>promotion</a:t>
            </a:r>
          </a:p>
          <a:p>
            <a:pPr lvl="1"/>
            <a:r>
              <a:rPr lang="en-GB" dirty="0" smtClean="0"/>
              <a:t>bonus</a:t>
            </a:r>
          </a:p>
          <a:p>
            <a:pPr lvl="1"/>
            <a:r>
              <a:rPr lang="en-GB" dirty="0" smtClean="0"/>
              <a:t>teaching load reduction</a:t>
            </a:r>
          </a:p>
          <a:p>
            <a:r>
              <a:rPr lang="en-GB" dirty="0" smtClean="0"/>
              <a:t>Payoffs are non-transferable</a:t>
            </a:r>
            <a:endParaRPr lang="en-US" dirty="0"/>
          </a:p>
        </p:txBody>
      </p:sp>
      <p:pic>
        <p:nvPicPr>
          <p:cNvPr id="4" name="Picture 3" descr="mask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96336" y="3717032"/>
            <a:ext cx="860152" cy="1138436"/>
          </a:xfrm>
          <a:prstGeom prst="rect">
            <a:avLst/>
          </a:prstGeom>
        </p:spPr>
      </p:pic>
      <p:pic>
        <p:nvPicPr>
          <p:cNvPr id="5" name="Picture 4" descr="auman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3429000"/>
            <a:ext cx="1219200" cy="1042416"/>
          </a:xfrm>
          <a:prstGeom prst="rect">
            <a:avLst/>
          </a:prstGeom>
        </p:spPr>
      </p:pic>
      <p:pic>
        <p:nvPicPr>
          <p:cNvPr id="6" name="Picture 5" descr="shaple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5805264"/>
            <a:ext cx="1100409" cy="819026"/>
          </a:xfrm>
          <a:prstGeom prst="rect">
            <a:avLst/>
          </a:prstGeom>
        </p:spPr>
      </p:pic>
      <p:pic>
        <p:nvPicPr>
          <p:cNvPr id="7" name="Picture 6" descr="myerso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84368" y="5085184"/>
            <a:ext cx="723528" cy="1085292"/>
          </a:xfrm>
          <a:prstGeom prst="rect">
            <a:avLst/>
          </a:prstGeom>
        </p:spPr>
      </p:pic>
      <p:pic>
        <p:nvPicPr>
          <p:cNvPr id="8" name="Picture 7" descr="arrow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32680" y="4869160"/>
            <a:ext cx="996816" cy="1001266"/>
          </a:xfrm>
          <a:prstGeom prst="rect">
            <a:avLst/>
          </a:prstGeom>
        </p:spPr>
      </p:pic>
      <p:pic>
        <p:nvPicPr>
          <p:cNvPr id="9" name="Picture 8" descr="nash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372200" y="4653136"/>
            <a:ext cx="856868" cy="1019090"/>
          </a:xfrm>
          <a:prstGeom prst="rect">
            <a:avLst/>
          </a:prstGeom>
        </p:spPr>
      </p:pic>
      <p:sp>
        <p:nvSpPr>
          <p:cNvPr id="10" name="Freeform 9"/>
          <p:cNvSpPr/>
          <p:nvPr/>
        </p:nvSpPr>
        <p:spPr>
          <a:xfrm>
            <a:off x="7295633" y="3429000"/>
            <a:ext cx="1668855" cy="2952328"/>
          </a:xfrm>
          <a:custGeom>
            <a:avLst/>
            <a:gdLst>
              <a:gd name="connsiteX0" fmla="*/ 128361 w 1668855"/>
              <a:gd name="connsiteY0" fmla="*/ 1818323 h 3307489"/>
              <a:gd name="connsiteX1" fmla="*/ 128361 w 1668855"/>
              <a:gd name="connsiteY1" fmla="*/ 1818323 h 3307489"/>
              <a:gd name="connsiteX2" fmla="*/ 89172 w 1668855"/>
              <a:gd name="connsiteY2" fmla="*/ 1609317 h 3307489"/>
              <a:gd name="connsiteX3" fmla="*/ 63046 w 1668855"/>
              <a:gd name="connsiteY3" fmla="*/ 1491752 h 3307489"/>
              <a:gd name="connsiteX4" fmla="*/ 49983 w 1668855"/>
              <a:gd name="connsiteY4" fmla="*/ 1413374 h 3307489"/>
              <a:gd name="connsiteX5" fmla="*/ 23858 w 1668855"/>
              <a:gd name="connsiteY5" fmla="*/ 799420 h 3307489"/>
              <a:gd name="connsiteX6" fmla="*/ 36921 w 1668855"/>
              <a:gd name="connsiteY6" fmla="*/ 198529 h 3307489"/>
              <a:gd name="connsiteX7" fmla="*/ 141423 w 1668855"/>
              <a:gd name="connsiteY7" fmla="*/ 172403 h 3307489"/>
              <a:gd name="connsiteX8" fmla="*/ 454932 w 1668855"/>
              <a:gd name="connsiteY8" fmla="*/ 159340 h 3307489"/>
              <a:gd name="connsiteX9" fmla="*/ 598623 w 1668855"/>
              <a:gd name="connsiteY9" fmla="*/ 146277 h 3307489"/>
              <a:gd name="connsiteX10" fmla="*/ 637812 w 1668855"/>
              <a:gd name="connsiteY10" fmla="*/ 133214 h 3307489"/>
              <a:gd name="connsiteX11" fmla="*/ 742315 w 1668855"/>
              <a:gd name="connsiteY11" fmla="*/ 107089 h 3307489"/>
              <a:gd name="connsiteX12" fmla="*/ 912132 w 1668855"/>
              <a:gd name="connsiteY12" fmla="*/ 94026 h 3307489"/>
              <a:gd name="connsiteX13" fmla="*/ 1408521 w 1668855"/>
              <a:gd name="connsiteY13" fmla="*/ 146277 h 3307489"/>
              <a:gd name="connsiteX14" fmla="*/ 1434646 w 1668855"/>
              <a:gd name="connsiteY14" fmla="*/ 185466 h 3307489"/>
              <a:gd name="connsiteX15" fmla="*/ 1460772 w 1668855"/>
              <a:gd name="connsiteY15" fmla="*/ 276906 h 3307489"/>
              <a:gd name="connsiteX16" fmla="*/ 1486898 w 1668855"/>
              <a:gd name="connsiteY16" fmla="*/ 368346 h 3307489"/>
              <a:gd name="connsiteX17" fmla="*/ 1499961 w 1668855"/>
              <a:gd name="connsiteY17" fmla="*/ 851672 h 3307489"/>
              <a:gd name="connsiteX18" fmla="*/ 1526086 w 1668855"/>
              <a:gd name="connsiteY18" fmla="*/ 969237 h 3307489"/>
              <a:gd name="connsiteX19" fmla="*/ 1565275 w 1668855"/>
              <a:gd name="connsiteY19" fmla="*/ 1517877 h 3307489"/>
              <a:gd name="connsiteX20" fmla="*/ 1578338 w 1668855"/>
              <a:gd name="connsiteY20" fmla="*/ 1779134 h 3307489"/>
              <a:gd name="connsiteX21" fmla="*/ 1617526 w 1668855"/>
              <a:gd name="connsiteY21" fmla="*/ 1896700 h 3307489"/>
              <a:gd name="connsiteX22" fmla="*/ 1630589 w 1668855"/>
              <a:gd name="connsiteY22" fmla="*/ 1962014 h 3307489"/>
              <a:gd name="connsiteX23" fmla="*/ 1643652 w 1668855"/>
              <a:gd name="connsiteY23" fmla="*/ 2680472 h 3307489"/>
              <a:gd name="connsiteX24" fmla="*/ 1604463 w 1668855"/>
              <a:gd name="connsiteY24" fmla="*/ 2954792 h 3307489"/>
              <a:gd name="connsiteX25" fmla="*/ 1578338 w 1668855"/>
              <a:gd name="connsiteY25" fmla="*/ 3059294 h 3307489"/>
              <a:gd name="connsiteX26" fmla="*/ 1526086 w 1668855"/>
              <a:gd name="connsiteY26" fmla="*/ 3163797 h 3307489"/>
              <a:gd name="connsiteX27" fmla="*/ 1513023 w 1668855"/>
              <a:gd name="connsiteY27" fmla="*/ 3216049 h 3307489"/>
              <a:gd name="connsiteX28" fmla="*/ 1499961 w 1668855"/>
              <a:gd name="connsiteY28" fmla="*/ 3281363 h 3307489"/>
              <a:gd name="connsiteX29" fmla="*/ 1460772 w 1668855"/>
              <a:gd name="connsiteY29" fmla="*/ 3307489 h 3307489"/>
              <a:gd name="connsiteX30" fmla="*/ 1356269 w 1668855"/>
              <a:gd name="connsiteY30" fmla="*/ 3307489 h 3307489"/>
              <a:gd name="connsiteX31" fmla="*/ 1186452 w 1668855"/>
              <a:gd name="connsiteY31" fmla="*/ 3281363 h 3307489"/>
              <a:gd name="connsiteX32" fmla="*/ 1016635 w 1668855"/>
              <a:gd name="connsiteY32" fmla="*/ 3268300 h 3307489"/>
              <a:gd name="connsiteX33" fmla="*/ 899069 w 1668855"/>
              <a:gd name="connsiteY33" fmla="*/ 3255237 h 3307489"/>
              <a:gd name="connsiteX34" fmla="*/ 859881 w 1668855"/>
              <a:gd name="connsiteY34" fmla="*/ 3229112 h 3307489"/>
              <a:gd name="connsiteX35" fmla="*/ 794566 w 1668855"/>
              <a:gd name="connsiteY35" fmla="*/ 3216049 h 3307489"/>
              <a:gd name="connsiteX36" fmla="*/ 637812 w 1668855"/>
              <a:gd name="connsiteY36" fmla="*/ 3098483 h 3307489"/>
              <a:gd name="connsiteX37" fmla="*/ 572498 w 1668855"/>
              <a:gd name="connsiteY37" fmla="*/ 3020106 h 3307489"/>
              <a:gd name="connsiteX38" fmla="*/ 520246 w 1668855"/>
              <a:gd name="connsiteY38" fmla="*/ 2941729 h 3307489"/>
              <a:gd name="connsiteX39" fmla="*/ 494121 w 1668855"/>
              <a:gd name="connsiteY39" fmla="*/ 2850289 h 3307489"/>
              <a:gd name="connsiteX40" fmla="*/ 454932 w 1668855"/>
              <a:gd name="connsiteY40" fmla="*/ 2758849 h 3307489"/>
              <a:gd name="connsiteX41" fmla="*/ 441869 w 1668855"/>
              <a:gd name="connsiteY41" fmla="*/ 2706597 h 3307489"/>
              <a:gd name="connsiteX42" fmla="*/ 415743 w 1668855"/>
              <a:gd name="connsiteY42" fmla="*/ 2667409 h 3307489"/>
              <a:gd name="connsiteX43" fmla="*/ 389618 w 1668855"/>
              <a:gd name="connsiteY43" fmla="*/ 2562906 h 3307489"/>
              <a:gd name="connsiteX44" fmla="*/ 363492 w 1668855"/>
              <a:gd name="connsiteY44" fmla="*/ 2497592 h 3307489"/>
              <a:gd name="connsiteX45" fmla="*/ 350429 w 1668855"/>
              <a:gd name="connsiteY45" fmla="*/ 2458403 h 3307489"/>
              <a:gd name="connsiteX46" fmla="*/ 324303 w 1668855"/>
              <a:gd name="connsiteY46" fmla="*/ 2419214 h 3307489"/>
              <a:gd name="connsiteX47" fmla="*/ 285115 w 1668855"/>
              <a:gd name="connsiteY47" fmla="*/ 2262460 h 3307489"/>
              <a:gd name="connsiteX48" fmla="*/ 272052 w 1668855"/>
              <a:gd name="connsiteY48" fmla="*/ 2223272 h 3307489"/>
              <a:gd name="connsiteX49" fmla="*/ 258989 w 1668855"/>
              <a:gd name="connsiteY49" fmla="*/ 2157957 h 3307489"/>
              <a:gd name="connsiteX50" fmla="*/ 245926 w 1668855"/>
              <a:gd name="connsiteY50" fmla="*/ 2079580 h 3307489"/>
              <a:gd name="connsiteX51" fmla="*/ 219801 w 1668855"/>
              <a:gd name="connsiteY51" fmla="*/ 2001203 h 3307489"/>
              <a:gd name="connsiteX52" fmla="*/ 206738 w 1668855"/>
              <a:gd name="connsiteY52" fmla="*/ 1962014 h 3307489"/>
              <a:gd name="connsiteX53" fmla="*/ 180612 w 1668855"/>
              <a:gd name="connsiteY53" fmla="*/ 1922826 h 3307489"/>
              <a:gd name="connsiteX54" fmla="*/ 167549 w 1668855"/>
              <a:gd name="connsiteY54" fmla="*/ 1883637 h 3307489"/>
              <a:gd name="connsiteX55" fmla="*/ 128361 w 1668855"/>
              <a:gd name="connsiteY55" fmla="*/ 1818323 h 3307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668855" h="3307489">
                <a:moveTo>
                  <a:pt x="128361" y="1818323"/>
                </a:moveTo>
                <a:lnTo>
                  <a:pt x="128361" y="1818323"/>
                </a:lnTo>
                <a:cubicBezTo>
                  <a:pt x="115298" y="1748654"/>
                  <a:pt x="101852" y="1679056"/>
                  <a:pt x="89172" y="1609317"/>
                </a:cubicBezTo>
                <a:cubicBezTo>
                  <a:pt x="70780" y="1508163"/>
                  <a:pt x="86078" y="1560847"/>
                  <a:pt x="63046" y="1491752"/>
                </a:cubicBezTo>
                <a:cubicBezTo>
                  <a:pt x="58692" y="1465626"/>
                  <a:pt x="51042" y="1439839"/>
                  <a:pt x="49983" y="1413374"/>
                </a:cubicBezTo>
                <a:cubicBezTo>
                  <a:pt x="25056" y="790187"/>
                  <a:pt x="98352" y="1022903"/>
                  <a:pt x="23858" y="799420"/>
                </a:cubicBezTo>
                <a:cubicBezTo>
                  <a:pt x="28212" y="599123"/>
                  <a:pt x="0" y="395442"/>
                  <a:pt x="36921" y="198529"/>
                </a:cubicBezTo>
                <a:cubicBezTo>
                  <a:pt x="43538" y="163238"/>
                  <a:pt x="105548" y="173898"/>
                  <a:pt x="141423" y="172403"/>
                </a:cubicBezTo>
                <a:lnTo>
                  <a:pt x="454932" y="159340"/>
                </a:lnTo>
                <a:cubicBezTo>
                  <a:pt x="502829" y="154986"/>
                  <a:pt x="551012" y="153079"/>
                  <a:pt x="598623" y="146277"/>
                </a:cubicBezTo>
                <a:cubicBezTo>
                  <a:pt x="612254" y="144330"/>
                  <a:pt x="624528" y="136837"/>
                  <a:pt x="637812" y="133214"/>
                </a:cubicBezTo>
                <a:cubicBezTo>
                  <a:pt x="672453" y="123767"/>
                  <a:pt x="706770" y="112167"/>
                  <a:pt x="742315" y="107089"/>
                </a:cubicBezTo>
                <a:cubicBezTo>
                  <a:pt x="798517" y="99060"/>
                  <a:pt x="855526" y="98380"/>
                  <a:pt x="912132" y="94026"/>
                </a:cubicBezTo>
                <a:cubicBezTo>
                  <a:pt x="1180643" y="101698"/>
                  <a:pt x="1286624" y="0"/>
                  <a:pt x="1408521" y="146277"/>
                </a:cubicBezTo>
                <a:cubicBezTo>
                  <a:pt x="1418572" y="158338"/>
                  <a:pt x="1425938" y="172403"/>
                  <a:pt x="1434646" y="185466"/>
                </a:cubicBezTo>
                <a:cubicBezTo>
                  <a:pt x="1475483" y="348809"/>
                  <a:pt x="1423291" y="145726"/>
                  <a:pt x="1460772" y="276906"/>
                </a:cubicBezTo>
                <a:cubicBezTo>
                  <a:pt x="1493577" y="391724"/>
                  <a:pt x="1455577" y="274384"/>
                  <a:pt x="1486898" y="368346"/>
                </a:cubicBezTo>
                <a:cubicBezTo>
                  <a:pt x="1491252" y="529455"/>
                  <a:pt x="1489473" y="690846"/>
                  <a:pt x="1499961" y="851672"/>
                </a:cubicBezTo>
                <a:cubicBezTo>
                  <a:pt x="1502574" y="891731"/>
                  <a:pt x="1522682" y="929237"/>
                  <a:pt x="1526086" y="969237"/>
                </a:cubicBezTo>
                <a:cubicBezTo>
                  <a:pt x="1578477" y="1584839"/>
                  <a:pt x="1509281" y="1293907"/>
                  <a:pt x="1565275" y="1517877"/>
                </a:cubicBezTo>
                <a:cubicBezTo>
                  <a:pt x="1569629" y="1604963"/>
                  <a:pt x="1566424" y="1692757"/>
                  <a:pt x="1578338" y="1779134"/>
                </a:cubicBezTo>
                <a:cubicBezTo>
                  <a:pt x="1583982" y="1820055"/>
                  <a:pt x="1606178" y="1856981"/>
                  <a:pt x="1617526" y="1896700"/>
                </a:cubicBezTo>
                <a:cubicBezTo>
                  <a:pt x="1623625" y="1918048"/>
                  <a:pt x="1626235" y="1940243"/>
                  <a:pt x="1630589" y="1962014"/>
                </a:cubicBezTo>
                <a:cubicBezTo>
                  <a:pt x="1664903" y="2322311"/>
                  <a:pt x="1668855" y="2243631"/>
                  <a:pt x="1643652" y="2680472"/>
                </a:cubicBezTo>
                <a:cubicBezTo>
                  <a:pt x="1622246" y="3051502"/>
                  <a:pt x="1641374" y="2819451"/>
                  <a:pt x="1604463" y="2954792"/>
                </a:cubicBezTo>
                <a:cubicBezTo>
                  <a:pt x="1595016" y="2989433"/>
                  <a:pt x="1594396" y="3027179"/>
                  <a:pt x="1578338" y="3059294"/>
                </a:cubicBezTo>
                <a:lnTo>
                  <a:pt x="1526086" y="3163797"/>
                </a:lnTo>
                <a:cubicBezTo>
                  <a:pt x="1521732" y="3181214"/>
                  <a:pt x="1516918" y="3198523"/>
                  <a:pt x="1513023" y="3216049"/>
                </a:cubicBezTo>
                <a:cubicBezTo>
                  <a:pt x="1508207" y="3237723"/>
                  <a:pt x="1510976" y="3262086"/>
                  <a:pt x="1499961" y="3281363"/>
                </a:cubicBezTo>
                <a:cubicBezTo>
                  <a:pt x="1492172" y="3294994"/>
                  <a:pt x="1473835" y="3298780"/>
                  <a:pt x="1460772" y="3307489"/>
                </a:cubicBezTo>
                <a:cubicBezTo>
                  <a:pt x="1321437" y="3272655"/>
                  <a:pt x="1495606" y="3307489"/>
                  <a:pt x="1356269" y="3307489"/>
                </a:cubicBezTo>
                <a:cubicBezTo>
                  <a:pt x="1245925" y="3307489"/>
                  <a:pt x="1275950" y="3291307"/>
                  <a:pt x="1186452" y="3281363"/>
                </a:cubicBezTo>
                <a:cubicBezTo>
                  <a:pt x="1130026" y="3275093"/>
                  <a:pt x="1073175" y="3273440"/>
                  <a:pt x="1016635" y="3268300"/>
                </a:cubicBezTo>
                <a:cubicBezTo>
                  <a:pt x="977367" y="3264730"/>
                  <a:pt x="938258" y="3259591"/>
                  <a:pt x="899069" y="3255237"/>
                </a:cubicBezTo>
                <a:cubicBezTo>
                  <a:pt x="886006" y="3246529"/>
                  <a:pt x="874581" y="3234624"/>
                  <a:pt x="859881" y="3229112"/>
                </a:cubicBezTo>
                <a:cubicBezTo>
                  <a:pt x="839092" y="3221316"/>
                  <a:pt x="814425" y="3225978"/>
                  <a:pt x="794566" y="3216049"/>
                </a:cubicBezTo>
                <a:cubicBezTo>
                  <a:pt x="746087" y="3191809"/>
                  <a:pt x="677177" y="3145721"/>
                  <a:pt x="637812" y="3098483"/>
                </a:cubicBezTo>
                <a:cubicBezTo>
                  <a:pt x="546879" y="2989363"/>
                  <a:pt x="686986" y="3134594"/>
                  <a:pt x="572498" y="3020106"/>
                </a:cubicBezTo>
                <a:cubicBezTo>
                  <a:pt x="541437" y="2926924"/>
                  <a:pt x="585480" y="3039579"/>
                  <a:pt x="520246" y="2941729"/>
                </a:cubicBezTo>
                <a:cubicBezTo>
                  <a:pt x="512415" y="2929982"/>
                  <a:pt x="496299" y="2857913"/>
                  <a:pt x="494121" y="2850289"/>
                </a:cubicBezTo>
                <a:cubicBezTo>
                  <a:pt x="481308" y="2805441"/>
                  <a:pt x="478154" y="2805293"/>
                  <a:pt x="454932" y="2758849"/>
                </a:cubicBezTo>
                <a:cubicBezTo>
                  <a:pt x="450578" y="2741432"/>
                  <a:pt x="448941" y="2723099"/>
                  <a:pt x="441869" y="2706597"/>
                </a:cubicBezTo>
                <a:cubicBezTo>
                  <a:pt x="435685" y="2692167"/>
                  <a:pt x="421108" y="2682163"/>
                  <a:pt x="415743" y="2667409"/>
                </a:cubicBezTo>
                <a:cubicBezTo>
                  <a:pt x="403472" y="2633664"/>
                  <a:pt x="402953" y="2596244"/>
                  <a:pt x="389618" y="2562906"/>
                </a:cubicBezTo>
                <a:cubicBezTo>
                  <a:pt x="380909" y="2541135"/>
                  <a:pt x="371725" y="2519547"/>
                  <a:pt x="363492" y="2497592"/>
                </a:cubicBezTo>
                <a:cubicBezTo>
                  <a:pt x="358657" y="2484699"/>
                  <a:pt x="356587" y="2470719"/>
                  <a:pt x="350429" y="2458403"/>
                </a:cubicBezTo>
                <a:cubicBezTo>
                  <a:pt x="343408" y="2444361"/>
                  <a:pt x="333012" y="2432277"/>
                  <a:pt x="324303" y="2419214"/>
                </a:cubicBezTo>
                <a:cubicBezTo>
                  <a:pt x="311240" y="2366963"/>
                  <a:pt x="302147" y="2313555"/>
                  <a:pt x="285115" y="2262460"/>
                </a:cubicBezTo>
                <a:cubicBezTo>
                  <a:pt x="280761" y="2249397"/>
                  <a:pt x="275392" y="2236630"/>
                  <a:pt x="272052" y="2223272"/>
                </a:cubicBezTo>
                <a:cubicBezTo>
                  <a:pt x="266667" y="2201732"/>
                  <a:pt x="262961" y="2179802"/>
                  <a:pt x="258989" y="2157957"/>
                </a:cubicBezTo>
                <a:cubicBezTo>
                  <a:pt x="254251" y="2131898"/>
                  <a:pt x="252350" y="2105275"/>
                  <a:pt x="245926" y="2079580"/>
                </a:cubicBezTo>
                <a:cubicBezTo>
                  <a:pt x="239247" y="2052863"/>
                  <a:pt x="228509" y="2027329"/>
                  <a:pt x="219801" y="2001203"/>
                </a:cubicBezTo>
                <a:cubicBezTo>
                  <a:pt x="215447" y="1988140"/>
                  <a:pt x="214376" y="1973471"/>
                  <a:pt x="206738" y="1962014"/>
                </a:cubicBezTo>
                <a:lnTo>
                  <a:pt x="180612" y="1922826"/>
                </a:lnTo>
                <a:cubicBezTo>
                  <a:pt x="176258" y="1909763"/>
                  <a:pt x="174236" y="1895674"/>
                  <a:pt x="167549" y="1883637"/>
                </a:cubicBezTo>
                <a:cubicBezTo>
                  <a:pt x="152300" y="1856189"/>
                  <a:pt x="134892" y="1829209"/>
                  <a:pt x="128361" y="1818323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570016" y="87313"/>
            <a:ext cx="79683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Anytime Algorithms</a:t>
            </a:r>
          </a:p>
          <a:p>
            <a:pPr algn="ctr">
              <a:defRPr/>
            </a:pPr>
            <a:r>
              <a:rPr lang="en-GB" sz="2100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Introduction</a:t>
            </a:r>
            <a:endParaRPr lang="en-GB" sz="27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6938" y="971199"/>
            <a:ext cx="7637734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007D"/>
                </a:solidFill>
                <a:latin typeface="Calibri" pitchFamily="34" charset="0"/>
                <a:cs typeface="Calibri" pitchFamily="34" charset="0"/>
              </a:rPr>
              <a:t>Definition:</a:t>
            </a:r>
          </a:p>
          <a:p>
            <a:endParaRPr lang="en-GB" sz="1000" dirty="0" smtClean="0">
              <a:solidFill>
                <a:srgbClr val="00007D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GB" sz="2000" dirty="0" smtClean="0">
                <a:solidFill>
                  <a:srgbClr val="00007D"/>
                </a:solidFill>
                <a:latin typeface="Calibri" pitchFamily="34" charset="0"/>
                <a:cs typeface="Calibri" pitchFamily="34" charset="0"/>
              </a:rPr>
              <a:t>An “</a:t>
            </a:r>
            <a:r>
              <a:rPr lang="en-GB" sz="2000" i="1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anytime</a:t>
            </a:r>
            <a:r>
              <a:rPr lang="en-GB" sz="2000" dirty="0" smtClean="0">
                <a:solidFill>
                  <a:srgbClr val="00007D"/>
                </a:solidFill>
                <a:latin typeface="Calibri" pitchFamily="34" charset="0"/>
                <a:cs typeface="Calibri" pitchFamily="34" charset="0"/>
              </a:rPr>
              <a:t>” algorithm is one whose solution quality improves gradually as computation time increases.</a:t>
            </a:r>
          </a:p>
          <a:p>
            <a:endParaRPr lang="en-GB" sz="2000" dirty="0" smtClean="0">
              <a:solidFill>
                <a:srgbClr val="00007D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GB" sz="2000" dirty="0" smtClean="0">
                <a:solidFill>
                  <a:srgbClr val="00007D"/>
                </a:solidFill>
                <a:latin typeface="Calibri" pitchFamily="34" charset="0"/>
                <a:cs typeface="Calibri" pitchFamily="34" charset="0"/>
              </a:rPr>
              <a:t>This way, an </a:t>
            </a:r>
            <a:r>
              <a:rPr lang="en-GB" sz="2000" dirty="0">
                <a:solidFill>
                  <a:srgbClr val="00007D"/>
                </a:solidFill>
                <a:latin typeface="Calibri" pitchFamily="34" charset="0"/>
                <a:cs typeface="Calibri" pitchFamily="34" charset="0"/>
              </a:rPr>
              <a:t>interim solution is always available in case the algorithm </a:t>
            </a:r>
            <a:r>
              <a:rPr lang="en-GB" sz="2000" dirty="0" smtClean="0">
                <a:solidFill>
                  <a:srgbClr val="00007D"/>
                </a:solidFill>
                <a:latin typeface="Calibri" pitchFamily="34" charset="0"/>
                <a:cs typeface="Calibri" pitchFamily="34" charset="0"/>
              </a:rPr>
              <a:t>run </a:t>
            </a:r>
            <a:r>
              <a:rPr lang="en-GB" sz="2000" dirty="0">
                <a:solidFill>
                  <a:srgbClr val="00007D"/>
                </a:solidFill>
                <a:latin typeface="Calibri" pitchFamily="34" charset="0"/>
                <a:cs typeface="Calibri" pitchFamily="34" charset="0"/>
              </a:rPr>
              <a:t>to completion</a:t>
            </a:r>
          </a:p>
          <a:p>
            <a:endParaRPr lang="en-GB" sz="2000" dirty="0" smtClean="0">
              <a:solidFill>
                <a:srgbClr val="00007D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GB" sz="2000" b="1" dirty="0" smtClean="0">
                <a:solidFill>
                  <a:srgbClr val="00007D"/>
                </a:solidFill>
                <a:latin typeface="Calibri" pitchFamily="34" charset="0"/>
                <a:cs typeface="Calibri" pitchFamily="34" charset="0"/>
              </a:rPr>
              <a:t>Advantages:</a:t>
            </a:r>
            <a:endParaRPr lang="en-GB" sz="2000" b="1" dirty="0">
              <a:solidFill>
                <a:srgbClr val="00007D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GB" sz="1000" dirty="0" smtClean="0">
              <a:solidFill>
                <a:srgbClr val="00007D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  <a:latin typeface="Calibri" pitchFamily="34" charset="0"/>
                <a:cs typeface="Calibri" pitchFamily="34" charset="0"/>
              </a:rPr>
              <a:t>agents might not have time to run the algorithm to completion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1000" dirty="0" smtClean="0">
              <a:solidFill>
                <a:srgbClr val="00007D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  <a:latin typeface="Calibri" pitchFamily="34" charset="0"/>
                <a:cs typeface="Calibri" pitchFamily="34" charset="0"/>
              </a:rPr>
              <a:t>Being anytime makes the algorithm more robust against failure.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000" dirty="0">
              <a:solidFill>
                <a:srgbClr val="00007D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GB" sz="2000" b="1" dirty="0" smtClean="0">
                <a:solidFill>
                  <a:srgbClr val="00007D"/>
                </a:solidFill>
                <a:latin typeface="Calibri" pitchFamily="34" charset="0"/>
                <a:cs typeface="Calibri" pitchFamily="34" charset="0"/>
              </a:rPr>
              <a:t>Notation:</a:t>
            </a:r>
          </a:p>
          <a:p>
            <a:r>
              <a:rPr lang="en-GB" sz="2000" dirty="0" smtClean="0">
                <a:solidFill>
                  <a:srgbClr val="00007D"/>
                </a:solidFill>
                <a:latin typeface="Calibri" pitchFamily="34" charset="0"/>
                <a:cs typeface="Calibri" pitchFamily="34" charset="0"/>
              </a:rPr>
              <a:t>We will denote the optimal coalition structure as </a:t>
            </a:r>
            <a:r>
              <a:rPr lang="en-GB" sz="2000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CS*</a:t>
            </a:r>
          </a:p>
          <a:p>
            <a:endParaRPr lang="en-GB" sz="2000" dirty="0" smtClean="0">
              <a:solidFill>
                <a:srgbClr val="00007D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2318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72742" y="2904071"/>
            <a:ext cx="77914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2200" dirty="0" smtClean="0">
                <a:solidFill>
                  <a:srgbClr val="00007D"/>
                </a:solidFill>
              </a:rPr>
              <a:t>1. </a:t>
            </a:r>
            <a:r>
              <a:rPr lang="en-GB" sz="2200" dirty="0">
                <a:solidFill>
                  <a:srgbClr val="00007D"/>
                </a:solidFill>
              </a:rPr>
              <a:t>Algorithms based on Identifying Subspaces with Worst-Case Guarantees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43726" y="2184740"/>
            <a:ext cx="779067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0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Anytime Algorithms</a:t>
            </a:r>
            <a:endParaRPr lang="en-GB" sz="30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88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Oval 127"/>
          <p:cNvSpPr/>
          <p:nvPr/>
        </p:nvSpPr>
        <p:spPr>
          <a:xfrm flipH="1">
            <a:off x="503792" y="4011160"/>
            <a:ext cx="3100875" cy="2532047"/>
          </a:xfrm>
          <a:prstGeom prst="ellipse">
            <a:avLst/>
          </a:prstGeom>
          <a:solidFill>
            <a:schemeClr val="bg1"/>
          </a:solidFill>
          <a:ln w="38100">
            <a:solidFill>
              <a:srgbClr val="FAA5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0" name="Oval 129"/>
          <p:cNvSpPr/>
          <p:nvPr/>
        </p:nvSpPr>
        <p:spPr>
          <a:xfrm flipH="1">
            <a:off x="757014" y="4856926"/>
            <a:ext cx="1319320" cy="1303023"/>
          </a:xfrm>
          <a:prstGeom prst="ellipse">
            <a:avLst/>
          </a:prstGeom>
          <a:noFill/>
          <a:ln w="38100">
            <a:solidFill>
              <a:srgbClr val="E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131" name="Picture 1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413" y="5044016"/>
            <a:ext cx="1001410" cy="1045917"/>
          </a:xfrm>
          <a:prstGeom prst="rect">
            <a:avLst/>
          </a:prstGeom>
        </p:spPr>
      </p:pic>
      <p:sp>
        <p:nvSpPr>
          <p:cNvPr id="132" name="Rounded Rectangular Callout 131"/>
          <p:cNvSpPr/>
          <p:nvPr/>
        </p:nvSpPr>
        <p:spPr>
          <a:xfrm>
            <a:off x="1320466" y="3930481"/>
            <a:ext cx="2412787" cy="739491"/>
          </a:xfrm>
          <a:prstGeom prst="wedgeRoundRectCallout">
            <a:avLst>
              <a:gd name="adj1" fmla="val -41864"/>
              <a:gd name="adj2" fmla="val 89952"/>
              <a:gd name="adj3" fmla="val 16667"/>
            </a:avLst>
          </a:prstGeom>
          <a:solidFill>
            <a:schemeClr val="bg1"/>
          </a:solidFill>
          <a:ln w="19050">
            <a:solidFill>
              <a:srgbClr val="004B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prstClr val="white"/>
                </a:solidFill>
              </a:rPr>
              <a:t>T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053992" y="4208782"/>
            <a:ext cx="595513" cy="2923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base">
              <a:lnSpc>
                <a:spcPts val="2200"/>
              </a:lnSpc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2300" b="1" dirty="0" smtClean="0">
                <a:solidFill>
                  <a:srgbClr val="FF0000"/>
                </a:solidFill>
                <a:cs typeface="Arial" charset="0"/>
              </a:rPr>
              <a:t>25%</a:t>
            </a:r>
            <a:endParaRPr lang="en-GB" sz="2300" dirty="0">
              <a:solidFill>
                <a:srgbClr val="004B96"/>
              </a:solidFill>
              <a:cs typeface="Arial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1405341" y="4009313"/>
            <a:ext cx="164526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2000" dirty="0" smtClean="0">
                <a:solidFill>
                  <a:srgbClr val="004B96"/>
                </a:solidFill>
                <a:cs typeface="Arial" charset="0"/>
              </a:rPr>
              <a:t>the worst-case guarantee is:</a:t>
            </a:r>
            <a:endParaRPr lang="en-GB" sz="2000" dirty="0">
              <a:solidFill>
                <a:srgbClr val="004B96"/>
              </a:solidFill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Rectangle 159"/>
              <p:cNvSpPr/>
              <p:nvPr/>
            </p:nvSpPr>
            <p:spPr>
              <a:xfrm>
                <a:off x="2227573" y="5634767"/>
                <a:ext cx="450444" cy="461665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3000" b="0" dirty="0" smtClean="0">
                    <a:solidFill>
                      <a:srgbClr val="FF0000"/>
                    </a:solidFill>
                    <a:latin typeface="Lucida Calligraphy" pitchFamily="66" charset="0"/>
                  </a:rPr>
                  <a:t>P</a:t>
                </a:r>
                <a14:m>
                  <m:oMath xmlns:m="http://schemas.openxmlformats.org/officeDocument/2006/math">
                    <m:r>
                      <a:rPr lang="en-GB" sz="3000" b="0" i="0" baseline="-25000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a:rPr lang="en-GB" sz="3000" i="1" smtClean="0">
                        <a:solidFill>
                          <a:srgbClr val="FF0000"/>
                        </a:solidFill>
                        <a:latin typeface="Cambria Math"/>
                      </a:rPr>
                      <m:t>′</m:t>
                    </m:r>
                  </m:oMath>
                </a14:m>
                <a:endParaRPr lang="en-GB" sz="3000" dirty="0">
                  <a:solidFill>
                    <a:srgbClr val="FF0000"/>
                  </a:solidFill>
                  <a:latin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60" name="Rectangle 1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7573" y="5634767"/>
                <a:ext cx="450444" cy="461665"/>
              </a:xfrm>
              <a:prstGeom prst="rect">
                <a:avLst/>
              </a:prstGeom>
              <a:blipFill rotWithShape="1">
                <a:blip r:embed="rId4"/>
                <a:stretch>
                  <a:fillRect l="-51351" t="-25000" r="-17568" b="-513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 Box 2"/>
              <p:cNvSpPr txBox="1">
                <a:spLocks noChangeArrowheads="1"/>
              </p:cNvSpPr>
              <p:nvPr/>
            </p:nvSpPr>
            <p:spPr bwMode="auto">
              <a:xfrm>
                <a:off x="192702" y="2660733"/>
                <a:ext cx="4208610" cy="886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lnSpc>
                    <a:spcPts val="2800"/>
                  </a:lnSpc>
                  <a:spcBef>
                    <a:spcPct val="20000"/>
                  </a:spcBef>
                  <a:spcAft>
                    <a:spcPct val="20000"/>
                  </a:spcAft>
                  <a:defRPr/>
                </a:pP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is there a subset </a:t>
                </a:r>
                <a:r>
                  <a:rPr lang="en-GB" sz="2000" dirty="0">
                    <a:solidFill>
                      <a:srgbClr val="FF0000"/>
                    </a:solidFill>
                    <a:latin typeface="Lucida Calligraphy" pitchFamily="66" charset="0"/>
                  </a:rPr>
                  <a:t>P</a:t>
                </a:r>
                <a14:m>
                  <m:oMath xmlns:m="http://schemas.openxmlformats.org/officeDocument/2006/math">
                    <m:r>
                      <a:rPr lang="en-GB" sz="2000" baseline="-2500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a:rPr lang="en-GB" sz="2000" i="1" smtClean="0">
                        <a:solidFill>
                          <a:srgbClr val="FF0000"/>
                        </a:solidFill>
                        <a:latin typeface="Cambria Math"/>
                      </a:rPr>
                      <m:t>′</m:t>
                    </m:r>
                  </m:oMath>
                </a14:m>
                <a:r>
                  <a:rPr lang="en-GB" sz="2000" dirty="0" smtClean="0">
                    <a:solidFill>
                      <a:srgbClr val="FF0000"/>
                    </a:solidFill>
                    <a:latin typeface="Cambria Math"/>
                    <a:ea typeface="Cambria Math"/>
                  </a:rPr>
                  <a:t>⊆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Lucida Calligraphy" pitchFamily="66" charset="0"/>
                  </a:rPr>
                  <a:t>P</a:t>
                </a:r>
                <a:r>
                  <a:rPr lang="en-GB" sz="2000" baseline="-25000" dirty="0" smtClean="0">
                    <a:solidFill>
                      <a:srgbClr val="FF0000"/>
                    </a:solidFill>
                    <a:latin typeface="Lucida Calligraphy" pitchFamily="66" charset="0"/>
                  </a:rPr>
                  <a:t> </a:t>
                </a:r>
                <a:r>
                  <a:rPr lang="en-GB" sz="2000" baseline="30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with worst-case guarantees on solution quality?</a:t>
                </a:r>
              </a:p>
            </p:txBody>
          </p:sp>
        </mc:Choice>
        <mc:Fallback xmlns="">
          <p:sp>
            <p:nvSpPr>
              <p:cNvPr id="43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2702" y="2660733"/>
                <a:ext cx="4208610" cy="886111"/>
              </a:xfrm>
              <a:prstGeom prst="rect">
                <a:avLst/>
              </a:prstGeom>
              <a:blipFill rotWithShape="1">
                <a:blip r:embed="rId5"/>
                <a:stretch>
                  <a:fillRect t="-137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 Box 2"/>
          <p:cNvSpPr txBox="1">
            <a:spLocks noChangeArrowheads="1"/>
          </p:cNvSpPr>
          <p:nvPr/>
        </p:nvSpPr>
        <p:spPr bwMode="auto">
          <a:xfrm>
            <a:off x="554567" y="1353309"/>
            <a:ext cx="3294911" cy="477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ts val="2800"/>
              </a:lnSpc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2000" dirty="0" smtClean="0">
                <a:solidFill>
                  <a:srgbClr val="00007D"/>
                </a:solidFill>
                <a:cs typeface="Arial" charset="0"/>
              </a:rPr>
              <a:t>The optimal solution is: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B0CE05-AAA4-435D-9296-F0417D8A7F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570016" y="87313"/>
            <a:ext cx="79683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Anytime Algorithms</a:t>
            </a:r>
          </a:p>
          <a:p>
            <a:pPr algn="ctr">
              <a:defRPr/>
            </a:pPr>
            <a:r>
              <a:rPr lang="en-GB" sz="2100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Identifying Subspaces with Worst-Case Guarantees</a:t>
            </a:r>
            <a:endParaRPr lang="en-GB" sz="2100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 Box 2"/>
              <p:cNvSpPr txBox="1">
                <a:spLocks noChangeArrowheads="1"/>
              </p:cNvSpPr>
              <p:nvPr/>
            </p:nvSpPr>
            <p:spPr bwMode="auto">
              <a:xfrm>
                <a:off x="375582" y="1974812"/>
                <a:ext cx="3745313" cy="4773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lnSpc>
                    <a:spcPts val="2800"/>
                  </a:lnSpc>
                  <a:spcBef>
                    <a:spcPct val="20000"/>
                  </a:spcBef>
                  <a:spcAft>
                    <a:spcPct val="20000"/>
                  </a:spcAft>
                  <a:defRPr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GB" sz="22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𝐶𝑆</m:t>
                        </m:r>
                      </m:e>
                      <m:sup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200" dirty="0" smtClean="0">
                    <a:solidFill>
                      <a:srgbClr val="FF0000"/>
                    </a:solidFill>
                    <a:latin typeface="Lucida Calligraphy" pitchFamily="66" charset="0"/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𝑎𝑟𝑔𝑚𝑎𝑥</m:t>
                        </m:r>
                      </m:e>
                      <m:sub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𝐶𝑆</m:t>
                        </m:r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∈</m:t>
                        </m:r>
                        <m:r>
                          <m:rPr>
                            <m:nor/>
                          </m:rPr>
                          <a:rPr lang="en-GB" sz="22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  <m:r>
                          <m:rPr>
                            <m:nor/>
                          </m:rPr>
                          <a:rPr lang="en-GB" sz="2200" b="0" i="0" baseline="30000" dirty="0" smtClean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200" baseline="300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V(</a:t>
                </a:r>
                <a:r>
                  <a:rPr lang="en-GB" sz="22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CS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en-GB" sz="2200" dirty="0" smtClean="0">
                  <a:solidFill>
                    <a:prstClr val="black"/>
                  </a:solidFill>
                  <a:cs typeface="Arial" charset="0"/>
                </a:endParaRPr>
              </a:p>
            </p:txBody>
          </p:sp>
        </mc:Choice>
        <mc:Fallback xmlns="">
          <p:sp>
            <p:nvSpPr>
              <p:cNvPr id="42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5582" y="1974812"/>
                <a:ext cx="3745313" cy="477378"/>
              </a:xfrm>
              <a:prstGeom prst="rect">
                <a:avLst/>
              </a:prstGeom>
              <a:blipFill rotWithShape="1">
                <a:blip r:embed="rId7"/>
                <a:stretch>
                  <a:fillRect t="-10256" b="-1666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ectangle 45"/>
          <p:cNvSpPr/>
          <p:nvPr/>
        </p:nvSpPr>
        <p:spPr>
          <a:xfrm>
            <a:off x="3363323" y="5890415"/>
            <a:ext cx="682879" cy="6155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4000" b="0" dirty="0" smtClean="0">
                <a:solidFill>
                  <a:srgbClr val="FA9D22"/>
                </a:solidFill>
                <a:latin typeface="Lucida Calligraphy" pitchFamily="66" charset="0"/>
              </a:rPr>
              <a:t>P</a:t>
            </a:r>
            <a:r>
              <a:rPr lang="en-GB" sz="1000" b="0" dirty="0" smtClean="0">
                <a:solidFill>
                  <a:srgbClr val="FA9D22"/>
                </a:solidFill>
                <a:latin typeface="Lucida Calligraphy" pitchFamily="66" charset="0"/>
              </a:rPr>
              <a:t> </a:t>
            </a:r>
            <a:r>
              <a:rPr lang="en-GB" sz="4000" baseline="30000" dirty="0" smtClean="0">
                <a:solidFill>
                  <a:srgbClr val="FA9D22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GB" sz="4000" baseline="30000" dirty="0">
              <a:solidFill>
                <a:srgbClr val="FA9D2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158356" y="1307635"/>
            <a:ext cx="4660418" cy="5233224"/>
            <a:chOff x="4158356" y="1307635"/>
            <a:chExt cx="4660418" cy="5233224"/>
          </a:xfrm>
        </p:grpSpPr>
        <p:sp>
          <p:nvSpPr>
            <p:cNvPr id="94" name="Oval 93"/>
            <p:cNvSpPr/>
            <p:nvPr/>
          </p:nvSpPr>
          <p:spPr>
            <a:xfrm flipH="1">
              <a:off x="5137731" y="4008812"/>
              <a:ext cx="3181107" cy="253204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AA5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" name="Oval 96"/>
            <p:cNvSpPr/>
            <p:nvPr/>
          </p:nvSpPr>
          <p:spPr>
            <a:xfrm flipH="1">
              <a:off x="5404583" y="4854578"/>
              <a:ext cx="1319320" cy="1303023"/>
            </a:xfrm>
            <a:prstGeom prst="ellipse">
              <a:avLst/>
            </a:prstGeom>
            <a:noFill/>
            <a:ln w="38100">
              <a:solidFill>
                <a:srgbClr val="EE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3982" y="5041668"/>
              <a:ext cx="1001410" cy="1045917"/>
            </a:xfrm>
            <a:prstGeom prst="rect">
              <a:avLst/>
            </a:prstGeom>
          </p:spPr>
        </p:pic>
        <p:sp>
          <p:nvSpPr>
            <p:cNvPr id="90" name="Rounded Rectangular Callout 89"/>
            <p:cNvSpPr/>
            <p:nvPr/>
          </p:nvSpPr>
          <p:spPr>
            <a:xfrm>
              <a:off x="5982324" y="3930482"/>
              <a:ext cx="2498695" cy="738821"/>
            </a:xfrm>
            <a:prstGeom prst="wedgeRoundRectCallout">
              <a:avLst>
                <a:gd name="adj1" fmla="val -42339"/>
                <a:gd name="adj2" fmla="val 88642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004B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dirty="0" smtClean="0">
                  <a:solidFill>
                    <a:prstClr val="white"/>
                  </a:solidFill>
                </a:rPr>
                <a:t>T</a:t>
              </a:r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7749853" y="4162164"/>
              <a:ext cx="695541" cy="29099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fontAlgn="base">
                <a:lnSpc>
                  <a:spcPts val="2200"/>
                </a:lnSpc>
                <a:spcBef>
                  <a:spcPct val="20000"/>
                </a:spcBef>
                <a:spcAft>
                  <a:spcPct val="20000"/>
                </a:spcAft>
                <a:defRPr/>
              </a:pPr>
              <a:r>
                <a:rPr lang="en-GB" sz="2300" b="1" i="1" dirty="0" smtClean="0">
                  <a:solidFill>
                    <a:srgbClr val="FF0000"/>
                  </a:solidFill>
                  <a:latin typeface="Symbol" pitchFamily="18" charset="2"/>
                  <a:cs typeface="Times New Roman" pitchFamily="18" charset="0"/>
                </a:rPr>
                <a:t>b</a:t>
              </a:r>
              <a:r>
                <a:rPr lang="en-GB" sz="2300" b="1" dirty="0" smtClean="0">
                  <a:solidFill>
                    <a:srgbClr val="FF0000"/>
                  </a:solidFill>
                  <a:cs typeface="Times New Roman" pitchFamily="18" charset="0"/>
                </a:rPr>
                <a:t> = 4</a:t>
              </a:r>
              <a:endParaRPr lang="en-GB" sz="2300" dirty="0">
                <a:solidFill>
                  <a:srgbClr val="004B96"/>
                </a:solidFill>
                <a:cs typeface="Times New Roman" pitchFamily="18" charset="0"/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6112950" y="4011160"/>
              <a:ext cx="163162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fontAlgn="base">
                <a:lnSpc>
                  <a:spcPct val="90000"/>
                </a:lnSpc>
                <a:spcBef>
                  <a:spcPct val="20000"/>
                </a:spcBef>
                <a:spcAft>
                  <a:spcPct val="20000"/>
                </a:spcAft>
                <a:defRPr/>
              </a:pPr>
              <a:r>
                <a:rPr lang="en-GB" sz="2000" dirty="0" smtClean="0">
                  <a:solidFill>
                    <a:srgbClr val="004B96"/>
                  </a:solidFill>
                  <a:cs typeface="Arial" charset="0"/>
                </a:rPr>
                <a:t>the bound from optimum is:</a:t>
              </a:r>
              <a:endParaRPr lang="en-GB" sz="2000" dirty="0">
                <a:solidFill>
                  <a:srgbClr val="004B96"/>
                </a:solidFill>
                <a:cs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4761478" y="1307636"/>
                  <a:ext cx="4057296" cy="11334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>
                    <a:lnSpc>
                      <a:spcPts val="2800"/>
                    </a:lnSpc>
                    <a:spcBef>
                      <a:spcPct val="20000"/>
                    </a:spcBef>
                    <a:spcAft>
                      <a:spcPct val="20000"/>
                    </a:spcAft>
                    <a:defRPr/>
                  </a:pPr>
                  <a:r>
                    <a:rPr lang="en-GB" sz="2000" dirty="0" smtClean="0">
                      <a:solidFill>
                        <a:srgbClr val="00007D"/>
                      </a:solidFill>
                      <a:cs typeface="Arial" charset="0"/>
                    </a:rPr>
                    <a:t>i.e., a subset</a:t>
                  </a:r>
                  <a:r>
                    <a:rPr lang="en-GB" sz="2000" i="1" dirty="0">
                      <a:solidFill>
                        <a:srgbClr val="00007D"/>
                      </a:solidFill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en-GB" sz="2000" dirty="0">
                      <a:solidFill>
                        <a:srgbClr val="FF0000"/>
                      </a:solidFill>
                      <a:latin typeface="Lucida Calligraphy" pitchFamily="66" charset="0"/>
                    </a:rPr>
                    <a:t>P</a:t>
                  </a:r>
                  <a14:m>
                    <m:oMath xmlns:m="http://schemas.openxmlformats.org/officeDocument/2006/math">
                      <m:r>
                        <a:rPr lang="en-GB" sz="2000" baseline="-2500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en-GB" sz="2000" i="1">
                          <a:solidFill>
                            <a:srgbClr val="FF0000"/>
                          </a:solidFill>
                          <a:latin typeface="Cambria Math"/>
                        </a:rPr>
                        <m:t>′</m:t>
                      </m:r>
                    </m:oMath>
                  </a14:m>
                  <a:r>
                    <a:rPr lang="en-GB" sz="2000" dirty="0">
                      <a:solidFill>
                        <a:srgbClr val="FF0000"/>
                      </a:solidFill>
                      <a:latin typeface="Cambria Math"/>
                      <a:ea typeface="Cambria Math"/>
                    </a:rPr>
                    <a:t>⊆</a:t>
                  </a:r>
                  <a:r>
                    <a:rPr lang="en-GB" sz="2000" dirty="0">
                      <a:solidFill>
                        <a:srgbClr val="FF0000"/>
                      </a:solidFill>
                      <a:latin typeface="Lucida Calligraphy" pitchFamily="66" charset="0"/>
                    </a:rPr>
                    <a:t>P</a:t>
                  </a:r>
                  <a:r>
                    <a:rPr lang="en-GB" sz="2000" baseline="-25000" dirty="0">
                      <a:solidFill>
                        <a:srgbClr val="FF0000"/>
                      </a:solidFill>
                      <a:latin typeface="Lucida Calligraphy" pitchFamily="66" charset="0"/>
                    </a:rPr>
                    <a:t> </a:t>
                  </a:r>
                  <a:r>
                    <a:rPr lang="en-GB" sz="2000" baseline="30000" dirty="0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rPr>
                    <a:t>A</a:t>
                  </a:r>
                  <a:r>
                    <a:rPr lang="en-GB" sz="2000" i="1" dirty="0">
                      <a:solidFill>
                        <a:srgbClr val="00007D"/>
                      </a:solidFill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en-GB" sz="2000" dirty="0" smtClean="0">
                      <a:solidFill>
                        <a:srgbClr val="00007D"/>
                      </a:solidFill>
                      <a:cs typeface="Arial" charset="0"/>
                    </a:rPr>
                    <a:t>guaranteed to contain a solution that is within a bound </a:t>
                  </a:r>
                  <a:r>
                    <a:rPr lang="en-GB" sz="2000" i="1" dirty="0" smtClean="0">
                      <a:solidFill>
                        <a:srgbClr val="FF0000"/>
                      </a:solidFill>
                      <a:latin typeface="Symbol" pitchFamily="18" charset="2"/>
                      <a:cs typeface="Arial" charset="0"/>
                    </a:rPr>
                    <a:t>b</a:t>
                  </a:r>
                  <a:r>
                    <a:rPr lang="en-GB" sz="2000" dirty="0" smtClean="0">
                      <a:solidFill>
                        <a:srgbClr val="00007D"/>
                      </a:solidFill>
                      <a:cs typeface="Arial" charset="0"/>
                    </a:rPr>
                    <a:t>  from optimum?  That is,</a:t>
                  </a:r>
                </a:p>
              </p:txBody>
            </p:sp>
          </mc:Choice>
          <mc:Fallback xmlns="">
            <p:sp>
              <p:nvSpPr>
                <p:cNvPr id="44" name="Text 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761478" y="1307636"/>
                  <a:ext cx="4057296" cy="1133476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t="-1081" r="-1201" b="-10270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Freeform 8"/>
            <p:cNvSpPr/>
            <p:nvPr/>
          </p:nvSpPr>
          <p:spPr>
            <a:xfrm>
              <a:off x="4470331" y="1307635"/>
              <a:ext cx="104317" cy="5045867"/>
            </a:xfrm>
            <a:custGeom>
              <a:avLst/>
              <a:gdLst>
                <a:gd name="connsiteX0" fmla="*/ 300318 w 394911"/>
                <a:gd name="connsiteY0" fmla="*/ 0 h 5328744"/>
                <a:gd name="connsiteX1" fmla="*/ 774 w 394911"/>
                <a:gd name="connsiteY1" fmla="*/ 567558 h 5328744"/>
                <a:gd name="connsiteX2" fmla="*/ 379146 w 394911"/>
                <a:gd name="connsiteY2" fmla="*/ 1103586 h 5328744"/>
                <a:gd name="connsiteX3" fmla="*/ 16539 w 394911"/>
                <a:gd name="connsiteY3" fmla="*/ 1797269 h 5328744"/>
                <a:gd name="connsiteX4" fmla="*/ 394911 w 394911"/>
                <a:gd name="connsiteY4" fmla="*/ 2380593 h 5328744"/>
                <a:gd name="connsiteX5" fmla="*/ 16539 w 394911"/>
                <a:gd name="connsiteY5" fmla="*/ 2885089 h 5328744"/>
                <a:gd name="connsiteX6" fmla="*/ 379146 w 394911"/>
                <a:gd name="connsiteY6" fmla="*/ 3373820 h 5328744"/>
                <a:gd name="connsiteX7" fmla="*/ 16539 w 394911"/>
                <a:gd name="connsiteY7" fmla="*/ 3909848 h 5328744"/>
                <a:gd name="connsiteX8" fmla="*/ 379146 w 394911"/>
                <a:gd name="connsiteY8" fmla="*/ 4445875 h 5328744"/>
                <a:gd name="connsiteX9" fmla="*/ 774 w 394911"/>
                <a:gd name="connsiteY9" fmla="*/ 4918841 h 5328744"/>
                <a:gd name="connsiteX10" fmla="*/ 379146 w 394911"/>
                <a:gd name="connsiteY10" fmla="*/ 5328744 h 5328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4911" h="5328744">
                  <a:moveTo>
                    <a:pt x="300318" y="0"/>
                  </a:moveTo>
                  <a:cubicBezTo>
                    <a:pt x="143977" y="191813"/>
                    <a:pt x="-12364" y="383627"/>
                    <a:pt x="774" y="567558"/>
                  </a:cubicBezTo>
                  <a:cubicBezTo>
                    <a:pt x="13912" y="751489"/>
                    <a:pt x="376519" y="898634"/>
                    <a:pt x="379146" y="1103586"/>
                  </a:cubicBezTo>
                  <a:cubicBezTo>
                    <a:pt x="381773" y="1308538"/>
                    <a:pt x="13912" y="1584435"/>
                    <a:pt x="16539" y="1797269"/>
                  </a:cubicBezTo>
                  <a:cubicBezTo>
                    <a:pt x="19166" y="2010103"/>
                    <a:pt x="394911" y="2199290"/>
                    <a:pt x="394911" y="2380593"/>
                  </a:cubicBezTo>
                  <a:cubicBezTo>
                    <a:pt x="394911" y="2561896"/>
                    <a:pt x="19166" y="2719551"/>
                    <a:pt x="16539" y="2885089"/>
                  </a:cubicBezTo>
                  <a:cubicBezTo>
                    <a:pt x="13912" y="3050627"/>
                    <a:pt x="379146" y="3203027"/>
                    <a:pt x="379146" y="3373820"/>
                  </a:cubicBezTo>
                  <a:cubicBezTo>
                    <a:pt x="379146" y="3544613"/>
                    <a:pt x="16539" y="3731172"/>
                    <a:pt x="16539" y="3909848"/>
                  </a:cubicBezTo>
                  <a:cubicBezTo>
                    <a:pt x="16539" y="4088524"/>
                    <a:pt x="381773" y="4277710"/>
                    <a:pt x="379146" y="4445875"/>
                  </a:cubicBezTo>
                  <a:cubicBezTo>
                    <a:pt x="376519" y="4614040"/>
                    <a:pt x="774" y="4771696"/>
                    <a:pt x="774" y="4918841"/>
                  </a:cubicBezTo>
                  <a:cubicBezTo>
                    <a:pt x="774" y="5065986"/>
                    <a:pt x="189960" y="5197365"/>
                    <a:pt x="379146" y="5328744"/>
                  </a:cubicBezTo>
                </a:path>
              </a:pathLst>
            </a:cu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40" name="Text Box 2"/>
            <p:cNvSpPr txBox="1">
              <a:spLocks noChangeArrowheads="1"/>
            </p:cNvSpPr>
            <p:nvPr/>
          </p:nvSpPr>
          <p:spPr bwMode="auto">
            <a:xfrm>
              <a:off x="4158356" y="5243782"/>
              <a:ext cx="832585" cy="253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lnSpc>
                  <a:spcPts val="2800"/>
                </a:lnSpc>
                <a:spcBef>
                  <a:spcPct val="20000"/>
                </a:spcBef>
                <a:spcAft>
                  <a:spcPct val="20000"/>
                </a:spcAft>
                <a:defRPr/>
              </a:pPr>
              <a:r>
                <a:rPr lang="en-GB" sz="100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=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8087190" y="5861807"/>
              <a:ext cx="682879" cy="61555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4000" b="0" dirty="0" smtClean="0">
                  <a:solidFill>
                    <a:srgbClr val="FA9D22"/>
                  </a:solidFill>
                  <a:latin typeface="Lucida Calligraphy" pitchFamily="66" charset="0"/>
                </a:rPr>
                <a:t>P</a:t>
              </a:r>
              <a:r>
                <a:rPr lang="en-GB" sz="1000" b="0" dirty="0" smtClean="0">
                  <a:solidFill>
                    <a:srgbClr val="FA9D22"/>
                  </a:solidFill>
                  <a:latin typeface="Lucida Calligraphy" pitchFamily="66" charset="0"/>
                </a:rPr>
                <a:t> </a:t>
              </a:r>
              <a:r>
                <a:rPr lang="en-GB" sz="4000" baseline="30000" dirty="0" smtClean="0">
                  <a:solidFill>
                    <a:srgbClr val="FA9D22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en-GB" sz="4000" baseline="30000" dirty="0">
                <a:solidFill>
                  <a:srgbClr val="FA9D2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Rectangle 47"/>
                <p:cNvSpPr/>
                <p:nvPr/>
              </p:nvSpPr>
              <p:spPr>
                <a:xfrm>
                  <a:off x="6927883" y="5710388"/>
                  <a:ext cx="450444" cy="461665"/>
                </a:xfrm>
                <a:prstGeom prst="rect">
                  <a:avLst/>
                </a:prstGeom>
              </p:spPr>
              <p:txBody>
                <a:bodyPr wrap="none" lIns="0" tIns="0" rIns="0" bIns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GB" sz="3000" b="0" dirty="0" smtClean="0">
                      <a:solidFill>
                        <a:srgbClr val="FF0000"/>
                      </a:solidFill>
                      <a:latin typeface="Lucida Calligraphy" pitchFamily="66" charset="0"/>
                    </a:rPr>
                    <a:t>P</a:t>
                  </a:r>
                  <a14:m>
                    <m:oMath xmlns:m="http://schemas.openxmlformats.org/officeDocument/2006/math">
                      <m:r>
                        <a:rPr lang="en-GB" sz="3000" b="0" i="0" baseline="-25000" smtClean="0">
                          <a:solidFill>
                            <a:srgbClr val="FF0000"/>
                          </a:solidFill>
                          <a:latin typeface="Cambria Math"/>
                        </a:rPr>
                        <m:t> </m:t>
                      </m:r>
                      <m:r>
                        <a:rPr lang="en-GB" sz="300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′</m:t>
                      </m:r>
                    </m:oMath>
                  </a14:m>
                  <a:endParaRPr lang="en-GB" sz="3000" dirty="0">
                    <a:solidFill>
                      <a:srgbClr val="FF0000"/>
                    </a:solidFill>
                    <a:latin typeface="Arial" charset="0"/>
                    <a:cs typeface="Arial" charset="0"/>
                  </a:endParaRPr>
                </a:p>
              </p:txBody>
            </p:sp>
          </mc:Choice>
          <mc:Fallback xmlns="">
            <p:sp>
              <p:nvSpPr>
                <p:cNvPr id="48" name="Rectangle 4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27883" y="5710388"/>
                  <a:ext cx="450444" cy="461665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l="-51351" t="-26667" r="-17568" b="-52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/>
                <p:cNvSpPr txBox="1"/>
                <p:nvPr/>
              </p:nvSpPr>
              <p:spPr>
                <a:xfrm>
                  <a:off x="5015816" y="2687570"/>
                  <a:ext cx="3662277" cy="8767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f>
                        <m:fPr>
                          <m:ctrlPr>
                            <a:rPr lang="en-GB" sz="230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𝑎𝑟𝑔𝑚𝑎𝑥</m:t>
                              </m:r>
                            </m:e>
                            <m:sub>
                              <m:r>
                                <a:rPr lang="en-GB" sz="2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𝐶𝑆</m:t>
                              </m:r>
                              <m:r>
                                <a:rPr lang="en-GB" sz="2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 ∈</m:t>
                              </m:r>
                              <m:r>
                                <m:rPr>
                                  <m:nor/>
                                </m:rPr>
                                <a:rPr lang="en-GB" sz="2300" dirty="0">
                                  <a:solidFill>
                                    <a:srgbClr val="FF0000"/>
                                  </a:solidFill>
                                  <a:latin typeface="Lucida Calligraphy" pitchFamily="66" charset="0"/>
                                </a:rPr>
                                <m:t>P</m:t>
                              </m:r>
                              <m:r>
                                <m:rPr>
                                  <m:nor/>
                                </m:rPr>
                                <a:rPr lang="en-GB" sz="2300" baseline="30000" dirty="0">
                                  <a:solidFill>
                                    <a:srgbClr val="FF0000"/>
                                  </a:solidFill>
                                  <a:latin typeface="Lucida Calligraphy" pitchFamily="66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GB" sz="2300" baseline="30000" dirty="0">
                                  <a:solidFill>
                                    <a:srgbClr val="FF0000"/>
                                  </a:solidFill>
                                  <a:latin typeface="Times New Roman" pitchFamily="18" charset="0"/>
                                  <a:cs typeface="Times New Roman" pitchFamily="18" charset="0"/>
                                </a:rPr>
                                <m:t>A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2300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sz="2300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V</m:t>
                          </m:r>
                          <m:r>
                            <m:rPr>
                              <m:nor/>
                            </m:rPr>
                            <a:rPr lang="en-GB" sz="2300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(</m:t>
                          </m:r>
                          <m:r>
                            <m:rPr>
                              <m:nor/>
                            </m:rPr>
                            <a:rPr lang="en-GB" sz="2300" i="1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CS</m:t>
                          </m:r>
                          <m:r>
                            <m:rPr>
                              <m:nor/>
                            </m:rPr>
                            <a:rPr lang="en-GB" sz="2300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GB" sz="2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𝑎𝑟𝑔𝑚𝑎𝑥</m:t>
                              </m:r>
                            </m:e>
                            <m:sub>
                              <m:r>
                                <a:rPr lang="en-GB" sz="2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𝐶𝑆</m:t>
                              </m:r>
                              <m:r>
                                <a:rPr lang="en-GB" sz="23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 ∈</m:t>
                              </m:r>
                              <m:r>
                                <m:rPr>
                                  <m:nor/>
                                </m:rPr>
                                <a:rPr lang="en-GB" sz="2300" dirty="0">
                                  <a:solidFill>
                                    <a:srgbClr val="FF0000"/>
                                  </a:solidFill>
                                  <a:latin typeface="Lucida Calligraphy" pitchFamily="66" charset="0"/>
                                </a:rPr>
                                <m:t>P</m:t>
                              </m:r>
                              <m:r>
                                <m:rPr>
                                  <m:nor/>
                                </m:rPr>
                                <a:rPr lang="en-GB" sz="2300" baseline="30000" dirty="0">
                                  <a:solidFill>
                                    <a:srgbClr val="FF0000"/>
                                  </a:solidFill>
                                  <a:latin typeface="Lucida Calligraphy" pitchFamily="66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GB" sz="2300" baseline="30000" dirty="0">
                                  <a:solidFill>
                                    <a:srgbClr val="FF0000"/>
                                  </a:solidFill>
                                  <a:latin typeface="Times New Roman" pitchFamily="18" charset="0"/>
                                  <a:cs typeface="Times New Roman" pitchFamily="18" charset="0"/>
                                </a:rPr>
                                <m:t>A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2300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sz="2300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V</m:t>
                          </m:r>
                          <m:r>
                            <m:rPr>
                              <m:nor/>
                            </m:rPr>
                            <a:rPr lang="en-GB" sz="2300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(</m:t>
                          </m:r>
                          <m:r>
                            <m:rPr>
                              <m:nor/>
                            </m:rPr>
                            <a:rPr lang="en-GB" sz="2300" i="1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CS</m:t>
                          </m:r>
                          <m:r>
                            <m:rPr>
                              <m:nor/>
                            </m:rPr>
                            <a:rPr lang="en-GB" sz="2300" dirty="0">
                              <a:solidFill>
                                <a:srgbClr val="FF0000"/>
                              </a:solidFill>
                              <a:latin typeface="Times New Roman" pitchFamily="18" charset="0"/>
                              <a:cs typeface="Times New Roman" pitchFamily="18" charset="0"/>
                            </a:rPr>
                            <m:t>)</m:t>
                          </m:r>
                        </m:den>
                      </m:f>
                    </m:oMath>
                  </a14:m>
                  <a:r>
                    <a:rPr lang="en-GB" sz="2800" dirty="0" smtClean="0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rPr>
                    <a:t>  </a:t>
                  </a:r>
                  <a:r>
                    <a:rPr lang="en-GB" sz="2800" dirty="0" smtClean="0">
                      <a:solidFill>
                        <a:srgbClr val="FF0000"/>
                      </a:solidFill>
                      <a:latin typeface="Cambria Math"/>
                      <a:ea typeface="Cambria Math"/>
                      <a:cs typeface="Times New Roman" pitchFamily="18" charset="0"/>
                    </a:rPr>
                    <a:t>≤  </a:t>
                  </a:r>
                  <a:r>
                    <a:rPr lang="en-GB" sz="2800" i="1" dirty="0" smtClean="0">
                      <a:solidFill>
                        <a:srgbClr val="FF0000"/>
                      </a:solidFill>
                      <a:latin typeface="Symbol" pitchFamily="18" charset="2"/>
                      <a:ea typeface="Cambria Math"/>
                      <a:cs typeface="Times New Roman" pitchFamily="18" charset="0"/>
                    </a:rPr>
                    <a:t>b</a:t>
                  </a:r>
                  <a:endParaRPr lang="en-GB" sz="2800" i="1" dirty="0" smtClean="0">
                    <a:solidFill>
                      <a:srgbClr val="FF0000"/>
                    </a:solidFill>
                    <a:latin typeface="Symbol" pitchFamily="18" charset="2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49" name="TextBox 4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15816" y="2687570"/>
                  <a:ext cx="3662277" cy="876715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24822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476323" y="1060704"/>
            <a:ext cx="8321729" cy="535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2000" dirty="0" smtClean="0">
                <a:solidFill>
                  <a:srgbClr val="00007D"/>
                </a:solidFill>
                <a:cs typeface="Arial" charset="0"/>
              </a:rPr>
              <a:t>Based on this idea, we can design an anytime algorithm:</a:t>
            </a:r>
          </a:p>
          <a:p>
            <a:pPr marL="457200" indent="-457200" fontAlgn="base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 typeface="+mj-lt"/>
              <a:buAutoNum type="arabicPeriod"/>
              <a:defRPr/>
            </a:pPr>
            <a:r>
              <a:rPr lang="en-GB" sz="2000" b="1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GB" sz="2000" b="1" dirty="0" smtClean="0">
                <a:solidFill>
                  <a:srgbClr val="FF0000"/>
                </a:solidFill>
                <a:cs typeface="Arial" charset="0"/>
              </a:rPr>
              <a:t>Divide the search space</a:t>
            </a:r>
            <a:r>
              <a:rPr lang="en-GB" sz="2000" dirty="0" smtClean="0">
                <a:solidFill>
                  <a:srgbClr val="00007D"/>
                </a:solidFill>
                <a:cs typeface="Arial" charset="0"/>
              </a:rPr>
              <a:t> into subsets according to some criterion</a:t>
            </a:r>
          </a:p>
          <a:p>
            <a:pPr marL="457200" indent="-457200" fontAlgn="base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 typeface="+mj-lt"/>
              <a:buAutoNum type="arabicPeriod"/>
              <a:defRPr/>
            </a:pPr>
            <a:endParaRPr lang="en-GB" sz="2100" dirty="0" smtClean="0">
              <a:solidFill>
                <a:prstClr val="black"/>
              </a:solidFill>
              <a:cs typeface="Arial" charset="0"/>
            </a:endParaRPr>
          </a:p>
          <a:p>
            <a:pPr marL="457200" indent="-457200" fontAlgn="base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 typeface="+mj-lt"/>
              <a:buAutoNum type="arabicPeriod"/>
              <a:defRPr/>
            </a:pPr>
            <a:endParaRPr lang="en-GB" sz="2100" dirty="0" smtClean="0">
              <a:solidFill>
                <a:prstClr val="black"/>
              </a:solidFill>
              <a:cs typeface="Arial" charset="0"/>
            </a:endParaRPr>
          </a:p>
          <a:p>
            <a:pPr marL="457200" indent="-457200" fontAlgn="base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 typeface="+mj-lt"/>
              <a:buAutoNum type="arabicPeriod"/>
              <a:defRPr/>
            </a:pPr>
            <a:endParaRPr lang="en-GB" sz="2100" dirty="0" smtClean="0">
              <a:solidFill>
                <a:prstClr val="black"/>
              </a:solidFill>
              <a:cs typeface="Arial" charset="0"/>
            </a:endParaRPr>
          </a:p>
          <a:p>
            <a:pPr marL="457200" indent="-457200" fontAlgn="base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 typeface="+mj-lt"/>
              <a:buAutoNum type="arabicPeriod"/>
              <a:defRPr/>
            </a:pPr>
            <a:endParaRPr lang="en-GB" sz="2100" dirty="0" smtClean="0">
              <a:solidFill>
                <a:prstClr val="black"/>
              </a:solidFill>
              <a:cs typeface="Arial" charset="0"/>
            </a:endParaRPr>
          </a:p>
          <a:p>
            <a:pPr marL="457200" indent="-457200" fontAlgn="base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 typeface="+mj-lt"/>
              <a:buAutoNum type="arabicPeriod"/>
              <a:defRPr/>
            </a:pPr>
            <a:endParaRPr lang="en-GB" sz="2000" b="1" dirty="0" smtClean="0">
              <a:solidFill>
                <a:prstClr val="black"/>
              </a:solidFill>
              <a:cs typeface="Arial" charset="0"/>
            </a:endParaRPr>
          </a:p>
          <a:p>
            <a:pPr marL="457200" indent="-457200" fontAlgn="base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 typeface="+mj-lt"/>
              <a:buAutoNum type="arabicPeriod"/>
              <a:defRPr/>
            </a:pPr>
            <a:r>
              <a:rPr lang="en-GB" sz="2000" b="1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GB" sz="2000" b="1" dirty="0" smtClean="0">
                <a:solidFill>
                  <a:srgbClr val="FF0000"/>
                </a:solidFill>
                <a:cs typeface="Arial" charset="0"/>
              </a:rPr>
              <a:t>Identify a sequence</a:t>
            </a:r>
            <a:r>
              <a:rPr lang="en-GB" sz="2000" dirty="0" smtClean="0">
                <a:solidFill>
                  <a:srgbClr val="00007D"/>
                </a:solidFill>
                <a:cs typeface="Arial" charset="0"/>
              </a:rPr>
              <a:t> in which these subsets must be searched such that the bound </a:t>
            </a:r>
            <a:r>
              <a:rPr lang="en-GB" sz="2000" i="1" dirty="0" smtClean="0">
                <a:solidFill>
                  <a:srgbClr val="00007D"/>
                </a:solidFill>
                <a:latin typeface="Symbol" pitchFamily="18" charset="2"/>
                <a:cs typeface="Arial" charset="0"/>
              </a:rPr>
              <a:t>b</a:t>
            </a:r>
            <a:r>
              <a:rPr lang="en-GB" sz="2000" dirty="0" smtClean="0">
                <a:solidFill>
                  <a:srgbClr val="00007D"/>
                </a:solidFill>
                <a:cs typeface="Arial" charset="0"/>
              </a:rPr>
              <a:t>  is improved after each subset</a:t>
            </a:r>
          </a:p>
          <a:p>
            <a:pPr marL="457200" indent="-457200" fontAlgn="base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 typeface="+mj-lt"/>
              <a:buAutoNum type="arabicPeriod"/>
              <a:defRPr/>
            </a:pPr>
            <a:endParaRPr lang="en-GB" sz="1900" i="1" dirty="0" smtClean="0">
              <a:solidFill>
                <a:prstClr val="black"/>
              </a:solidFill>
              <a:cs typeface="Arial" charset="0"/>
            </a:endParaRPr>
          </a:p>
          <a:p>
            <a:pPr marL="457200" indent="-457200" fontAlgn="base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 typeface="+mj-lt"/>
              <a:buAutoNum type="arabicPeriod"/>
              <a:defRPr/>
            </a:pPr>
            <a:endParaRPr lang="en-GB" sz="1900" i="1" dirty="0">
              <a:solidFill>
                <a:prstClr val="black"/>
              </a:solidFill>
              <a:cs typeface="Arial" charset="0"/>
            </a:endParaRPr>
          </a:p>
          <a:p>
            <a:pPr marL="457200" indent="-457200" fontAlgn="base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 typeface="+mj-lt"/>
              <a:buAutoNum type="arabicPeriod"/>
              <a:defRPr/>
            </a:pPr>
            <a:endParaRPr lang="en-GB" sz="1900" i="1" dirty="0" smtClean="0">
              <a:solidFill>
                <a:prstClr val="black"/>
              </a:solidFill>
              <a:cs typeface="Arial" charset="0"/>
            </a:endParaRPr>
          </a:p>
          <a:p>
            <a:pPr marL="457200" indent="-457200" fontAlgn="base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 typeface="+mj-lt"/>
              <a:buAutoNum type="arabicPeriod"/>
              <a:defRPr/>
            </a:pPr>
            <a:endParaRPr lang="en-GB" sz="1900" i="1" dirty="0">
              <a:solidFill>
                <a:prstClr val="black"/>
              </a:solidFill>
              <a:cs typeface="Arial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300150" y="4906177"/>
            <a:ext cx="6629424" cy="1246329"/>
            <a:chOff x="1300150" y="3623731"/>
            <a:chExt cx="6629424" cy="1246329"/>
          </a:xfrm>
        </p:grpSpPr>
        <p:sp>
          <p:nvSpPr>
            <p:cNvPr id="45" name="Oval 44"/>
            <p:cNvSpPr/>
            <p:nvPr/>
          </p:nvSpPr>
          <p:spPr>
            <a:xfrm flipH="1">
              <a:off x="1300150" y="3623731"/>
              <a:ext cx="1104904" cy="91383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200">
                <a:solidFill>
                  <a:prstClr val="white"/>
                </a:solidFill>
              </a:endParaRPr>
            </a:p>
          </p:txBody>
        </p:sp>
        <p:sp>
          <p:nvSpPr>
            <p:cNvPr id="47" name="Oval 46"/>
            <p:cNvSpPr/>
            <p:nvPr/>
          </p:nvSpPr>
          <p:spPr>
            <a:xfrm flipH="1">
              <a:off x="2405054" y="3623731"/>
              <a:ext cx="1104904" cy="91383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200">
                <a:solidFill>
                  <a:prstClr val="white"/>
                </a:solidFill>
              </a:endParaRPr>
            </a:p>
          </p:txBody>
        </p:sp>
        <p:sp>
          <p:nvSpPr>
            <p:cNvPr id="48" name="Oval 47"/>
            <p:cNvSpPr/>
            <p:nvPr/>
          </p:nvSpPr>
          <p:spPr>
            <a:xfrm flipH="1">
              <a:off x="3509958" y="3623731"/>
              <a:ext cx="1104904" cy="91383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200">
                <a:solidFill>
                  <a:prstClr val="white"/>
                </a:solidFill>
              </a:endParaRPr>
            </a:p>
          </p:txBody>
        </p:sp>
        <p:sp>
          <p:nvSpPr>
            <p:cNvPr id="49" name="Oval 48"/>
            <p:cNvSpPr/>
            <p:nvPr/>
          </p:nvSpPr>
          <p:spPr>
            <a:xfrm flipH="1">
              <a:off x="4614862" y="3623731"/>
              <a:ext cx="1104904" cy="913830"/>
            </a:xfrm>
            <a:prstGeom prst="ellipse">
              <a:avLst/>
            </a:prstGeom>
            <a:solidFill>
              <a:srgbClr val="B2B2B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200">
                <a:solidFill>
                  <a:prstClr val="white"/>
                </a:solidFill>
              </a:endParaRPr>
            </a:p>
          </p:txBody>
        </p:sp>
        <p:sp>
          <p:nvSpPr>
            <p:cNvPr id="50" name="Oval 49"/>
            <p:cNvSpPr/>
            <p:nvPr/>
          </p:nvSpPr>
          <p:spPr>
            <a:xfrm flipH="1">
              <a:off x="5719766" y="3623731"/>
              <a:ext cx="1104904" cy="913830"/>
            </a:xfrm>
            <a:prstGeom prst="ellipse">
              <a:avLst/>
            </a:prstGeom>
            <a:solidFill>
              <a:srgbClr val="B2B2B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200">
                <a:solidFill>
                  <a:prstClr val="white"/>
                </a:solidFill>
              </a:endParaRPr>
            </a:p>
          </p:txBody>
        </p:sp>
        <p:sp>
          <p:nvSpPr>
            <p:cNvPr id="51" name="Oval 50"/>
            <p:cNvSpPr/>
            <p:nvPr/>
          </p:nvSpPr>
          <p:spPr>
            <a:xfrm flipH="1">
              <a:off x="6824670" y="3623731"/>
              <a:ext cx="1104904" cy="913830"/>
            </a:xfrm>
            <a:prstGeom prst="ellipse">
              <a:avLst/>
            </a:prstGeom>
            <a:solidFill>
              <a:srgbClr val="B2B2B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200">
                <a:solidFill>
                  <a:prstClr val="white"/>
                </a:solidFill>
              </a:endParaRPr>
            </a:p>
          </p:txBody>
        </p:sp>
        <p:sp>
          <p:nvSpPr>
            <p:cNvPr id="5" name="Chord 4"/>
            <p:cNvSpPr/>
            <p:nvPr/>
          </p:nvSpPr>
          <p:spPr>
            <a:xfrm rot="16200000">
              <a:off x="3613220" y="3538180"/>
              <a:ext cx="894554" cy="1090651"/>
            </a:xfrm>
            <a:prstGeom prst="chord">
              <a:avLst>
                <a:gd name="adj1" fmla="val 2657309"/>
                <a:gd name="adj2" fmla="val 14176716"/>
              </a:avLst>
            </a:prstGeom>
            <a:solidFill>
              <a:srgbClr val="B2B2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534103" y="3643346"/>
              <a:ext cx="995034" cy="797830"/>
            </a:xfrm>
            <a:prstGeom prst="rect">
              <a:avLst/>
            </a:prstGeom>
          </p:spPr>
        </p:pic>
        <p:sp>
          <p:nvSpPr>
            <p:cNvPr id="54" name="TextBox 53"/>
            <p:cNvSpPr txBox="1"/>
            <p:nvPr/>
          </p:nvSpPr>
          <p:spPr>
            <a:xfrm>
              <a:off x="1498514" y="4541936"/>
              <a:ext cx="727226" cy="3046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fontAlgn="base">
                <a:lnSpc>
                  <a:spcPct val="90000"/>
                </a:lnSpc>
                <a:spcBef>
                  <a:spcPct val="20000"/>
                </a:spcBef>
                <a:spcAft>
                  <a:spcPct val="20000"/>
                </a:spcAft>
                <a:defRPr/>
              </a:pPr>
              <a:r>
                <a:rPr lang="en-GB" sz="2200" i="1" dirty="0" smtClean="0">
                  <a:solidFill>
                    <a:srgbClr val="FF0000"/>
                  </a:solidFill>
                  <a:latin typeface="Symbol" pitchFamily="18" charset="2"/>
                  <a:cs typeface="Arial" charset="0"/>
                </a:rPr>
                <a:t>b</a:t>
              </a:r>
              <a:r>
                <a:rPr lang="en-GB" sz="2200" i="1" dirty="0" smtClean="0">
                  <a:solidFill>
                    <a:srgbClr val="FF0000"/>
                  </a:solidFill>
                  <a:cs typeface="Arial" charset="0"/>
                </a:rPr>
                <a:t> </a:t>
              </a:r>
              <a:r>
                <a:rPr lang="en-GB" sz="2200" dirty="0" smtClean="0">
                  <a:solidFill>
                    <a:srgbClr val="FF0000"/>
                  </a:solidFill>
                  <a:cs typeface="Arial" charset="0"/>
                </a:rPr>
                <a:t>= </a:t>
              </a:r>
              <a:r>
                <a:rPr lang="en-GB" sz="2200" b="1" dirty="0" smtClean="0">
                  <a:solidFill>
                    <a:srgbClr val="FF0000"/>
                  </a:solidFill>
                  <a:cs typeface="Arial" charset="0"/>
                </a:rPr>
                <a:t>10</a:t>
              </a:r>
              <a:endParaRPr lang="en-GB" sz="2200" dirty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603418" y="4555836"/>
              <a:ext cx="727226" cy="3046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fontAlgn="base">
                <a:lnSpc>
                  <a:spcPct val="90000"/>
                </a:lnSpc>
                <a:spcBef>
                  <a:spcPct val="20000"/>
                </a:spcBef>
                <a:spcAft>
                  <a:spcPct val="20000"/>
                </a:spcAft>
                <a:defRPr/>
              </a:pPr>
              <a:r>
                <a:rPr lang="en-GB" sz="2200" i="1" dirty="0" smtClean="0">
                  <a:solidFill>
                    <a:srgbClr val="FF0000"/>
                  </a:solidFill>
                  <a:latin typeface="Symbol" pitchFamily="18" charset="2"/>
                  <a:cs typeface="Arial" charset="0"/>
                </a:rPr>
                <a:t>b</a:t>
              </a:r>
              <a:r>
                <a:rPr lang="en-GB" sz="2200" i="1" dirty="0" smtClean="0">
                  <a:solidFill>
                    <a:srgbClr val="FF0000"/>
                  </a:solidFill>
                  <a:cs typeface="Arial" charset="0"/>
                </a:rPr>
                <a:t> </a:t>
              </a:r>
              <a:r>
                <a:rPr lang="en-GB" sz="2200" dirty="0" smtClean="0">
                  <a:solidFill>
                    <a:srgbClr val="FF0000"/>
                  </a:solidFill>
                  <a:cs typeface="Arial" charset="0"/>
                </a:rPr>
                <a:t>= </a:t>
              </a:r>
              <a:r>
                <a:rPr lang="en-GB" sz="2200" b="1" dirty="0" smtClean="0">
                  <a:solidFill>
                    <a:srgbClr val="FF0000"/>
                  </a:solidFill>
                  <a:cs typeface="Arial" charset="0"/>
                </a:rPr>
                <a:t>8</a:t>
              </a:r>
              <a:endParaRPr lang="en-GB" sz="2200" dirty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802031" y="4541934"/>
              <a:ext cx="727226" cy="3046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fontAlgn="base">
                <a:lnSpc>
                  <a:spcPct val="90000"/>
                </a:lnSpc>
                <a:spcBef>
                  <a:spcPct val="20000"/>
                </a:spcBef>
                <a:spcAft>
                  <a:spcPct val="20000"/>
                </a:spcAft>
                <a:defRPr/>
              </a:pPr>
              <a:r>
                <a:rPr lang="en-GB" sz="2200" i="1" dirty="0" smtClean="0">
                  <a:solidFill>
                    <a:srgbClr val="FF0000"/>
                  </a:solidFill>
                  <a:latin typeface="Symbol" pitchFamily="18" charset="2"/>
                  <a:cs typeface="Arial" charset="0"/>
                </a:rPr>
                <a:t>b</a:t>
              </a:r>
              <a:r>
                <a:rPr lang="en-GB" sz="2200" i="1" dirty="0" smtClean="0">
                  <a:solidFill>
                    <a:srgbClr val="FF0000"/>
                  </a:solidFill>
                  <a:cs typeface="Arial" charset="0"/>
                </a:rPr>
                <a:t> </a:t>
              </a:r>
              <a:r>
                <a:rPr lang="en-GB" sz="2200" dirty="0" smtClean="0">
                  <a:solidFill>
                    <a:srgbClr val="FF0000"/>
                  </a:solidFill>
                  <a:cs typeface="Arial" charset="0"/>
                </a:rPr>
                <a:t>= </a:t>
              </a:r>
              <a:r>
                <a:rPr lang="en-GB" sz="2200" b="1" dirty="0" smtClean="0">
                  <a:solidFill>
                    <a:srgbClr val="FF0000"/>
                  </a:solidFill>
                  <a:cs typeface="Arial" charset="0"/>
                </a:rPr>
                <a:t>3</a:t>
              </a:r>
              <a:endParaRPr lang="en-GB" sz="2200" b="1" dirty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918130" y="4541935"/>
              <a:ext cx="727226" cy="3046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fontAlgn="base">
                <a:lnSpc>
                  <a:spcPct val="90000"/>
                </a:lnSpc>
                <a:spcBef>
                  <a:spcPct val="20000"/>
                </a:spcBef>
                <a:spcAft>
                  <a:spcPct val="20000"/>
                </a:spcAft>
                <a:defRPr/>
              </a:pPr>
              <a:r>
                <a:rPr lang="en-GB" sz="2200" i="1" dirty="0" smtClean="0">
                  <a:solidFill>
                    <a:srgbClr val="FF0000"/>
                  </a:solidFill>
                  <a:latin typeface="Symbol" pitchFamily="18" charset="2"/>
                  <a:cs typeface="Arial" charset="0"/>
                </a:rPr>
                <a:t>b</a:t>
              </a:r>
              <a:r>
                <a:rPr lang="en-GB" sz="2200" i="1" dirty="0" smtClean="0">
                  <a:solidFill>
                    <a:srgbClr val="FF0000"/>
                  </a:solidFill>
                  <a:cs typeface="Arial" charset="0"/>
                </a:rPr>
                <a:t> </a:t>
              </a:r>
              <a:r>
                <a:rPr lang="en-GB" sz="2200" dirty="0" smtClean="0">
                  <a:solidFill>
                    <a:srgbClr val="FF0000"/>
                  </a:solidFill>
                  <a:cs typeface="Arial" charset="0"/>
                </a:rPr>
                <a:t>= </a:t>
              </a:r>
              <a:r>
                <a:rPr lang="en-GB" sz="2200" b="1" dirty="0" smtClean="0">
                  <a:solidFill>
                    <a:srgbClr val="FF0000"/>
                  </a:solidFill>
                  <a:cs typeface="Arial" charset="0"/>
                </a:rPr>
                <a:t>2</a:t>
              </a:r>
              <a:endParaRPr lang="en-GB" sz="2200" b="1" dirty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023034" y="4541933"/>
              <a:ext cx="727226" cy="3046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fontAlgn="base">
                <a:lnSpc>
                  <a:spcPct val="90000"/>
                </a:lnSpc>
                <a:spcBef>
                  <a:spcPct val="20000"/>
                </a:spcBef>
                <a:spcAft>
                  <a:spcPct val="20000"/>
                </a:spcAft>
                <a:defRPr/>
              </a:pPr>
              <a:r>
                <a:rPr lang="en-GB" sz="2200" i="1" dirty="0" smtClean="0">
                  <a:solidFill>
                    <a:srgbClr val="FF0000"/>
                  </a:solidFill>
                  <a:latin typeface="Symbol" pitchFamily="18" charset="2"/>
                  <a:cs typeface="Arial" charset="0"/>
                </a:rPr>
                <a:t>b</a:t>
              </a:r>
              <a:r>
                <a:rPr lang="en-GB" sz="2200" i="1" dirty="0" smtClean="0">
                  <a:solidFill>
                    <a:srgbClr val="FF0000"/>
                  </a:solidFill>
                  <a:cs typeface="Arial" charset="0"/>
                </a:rPr>
                <a:t> </a:t>
              </a:r>
              <a:r>
                <a:rPr lang="en-GB" sz="2200" dirty="0" smtClean="0">
                  <a:solidFill>
                    <a:srgbClr val="FF0000"/>
                  </a:solidFill>
                  <a:cs typeface="Arial" charset="0"/>
                </a:rPr>
                <a:t>= </a:t>
              </a:r>
              <a:r>
                <a:rPr lang="en-GB" sz="2200" b="1" dirty="0" smtClean="0">
                  <a:solidFill>
                    <a:srgbClr val="FF0000"/>
                  </a:solidFill>
                  <a:cs typeface="Arial" charset="0"/>
                </a:rPr>
                <a:t>1</a:t>
              </a:r>
              <a:endParaRPr lang="en-GB" sz="2200" b="1" dirty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689268" y="4565361"/>
              <a:ext cx="727226" cy="3046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fontAlgn="base">
                <a:lnSpc>
                  <a:spcPct val="90000"/>
                </a:lnSpc>
                <a:spcBef>
                  <a:spcPct val="20000"/>
                </a:spcBef>
                <a:spcAft>
                  <a:spcPct val="20000"/>
                </a:spcAft>
                <a:defRPr/>
              </a:pPr>
              <a:r>
                <a:rPr lang="en-GB" sz="2200" i="1" dirty="0" smtClean="0">
                  <a:solidFill>
                    <a:srgbClr val="FF0000"/>
                  </a:solidFill>
                  <a:latin typeface="Symbol" pitchFamily="18" charset="2"/>
                  <a:cs typeface="Arial" charset="0"/>
                </a:rPr>
                <a:t>b</a:t>
              </a:r>
              <a:r>
                <a:rPr lang="en-GB" sz="2200" i="1" dirty="0" smtClean="0">
                  <a:solidFill>
                    <a:srgbClr val="FF0000"/>
                  </a:solidFill>
                  <a:cs typeface="Arial" charset="0"/>
                </a:rPr>
                <a:t> </a:t>
              </a:r>
              <a:r>
                <a:rPr lang="en-GB" sz="2200" dirty="0" smtClean="0">
                  <a:solidFill>
                    <a:srgbClr val="FF0000"/>
                  </a:solidFill>
                  <a:cs typeface="Arial" charset="0"/>
                </a:rPr>
                <a:t>= </a:t>
              </a:r>
              <a:r>
                <a:rPr lang="en-GB" sz="2200" b="1" dirty="0" smtClean="0">
                  <a:solidFill>
                    <a:srgbClr val="FF0000"/>
                  </a:solidFill>
                  <a:cs typeface="Arial" charset="0"/>
                </a:rPr>
                <a:t>4</a:t>
              </a:r>
              <a:endParaRPr lang="en-GB" sz="2200" dirty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1498514" y="4083505"/>
              <a:ext cx="1832130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556637" y="1993461"/>
            <a:ext cx="8015280" cy="1550068"/>
            <a:chOff x="581021" y="1079061"/>
            <a:chExt cx="8015280" cy="1550068"/>
          </a:xfrm>
        </p:grpSpPr>
        <p:sp>
          <p:nvSpPr>
            <p:cNvPr id="33" name="Oval 32"/>
            <p:cNvSpPr/>
            <p:nvPr/>
          </p:nvSpPr>
          <p:spPr>
            <a:xfrm flipH="1">
              <a:off x="581021" y="1095374"/>
              <a:ext cx="3448051" cy="1488999"/>
            </a:xfrm>
            <a:prstGeom prst="ellipse">
              <a:avLst/>
            </a:prstGeom>
            <a:solidFill>
              <a:srgbClr val="B2B2B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200">
                <a:solidFill>
                  <a:prstClr val="white"/>
                </a:solidFill>
              </a:endParaRPr>
            </a:p>
          </p:txBody>
        </p:sp>
        <p:sp>
          <p:nvSpPr>
            <p:cNvPr id="3" name="Right Arrow 2"/>
            <p:cNvSpPr/>
            <p:nvPr/>
          </p:nvSpPr>
          <p:spPr>
            <a:xfrm>
              <a:off x="4286250" y="1590675"/>
              <a:ext cx="600075" cy="519418"/>
            </a:xfrm>
            <a:prstGeom prst="rightArrow">
              <a:avLst/>
            </a:prstGeom>
            <a:solidFill>
              <a:srgbClr val="FCC1BC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prstClr val="white"/>
                </a:solidFill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5067294" y="1079061"/>
              <a:ext cx="3529007" cy="1550068"/>
              <a:chOff x="5067294" y="1190549"/>
              <a:chExt cx="3529007" cy="1381429"/>
            </a:xfrm>
          </p:grpSpPr>
          <p:sp>
            <p:nvSpPr>
              <p:cNvPr id="37" name="Oval 36"/>
              <p:cNvSpPr/>
              <p:nvPr/>
            </p:nvSpPr>
            <p:spPr>
              <a:xfrm flipH="1">
                <a:off x="5067294" y="1885950"/>
                <a:ext cx="904877" cy="647852"/>
              </a:xfrm>
              <a:prstGeom prst="ellipse">
                <a:avLst/>
              </a:prstGeom>
              <a:solidFill>
                <a:srgbClr val="B2B2B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200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 flipH="1">
                <a:off x="5391140" y="1190549"/>
                <a:ext cx="904877" cy="647852"/>
              </a:xfrm>
              <a:prstGeom prst="ellipse">
                <a:avLst/>
              </a:prstGeom>
              <a:solidFill>
                <a:srgbClr val="B2B2B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200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 flipH="1">
                <a:off x="6043599" y="1752676"/>
                <a:ext cx="904877" cy="647852"/>
              </a:xfrm>
              <a:prstGeom prst="ellipse">
                <a:avLst/>
              </a:prstGeom>
              <a:solidFill>
                <a:srgbClr val="B2B2B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200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 flipH="1">
                <a:off x="6719874" y="1190701"/>
                <a:ext cx="904877" cy="647852"/>
              </a:xfrm>
              <a:prstGeom prst="ellipse">
                <a:avLst/>
              </a:prstGeom>
              <a:solidFill>
                <a:srgbClr val="B2B2B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200">
                  <a:solidFill>
                    <a:prstClr val="white"/>
                  </a:solidFill>
                </a:endParaRPr>
              </a:p>
            </p:txBody>
          </p:sp>
          <p:sp>
            <p:nvSpPr>
              <p:cNvPr id="41" name="Oval 40"/>
              <p:cNvSpPr/>
              <p:nvPr/>
            </p:nvSpPr>
            <p:spPr>
              <a:xfrm flipH="1">
                <a:off x="6996099" y="1924126"/>
                <a:ext cx="904877" cy="647852"/>
              </a:xfrm>
              <a:prstGeom prst="ellipse">
                <a:avLst/>
              </a:prstGeom>
              <a:solidFill>
                <a:srgbClr val="B2B2B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200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Oval 41"/>
              <p:cNvSpPr/>
              <p:nvPr/>
            </p:nvSpPr>
            <p:spPr>
              <a:xfrm flipH="1">
                <a:off x="7691424" y="1409776"/>
                <a:ext cx="904877" cy="647852"/>
              </a:xfrm>
              <a:prstGeom prst="ellipse">
                <a:avLst/>
              </a:prstGeom>
              <a:solidFill>
                <a:srgbClr val="B2B2B2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20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B0CE05-AAA4-435D-9296-F0417D8A7F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939222" y="2457007"/>
            <a:ext cx="682879" cy="6155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4000" b="0" dirty="0" smtClean="0">
                <a:latin typeface="Lucida Calligraphy" pitchFamily="66" charset="0"/>
              </a:rPr>
              <a:t>P</a:t>
            </a:r>
            <a:r>
              <a:rPr lang="en-GB" sz="1000" b="0" dirty="0" smtClean="0">
                <a:latin typeface="Lucida Calligraphy" pitchFamily="66" charset="0"/>
              </a:rPr>
              <a:t> </a:t>
            </a:r>
            <a:r>
              <a:rPr lang="en-GB" sz="4000" baseline="300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GB" sz="40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570016" y="87313"/>
            <a:ext cx="79683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Anytime Algorithms</a:t>
            </a:r>
          </a:p>
          <a:p>
            <a:pPr algn="ctr">
              <a:defRPr/>
            </a:pPr>
            <a:r>
              <a:rPr lang="en-GB" sz="2100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Identifying Subspaces with Worst-Case Guarantees</a:t>
            </a:r>
            <a:endParaRPr lang="en-GB" sz="2100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34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70016" y="87313"/>
            <a:ext cx="79683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Anytime Algorithms</a:t>
            </a:r>
          </a:p>
          <a:p>
            <a:pPr algn="ctr">
              <a:defRPr/>
            </a:pPr>
            <a:r>
              <a:rPr lang="en-GB" sz="2100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Identifying Subspaces with Worst-Case Guarantees</a:t>
            </a:r>
            <a:endParaRPr lang="en-GB" sz="2100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2"/>
              <p:cNvSpPr txBox="1">
                <a:spLocks noChangeArrowheads="1"/>
              </p:cNvSpPr>
              <p:nvPr/>
            </p:nvSpPr>
            <p:spPr bwMode="auto">
              <a:xfrm>
                <a:off x="202104" y="892315"/>
                <a:ext cx="8551153" cy="24353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GB" sz="2000" b="1" u="sng" dirty="0" smtClean="0"/>
                  <a:t>Theorem: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GB" sz="2000" i="1" dirty="0" smtClean="0">
                    <a:latin typeface="Times New Roman" pitchFamily="18" charset="0"/>
                    <a:cs typeface="Times New Roman" pitchFamily="18" charset="0"/>
                  </a:rPr>
                  <a:t>To establish a worst-case bound,</a:t>
                </a:r>
                <a:r>
                  <a:rPr lang="en-GB" sz="2000" i="1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Symbol" pitchFamily="18" charset="2"/>
                    <a:cs typeface="Arial" charset="0"/>
                  </a:rPr>
                  <a:t>b</a:t>
                </a:r>
                <a:r>
                  <a:rPr lang="en-GB" sz="2000" i="1" dirty="0" smtClean="0">
                    <a:latin typeface="Times New Roman" pitchFamily="18" charset="0"/>
                    <a:cs typeface="Times New Roman" pitchFamily="18" charset="0"/>
                  </a:rPr>
                  <a:t>, it is sufficient to search the lowest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GB" sz="2000" i="1" dirty="0" smtClean="0">
                    <a:latin typeface="Times New Roman" pitchFamily="18" charset="0"/>
                    <a:cs typeface="Times New Roman" pitchFamily="18" charset="0"/>
                  </a:rPr>
                  <a:t> levels of the coalition structure graph, i.e.,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i="1" dirty="0" smtClean="0">
                    <a:latin typeface="Times New Roman" pitchFamily="18" charset="0"/>
                    <a:cs typeface="Times New Roman" pitchFamily="18" charset="0"/>
                  </a:rPr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2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endParaRPr lang="en-GB" sz="2000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:endParaRPr lang="en-GB" sz="500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GB" sz="2000" i="1" dirty="0" smtClean="0">
                    <a:latin typeface="Times New Roman" pitchFamily="18" charset="0"/>
                    <a:cs typeface="Times New Roman" pitchFamily="18" charset="0"/>
                  </a:rPr>
                  <a:t>With this search, the bound is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Symbol" pitchFamily="18" charset="2"/>
                    <a:cs typeface="Arial" charset="0"/>
                  </a:rPr>
                  <a:t>b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= n</a:t>
                </a:r>
                <a:r>
                  <a:rPr lang="en-GB" sz="2000" i="1" dirty="0" smtClean="0">
                    <a:latin typeface="Times New Roman" pitchFamily="18" charset="0"/>
                    <a:cs typeface="Times New Roman" pitchFamily="18" charset="0"/>
                  </a:rPr>
                  <a:t> and the number of searched coalition structures is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GB" sz="2000" i="1" baseline="30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n-1</a:t>
                </a:r>
                <a:r>
                  <a:rPr lang="en-GB" sz="2000" i="1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endParaRPr lang="en-GB" sz="500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GB" sz="2000" i="1" dirty="0" smtClean="0">
                    <a:latin typeface="Times New Roman" pitchFamily="18" charset="0"/>
                    <a:cs typeface="Times New Roman" pitchFamily="18" charset="0"/>
                  </a:rPr>
                  <a:t>No algorithm can establish any bound by search a different set of at most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GB" sz="2000" i="1" baseline="30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n-1</a:t>
                </a:r>
                <a:r>
                  <a:rPr lang="en-GB" sz="2000" i="1" dirty="0" smtClean="0">
                    <a:latin typeface="Times New Roman" pitchFamily="18" charset="0"/>
                    <a:cs typeface="Times New Roman" pitchFamily="18" charset="0"/>
                  </a:rPr>
                  <a:t> coalition structures</a:t>
                </a:r>
                <a:endParaRPr lang="en-GB" sz="20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2104" y="892315"/>
                <a:ext cx="8551153" cy="2435347"/>
              </a:xfrm>
              <a:prstGeom prst="rect">
                <a:avLst/>
              </a:prstGeom>
              <a:blipFill rotWithShape="1">
                <a:blip r:embed="rId3"/>
                <a:stretch>
                  <a:fillRect l="-713" t="-1250" r="-285" b="-3500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2"/>
              <p:cNvSpPr txBox="1">
                <a:spLocks noChangeArrowheads="1"/>
              </p:cNvSpPr>
              <p:nvPr/>
            </p:nvSpPr>
            <p:spPr bwMode="auto">
              <a:xfrm>
                <a:off x="193790" y="3213017"/>
                <a:ext cx="8851734" cy="25508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GB" sz="2000" b="1" u="sng" dirty="0" smtClean="0">
                    <a:solidFill>
                      <a:srgbClr val="00007D"/>
                    </a:solidFill>
                    <a:latin typeface="+mj-lt"/>
                    <a:cs typeface="Sakkal Majalla" pitchFamily="2" charset="-78"/>
                    <a:sym typeface="Symbol"/>
                  </a:rPr>
                  <a:t>Proof: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Sakkal Majalla" pitchFamily="2" charset="-78"/>
                    <a:sym typeface="Symbol"/>
                  </a:rPr>
                  <a:t>For a partial search to establish a bound, every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C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+mj-lt"/>
                    <a:cs typeface="Sakkal Majalla" pitchFamily="2" charset="-78"/>
                    <a:sym typeface="Symbol"/>
                  </a:rPr>
                  <a:t>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⊆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+mj-lt"/>
                    <a:cs typeface="Sakkal Majalla" pitchFamily="2" charset="-78"/>
                    <a:sym typeface="Symbol"/>
                  </a:rPr>
                  <a:t>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A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Sakkal Majalla" pitchFamily="2" charset="-78"/>
                    <a:sym typeface="Symbol"/>
                  </a:rPr>
                  <a:t> must appear in at least one of the searched coalition structures.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endParaRPr lang="en-GB" sz="500" dirty="0" smtClean="0">
                  <a:solidFill>
                    <a:srgbClr val="00007D"/>
                  </a:solidFill>
                  <a:latin typeface="+mj-lt"/>
                  <a:cs typeface="Sakkal Majalla" pitchFamily="2" charset="-78"/>
                  <a:sym typeface="Symbol"/>
                </a:endParaRPr>
              </a:p>
              <a:p>
                <a:pPr marL="715963" lvl="1" indent="-265113">
                  <a:buFont typeface="Arial" pitchFamily="34" charset="0"/>
                  <a:buChar char="•"/>
                </a:pP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Sakkal Majalla" pitchFamily="2" charset="-78"/>
                    <a:sym typeface="Symbol"/>
                  </a:rPr>
                  <a:t>The grand coalition appears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Sakkal Majalla" pitchFamily="2" charset="-78"/>
                    <a:sym typeface="Symbol"/>
                  </a:rPr>
                  <a:t>, and</a:t>
                </a:r>
              </a:p>
              <a:p>
                <a:pPr marL="717550" lvl="1" indent="-260350">
                  <a:buFont typeface="Arial" pitchFamily="34" charset="0"/>
                  <a:buChar char="•"/>
                </a:pP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Sakkal Majalla" pitchFamily="2" charset="-78"/>
                    <a:sym typeface="Symbol"/>
                  </a:rPr>
                  <a:t>every other coalition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C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+mj-lt"/>
                    <a:cs typeface="Sakkal Majalla" pitchFamily="2" charset="-78"/>
                    <a:sym typeface="Symbol"/>
                  </a:rPr>
                  <a:t>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⊂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A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Sakkal Majalla" pitchFamily="2" charset="-78"/>
                    <a:sym typeface="Symbol"/>
                  </a:rPr>
                  <a:t> appears in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+mj-lt"/>
                    <a:cs typeface="Sakkal Majalla" pitchFamily="2" charset="-78"/>
                    <a:sym typeface="Symbol"/>
                  </a:rPr>
                  <a:t>{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C, A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+mj-lt"/>
                    <a:cs typeface="Times New Roman" pitchFamily="18" charset="0"/>
                    <a:sym typeface="Symbol"/>
                  </a:rPr>
                  <a:t>\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C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+mj-lt"/>
                    <a:cs typeface="Sakkal Majalla" pitchFamily="2" charset="-78"/>
                    <a:sym typeface="Symbol"/>
                  </a:rPr>
                  <a:t>}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∈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2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Sakkal Majalla" pitchFamily="2" charset="-78"/>
                    <a:sym typeface="Symbol"/>
                  </a:rPr>
                  <a:t>, thus,</a:t>
                </a:r>
              </a:p>
              <a:p>
                <a:pPr marL="717550" lvl="1" indent="-260350">
                  <a:buFont typeface="Arial" pitchFamily="34" charset="0"/>
                  <a:buChar char="•"/>
                </a:pP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Sakkal Majalla" pitchFamily="2" charset="-78"/>
                    <a:sym typeface="Symbol"/>
                  </a:rPr>
                  <a:t>the value of the best coalition structure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baseline="30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∪</a:t>
                </a:r>
                <a:r>
                  <a:rPr lang="en-GB" sz="2000" dirty="0">
                    <a:solidFill>
                      <a:srgbClr val="FF0000"/>
                    </a:solidFill>
                    <a:cs typeface="Sakkal Majalla" pitchFamily="2" charset="-78"/>
                    <a:sym typeface="Symbol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2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Sakkal Majalla" pitchFamily="2" charset="-78"/>
                    <a:sym typeface="Symbol"/>
                  </a:rPr>
                  <a:t> is at least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𝑚𝑎𝑥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𝐶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Sakkal Majalla" pitchFamily="2" charset="-78"/>
                            <a:sym typeface="Symbol"/>
                          </a:rPr>
                          <m:t>⊆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GB" sz="1000" dirty="0" smtClean="0">
                    <a:solidFill>
                      <a:srgbClr val="FF0000"/>
                    </a:solidFill>
                    <a:latin typeface="+mj-lt"/>
                    <a:cs typeface="Sakkal Majalla" pitchFamily="2" charset="-78"/>
                    <a:sym typeface="Symbol"/>
                  </a:rPr>
                  <a:t>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v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+mj-lt"/>
                    <a:cs typeface="Sakkal Majalla" pitchFamily="2" charset="-78"/>
                    <a:sym typeface="Symbol"/>
                  </a:rPr>
                  <a:t>(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C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+mj-lt"/>
                    <a:cs typeface="Sakkal Majalla" pitchFamily="2" charset="-78"/>
                    <a:sym typeface="Symbol"/>
                  </a:rPr>
                  <a:t>)</a:t>
                </a:r>
                <a:endParaRPr lang="en-GB" sz="2000" dirty="0" smtClean="0">
                  <a:solidFill>
                    <a:srgbClr val="00007D"/>
                  </a:solidFill>
                  <a:latin typeface="+mj-lt"/>
                  <a:cs typeface="Sakkal Majalla" pitchFamily="2" charset="-78"/>
                  <a:sym typeface="Symbol"/>
                </a:endParaRPr>
              </a:p>
              <a:p>
                <a:pPr marL="342900" lvl="1" indent="-342900">
                  <a:buFont typeface="Arial" pitchFamily="34" charset="0"/>
                  <a:buChar char="•"/>
                </a:pPr>
                <a:endParaRPr lang="en-GB" sz="800" dirty="0" smtClean="0">
                  <a:solidFill>
                    <a:srgbClr val="00007D"/>
                  </a:solidFill>
                  <a:latin typeface="+mj-lt"/>
                  <a:cs typeface="Sakkal Majalla" pitchFamily="2" charset="-78"/>
                  <a:sym typeface="Symbol"/>
                </a:endParaRPr>
              </a:p>
              <a:p>
                <a:pPr marL="342900" lvl="1" indent="-342900">
                  <a:buFont typeface="Arial" pitchFamily="34" charset="0"/>
                  <a:buChar char="•"/>
                </a:pP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Sakkal Majalla" pitchFamily="2" charset="-78"/>
                    <a:sym typeface="Symbol"/>
                  </a:rPr>
                  <a:t>Since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𝐶𝑆</m:t>
                        </m:r>
                      </m:e>
                      <m:sup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Sakkal Majalla" pitchFamily="2" charset="-78"/>
                    <a:sym typeface="Symbol"/>
                  </a:rPr>
                  <a:t> include at most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n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Sakkal Majalla" pitchFamily="2" charset="-78"/>
                    <a:sym typeface="Symbol"/>
                  </a:rPr>
                  <a:t> coalitions, then: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+mj-lt"/>
                    <a:cs typeface="Sakkal Majalla" pitchFamily="2" charset="-78"/>
                    <a:sym typeface="Symbol"/>
                  </a:rPr>
                  <a:t>v(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𝐶𝑆</m:t>
                        </m:r>
                      </m:e>
                      <m:sup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000" dirty="0" smtClean="0">
                    <a:solidFill>
                      <a:srgbClr val="FF0000"/>
                    </a:solidFill>
                    <a:latin typeface="+mj-lt"/>
                    <a:cs typeface="Sakkal Majalla" pitchFamily="2" charset="-78"/>
                    <a:sym typeface="Symbol"/>
                  </a:rPr>
                  <a:t>)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≤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n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 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+mj-lt"/>
                    <a:ea typeface="Cambria Math"/>
                    <a:cs typeface="Sakkal Majalla" pitchFamily="2" charset="-78"/>
                    <a:sym typeface="Symbol"/>
                  </a:rPr>
                  <a:t>x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𝑚𝑎𝑥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𝐶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Sakkal Majalla" pitchFamily="2" charset="-78"/>
                            <a:sym typeface="Symbol"/>
                          </a:rPr>
                          <m:t>⊆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GB" sz="1000" dirty="0">
                    <a:solidFill>
                      <a:srgbClr val="FF0000"/>
                    </a:solidFill>
                    <a:cs typeface="Sakkal Majalla" pitchFamily="2" charset="-78"/>
                    <a:sym typeface="Symbol"/>
                  </a:rPr>
                  <a:t> </a:t>
                </a:r>
                <a:r>
                  <a:rPr lang="en-GB" sz="20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v</a:t>
                </a:r>
                <a:r>
                  <a:rPr lang="en-GB" sz="2000" dirty="0">
                    <a:solidFill>
                      <a:srgbClr val="FF0000"/>
                    </a:solidFill>
                    <a:cs typeface="Sakkal Majalla" pitchFamily="2" charset="-78"/>
                    <a:sym typeface="Symbol"/>
                  </a:rPr>
                  <a:t>(</a:t>
                </a:r>
                <a:r>
                  <a:rPr lang="en-GB" sz="20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C</a:t>
                </a:r>
                <a:r>
                  <a:rPr lang="en-GB" sz="2000" dirty="0" smtClean="0">
                    <a:solidFill>
                      <a:srgbClr val="FF0000"/>
                    </a:solidFill>
                    <a:cs typeface="Sakkal Majalla" pitchFamily="2" charset="-78"/>
                    <a:sym typeface="Symbol"/>
                  </a:rPr>
                  <a:t>)</a:t>
                </a:r>
                <a:r>
                  <a:rPr lang="en-GB" sz="2000" dirty="0" smtClean="0">
                    <a:solidFill>
                      <a:srgbClr val="00007D"/>
                    </a:solidFill>
                    <a:cs typeface="Sakkal Majalla" pitchFamily="2" charset="-78"/>
                    <a:sym typeface="Symbol"/>
                  </a:rPr>
                  <a:t>. Thus,</a:t>
                </a:r>
                <a:endParaRPr lang="en-GB" sz="2000" dirty="0">
                  <a:solidFill>
                    <a:srgbClr val="FF0000"/>
                  </a:solidFill>
                  <a:cs typeface="Sakkal Majalla" pitchFamily="2" charset="-78"/>
                  <a:sym typeface="Symbol"/>
                </a:endParaRPr>
              </a:p>
            </p:txBody>
          </p:sp>
        </mc:Choice>
        <mc:Fallback xmlns="">
          <p:sp>
            <p:nvSpPr>
              <p:cNvPr id="6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3790" y="3213017"/>
                <a:ext cx="8851734" cy="2550891"/>
              </a:xfrm>
              <a:prstGeom prst="rect">
                <a:avLst/>
              </a:prstGeom>
              <a:blipFill rotWithShape="1">
                <a:blip r:embed="rId4"/>
                <a:stretch>
                  <a:fillRect l="-758" t="-1193" b="-3341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0EB0CE05-AAA4-435D-9296-F0417D8A7F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833244" y="5692406"/>
                <a:ext cx="3887044" cy="8506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GB" sz="22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22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en-GB" sz="22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GB" sz="2200" b="0" i="1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CS</m:t>
                        </m:r>
                        <m:r>
                          <m:rPr>
                            <m:nor/>
                          </m:rPr>
                          <a:rPr lang="en-GB" sz="2200" b="0" i="1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∗</m:t>
                        </m:r>
                        <m:r>
                          <m:rPr>
                            <m:nor/>
                          </m:rPr>
                          <a:rPr lang="en-GB" sz="22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GB" sz="22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22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𝑚𝑎𝑥</m:t>
                            </m:r>
                          </m:e>
                          <m:sub>
                            <m:r>
                              <a:rPr lang="en-GB" sz="22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𝐶𝑆</m:t>
                            </m:r>
                            <m:r>
                              <a:rPr lang="en-GB" sz="2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en-GB" sz="22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∈</m:t>
                            </m:r>
                            <m:sSubSup>
                              <m:sSubSupPr>
                                <m:ctrlPr>
                                  <a:rPr lang="en-GB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cs typeface="Sakkal Majalla" pitchFamily="2" charset="-78"/>
                                    <a:sym typeface="Symbol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nor/>
                                  </m:rPr>
                                  <a:rPr lang="en-GB" sz="2000" dirty="0">
                                    <a:solidFill>
                                      <a:srgbClr val="FF0000"/>
                                    </a:solidFill>
                                    <a:latin typeface="Lucida Calligraphy" pitchFamily="66" charset="0"/>
                                  </a:rPr>
                                  <m:t>P</m:t>
                                </m:r>
                              </m:e>
                              <m:sub>
                                <m:r>
                                  <a:rPr lang="en-GB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cs typeface="Sakkal Majalla" pitchFamily="2" charset="-78"/>
                                    <a:sym typeface="Symbol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GB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cs typeface="Sakkal Majalla" pitchFamily="2" charset="-78"/>
                                    <a:sym typeface="Symbol"/>
                                  </a:rPr>
                                  <m:t>𝐴</m:t>
                                </m:r>
                              </m:sup>
                            </m:sSubSup>
                            <m:r>
                              <m:rPr>
                                <m:nor/>
                              </m:rPr>
                              <a:rPr lang="en-GB" sz="2200" baseline="30000" dirty="0">
                                <a:solidFill>
                                  <a:srgbClr val="FF0000"/>
                                </a:solidFill>
                                <a:latin typeface="Times New Roman" pitchFamily="18" charset="0"/>
                                <a:cs typeface="Times New Roman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GB" sz="2200" dirty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  <a:cs typeface="Sakkal Majalla" pitchFamily="2" charset="-78"/>
                                <a:sym typeface="Symbol"/>
                              </a:rPr>
                              <m:t>∪</m:t>
                            </m:r>
                            <m:sSubSup>
                              <m:sSubSupPr>
                                <m:ctrlPr>
                                  <a:rPr lang="en-GB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cs typeface="Sakkal Majalla" pitchFamily="2" charset="-78"/>
                                    <a:sym typeface="Symbol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nor/>
                                  </m:rPr>
                                  <a:rPr lang="en-GB" sz="2000" dirty="0">
                                    <a:solidFill>
                                      <a:srgbClr val="FF0000"/>
                                    </a:solidFill>
                                    <a:latin typeface="Lucida Calligraphy" pitchFamily="66" charset="0"/>
                                  </a:rPr>
                                  <m:t>P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cs typeface="Sakkal Majalla" pitchFamily="2" charset="-78"/>
                                    <a:sym typeface="Symbol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GB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cs typeface="Sakkal Majalla" pitchFamily="2" charset="-78"/>
                                    <a:sym typeface="Symbol"/>
                                  </a:rPr>
                                  <m:t>𝐴</m:t>
                                </m:r>
                              </m:sup>
                            </m:sSubSup>
                            <m:r>
                              <m:rPr>
                                <m:nor/>
                              </m:rPr>
                              <a:rPr lang="en-GB" sz="2200" dirty="0"/>
                              <m:t> 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GB" sz="22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V</m:t>
                        </m:r>
                        <m:r>
                          <m:rPr>
                            <m:nor/>
                          </m:rPr>
                          <a:rPr lang="en-GB" sz="22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GB" sz="2200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CS</m:t>
                        </m:r>
                        <m:r>
                          <m:rPr>
                            <m:nor/>
                          </m:rPr>
                          <a:rPr lang="en-GB" sz="22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≤  </a:t>
                </a:r>
                <a:r>
                  <a:rPr lang="en-GB" sz="2200" i="1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n</a:t>
                </a:r>
                <a:endParaRPr lang="en-GB" sz="2200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3244" y="5692406"/>
                <a:ext cx="3887044" cy="85068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77915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959275" y="1893464"/>
            <a:ext cx="3581296" cy="4389441"/>
            <a:chOff x="4679160" y="1893464"/>
            <a:chExt cx="3861411" cy="4389441"/>
          </a:xfrm>
        </p:grpSpPr>
        <p:sp>
          <p:nvSpPr>
            <p:cNvPr id="414770" name="Rectangle 50"/>
            <p:cNvSpPr>
              <a:spLocks noChangeArrowheads="1"/>
            </p:cNvSpPr>
            <p:nvPr/>
          </p:nvSpPr>
          <p:spPr bwMode="auto">
            <a:xfrm rot="10800000">
              <a:off x="4683342" y="2279292"/>
              <a:ext cx="3842590" cy="28126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1C1C1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4776" name="Rectangle 56"/>
            <p:cNvSpPr>
              <a:spLocks noChangeArrowheads="1"/>
            </p:cNvSpPr>
            <p:nvPr/>
          </p:nvSpPr>
          <p:spPr bwMode="auto">
            <a:xfrm rot="10800000">
              <a:off x="4693798" y="5243575"/>
              <a:ext cx="3842590" cy="28126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1C1C1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4794" name="Rectangle 74"/>
            <p:cNvSpPr>
              <a:spLocks noChangeArrowheads="1"/>
            </p:cNvSpPr>
            <p:nvPr/>
          </p:nvSpPr>
          <p:spPr bwMode="auto">
            <a:xfrm rot="10800000">
              <a:off x="4697981" y="6001638"/>
              <a:ext cx="3842590" cy="28126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1C1C1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4796" name="Rectangle 76"/>
            <p:cNvSpPr>
              <a:spLocks noChangeArrowheads="1"/>
            </p:cNvSpPr>
            <p:nvPr/>
          </p:nvSpPr>
          <p:spPr bwMode="auto">
            <a:xfrm rot="10800000">
              <a:off x="4697981" y="5619993"/>
              <a:ext cx="3842590" cy="28126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1C1C1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4797" name="Rectangle 77"/>
            <p:cNvSpPr>
              <a:spLocks noChangeArrowheads="1"/>
            </p:cNvSpPr>
            <p:nvPr/>
          </p:nvSpPr>
          <p:spPr bwMode="auto">
            <a:xfrm rot="10800000">
              <a:off x="4679160" y="1893464"/>
              <a:ext cx="3842590" cy="28126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1C1C1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414761" name="Text Box 41"/>
          <p:cNvSpPr txBox="1">
            <a:spLocks noChangeArrowheads="1"/>
          </p:cNvSpPr>
          <p:nvPr/>
        </p:nvSpPr>
        <p:spPr bwMode="auto">
          <a:xfrm>
            <a:off x="5293125" y="1277163"/>
            <a:ext cx="3662695" cy="327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rtl="0">
              <a:lnSpc>
                <a:spcPct val="90000"/>
              </a:lnSpc>
              <a:spcBef>
                <a:spcPct val="50000"/>
              </a:spcBef>
            </a:pPr>
            <a:r>
              <a:rPr lang="cy-GB" sz="1700" dirty="0">
                <a:latin typeface="+mj-lt"/>
              </a:rPr>
              <a:t>Search steps of Sandholm et </a:t>
            </a:r>
            <a:r>
              <a:rPr lang="cy-GB" sz="1700" dirty="0" smtClean="0">
                <a:latin typeface="+mj-lt"/>
              </a:rPr>
              <a:t>al. [1998]</a:t>
            </a:r>
            <a:endParaRPr lang="en-US" sz="1700" dirty="0">
              <a:latin typeface="+mj-lt"/>
            </a:endParaRPr>
          </a:p>
        </p:txBody>
      </p:sp>
      <p:sp>
        <p:nvSpPr>
          <p:cNvPr id="55" name="Rectangle 3"/>
          <p:cNvSpPr>
            <a:spLocks noChangeArrowheads="1"/>
          </p:cNvSpPr>
          <p:nvPr/>
        </p:nvSpPr>
        <p:spPr bwMode="auto">
          <a:xfrm>
            <a:off x="570016" y="87313"/>
            <a:ext cx="79683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Anytime Algorithms</a:t>
            </a:r>
          </a:p>
          <a:p>
            <a:pPr algn="ctr">
              <a:defRPr/>
            </a:pPr>
            <a:r>
              <a:rPr lang="en-GB" sz="2100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Identifying Subspaces with Worst-Case Guarantees</a:t>
            </a:r>
            <a:endParaRPr lang="en-GB" sz="2100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414771" name="Rectangle 51"/>
          <p:cNvSpPr>
            <a:spLocks noChangeArrowheads="1"/>
          </p:cNvSpPr>
          <p:nvPr/>
        </p:nvSpPr>
        <p:spPr bwMode="auto">
          <a:xfrm>
            <a:off x="6655198" y="2322161"/>
            <a:ext cx="190300" cy="190300"/>
          </a:xfrm>
          <a:prstGeom prst="rect">
            <a:avLst/>
          </a:prstGeom>
          <a:solidFill>
            <a:schemeClr val="bg1"/>
          </a:solidFill>
          <a:ln w="19050">
            <a:solidFill>
              <a:srgbClr val="0065F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/>
            <a:r>
              <a:rPr lang="cy-GB" sz="1600" b="1">
                <a:solidFill>
                  <a:srgbClr val="0065FA"/>
                </a:solidFill>
                <a:latin typeface="+mj-lt"/>
                <a:cs typeface="Times New Roman" pitchFamily="18" charset="0"/>
              </a:rPr>
              <a:t>4</a:t>
            </a:r>
            <a:endParaRPr lang="en-US" sz="1600" b="1">
              <a:solidFill>
                <a:srgbClr val="0065FA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14779" name="Line 59"/>
          <p:cNvSpPr>
            <a:spLocks noChangeShapeType="1"/>
          </p:cNvSpPr>
          <p:nvPr/>
        </p:nvSpPr>
        <p:spPr bwMode="auto">
          <a:xfrm rot="10800000" flipV="1">
            <a:off x="6753486" y="4336980"/>
            <a:ext cx="0" cy="711010"/>
          </a:xfrm>
          <a:prstGeom prst="line">
            <a:avLst/>
          </a:prstGeom>
          <a:noFill/>
          <a:ln w="19050">
            <a:solidFill>
              <a:srgbClr val="0065FA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0065FA"/>
              </a:solidFill>
            </a:endParaRPr>
          </a:p>
        </p:txBody>
      </p:sp>
      <p:sp>
        <p:nvSpPr>
          <p:cNvPr id="414780" name="Line 60"/>
          <p:cNvSpPr>
            <a:spLocks noChangeShapeType="1"/>
          </p:cNvSpPr>
          <p:nvPr/>
        </p:nvSpPr>
        <p:spPr bwMode="auto">
          <a:xfrm rot="10800000" flipV="1">
            <a:off x="6748516" y="2719547"/>
            <a:ext cx="0" cy="859742"/>
          </a:xfrm>
          <a:prstGeom prst="line">
            <a:avLst/>
          </a:prstGeom>
          <a:noFill/>
          <a:ln w="19050">
            <a:solidFill>
              <a:srgbClr val="0065FA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solidFill>
                <a:srgbClr val="0065FA"/>
              </a:solidFill>
            </a:endParaRPr>
          </a:p>
        </p:txBody>
      </p:sp>
      <p:sp>
        <p:nvSpPr>
          <p:cNvPr id="414782" name="Text Box 62"/>
          <p:cNvSpPr txBox="1">
            <a:spLocks noChangeArrowheads="1"/>
          </p:cNvSpPr>
          <p:nvPr/>
        </p:nvSpPr>
        <p:spPr bwMode="auto">
          <a:xfrm rot="10800000">
            <a:off x="6687039" y="3667986"/>
            <a:ext cx="95151" cy="60939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18000" bIns="0">
            <a:spAutoFit/>
          </a:bodyPr>
          <a:lstStyle/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es-ES" b="1" dirty="0">
                <a:solidFill>
                  <a:srgbClr val="0065FA"/>
                </a:solidFill>
              </a:rPr>
              <a:t>.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es-ES" b="1" dirty="0">
                <a:solidFill>
                  <a:srgbClr val="0065FA"/>
                </a:solidFill>
              </a:rPr>
              <a:t>.</a:t>
            </a:r>
          </a:p>
          <a:p>
            <a:pPr>
              <a:lnSpc>
                <a:spcPct val="40000"/>
              </a:lnSpc>
              <a:spcBef>
                <a:spcPct val="50000"/>
              </a:spcBef>
            </a:pPr>
            <a:r>
              <a:rPr lang="es-ES" b="1" dirty="0">
                <a:solidFill>
                  <a:srgbClr val="0065FA"/>
                </a:solidFill>
              </a:rPr>
              <a:t>.</a:t>
            </a:r>
          </a:p>
        </p:txBody>
      </p:sp>
      <p:sp>
        <p:nvSpPr>
          <p:cNvPr id="414734" name="Rectangle 14"/>
          <p:cNvSpPr>
            <a:spLocks noChangeArrowheads="1"/>
          </p:cNvSpPr>
          <p:nvPr/>
        </p:nvSpPr>
        <p:spPr bwMode="auto">
          <a:xfrm>
            <a:off x="6661473" y="6042416"/>
            <a:ext cx="190300" cy="190300"/>
          </a:xfrm>
          <a:prstGeom prst="rect">
            <a:avLst/>
          </a:prstGeom>
          <a:solidFill>
            <a:schemeClr val="bg1"/>
          </a:solidFill>
          <a:ln w="19050">
            <a:solidFill>
              <a:srgbClr val="0065F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/>
            <a:r>
              <a:rPr lang="cy-GB" sz="1600" b="1" dirty="0" smtClean="0">
                <a:solidFill>
                  <a:srgbClr val="0065FA"/>
                </a:solidFill>
                <a:latin typeface="+mj-lt"/>
                <a:cs typeface="Times New Roman" pitchFamily="18" charset="0"/>
              </a:rPr>
              <a:t>1</a:t>
            </a:r>
            <a:endParaRPr lang="en-US" sz="1600" b="1" dirty="0">
              <a:solidFill>
                <a:srgbClr val="0065FA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14737" name="Rectangle 17"/>
          <p:cNvSpPr>
            <a:spLocks noChangeArrowheads="1"/>
          </p:cNvSpPr>
          <p:nvPr/>
        </p:nvSpPr>
        <p:spPr bwMode="auto">
          <a:xfrm>
            <a:off x="6663563" y="5662472"/>
            <a:ext cx="190300" cy="190300"/>
          </a:xfrm>
          <a:prstGeom prst="rect">
            <a:avLst/>
          </a:prstGeom>
          <a:solidFill>
            <a:schemeClr val="bg1"/>
          </a:solidFill>
          <a:ln w="19050">
            <a:solidFill>
              <a:srgbClr val="0065F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/>
            <a:r>
              <a:rPr lang="cy-GB" sz="1600" b="1" dirty="0">
                <a:solidFill>
                  <a:srgbClr val="0065FA"/>
                </a:solidFill>
                <a:latin typeface="+mj-lt"/>
                <a:cs typeface="Times New Roman" pitchFamily="18" charset="0"/>
              </a:rPr>
              <a:t>2</a:t>
            </a:r>
            <a:endParaRPr lang="en-US" sz="1600" b="1" dirty="0">
              <a:solidFill>
                <a:srgbClr val="0065FA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14740" name="Rectangle 20"/>
          <p:cNvSpPr>
            <a:spLocks noChangeArrowheads="1"/>
          </p:cNvSpPr>
          <p:nvPr/>
        </p:nvSpPr>
        <p:spPr bwMode="auto">
          <a:xfrm>
            <a:off x="6648925" y="1938425"/>
            <a:ext cx="190300" cy="190300"/>
          </a:xfrm>
          <a:prstGeom prst="rect">
            <a:avLst/>
          </a:prstGeom>
          <a:solidFill>
            <a:schemeClr val="bg1"/>
          </a:solidFill>
          <a:ln w="19050">
            <a:solidFill>
              <a:srgbClr val="0065F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/>
            <a:r>
              <a:rPr lang="cy-GB" sz="1600" b="1" dirty="0">
                <a:solidFill>
                  <a:srgbClr val="0065FA"/>
                </a:solidFill>
                <a:latin typeface="+mj-lt"/>
                <a:cs typeface="Times New Roman" pitchFamily="18" charset="0"/>
              </a:rPr>
              <a:t>3</a:t>
            </a:r>
            <a:endParaRPr lang="en-US" sz="1600" b="1" dirty="0">
              <a:solidFill>
                <a:srgbClr val="0065FA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11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0EB0CE05-AAA4-435D-9296-F0417D8A7F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2" name="Rectangle 39"/>
          <p:cNvSpPr>
            <a:spLocks noChangeArrowheads="1"/>
          </p:cNvSpPr>
          <p:nvPr/>
        </p:nvSpPr>
        <p:spPr bwMode="auto">
          <a:xfrm>
            <a:off x="4912621" y="1232237"/>
            <a:ext cx="380891" cy="360362"/>
          </a:xfrm>
          <a:prstGeom prst="rect">
            <a:avLst/>
          </a:prstGeom>
          <a:solidFill>
            <a:schemeClr val="bg1"/>
          </a:solidFill>
          <a:ln w="19050">
            <a:solidFill>
              <a:srgbClr val="0065FA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/>
            <a:r>
              <a:rPr lang="cy-GB" sz="2400" b="1" i="1" dirty="0">
                <a:solidFill>
                  <a:srgbClr val="0065FA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en-US" sz="2400" b="1" i="1" dirty="0">
              <a:solidFill>
                <a:srgbClr val="0065F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6" name="Rectangle 145"/>
          <p:cNvSpPr/>
          <p:nvPr/>
        </p:nvSpPr>
        <p:spPr>
          <a:xfrm>
            <a:off x="8630225" y="6068069"/>
            <a:ext cx="290144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  <a:latin typeface="Lucida Calligraphy" pitchFamily="66" charset="0"/>
              </a:rPr>
              <a:t>P</a:t>
            </a:r>
            <a:r>
              <a:rPr lang="en-GB" sz="700" dirty="0">
                <a:solidFill>
                  <a:srgbClr val="FF0000"/>
                </a:solidFill>
                <a:latin typeface="Lucida Calligraphy" pitchFamily="66" charset="0"/>
              </a:rPr>
              <a:t> </a:t>
            </a:r>
            <a:r>
              <a:rPr lang="en-GB" sz="16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8767585" y="6203678"/>
            <a:ext cx="11562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8630225" y="5663535"/>
            <a:ext cx="286938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  <a:latin typeface="Lucida Calligraphy" pitchFamily="66" charset="0"/>
              </a:rPr>
              <a:t>P</a:t>
            </a:r>
            <a:r>
              <a:rPr lang="en-GB" sz="700" dirty="0">
                <a:solidFill>
                  <a:srgbClr val="FF0000"/>
                </a:solidFill>
                <a:latin typeface="Lucida Calligraphy" pitchFamily="66" charset="0"/>
              </a:rPr>
              <a:t> </a:t>
            </a:r>
            <a:r>
              <a:rPr lang="en-GB" sz="16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8775100" y="5790070"/>
            <a:ext cx="11562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GB" sz="1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8631631" y="5222662"/>
            <a:ext cx="286938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  <a:latin typeface="Lucida Calligraphy" pitchFamily="66" charset="0"/>
              </a:rPr>
              <a:t>P</a:t>
            </a:r>
            <a:r>
              <a:rPr lang="en-GB" sz="700" dirty="0">
                <a:solidFill>
                  <a:srgbClr val="FF0000"/>
                </a:solidFill>
                <a:latin typeface="Lucida Calligraphy" pitchFamily="66" charset="0"/>
              </a:rPr>
              <a:t> </a:t>
            </a:r>
            <a:r>
              <a:rPr lang="en-GB" sz="16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8776506" y="5349197"/>
            <a:ext cx="11562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GB" sz="1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8614633" y="2295268"/>
            <a:ext cx="286938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  <a:latin typeface="Lucida Calligraphy" pitchFamily="66" charset="0"/>
              </a:rPr>
              <a:t>P</a:t>
            </a:r>
            <a:r>
              <a:rPr lang="en-GB" sz="700" dirty="0">
                <a:solidFill>
                  <a:srgbClr val="FF0000"/>
                </a:solidFill>
                <a:latin typeface="Lucida Calligraphy" pitchFamily="66" charset="0"/>
              </a:rPr>
              <a:t> </a:t>
            </a:r>
            <a:r>
              <a:rPr lang="en-GB" sz="16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8737926" y="2423680"/>
            <a:ext cx="19085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n-1</a:t>
            </a:r>
            <a:endParaRPr lang="en-GB" sz="1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8624265" y="1880369"/>
            <a:ext cx="286938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  <a:latin typeface="Lucida Calligraphy" pitchFamily="66" charset="0"/>
              </a:rPr>
              <a:t>P</a:t>
            </a:r>
            <a:r>
              <a:rPr lang="en-GB" sz="700" dirty="0">
                <a:solidFill>
                  <a:srgbClr val="FF0000"/>
                </a:solidFill>
                <a:latin typeface="Lucida Calligraphy" pitchFamily="66" charset="0"/>
              </a:rPr>
              <a:t> </a:t>
            </a:r>
            <a:r>
              <a:rPr lang="en-GB" sz="16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8750992" y="2005345"/>
            <a:ext cx="17969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en-GB" sz="1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Text Box 2"/>
              <p:cNvSpPr txBox="1">
                <a:spLocks noChangeArrowheads="1"/>
              </p:cNvSpPr>
              <p:nvPr/>
            </p:nvSpPr>
            <p:spPr bwMode="auto">
              <a:xfrm>
                <a:off x="63858" y="1296708"/>
                <a:ext cx="4772548" cy="47653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342900" indent="-161925" fontAlgn="base"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endParaRPr lang="en-GB" sz="600" dirty="0" smtClean="0">
                  <a:solidFill>
                    <a:srgbClr val="00007D"/>
                  </a:solidFill>
                  <a:latin typeface="+mj-lt"/>
                  <a:cs typeface="Arial" charset="0"/>
                </a:endParaRPr>
              </a:p>
              <a:p>
                <a:pPr marL="342900" indent="-161925" fontAlgn="base"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r>
                  <a:rPr lang="en-GB" sz="1900" dirty="0" smtClean="0">
                    <a:solidFill>
                      <a:srgbClr val="00007D"/>
                    </a:solidFill>
                    <a:latin typeface="+mj-lt"/>
                    <a:cs typeface="Arial" charset="0"/>
                  </a:rPr>
                  <a:t>an </a:t>
                </a:r>
                <a:r>
                  <a:rPr lang="en-GB" sz="1900" i="1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anytime</a:t>
                </a:r>
                <a:r>
                  <a:rPr lang="en-GB" sz="1900" dirty="0" smtClean="0">
                    <a:solidFill>
                      <a:srgbClr val="00007D"/>
                    </a:solidFill>
                    <a:latin typeface="+mj-lt"/>
                    <a:cs typeface="Arial" charset="0"/>
                  </a:rPr>
                  <a:t> algorithm was proposed that searches the coalition structure graph one level at a time (see sequence in figure).</a:t>
                </a:r>
              </a:p>
              <a:p>
                <a:pPr marL="342900" indent="-161925" fontAlgn="base"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endParaRPr lang="en-GB" sz="1000" dirty="0" smtClean="0">
                  <a:solidFill>
                    <a:srgbClr val="00007D"/>
                  </a:solidFill>
                  <a:latin typeface="+mj-lt"/>
                  <a:cs typeface="Arial" charset="0"/>
                </a:endParaRPr>
              </a:p>
              <a:p>
                <a:pPr marL="342900" indent="-161925" fontAlgn="base"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r>
                  <a:rPr lang="en-GB" sz="1900" dirty="0" smtClean="0">
                    <a:solidFill>
                      <a:srgbClr val="00007D"/>
                    </a:solidFill>
                    <a:latin typeface="+mj-lt"/>
                    <a:cs typeface="Arial" charset="0"/>
                  </a:rPr>
                  <a:t>The authors showed how the bound improves once the algorithm finishes searching every level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𝑖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FF0000"/>
                    </a:solidFill>
                    <a:cs typeface="Sakkal Majalla" pitchFamily="2" charset="-78"/>
                    <a:sym typeface="Symbol"/>
                  </a:rPr>
                  <a:t> </a:t>
                </a:r>
                <a:r>
                  <a:rPr lang="en-GB" sz="1900" dirty="0" smtClean="0">
                    <a:solidFill>
                      <a:srgbClr val="FF0000"/>
                    </a:solidFill>
                    <a:latin typeface="+mj-lt"/>
                    <a:cs typeface="Arial" charset="0"/>
                  </a:rPr>
                  <a:t>: </a:t>
                </a:r>
                <a:r>
                  <a:rPr lang="en-GB" sz="1900" i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GB" sz="1900" dirty="0" smtClean="0">
                    <a:solidFill>
                      <a:srgbClr val="FF0000"/>
                    </a:solidFill>
                    <a:latin typeface="+mj-lt"/>
                    <a:cs typeface="Arial" charset="0"/>
                  </a:rPr>
                  <a:t> = </a:t>
                </a:r>
                <a:r>
                  <a:rPr lang="en-GB" sz="19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n</a:t>
                </a:r>
                <a:r>
                  <a:rPr lang="en-GB" sz="1900" dirty="0" smtClean="0">
                    <a:solidFill>
                      <a:srgbClr val="FF0000"/>
                    </a:solidFill>
                    <a:latin typeface="+mj-lt"/>
                    <a:cs typeface="Arial" charset="0"/>
                  </a:rPr>
                  <a:t>, …, 3</a:t>
                </a:r>
                <a:r>
                  <a:rPr lang="en-GB" sz="1900" dirty="0" smtClean="0">
                    <a:solidFill>
                      <a:srgbClr val="00007D"/>
                    </a:solidFill>
                    <a:latin typeface="+mj-lt"/>
                    <a:cs typeface="Arial" charset="0"/>
                  </a:rPr>
                  <a:t> (see [</a:t>
                </a:r>
                <a:r>
                  <a:rPr lang="en-GB" sz="1900" dirty="0" err="1" smtClean="0">
                    <a:solidFill>
                      <a:srgbClr val="00007D"/>
                    </a:solidFill>
                    <a:latin typeface="+mj-lt"/>
                    <a:cs typeface="Arial" charset="0"/>
                  </a:rPr>
                  <a:t>Sandholm</a:t>
                </a:r>
                <a:r>
                  <a:rPr lang="en-GB" sz="1900" dirty="0" smtClean="0">
                    <a:solidFill>
                      <a:srgbClr val="00007D"/>
                    </a:solidFill>
                    <a:latin typeface="+mj-lt"/>
                    <a:cs typeface="Arial" charset="0"/>
                  </a:rPr>
                  <a:t> et al, AIJ-1999] for details)</a:t>
                </a:r>
                <a:r>
                  <a:rPr lang="en-GB" sz="1900" dirty="0" smtClean="0">
                    <a:solidFill>
                      <a:srgbClr val="00007D"/>
                    </a:solidFill>
                    <a:latin typeface="+mj-lt"/>
                    <a:ea typeface="Cambria Math"/>
                    <a:cs typeface="Arial" charset="0"/>
                  </a:rPr>
                  <a:t>.</a:t>
                </a:r>
              </a:p>
              <a:p>
                <a:pPr marL="342900" indent="-161925" fontAlgn="base"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endParaRPr lang="en-GB" sz="1000" dirty="0">
                  <a:solidFill>
                    <a:srgbClr val="00007D"/>
                  </a:solidFill>
                  <a:latin typeface="+mj-lt"/>
                  <a:cs typeface="Arial" charset="0"/>
                </a:endParaRPr>
              </a:p>
              <a:p>
                <a:pPr marL="342900" indent="-161925" fontAlgn="base"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r>
                  <a:rPr lang="en-GB" sz="2000" dirty="0" smtClean="0">
                    <a:solidFill>
                      <a:srgbClr val="00007D"/>
                    </a:solidFill>
                    <a:cs typeface="Sakkal Majalla" pitchFamily="2" charset="-78"/>
                    <a:sym typeface="Symbol"/>
                  </a:rPr>
                  <a:t>An important result is that, after searching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FF0000"/>
                    </a:solidFill>
                    <a:cs typeface="Sakkal Majalla" pitchFamily="2" charset="-78"/>
                    <a:sym typeface="Symbol"/>
                  </a:rPr>
                  <a:t>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∪</a:t>
                </a:r>
                <a:r>
                  <a:rPr lang="en-GB" sz="2000" dirty="0">
                    <a:solidFill>
                      <a:srgbClr val="FF0000"/>
                    </a:solidFill>
                    <a:cs typeface="Sakkal Majalla" pitchFamily="2" charset="-78"/>
                    <a:sym typeface="Symbol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2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 smtClean="0">
                    <a:solidFill>
                      <a:srgbClr val="00007D"/>
                    </a:solidFill>
                    <a:cs typeface="Sakkal Majalla" pitchFamily="2" charset="-78"/>
                    <a:sym typeface="Symbol"/>
                  </a:rPr>
                  <a:t> (which gives a bound </a:t>
                </a:r>
                <a:r>
                  <a:rPr lang="en-GB" sz="2000" i="1" dirty="0">
                    <a:solidFill>
                      <a:srgbClr val="FF0000"/>
                    </a:solidFill>
                    <a:latin typeface="Symbol" pitchFamily="18" charset="2"/>
                    <a:cs typeface="Arial" charset="0"/>
                  </a:rPr>
                  <a:t>b </a:t>
                </a:r>
                <a:r>
                  <a:rPr lang="en-GB" sz="20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n</a:t>
                </a:r>
                <a:r>
                  <a:rPr lang="en-GB" sz="2000" dirty="0" smtClean="0">
                    <a:solidFill>
                      <a:srgbClr val="00007D"/>
                    </a:solidFill>
                    <a:cs typeface="Sakkal Majalla" pitchFamily="2" charset="-78"/>
                    <a:sym typeface="Symbol"/>
                  </a:rPr>
                  <a:t>), it is possible to drop the bound to </a:t>
                </a:r>
                <a:r>
                  <a:rPr lang="en-GB" sz="2000" i="1" dirty="0">
                    <a:solidFill>
                      <a:srgbClr val="FF0000"/>
                    </a:solidFill>
                    <a:latin typeface="Symbol" pitchFamily="18" charset="2"/>
                    <a:cs typeface="Arial" charset="0"/>
                  </a:rPr>
                  <a:t>b</a:t>
                </a:r>
                <a:r>
                  <a:rPr lang="en-GB" sz="2000" dirty="0">
                    <a:solidFill>
                      <a:srgbClr val="FF0000"/>
                    </a:solidFill>
                    <a:cs typeface="Arial" charset="0"/>
                  </a:rPr>
                  <a:t> = </a:t>
                </a:r>
                <a:r>
                  <a:rPr lang="en-GB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⌈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</m:ctrlPr>
                      </m:fPr>
                      <m:num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𝑛</m:t>
                        </m:r>
                      </m:num>
                      <m:den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⌉ </a:t>
                </a:r>
                <a:r>
                  <a:rPr lang="en-GB" sz="2000" dirty="0" smtClean="0">
                    <a:solidFill>
                      <a:srgbClr val="00007D"/>
                    </a:solidFill>
                    <a:cs typeface="Sakkal Majalla" pitchFamily="2" charset="-78"/>
                    <a:sym typeface="Symbol"/>
                  </a:rPr>
                  <a:t>by searching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𝑛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 smtClean="0">
                    <a:solidFill>
                      <a:srgbClr val="00007D"/>
                    </a:solidFill>
                    <a:cs typeface="Sakkal Majalla" pitchFamily="2" charset="-78"/>
                    <a:sym typeface="Symbol"/>
                  </a:rPr>
                  <a:t> (which only contains one coalition structure!)</a:t>
                </a:r>
                <a:endParaRPr lang="en-GB" sz="1900" dirty="0">
                  <a:solidFill>
                    <a:prstClr val="black"/>
                  </a:solidFill>
                  <a:latin typeface="+mj-lt"/>
                  <a:cs typeface="Arial" charset="0"/>
                </a:endParaRPr>
              </a:p>
            </p:txBody>
          </p:sp>
        </mc:Choice>
        <mc:Fallback xmlns="">
          <p:sp>
            <p:nvSpPr>
              <p:cNvPr id="157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3858" y="1296708"/>
                <a:ext cx="4772548" cy="4765387"/>
              </a:xfrm>
              <a:prstGeom prst="rect">
                <a:avLst/>
              </a:prstGeom>
              <a:blipFill rotWithShape="1">
                <a:blip r:embed="rId10"/>
                <a:stretch>
                  <a:fillRect r="-2427" b="-5378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4777" name="Rectangle 57"/>
          <p:cNvSpPr>
            <a:spLocks noChangeArrowheads="1"/>
          </p:cNvSpPr>
          <p:nvPr/>
        </p:nvSpPr>
        <p:spPr bwMode="auto">
          <a:xfrm>
            <a:off x="6674883" y="5265137"/>
            <a:ext cx="190300" cy="190300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/>
            <a:r>
              <a:rPr lang="cy-GB" sz="1600" b="1" i="1" dirty="0">
                <a:solidFill>
                  <a:srgbClr val="0065FA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en-US" sz="1600" b="1" i="1" dirty="0">
              <a:solidFill>
                <a:srgbClr val="0065F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69567" y="5289059"/>
            <a:ext cx="193349" cy="190300"/>
          </a:xfrm>
          <a:prstGeom prst="rect">
            <a:avLst/>
          </a:prstGeom>
          <a:noFill/>
          <a:ln w="19050">
            <a:solidFill>
              <a:srgbClr val="0065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9322329" y="2749735"/>
                <a:ext cx="306413" cy="4004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>
                              <a:solidFill>
                                <a:srgbClr val="FF0000"/>
                              </a:solidFill>
                              <a:latin typeface="Cambria Math"/>
                              <a:cs typeface="Sakkal Majalla" pitchFamily="2" charset="-78"/>
                              <a:sym typeface="Symbol"/>
                            </a:rPr>
                          </m:ctrlPr>
                        </m:sSubSupPr>
                        <m:e>
                          <m:r>
                            <m:rPr>
                              <m:nor/>
                            </m:rPr>
                            <a:rPr lang="en-GB" dirty="0">
                              <a:solidFill>
                                <a:srgbClr val="FF0000"/>
                              </a:solidFill>
                              <a:latin typeface="Lucida Calligraphy" pitchFamily="66" charset="0"/>
                            </a:rPr>
                            <m:t>P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FF0000"/>
                              </a:solidFill>
                              <a:latin typeface="Cambria Math"/>
                              <a:cs typeface="Sakkal Majalla" pitchFamily="2" charset="-78"/>
                              <a:sym typeface="Symbol"/>
                            </a:rPr>
                            <m:t>2</m:t>
                          </m:r>
                        </m:sub>
                        <m:sup>
                          <m:r>
                            <a:rPr lang="en-GB" i="1">
                              <a:solidFill>
                                <a:srgbClr val="FF0000"/>
                              </a:solidFill>
                              <a:latin typeface="Cambria Math"/>
                              <a:cs typeface="Sakkal Majalla" pitchFamily="2" charset="-78"/>
                              <a:sym typeface="Symbol"/>
                            </a:rPr>
                            <m:t>𝐴</m:t>
                          </m:r>
                        </m:sup>
                      </m:sSub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2329" y="2749735"/>
                <a:ext cx="306413" cy="400494"/>
              </a:xfrm>
              <a:prstGeom prst="rect">
                <a:avLst/>
              </a:prstGeom>
              <a:blipFill rotWithShape="1">
                <a:blip r:embed="rId8"/>
                <a:stretch>
                  <a:fillRect r="-450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815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957044" y="1890845"/>
            <a:ext cx="3580576" cy="4389441"/>
            <a:chOff x="4676209" y="1890845"/>
            <a:chExt cx="3861411" cy="4389441"/>
          </a:xfrm>
        </p:grpSpPr>
        <p:sp>
          <p:nvSpPr>
            <p:cNvPr id="414770" name="Rectangle 50"/>
            <p:cNvSpPr>
              <a:spLocks noChangeArrowheads="1"/>
            </p:cNvSpPr>
            <p:nvPr/>
          </p:nvSpPr>
          <p:spPr bwMode="auto">
            <a:xfrm rot="10800000">
              <a:off x="4680391" y="2276673"/>
              <a:ext cx="3842590" cy="28126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1C1C1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4776" name="Rectangle 56"/>
            <p:cNvSpPr>
              <a:spLocks noChangeArrowheads="1"/>
            </p:cNvSpPr>
            <p:nvPr/>
          </p:nvSpPr>
          <p:spPr bwMode="auto">
            <a:xfrm rot="10800000">
              <a:off x="4690847" y="5240956"/>
              <a:ext cx="3842590" cy="28126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1C1C1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4794" name="Rectangle 74"/>
            <p:cNvSpPr>
              <a:spLocks noChangeArrowheads="1"/>
            </p:cNvSpPr>
            <p:nvPr/>
          </p:nvSpPr>
          <p:spPr bwMode="auto">
            <a:xfrm rot="10800000">
              <a:off x="4695030" y="5999019"/>
              <a:ext cx="3842590" cy="28126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1C1C1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4796" name="Rectangle 76"/>
            <p:cNvSpPr>
              <a:spLocks noChangeArrowheads="1"/>
            </p:cNvSpPr>
            <p:nvPr/>
          </p:nvSpPr>
          <p:spPr bwMode="auto">
            <a:xfrm rot="10800000">
              <a:off x="4695030" y="5617374"/>
              <a:ext cx="3842590" cy="28126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1C1C1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4797" name="Rectangle 77"/>
            <p:cNvSpPr>
              <a:spLocks noChangeArrowheads="1"/>
            </p:cNvSpPr>
            <p:nvPr/>
          </p:nvSpPr>
          <p:spPr bwMode="auto">
            <a:xfrm rot="10800000">
              <a:off x="4676209" y="1890845"/>
              <a:ext cx="3842590" cy="28126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1C1C1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55" name="Rectangle 3"/>
          <p:cNvSpPr>
            <a:spLocks noChangeArrowheads="1"/>
          </p:cNvSpPr>
          <p:nvPr/>
        </p:nvSpPr>
        <p:spPr bwMode="auto">
          <a:xfrm>
            <a:off x="570016" y="87313"/>
            <a:ext cx="79683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Anytime Algorithms</a:t>
            </a:r>
          </a:p>
          <a:p>
            <a:pPr algn="ctr">
              <a:defRPr/>
            </a:pPr>
            <a:r>
              <a:rPr lang="en-GB" sz="2100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Identifying Subspaces with Worst-Case Guarantees</a:t>
            </a:r>
            <a:endParaRPr lang="en-GB" sz="2100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86" name="AutoShape 31"/>
          <p:cNvSpPr>
            <a:spLocks noChangeArrowheads="1"/>
          </p:cNvSpPr>
          <p:nvPr/>
        </p:nvSpPr>
        <p:spPr bwMode="auto">
          <a:xfrm rot="10800000">
            <a:off x="4970617" y="2271860"/>
            <a:ext cx="3546480" cy="3226953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A9D2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7" name="Oval 32"/>
          <p:cNvSpPr>
            <a:spLocks noChangeArrowheads="1"/>
          </p:cNvSpPr>
          <p:nvPr/>
        </p:nvSpPr>
        <p:spPr bwMode="auto">
          <a:xfrm>
            <a:off x="6554304" y="2308046"/>
            <a:ext cx="300206" cy="228122"/>
          </a:xfrm>
          <a:prstGeom prst="ellipse">
            <a:avLst/>
          </a:prstGeom>
          <a:noFill/>
          <a:ln w="28575">
            <a:solidFill>
              <a:srgbClr val="FA9D2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/>
            <a:r>
              <a:rPr lang="en-US" sz="1600" b="1" dirty="0">
                <a:solidFill>
                  <a:srgbClr val="FA9D22"/>
                </a:solidFill>
                <a:latin typeface="+mj-lt"/>
                <a:cs typeface="Times New Roman" pitchFamily="18" charset="0"/>
              </a:rPr>
              <a:t>n</a:t>
            </a:r>
          </a:p>
        </p:txBody>
      </p:sp>
      <p:sp>
        <p:nvSpPr>
          <p:cNvPr id="89" name="AutoShape 34"/>
          <p:cNvSpPr>
            <a:spLocks noChangeArrowheads="1"/>
          </p:cNvSpPr>
          <p:nvPr/>
        </p:nvSpPr>
        <p:spPr bwMode="auto">
          <a:xfrm rot="10800000">
            <a:off x="5541567" y="3493605"/>
            <a:ext cx="2324244" cy="1992657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A9D2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0" name="Oval 35"/>
          <p:cNvSpPr>
            <a:spLocks noChangeArrowheads="1"/>
          </p:cNvSpPr>
          <p:nvPr/>
        </p:nvSpPr>
        <p:spPr bwMode="auto">
          <a:xfrm>
            <a:off x="6563523" y="3648415"/>
            <a:ext cx="300206" cy="249997"/>
          </a:xfrm>
          <a:prstGeom prst="ellipse">
            <a:avLst/>
          </a:prstGeom>
          <a:noFill/>
          <a:ln w="28575">
            <a:solidFill>
              <a:srgbClr val="FA9D2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/>
            <a:r>
              <a:rPr lang="cy-GB" sz="1600" b="1">
                <a:solidFill>
                  <a:srgbClr val="FA9D22"/>
                </a:solidFill>
                <a:latin typeface="+mj-lt"/>
                <a:cs typeface="Times New Roman" pitchFamily="18" charset="0"/>
              </a:rPr>
              <a:t>6</a:t>
            </a:r>
            <a:endParaRPr lang="en-US" sz="1600" b="1">
              <a:solidFill>
                <a:srgbClr val="FA9D22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92" name="AutoShape 37"/>
          <p:cNvSpPr>
            <a:spLocks noChangeArrowheads="1"/>
          </p:cNvSpPr>
          <p:nvPr/>
        </p:nvSpPr>
        <p:spPr bwMode="auto">
          <a:xfrm rot="10800000">
            <a:off x="5902442" y="4062637"/>
            <a:ext cx="1603540" cy="1423625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A9D2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3" name="Oval 38"/>
          <p:cNvSpPr>
            <a:spLocks noChangeArrowheads="1"/>
          </p:cNvSpPr>
          <p:nvPr/>
        </p:nvSpPr>
        <p:spPr bwMode="auto">
          <a:xfrm>
            <a:off x="6563523" y="4192343"/>
            <a:ext cx="300206" cy="249997"/>
          </a:xfrm>
          <a:prstGeom prst="ellipse">
            <a:avLst/>
          </a:prstGeom>
          <a:noFill/>
          <a:ln w="28575">
            <a:solidFill>
              <a:srgbClr val="FA9D2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/>
            <a:r>
              <a:rPr lang="cy-GB" sz="1600" b="1" dirty="0">
                <a:solidFill>
                  <a:srgbClr val="FA9D22"/>
                </a:solidFill>
                <a:latin typeface="+mj-lt"/>
                <a:cs typeface="Times New Roman" pitchFamily="18" charset="0"/>
              </a:rPr>
              <a:t>5</a:t>
            </a:r>
            <a:endParaRPr lang="en-US" sz="1600" b="1" dirty="0">
              <a:solidFill>
                <a:srgbClr val="FA9D22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95" name="AutoShape 40"/>
          <p:cNvSpPr>
            <a:spLocks noChangeArrowheads="1"/>
          </p:cNvSpPr>
          <p:nvPr/>
        </p:nvSpPr>
        <p:spPr bwMode="auto">
          <a:xfrm rot="10800000">
            <a:off x="6244489" y="4584598"/>
            <a:ext cx="906894" cy="895388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A9D2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6" name="Oval 41"/>
          <p:cNvSpPr>
            <a:spLocks noChangeArrowheads="1"/>
          </p:cNvSpPr>
          <p:nvPr/>
        </p:nvSpPr>
        <p:spPr bwMode="auto">
          <a:xfrm>
            <a:off x="6563523" y="4780203"/>
            <a:ext cx="300206" cy="249997"/>
          </a:xfrm>
          <a:prstGeom prst="ellipse">
            <a:avLst/>
          </a:prstGeom>
          <a:noFill/>
          <a:ln w="28575">
            <a:solidFill>
              <a:srgbClr val="FA9D2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/>
            <a:r>
              <a:rPr lang="cy-GB" sz="1600" b="1" dirty="0">
                <a:solidFill>
                  <a:srgbClr val="FA9D22"/>
                </a:solidFill>
                <a:latin typeface="+mj-lt"/>
                <a:cs typeface="Times New Roman" pitchFamily="18" charset="0"/>
              </a:rPr>
              <a:t>4</a:t>
            </a:r>
            <a:endParaRPr lang="en-US" sz="1600" b="1" dirty="0">
              <a:solidFill>
                <a:srgbClr val="FA9D22"/>
              </a:solidFill>
              <a:latin typeface="+mj-lt"/>
              <a:cs typeface="Times New Roman" pitchFamily="18" charset="0"/>
            </a:endParaRPr>
          </a:p>
        </p:txBody>
      </p:sp>
      <p:grpSp>
        <p:nvGrpSpPr>
          <p:cNvPr id="101" name="Group 46"/>
          <p:cNvGrpSpPr>
            <a:grpSpLocks/>
          </p:cNvGrpSpPr>
          <p:nvPr/>
        </p:nvGrpSpPr>
        <p:grpSpPr bwMode="auto">
          <a:xfrm rot="10800000">
            <a:off x="6640079" y="2613932"/>
            <a:ext cx="95187" cy="870279"/>
            <a:chOff x="3672" y="2717"/>
            <a:chExt cx="91" cy="832"/>
          </a:xfrm>
        </p:grpSpPr>
        <p:sp>
          <p:nvSpPr>
            <p:cNvPr id="102" name="Line 47"/>
            <p:cNvSpPr>
              <a:spLocks noChangeShapeType="1"/>
            </p:cNvSpPr>
            <p:nvPr/>
          </p:nvSpPr>
          <p:spPr bwMode="auto">
            <a:xfrm flipV="1">
              <a:off x="3697" y="3248"/>
              <a:ext cx="0" cy="301"/>
            </a:xfrm>
            <a:prstGeom prst="line">
              <a:avLst/>
            </a:prstGeom>
            <a:noFill/>
            <a:ln w="28575">
              <a:solidFill>
                <a:srgbClr val="FA9D22"/>
              </a:solidFill>
              <a:round/>
              <a:headEnd type="arrow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3" name="Line 48"/>
            <p:cNvSpPr>
              <a:spLocks noChangeShapeType="1"/>
            </p:cNvSpPr>
            <p:nvPr/>
          </p:nvSpPr>
          <p:spPr bwMode="auto">
            <a:xfrm flipH="1" flipV="1">
              <a:off x="3697" y="2717"/>
              <a:ext cx="0" cy="151"/>
            </a:xfrm>
            <a:prstGeom prst="line">
              <a:avLst/>
            </a:prstGeom>
            <a:noFill/>
            <a:ln w="28575">
              <a:solidFill>
                <a:srgbClr val="FA9D22"/>
              </a:solidFill>
              <a:round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4" name="Text Box 49"/>
            <p:cNvSpPr txBox="1">
              <a:spLocks noChangeArrowheads="1"/>
            </p:cNvSpPr>
            <p:nvPr/>
          </p:nvSpPr>
          <p:spPr bwMode="auto">
            <a:xfrm>
              <a:off x="3672" y="2912"/>
              <a:ext cx="91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18000" bIns="0">
              <a:spAutoFit/>
            </a:bodyPr>
            <a:lstStyle/>
            <a:p>
              <a:pPr>
                <a:lnSpc>
                  <a:spcPct val="15000"/>
                </a:lnSpc>
                <a:spcBef>
                  <a:spcPct val="50000"/>
                </a:spcBef>
              </a:pPr>
              <a:r>
                <a:rPr lang="es-ES" sz="1600" b="1" dirty="0">
                  <a:solidFill>
                    <a:srgbClr val="FA9D22"/>
                  </a:solidFill>
                </a:rPr>
                <a:t>.</a:t>
              </a:r>
            </a:p>
            <a:p>
              <a:pPr>
                <a:lnSpc>
                  <a:spcPts val="100"/>
                </a:lnSpc>
                <a:spcBef>
                  <a:spcPct val="50000"/>
                </a:spcBef>
              </a:pPr>
              <a:r>
                <a:rPr lang="es-ES" sz="1600" b="1" dirty="0" smtClean="0">
                  <a:solidFill>
                    <a:srgbClr val="FA9D22"/>
                  </a:solidFill>
                </a:rPr>
                <a:t>.</a:t>
              </a:r>
              <a:endParaRPr lang="es-ES" sz="1600" b="1" dirty="0">
                <a:solidFill>
                  <a:srgbClr val="FA9D22"/>
                </a:solidFill>
              </a:endParaRPr>
            </a:p>
            <a:p>
              <a:pPr>
                <a:lnSpc>
                  <a:spcPts val="100"/>
                </a:lnSpc>
                <a:spcBef>
                  <a:spcPct val="50000"/>
                </a:spcBef>
              </a:pPr>
              <a:r>
                <a:rPr lang="es-ES" sz="1600" b="1" dirty="0">
                  <a:solidFill>
                    <a:srgbClr val="FA9D22"/>
                  </a:solidFill>
                </a:rPr>
                <a:t>.</a:t>
              </a:r>
            </a:p>
          </p:txBody>
        </p:sp>
      </p:grpSp>
      <p:sp>
        <p:nvSpPr>
          <p:cNvPr id="116" name="Oval 61"/>
          <p:cNvSpPr>
            <a:spLocks noChangeArrowheads="1"/>
          </p:cNvSpPr>
          <p:nvPr/>
        </p:nvSpPr>
        <p:spPr bwMode="auto">
          <a:xfrm>
            <a:off x="6585550" y="6029562"/>
            <a:ext cx="269973" cy="223134"/>
          </a:xfrm>
          <a:prstGeom prst="ellipse">
            <a:avLst/>
          </a:prstGeom>
          <a:noFill/>
          <a:ln w="28575">
            <a:solidFill>
              <a:srgbClr val="FA9D2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/>
            <a:r>
              <a:rPr lang="cy-GB" sz="1600" b="1" dirty="0">
                <a:solidFill>
                  <a:srgbClr val="FA9D22"/>
                </a:solidFill>
                <a:latin typeface="+mj-lt"/>
                <a:cs typeface="Times New Roman" pitchFamily="18" charset="0"/>
              </a:rPr>
              <a:t>1</a:t>
            </a:r>
            <a:endParaRPr lang="en-US" sz="1600" b="1" dirty="0">
              <a:solidFill>
                <a:srgbClr val="FA9D22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19" name="Oval 64"/>
          <p:cNvSpPr>
            <a:spLocks noChangeArrowheads="1"/>
          </p:cNvSpPr>
          <p:nvPr/>
        </p:nvSpPr>
        <p:spPr bwMode="auto">
          <a:xfrm>
            <a:off x="6584504" y="5647767"/>
            <a:ext cx="269973" cy="223134"/>
          </a:xfrm>
          <a:prstGeom prst="ellipse">
            <a:avLst/>
          </a:prstGeom>
          <a:noFill/>
          <a:ln w="28575">
            <a:solidFill>
              <a:srgbClr val="FA9D2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/>
            <a:r>
              <a:rPr lang="cy-GB" sz="1600" b="1">
                <a:solidFill>
                  <a:srgbClr val="FA9D22"/>
                </a:solidFill>
                <a:latin typeface="+mj-lt"/>
                <a:cs typeface="Times New Roman" pitchFamily="18" charset="0"/>
              </a:rPr>
              <a:t>2</a:t>
            </a:r>
            <a:endParaRPr lang="en-US" sz="1600" b="1">
              <a:solidFill>
                <a:srgbClr val="FA9D22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22" name="Oval 67"/>
          <p:cNvSpPr>
            <a:spLocks noChangeArrowheads="1"/>
          </p:cNvSpPr>
          <p:nvPr/>
        </p:nvSpPr>
        <p:spPr bwMode="auto">
          <a:xfrm>
            <a:off x="6554305" y="1922157"/>
            <a:ext cx="301594" cy="223134"/>
          </a:xfrm>
          <a:prstGeom prst="ellipse">
            <a:avLst/>
          </a:prstGeom>
          <a:noFill/>
          <a:ln w="28575">
            <a:solidFill>
              <a:srgbClr val="FA9D2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/>
            <a:r>
              <a:rPr lang="cy-GB" sz="1600" b="1" dirty="0">
                <a:solidFill>
                  <a:srgbClr val="FA9D22"/>
                </a:solidFill>
                <a:latin typeface="+mj-lt"/>
                <a:cs typeface="Times New Roman" pitchFamily="18" charset="0"/>
              </a:rPr>
              <a:t>3</a:t>
            </a:r>
            <a:endParaRPr lang="en-US" sz="1600" b="1" dirty="0">
              <a:solidFill>
                <a:srgbClr val="FA9D22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11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0EB0CE05-AAA4-435D-9296-F0417D8A7F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6" name="Oval 19"/>
          <p:cNvSpPr>
            <a:spLocks noChangeArrowheads="1"/>
          </p:cNvSpPr>
          <p:nvPr/>
        </p:nvSpPr>
        <p:spPr bwMode="auto">
          <a:xfrm>
            <a:off x="4786287" y="1196705"/>
            <a:ext cx="504825" cy="420247"/>
          </a:xfrm>
          <a:prstGeom prst="ellipse">
            <a:avLst/>
          </a:prstGeom>
          <a:noFill/>
          <a:ln w="28575">
            <a:solidFill>
              <a:srgbClr val="FA9D2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rtl="0"/>
            <a:endParaRPr lang="en-US" sz="2400" i="1" dirty="0">
              <a:solidFill>
                <a:srgbClr val="FA9D2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 Box 20"/>
          <p:cNvSpPr txBox="1">
            <a:spLocks noChangeArrowheads="1"/>
          </p:cNvSpPr>
          <p:nvPr/>
        </p:nvSpPr>
        <p:spPr bwMode="auto">
          <a:xfrm>
            <a:off x="5295194" y="1269105"/>
            <a:ext cx="3658591" cy="327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rtl="0">
              <a:lnSpc>
                <a:spcPct val="90000"/>
              </a:lnSpc>
            </a:pPr>
            <a:r>
              <a:rPr lang="cy-GB" sz="1700" dirty="0">
                <a:latin typeface="+mj-lt"/>
              </a:rPr>
              <a:t>Search steps of Dang &amp; </a:t>
            </a:r>
            <a:r>
              <a:rPr lang="cy-GB" sz="1700" dirty="0" smtClean="0">
                <a:latin typeface="+mj-lt"/>
              </a:rPr>
              <a:t>Jennings [2004]</a:t>
            </a:r>
            <a:endParaRPr lang="en-US" sz="1700" dirty="0">
              <a:latin typeface="+mj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912519" y="1134764"/>
            <a:ext cx="2796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i="1" dirty="0" smtClean="0">
                <a:solidFill>
                  <a:srgbClr val="FA9D22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endParaRPr lang="en-GB" sz="2400" b="1" i="1" dirty="0">
              <a:solidFill>
                <a:srgbClr val="FA9D2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9" name="Rectangle 188"/>
          <p:cNvSpPr/>
          <p:nvPr/>
        </p:nvSpPr>
        <p:spPr>
          <a:xfrm>
            <a:off x="8630225" y="6068069"/>
            <a:ext cx="290144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  <a:latin typeface="Lucida Calligraphy" pitchFamily="66" charset="0"/>
              </a:rPr>
              <a:t>P</a:t>
            </a:r>
            <a:r>
              <a:rPr lang="en-GB" sz="700" dirty="0">
                <a:solidFill>
                  <a:srgbClr val="FF0000"/>
                </a:solidFill>
                <a:latin typeface="Lucida Calligraphy" pitchFamily="66" charset="0"/>
              </a:rPr>
              <a:t> </a:t>
            </a:r>
            <a:r>
              <a:rPr lang="en-GB" sz="16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8767585" y="6203678"/>
            <a:ext cx="11562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91" name="Rectangle 190"/>
          <p:cNvSpPr/>
          <p:nvPr/>
        </p:nvSpPr>
        <p:spPr>
          <a:xfrm>
            <a:off x="8630225" y="5663535"/>
            <a:ext cx="286938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  <a:latin typeface="Lucida Calligraphy" pitchFamily="66" charset="0"/>
              </a:rPr>
              <a:t>P</a:t>
            </a:r>
            <a:r>
              <a:rPr lang="en-GB" sz="700" dirty="0">
                <a:solidFill>
                  <a:srgbClr val="FF0000"/>
                </a:solidFill>
                <a:latin typeface="Lucida Calligraphy" pitchFamily="66" charset="0"/>
              </a:rPr>
              <a:t> </a:t>
            </a:r>
            <a:r>
              <a:rPr lang="en-GB" sz="16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8775100" y="5790070"/>
            <a:ext cx="11562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GB" sz="1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8631631" y="5222662"/>
            <a:ext cx="286938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  <a:latin typeface="Lucida Calligraphy" pitchFamily="66" charset="0"/>
              </a:rPr>
              <a:t>P</a:t>
            </a:r>
            <a:r>
              <a:rPr lang="en-GB" sz="700" dirty="0">
                <a:solidFill>
                  <a:srgbClr val="FF0000"/>
                </a:solidFill>
                <a:latin typeface="Lucida Calligraphy" pitchFamily="66" charset="0"/>
              </a:rPr>
              <a:t> </a:t>
            </a:r>
            <a:r>
              <a:rPr lang="en-GB" sz="16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8776506" y="5349197"/>
            <a:ext cx="11562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GB" sz="1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5" name="Rectangle 194"/>
          <p:cNvSpPr/>
          <p:nvPr/>
        </p:nvSpPr>
        <p:spPr>
          <a:xfrm>
            <a:off x="8614633" y="2295268"/>
            <a:ext cx="286938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  <a:latin typeface="Lucida Calligraphy" pitchFamily="66" charset="0"/>
              </a:rPr>
              <a:t>P</a:t>
            </a:r>
            <a:r>
              <a:rPr lang="en-GB" sz="700" dirty="0">
                <a:solidFill>
                  <a:srgbClr val="FF0000"/>
                </a:solidFill>
                <a:latin typeface="Lucida Calligraphy" pitchFamily="66" charset="0"/>
              </a:rPr>
              <a:t> </a:t>
            </a:r>
            <a:r>
              <a:rPr lang="en-GB" sz="16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8737926" y="2423680"/>
            <a:ext cx="190854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n-1</a:t>
            </a:r>
            <a:endParaRPr lang="en-GB" sz="1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7" name="Rectangle 196"/>
          <p:cNvSpPr/>
          <p:nvPr/>
        </p:nvSpPr>
        <p:spPr>
          <a:xfrm>
            <a:off x="8624265" y="1880369"/>
            <a:ext cx="286938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  <a:latin typeface="Lucida Calligraphy" pitchFamily="66" charset="0"/>
              </a:rPr>
              <a:t>P</a:t>
            </a:r>
            <a:r>
              <a:rPr lang="en-GB" sz="700" dirty="0">
                <a:solidFill>
                  <a:srgbClr val="FF0000"/>
                </a:solidFill>
                <a:latin typeface="Lucida Calligraphy" pitchFamily="66" charset="0"/>
              </a:rPr>
              <a:t> </a:t>
            </a:r>
            <a:r>
              <a:rPr lang="en-GB" sz="16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8750992" y="2005345"/>
            <a:ext cx="179699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en-GB" sz="1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2" name="Text Box 2"/>
              <p:cNvSpPr txBox="1">
                <a:spLocks noChangeArrowheads="1"/>
              </p:cNvSpPr>
              <p:nvPr/>
            </p:nvSpPr>
            <p:spPr bwMode="auto">
              <a:xfrm>
                <a:off x="151994" y="1441188"/>
                <a:ext cx="4634679" cy="42973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180975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20000"/>
                  </a:spcAft>
                  <a:defRPr/>
                </a:pP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A different algorithm was proposed.</a:t>
                </a:r>
              </a:p>
              <a:p>
                <a:pPr marL="354013" indent="-17145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endParaRPr lang="en-GB" sz="700" dirty="0" smtClean="0">
                  <a:solidFill>
                    <a:srgbClr val="00007D"/>
                  </a:solidFill>
                  <a:cs typeface="Arial" charset="0"/>
                </a:endParaRPr>
              </a:p>
              <a:p>
                <a:pPr marL="354013" indent="-17145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It starts by searching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FF0000"/>
                    </a:solidFill>
                    <a:cs typeface="Sakkal Majalla" pitchFamily="2" charset="-78"/>
                    <a:sym typeface="Symbol"/>
                  </a:rPr>
                  <a:t> </a:t>
                </a:r>
                <a:r>
                  <a:rPr lang="en-GB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2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FF0000"/>
                    </a:solidFill>
                    <a:cs typeface="Sakkal Majalla" pitchFamily="2" charset="-78"/>
                    <a:sym typeface="Symbol"/>
                  </a:rPr>
                  <a:t> </a:t>
                </a:r>
                <a:r>
                  <a:rPr lang="en-GB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𝑛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 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as before.</a:t>
                </a:r>
              </a:p>
              <a:p>
                <a:pPr marL="354013" indent="-17145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endParaRPr lang="en-GB" sz="800" dirty="0" smtClean="0">
                  <a:solidFill>
                    <a:srgbClr val="00007D"/>
                  </a:solidFill>
                  <a:cs typeface="Arial" charset="0"/>
                </a:endParaRPr>
              </a:p>
              <a:p>
                <a:pPr marL="354013" indent="-17145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r>
                  <a:rPr lang="en-GB" sz="1900" dirty="0" smtClean="0">
                    <a:solidFill>
                      <a:srgbClr val="00007D"/>
                    </a:solidFill>
                    <a:latin typeface="+mj-lt"/>
                    <a:cs typeface="Arial" charset="0"/>
                  </a:rPr>
                  <a:t>Then, it searches certain subsets of all remaining levels. Specifically:</a:t>
                </a:r>
              </a:p>
              <a:p>
                <a:pPr marL="811213" lvl="1" indent="-17145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endParaRPr lang="en-GB" sz="500" dirty="0" smtClean="0">
                  <a:solidFill>
                    <a:srgbClr val="00007D"/>
                  </a:solidFill>
                  <a:latin typeface="+mj-lt"/>
                  <a:cs typeface="Arial" charset="0"/>
                </a:endParaRPr>
              </a:p>
              <a:p>
                <a:pPr marL="811213" lvl="1" indent="-17145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r>
                  <a:rPr lang="en-GB" sz="1900" dirty="0" smtClean="0">
                    <a:solidFill>
                      <a:srgbClr val="00007D"/>
                    </a:solidFill>
                    <a:latin typeface="+mj-lt"/>
                    <a:cs typeface="Arial" charset="0"/>
                  </a:rPr>
                  <a:t>It searches all coalition structures that have at least one coalition of size at least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⌈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n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(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d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-1)/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d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⌉</a:t>
                </a:r>
                <a:r>
                  <a:rPr lang="en-GB" sz="1900" dirty="0" smtClean="0">
                    <a:solidFill>
                      <a:srgbClr val="00007D"/>
                    </a:solidFill>
                    <a:latin typeface="+mj-lt"/>
                    <a:cs typeface="Arial" charset="0"/>
                  </a:rPr>
                  <a:t> (with </a:t>
                </a:r>
                <a:r>
                  <a:rPr lang="en-GB" sz="19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d</a:t>
                </a:r>
                <a:r>
                  <a:rPr lang="en-GB" sz="1900" dirty="0" smtClean="0">
                    <a:solidFill>
                      <a:srgbClr val="00007D"/>
                    </a:solidFill>
                    <a:latin typeface="+mj-lt"/>
                    <a:cs typeface="Arial" charset="0"/>
                  </a:rPr>
                  <a:t> running from </a:t>
                </a:r>
                <a:r>
                  <a:rPr lang="en-GB" sz="19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⌊(</a:t>
                </a:r>
                <a:r>
                  <a:rPr lang="en-GB" sz="1900" i="1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n</a:t>
                </a:r>
                <a:r>
                  <a:rPr lang="en-GB" sz="19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+1)/4⌋</a:t>
                </a:r>
                <a:r>
                  <a:rPr lang="en-GB" sz="1900" dirty="0" smtClean="0">
                    <a:solidFill>
                      <a:srgbClr val="00007D"/>
                    </a:solidFill>
                    <a:latin typeface="+mj-lt"/>
                    <a:cs typeface="Arial" charset="0"/>
                  </a:rPr>
                  <a:t> down to 2).</a:t>
                </a:r>
              </a:p>
              <a:p>
                <a:pPr marL="811213" lvl="1" indent="-17145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endParaRPr lang="en-GB" sz="800" dirty="0">
                  <a:solidFill>
                    <a:srgbClr val="00007D"/>
                  </a:solidFill>
                  <a:latin typeface="+mj-lt"/>
                  <a:cs typeface="Arial" charset="0"/>
                </a:endParaRPr>
              </a:p>
              <a:p>
                <a:pPr marL="354013" indent="-17145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r>
                  <a:rPr lang="en-GB" sz="1900" dirty="0" smtClean="0">
                    <a:solidFill>
                      <a:srgbClr val="00007D"/>
                    </a:solidFill>
                    <a:latin typeface="+mj-lt"/>
                    <a:cs typeface="Arial" charset="0"/>
                  </a:rPr>
                  <a:t>It has been shown that, for any given value of </a:t>
                </a:r>
                <a:r>
                  <a:rPr lang="en-GB" sz="19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d</a:t>
                </a:r>
                <a:r>
                  <a:rPr lang="en-GB" sz="1900" dirty="0" smtClean="0">
                    <a:solidFill>
                      <a:srgbClr val="00007D"/>
                    </a:solidFill>
                    <a:latin typeface="+mj-lt"/>
                    <a:cs typeface="Arial" charset="0"/>
                  </a:rPr>
                  <a:t>, the algorithm establishes a bound </a:t>
                </a:r>
                <a:r>
                  <a:rPr lang="en-GB" sz="1900" i="1" dirty="0" smtClean="0">
                    <a:solidFill>
                      <a:srgbClr val="FF0000"/>
                    </a:solidFill>
                    <a:latin typeface="Symbol" pitchFamily="18" charset="2"/>
                    <a:cs typeface="Arial" charset="0"/>
                  </a:rPr>
                  <a:t>b</a:t>
                </a:r>
                <a:r>
                  <a:rPr lang="en-GB" sz="1900" dirty="0" smtClean="0">
                    <a:solidFill>
                      <a:srgbClr val="FF0000"/>
                    </a:solidFill>
                    <a:latin typeface="+mj-lt"/>
                    <a:cs typeface="Arial" charset="0"/>
                  </a:rPr>
                  <a:t> = 2</a:t>
                </a:r>
                <a:r>
                  <a:rPr lang="en-GB" sz="19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d</a:t>
                </a:r>
                <a:r>
                  <a:rPr lang="en-GB" sz="1900" dirty="0" smtClean="0">
                    <a:solidFill>
                      <a:srgbClr val="FF0000"/>
                    </a:solidFill>
                    <a:latin typeface="+mj-lt"/>
                    <a:cs typeface="Arial" charset="0"/>
                  </a:rPr>
                  <a:t> - 1</a:t>
                </a:r>
                <a:endParaRPr lang="en-GB" sz="1900" dirty="0">
                  <a:solidFill>
                    <a:srgbClr val="FF0000"/>
                  </a:solidFill>
                  <a:latin typeface="+mj-lt"/>
                  <a:cs typeface="Arial" charset="0"/>
                </a:endParaRPr>
              </a:p>
            </p:txBody>
          </p:sp>
        </mc:Choice>
        <mc:Fallback xmlns="">
          <p:sp>
            <p:nvSpPr>
              <p:cNvPr id="212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1994" y="1441188"/>
                <a:ext cx="4634679" cy="4297373"/>
              </a:xfrm>
              <a:prstGeom prst="rect">
                <a:avLst/>
              </a:prstGeom>
              <a:blipFill rotWithShape="1">
                <a:blip r:embed="rId5"/>
                <a:stretch>
                  <a:fillRect t="-1418" b="-3546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668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B0CE05-AAA4-435D-9296-F0417D8A7F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2" name="Rectangle 3"/>
          <p:cNvSpPr>
            <a:spLocks noChangeArrowheads="1"/>
          </p:cNvSpPr>
          <p:nvPr/>
        </p:nvSpPr>
        <p:spPr bwMode="auto">
          <a:xfrm>
            <a:off x="570016" y="87313"/>
            <a:ext cx="79683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Anytime Algorithms</a:t>
            </a:r>
          </a:p>
          <a:p>
            <a:pPr algn="ctr">
              <a:defRPr/>
            </a:pPr>
            <a:r>
              <a:rPr lang="en-GB" sz="2100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Identifying Subspaces with Worst-Case Guarantees</a:t>
            </a:r>
            <a:endParaRPr lang="en-GB" sz="2100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 Box 2"/>
              <p:cNvSpPr txBox="1">
                <a:spLocks noChangeArrowheads="1"/>
              </p:cNvSpPr>
              <p:nvPr/>
            </p:nvSpPr>
            <p:spPr bwMode="auto">
              <a:xfrm>
                <a:off x="608608" y="1284202"/>
                <a:ext cx="8329045" cy="36733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20000"/>
                  </a:spcAft>
                  <a:defRPr/>
                </a:pPr>
                <a:r>
                  <a:rPr lang="en-GB" sz="2200" dirty="0" smtClean="0">
                    <a:solidFill>
                      <a:srgbClr val="00007D"/>
                    </a:solidFill>
                    <a:cs typeface="Arial" charset="0"/>
                  </a:rPr>
                  <a:t>So far,</a:t>
                </a:r>
              </a:p>
              <a:p>
                <a:pPr marL="342900" indent="-34290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endParaRPr lang="en-GB" sz="500" dirty="0" smtClean="0">
                  <a:solidFill>
                    <a:srgbClr val="00007D"/>
                  </a:solidFill>
                  <a:cs typeface="Arial" charset="0"/>
                </a:endParaRPr>
              </a:p>
              <a:p>
                <a:pPr marL="342900" indent="-34290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r>
                  <a:rPr lang="en-GB" sz="2200" dirty="0" smtClean="0">
                    <a:solidFill>
                      <a:srgbClr val="00007D"/>
                    </a:solidFill>
                    <a:cs typeface="Arial" charset="0"/>
                  </a:rPr>
                  <a:t>we only know how to specify the bound after searching the aforementioned subsets of coalition structures.</a:t>
                </a:r>
              </a:p>
              <a:p>
                <a:pPr lvl="2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20000"/>
                  </a:spcAft>
                  <a:defRPr/>
                </a:pPr>
                <a:endParaRPr lang="en-GB" sz="800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715963" lvl="2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20000"/>
                  </a:spcAft>
                  <a:defRPr/>
                </a:pPr>
                <a:r>
                  <a:rPr lang="en-GB" sz="2200" i="1" dirty="0" smtClean="0">
                    <a:latin typeface="Times New Roman" pitchFamily="18" charset="0"/>
                    <a:cs typeface="Times New Roman" pitchFamily="18" charset="0"/>
                  </a:rPr>
                  <a:t>but how can we specify a tight bound for </a:t>
                </a:r>
                <a:r>
                  <a:rPr lang="en-GB" sz="2200" b="1" i="1" dirty="0" smtClean="0">
                    <a:latin typeface="Times New Roman" pitchFamily="18" charset="0"/>
                    <a:cs typeface="Times New Roman" pitchFamily="18" charset="0"/>
                  </a:rPr>
                  <a:t>any subset</a:t>
                </a:r>
                <a:r>
                  <a:rPr lang="en-GB" sz="2200" i="1" dirty="0" smtClean="0">
                    <a:latin typeface="Times New Roman" pitchFamily="18" charset="0"/>
                    <a:cs typeface="Times New Roman" pitchFamily="18" charset="0"/>
                  </a:rPr>
                  <a:t> ?</a:t>
                </a:r>
              </a:p>
              <a:p>
                <a:pPr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20000"/>
                  </a:spcAft>
                  <a:defRPr/>
                </a:pPr>
                <a:endParaRPr lang="en-GB" sz="1100" dirty="0" smtClean="0">
                  <a:solidFill>
                    <a:srgbClr val="00007D"/>
                  </a:solidFill>
                  <a:cs typeface="Arial" charset="0"/>
                </a:endParaRPr>
              </a:p>
              <a:p>
                <a:pPr marL="342900" indent="-342900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r>
                  <a:rPr lang="en-GB" sz="2200" dirty="0" smtClean="0">
                    <a:solidFill>
                      <a:srgbClr val="00007D"/>
                    </a:solidFill>
                    <a:cs typeface="Arial" charset="0"/>
                  </a:rPr>
                  <a:t>We know the </a:t>
                </a:r>
                <a:r>
                  <a:rPr lang="en-GB" sz="2200" b="1" i="1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minimum</a:t>
                </a:r>
                <a:r>
                  <a:rPr lang="en-GB" sz="2200" dirty="0" smtClean="0">
                    <a:solidFill>
                      <a:srgbClr val="00007D"/>
                    </a:solidFill>
                    <a:cs typeface="Arial" charset="0"/>
                  </a:rPr>
                  <a:t> subset to be searched to establish</a:t>
                </a:r>
                <a:r>
                  <a:rPr lang="en-GB" sz="2200" dirty="0" smtClean="0">
                    <a:solidFill>
                      <a:srgbClr val="FF0000"/>
                    </a:solidFill>
                    <a:cs typeface="Arial" charset="0"/>
                  </a:rPr>
                  <a:t> </a:t>
                </a:r>
                <a:r>
                  <a:rPr lang="en-GB" sz="2200" b="1" i="1" dirty="0" smtClean="0">
                    <a:solidFill>
                      <a:srgbClr val="FF0000"/>
                    </a:solidFill>
                    <a:latin typeface="Symbol" pitchFamily="18" charset="2"/>
                    <a:cs typeface="Arial" charset="0"/>
                  </a:rPr>
                  <a:t>b</a:t>
                </a:r>
                <a:r>
                  <a:rPr lang="en-GB" sz="2200" b="1" dirty="0" smtClean="0">
                    <a:solidFill>
                      <a:srgbClr val="FF0000"/>
                    </a:solidFill>
                    <a:cs typeface="Arial" charset="0"/>
                  </a:rPr>
                  <a:t> = </a:t>
                </a:r>
                <a:r>
                  <a:rPr lang="en-GB" sz="2500" b="1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n</a:t>
                </a:r>
                <a:r>
                  <a:rPr lang="en-GB" sz="22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sz="2200" dirty="0" smtClean="0">
                    <a:solidFill>
                      <a:srgbClr val="00007D"/>
                    </a:solidFill>
                    <a:cs typeface="Arial" charset="0"/>
                  </a:rPr>
                  <a:t>(which is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40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4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4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</m:sub>
                      <m:sup>
                        <m:r>
                          <a:rPr lang="en-GB" sz="24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400" baseline="30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sz="24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∪</a:t>
                </a:r>
                <a:r>
                  <a:rPr lang="en-GB" sz="2400" dirty="0" smtClean="0">
                    <a:solidFill>
                      <a:srgbClr val="FF0000"/>
                    </a:solidFill>
                    <a:cs typeface="Sakkal Majalla" pitchFamily="2" charset="-78"/>
                    <a:sym typeface="Symbol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4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4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4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2</m:t>
                        </m:r>
                      </m:sub>
                      <m:sup>
                        <m:r>
                          <a:rPr lang="en-GB" sz="24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200" dirty="0" smtClean="0">
                    <a:solidFill>
                      <a:srgbClr val="00007D"/>
                    </a:solidFill>
                    <a:cs typeface="Arial" charset="0"/>
                  </a:rPr>
                  <a:t>) and </a:t>
                </a:r>
                <a:r>
                  <a:rPr lang="en-GB" sz="2200" b="1" i="1" dirty="0" smtClean="0">
                    <a:solidFill>
                      <a:srgbClr val="FF0000"/>
                    </a:solidFill>
                    <a:latin typeface="Symbol" pitchFamily="18" charset="2"/>
                    <a:cs typeface="Arial" charset="0"/>
                  </a:rPr>
                  <a:t>b</a:t>
                </a:r>
                <a:r>
                  <a:rPr lang="en-GB" sz="2200" b="1" dirty="0" smtClean="0">
                    <a:solidFill>
                      <a:srgbClr val="FF0000"/>
                    </a:solidFill>
                    <a:cs typeface="Arial" charset="0"/>
                  </a:rPr>
                  <a:t> = </a:t>
                </a:r>
                <a:r>
                  <a:rPr lang="en-GB" sz="2200" b="1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n</a:t>
                </a:r>
                <a:r>
                  <a:rPr lang="en-GB" sz="2200" b="1" dirty="0" smtClean="0">
                    <a:solidFill>
                      <a:srgbClr val="FF0000"/>
                    </a:solidFill>
                    <a:cs typeface="Arial" charset="0"/>
                  </a:rPr>
                  <a:t>-1</a:t>
                </a:r>
                <a:r>
                  <a:rPr lang="en-GB" sz="2200" dirty="0" smtClean="0">
                    <a:solidFill>
                      <a:srgbClr val="00007D"/>
                    </a:solidFill>
                    <a:cs typeface="Arial" charset="0"/>
                  </a:rPr>
                  <a:t> (which is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4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4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4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</m:sub>
                      <m:sup>
                        <m:r>
                          <a:rPr lang="en-GB" sz="24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400" baseline="30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sz="2400" dirty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∪</a:t>
                </a:r>
                <a:r>
                  <a:rPr lang="en-GB" sz="2400" dirty="0">
                    <a:solidFill>
                      <a:srgbClr val="FF0000"/>
                    </a:solidFill>
                    <a:cs typeface="Sakkal Majalla" pitchFamily="2" charset="-78"/>
                    <a:sym typeface="Symbol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4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4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4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2</m:t>
                        </m:r>
                      </m:sub>
                      <m:sup>
                        <m:r>
                          <a:rPr lang="en-GB" sz="24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400" baseline="30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sz="2400" dirty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∪</a:t>
                </a:r>
                <a:r>
                  <a:rPr lang="en-GB" sz="2400" dirty="0">
                    <a:solidFill>
                      <a:srgbClr val="FF0000"/>
                    </a:solidFill>
                    <a:cs typeface="Sakkal Majalla" pitchFamily="2" charset="-78"/>
                    <a:sym typeface="Symbol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4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4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4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𝑛</m:t>
                        </m:r>
                      </m:sub>
                      <m:sup>
                        <m:r>
                          <a:rPr lang="en-GB" sz="24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200" dirty="0" smtClean="0">
                    <a:solidFill>
                      <a:srgbClr val="00007D"/>
                    </a:solidFill>
                    <a:cs typeface="Arial" charset="0"/>
                  </a:rPr>
                  <a:t>)</a:t>
                </a:r>
                <a:r>
                  <a:rPr lang="en-GB" sz="2200" b="1" dirty="0" smtClean="0">
                    <a:solidFill>
                      <a:srgbClr val="00007D"/>
                    </a:solidFill>
                    <a:cs typeface="Arial" charset="0"/>
                  </a:rPr>
                  <a:t> </a:t>
                </a:r>
                <a:endParaRPr lang="en-GB" sz="2200" dirty="0" smtClean="0">
                  <a:solidFill>
                    <a:srgbClr val="00007D"/>
                  </a:solidFill>
                  <a:cs typeface="Arial" charset="0"/>
                </a:endParaRPr>
              </a:p>
              <a:p>
                <a:pPr lvl="2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20000"/>
                  </a:spcAft>
                  <a:defRPr/>
                </a:pPr>
                <a:endParaRPr lang="en-GB" sz="8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715963" lvl="2" fontAlgn="base">
                  <a:lnSpc>
                    <a:spcPct val="90000"/>
                  </a:lnSpc>
                  <a:spcBef>
                    <a:spcPct val="20000"/>
                  </a:spcBef>
                  <a:spcAft>
                    <a:spcPct val="20000"/>
                  </a:spcAft>
                  <a:defRPr/>
                </a:pPr>
                <a:r>
                  <a:rPr lang="en-GB" sz="2200" i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But what is the minimum search to establish</a:t>
                </a:r>
                <a:r>
                  <a:rPr lang="en-GB" sz="2200" i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sz="2200" b="1" i="1" dirty="0" smtClean="0">
                    <a:latin typeface="Times New Roman" pitchFamily="18" charset="0"/>
                    <a:cs typeface="Times New Roman" pitchFamily="18" charset="0"/>
                  </a:rPr>
                  <a:t>any bound </a:t>
                </a:r>
                <a:r>
                  <a:rPr lang="en-GB" sz="2200" b="1" i="1" dirty="0" smtClean="0">
                    <a:solidFill>
                      <a:srgbClr val="FF0000"/>
                    </a:solidFill>
                    <a:latin typeface="Symbol" pitchFamily="18" charset="2"/>
                    <a:cs typeface="Times New Roman" pitchFamily="18" charset="0"/>
                  </a:rPr>
                  <a:t>b</a:t>
                </a:r>
                <a:r>
                  <a:rPr lang="en-GB" sz="2200" b="1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= b</a:t>
                </a:r>
                <a:r>
                  <a:rPr lang="en-GB" sz="2200" i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?</a:t>
                </a:r>
              </a:p>
            </p:txBody>
          </p:sp>
        </mc:Choice>
        <mc:Fallback xmlns="">
          <p:sp>
            <p:nvSpPr>
              <p:cNvPr id="34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8608" y="1284202"/>
                <a:ext cx="8329045" cy="3673388"/>
              </a:xfrm>
              <a:prstGeom prst="rect">
                <a:avLst/>
              </a:prstGeom>
              <a:blipFill rotWithShape="1">
                <a:blip r:embed="rId4"/>
                <a:stretch>
                  <a:fillRect l="-952" t="-199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798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2"/>
              <p:cNvSpPr txBox="1">
                <a:spLocks noChangeArrowheads="1"/>
              </p:cNvSpPr>
              <p:nvPr/>
            </p:nvSpPr>
            <p:spPr bwMode="auto">
              <a:xfrm>
                <a:off x="484742" y="1081313"/>
                <a:ext cx="8306717" cy="56499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20000"/>
                  </a:spcBef>
                  <a:spcAft>
                    <a:spcPct val="20000"/>
                  </a:spcAft>
                  <a:defRPr/>
                </a:pPr>
                <a:r>
                  <a:rPr lang="en-GB" sz="2000" b="1" u="sng" dirty="0" smtClean="0">
                    <a:solidFill>
                      <a:srgbClr val="00007D"/>
                    </a:solidFill>
                    <a:cs typeface="Times New Roman" pitchFamily="18" charset="0"/>
                  </a:rPr>
                  <a:t>Remember:</a:t>
                </a:r>
              </a:p>
              <a:p>
                <a:pPr fontAlgn="base">
                  <a:spcBef>
                    <a:spcPct val="20000"/>
                  </a:spcBef>
                  <a:spcAft>
                    <a:spcPct val="20000"/>
                  </a:spcAft>
                  <a:defRPr/>
                </a:pPr>
                <a:r>
                  <a:rPr lang="en-GB" sz="2000" dirty="0" smtClean="0">
                    <a:solidFill>
                      <a:srgbClr val="00007D"/>
                    </a:solidFill>
                    <a:cs typeface="Times New Roman" pitchFamily="18" charset="0"/>
                  </a:rPr>
                  <a:t>We proved that, by searching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2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00007D"/>
                    </a:solidFill>
                    <a:cs typeface="Times New Roman" pitchFamily="18" charset="0"/>
                  </a:rPr>
                  <a:t>, </a:t>
                </a:r>
                <a:r>
                  <a:rPr lang="en-GB" sz="2000" dirty="0" smtClean="0">
                    <a:solidFill>
                      <a:srgbClr val="00007D"/>
                    </a:solidFill>
                    <a:cs typeface="Times New Roman" pitchFamily="18" charset="0"/>
                  </a:rPr>
                  <a:t>we get a solution that is within a bound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Symbol" pitchFamily="18" charset="2"/>
                    <a:cs typeface="Times New Roman" pitchFamily="18" charset="0"/>
                  </a:rPr>
                  <a:t>b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=n</a:t>
                </a:r>
                <a:r>
                  <a:rPr lang="en-GB" sz="2000" dirty="0" smtClean="0">
                    <a:solidFill>
                      <a:srgbClr val="00007D"/>
                    </a:solidFill>
                    <a:cs typeface="Times New Roman" pitchFamily="18" charset="0"/>
                  </a:rPr>
                  <a:t> </a:t>
                </a:r>
                <a:r>
                  <a:rPr lang="en-GB" sz="2000" dirty="0">
                    <a:solidFill>
                      <a:srgbClr val="00007D"/>
                    </a:solidFill>
                    <a:cs typeface="Times New Roman" pitchFamily="18" charset="0"/>
                  </a:rPr>
                  <a:t>from the optimal </a:t>
                </a:r>
                <a:r>
                  <a:rPr lang="en-GB" sz="2000" dirty="0" smtClean="0">
                    <a:solidFill>
                      <a:srgbClr val="00007D"/>
                    </a:solidFill>
                    <a:cs typeface="Times New Roman" pitchFamily="18" charset="0"/>
                  </a:rPr>
                  <a:t>solution (i.e.,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𝐶𝑆</m:t>
                        </m:r>
                      </m:e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000" dirty="0" smtClean="0">
                    <a:solidFill>
                      <a:srgbClr val="00007D"/>
                    </a:solidFill>
                    <a:cs typeface="Times New Roman" pitchFamily="18" charset="0"/>
                  </a:rPr>
                  <a:t>)</a:t>
                </a:r>
              </a:p>
              <a:p>
                <a:pPr fontAlgn="base">
                  <a:spcBef>
                    <a:spcPct val="20000"/>
                  </a:spcBef>
                  <a:spcAft>
                    <a:spcPct val="20000"/>
                  </a:spcAft>
                  <a:defRPr/>
                </a:pPr>
                <a:r>
                  <a:rPr lang="en-GB" sz="2000" b="1" u="sng" dirty="0" smtClean="0">
                    <a:solidFill>
                      <a:srgbClr val="00007D"/>
                    </a:solidFill>
                    <a:cs typeface="Times New Roman" pitchFamily="18" charset="0"/>
                  </a:rPr>
                  <a:t>The intuition was:</a:t>
                </a:r>
              </a:p>
              <a:p>
                <a:pPr marL="342900" indent="-342900" fontAlgn="base"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r>
                  <a:rPr lang="en-GB" sz="2000" dirty="0" smtClean="0">
                    <a:solidFill>
                      <a:srgbClr val="00007D"/>
                    </a:solidFill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𝐶𝑆</m:t>
                        </m:r>
                      </m:e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000" dirty="0" smtClean="0">
                    <a:solidFill>
                      <a:srgbClr val="00007D"/>
                    </a:solidFill>
                    <a:cs typeface="Times New Roman" pitchFamily="18" charset="0"/>
                  </a:rPr>
                  <a:t> contains </a:t>
                </a:r>
                <a:r>
                  <a:rPr lang="en-GB" sz="2000" b="1" dirty="0" smtClean="0">
                    <a:solidFill>
                      <a:srgbClr val="00007D"/>
                    </a:solidFill>
                    <a:cs typeface="Times New Roman" pitchFamily="18" charset="0"/>
                  </a:rPr>
                  <a:t>at most </a:t>
                </a:r>
                <a:r>
                  <a:rPr lang="en-GB" sz="2000" b="1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n</a:t>
                </a:r>
                <a:r>
                  <a:rPr lang="en-GB" sz="2000" b="1" dirty="0" smtClean="0">
                    <a:solidFill>
                      <a:srgbClr val="00007D"/>
                    </a:solidFill>
                    <a:cs typeface="Times New Roman" pitchFamily="18" charset="0"/>
                  </a:rPr>
                  <a:t> coalition</a:t>
                </a:r>
                <a:r>
                  <a:rPr lang="en-GB" sz="2000" dirty="0" smtClean="0">
                    <a:solidFill>
                      <a:srgbClr val="00007D"/>
                    </a:solidFill>
                    <a:cs typeface="Times New Roman" pitchFamily="18" charset="0"/>
                  </a:rPr>
                  <a:t>, and</a:t>
                </a:r>
              </a:p>
              <a:p>
                <a:pPr marL="342900" indent="-342900" fontAlgn="base"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r>
                  <a:rPr lang="en-GB" sz="2000" dirty="0" smtClean="0">
                    <a:solidFill>
                      <a:srgbClr val="00007D"/>
                    </a:solidFill>
                    <a:cs typeface="Times New Roman" pitchFamily="18" charset="0"/>
                  </a:rPr>
                  <a:t> every one of those coalitions appears in some </a:t>
                </a:r>
                <a:r>
                  <a:rPr lang="en-GB" sz="2000" i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CS</a:t>
                </a:r>
                <a:r>
                  <a:rPr lang="en-GB" sz="20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∈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2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 smtClean="0">
                    <a:solidFill>
                      <a:srgbClr val="00007D"/>
                    </a:solidFill>
                    <a:cs typeface="Times New Roman" pitchFamily="18" charset="0"/>
                  </a:rPr>
                  <a:t>, so</a:t>
                </a:r>
              </a:p>
              <a:p>
                <a:pPr marL="342900" indent="-342900" fontAlgn="base"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r>
                  <a:rPr lang="en-GB" sz="2000" b="0" dirty="0" smtClean="0">
                    <a:solidFill>
                      <a:srgbClr val="00007D"/>
                    </a:solidFill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𝐶𝑆</m:t>
                        </m:r>
                      </m:e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∗</m:t>
                        </m:r>
                      </m:sup>
                    </m:sSup>
                    <m:r>
                      <a:rPr lang="en-GB" sz="2000" i="1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GB" sz="2000" b="1" dirty="0" smtClean="0">
                    <a:solidFill>
                      <a:srgbClr val="00007D"/>
                    </a:solidFill>
                    <a:cs typeface="Times New Roman" pitchFamily="18" charset="0"/>
                  </a:rPr>
                  <a:t>cannot be more than </a:t>
                </a:r>
                <a:r>
                  <a:rPr lang="en-GB" sz="2000" b="1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n</a:t>
                </a:r>
                <a:r>
                  <a:rPr lang="en-GB" sz="2000" b="1" dirty="0" smtClean="0">
                    <a:solidFill>
                      <a:srgbClr val="00007D"/>
                    </a:solidFill>
                    <a:cs typeface="Times New Roman" pitchFamily="18" charset="0"/>
                  </a:rPr>
                  <a:t> times better </a:t>
                </a:r>
                <a:r>
                  <a:rPr lang="en-GB" sz="2000" dirty="0" smtClean="0">
                    <a:solidFill>
                      <a:srgbClr val="00007D"/>
                    </a:solidFill>
                    <a:cs typeface="Times New Roman" pitchFamily="18" charset="0"/>
                  </a:rPr>
                  <a:t>than the best solution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2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endParaRPr lang="en-GB" sz="2000" dirty="0">
                  <a:solidFill>
                    <a:srgbClr val="FF0000"/>
                  </a:solidFill>
                  <a:latin typeface="Cambria Math"/>
                  <a:cs typeface="Sakkal Majalla" pitchFamily="2" charset="-78"/>
                  <a:sym typeface="Symbol"/>
                </a:endParaRPr>
              </a:p>
              <a:p>
                <a:pPr fontAlgn="base">
                  <a:spcBef>
                    <a:spcPct val="20000"/>
                  </a:spcBef>
                  <a:spcAft>
                    <a:spcPct val="20000"/>
                  </a:spcAft>
                  <a:defRPr/>
                </a:pPr>
                <a:r>
                  <a:rPr lang="en-GB" sz="2000" b="1" u="sng" dirty="0" smtClean="0">
                    <a:solidFill>
                      <a:srgbClr val="00007D"/>
                    </a:solidFill>
                    <a:cs typeface="Times New Roman" pitchFamily="18" charset="0"/>
                  </a:rPr>
                  <a:t>Main idea: </a:t>
                </a:r>
              </a:p>
              <a:p>
                <a:pPr fontAlgn="base">
                  <a:spcBef>
                    <a:spcPct val="20000"/>
                  </a:spcBef>
                  <a:spcAft>
                    <a:spcPct val="20000"/>
                  </a:spcAft>
                  <a:defRPr/>
                </a:pPr>
                <a:r>
                  <a:rPr lang="en-GB" sz="2000" dirty="0" smtClean="0">
                    <a:solidFill>
                      <a:srgbClr val="00007D"/>
                    </a:solidFill>
                    <a:cs typeface="Times New Roman" pitchFamily="18" charset="0"/>
                  </a:rPr>
                  <a:t>We can generalize this to “</a:t>
                </a:r>
                <a:r>
                  <a:rPr lang="en-GB" sz="2000" i="1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groups of coalitions</a:t>
                </a:r>
                <a:r>
                  <a:rPr lang="en-GB" sz="2000" dirty="0" smtClean="0">
                    <a:solidFill>
                      <a:srgbClr val="00007D"/>
                    </a:solidFill>
                    <a:cs typeface="Times New Roman" pitchFamily="18" charset="0"/>
                  </a:rPr>
                  <a:t>”, i.e.,</a:t>
                </a:r>
              </a:p>
              <a:p>
                <a:pPr marL="342900" indent="-342900" fontAlgn="base"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r>
                  <a:rPr lang="en-GB" sz="2000" dirty="0" smtClean="0">
                    <a:solidFill>
                      <a:srgbClr val="00007D"/>
                    </a:solidFill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𝐶𝑆</m:t>
                        </m:r>
                      </m:e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rgbClr val="00007D"/>
                    </a:solidFill>
                    <a:cs typeface="Times New Roman" pitchFamily="18" charset="0"/>
                  </a:rPr>
                  <a:t> contains </a:t>
                </a:r>
                <a:r>
                  <a:rPr lang="en-GB" sz="2000" b="1" dirty="0">
                    <a:solidFill>
                      <a:srgbClr val="00007D"/>
                    </a:solidFill>
                    <a:cs typeface="Times New Roman" pitchFamily="18" charset="0"/>
                  </a:rPr>
                  <a:t>at most </a:t>
                </a:r>
                <a:r>
                  <a:rPr lang="en-GB" sz="2000" b="1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en-GB" sz="2000" b="1" dirty="0" smtClean="0">
                    <a:solidFill>
                      <a:srgbClr val="00007D"/>
                    </a:solidFill>
                    <a:cs typeface="Times New Roman" pitchFamily="18" charset="0"/>
                  </a:rPr>
                  <a:t> groups of coalition</a:t>
                </a:r>
                <a:r>
                  <a:rPr lang="en-GB" sz="2000" dirty="0">
                    <a:solidFill>
                      <a:srgbClr val="00007D"/>
                    </a:solidFill>
                    <a:cs typeface="Times New Roman" pitchFamily="18" charset="0"/>
                  </a:rPr>
                  <a:t>, and</a:t>
                </a:r>
              </a:p>
              <a:p>
                <a:pPr marL="342900" indent="-342900" fontAlgn="base"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r>
                  <a:rPr lang="en-GB" sz="2000" dirty="0" smtClean="0">
                    <a:solidFill>
                      <a:srgbClr val="00007D"/>
                    </a:solidFill>
                    <a:cs typeface="Times New Roman" pitchFamily="18" charset="0"/>
                  </a:rPr>
                  <a:t>every </a:t>
                </a:r>
                <a:r>
                  <a:rPr lang="en-GB" sz="2000" dirty="0">
                    <a:solidFill>
                      <a:srgbClr val="00007D"/>
                    </a:solidFill>
                    <a:cs typeface="Times New Roman" pitchFamily="18" charset="0"/>
                  </a:rPr>
                  <a:t>one of those </a:t>
                </a:r>
                <a:r>
                  <a:rPr lang="en-GB" sz="2000" dirty="0" smtClean="0">
                    <a:solidFill>
                      <a:srgbClr val="00007D"/>
                    </a:solidFill>
                    <a:cs typeface="Times New Roman" pitchFamily="18" charset="0"/>
                  </a:rPr>
                  <a:t>groups</a:t>
                </a:r>
                <a:r>
                  <a:rPr lang="en-GB" sz="2000" b="1" dirty="0" smtClean="0">
                    <a:solidFill>
                      <a:srgbClr val="00007D"/>
                    </a:solidFill>
                    <a:cs typeface="Times New Roman" pitchFamily="18" charset="0"/>
                  </a:rPr>
                  <a:t> </a:t>
                </a:r>
                <a:r>
                  <a:rPr lang="en-GB" sz="2000" dirty="0" smtClean="0">
                    <a:solidFill>
                      <a:srgbClr val="00007D"/>
                    </a:solidFill>
                    <a:cs typeface="Times New Roman" pitchFamily="18" charset="0"/>
                  </a:rPr>
                  <a:t>appears </a:t>
                </a:r>
                <a:r>
                  <a:rPr lang="en-GB" sz="2000" dirty="0">
                    <a:solidFill>
                      <a:srgbClr val="00007D"/>
                    </a:solidFill>
                    <a:cs typeface="Times New Roman" pitchFamily="18" charset="0"/>
                  </a:rPr>
                  <a:t>in some </a:t>
                </a:r>
                <a:r>
                  <a:rPr lang="en-GB" sz="2000" i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C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S</a:t>
                </a:r>
                <a:r>
                  <a:rPr lang="en-GB" sz="20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∈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000" dirty="0">
                        <a:solidFill>
                          <a:srgbClr val="FF0000"/>
                        </a:solidFill>
                        <a:latin typeface="Lucida Calligraphy" pitchFamily="66" charset="0"/>
                        <a:cs typeface="Times New Roman" pitchFamily="18" charset="0"/>
                      </a:rPr>
                      <m:t>P</m:t>
                    </m:r>
                    <m:r>
                      <m:rPr>
                        <m:nor/>
                      </m:rPr>
                      <a:rPr lang="en-GB" sz="2000" i="1" dirty="0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′</m:t>
                    </m:r>
                  </m:oMath>
                </a14:m>
                <a:r>
                  <a:rPr lang="en-GB" sz="2000" dirty="0" smtClean="0">
                    <a:solidFill>
                      <a:srgbClr val="FF0000"/>
                    </a:solidFill>
                    <a:cs typeface="Times New Roman" pitchFamily="18" charset="0"/>
                  </a:rPr>
                  <a:t>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⊆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GB" sz="2000" b="0" i="0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  <a:cs typeface="Times New Roman" pitchFamily="18" charset="0"/>
                          </a:rPr>
                          <m:t>P</m:t>
                        </m:r>
                      </m:e>
                      <m:sup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𝐴</m:t>
                        </m:r>
                      </m:sup>
                    </m:sSup>
                  </m:oMath>
                </a14:m>
                <a:r>
                  <a:rPr lang="en-GB" sz="2000" dirty="0" smtClean="0">
                    <a:solidFill>
                      <a:srgbClr val="00007D"/>
                    </a:solidFill>
                    <a:cs typeface="Times New Roman" pitchFamily="18" charset="0"/>
                  </a:rPr>
                  <a:t>, so</a:t>
                </a:r>
                <a:endParaRPr lang="en-GB" sz="2000" dirty="0">
                  <a:solidFill>
                    <a:srgbClr val="00007D"/>
                  </a:solidFill>
                  <a:cs typeface="Times New Roman" pitchFamily="18" charset="0"/>
                </a:endParaRPr>
              </a:p>
              <a:p>
                <a:pPr marL="342900" indent="-342900" fontAlgn="base"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r>
                  <a:rPr lang="en-GB" sz="2000" dirty="0">
                    <a:solidFill>
                      <a:srgbClr val="00007D"/>
                    </a:solidFill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𝐶𝑆</m:t>
                        </m:r>
                      </m:e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∗</m:t>
                        </m:r>
                      </m:sup>
                    </m:sSup>
                    <m:r>
                      <a:rPr lang="en-GB" sz="2000" i="1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GB" sz="2000" b="1" dirty="0">
                    <a:solidFill>
                      <a:srgbClr val="00007D"/>
                    </a:solidFill>
                    <a:cs typeface="Times New Roman" pitchFamily="18" charset="0"/>
                  </a:rPr>
                  <a:t>cannot be more than </a:t>
                </a:r>
                <a:r>
                  <a:rPr lang="en-GB" sz="2000" b="1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en-GB" sz="2000" b="1" dirty="0" smtClean="0">
                    <a:solidFill>
                      <a:srgbClr val="00007D"/>
                    </a:solidFill>
                    <a:cs typeface="Times New Roman" pitchFamily="18" charset="0"/>
                  </a:rPr>
                  <a:t> </a:t>
                </a:r>
                <a:r>
                  <a:rPr lang="en-GB" sz="2000" b="1" dirty="0">
                    <a:solidFill>
                      <a:srgbClr val="00007D"/>
                    </a:solidFill>
                    <a:cs typeface="Times New Roman" pitchFamily="18" charset="0"/>
                  </a:rPr>
                  <a:t>times better </a:t>
                </a:r>
                <a:r>
                  <a:rPr lang="en-GB" sz="2000" dirty="0">
                    <a:solidFill>
                      <a:srgbClr val="00007D"/>
                    </a:solidFill>
                    <a:cs typeface="Times New Roman" pitchFamily="18" charset="0"/>
                  </a:rPr>
                  <a:t>than the best solution </a:t>
                </a:r>
                <a:r>
                  <a:rPr lang="en-GB" sz="2000" dirty="0" smtClean="0">
                    <a:solidFill>
                      <a:srgbClr val="00007D"/>
                    </a:solidFill>
                    <a:cs typeface="Times New Roman" pitchFamily="18" charset="0"/>
                  </a:rPr>
                  <a:t>in </a:t>
                </a:r>
                <a:r>
                  <a:rPr lang="en-GB" sz="2000" dirty="0">
                    <a:solidFill>
                      <a:srgbClr val="FF0000"/>
                    </a:solidFill>
                    <a:latin typeface="Lucida Calligraphy" pitchFamily="66" charset="0"/>
                    <a:cs typeface="Times New Roman" pitchFamily="18" charset="0"/>
                  </a:rPr>
                  <a:t>P</a:t>
                </a:r>
                <a:r>
                  <a:rPr lang="en-GB" sz="2000" i="1" dirty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'</a:t>
                </a:r>
                <a:r>
                  <a:rPr lang="en-GB" sz="2000" dirty="0">
                    <a:solidFill>
                      <a:srgbClr val="FF0000"/>
                    </a:solidFill>
                    <a:cs typeface="Times New Roman" pitchFamily="18" charset="0"/>
                  </a:rPr>
                  <a:t> </a:t>
                </a:r>
                <a:endParaRPr lang="en-GB" sz="2000" dirty="0">
                  <a:solidFill>
                    <a:srgbClr val="FF0000"/>
                  </a:solidFill>
                  <a:latin typeface="Cambria Math"/>
                  <a:cs typeface="Sakkal Majalla" pitchFamily="2" charset="-78"/>
                  <a:sym typeface="Symbol"/>
                </a:endParaRPr>
              </a:p>
            </p:txBody>
          </p:sp>
        </mc:Choice>
        <mc:Fallback xmlns="">
          <p:sp>
            <p:nvSpPr>
              <p:cNvPr id="6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4742" y="1081313"/>
                <a:ext cx="8306717" cy="5649993"/>
              </a:xfrm>
              <a:prstGeom prst="rect">
                <a:avLst/>
              </a:prstGeom>
              <a:blipFill rotWithShape="1">
                <a:blip r:embed="rId3"/>
                <a:stretch>
                  <a:fillRect l="-808" t="-539" r="-1322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0EB0CE05-AAA4-435D-9296-F0417D8A7F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570016" y="87313"/>
            <a:ext cx="79683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Anytime Algorithms</a:t>
            </a:r>
          </a:p>
          <a:p>
            <a:pPr algn="ctr">
              <a:defRPr/>
            </a:pPr>
            <a:r>
              <a:rPr lang="en-GB" sz="2100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Identifying Subspaces with Worst-Case Guarantees</a:t>
            </a:r>
            <a:endParaRPr lang="en-GB" sz="2100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651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11"/>
          <p:cNvSpPr>
            <a:spLocks noChangeArrowheads="1"/>
          </p:cNvSpPr>
          <p:nvPr/>
        </p:nvSpPr>
        <p:spPr bwMode="auto">
          <a:xfrm>
            <a:off x="2118040" y="4222348"/>
            <a:ext cx="773834" cy="269020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>
            <a:off x="4609851" y="3261655"/>
            <a:ext cx="527345" cy="253938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2116573" y="3277781"/>
            <a:ext cx="512434" cy="253938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2705149" y="3740328"/>
            <a:ext cx="647951" cy="254449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4" name="AutoShape 11"/>
          <p:cNvSpPr>
            <a:spLocks noChangeArrowheads="1"/>
          </p:cNvSpPr>
          <p:nvPr/>
        </p:nvSpPr>
        <p:spPr bwMode="auto">
          <a:xfrm>
            <a:off x="3471494" y="3741199"/>
            <a:ext cx="647951" cy="254449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1" name="AutoShape 11"/>
          <p:cNvSpPr>
            <a:spLocks noChangeArrowheads="1"/>
          </p:cNvSpPr>
          <p:nvPr/>
        </p:nvSpPr>
        <p:spPr bwMode="auto">
          <a:xfrm>
            <a:off x="1944321" y="3743134"/>
            <a:ext cx="647951" cy="254449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2" name="AutoShape 11"/>
          <p:cNvSpPr>
            <a:spLocks noChangeArrowheads="1"/>
          </p:cNvSpPr>
          <p:nvPr/>
        </p:nvSpPr>
        <p:spPr bwMode="auto">
          <a:xfrm>
            <a:off x="7940646" y="3248555"/>
            <a:ext cx="553850" cy="253938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3" name="AutoShape 11"/>
          <p:cNvSpPr>
            <a:spLocks noChangeArrowheads="1"/>
          </p:cNvSpPr>
          <p:nvPr/>
        </p:nvSpPr>
        <p:spPr bwMode="auto">
          <a:xfrm>
            <a:off x="7115825" y="3249880"/>
            <a:ext cx="553850" cy="253938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4" name="AutoShape 11"/>
          <p:cNvSpPr>
            <a:spLocks noChangeArrowheads="1"/>
          </p:cNvSpPr>
          <p:nvPr/>
        </p:nvSpPr>
        <p:spPr bwMode="auto">
          <a:xfrm>
            <a:off x="6297173" y="3247539"/>
            <a:ext cx="553850" cy="253938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5" name="AutoShape 11"/>
          <p:cNvSpPr>
            <a:spLocks noChangeArrowheads="1"/>
          </p:cNvSpPr>
          <p:nvPr/>
        </p:nvSpPr>
        <p:spPr bwMode="auto">
          <a:xfrm>
            <a:off x="5473554" y="3250881"/>
            <a:ext cx="553850" cy="253938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6" name="AutoShape 11"/>
          <p:cNvSpPr>
            <a:spLocks noChangeArrowheads="1"/>
          </p:cNvSpPr>
          <p:nvPr/>
        </p:nvSpPr>
        <p:spPr bwMode="auto">
          <a:xfrm>
            <a:off x="3725509" y="3261406"/>
            <a:ext cx="533404" cy="253938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7" name="AutoShape 11"/>
          <p:cNvSpPr>
            <a:spLocks noChangeArrowheads="1"/>
          </p:cNvSpPr>
          <p:nvPr/>
        </p:nvSpPr>
        <p:spPr bwMode="auto">
          <a:xfrm>
            <a:off x="2886195" y="3272165"/>
            <a:ext cx="527106" cy="253938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4892502" y="5218380"/>
            <a:ext cx="8911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[3,2,1,1,1,1,1]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1" name="Text Box 13"/>
          <p:cNvSpPr txBox="1">
            <a:spLocks noChangeArrowheads="1"/>
          </p:cNvSpPr>
          <p:nvPr/>
        </p:nvSpPr>
        <p:spPr bwMode="auto">
          <a:xfrm>
            <a:off x="3992850" y="5619785"/>
            <a:ext cx="100828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[3,1,1,1,1,1,1,1]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4832210" y="5993833"/>
            <a:ext cx="116217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[2,1,1,1,1,1,1,1,1]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880880" y="1814157"/>
            <a:ext cx="6903688" cy="4905489"/>
          </a:xfrm>
          <a:prstGeom prst="ellipse">
            <a:avLst/>
          </a:prstGeom>
          <a:noFill/>
          <a:ln w="38100">
            <a:solidFill>
              <a:srgbClr val="FAA5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7" name="AutoShape 11"/>
          <p:cNvSpPr>
            <a:spLocks noChangeArrowheads="1"/>
          </p:cNvSpPr>
          <p:nvPr/>
        </p:nvSpPr>
        <p:spPr bwMode="auto">
          <a:xfrm>
            <a:off x="2431303" y="4710922"/>
            <a:ext cx="907682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48" name="AutoShape 11"/>
          <p:cNvSpPr>
            <a:spLocks noChangeArrowheads="1"/>
          </p:cNvSpPr>
          <p:nvPr/>
        </p:nvSpPr>
        <p:spPr bwMode="auto">
          <a:xfrm>
            <a:off x="6271030" y="5158359"/>
            <a:ext cx="1050840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49" name="AutoShape 11"/>
          <p:cNvSpPr>
            <a:spLocks noChangeArrowheads="1"/>
          </p:cNvSpPr>
          <p:nvPr/>
        </p:nvSpPr>
        <p:spPr bwMode="auto">
          <a:xfrm>
            <a:off x="4813595" y="5166310"/>
            <a:ext cx="1050840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50" name="AutoShape 11"/>
          <p:cNvSpPr>
            <a:spLocks noChangeArrowheads="1"/>
          </p:cNvSpPr>
          <p:nvPr/>
        </p:nvSpPr>
        <p:spPr bwMode="auto">
          <a:xfrm>
            <a:off x="3401528" y="5169117"/>
            <a:ext cx="1050840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51" name="AutoShape 11"/>
          <p:cNvSpPr>
            <a:spLocks noChangeArrowheads="1"/>
          </p:cNvSpPr>
          <p:nvPr/>
        </p:nvSpPr>
        <p:spPr bwMode="auto">
          <a:xfrm>
            <a:off x="3938857" y="5581864"/>
            <a:ext cx="1154191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53" name="AutoShape 11"/>
          <p:cNvSpPr>
            <a:spLocks noChangeArrowheads="1"/>
          </p:cNvSpPr>
          <p:nvPr/>
        </p:nvSpPr>
        <p:spPr bwMode="auto">
          <a:xfrm>
            <a:off x="4776928" y="5959556"/>
            <a:ext cx="1281412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55" name="Text Box 8"/>
          <p:cNvSpPr txBox="1">
            <a:spLocks noChangeArrowheads="1"/>
          </p:cNvSpPr>
          <p:nvPr/>
        </p:nvSpPr>
        <p:spPr bwMode="auto">
          <a:xfrm>
            <a:off x="2942611" y="3306800"/>
            <a:ext cx="41517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[7,2,1]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56" name="Text Box 8"/>
          <p:cNvSpPr txBox="1">
            <a:spLocks noChangeArrowheads="1"/>
          </p:cNvSpPr>
          <p:nvPr/>
        </p:nvSpPr>
        <p:spPr bwMode="auto">
          <a:xfrm>
            <a:off x="3792724" y="3294431"/>
            <a:ext cx="41517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[6,3,1]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57" name="Text Box 8"/>
          <p:cNvSpPr txBox="1">
            <a:spLocks noChangeArrowheads="1"/>
          </p:cNvSpPr>
          <p:nvPr/>
        </p:nvSpPr>
        <p:spPr bwMode="auto">
          <a:xfrm>
            <a:off x="5545553" y="3290399"/>
            <a:ext cx="41517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[5,4,1]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58" name="Text Box 8"/>
          <p:cNvSpPr txBox="1">
            <a:spLocks noChangeArrowheads="1"/>
          </p:cNvSpPr>
          <p:nvPr/>
        </p:nvSpPr>
        <p:spPr bwMode="auto">
          <a:xfrm>
            <a:off x="6367468" y="3274775"/>
            <a:ext cx="41517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[5,3,2]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59" name="Text Box 8"/>
          <p:cNvSpPr txBox="1">
            <a:spLocks noChangeArrowheads="1"/>
          </p:cNvSpPr>
          <p:nvPr/>
        </p:nvSpPr>
        <p:spPr bwMode="auto">
          <a:xfrm>
            <a:off x="7195783" y="3284791"/>
            <a:ext cx="41517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[4,4,2]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60" name="Text Box 8"/>
          <p:cNvSpPr txBox="1">
            <a:spLocks noChangeArrowheads="1"/>
          </p:cNvSpPr>
          <p:nvPr/>
        </p:nvSpPr>
        <p:spPr bwMode="auto">
          <a:xfrm>
            <a:off x="8006469" y="3291141"/>
            <a:ext cx="41517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[4,3,3]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62" name="AutoShape 3"/>
          <p:cNvSpPr>
            <a:spLocks noChangeArrowheads="1"/>
          </p:cNvSpPr>
          <p:nvPr/>
        </p:nvSpPr>
        <p:spPr bwMode="auto">
          <a:xfrm>
            <a:off x="5116767" y="1976852"/>
            <a:ext cx="421335" cy="275583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63" name="Text Box 6"/>
          <p:cNvSpPr txBox="1">
            <a:spLocks noChangeArrowheads="1"/>
          </p:cNvSpPr>
          <p:nvPr/>
        </p:nvSpPr>
        <p:spPr bwMode="auto">
          <a:xfrm>
            <a:off x="5176619" y="2021025"/>
            <a:ext cx="25648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[</a:t>
            </a: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10]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00" name="AutoShape 3"/>
          <p:cNvSpPr>
            <a:spLocks noChangeArrowheads="1"/>
          </p:cNvSpPr>
          <p:nvPr/>
        </p:nvSpPr>
        <p:spPr bwMode="auto">
          <a:xfrm>
            <a:off x="3758660" y="2384778"/>
            <a:ext cx="421335" cy="275583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01" name="Text Box 7"/>
          <p:cNvSpPr txBox="1">
            <a:spLocks noChangeArrowheads="1"/>
          </p:cNvSpPr>
          <p:nvPr/>
        </p:nvSpPr>
        <p:spPr bwMode="auto">
          <a:xfrm>
            <a:off x="3813812" y="2428675"/>
            <a:ext cx="29655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[9,1]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03" name="AutoShape 3"/>
          <p:cNvSpPr>
            <a:spLocks noChangeArrowheads="1"/>
          </p:cNvSpPr>
          <p:nvPr/>
        </p:nvSpPr>
        <p:spPr bwMode="auto">
          <a:xfrm>
            <a:off x="4448797" y="2375582"/>
            <a:ext cx="421335" cy="275583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04" name="Text Box 7"/>
          <p:cNvSpPr txBox="1">
            <a:spLocks noChangeArrowheads="1"/>
          </p:cNvSpPr>
          <p:nvPr/>
        </p:nvSpPr>
        <p:spPr bwMode="auto">
          <a:xfrm>
            <a:off x="4503949" y="2419479"/>
            <a:ext cx="29655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[8,2]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07" name="Text Box 7"/>
          <p:cNvSpPr txBox="1">
            <a:spLocks noChangeArrowheads="1"/>
          </p:cNvSpPr>
          <p:nvPr/>
        </p:nvSpPr>
        <p:spPr bwMode="auto">
          <a:xfrm>
            <a:off x="5190567" y="2425719"/>
            <a:ext cx="29655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[7,3]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09" name="AutoShape 3"/>
          <p:cNvSpPr>
            <a:spLocks noChangeArrowheads="1"/>
          </p:cNvSpPr>
          <p:nvPr/>
        </p:nvSpPr>
        <p:spPr bwMode="auto">
          <a:xfrm>
            <a:off x="5803243" y="2374902"/>
            <a:ext cx="421335" cy="275583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10" name="Text Box 7"/>
          <p:cNvSpPr txBox="1">
            <a:spLocks noChangeArrowheads="1"/>
          </p:cNvSpPr>
          <p:nvPr/>
        </p:nvSpPr>
        <p:spPr bwMode="auto">
          <a:xfrm>
            <a:off x="5858395" y="2418799"/>
            <a:ext cx="29655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[6,4]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12" name="AutoShape 3"/>
          <p:cNvSpPr>
            <a:spLocks noChangeArrowheads="1"/>
          </p:cNvSpPr>
          <p:nvPr/>
        </p:nvSpPr>
        <p:spPr bwMode="auto">
          <a:xfrm>
            <a:off x="6482793" y="2371275"/>
            <a:ext cx="421335" cy="275583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13" name="Text Box 7"/>
          <p:cNvSpPr txBox="1">
            <a:spLocks noChangeArrowheads="1"/>
          </p:cNvSpPr>
          <p:nvPr/>
        </p:nvSpPr>
        <p:spPr bwMode="auto">
          <a:xfrm>
            <a:off x="6537945" y="2415172"/>
            <a:ext cx="29655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[5,5]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7096292" y="1789727"/>
            <a:ext cx="39718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800" b="1" dirty="0" smtClean="0">
                <a:solidFill>
                  <a:srgbClr val="0065FA"/>
                </a:solidFill>
                <a:latin typeface="Lucida Calligraphy" pitchFamily="66" charset="0"/>
                <a:cs typeface="Arial" pitchFamily="34" charset="0"/>
              </a:rPr>
              <a:t>P</a:t>
            </a:r>
            <a:endParaRPr lang="en-US" sz="2800" b="1" baseline="-20000" dirty="0">
              <a:solidFill>
                <a:srgbClr val="0065FA"/>
              </a:solidFill>
              <a:latin typeface="Lucida Calligraphy" pitchFamily="66" charset="0"/>
              <a:cs typeface="Arial" pitchFamily="34" charset="0"/>
            </a:endParaRPr>
          </a:p>
        </p:txBody>
      </p:sp>
      <p:sp>
        <p:nvSpPr>
          <p:cNvPr id="118" name="Text Box 10"/>
          <p:cNvSpPr txBox="1">
            <a:spLocks noChangeArrowheads="1"/>
          </p:cNvSpPr>
          <p:nvPr/>
        </p:nvSpPr>
        <p:spPr bwMode="auto">
          <a:xfrm>
            <a:off x="2181367" y="4262044"/>
            <a:ext cx="653359" cy="1906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[6,1,1,1,1]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19" name="Text Box 8"/>
          <p:cNvSpPr txBox="1">
            <a:spLocks noChangeArrowheads="1"/>
          </p:cNvSpPr>
          <p:nvPr/>
        </p:nvSpPr>
        <p:spPr bwMode="auto">
          <a:xfrm>
            <a:off x="4665927" y="3287842"/>
            <a:ext cx="415178" cy="18466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[6,2,2]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20" name="Text Box 8"/>
          <p:cNvSpPr txBox="1">
            <a:spLocks noChangeArrowheads="1"/>
          </p:cNvSpPr>
          <p:nvPr/>
        </p:nvSpPr>
        <p:spPr bwMode="auto">
          <a:xfrm>
            <a:off x="2164723" y="3296291"/>
            <a:ext cx="41517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[8,1,1]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404" name="Oval 403"/>
          <p:cNvSpPr/>
          <p:nvPr/>
        </p:nvSpPr>
        <p:spPr>
          <a:xfrm>
            <a:off x="3312632" y="1910312"/>
            <a:ext cx="4018315" cy="1294195"/>
          </a:xfrm>
          <a:prstGeom prst="ellipse">
            <a:avLst/>
          </a:prstGeom>
          <a:noFill/>
          <a:ln w="38100">
            <a:solidFill>
              <a:srgbClr val="0065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65FA"/>
              </a:solidFill>
            </a:endParaRPr>
          </a:p>
        </p:txBody>
      </p:sp>
      <p:sp>
        <p:nvSpPr>
          <p:cNvPr id="405" name="TextBox 404"/>
          <p:cNvSpPr txBox="1"/>
          <p:nvPr/>
        </p:nvSpPr>
        <p:spPr>
          <a:xfrm>
            <a:off x="7390064" y="1713578"/>
            <a:ext cx="16422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800" b="1" i="1" dirty="0" smtClean="0">
                <a:solidFill>
                  <a:srgbClr val="0065FA"/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endParaRPr lang="en-US" sz="2800" b="1" i="1" baseline="-20000" dirty="0">
              <a:solidFill>
                <a:srgbClr val="0065F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6" name="Rectangle 365"/>
          <p:cNvSpPr/>
          <p:nvPr/>
        </p:nvSpPr>
        <p:spPr>
          <a:xfrm>
            <a:off x="2001396" y="3778025"/>
            <a:ext cx="533800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[7,1,1,1]</a:t>
            </a:r>
            <a:endParaRPr lang="en-GB" dirty="0"/>
          </a:p>
        </p:txBody>
      </p:sp>
      <p:sp>
        <p:nvSpPr>
          <p:cNvPr id="224" name="Rectangle 223"/>
          <p:cNvSpPr/>
          <p:nvPr/>
        </p:nvSpPr>
        <p:spPr>
          <a:xfrm>
            <a:off x="2770904" y="3768751"/>
            <a:ext cx="533800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[6,2,1,1]</a:t>
            </a:r>
            <a:endParaRPr lang="en-GB" dirty="0"/>
          </a:p>
        </p:txBody>
      </p:sp>
      <p:sp>
        <p:nvSpPr>
          <p:cNvPr id="226" name="Rectangle 225"/>
          <p:cNvSpPr/>
          <p:nvPr/>
        </p:nvSpPr>
        <p:spPr>
          <a:xfrm>
            <a:off x="3519644" y="3769527"/>
            <a:ext cx="56906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[5,3,1,1] </a:t>
            </a:r>
            <a:endParaRPr lang="en-GB" dirty="0"/>
          </a:p>
        </p:txBody>
      </p:sp>
      <p:sp>
        <p:nvSpPr>
          <p:cNvPr id="269" name="AutoShape 11"/>
          <p:cNvSpPr>
            <a:spLocks noChangeArrowheads="1"/>
          </p:cNvSpPr>
          <p:nvPr/>
        </p:nvSpPr>
        <p:spPr bwMode="auto">
          <a:xfrm>
            <a:off x="4238528" y="3745751"/>
            <a:ext cx="647951" cy="254449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70" name="Rectangle 269"/>
          <p:cNvSpPr/>
          <p:nvPr/>
        </p:nvSpPr>
        <p:spPr>
          <a:xfrm>
            <a:off x="4286678" y="3774079"/>
            <a:ext cx="56906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[</a:t>
            </a: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5,2,2,1</a:t>
            </a:r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] </a:t>
            </a:r>
            <a:endParaRPr lang="en-GB" dirty="0"/>
          </a:p>
        </p:txBody>
      </p:sp>
      <p:sp>
        <p:nvSpPr>
          <p:cNvPr id="271" name="AutoShape 11"/>
          <p:cNvSpPr>
            <a:spLocks noChangeArrowheads="1"/>
          </p:cNvSpPr>
          <p:nvPr/>
        </p:nvSpPr>
        <p:spPr bwMode="auto">
          <a:xfrm>
            <a:off x="5013740" y="3745751"/>
            <a:ext cx="647951" cy="254449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72" name="Rectangle 271"/>
          <p:cNvSpPr/>
          <p:nvPr/>
        </p:nvSpPr>
        <p:spPr>
          <a:xfrm>
            <a:off x="5061890" y="3774079"/>
            <a:ext cx="56906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[4,4,1,1</a:t>
            </a:r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] </a:t>
            </a:r>
            <a:endParaRPr lang="en-GB" dirty="0"/>
          </a:p>
        </p:txBody>
      </p:sp>
      <p:sp>
        <p:nvSpPr>
          <p:cNvPr id="273" name="AutoShape 11"/>
          <p:cNvSpPr>
            <a:spLocks noChangeArrowheads="1"/>
          </p:cNvSpPr>
          <p:nvPr/>
        </p:nvSpPr>
        <p:spPr bwMode="auto">
          <a:xfrm>
            <a:off x="5782276" y="3746891"/>
            <a:ext cx="647951" cy="254449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74" name="Rectangle 273"/>
          <p:cNvSpPr/>
          <p:nvPr/>
        </p:nvSpPr>
        <p:spPr>
          <a:xfrm>
            <a:off x="5830426" y="3775219"/>
            <a:ext cx="56906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[4,3,2,1</a:t>
            </a:r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] </a:t>
            </a:r>
            <a:endParaRPr lang="en-GB" dirty="0"/>
          </a:p>
        </p:txBody>
      </p:sp>
      <p:sp>
        <p:nvSpPr>
          <p:cNvPr id="275" name="AutoShape 11"/>
          <p:cNvSpPr>
            <a:spLocks noChangeArrowheads="1"/>
          </p:cNvSpPr>
          <p:nvPr/>
        </p:nvSpPr>
        <p:spPr bwMode="auto">
          <a:xfrm>
            <a:off x="8068642" y="3750837"/>
            <a:ext cx="647951" cy="254449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76" name="Rectangle 275"/>
          <p:cNvSpPr/>
          <p:nvPr/>
        </p:nvSpPr>
        <p:spPr>
          <a:xfrm>
            <a:off x="8116792" y="3779165"/>
            <a:ext cx="56906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[3,3,3,1</a:t>
            </a:r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] </a:t>
            </a:r>
            <a:endParaRPr lang="en-GB" dirty="0"/>
          </a:p>
        </p:txBody>
      </p:sp>
      <p:sp>
        <p:nvSpPr>
          <p:cNvPr id="277" name="AutoShape 11"/>
          <p:cNvSpPr>
            <a:spLocks noChangeArrowheads="1"/>
          </p:cNvSpPr>
          <p:nvPr/>
        </p:nvSpPr>
        <p:spPr bwMode="auto">
          <a:xfrm>
            <a:off x="7293343" y="3749697"/>
            <a:ext cx="647951" cy="254449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78" name="Rectangle 277"/>
          <p:cNvSpPr/>
          <p:nvPr/>
        </p:nvSpPr>
        <p:spPr>
          <a:xfrm>
            <a:off x="7341493" y="3778025"/>
            <a:ext cx="56906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[3,3,2,2] </a:t>
            </a:r>
            <a:endParaRPr lang="en-GB" dirty="0"/>
          </a:p>
        </p:txBody>
      </p:sp>
      <p:sp>
        <p:nvSpPr>
          <p:cNvPr id="279" name="AutoShape 11"/>
          <p:cNvSpPr>
            <a:spLocks noChangeArrowheads="1"/>
          </p:cNvSpPr>
          <p:nvPr/>
        </p:nvSpPr>
        <p:spPr bwMode="auto">
          <a:xfrm>
            <a:off x="3054811" y="4224059"/>
            <a:ext cx="773834" cy="269020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80" name="Text Box 10"/>
          <p:cNvSpPr txBox="1">
            <a:spLocks noChangeArrowheads="1"/>
          </p:cNvSpPr>
          <p:nvPr/>
        </p:nvSpPr>
        <p:spPr bwMode="auto">
          <a:xfrm>
            <a:off x="3118138" y="4263755"/>
            <a:ext cx="653359" cy="1906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[5,2,1,1,1]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281" name="AutoShape 11"/>
          <p:cNvSpPr>
            <a:spLocks noChangeArrowheads="1"/>
          </p:cNvSpPr>
          <p:nvPr/>
        </p:nvSpPr>
        <p:spPr bwMode="auto">
          <a:xfrm>
            <a:off x="4003094" y="4224059"/>
            <a:ext cx="773834" cy="269020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82" name="Text Box 10"/>
          <p:cNvSpPr txBox="1">
            <a:spLocks noChangeArrowheads="1"/>
          </p:cNvSpPr>
          <p:nvPr/>
        </p:nvSpPr>
        <p:spPr bwMode="auto">
          <a:xfrm>
            <a:off x="4066421" y="4263755"/>
            <a:ext cx="653359" cy="1906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[4,3,1,1,1]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283" name="AutoShape 11"/>
          <p:cNvSpPr>
            <a:spLocks noChangeArrowheads="1"/>
          </p:cNvSpPr>
          <p:nvPr/>
        </p:nvSpPr>
        <p:spPr bwMode="auto">
          <a:xfrm>
            <a:off x="4946267" y="4224768"/>
            <a:ext cx="773834" cy="269020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84" name="Text Box 10"/>
          <p:cNvSpPr txBox="1">
            <a:spLocks noChangeArrowheads="1"/>
          </p:cNvSpPr>
          <p:nvPr/>
        </p:nvSpPr>
        <p:spPr bwMode="auto">
          <a:xfrm>
            <a:off x="5009594" y="4264464"/>
            <a:ext cx="653359" cy="1906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[4,2,2,1,1]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285" name="AutoShape 11"/>
          <p:cNvSpPr>
            <a:spLocks noChangeArrowheads="1"/>
          </p:cNvSpPr>
          <p:nvPr/>
        </p:nvSpPr>
        <p:spPr bwMode="auto">
          <a:xfrm>
            <a:off x="5868268" y="4225292"/>
            <a:ext cx="773834" cy="269020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86" name="Text Box 10"/>
          <p:cNvSpPr txBox="1">
            <a:spLocks noChangeArrowheads="1"/>
          </p:cNvSpPr>
          <p:nvPr/>
        </p:nvSpPr>
        <p:spPr bwMode="auto">
          <a:xfrm>
            <a:off x="5931595" y="4264988"/>
            <a:ext cx="653359" cy="1906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[3,3,2,1,1]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287" name="AutoShape 11"/>
          <p:cNvSpPr>
            <a:spLocks noChangeArrowheads="1"/>
          </p:cNvSpPr>
          <p:nvPr/>
        </p:nvSpPr>
        <p:spPr bwMode="auto">
          <a:xfrm>
            <a:off x="6818663" y="4225292"/>
            <a:ext cx="773834" cy="269020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88" name="Text Box 10"/>
          <p:cNvSpPr txBox="1">
            <a:spLocks noChangeArrowheads="1"/>
          </p:cNvSpPr>
          <p:nvPr/>
        </p:nvSpPr>
        <p:spPr bwMode="auto">
          <a:xfrm>
            <a:off x="6881990" y="4264988"/>
            <a:ext cx="653359" cy="1906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[3,2,2,2,1]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289" name="AutoShape 11"/>
          <p:cNvSpPr>
            <a:spLocks noChangeArrowheads="1"/>
          </p:cNvSpPr>
          <p:nvPr/>
        </p:nvSpPr>
        <p:spPr bwMode="auto">
          <a:xfrm>
            <a:off x="7762059" y="4227638"/>
            <a:ext cx="773834" cy="269020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90" name="Text Box 10"/>
          <p:cNvSpPr txBox="1">
            <a:spLocks noChangeArrowheads="1"/>
          </p:cNvSpPr>
          <p:nvPr/>
        </p:nvSpPr>
        <p:spPr bwMode="auto">
          <a:xfrm>
            <a:off x="7825386" y="4267334"/>
            <a:ext cx="653359" cy="1906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[2,2,2,2,2]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228" name="Rectangle 227"/>
          <p:cNvSpPr/>
          <p:nvPr/>
        </p:nvSpPr>
        <p:spPr>
          <a:xfrm>
            <a:off x="3492872" y="5214034"/>
            <a:ext cx="88966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[4,1,1,1,1,1,1]</a:t>
            </a:r>
            <a:endParaRPr lang="en-GB" dirty="0"/>
          </a:p>
        </p:txBody>
      </p:sp>
      <p:sp>
        <p:nvSpPr>
          <p:cNvPr id="230" name="Rectangle 229"/>
          <p:cNvSpPr/>
          <p:nvPr/>
        </p:nvSpPr>
        <p:spPr>
          <a:xfrm>
            <a:off x="6332527" y="5209342"/>
            <a:ext cx="924933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 [2,2,2,1,1,1,1]</a:t>
            </a:r>
            <a:endParaRPr lang="en-GB" dirty="0"/>
          </a:p>
        </p:txBody>
      </p:sp>
      <p:sp>
        <p:nvSpPr>
          <p:cNvPr id="232" name="Rectangle 231"/>
          <p:cNvSpPr/>
          <p:nvPr/>
        </p:nvSpPr>
        <p:spPr>
          <a:xfrm>
            <a:off x="2493930" y="4745527"/>
            <a:ext cx="77104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[5,1,1,1,1,1]</a:t>
            </a:r>
            <a:endParaRPr lang="en-GB" dirty="0"/>
          </a:p>
        </p:txBody>
      </p:sp>
      <p:sp>
        <p:nvSpPr>
          <p:cNvPr id="297" name="AutoShape 11"/>
          <p:cNvSpPr>
            <a:spLocks noChangeArrowheads="1"/>
          </p:cNvSpPr>
          <p:nvPr/>
        </p:nvSpPr>
        <p:spPr bwMode="auto">
          <a:xfrm>
            <a:off x="3644974" y="4710922"/>
            <a:ext cx="907682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98" name="Rectangle 297"/>
          <p:cNvSpPr/>
          <p:nvPr/>
        </p:nvSpPr>
        <p:spPr>
          <a:xfrm>
            <a:off x="3707601" y="4745527"/>
            <a:ext cx="77104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[4,2,1,1,1,1</a:t>
            </a:r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]</a:t>
            </a:r>
            <a:endParaRPr lang="en-GB" dirty="0"/>
          </a:p>
        </p:txBody>
      </p:sp>
      <p:sp>
        <p:nvSpPr>
          <p:cNvPr id="299" name="AutoShape 11"/>
          <p:cNvSpPr>
            <a:spLocks noChangeArrowheads="1"/>
          </p:cNvSpPr>
          <p:nvPr/>
        </p:nvSpPr>
        <p:spPr bwMode="auto">
          <a:xfrm>
            <a:off x="4884803" y="4710922"/>
            <a:ext cx="907682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00" name="Rectangle 299"/>
          <p:cNvSpPr/>
          <p:nvPr/>
        </p:nvSpPr>
        <p:spPr>
          <a:xfrm>
            <a:off x="4947430" y="4745527"/>
            <a:ext cx="77104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[3,3,1,1,1,1</a:t>
            </a:r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]</a:t>
            </a:r>
            <a:endParaRPr lang="en-GB" dirty="0"/>
          </a:p>
        </p:txBody>
      </p:sp>
      <p:sp>
        <p:nvSpPr>
          <p:cNvPr id="301" name="AutoShape 11"/>
          <p:cNvSpPr>
            <a:spLocks noChangeArrowheads="1"/>
          </p:cNvSpPr>
          <p:nvPr/>
        </p:nvSpPr>
        <p:spPr bwMode="auto">
          <a:xfrm>
            <a:off x="6116174" y="4710922"/>
            <a:ext cx="907682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02" name="Rectangle 301"/>
          <p:cNvSpPr/>
          <p:nvPr/>
        </p:nvSpPr>
        <p:spPr>
          <a:xfrm>
            <a:off x="6178801" y="4745527"/>
            <a:ext cx="77104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[3,2,2,1,1,1</a:t>
            </a:r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]</a:t>
            </a:r>
            <a:endParaRPr lang="en-GB" dirty="0"/>
          </a:p>
        </p:txBody>
      </p:sp>
      <p:sp>
        <p:nvSpPr>
          <p:cNvPr id="303" name="AutoShape 11"/>
          <p:cNvSpPr>
            <a:spLocks noChangeArrowheads="1"/>
          </p:cNvSpPr>
          <p:nvPr/>
        </p:nvSpPr>
        <p:spPr bwMode="auto">
          <a:xfrm>
            <a:off x="7343293" y="4710922"/>
            <a:ext cx="907682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04" name="Rectangle 303"/>
          <p:cNvSpPr/>
          <p:nvPr/>
        </p:nvSpPr>
        <p:spPr>
          <a:xfrm>
            <a:off x="7405920" y="4745527"/>
            <a:ext cx="77104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[2,2,2,2,1,1</a:t>
            </a:r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]</a:t>
            </a:r>
            <a:endParaRPr lang="en-GB" dirty="0"/>
          </a:p>
        </p:txBody>
      </p:sp>
      <p:sp>
        <p:nvSpPr>
          <p:cNvPr id="305" name="AutoShape 11"/>
          <p:cNvSpPr>
            <a:spLocks noChangeArrowheads="1"/>
          </p:cNvSpPr>
          <p:nvPr/>
        </p:nvSpPr>
        <p:spPr bwMode="auto">
          <a:xfrm>
            <a:off x="6540283" y="3749439"/>
            <a:ext cx="647951" cy="254449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06" name="Rectangle 305"/>
          <p:cNvSpPr/>
          <p:nvPr/>
        </p:nvSpPr>
        <p:spPr>
          <a:xfrm>
            <a:off x="6588433" y="3777767"/>
            <a:ext cx="56906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[4,2,2,2] </a:t>
            </a:r>
            <a:endParaRPr lang="en-GB" dirty="0"/>
          </a:p>
        </p:txBody>
      </p:sp>
      <p:sp>
        <p:nvSpPr>
          <p:cNvPr id="307" name="Text Box 15"/>
          <p:cNvSpPr txBox="1">
            <a:spLocks noChangeArrowheads="1"/>
          </p:cNvSpPr>
          <p:nvPr/>
        </p:nvSpPr>
        <p:spPr bwMode="auto">
          <a:xfrm>
            <a:off x="4810945" y="6390979"/>
            <a:ext cx="124553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[1,1,1,1,1,1,1,1,1,1]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08" name="AutoShape 11"/>
          <p:cNvSpPr>
            <a:spLocks noChangeArrowheads="1"/>
          </p:cNvSpPr>
          <p:nvPr/>
        </p:nvSpPr>
        <p:spPr bwMode="auto">
          <a:xfrm>
            <a:off x="4762459" y="6353887"/>
            <a:ext cx="1330984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09" name="AutoShape 3"/>
          <p:cNvSpPr>
            <a:spLocks noChangeArrowheads="1"/>
          </p:cNvSpPr>
          <p:nvPr/>
        </p:nvSpPr>
        <p:spPr bwMode="auto">
          <a:xfrm>
            <a:off x="5128347" y="2369713"/>
            <a:ext cx="421335" cy="275583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16" name="AutoShape 11"/>
          <p:cNvSpPr>
            <a:spLocks noChangeArrowheads="1"/>
          </p:cNvSpPr>
          <p:nvPr/>
        </p:nvSpPr>
        <p:spPr bwMode="auto">
          <a:xfrm>
            <a:off x="5566691" y="5573963"/>
            <a:ext cx="1218550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17" name="Rectangle 316"/>
          <p:cNvSpPr/>
          <p:nvPr/>
        </p:nvSpPr>
        <p:spPr>
          <a:xfrm>
            <a:off x="5688466" y="5616140"/>
            <a:ext cx="1008289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[2,2,1,1,1,1,1,1]</a:t>
            </a:r>
            <a:endParaRPr lang="en-GB" dirty="0"/>
          </a:p>
        </p:txBody>
      </p:sp>
      <p:sp>
        <p:nvSpPr>
          <p:cNvPr id="320" name="TextBox 319"/>
          <p:cNvSpPr txBox="1"/>
          <p:nvPr/>
        </p:nvSpPr>
        <p:spPr>
          <a:xfrm>
            <a:off x="8052380" y="2219034"/>
            <a:ext cx="397189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4500" b="1" dirty="0" smtClean="0">
                <a:solidFill>
                  <a:srgbClr val="FAA534"/>
                </a:solidFill>
                <a:latin typeface="Lucida Calligraphy" pitchFamily="66" charset="0"/>
                <a:cs typeface="Arial" pitchFamily="34" charset="0"/>
              </a:rPr>
              <a:t>P</a:t>
            </a:r>
            <a:endParaRPr lang="en-US" sz="4500" b="1" baseline="-20000" dirty="0">
              <a:solidFill>
                <a:srgbClr val="FAA534"/>
              </a:solidFill>
              <a:latin typeface="Lucida Calligraphy" pitchFamily="66" charset="0"/>
              <a:cs typeface="Arial" pitchFamily="34" charset="0"/>
            </a:endParaRPr>
          </a:p>
        </p:txBody>
      </p:sp>
      <p:sp>
        <p:nvSpPr>
          <p:cNvPr id="321" name="TextBox 320"/>
          <p:cNvSpPr txBox="1"/>
          <p:nvPr/>
        </p:nvSpPr>
        <p:spPr>
          <a:xfrm>
            <a:off x="8551697" y="2046237"/>
            <a:ext cx="164224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3500" b="1" dirty="0">
                <a:solidFill>
                  <a:srgbClr val="FAA534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US" sz="3500" b="1" baseline="-20000" dirty="0">
              <a:solidFill>
                <a:srgbClr val="FAA53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0EB0CE05-AAA4-435D-9296-F0417D8A7F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7" name="Text Box 2"/>
          <p:cNvSpPr txBox="1">
            <a:spLocks noChangeArrowheads="1"/>
          </p:cNvSpPr>
          <p:nvPr/>
        </p:nvSpPr>
        <p:spPr bwMode="auto">
          <a:xfrm>
            <a:off x="226877" y="932922"/>
            <a:ext cx="4327969" cy="356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dirty="0" smtClean="0">
                <a:solidFill>
                  <a:srgbClr val="00007D"/>
                </a:solidFill>
                <a:cs typeface="Times New Roman" pitchFamily="18" charset="0"/>
              </a:rPr>
              <a:t>Space is divided based on integer partitions</a:t>
            </a:r>
            <a:endParaRPr lang="en-GB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8" name="Text Box 2"/>
          <p:cNvSpPr txBox="1">
            <a:spLocks noChangeArrowheads="1"/>
          </p:cNvSpPr>
          <p:nvPr/>
        </p:nvSpPr>
        <p:spPr bwMode="auto">
          <a:xfrm>
            <a:off x="254386" y="579936"/>
            <a:ext cx="2265224" cy="356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b="1" u="sng" dirty="0" smtClean="0">
                <a:solidFill>
                  <a:srgbClr val="00007D"/>
                </a:solidFill>
                <a:cs typeface="Times New Roman" pitchFamily="18" charset="0"/>
              </a:rPr>
              <a:t>Example of 10 agents:</a:t>
            </a:r>
            <a:endParaRPr lang="en-GB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9" name="Rectangle 3"/>
          <p:cNvSpPr>
            <a:spLocks noChangeArrowheads="1"/>
          </p:cNvSpPr>
          <p:nvPr/>
        </p:nvSpPr>
        <p:spPr bwMode="auto">
          <a:xfrm>
            <a:off x="570016" y="87313"/>
            <a:ext cx="7968342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Anytime Algorithms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Text Box 2"/>
              <p:cNvSpPr txBox="1">
                <a:spLocks noChangeArrowheads="1"/>
              </p:cNvSpPr>
              <p:nvPr/>
            </p:nvSpPr>
            <p:spPr bwMode="auto">
              <a:xfrm>
                <a:off x="436159" y="1622696"/>
                <a:ext cx="3410217" cy="6298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180975" indent="-161925" fontAlgn="base"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r>
                  <a:rPr lang="en-GB" dirty="0" smtClean="0">
                    <a:solidFill>
                      <a:srgbClr val="00007D"/>
                    </a:solidFill>
                    <a:cs typeface="Times New Roman" pitchFamily="18" charset="0"/>
                  </a:rPr>
                  <a:t>every 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CS </a:t>
                </a:r>
                <a:r>
                  <a:rPr lang="en-GB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∈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dirty="0">
                        <a:solidFill>
                          <a:srgbClr val="FF0000"/>
                        </a:solidFill>
                        <a:latin typeface="Lucida Calligraphy" pitchFamily="66" charset="0"/>
                        <a:cs typeface="Times New Roman" pitchFamily="18" charset="0"/>
                      </a:rPr>
                      <m:t>P</m:t>
                    </m:r>
                    <m:r>
                      <m:rPr>
                        <m:nor/>
                      </m:rPr>
                      <a:rPr lang="en-GB" i="1" dirty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′</m:t>
                    </m:r>
                  </m:oMath>
                </a14:m>
                <a:r>
                  <a:rPr lang="en-GB" dirty="0" smtClean="0">
                    <a:solidFill>
                      <a:srgbClr val="00007D"/>
                    </a:solidFill>
                    <a:cs typeface="Times New Roman" pitchFamily="18" charset="0"/>
                  </a:rPr>
                  <a:t>  contains at least one of those coalitions</a:t>
                </a:r>
              </a:p>
            </p:txBody>
          </p:sp>
        </mc:Choice>
        <mc:Fallback xmlns="">
          <p:sp>
            <p:nvSpPr>
              <p:cNvPr id="140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6159" y="1622696"/>
                <a:ext cx="3410217" cy="629821"/>
              </a:xfrm>
              <a:prstGeom prst="rect">
                <a:avLst/>
              </a:prstGeom>
              <a:blipFill rotWithShape="1">
                <a:blip r:embed="rId9"/>
                <a:stretch>
                  <a:fillRect l="-716" t="-6731" b="-16346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1" name="Text Box 2"/>
          <p:cNvSpPr txBox="1">
            <a:spLocks noChangeArrowheads="1"/>
          </p:cNvSpPr>
          <p:nvPr/>
        </p:nvSpPr>
        <p:spPr bwMode="auto">
          <a:xfrm>
            <a:off x="438135" y="1283986"/>
            <a:ext cx="4508197" cy="348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80975" indent="-161925" fontAlgn="base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00007D"/>
                </a:solidFill>
                <a:cs typeface="Times New Roman" pitchFamily="18" charset="0"/>
              </a:rPr>
              <a:t> </a:t>
            </a:r>
            <a:r>
              <a:rPr lang="en-GB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CS</a:t>
            </a:r>
            <a:r>
              <a:rPr lang="en-GB" dirty="0" smtClean="0">
                <a:solidFill>
                  <a:srgbClr val="FF0000"/>
                </a:solidFill>
                <a:cs typeface="Times New Roman" pitchFamily="18" charset="0"/>
              </a:rPr>
              <a:t>*</a:t>
            </a:r>
            <a:r>
              <a:rPr lang="en-GB" dirty="0" smtClean="0">
                <a:solidFill>
                  <a:srgbClr val="00007D"/>
                </a:solidFill>
                <a:cs typeface="Times New Roman" pitchFamily="18" charset="0"/>
              </a:rPr>
              <a:t> cannot contain more than </a:t>
            </a:r>
            <a:r>
              <a:rPr lang="en-GB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10</a:t>
            </a:r>
            <a:r>
              <a:rPr lang="en-GB" dirty="0" smtClean="0">
                <a:solidFill>
                  <a:srgbClr val="00007D"/>
                </a:solidFill>
                <a:cs typeface="Times New Roman" pitchFamily="18" charset="0"/>
              </a:rPr>
              <a:t> coalitions</a:t>
            </a:r>
          </a:p>
        </p:txBody>
      </p:sp>
      <p:sp>
        <p:nvSpPr>
          <p:cNvPr id="142" name="Text Box 2"/>
          <p:cNvSpPr txBox="1">
            <a:spLocks noChangeArrowheads="1"/>
          </p:cNvSpPr>
          <p:nvPr/>
        </p:nvSpPr>
        <p:spPr bwMode="auto">
          <a:xfrm>
            <a:off x="275889" y="2272943"/>
            <a:ext cx="2467696" cy="403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9050"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dirty="0" smtClean="0">
                <a:solidFill>
                  <a:srgbClr val="00007D"/>
                </a:solidFill>
                <a:cs typeface="Times New Roman" pitchFamily="18" charset="0"/>
              </a:rPr>
              <a:t>So, the bound is </a:t>
            </a:r>
            <a:r>
              <a:rPr lang="en-GB" i="1" dirty="0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b </a:t>
            </a:r>
            <a:r>
              <a:rPr lang="en-GB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=</a:t>
            </a:r>
            <a:r>
              <a:rPr lang="en-GB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 </a:t>
            </a:r>
            <a:r>
              <a:rPr lang="en-GB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10</a:t>
            </a:r>
            <a:endParaRPr lang="en-GB" b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5854360" y="956535"/>
            <a:ext cx="2166782" cy="615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GB" sz="2200" b="1" dirty="0" smtClean="0">
                <a:latin typeface="+mj-lt"/>
              </a:rPr>
              <a:t>this is the set that we search</a:t>
            </a:r>
            <a:endParaRPr lang="en-US" sz="2200" b="1" dirty="0">
              <a:latin typeface="+mj-lt"/>
            </a:endParaRPr>
          </a:p>
        </p:txBody>
      </p:sp>
      <p:sp>
        <p:nvSpPr>
          <p:cNvPr id="148" name="Freeform 147"/>
          <p:cNvSpPr/>
          <p:nvPr/>
        </p:nvSpPr>
        <p:spPr>
          <a:xfrm rot="18542383" flipV="1">
            <a:off x="5847464" y="1754463"/>
            <a:ext cx="1043703" cy="257598"/>
          </a:xfrm>
          <a:custGeom>
            <a:avLst/>
            <a:gdLst>
              <a:gd name="connsiteX0" fmla="*/ 1133475 w 1133475"/>
              <a:gd name="connsiteY0" fmla="*/ 0 h 198438"/>
              <a:gd name="connsiteX1" fmla="*/ 600075 w 1133475"/>
              <a:gd name="connsiteY1" fmla="*/ 180975 h 198438"/>
              <a:gd name="connsiteX2" fmla="*/ 0 w 1133475"/>
              <a:gd name="connsiteY2" fmla="*/ 104775 h 198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3475" h="198438">
                <a:moveTo>
                  <a:pt x="1133475" y="0"/>
                </a:moveTo>
                <a:cubicBezTo>
                  <a:pt x="961231" y="81756"/>
                  <a:pt x="788988" y="163513"/>
                  <a:pt x="600075" y="180975"/>
                </a:cubicBezTo>
                <a:cubicBezTo>
                  <a:pt x="411163" y="198438"/>
                  <a:pt x="205581" y="151606"/>
                  <a:pt x="0" y="104775"/>
                </a:cubicBezTo>
              </a:path>
            </a:pathLst>
          </a:custGeom>
          <a:ln w="571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3749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</a:t>
            </a:r>
            <a:r>
              <a:rPr lang="en-GB" dirty="0" smtClean="0"/>
              <a:t> farmers can cooperate to grow fruit</a:t>
            </a:r>
          </a:p>
          <a:p>
            <a:r>
              <a:rPr lang="en-GB" dirty="0" smtClean="0"/>
              <a:t>Each group of farmers can </a:t>
            </a:r>
            <a:br>
              <a:rPr lang="en-GB" dirty="0" smtClean="0"/>
            </a:br>
            <a:r>
              <a:rPr lang="en-GB" dirty="0" smtClean="0"/>
              <a:t>grow apples or oranges</a:t>
            </a:r>
          </a:p>
          <a:p>
            <a:r>
              <a:rPr lang="en-GB" dirty="0" smtClean="0"/>
              <a:t>a group of size </a:t>
            </a:r>
            <a:r>
              <a:rPr lang="en-GB" dirty="0" smtClean="0">
                <a:solidFill>
                  <a:srgbClr val="FF0000"/>
                </a:solidFill>
              </a:rPr>
              <a:t>k</a:t>
            </a:r>
            <a:r>
              <a:rPr lang="en-GB" dirty="0" smtClean="0"/>
              <a:t> can grow </a:t>
            </a:r>
            <a:r>
              <a:rPr lang="en-GB" dirty="0" smtClean="0">
                <a:solidFill>
                  <a:srgbClr val="FF0000"/>
                </a:solidFill>
              </a:rPr>
              <a:t>f(k)</a:t>
            </a:r>
            <a:r>
              <a:rPr lang="en-GB" dirty="0" smtClean="0"/>
              <a:t> tons </a:t>
            </a:r>
            <a:br>
              <a:rPr lang="en-GB" dirty="0" smtClean="0"/>
            </a:br>
            <a:r>
              <a:rPr lang="en-GB" dirty="0" smtClean="0"/>
              <a:t>of apples and </a:t>
            </a:r>
            <a:r>
              <a:rPr lang="en-GB" dirty="0" smtClean="0">
                <a:solidFill>
                  <a:srgbClr val="FF0000"/>
                </a:solidFill>
              </a:rPr>
              <a:t>g(k)</a:t>
            </a:r>
            <a:r>
              <a:rPr lang="en-GB" dirty="0" smtClean="0"/>
              <a:t> tons of oranges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f()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g()</a:t>
            </a:r>
            <a:r>
              <a:rPr lang="en-GB" dirty="0" smtClean="0"/>
              <a:t> are convex functions of </a:t>
            </a:r>
            <a:r>
              <a:rPr lang="en-GB" dirty="0" smtClean="0">
                <a:solidFill>
                  <a:srgbClr val="FF0000"/>
                </a:solidFill>
              </a:rPr>
              <a:t>k</a:t>
            </a:r>
          </a:p>
          <a:p>
            <a:r>
              <a:rPr lang="en-GB" dirty="0" smtClean="0"/>
              <a:t>Fruit can be sold in the market:</a:t>
            </a:r>
          </a:p>
          <a:p>
            <a:pPr lvl="1"/>
            <a:r>
              <a:rPr lang="en-GB" dirty="0" smtClean="0"/>
              <a:t>if there are </a:t>
            </a:r>
            <a:r>
              <a:rPr lang="en-GB" dirty="0" smtClean="0">
                <a:solidFill>
                  <a:srgbClr val="FF0000"/>
                </a:solidFill>
              </a:rPr>
              <a:t>x</a:t>
            </a:r>
            <a:r>
              <a:rPr lang="en-GB" dirty="0" smtClean="0"/>
              <a:t> tons of apples and </a:t>
            </a:r>
            <a:r>
              <a:rPr lang="en-GB" dirty="0" smtClean="0">
                <a:solidFill>
                  <a:srgbClr val="FF0000"/>
                </a:solidFill>
              </a:rPr>
              <a:t>y</a:t>
            </a:r>
            <a:r>
              <a:rPr lang="en-GB" dirty="0" smtClean="0"/>
              <a:t> tons of oranges on the market, the market prices for apples and oranges are </a:t>
            </a:r>
            <a:r>
              <a:rPr lang="en-GB" dirty="0" smtClean="0">
                <a:solidFill>
                  <a:srgbClr val="FF0000"/>
                </a:solidFill>
              </a:rPr>
              <a:t>max{X - x, 0}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FF0000"/>
                </a:solidFill>
              </a:rPr>
              <a:t>max{Y - y, 0}</a:t>
            </a:r>
            <a:r>
              <a:rPr lang="en-GB" dirty="0" smtClean="0"/>
              <a:t>, respectively</a:t>
            </a:r>
          </a:p>
          <a:p>
            <a:pPr lvl="2"/>
            <a:r>
              <a:rPr lang="en-GB" sz="2800" dirty="0" smtClean="0">
                <a:solidFill>
                  <a:srgbClr val="FF0000"/>
                </a:solidFill>
              </a:rPr>
              <a:t>X</a:t>
            </a:r>
            <a:r>
              <a:rPr lang="en-GB" sz="2800" dirty="0" smtClean="0"/>
              <a:t>, </a:t>
            </a:r>
            <a:r>
              <a:rPr lang="en-GB" sz="2800" dirty="0" smtClean="0">
                <a:solidFill>
                  <a:srgbClr val="FF0000"/>
                </a:solidFill>
              </a:rPr>
              <a:t>Y</a:t>
            </a:r>
            <a:r>
              <a:rPr lang="en-GB" sz="2800" dirty="0" smtClean="0"/>
              <a:t> are some large enough constants</a:t>
            </a:r>
          </a:p>
          <a:p>
            <a:r>
              <a:rPr lang="en-GB" dirty="0" smtClean="0"/>
              <a:t>The profit of each group depends on the quantity and type of fruit it grows, and the market price</a:t>
            </a:r>
          </a:p>
          <a:p>
            <a:pPr lvl="1"/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6732240" y="1124744"/>
            <a:ext cx="2100064" cy="2820144"/>
            <a:chOff x="6732240" y="1124744"/>
            <a:chExt cx="2100064" cy="2820144"/>
          </a:xfrm>
        </p:grpSpPr>
        <p:pic>
          <p:nvPicPr>
            <p:cNvPr id="4" name="Picture 3" descr="farmer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028384" y="1124744"/>
              <a:ext cx="803920" cy="803920"/>
            </a:xfrm>
            <a:prstGeom prst="rect">
              <a:avLst/>
            </a:prstGeom>
          </p:spPr>
        </p:pic>
        <p:pic>
          <p:nvPicPr>
            <p:cNvPr id="5" name="Picture 4" descr="farmer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804248" y="1268760"/>
              <a:ext cx="803920" cy="803920"/>
            </a:xfrm>
            <a:prstGeom prst="rect">
              <a:avLst/>
            </a:prstGeom>
          </p:spPr>
        </p:pic>
        <p:pic>
          <p:nvPicPr>
            <p:cNvPr id="6" name="Picture 5" descr="farmer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732240" y="3140968"/>
              <a:ext cx="803920" cy="803920"/>
            </a:xfrm>
            <a:prstGeom prst="rect">
              <a:avLst/>
            </a:prstGeom>
          </p:spPr>
        </p:pic>
        <p:pic>
          <p:nvPicPr>
            <p:cNvPr id="7" name="Picture 6" descr="farmer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028384" y="2996952"/>
              <a:ext cx="803920" cy="803920"/>
            </a:xfrm>
            <a:prstGeom prst="rect">
              <a:avLst/>
            </a:prstGeom>
          </p:spPr>
        </p:pic>
      </p:grpSp>
      <p:sp>
        <p:nvSpPr>
          <p:cNvPr id="8" name="Freeform 7"/>
          <p:cNvSpPr/>
          <p:nvPr/>
        </p:nvSpPr>
        <p:spPr>
          <a:xfrm>
            <a:off x="6207552" y="1045029"/>
            <a:ext cx="1664238" cy="3113938"/>
          </a:xfrm>
          <a:custGeom>
            <a:avLst/>
            <a:gdLst>
              <a:gd name="connsiteX0" fmla="*/ 101808 w 1664238"/>
              <a:gd name="connsiteY0" fmla="*/ 2612571 h 3113938"/>
              <a:gd name="connsiteX1" fmla="*/ 101808 w 1664238"/>
              <a:gd name="connsiteY1" fmla="*/ 2612571 h 3113938"/>
              <a:gd name="connsiteX2" fmla="*/ 49557 w 1664238"/>
              <a:gd name="connsiteY2" fmla="*/ 1567542 h 3113938"/>
              <a:gd name="connsiteX3" fmla="*/ 62619 w 1664238"/>
              <a:gd name="connsiteY3" fmla="*/ 1502228 h 3113938"/>
              <a:gd name="connsiteX4" fmla="*/ 167122 w 1664238"/>
              <a:gd name="connsiteY4" fmla="*/ 1280160 h 3113938"/>
              <a:gd name="connsiteX5" fmla="*/ 193248 w 1664238"/>
              <a:gd name="connsiteY5" fmla="*/ 1188720 h 3113938"/>
              <a:gd name="connsiteX6" fmla="*/ 232437 w 1664238"/>
              <a:gd name="connsiteY6" fmla="*/ 1071154 h 3113938"/>
              <a:gd name="connsiteX7" fmla="*/ 258562 w 1664238"/>
              <a:gd name="connsiteY7" fmla="*/ 1018902 h 3113938"/>
              <a:gd name="connsiteX8" fmla="*/ 284688 w 1664238"/>
              <a:gd name="connsiteY8" fmla="*/ 953588 h 3113938"/>
              <a:gd name="connsiteX9" fmla="*/ 323877 w 1664238"/>
              <a:gd name="connsiteY9" fmla="*/ 875211 h 3113938"/>
              <a:gd name="connsiteX10" fmla="*/ 415317 w 1664238"/>
              <a:gd name="connsiteY10" fmla="*/ 600891 h 3113938"/>
              <a:gd name="connsiteX11" fmla="*/ 454505 w 1664238"/>
              <a:gd name="connsiteY11" fmla="*/ 222068 h 3113938"/>
              <a:gd name="connsiteX12" fmla="*/ 467568 w 1664238"/>
              <a:gd name="connsiteY12" fmla="*/ 143691 h 3113938"/>
              <a:gd name="connsiteX13" fmla="*/ 572071 w 1664238"/>
              <a:gd name="connsiteY13" fmla="*/ 104502 h 3113938"/>
              <a:gd name="connsiteX14" fmla="*/ 637385 w 1664238"/>
              <a:gd name="connsiteY14" fmla="*/ 78377 h 3113938"/>
              <a:gd name="connsiteX15" fmla="*/ 702699 w 1664238"/>
              <a:gd name="connsiteY15" fmla="*/ 65314 h 3113938"/>
              <a:gd name="connsiteX16" fmla="*/ 820265 w 1664238"/>
              <a:gd name="connsiteY16" fmla="*/ 13062 h 3113938"/>
              <a:gd name="connsiteX17" fmla="*/ 872517 w 1664238"/>
              <a:gd name="connsiteY17" fmla="*/ 0 h 3113938"/>
              <a:gd name="connsiteX18" fmla="*/ 1120711 w 1664238"/>
              <a:gd name="connsiteY18" fmla="*/ 13062 h 3113938"/>
              <a:gd name="connsiteX19" fmla="*/ 1212151 w 1664238"/>
              <a:gd name="connsiteY19" fmla="*/ 39188 h 3113938"/>
              <a:gd name="connsiteX20" fmla="*/ 1264402 w 1664238"/>
              <a:gd name="connsiteY20" fmla="*/ 65314 h 3113938"/>
              <a:gd name="connsiteX21" fmla="*/ 1368905 w 1664238"/>
              <a:gd name="connsiteY21" fmla="*/ 78377 h 3113938"/>
              <a:gd name="connsiteX22" fmla="*/ 1421157 w 1664238"/>
              <a:gd name="connsiteY22" fmla="*/ 104502 h 3113938"/>
              <a:gd name="connsiteX23" fmla="*/ 1538722 w 1664238"/>
              <a:gd name="connsiteY23" fmla="*/ 130628 h 3113938"/>
              <a:gd name="connsiteX24" fmla="*/ 1590974 w 1664238"/>
              <a:gd name="connsiteY24" fmla="*/ 156754 h 3113938"/>
              <a:gd name="connsiteX25" fmla="*/ 1604037 w 1664238"/>
              <a:gd name="connsiteY25" fmla="*/ 195942 h 3113938"/>
              <a:gd name="connsiteX26" fmla="*/ 1617099 w 1664238"/>
              <a:gd name="connsiteY26" fmla="*/ 274320 h 3113938"/>
              <a:gd name="connsiteX27" fmla="*/ 1656288 w 1664238"/>
              <a:gd name="connsiteY27" fmla="*/ 339634 h 3113938"/>
              <a:gd name="connsiteX28" fmla="*/ 1630162 w 1664238"/>
              <a:gd name="connsiteY28" fmla="*/ 1045028 h 3113938"/>
              <a:gd name="connsiteX29" fmla="*/ 1604037 w 1664238"/>
              <a:gd name="connsiteY29" fmla="*/ 1254034 h 3113938"/>
              <a:gd name="connsiteX30" fmla="*/ 1590974 w 1664238"/>
              <a:gd name="connsiteY30" fmla="*/ 1358537 h 3113938"/>
              <a:gd name="connsiteX31" fmla="*/ 1551785 w 1664238"/>
              <a:gd name="connsiteY31" fmla="*/ 2481942 h 3113938"/>
              <a:gd name="connsiteX32" fmla="*/ 1538722 w 1664238"/>
              <a:gd name="connsiteY32" fmla="*/ 2599508 h 3113938"/>
              <a:gd name="connsiteX33" fmla="*/ 1512597 w 1664238"/>
              <a:gd name="connsiteY33" fmla="*/ 2717074 h 3113938"/>
              <a:gd name="connsiteX34" fmla="*/ 1499534 w 1664238"/>
              <a:gd name="connsiteY34" fmla="*/ 2847702 h 3113938"/>
              <a:gd name="connsiteX35" fmla="*/ 1473408 w 1664238"/>
              <a:gd name="connsiteY35" fmla="*/ 2886891 h 3113938"/>
              <a:gd name="connsiteX36" fmla="*/ 1434219 w 1664238"/>
              <a:gd name="connsiteY36" fmla="*/ 2939142 h 3113938"/>
              <a:gd name="connsiteX37" fmla="*/ 1355842 w 1664238"/>
              <a:gd name="connsiteY37" fmla="*/ 3017520 h 3113938"/>
              <a:gd name="connsiteX38" fmla="*/ 1277465 w 1664238"/>
              <a:gd name="connsiteY38" fmla="*/ 3030582 h 3113938"/>
              <a:gd name="connsiteX39" fmla="*/ 1212151 w 1664238"/>
              <a:gd name="connsiteY39" fmla="*/ 3069771 h 3113938"/>
              <a:gd name="connsiteX40" fmla="*/ 1172962 w 1664238"/>
              <a:gd name="connsiteY40" fmla="*/ 3095897 h 3113938"/>
              <a:gd name="connsiteX41" fmla="*/ 990082 w 1664238"/>
              <a:gd name="connsiteY41" fmla="*/ 3108960 h 3113938"/>
              <a:gd name="connsiteX42" fmla="*/ 807202 w 1664238"/>
              <a:gd name="connsiteY42" fmla="*/ 3069771 h 3113938"/>
              <a:gd name="connsiteX43" fmla="*/ 715762 w 1664238"/>
              <a:gd name="connsiteY43" fmla="*/ 3043645 h 3113938"/>
              <a:gd name="connsiteX44" fmla="*/ 637385 w 1664238"/>
              <a:gd name="connsiteY44" fmla="*/ 2991394 h 3113938"/>
              <a:gd name="connsiteX45" fmla="*/ 598197 w 1664238"/>
              <a:gd name="connsiteY45" fmla="*/ 2978331 h 3113938"/>
              <a:gd name="connsiteX46" fmla="*/ 519819 w 1664238"/>
              <a:gd name="connsiteY46" fmla="*/ 2926080 h 3113938"/>
              <a:gd name="connsiteX47" fmla="*/ 467568 w 1664238"/>
              <a:gd name="connsiteY47" fmla="*/ 2913017 h 3113938"/>
              <a:gd name="connsiteX48" fmla="*/ 376128 w 1664238"/>
              <a:gd name="connsiteY48" fmla="*/ 2847702 h 3113938"/>
              <a:gd name="connsiteX49" fmla="*/ 336939 w 1664238"/>
              <a:gd name="connsiteY49" fmla="*/ 2834640 h 3113938"/>
              <a:gd name="connsiteX50" fmla="*/ 258562 w 1664238"/>
              <a:gd name="connsiteY50" fmla="*/ 2795451 h 3113938"/>
              <a:gd name="connsiteX51" fmla="*/ 180185 w 1664238"/>
              <a:gd name="connsiteY51" fmla="*/ 2756262 h 3113938"/>
              <a:gd name="connsiteX52" fmla="*/ 154059 w 1664238"/>
              <a:gd name="connsiteY52" fmla="*/ 2717074 h 3113938"/>
              <a:gd name="connsiteX53" fmla="*/ 114871 w 1664238"/>
              <a:gd name="connsiteY53" fmla="*/ 2677885 h 3113938"/>
              <a:gd name="connsiteX54" fmla="*/ 101808 w 1664238"/>
              <a:gd name="connsiteY54" fmla="*/ 2612571 h 3113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664238" h="3113938">
                <a:moveTo>
                  <a:pt x="101808" y="2612571"/>
                </a:moveTo>
                <a:lnTo>
                  <a:pt x="101808" y="2612571"/>
                </a:lnTo>
                <a:cubicBezTo>
                  <a:pt x="0" y="2062807"/>
                  <a:pt x="23552" y="2321710"/>
                  <a:pt x="49557" y="1567542"/>
                </a:cubicBezTo>
                <a:cubicBezTo>
                  <a:pt x="50322" y="1545353"/>
                  <a:pt x="55230" y="1523165"/>
                  <a:pt x="62619" y="1502228"/>
                </a:cubicBezTo>
                <a:cubicBezTo>
                  <a:pt x="159576" y="1227517"/>
                  <a:pt x="88999" y="1436408"/>
                  <a:pt x="167122" y="1280160"/>
                </a:cubicBezTo>
                <a:cubicBezTo>
                  <a:pt x="178418" y="1257568"/>
                  <a:pt x="186551" y="1210484"/>
                  <a:pt x="193248" y="1188720"/>
                </a:cubicBezTo>
                <a:cubicBezTo>
                  <a:pt x="205396" y="1149238"/>
                  <a:pt x="217608" y="1109709"/>
                  <a:pt x="232437" y="1071154"/>
                </a:cubicBezTo>
                <a:cubicBezTo>
                  <a:pt x="239427" y="1052979"/>
                  <a:pt x="250653" y="1036697"/>
                  <a:pt x="258562" y="1018902"/>
                </a:cubicBezTo>
                <a:cubicBezTo>
                  <a:pt x="268085" y="997474"/>
                  <a:pt x="274985" y="974935"/>
                  <a:pt x="284688" y="953588"/>
                </a:cubicBezTo>
                <a:cubicBezTo>
                  <a:pt x="296775" y="926997"/>
                  <a:pt x="312169" y="901971"/>
                  <a:pt x="323877" y="875211"/>
                </a:cubicBezTo>
                <a:cubicBezTo>
                  <a:pt x="383595" y="738712"/>
                  <a:pt x="375402" y="747243"/>
                  <a:pt x="415317" y="600891"/>
                </a:cubicBezTo>
                <a:cubicBezTo>
                  <a:pt x="435115" y="185097"/>
                  <a:pt x="404204" y="456804"/>
                  <a:pt x="454505" y="222068"/>
                </a:cubicBezTo>
                <a:cubicBezTo>
                  <a:pt x="460055" y="196170"/>
                  <a:pt x="453530" y="166151"/>
                  <a:pt x="467568" y="143691"/>
                </a:cubicBezTo>
                <a:cubicBezTo>
                  <a:pt x="481633" y="121187"/>
                  <a:pt x="550939" y="111546"/>
                  <a:pt x="572071" y="104502"/>
                </a:cubicBezTo>
                <a:cubicBezTo>
                  <a:pt x="594316" y="97087"/>
                  <a:pt x="614926" y="85115"/>
                  <a:pt x="637385" y="78377"/>
                </a:cubicBezTo>
                <a:cubicBezTo>
                  <a:pt x="658651" y="71997"/>
                  <a:pt x="681433" y="71694"/>
                  <a:pt x="702699" y="65314"/>
                </a:cubicBezTo>
                <a:cubicBezTo>
                  <a:pt x="821884" y="29558"/>
                  <a:pt x="717320" y="51666"/>
                  <a:pt x="820265" y="13062"/>
                </a:cubicBezTo>
                <a:cubicBezTo>
                  <a:pt x="837075" y="6758"/>
                  <a:pt x="855100" y="4354"/>
                  <a:pt x="872517" y="0"/>
                </a:cubicBezTo>
                <a:cubicBezTo>
                  <a:pt x="955248" y="4354"/>
                  <a:pt x="1038177" y="5885"/>
                  <a:pt x="1120711" y="13062"/>
                </a:cubicBezTo>
                <a:cubicBezTo>
                  <a:pt x="1134570" y="14267"/>
                  <a:pt x="1195622" y="32104"/>
                  <a:pt x="1212151" y="39188"/>
                </a:cubicBezTo>
                <a:cubicBezTo>
                  <a:pt x="1230049" y="46859"/>
                  <a:pt x="1245511" y="60591"/>
                  <a:pt x="1264402" y="65314"/>
                </a:cubicBezTo>
                <a:cubicBezTo>
                  <a:pt x="1298459" y="73828"/>
                  <a:pt x="1334071" y="74023"/>
                  <a:pt x="1368905" y="78377"/>
                </a:cubicBezTo>
                <a:cubicBezTo>
                  <a:pt x="1386322" y="87085"/>
                  <a:pt x="1402683" y="98344"/>
                  <a:pt x="1421157" y="104502"/>
                </a:cubicBezTo>
                <a:cubicBezTo>
                  <a:pt x="1495631" y="129326"/>
                  <a:pt x="1471759" y="105517"/>
                  <a:pt x="1538722" y="130628"/>
                </a:cubicBezTo>
                <a:cubicBezTo>
                  <a:pt x="1556955" y="137466"/>
                  <a:pt x="1573557" y="148045"/>
                  <a:pt x="1590974" y="156754"/>
                </a:cubicBezTo>
                <a:cubicBezTo>
                  <a:pt x="1595328" y="169817"/>
                  <a:pt x="1601050" y="182501"/>
                  <a:pt x="1604037" y="195942"/>
                </a:cubicBezTo>
                <a:cubicBezTo>
                  <a:pt x="1609783" y="221798"/>
                  <a:pt x="1608048" y="249428"/>
                  <a:pt x="1617099" y="274320"/>
                </a:cubicBezTo>
                <a:cubicBezTo>
                  <a:pt x="1625776" y="298181"/>
                  <a:pt x="1643225" y="317863"/>
                  <a:pt x="1656288" y="339634"/>
                </a:cubicBezTo>
                <a:cubicBezTo>
                  <a:pt x="1645485" y="825778"/>
                  <a:pt x="1664238" y="761057"/>
                  <a:pt x="1630162" y="1045028"/>
                </a:cubicBezTo>
                <a:cubicBezTo>
                  <a:pt x="1621797" y="1114739"/>
                  <a:pt x="1612745" y="1184365"/>
                  <a:pt x="1604037" y="1254034"/>
                </a:cubicBezTo>
                <a:lnTo>
                  <a:pt x="1590974" y="1358537"/>
                </a:lnTo>
                <a:cubicBezTo>
                  <a:pt x="1576751" y="2325665"/>
                  <a:pt x="1610613" y="1952498"/>
                  <a:pt x="1551785" y="2481942"/>
                </a:cubicBezTo>
                <a:cubicBezTo>
                  <a:pt x="1547431" y="2521131"/>
                  <a:pt x="1547275" y="2561017"/>
                  <a:pt x="1538722" y="2599508"/>
                </a:cubicBezTo>
                <a:lnTo>
                  <a:pt x="1512597" y="2717074"/>
                </a:lnTo>
                <a:cubicBezTo>
                  <a:pt x="1508243" y="2760617"/>
                  <a:pt x="1509374" y="2805063"/>
                  <a:pt x="1499534" y="2847702"/>
                </a:cubicBezTo>
                <a:cubicBezTo>
                  <a:pt x="1496004" y="2863000"/>
                  <a:pt x="1482533" y="2874116"/>
                  <a:pt x="1473408" y="2886891"/>
                </a:cubicBezTo>
                <a:cubicBezTo>
                  <a:pt x="1460754" y="2904607"/>
                  <a:pt x="1446873" y="2921426"/>
                  <a:pt x="1434219" y="2939142"/>
                </a:cubicBezTo>
                <a:cubicBezTo>
                  <a:pt x="1408553" y="2975074"/>
                  <a:pt x="1403270" y="2998549"/>
                  <a:pt x="1355842" y="3017520"/>
                </a:cubicBezTo>
                <a:cubicBezTo>
                  <a:pt x="1331250" y="3027357"/>
                  <a:pt x="1303591" y="3026228"/>
                  <a:pt x="1277465" y="3030582"/>
                </a:cubicBezTo>
                <a:cubicBezTo>
                  <a:pt x="1255694" y="3043645"/>
                  <a:pt x="1233681" y="3056314"/>
                  <a:pt x="1212151" y="3069771"/>
                </a:cubicBezTo>
                <a:cubicBezTo>
                  <a:pt x="1198838" y="3078092"/>
                  <a:pt x="1188423" y="3093169"/>
                  <a:pt x="1172962" y="3095897"/>
                </a:cubicBezTo>
                <a:cubicBezTo>
                  <a:pt x="1112777" y="3106518"/>
                  <a:pt x="1051042" y="3104606"/>
                  <a:pt x="990082" y="3108960"/>
                </a:cubicBezTo>
                <a:cubicBezTo>
                  <a:pt x="797798" y="3087595"/>
                  <a:pt x="939702" y="3113938"/>
                  <a:pt x="807202" y="3069771"/>
                </a:cubicBezTo>
                <a:cubicBezTo>
                  <a:pt x="790291" y="3064134"/>
                  <a:pt x="734632" y="3054128"/>
                  <a:pt x="715762" y="3043645"/>
                </a:cubicBezTo>
                <a:cubicBezTo>
                  <a:pt x="688314" y="3028396"/>
                  <a:pt x="667173" y="3001323"/>
                  <a:pt x="637385" y="2991394"/>
                </a:cubicBezTo>
                <a:cubicBezTo>
                  <a:pt x="624322" y="2987040"/>
                  <a:pt x="610234" y="2985018"/>
                  <a:pt x="598197" y="2978331"/>
                </a:cubicBezTo>
                <a:cubicBezTo>
                  <a:pt x="570749" y="2963082"/>
                  <a:pt x="550281" y="2933696"/>
                  <a:pt x="519819" y="2926080"/>
                </a:cubicBezTo>
                <a:cubicBezTo>
                  <a:pt x="502402" y="2921726"/>
                  <a:pt x="484378" y="2919321"/>
                  <a:pt x="467568" y="2913017"/>
                </a:cubicBezTo>
                <a:cubicBezTo>
                  <a:pt x="364467" y="2874353"/>
                  <a:pt x="461652" y="2904717"/>
                  <a:pt x="376128" y="2847702"/>
                </a:cubicBezTo>
                <a:cubicBezTo>
                  <a:pt x="364671" y="2840064"/>
                  <a:pt x="350002" y="2838994"/>
                  <a:pt x="336939" y="2834640"/>
                </a:cubicBezTo>
                <a:cubicBezTo>
                  <a:pt x="224633" y="2759767"/>
                  <a:pt x="366726" y="2849534"/>
                  <a:pt x="258562" y="2795451"/>
                </a:cubicBezTo>
                <a:cubicBezTo>
                  <a:pt x="157271" y="2744805"/>
                  <a:pt x="278688" y="2789096"/>
                  <a:pt x="180185" y="2756262"/>
                </a:cubicBezTo>
                <a:cubicBezTo>
                  <a:pt x="171476" y="2743199"/>
                  <a:pt x="164110" y="2729135"/>
                  <a:pt x="154059" y="2717074"/>
                </a:cubicBezTo>
                <a:cubicBezTo>
                  <a:pt x="142232" y="2702882"/>
                  <a:pt x="122148" y="2694865"/>
                  <a:pt x="114871" y="2677885"/>
                </a:cubicBezTo>
                <a:cubicBezTo>
                  <a:pt x="108010" y="2661876"/>
                  <a:pt x="103985" y="2623457"/>
                  <a:pt x="101808" y="2612571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8007531" y="705394"/>
            <a:ext cx="992778" cy="3422101"/>
          </a:xfrm>
          <a:custGeom>
            <a:avLst/>
            <a:gdLst>
              <a:gd name="connsiteX0" fmla="*/ 65315 w 992778"/>
              <a:gd name="connsiteY0" fmla="*/ 1867989 h 3422101"/>
              <a:gd name="connsiteX1" fmla="*/ 65315 w 992778"/>
              <a:gd name="connsiteY1" fmla="*/ 1867989 h 3422101"/>
              <a:gd name="connsiteX2" fmla="*/ 91440 w 992778"/>
              <a:gd name="connsiteY2" fmla="*/ 1136469 h 3422101"/>
              <a:gd name="connsiteX3" fmla="*/ 117566 w 992778"/>
              <a:gd name="connsiteY3" fmla="*/ 927463 h 3422101"/>
              <a:gd name="connsiteX4" fmla="*/ 143692 w 992778"/>
              <a:gd name="connsiteY4" fmla="*/ 875212 h 3422101"/>
              <a:gd name="connsiteX5" fmla="*/ 156755 w 992778"/>
              <a:gd name="connsiteY5" fmla="*/ 809897 h 3422101"/>
              <a:gd name="connsiteX6" fmla="*/ 182880 w 992778"/>
              <a:gd name="connsiteY6" fmla="*/ 731520 h 3422101"/>
              <a:gd name="connsiteX7" fmla="*/ 222069 w 992778"/>
              <a:gd name="connsiteY7" fmla="*/ 444137 h 3422101"/>
              <a:gd name="connsiteX8" fmla="*/ 248195 w 992778"/>
              <a:gd name="connsiteY8" fmla="*/ 365760 h 3422101"/>
              <a:gd name="connsiteX9" fmla="*/ 274320 w 992778"/>
              <a:gd name="connsiteY9" fmla="*/ 274320 h 3422101"/>
              <a:gd name="connsiteX10" fmla="*/ 313509 w 992778"/>
              <a:gd name="connsiteY10" fmla="*/ 235132 h 3422101"/>
              <a:gd name="connsiteX11" fmla="*/ 339635 w 992778"/>
              <a:gd name="connsiteY11" fmla="*/ 169817 h 3422101"/>
              <a:gd name="connsiteX12" fmla="*/ 352698 w 992778"/>
              <a:gd name="connsiteY12" fmla="*/ 117566 h 3422101"/>
              <a:gd name="connsiteX13" fmla="*/ 444138 w 992778"/>
              <a:gd name="connsiteY13" fmla="*/ 52252 h 3422101"/>
              <a:gd name="connsiteX14" fmla="*/ 509452 w 992778"/>
              <a:gd name="connsiteY14" fmla="*/ 26126 h 3422101"/>
              <a:gd name="connsiteX15" fmla="*/ 587829 w 992778"/>
              <a:gd name="connsiteY15" fmla="*/ 0 h 3422101"/>
              <a:gd name="connsiteX16" fmla="*/ 679269 w 992778"/>
              <a:gd name="connsiteY16" fmla="*/ 52252 h 3422101"/>
              <a:gd name="connsiteX17" fmla="*/ 718458 w 992778"/>
              <a:gd name="connsiteY17" fmla="*/ 78377 h 3422101"/>
              <a:gd name="connsiteX18" fmla="*/ 836023 w 992778"/>
              <a:gd name="connsiteY18" fmla="*/ 222069 h 3422101"/>
              <a:gd name="connsiteX19" fmla="*/ 849086 w 992778"/>
              <a:gd name="connsiteY19" fmla="*/ 261257 h 3422101"/>
              <a:gd name="connsiteX20" fmla="*/ 875212 w 992778"/>
              <a:gd name="connsiteY20" fmla="*/ 404949 h 3422101"/>
              <a:gd name="connsiteX21" fmla="*/ 888275 w 992778"/>
              <a:gd name="connsiteY21" fmla="*/ 457200 h 3422101"/>
              <a:gd name="connsiteX22" fmla="*/ 901338 w 992778"/>
              <a:gd name="connsiteY22" fmla="*/ 600892 h 3422101"/>
              <a:gd name="connsiteX23" fmla="*/ 914400 w 992778"/>
              <a:gd name="connsiteY23" fmla="*/ 653143 h 3422101"/>
              <a:gd name="connsiteX24" fmla="*/ 927463 w 992778"/>
              <a:gd name="connsiteY24" fmla="*/ 757646 h 3422101"/>
              <a:gd name="connsiteX25" fmla="*/ 940526 w 992778"/>
              <a:gd name="connsiteY25" fmla="*/ 809897 h 3422101"/>
              <a:gd name="connsiteX26" fmla="*/ 966652 w 992778"/>
              <a:gd name="connsiteY26" fmla="*/ 914400 h 3422101"/>
              <a:gd name="connsiteX27" fmla="*/ 979715 w 992778"/>
              <a:gd name="connsiteY27" fmla="*/ 1031966 h 3422101"/>
              <a:gd name="connsiteX28" fmla="*/ 992778 w 992778"/>
              <a:gd name="connsiteY28" fmla="*/ 1071155 h 3422101"/>
              <a:gd name="connsiteX29" fmla="*/ 979715 w 992778"/>
              <a:gd name="connsiteY29" fmla="*/ 2011680 h 3422101"/>
              <a:gd name="connsiteX30" fmla="*/ 953589 w 992778"/>
              <a:gd name="connsiteY30" fmla="*/ 2821577 h 3422101"/>
              <a:gd name="connsiteX31" fmla="*/ 940526 w 992778"/>
              <a:gd name="connsiteY31" fmla="*/ 2965269 h 3422101"/>
              <a:gd name="connsiteX32" fmla="*/ 901338 w 992778"/>
              <a:gd name="connsiteY32" fmla="*/ 3108960 h 3422101"/>
              <a:gd name="connsiteX33" fmla="*/ 888275 w 992778"/>
              <a:gd name="connsiteY33" fmla="*/ 3317966 h 3422101"/>
              <a:gd name="connsiteX34" fmla="*/ 862149 w 992778"/>
              <a:gd name="connsiteY34" fmla="*/ 3409406 h 3422101"/>
              <a:gd name="connsiteX35" fmla="*/ 809898 w 992778"/>
              <a:gd name="connsiteY35" fmla="*/ 3396343 h 3422101"/>
              <a:gd name="connsiteX36" fmla="*/ 770709 w 992778"/>
              <a:gd name="connsiteY36" fmla="*/ 3370217 h 3422101"/>
              <a:gd name="connsiteX37" fmla="*/ 666206 w 992778"/>
              <a:gd name="connsiteY37" fmla="*/ 3344092 h 3422101"/>
              <a:gd name="connsiteX38" fmla="*/ 391886 w 992778"/>
              <a:gd name="connsiteY38" fmla="*/ 3344092 h 3422101"/>
              <a:gd name="connsiteX39" fmla="*/ 287383 w 992778"/>
              <a:gd name="connsiteY39" fmla="*/ 3226526 h 3422101"/>
              <a:gd name="connsiteX40" fmla="*/ 248195 w 992778"/>
              <a:gd name="connsiteY40" fmla="*/ 3200400 h 3422101"/>
              <a:gd name="connsiteX41" fmla="*/ 143692 w 992778"/>
              <a:gd name="connsiteY41" fmla="*/ 3174275 h 3422101"/>
              <a:gd name="connsiteX42" fmla="*/ 26126 w 992778"/>
              <a:gd name="connsiteY42" fmla="*/ 3082835 h 3422101"/>
              <a:gd name="connsiteX43" fmla="*/ 0 w 992778"/>
              <a:gd name="connsiteY43" fmla="*/ 3043646 h 3422101"/>
              <a:gd name="connsiteX44" fmla="*/ 13063 w 992778"/>
              <a:gd name="connsiteY44" fmla="*/ 2312126 h 3422101"/>
              <a:gd name="connsiteX45" fmla="*/ 26126 w 992778"/>
              <a:gd name="connsiteY45" fmla="*/ 1998617 h 3422101"/>
              <a:gd name="connsiteX46" fmla="*/ 52252 w 992778"/>
              <a:gd name="connsiteY46" fmla="*/ 1959429 h 3422101"/>
              <a:gd name="connsiteX47" fmla="*/ 65315 w 992778"/>
              <a:gd name="connsiteY47" fmla="*/ 1867989 h 342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992778" h="3422101">
                <a:moveTo>
                  <a:pt x="65315" y="1867989"/>
                </a:moveTo>
                <a:lnTo>
                  <a:pt x="65315" y="1867989"/>
                </a:lnTo>
                <a:cubicBezTo>
                  <a:pt x="47303" y="1363645"/>
                  <a:pt x="39831" y="1639658"/>
                  <a:pt x="91440" y="1136469"/>
                </a:cubicBezTo>
                <a:cubicBezTo>
                  <a:pt x="94866" y="1103063"/>
                  <a:pt x="100447" y="978818"/>
                  <a:pt x="117566" y="927463"/>
                </a:cubicBezTo>
                <a:cubicBezTo>
                  <a:pt x="123724" y="908989"/>
                  <a:pt x="134983" y="892629"/>
                  <a:pt x="143692" y="875212"/>
                </a:cubicBezTo>
                <a:cubicBezTo>
                  <a:pt x="148046" y="853440"/>
                  <a:pt x="150913" y="831318"/>
                  <a:pt x="156755" y="809897"/>
                </a:cubicBezTo>
                <a:cubicBezTo>
                  <a:pt x="164001" y="783329"/>
                  <a:pt x="182880" y="731520"/>
                  <a:pt x="182880" y="731520"/>
                </a:cubicBezTo>
                <a:cubicBezTo>
                  <a:pt x="190077" y="645155"/>
                  <a:pt x="193751" y="529090"/>
                  <a:pt x="222069" y="444137"/>
                </a:cubicBezTo>
                <a:cubicBezTo>
                  <a:pt x="230778" y="418011"/>
                  <a:pt x="241516" y="392477"/>
                  <a:pt x="248195" y="365760"/>
                </a:cubicBezTo>
                <a:cubicBezTo>
                  <a:pt x="249936" y="358797"/>
                  <a:pt x="266826" y="285560"/>
                  <a:pt x="274320" y="274320"/>
                </a:cubicBezTo>
                <a:cubicBezTo>
                  <a:pt x="284567" y="258949"/>
                  <a:pt x="300446" y="248195"/>
                  <a:pt x="313509" y="235132"/>
                </a:cubicBezTo>
                <a:cubicBezTo>
                  <a:pt x="322218" y="213360"/>
                  <a:pt x="332220" y="192062"/>
                  <a:pt x="339635" y="169817"/>
                </a:cubicBezTo>
                <a:cubicBezTo>
                  <a:pt x="345312" y="152785"/>
                  <a:pt x="343791" y="133154"/>
                  <a:pt x="352698" y="117566"/>
                </a:cubicBezTo>
                <a:cubicBezTo>
                  <a:pt x="372458" y="82985"/>
                  <a:pt x="410355" y="67266"/>
                  <a:pt x="444138" y="52252"/>
                </a:cubicBezTo>
                <a:cubicBezTo>
                  <a:pt x="465566" y="42729"/>
                  <a:pt x="487415" y="34139"/>
                  <a:pt x="509452" y="26126"/>
                </a:cubicBezTo>
                <a:cubicBezTo>
                  <a:pt x="535333" y="16715"/>
                  <a:pt x="587829" y="0"/>
                  <a:pt x="587829" y="0"/>
                </a:cubicBezTo>
                <a:cubicBezTo>
                  <a:pt x="651425" y="21199"/>
                  <a:pt x="610068" y="2823"/>
                  <a:pt x="679269" y="52252"/>
                </a:cubicBezTo>
                <a:cubicBezTo>
                  <a:pt x="692044" y="61377"/>
                  <a:pt x="706643" y="68039"/>
                  <a:pt x="718458" y="78377"/>
                </a:cubicBezTo>
                <a:cubicBezTo>
                  <a:pt x="752838" y="108459"/>
                  <a:pt x="820882" y="176646"/>
                  <a:pt x="836023" y="222069"/>
                </a:cubicBezTo>
                <a:lnTo>
                  <a:pt x="849086" y="261257"/>
                </a:lnTo>
                <a:cubicBezTo>
                  <a:pt x="858539" y="317977"/>
                  <a:pt x="863040" y="350176"/>
                  <a:pt x="875212" y="404949"/>
                </a:cubicBezTo>
                <a:cubicBezTo>
                  <a:pt x="879107" y="422475"/>
                  <a:pt x="883921" y="439783"/>
                  <a:pt x="888275" y="457200"/>
                </a:cubicBezTo>
                <a:cubicBezTo>
                  <a:pt x="892629" y="505097"/>
                  <a:pt x="894982" y="553219"/>
                  <a:pt x="901338" y="600892"/>
                </a:cubicBezTo>
                <a:cubicBezTo>
                  <a:pt x="903711" y="618687"/>
                  <a:pt x="911449" y="635434"/>
                  <a:pt x="914400" y="653143"/>
                </a:cubicBezTo>
                <a:cubicBezTo>
                  <a:pt x="920171" y="687771"/>
                  <a:pt x="921692" y="723018"/>
                  <a:pt x="927463" y="757646"/>
                </a:cubicBezTo>
                <a:cubicBezTo>
                  <a:pt x="930415" y="775355"/>
                  <a:pt x="936631" y="792371"/>
                  <a:pt x="940526" y="809897"/>
                </a:cubicBezTo>
                <a:cubicBezTo>
                  <a:pt x="961544" y="904478"/>
                  <a:pt x="943309" y="844373"/>
                  <a:pt x="966652" y="914400"/>
                </a:cubicBezTo>
                <a:cubicBezTo>
                  <a:pt x="971006" y="953589"/>
                  <a:pt x="973233" y="993073"/>
                  <a:pt x="979715" y="1031966"/>
                </a:cubicBezTo>
                <a:cubicBezTo>
                  <a:pt x="981979" y="1045548"/>
                  <a:pt x="992778" y="1057385"/>
                  <a:pt x="992778" y="1071155"/>
                </a:cubicBezTo>
                <a:cubicBezTo>
                  <a:pt x="992778" y="1384694"/>
                  <a:pt x="986733" y="1698220"/>
                  <a:pt x="979715" y="2011680"/>
                </a:cubicBezTo>
                <a:cubicBezTo>
                  <a:pt x="973669" y="2281718"/>
                  <a:pt x="964680" y="2551699"/>
                  <a:pt x="953589" y="2821577"/>
                </a:cubicBezTo>
                <a:cubicBezTo>
                  <a:pt x="951614" y="2869631"/>
                  <a:pt x="949129" y="2917950"/>
                  <a:pt x="940526" y="2965269"/>
                </a:cubicBezTo>
                <a:cubicBezTo>
                  <a:pt x="931645" y="3014115"/>
                  <a:pt x="914401" y="3061063"/>
                  <a:pt x="901338" y="3108960"/>
                </a:cubicBezTo>
                <a:cubicBezTo>
                  <a:pt x="896984" y="3178629"/>
                  <a:pt x="897304" y="3248748"/>
                  <a:pt x="888275" y="3317966"/>
                </a:cubicBezTo>
                <a:cubicBezTo>
                  <a:pt x="884175" y="3349399"/>
                  <a:pt x="884564" y="3386991"/>
                  <a:pt x="862149" y="3409406"/>
                </a:cubicBezTo>
                <a:cubicBezTo>
                  <a:pt x="849454" y="3422101"/>
                  <a:pt x="827315" y="3400697"/>
                  <a:pt x="809898" y="3396343"/>
                </a:cubicBezTo>
                <a:cubicBezTo>
                  <a:pt x="796835" y="3387634"/>
                  <a:pt x="784751" y="3377238"/>
                  <a:pt x="770709" y="3370217"/>
                </a:cubicBezTo>
                <a:cubicBezTo>
                  <a:pt x="743935" y="3356830"/>
                  <a:pt x="691041" y="3349059"/>
                  <a:pt x="666206" y="3344092"/>
                </a:cubicBezTo>
                <a:cubicBezTo>
                  <a:pt x="451945" y="3374700"/>
                  <a:pt x="542536" y="3387134"/>
                  <a:pt x="391886" y="3344092"/>
                </a:cubicBezTo>
                <a:cubicBezTo>
                  <a:pt x="367657" y="3315017"/>
                  <a:pt x="321877" y="3255271"/>
                  <a:pt x="287383" y="3226526"/>
                </a:cubicBezTo>
                <a:cubicBezTo>
                  <a:pt x="275322" y="3216475"/>
                  <a:pt x="262949" y="3205765"/>
                  <a:pt x="248195" y="3200400"/>
                </a:cubicBezTo>
                <a:cubicBezTo>
                  <a:pt x="214450" y="3188129"/>
                  <a:pt x="178526" y="3182983"/>
                  <a:pt x="143692" y="3174275"/>
                </a:cubicBezTo>
                <a:cubicBezTo>
                  <a:pt x="89078" y="3137865"/>
                  <a:pt x="64494" y="3128876"/>
                  <a:pt x="26126" y="3082835"/>
                </a:cubicBezTo>
                <a:cubicBezTo>
                  <a:pt x="16075" y="3070774"/>
                  <a:pt x="8709" y="3056709"/>
                  <a:pt x="0" y="3043646"/>
                </a:cubicBezTo>
                <a:cubicBezTo>
                  <a:pt x="4354" y="2799806"/>
                  <a:pt x="6968" y="2555929"/>
                  <a:pt x="13063" y="2312126"/>
                </a:cubicBezTo>
                <a:cubicBezTo>
                  <a:pt x="15677" y="2207565"/>
                  <a:pt x="14575" y="2102571"/>
                  <a:pt x="26126" y="1998617"/>
                </a:cubicBezTo>
                <a:cubicBezTo>
                  <a:pt x="27860" y="1983014"/>
                  <a:pt x="49173" y="1974824"/>
                  <a:pt x="52252" y="1959429"/>
                </a:cubicBezTo>
                <a:cubicBezTo>
                  <a:pt x="58230" y="1929541"/>
                  <a:pt x="63138" y="1883229"/>
                  <a:pt x="65315" y="1867989"/>
                </a:cubicBezTo>
                <a:close/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pp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2276872"/>
            <a:ext cx="680986" cy="714438"/>
          </a:xfrm>
          <a:prstGeom prst="rect">
            <a:avLst/>
          </a:prstGeom>
        </p:spPr>
      </p:pic>
      <p:pic>
        <p:nvPicPr>
          <p:cNvPr id="11" name="Picture 10" descr="orang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72400" y="2132856"/>
            <a:ext cx="720080" cy="630372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Transferable Utility Games: Happy Farmers</a:t>
            </a:r>
            <a:endParaRPr lang="en-US" sz="35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 animBg="1"/>
      <p:bldP spid="9" grpId="0" animBg="1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2"/>
              <p:cNvSpPr txBox="1">
                <a:spLocks noChangeArrowheads="1"/>
              </p:cNvSpPr>
              <p:nvPr/>
            </p:nvSpPr>
            <p:spPr bwMode="auto">
              <a:xfrm>
                <a:off x="484742" y="860589"/>
                <a:ext cx="7963933" cy="2040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So far, we searched:</a:t>
                </a:r>
              </a:p>
              <a:p>
                <a:pPr lvl="2" fontAlgn="base">
                  <a:spcBef>
                    <a:spcPct val="20000"/>
                  </a:spcBef>
                  <a:spcAft>
                    <a:spcPct val="20000"/>
                  </a:spcAft>
                  <a:defRPr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[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0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]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[</m:t>
                        </m:r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9</m:t>
                        </m:r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]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 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[</m:t>
                        </m:r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8</m:t>
                        </m:r>
                        <m:r>
                          <a:rPr lang="en-GB" sz="2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GB" sz="2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]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 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[</m:t>
                        </m:r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7</m:t>
                        </m:r>
                        <m:r>
                          <a:rPr lang="en-GB" sz="2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  <m:r>
                          <a:rPr lang="en-GB" sz="2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]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 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[</m:t>
                        </m:r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6</m:t>
                        </m:r>
                        <m:r>
                          <a:rPr lang="en-GB" sz="2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4</m:t>
                        </m:r>
                        <m:r>
                          <a:rPr lang="en-GB" sz="2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]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 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[</m:t>
                        </m:r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5</m:t>
                        </m:r>
                        <m:r>
                          <a:rPr lang="en-GB" sz="2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5</m:t>
                        </m:r>
                        <m:r>
                          <a:rPr lang="en-GB" sz="2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]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endParaRPr lang="en-GB" sz="2000" dirty="0" smtClean="0">
                  <a:solidFill>
                    <a:srgbClr val="00007D"/>
                  </a:solidFill>
                  <a:latin typeface="+mj-lt"/>
                  <a:cs typeface="Times New Roman" pitchFamily="18" charset="0"/>
                  <a:sym typeface="Symbol"/>
                </a:endParaRPr>
              </a:p>
              <a:p>
                <a:pPr marL="342900" indent="-342900" fontAlgn="base"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N</a:t>
                </a:r>
                <a:r>
                  <a:rPr lang="en-GB" sz="2000" dirty="0">
                    <a:solidFill>
                      <a:srgbClr val="00007D"/>
                    </a:solidFill>
                    <a:cs typeface="Times New Roman" pitchFamily="18" charset="0"/>
                    <a:sym typeface="Symbol"/>
                  </a:rPr>
                  <a:t>ow, what happens if we search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[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]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00007D"/>
                    </a:solidFill>
                    <a:cs typeface="Times New Roman" pitchFamily="18" charset="0"/>
                    <a:sym typeface="Symbol"/>
                  </a:rPr>
                  <a:t>, and consider a “</a:t>
                </a:r>
                <a:r>
                  <a:rPr lang="en-GB" sz="2000" i="1" dirty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group</a:t>
                </a:r>
                <a:r>
                  <a:rPr lang="en-GB" sz="2000" dirty="0">
                    <a:solidFill>
                      <a:srgbClr val="00007D"/>
                    </a:solidFill>
                    <a:cs typeface="Times New Roman" pitchFamily="18" charset="0"/>
                    <a:sym typeface="Symbol"/>
                  </a:rPr>
                  <a:t>” of coalitions to be one in which the sizes of the coalitions match any of the following?</a:t>
                </a:r>
              </a:p>
              <a:p>
                <a:pPr marL="342900" indent="-342900" fontAlgn="base"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endParaRPr lang="en-GB" sz="2000" dirty="0" smtClean="0">
                  <a:solidFill>
                    <a:srgbClr val="00007D"/>
                  </a:solidFill>
                  <a:latin typeface="+mj-lt"/>
                  <a:cs typeface="Times New Roman" pitchFamily="18" charset="0"/>
                  <a:sym typeface="Symbol"/>
                </a:endParaRPr>
              </a:p>
              <a:p>
                <a:pPr marL="342900" indent="-342900" fontAlgn="base"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endParaRPr lang="en-GB" sz="2000" dirty="0">
                  <a:solidFill>
                    <a:srgbClr val="FF0000"/>
                  </a:solidFill>
                  <a:latin typeface="+mj-lt"/>
                  <a:cs typeface="Sakkal Majalla" pitchFamily="2" charset="-78"/>
                  <a:sym typeface="Symbol"/>
                </a:endParaRPr>
              </a:p>
            </p:txBody>
          </p:sp>
        </mc:Choice>
        <mc:Fallback xmlns="">
          <p:sp>
            <p:nvSpPr>
              <p:cNvPr id="6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4742" y="860589"/>
                <a:ext cx="7963933" cy="2040256"/>
              </a:xfrm>
              <a:prstGeom prst="rect">
                <a:avLst/>
              </a:prstGeom>
              <a:blipFill rotWithShape="1">
                <a:blip r:embed="rId5"/>
                <a:stretch>
                  <a:fillRect l="-689" t="-1493" b="-537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0EB0CE05-AAA4-435D-9296-F0417D8A7F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570016" y="87313"/>
            <a:ext cx="7968342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Anytime Algorithms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2749521" y="3084901"/>
            <a:ext cx="1783062" cy="305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[1,1]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[1,1,1]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[1,1,1,1]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[1,1,1,1,1]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>
                <a:cs typeface="Times New Roman" pitchFamily="18" charset="0"/>
              </a:rPr>
              <a:t>[</a:t>
            </a:r>
            <a:r>
              <a:rPr lang="en-GB" sz="1600" b="1" dirty="0" smtClean="0">
                <a:cs typeface="Times New Roman" pitchFamily="18" charset="0"/>
              </a:rPr>
              <a:t>1,1,1,1,1,1]</a:t>
            </a:r>
            <a:endParaRPr lang="en-GB" sz="1600" b="1" dirty="0">
              <a:cs typeface="Times New Roman" pitchFamily="18" charset="0"/>
            </a:endParaRP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>
                <a:cs typeface="Times New Roman" pitchFamily="18" charset="0"/>
              </a:rPr>
              <a:t>[</a:t>
            </a:r>
            <a:r>
              <a:rPr lang="en-GB" sz="1600" b="1" dirty="0" smtClean="0">
                <a:cs typeface="Times New Roman" pitchFamily="18" charset="0"/>
              </a:rPr>
              <a:t>1,1,1,1,1,1,1]</a:t>
            </a:r>
            <a:endParaRPr lang="en-GB" sz="1600" b="1" dirty="0">
              <a:cs typeface="Times New Roman" pitchFamily="18" charset="0"/>
            </a:endParaRP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>
                <a:cs typeface="Times New Roman" pitchFamily="18" charset="0"/>
              </a:rPr>
              <a:t>[</a:t>
            </a:r>
            <a:r>
              <a:rPr lang="en-GB" sz="1600" b="1" dirty="0" smtClean="0">
                <a:cs typeface="Times New Roman" pitchFamily="18" charset="0"/>
              </a:rPr>
              <a:t>1,1,1,1,1,1,1,1]</a:t>
            </a:r>
            <a:endParaRPr lang="en-GB" sz="1600" b="1" dirty="0">
              <a:cs typeface="Times New Roman" pitchFamily="18" charset="0"/>
            </a:endParaRP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>
                <a:cs typeface="Times New Roman" pitchFamily="18" charset="0"/>
              </a:rPr>
              <a:t>[</a:t>
            </a:r>
            <a:r>
              <a:rPr lang="en-GB" sz="1600" b="1" dirty="0" smtClean="0">
                <a:cs typeface="Times New Roman" pitchFamily="18" charset="0"/>
              </a:rPr>
              <a:t>1,1,1,1,1,1,1,1,1]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>
                <a:cs typeface="Times New Roman" pitchFamily="18" charset="0"/>
              </a:rPr>
              <a:t>[</a:t>
            </a:r>
            <a:r>
              <a:rPr lang="en-GB" sz="1600" b="1" dirty="0" smtClean="0">
                <a:cs typeface="Times New Roman" pitchFamily="18" charset="0"/>
              </a:rPr>
              <a:t>1,1,1,1,1,1,1,1,1,1]</a:t>
            </a:r>
            <a:endParaRPr lang="en-GB" sz="1600" b="1" dirty="0">
              <a:cs typeface="Times New Roman" pitchFamily="18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654761" y="3075375"/>
            <a:ext cx="507414" cy="33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[1]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[2]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[3]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[4]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[5]</a:t>
            </a:r>
            <a:endParaRPr lang="en-GB" sz="1600" b="1" dirty="0">
              <a:cs typeface="Times New Roman" pitchFamily="18" charset="0"/>
            </a:endParaRP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[6]</a:t>
            </a:r>
            <a:endParaRPr lang="en-GB" sz="1600" b="1" dirty="0">
              <a:cs typeface="Times New Roman" pitchFamily="18" charset="0"/>
            </a:endParaRP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[7]</a:t>
            </a:r>
            <a:endParaRPr lang="en-GB" sz="1600" b="1" dirty="0">
              <a:cs typeface="Times New Roman" pitchFamily="18" charset="0"/>
            </a:endParaRP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[8]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[9]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[10]</a:t>
            </a:r>
            <a:endParaRPr lang="en-GB" sz="1600" b="1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68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Box 114"/>
          <p:cNvSpPr txBox="1"/>
          <p:nvPr/>
        </p:nvSpPr>
        <p:spPr>
          <a:xfrm>
            <a:off x="7096292" y="1789727"/>
            <a:ext cx="39718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800" b="1" dirty="0" smtClean="0">
                <a:solidFill>
                  <a:srgbClr val="0065FA"/>
                </a:solidFill>
                <a:latin typeface="Lucida Calligraphy" pitchFamily="66" charset="0"/>
                <a:cs typeface="Arial" pitchFamily="34" charset="0"/>
              </a:rPr>
              <a:t>P</a:t>
            </a:r>
            <a:endParaRPr lang="en-US" sz="2800" b="1" baseline="-20000" dirty="0">
              <a:solidFill>
                <a:srgbClr val="0065FA"/>
              </a:solidFill>
              <a:latin typeface="Lucida Calligraphy" pitchFamily="66" charset="0"/>
              <a:cs typeface="Arial" pitchFamily="34" charset="0"/>
            </a:endParaRPr>
          </a:p>
        </p:txBody>
      </p:sp>
      <p:sp>
        <p:nvSpPr>
          <p:cNvPr id="405" name="TextBox 404"/>
          <p:cNvSpPr txBox="1"/>
          <p:nvPr/>
        </p:nvSpPr>
        <p:spPr>
          <a:xfrm>
            <a:off x="7390064" y="1713578"/>
            <a:ext cx="16422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800" b="1" i="1" dirty="0" smtClean="0">
                <a:solidFill>
                  <a:srgbClr val="0065FA"/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endParaRPr lang="en-US" sz="2800" b="1" i="1" baseline="-20000" dirty="0">
              <a:solidFill>
                <a:srgbClr val="0065F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0" name="TextBox 319"/>
          <p:cNvSpPr txBox="1"/>
          <p:nvPr/>
        </p:nvSpPr>
        <p:spPr>
          <a:xfrm>
            <a:off x="8052380" y="2219034"/>
            <a:ext cx="397189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4500" b="1" dirty="0" smtClean="0">
                <a:solidFill>
                  <a:srgbClr val="FAA534"/>
                </a:solidFill>
                <a:latin typeface="Lucida Calligraphy" pitchFamily="66" charset="0"/>
                <a:cs typeface="Arial" pitchFamily="34" charset="0"/>
              </a:rPr>
              <a:t>P</a:t>
            </a:r>
            <a:endParaRPr lang="en-US" sz="4500" b="1" baseline="-20000" dirty="0">
              <a:solidFill>
                <a:srgbClr val="FAA534"/>
              </a:solidFill>
              <a:latin typeface="Lucida Calligraphy" pitchFamily="66" charset="0"/>
              <a:cs typeface="Arial" pitchFamily="34" charset="0"/>
            </a:endParaRPr>
          </a:p>
        </p:txBody>
      </p:sp>
      <p:sp>
        <p:nvSpPr>
          <p:cNvPr id="321" name="TextBox 320"/>
          <p:cNvSpPr txBox="1"/>
          <p:nvPr/>
        </p:nvSpPr>
        <p:spPr>
          <a:xfrm>
            <a:off x="8551697" y="2046237"/>
            <a:ext cx="164224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3500" b="1" dirty="0">
                <a:solidFill>
                  <a:srgbClr val="FAA534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US" sz="3500" b="1" baseline="-20000" dirty="0">
              <a:solidFill>
                <a:srgbClr val="FAA53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0EB0CE05-AAA4-435D-9296-F0417D8A7F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9" name="Rectangle 3"/>
          <p:cNvSpPr>
            <a:spLocks noChangeArrowheads="1"/>
          </p:cNvSpPr>
          <p:nvPr/>
        </p:nvSpPr>
        <p:spPr bwMode="auto">
          <a:xfrm>
            <a:off x="570016" y="87313"/>
            <a:ext cx="7968342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Anytime Algorithms</a:t>
            </a:r>
          </a:p>
        </p:txBody>
      </p:sp>
      <p:sp>
        <p:nvSpPr>
          <p:cNvPr id="129" name="AutoShape 11"/>
          <p:cNvSpPr>
            <a:spLocks noChangeArrowheads="1"/>
          </p:cNvSpPr>
          <p:nvPr/>
        </p:nvSpPr>
        <p:spPr bwMode="auto">
          <a:xfrm>
            <a:off x="2112702" y="4228157"/>
            <a:ext cx="773834" cy="269020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30" name="AutoShape 11"/>
          <p:cNvSpPr>
            <a:spLocks noChangeArrowheads="1"/>
          </p:cNvSpPr>
          <p:nvPr/>
        </p:nvSpPr>
        <p:spPr bwMode="auto">
          <a:xfrm>
            <a:off x="4604513" y="3267464"/>
            <a:ext cx="527345" cy="253938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32" name="AutoShape 11"/>
          <p:cNvSpPr>
            <a:spLocks noChangeArrowheads="1"/>
          </p:cNvSpPr>
          <p:nvPr/>
        </p:nvSpPr>
        <p:spPr bwMode="auto">
          <a:xfrm>
            <a:off x="2111235" y="3283590"/>
            <a:ext cx="512434" cy="253938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33" name="AutoShape 11"/>
          <p:cNvSpPr>
            <a:spLocks noChangeArrowheads="1"/>
          </p:cNvSpPr>
          <p:nvPr/>
        </p:nvSpPr>
        <p:spPr bwMode="auto">
          <a:xfrm>
            <a:off x="2699811" y="3746137"/>
            <a:ext cx="647951" cy="254449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35" name="AutoShape 11"/>
          <p:cNvSpPr>
            <a:spLocks noChangeArrowheads="1"/>
          </p:cNvSpPr>
          <p:nvPr/>
        </p:nvSpPr>
        <p:spPr bwMode="auto">
          <a:xfrm>
            <a:off x="3466156" y="3747008"/>
            <a:ext cx="647951" cy="254449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40" name="AutoShape 11"/>
          <p:cNvSpPr>
            <a:spLocks noChangeArrowheads="1"/>
          </p:cNvSpPr>
          <p:nvPr/>
        </p:nvSpPr>
        <p:spPr bwMode="auto">
          <a:xfrm>
            <a:off x="1938983" y="3748943"/>
            <a:ext cx="647951" cy="254449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41" name="AutoShape 11"/>
          <p:cNvSpPr>
            <a:spLocks noChangeArrowheads="1"/>
          </p:cNvSpPr>
          <p:nvPr/>
        </p:nvSpPr>
        <p:spPr bwMode="auto">
          <a:xfrm>
            <a:off x="7935308" y="3254364"/>
            <a:ext cx="553850" cy="253938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42" name="AutoShape 11"/>
          <p:cNvSpPr>
            <a:spLocks noChangeArrowheads="1"/>
          </p:cNvSpPr>
          <p:nvPr/>
        </p:nvSpPr>
        <p:spPr bwMode="auto">
          <a:xfrm>
            <a:off x="7110487" y="3255689"/>
            <a:ext cx="553850" cy="253938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43" name="AutoShape 11"/>
          <p:cNvSpPr>
            <a:spLocks noChangeArrowheads="1"/>
          </p:cNvSpPr>
          <p:nvPr/>
        </p:nvSpPr>
        <p:spPr bwMode="auto">
          <a:xfrm>
            <a:off x="6291835" y="3253348"/>
            <a:ext cx="553850" cy="253938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44" name="AutoShape 11"/>
          <p:cNvSpPr>
            <a:spLocks noChangeArrowheads="1"/>
          </p:cNvSpPr>
          <p:nvPr/>
        </p:nvSpPr>
        <p:spPr bwMode="auto">
          <a:xfrm>
            <a:off x="5468216" y="3256690"/>
            <a:ext cx="553850" cy="253938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45" name="AutoShape 11"/>
          <p:cNvSpPr>
            <a:spLocks noChangeArrowheads="1"/>
          </p:cNvSpPr>
          <p:nvPr/>
        </p:nvSpPr>
        <p:spPr bwMode="auto">
          <a:xfrm>
            <a:off x="3720171" y="3267215"/>
            <a:ext cx="533404" cy="253938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46" name="AutoShape 11"/>
          <p:cNvSpPr>
            <a:spLocks noChangeArrowheads="1"/>
          </p:cNvSpPr>
          <p:nvPr/>
        </p:nvSpPr>
        <p:spPr bwMode="auto">
          <a:xfrm>
            <a:off x="2880857" y="3277974"/>
            <a:ext cx="527106" cy="253938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47" name="Text Box 12"/>
          <p:cNvSpPr txBox="1">
            <a:spLocks noChangeArrowheads="1"/>
          </p:cNvSpPr>
          <p:nvPr/>
        </p:nvSpPr>
        <p:spPr bwMode="auto">
          <a:xfrm>
            <a:off x="4887164" y="5216167"/>
            <a:ext cx="8911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[3,2,1,1,1,1,1]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48" name="Text Box 13"/>
          <p:cNvSpPr txBox="1">
            <a:spLocks noChangeArrowheads="1"/>
          </p:cNvSpPr>
          <p:nvPr/>
        </p:nvSpPr>
        <p:spPr bwMode="auto">
          <a:xfrm>
            <a:off x="3987512" y="5625594"/>
            <a:ext cx="100828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[3,1,1,1,1,1,1,1]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49" name="Oval 148"/>
          <p:cNvSpPr/>
          <p:nvPr/>
        </p:nvSpPr>
        <p:spPr>
          <a:xfrm>
            <a:off x="1875542" y="1819966"/>
            <a:ext cx="6903688" cy="4905489"/>
          </a:xfrm>
          <a:prstGeom prst="ellipse">
            <a:avLst/>
          </a:prstGeom>
          <a:noFill/>
          <a:ln w="38100">
            <a:solidFill>
              <a:srgbClr val="FAA5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0" name="AutoShape 11"/>
          <p:cNvSpPr>
            <a:spLocks noChangeArrowheads="1"/>
          </p:cNvSpPr>
          <p:nvPr/>
        </p:nvSpPr>
        <p:spPr bwMode="auto">
          <a:xfrm>
            <a:off x="2425965" y="4716731"/>
            <a:ext cx="907682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51" name="AutoShape 11"/>
          <p:cNvSpPr>
            <a:spLocks noChangeArrowheads="1"/>
          </p:cNvSpPr>
          <p:nvPr/>
        </p:nvSpPr>
        <p:spPr bwMode="auto">
          <a:xfrm>
            <a:off x="6265692" y="5164168"/>
            <a:ext cx="1050840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52" name="AutoShape 11"/>
          <p:cNvSpPr>
            <a:spLocks noChangeArrowheads="1"/>
          </p:cNvSpPr>
          <p:nvPr/>
        </p:nvSpPr>
        <p:spPr bwMode="auto">
          <a:xfrm>
            <a:off x="4808257" y="5172119"/>
            <a:ext cx="1050840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53" name="AutoShape 11"/>
          <p:cNvSpPr>
            <a:spLocks noChangeArrowheads="1"/>
          </p:cNvSpPr>
          <p:nvPr/>
        </p:nvSpPr>
        <p:spPr bwMode="auto">
          <a:xfrm>
            <a:off x="3396190" y="5174926"/>
            <a:ext cx="1050840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54" name="AutoShape 11"/>
          <p:cNvSpPr>
            <a:spLocks noChangeArrowheads="1"/>
          </p:cNvSpPr>
          <p:nvPr/>
        </p:nvSpPr>
        <p:spPr bwMode="auto">
          <a:xfrm>
            <a:off x="3933519" y="5587673"/>
            <a:ext cx="1154191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55" name="Text Box 8"/>
          <p:cNvSpPr txBox="1">
            <a:spLocks noChangeArrowheads="1"/>
          </p:cNvSpPr>
          <p:nvPr/>
        </p:nvSpPr>
        <p:spPr bwMode="auto">
          <a:xfrm>
            <a:off x="2937273" y="3312609"/>
            <a:ext cx="41517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[7,2,1]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56" name="Text Box 8"/>
          <p:cNvSpPr txBox="1">
            <a:spLocks noChangeArrowheads="1"/>
          </p:cNvSpPr>
          <p:nvPr/>
        </p:nvSpPr>
        <p:spPr bwMode="auto">
          <a:xfrm>
            <a:off x="3787386" y="3300240"/>
            <a:ext cx="41517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[6,3,1]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57" name="Text Box 8"/>
          <p:cNvSpPr txBox="1">
            <a:spLocks noChangeArrowheads="1"/>
          </p:cNvSpPr>
          <p:nvPr/>
        </p:nvSpPr>
        <p:spPr bwMode="auto">
          <a:xfrm>
            <a:off x="5540215" y="3296208"/>
            <a:ext cx="41517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[5,4,1]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58" name="Text Box 8"/>
          <p:cNvSpPr txBox="1">
            <a:spLocks noChangeArrowheads="1"/>
          </p:cNvSpPr>
          <p:nvPr/>
        </p:nvSpPr>
        <p:spPr bwMode="auto">
          <a:xfrm>
            <a:off x="6362130" y="3280584"/>
            <a:ext cx="41517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[5,3,2]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59" name="Text Box 8"/>
          <p:cNvSpPr txBox="1">
            <a:spLocks noChangeArrowheads="1"/>
          </p:cNvSpPr>
          <p:nvPr/>
        </p:nvSpPr>
        <p:spPr bwMode="auto">
          <a:xfrm>
            <a:off x="7190445" y="3290600"/>
            <a:ext cx="41517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[4,4,2]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60" name="Text Box 8"/>
          <p:cNvSpPr txBox="1">
            <a:spLocks noChangeArrowheads="1"/>
          </p:cNvSpPr>
          <p:nvPr/>
        </p:nvSpPr>
        <p:spPr bwMode="auto">
          <a:xfrm>
            <a:off x="8001131" y="3296950"/>
            <a:ext cx="41517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[4,3,3]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61" name="AutoShape 3"/>
          <p:cNvSpPr>
            <a:spLocks noChangeArrowheads="1"/>
          </p:cNvSpPr>
          <p:nvPr/>
        </p:nvSpPr>
        <p:spPr bwMode="auto">
          <a:xfrm>
            <a:off x="5111429" y="1982661"/>
            <a:ext cx="421335" cy="275583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62" name="Text Box 6"/>
          <p:cNvSpPr txBox="1">
            <a:spLocks noChangeArrowheads="1"/>
          </p:cNvSpPr>
          <p:nvPr/>
        </p:nvSpPr>
        <p:spPr bwMode="auto">
          <a:xfrm>
            <a:off x="5171281" y="2026834"/>
            <a:ext cx="25648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[</a:t>
            </a: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10]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63" name="AutoShape 3"/>
          <p:cNvSpPr>
            <a:spLocks noChangeArrowheads="1"/>
          </p:cNvSpPr>
          <p:nvPr/>
        </p:nvSpPr>
        <p:spPr bwMode="auto">
          <a:xfrm>
            <a:off x="3753322" y="2390587"/>
            <a:ext cx="421335" cy="275583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64" name="Text Box 7"/>
          <p:cNvSpPr txBox="1">
            <a:spLocks noChangeArrowheads="1"/>
          </p:cNvSpPr>
          <p:nvPr/>
        </p:nvSpPr>
        <p:spPr bwMode="auto">
          <a:xfrm>
            <a:off x="3808474" y="2434484"/>
            <a:ext cx="29655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[9,1]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65" name="AutoShape 3"/>
          <p:cNvSpPr>
            <a:spLocks noChangeArrowheads="1"/>
          </p:cNvSpPr>
          <p:nvPr/>
        </p:nvSpPr>
        <p:spPr bwMode="auto">
          <a:xfrm>
            <a:off x="4443459" y="2381391"/>
            <a:ext cx="421335" cy="275583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66" name="Text Box 7"/>
          <p:cNvSpPr txBox="1">
            <a:spLocks noChangeArrowheads="1"/>
          </p:cNvSpPr>
          <p:nvPr/>
        </p:nvSpPr>
        <p:spPr bwMode="auto">
          <a:xfrm>
            <a:off x="4498611" y="2425288"/>
            <a:ext cx="29655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[8,2]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67" name="Text Box 7"/>
          <p:cNvSpPr txBox="1">
            <a:spLocks noChangeArrowheads="1"/>
          </p:cNvSpPr>
          <p:nvPr/>
        </p:nvSpPr>
        <p:spPr bwMode="auto">
          <a:xfrm>
            <a:off x="5185229" y="2431528"/>
            <a:ext cx="29655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[7,3]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68" name="AutoShape 3"/>
          <p:cNvSpPr>
            <a:spLocks noChangeArrowheads="1"/>
          </p:cNvSpPr>
          <p:nvPr/>
        </p:nvSpPr>
        <p:spPr bwMode="auto">
          <a:xfrm>
            <a:off x="5797905" y="2380711"/>
            <a:ext cx="421335" cy="275583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69" name="Text Box 7"/>
          <p:cNvSpPr txBox="1">
            <a:spLocks noChangeArrowheads="1"/>
          </p:cNvSpPr>
          <p:nvPr/>
        </p:nvSpPr>
        <p:spPr bwMode="auto">
          <a:xfrm>
            <a:off x="5853057" y="2424608"/>
            <a:ext cx="29655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[6,4]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70" name="AutoShape 3"/>
          <p:cNvSpPr>
            <a:spLocks noChangeArrowheads="1"/>
          </p:cNvSpPr>
          <p:nvPr/>
        </p:nvSpPr>
        <p:spPr bwMode="auto">
          <a:xfrm>
            <a:off x="6477455" y="2377084"/>
            <a:ext cx="421335" cy="275583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71" name="Text Box 7"/>
          <p:cNvSpPr txBox="1">
            <a:spLocks noChangeArrowheads="1"/>
          </p:cNvSpPr>
          <p:nvPr/>
        </p:nvSpPr>
        <p:spPr bwMode="auto">
          <a:xfrm>
            <a:off x="6532607" y="2420981"/>
            <a:ext cx="29655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[5,5]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72" name="Text Box 10"/>
          <p:cNvSpPr txBox="1">
            <a:spLocks noChangeArrowheads="1"/>
          </p:cNvSpPr>
          <p:nvPr/>
        </p:nvSpPr>
        <p:spPr bwMode="auto">
          <a:xfrm>
            <a:off x="2176029" y="4267853"/>
            <a:ext cx="653359" cy="1906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[6,1,1,1,1]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73" name="Text Box 8"/>
          <p:cNvSpPr txBox="1">
            <a:spLocks noChangeArrowheads="1"/>
          </p:cNvSpPr>
          <p:nvPr/>
        </p:nvSpPr>
        <p:spPr bwMode="auto">
          <a:xfrm>
            <a:off x="4660589" y="3293651"/>
            <a:ext cx="415178" cy="18466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[6,2,2]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74" name="Text Box 8"/>
          <p:cNvSpPr txBox="1">
            <a:spLocks noChangeArrowheads="1"/>
          </p:cNvSpPr>
          <p:nvPr/>
        </p:nvSpPr>
        <p:spPr bwMode="auto">
          <a:xfrm>
            <a:off x="2159385" y="3302100"/>
            <a:ext cx="41517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[8,1,1]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75" name="Oval 174"/>
          <p:cNvSpPr/>
          <p:nvPr/>
        </p:nvSpPr>
        <p:spPr>
          <a:xfrm>
            <a:off x="3307294" y="1916121"/>
            <a:ext cx="4018315" cy="1294195"/>
          </a:xfrm>
          <a:prstGeom prst="ellipse">
            <a:avLst/>
          </a:prstGeom>
          <a:noFill/>
          <a:ln w="38100">
            <a:solidFill>
              <a:srgbClr val="0065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65FA"/>
              </a:solidFill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1996058" y="3783834"/>
            <a:ext cx="533800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[7,1,1,1]</a:t>
            </a:r>
            <a:endParaRPr lang="en-GB" dirty="0"/>
          </a:p>
        </p:txBody>
      </p:sp>
      <p:sp>
        <p:nvSpPr>
          <p:cNvPr id="177" name="Rectangle 176"/>
          <p:cNvSpPr/>
          <p:nvPr/>
        </p:nvSpPr>
        <p:spPr>
          <a:xfrm>
            <a:off x="2765566" y="3774560"/>
            <a:ext cx="533800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[6,2,1,1]</a:t>
            </a:r>
            <a:endParaRPr lang="en-GB" dirty="0"/>
          </a:p>
        </p:txBody>
      </p:sp>
      <p:sp>
        <p:nvSpPr>
          <p:cNvPr id="178" name="Rectangle 177"/>
          <p:cNvSpPr/>
          <p:nvPr/>
        </p:nvSpPr>
        <p:spPr>
          <a:xfrm>
            <a:off x="3514306" y="3775336"/>
            <a:ext cx="56906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[5,3,1,1] </a:t>
            </a:r>
            <a:endParaRPr lang="en-GB" dirty="0"/>
          </a:p>
        </p:txBody>
      </p:sp>
      <p:sp>
        <p:nvSpPr>
          <p:cNvPr id="179" name="AutoShape 11"/>
          <p:cNvSpPr>
            <a:spLocks noChangeArrowheads="1"/>
          </p:cNvSpPr>
          <p:nvPr/>
        </p:nvSpPr>
        <p:spPr bwMode="auto">
          <a:xfrm>
            <a:off x="4233190" y="3751560"/>
            <a:ext cx="647951" cy="254449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80" name="Rectangle 179"/>
          <p:cNvSpPr/>
          <p:nvPr/>
        </p:nvSpPr>
        <p:spPr>
          <a:xfrm>
            <a:off x="4281340" y="3779888"/>
            <a:ext cx="56906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[</a:t>
            </a: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5,2,2,1</a:t>
            </a:r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] </a:t>
            </a:r>
            <a:endParaRPr lang="en-GB" dirty="0"/>
          </a:p>
        </p:txBody>
      </p:sp>
      <p:sp>
        <p:nvSpPr>
          <p:cNvPr id="181" name="AutoShape 11"/>
          <p:cNvSpPr>
            <a:spLocks noChangeArrowheads="1"/>
          </p:cNvSpPr>
          <p:nvPr/>
        </p:nvSpPr>
        <p:spPr bwMode="auto">
          <a:xfrm>
            <a:off x="5008402" y="3751560"/>
            <a:ext cx="647951" cy="254449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82" name="Rectangle 181"/>
          <p:cNvSpPr/>
          <p:nvPr/>
        </p:nvSpPr>
        <p:spPr>
          <a:xfrm>
            <a:off x="5056552" y="3779888"/>
            <a:ext cx="56906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[4,4,1,1</a:t>
            </a:r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] </a:t>
            </a:r>
            <a:endParaRPr lang="en-GB" dirty="0"/>
          </a:p>
        </p:txBody>
      </p:sp>
      <p:sp>
        <p:nvSpPr>
          <p:cNvPr id="183" name="AutoShape 11"/>
          <p:cNvSpPr>
            <a:spLocks noChangeArrowheads="1"/>
          </p:cNvSpPr>
          <p:nvPr/>
        </p:nvSpPr>
        <p:spPr bwMode="auto">
          <a:xfrm>
            <a:off x="5776938" y="3752700"/>
            <a:ext cx="647951" cy="254449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84" name="Rectangle 183"/>
          <p:cNvSpPr/>
          <p:nvPr/>
        </p:nvSpPr>
        <p:spPr>
          <a:xfrm>
            <a:off x="5825088" y="3781028"/>
            <a:ext cx="56906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[4,3,2,1</a:t>
            </a:r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] </a:t>
            </a:r>
            <a:endParaRPr lang="en-GB" dirty="0"/>
          </a:p>
        </p:txBody>
      </p:sp>
      <p:sp>
        <p:nvSpPr>
          <p:cNvPr id="185" name="AutoShape 11"/>
          <p:cNvSpPr>
            <a:spLocks noChangeArrowheads="1"/>
          </p:cNvSpPr>
          <p:nvPr/>
        </p:nvSpPr>
        <p:spPr bwMode="auto">
          <a:xfrm>
            <a:off x="8063304" y="3756646"/>
            <a:ext cx="647951" cy="254449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86" name="Rectangle 185"/>
          <p:cNvSpPr/>
          <p:nvPr/>
        </p:nvSpPr>
        <p:spPr>
          <a:xfrm>
            <a:off x="8111454" y="3784974"/>
            <a:ext cx="56906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[3,3,3,1</a:t>
            </a:r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] </a:t>
            </a:r>
            <a:endParaRPr lang="en-GB" dirty="0"/>
          </a:p>
        </p:txBody>
      </p:sp>
      <p:sp>
        <p:nvSpPr>
          <p:cNvPr id="187" name="AutoShape 11"/>
          <p:cNvSpPr>
            <a:spLocks noChangeArrowheads="1"/>
          </p:cNvSpPr>
          <p:nvPr/>
        </p:nvSpPr>
        <p:spPr bwMode="auto">
          <a:xfrm>
            <a:off x="7288005" y="3755506"/>
            <a:ext cx="647951" cy="254449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88" name="Rectangle 187"/>
          <p:cNvSpPr/>
          <p:nvPr/>
        </p:nvSpPr>
        <p:spPr>
          <a:xfrm>
            <a:off x="7336155" y="3783834"/>
            <a:ext cx="56906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[3,3,2,2] </a:t>
            </a:r>
            <a:endParaRPr lang="en-GB" dirty="0"/>
          </a:p>
        </p:txBody>
      </p:sp>
      <p:sp>
        <p:nvSpPr>
          <p:cNvPr id="189" name="AutoShape 11"/>
          <p:cNvSpPr>
            <a:spLocks noChangeArrowheads="1"/>
          </p:cNvSpPr>
          <p:nvPr/>
        </p:nvSpPr>
        <p:spPr bwMode="auto">
          <a:xfrm>
            <a:off x="3049473" y="4229868"/>
            <a:ext cx="773834" cy="269020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90" name="Text Box 10"/>
          <p:cNvSpPr txBox="1">
            <a:spLocks noChangeArrowheads="1"/>
          </p:cNvSpPr>
          <p:nvPr/>
        </p:nvSpPr>
        <p:spPr bwMode="auto">
          <a:xfrm>
            <a:off x="3112800" y="4269564"/>
            <a:ext cx="653359" cy="1906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[5,2,1,1,1]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91" name="AutoShape 11"/>
          <p:cNvSpPr>
            <a:spLocks noChangeArrowheads="1"/>
          </p:cNvSpPr>
          <p:nvPr/>
        </p:nvSpPr>
        <p:spPr bwMode="auto">
          <a:xfrm>
            <a:off x="3997756" y="4229868"/>
            <a:ext cx="773834" cy="269020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92" name="Text Box 10"/>
          <p:cNvSpPr txBox="1">
            <a:spLocks noChangeArrowheads="1"/>
          </p:cNvSpPr>
          <p:nvPr/>
        </p:nvSpPr>
        <p:spPr bwMode="auto">
          <a:xfrm>
            <a:off x="4061083" y="4269564"/>
            <a:ext cx="653359" cy="1906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[4,3,1,1,1]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93" name="AutoShape 11"/>
          <p:cNvSpPr>
            <a:spLocks noChangeArrowheads="1"/>
          </p:cNvSpPr>
          <p:nvPr/>
        </p:nvSpPr>
        <p:spPr bwMode="auto">
          <a:xfrm>
            <a:off x="4940929" y="4230577"/>
            <a:ext cx="773834" cy="269020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94" name="Text Box 10"/>
          <p:cNvSpPr txBox="1">
            <a:spLocks noChangeArrowheads="1"/>
          </p:cNvSpPr>
          <p:nvPr/>
        </p:nvSpPr>
        <p:spPr bwMode="auto">
          <a:xfrm>
            <a:off x="5004256" y="4270273"/>
            <a:ext cx="653359" cy="1906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[4,2,2,1,1]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95" name="AutoShape 11"/>
          <p:cNvSpPr>
            <a:spLocks noChangeArrowheads="1"/>
          </p:cNvSpPr>
          <p:nvPr/>
        </p:nvSpPr>
        <p:spPr bwMode="auto">
          <a:xfrm>
            <a:off x="5862930" y="4231101"/>
            <a:ext cx="773834" cy="269020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96" name="Text Box 10"/>
          <p:cNvSpPr txBox="1">
            <a:spLocks noChangeArrowheads="1"/>
          </p:cNvSpPr>
          <p:nvPr/>
        </p:nvSpPr>
        <p:spPr bwMode="auto">
          <a:xfrm>
            <a:off x="5926257" y="4270797"/>
            <a:ext cx="653359" cy="1906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[3,3,2,1,1]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97" name="AutoShape 11"/>
          <p:cNvSpPr>
            <a:spLocks noChangeArrowheads="1"/>
          </p:cNvSpPr>
          <p:nvPr/>
        </p:nvSpPr>
        <p:spPr bwMode="auto">
          <a:xfrm>
            <a:off x="6813325" y="4231101"/>
            <a:ext cx="773834" cy="269020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198" name="Text Box 10"/>
          <p:cNvSpPr txBox="1">
            <a:spLocks noChangeArrowheads="1"/>
          </p:cNvSpPr>
          <p:nvPr/>
        </p:nvSpPr>
        <p:spPr bwMode="auto">
          <a:xfrm>
            <a:off x="6876652" y="4270797"/>
            <a:ext cx="653359" cy="1906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[3,2,2,2,1]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99" name="AutoShape 11"/>
          <p:cNvSpPr>
            <a:spLocks noChangeArrowheads="1"/>
          </p:cNvSpPr>
          <p:nvPr/>
        </p:nvSpPr>
        <p:spPr bwMode="auto">
          <a:xfrm>
            <a:off x="7756721" y="4233447"/>
            <a:ext cx="773834" cy="269020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00" name="Text Box 10"/>
          <p:cNvSpPr txBox="1">
            <a:spLocks noChangeArrowheads="1"/>
          </p:cNvSpPr>
          <p:nvPr/>
        </p:nvSpPr>
        <p:spPr bwMode="auto">
          <a:xfrm>
            <a:off x="7820048" y="4273143"/>
            <a:ext cx="653359" cy="1906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[2,2,2,2,2]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201" name="Rectangle 200"/>
          <p:cNvSpPr/>
          <p:nvPr/>
        </p:nvSpPr>
        <p:spPr>
          <a:xfrm>
            <a:off x="3487534" y="5219843"/>
            <a:ext cx="88966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[4,1,1,1,1,1,1]</a:t>
            </a:r>
            <a:endParaRPr lang="en-GB" dirty="0"/>
          </a:p>
        </p:txBody>
      </p:sp>
      <p:sp>
        <p:nvSpPr>
          <p:cNvPr id="202" name="Rectangle 201"/>
          <p:cNvSpPr/>
          <p:nvPr/>
        </p:nvSpPr>
        <p:spPr>
          <a:xfrm>
            <a:off x="6327189" y="5215151"/>
            <a:ext cx="924933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 [2,2,2,1,1,1,1]</a:t>
            </a:r>
            <a:endParaRPr lang="en-GB" dirty="0"/>
          </a:p>
        </p:txBody>
      </p:sp>
      <p:sp>
        <p:nvSpPr>
          <p:cNvPr id="203" name="Rectangle 202"/>
          <p:cNvSpPr/>
          <p:nvPr/>
        </p:nvSpPr>
        <p:spPr>
          <a:xfrm>
            <a:off x="2488592" y="4751336"/>
            <a:ext cx="77104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[5,1,1,1,1,1]</a:t>
            </a:r>
            <a:endParaRPr lang="en-GB" dirty="0"/>
          </a:p>
        </p:txBody>
      </p:sp>
      <p:sp>
        <p:nvSpPr>
          <p:cNvPr id="204" name="AutoShape 11"/>
          <p:cNvSpPr>
            <a:spLocks noChangeArrowheads="1"/>
          </p:cNvSpPr>
          <p:nvPr/>
        </p:nvSpPr>
        <p:spPr bwMode="auto">
          <a:xfrm>
            <a:off x="3639636" y="4716731"/>
            <a:ext cx="907682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05" name="Rectangle 204"/>
          <p:cNvSpPr/>
          <p:nvPr/>
        </p:nvSpPr>
        <p:spPr>
          <a:xfrm>
            <a:off x="3702263" y="4751336"/>
            <a:ext cx="77104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[4,2,1,1,1,1</a:t>
            </a:r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]</a:t>
            </a:r>
            <a:endParaRPr lang="en-GB" dirty="0"/>
          </a:p>
        </p:txBody>
      </p:sp>
      <p:sp>
        <p:nvSpPr>
          <p:cNvPr id="206" name="AutoShape 11"/>
          <p:cNvSpPr>
            <a:spLocks noChangeArrowheads="1"/>
          </p:cNvSpPr>
          <p:nvPr/>
        </p:nvSpPr>
        <p:spPr bwMode="auto">
          <a:xfrm>
            <a:off x="4879465" y="4716731"/>
            <a:ext cx="907682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07" name="Rectangle 206"/>
          <p:cNvSpPr/>
          <p:nvPr/>
        </p:nvSpPr>
        <p:spPr>
          <a:xfrm>
            <a:off x="4942092" y="4751336"/>
            <a:ext cx="77104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[3,3,1,1,1,1</a:t>
            </a:r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]</a:t>
            </a:r>
            <a:endParaRPr lang="en-GB" dirty="0"/>
          </a:p>
        </p:txBody>
      </p:sp>
      <p:sp>
        <p:nvSpPr>
          <p:cNvPr id="208" name="AutoShape 11"/>
          <p:cNvSpPr>
            <a:spLocks noChangeArrowheads="1"/>
          </p:cNvSpPr>
          <p:nvPr/>
        </p:nvSpPr>
        <p:spPr bwMode="auto">
          <a:xfrm>
            <a:off x="6110836" y="4716731"/>
            <a:ext cx="907682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09" name="Rectangle 208"/>
          <p:cNvSpPr/>
          <p:nvPr/>
        </p:nvSpPr>
        <p:spPr>
          <a:xfrm>
            <a:off x="6173463" y="4751336"/>
            <a:ext cx="77104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[3,2,2,1,1,1</a:t>
            </a:r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]</a:t>
            </a:r>
            <a:endParaRPr lang="en-GB" dirty="0"/>
          </a:p>
        </p:txBody>
      </p:sp>
      <p:sp>
        <p:nvSpPr>
          <p:cNvPr id="210" name="AutoShape 11"/>
          <p:cNvSpPr>
            <a:spLocks noChangeArrowheads="1"/>
          </p:cNvSpPr>
          <p:nvPr/>
        </p:nvSpPr>
        <p:spPr bwMode="auto">
          <a:xfrm>
            <a:off x="7337955" y="4716731"/>
            <a:ext cx="907682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11" name="Rectangle 210"/>
          <p:cNvSpPr/>
          <p:nvPr/>
        </p:nvSpPr>
        <p:spPr>
          <a:xfrm>
            <a:off x="7400582" y="4751336"/>
            <a:ext cx="77104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[2,2,2,2,1,1</a:t>
            </a:r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]</a:t>
            </a:r>
            <a:endParaRPr lang="en-GB" dirty="0"/>
          </a:p>
        </p:txBody>
      </p:sp>
      <p:sp>
        <p:nvSpPr>
          <p:cNvPr id="212" name="AutoShape 11"/>
          <p:cNvSpPr>
            <a:spLocks noChangeArrowheads="1"/>
          </p:cNvSpPr>
          <p:nvPr/>
        </p:nvSpPr>
        <p:spPr bwMode="auto">
          <a:xfrm>
            <a:off x="6534945" y="3755248"/>
            <a:ext cx="647951" cy="254449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13" name="Rectangle 212"/>
          <p:cNvSpPr/>
          <p:nvPr/>
        </p:nvSpPr>
        <p:spPr>
          <a:xfrm>
            <a:off x="6583095" y="3783576"/>
            <a:ext cx="56906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[4,2,2,2] </a:t>
            </a:r>
            <a:endParaRPr lang="en-GB" dirty="0"/>
          </a:p>
        </p:txBody>
      </p:sp>
      <p:sp>
        <p:nvSpPr>
          <p:cNvPr id="214" name="AutoShape 3"/>
          <p:cNvSpPr>
            <a:spLocks noChangeArrowheads="1"/>
          </p:cNvSpPr>
          <p:nvPr/>
        </p:nvSpPr>
        <p:spPr bwMode="auto">
          <a:xfrm>
            <a:off x="5123009" y="2375522"/>
            <a:ext cx="421335" cy="275583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15" name="Text Box 15"/>
          <p:cNvSpPr txBox="1">
            <a:spLocks noChangeArrowheads="1"/>
          </p:cNvSpPr>
          <p:nvPr/>
        </p:nvSpPr>
        <p:spPr bwMode="auto">
          <a:xfrm>
            <a:off x="4017023" y="2814182"/>
            <a:ext cx="124553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srgbClr val="FF0000"/>
                </a:solidFill>
                <a:cs typeface="Times New Roman" pitchFamily="18" charset="0"/>
              </a:rPr>
              <a:t>[1,1,1,1,1,1,1,1,1,1]</a:t>
            </a:r>
            <a:endParaRPr lang="en-US" sz="12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216" name="AutoShape 11"/>
          <p:cNvSpPr>
            <a:spLocks noChangeArrowheads="1"/>
          </p:cNvSpPr>
          <p:nvPr/>
        </p:nvSpPr>
        <p:spPr bwMode="auto">
          <a:xfrm>
            <a:off x="3968537" y="2777090"/>
            <a:ext cx="1330984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17" name="Rounded Rectangle 216"/>
          <p:cNvSpPr/>
          <p:nvPr/>
        </p:nvSpPr>
        <p:spPr>
          <a:xfrm>
            <a:off x="3032466" y="3786888"/>
            <a:ext cx="227171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2BAB2B"/>
              </a:solidFill>
            </a:endParaRPr>
          </a:p>
        </p:txBody>
      </p:sp>
      <p:sp>
        <p:nvSpPr>
          <p:cNvPr id="218" name="Rounded Rectangle 217"/>
          <p:cNvSpPr/>
          <p:nvPr/>
        </p:nvSpPr>
        <p:spPr>
          <a:xfrm>
            <a:off x="2312300" y="4278443"/>
            <a:ext cx="481954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9" name="Rounded Rectangle 218"/>
          <p:cNvSpPr/>
          <p:nvPr/>
        </p:nvSpPr>
        <p:spPr>
          <a:xfrm>
            <a:off x="3384314" y="4267853"/>
            <a:ext cx="336440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0" name="Rounded Rectangle 219"/>
          <p:cNvSpPr/>
          <p:nvPr/>
        </p:nvSpPr>
        <p:spPr>
          <a:xfrm>
            <a:off x="2298176" y="3311050"/>
            <a:ext cx="227671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1" name="Rounded Rectangle 220"/>
          <p:cNvSpPr/>
          <p:nvPr/>
        </p:nvSpPr>
        <p:spPr>
          <a:xfrm>
            <a:off x="3770176" y="3779177"/>
            <a:ext cx="246847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2" name="Rounded Rectangle 221"/>
          <p:cNvSpPr/>
          <p:nvPr/>
        </p:nvSpPr>
        <p:spPr>
          <a:xfrm>
            <a:off x="4323606" y="4274191"/>
            <a:ext cx="336983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3" name="Rounded Rectangle 222"/>
          <p:cNvSpPr/>
          <p:nvPr/>
        </p:nvSpPr>
        <p:spPr>
          <a:xfrm>
            <a:off x="2136572" y="3790899"/>
            <a:ext cx="351457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4" name="Rounded Rectangle 223"/>
          <p:cNvSpPr/>
          <p:nvPr/>
        </p:nvSpPr>
        <p:spPr>
          <a:xfrm>
            <a:off x="2638828" y="4758552"/>
            <a:ext cx="556771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5" name="Rounded Rectangle 224"/>
          <p:cNvSpPr/>
          <p:nvPr/>
        </p:nvSpPr>
        <p:spPr>
          <a:xfrm>
            <a:off x="3956752" y="4758552"/>
            <a:ext cx="451355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6" name="Rounded Rectangle 225"/>
          <p:cNvSpPr/>
          <p:nvPr/>
        </p:nvSpPr>
        <p:spPr>
          <a:xfrm>
            <a:off x="5389382" y="4276663"/>
            <a:ext cx="220108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7" name="Rounded Rectangle 226"/>
          <p:cNvSpPr/>
          <p:nvPr/>
        </p:nvSpPr>
        <p:spPr>
          <a:xfrm>
            <a:off x="5312440" y="3787235"/>
            <a:ext cx="223764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8" name="Rounded Rectangle 227"/>
          <p:cNvSpPr/>
          <p:nvPr/>
        </p:nvSpPr>
        <p:spPr>
          <a:xfrm>
            <a:off x="6316027" y="4276663"/>
            <a:ext cx="220433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9" name="Rounded Rectangle 228"/>
          <p:cNvSpPr/>
          <p:nvPr/>
        </p:nvSpPr>
        <p:spPr>
          <a:xfrm>
            <a:off x="5205441" y="4758551"/>
            <a:ext cx="452173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0" name="Rounded Rectangle 229"/>
          <p:cNvSpPr/>
          <p:nvPr/>
        </p:nvSpPr>
        <p:spPr>
          <a:xfrm>
            <a:off x="7888682" y="4758550"/>
            <a:ext cx="230793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1" name="Rounded Rectangle 230"/>
          <p:cNvSpPr/>
          <p:nvPr/>
        </p:nvSpPr>
        <p:spPr>
          <a:xfrm>
            <a:off x="6554973" y="4759116"/>
            <a:ext cx="339805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32" name="Rounded Rectangle 231"/>
          <p:cNvSpPr/>
          <p:nvPr/>
        </p:nvSpPr>
        <p:spPr>
          <a:xfrm>
            <a:off x="6744623" y="5216747"/>
            <a:ext cx="458708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2BAB2B"/>
              </a:solidFill>
            </a:endParaRPr>
          </a:p>
        </p:txBody>
      </p:sp>
      <p:sp>
        <p:nvSpPr>
          <p:cNvPr id="233" name="Rounded Rectangle 232"/>
          <p:cNvSpPr/>
          <p:nvPr/>
        </p:nvSpPr>
        <p:spPr>
          <a:xfrm>
            <a:off x="4975746" y="6008176"/>
            <a:ext cx="930456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2BAB2B"/>
              </a:solidFill>
            </a:endParaRPr>
          </a:p>
        </p:txBody>
      </p:sp>
      <p:sp>
        <p:nvSpPr>
          <p:cNvPr id="234" name="Text Box 14"/>
          <p:cNvSpPr txBox="1">
            <a:spLocks noChangeArrowheads="1"/>
          </p:cNvSpPr>
          <p:nvPr/>
        </p:nvSpPr>
        <p:spPr bwMode="auto">
          <a:xfrm>
            <a:off x="4826872" y="5999642"/>
            <a:ext cx="116217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[2,1,1,1,1,1,1,1,1]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235" name="AutoShape 11"/>
          <p:cNvSpPr>
            <a:spLocks noChangeArrowheads="1"/>
          </p:cNvSpPr>
          <p:nvPr/>
        </p:nvSpPr>
        <p:spPr bwMode="auto">
          <a:xfrm>
            <a:off x="4771590" y="5965365"/>
            <a:ext cx="1281412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36" name="Rounded Rectangle 235"/>
          <p:cNvSpPr/>
          <p:nvPr/>
        </p:nvSpPr>
        <p:spPr>
          <a:xfrm>
            <a:off x="5157398" y="5215832"/>
            <a:ext cx="563761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7" name="Rounded Rectangle 236"/>
          <p:cNvSpPr/>
          <p:nvPr/>
        </p:nvSpPr>
        <p:spPr>
          <a:xfrm>
            <a:off x="3625249" y="5224601"/>
            <a:ext cx="698357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8" name="Rounded Rectangle 237"/>
          <p:cNvSpPr/>
          <p:nvPr/>
        </p:nvSpPr>
        <p:spPr>
          <a:xfrm>
            <a:off x="4126827" y="5621237"/>
            <a:ext cx="814102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9" name="AutoShape 11"/>
          <p:cNvSpPr>
            <a:spLocks noChangeArrowheads="1"/>
          </p:cNvSpPr>
          <p:nvPr/>
        </p:nvSpPr>
        <p:spPr bwMode="auto">
          <a:xfrm>
            <a:off x="5561353" y="5579772"/>
            <a:ext cx="1218550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40" name="Rectangle 239"/>
          <p:cNvSpPr/>
          <p:nvPr/>
        </p:nvSpPr>
        <p:spPr>
          <a:xfrm>
            <a:off x="5683128" y="5621949"/>
            <a:ext cx="1008289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[2,2,1,1,1,1,1,1]</a:t>
            </a:r>
            <a:endParaRPr lang="en-GB" dirty="0"/>
          </a:p>
        </p:txBody>
      </p:sp>
      <p:sp>
        <p:nvSpPr>
          <p:cNvPr id="241" name="Rounded Rectangle 240"/>
          <p:cNvSpPr/>
          <p:nvPr/>
        </p:nvSpPr>
        <p:spPr>
          <a:xfrm>
            <a:off x="5948046" y="5619681"/>
            <a:ext cx="688718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2BAB2B"/>
              </a:solidFill>
            </a:endParaRPr>
          </a:p>
        </p:txBody>
      </p:sp>
      <p:sp>
        <p:nvSpPr>
          <p:cNvPr id="246" name="Freeform 245"/>
          <p:cNvSpPr/>
          <p:nvPr/>
        </p:nvSpPr>
        <p:spPr>
          <a:xfrm rot="18542383" flipV="1">
            <a:off x="5847464" y="1754463"/>
            <a:ext cx="1043703" cy="257598"/>
          </a:xfrm>
          <a:custGeom>
            <a:avLst/>
            <a:gdLst>
              <a:gd name="connsiteX0" fmla="*/ 1133475 w 1133475"/>
              <a:gd name="connsiteY0" fmla="*/ 0 h 198438"/>
              <a:gd name="connsiteX1" fmla="*/ 600075 w 1133475"/>
              <a:gd name="connsiteY1" fmla="*/ 180975 h 198438"/>
              <a:gd name="connsiteX2" fmla="*/ 0 w 1133475"/>
              <a:gd name="connsiteY2" fmla="*/ 104775 h 198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3475" h="198438">
                <a:moveTo>
                  <a:pt x="1133475" y="0"/>
                </a:moveTo>
                <a:cubicBezTo>
                  <a:pt x="961231" y="81756"/>
                  <a:pt x="788988" y="163513"/>
                  <a:pt x="600075" y="180975"/>
                </a:cubicBezTo>
                <a:cubicBezTo>
                  <a:pt x="411163" y="198438"/>
                  <a:pt x="205581" y="151606"/>
                  <a:pt x="0" y="104775"/>
                </a:cubicBezTo>
              </a:path>
            </a:pathLst>
          </a:custGeom>
          <a:ln w="571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Text Box 2"/>
          <p:cNvSpPr txBox="1">
            <a:spLocks noChangeArrowheads="1"/>
          </p:cNvSpPr>
          <p:nvPr/>
        </p:nvSpPr>
        <p:spPr bwMode="auto">
          <a:xfrm>
            <a:off x="226877" y="932922"/>
            <a:ext cx="4327969" cy="356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dirty="0" smtClean="0">
                <a:solidFill>
                  <a:srgbClr val="00007D"/>
                </a:solidFill>
                <a:cs typeface="Times New Roman" pitchFamily="18" charset="0"/>
              </a:rPr>
              <a:t>Space is divided based on integer partitions</a:t>
            </a:r>
            <a:endParaRPr lang="en-GB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8" name="Text Box 2"/>
          <p:cNvSpPr txBox="1">
            <a:spLocks noChangeArrowheads="1"/>
          </p:cNvSpPr>
          <p:nvPr/>
        </p:nvSpPr>
        <p:spPr bwMode="auto">
          <a:xfrm>
            <a:off x="254386" y="579936"/>
            <a:ext cx="2265224" cy="356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b="1" u="sng" dirty="0" smtClean="0">
                <a:solidFill>
                  <a:srgbClr val="00007D"/>
                </a:solidFill>
                <a:cs typeface="Times New Roman" pitchFamily="18" charset="0"/>
              </a:rPr>
              <a:t>Example of 10 agents:</a:t>
            </a:r>
            <a:endParaRPr lang="en-GB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9" name="Text Box 2"/>
              <p:cNvSpPr txBox="1">
                <a:spLocks noChangeArrowheads="1"/>
              </p:cNvSpPr>
              <p:nvPr/>
            </p:nvSpPr>
            <p:spPr bwMode="auto">
              <a:xfrm>
                <a:off x="436159" y="1622696"/>
                <a:ext cx="3410217" cy="6298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180975" indent="-161925" fontAlgn="base"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r>
                  <a:rPr lang="en-GB" dirty="0" smtClean="0">
                    <a:solidFill>
                      <a:srgbClr val="00007D"/>
                    </a:solidFill>
                    <a:cs typeface="Times New Roman" pitchFamily="18" charset="0"/>
                  </a:rPr>
                  <a:t>every 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CS </a:t>
                </a:r>
                <a:r>
                  <a:rPr lang="en-GB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∈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dirty="0">
                        <a:solidFill>
                          <a:srgbClr val="FF0000"/>
                        </a:solidFill>
                        <a:latin typeface="Lucida Calligraphy" pitchFamily="66" charset="0"/>
                        <a:cs typeface="Times New Roman" pitchFamily="18" charset="0"/>
                      </a:rPr>
                      <m:t>P</m:t>
                    </m:r>
                    <m:r>
                      <m:rPr>
                        <m:nor/>
                      </m:rPr>
                      <a:rPr lang="en-GB" i="1" dirty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′</m:t>
                    </m:r>
                  </m:oMath>
                </a14:m>
                <a:r>
                  <a:rPr lang="en-GB" dirty="0" smtClean="0">
                    <a:solidFill>
                      <a:srgbClr val="00007D"/>
                    </a:solidFill>
                    <a:cs typeface="Times New Roman" pitchFamily="18" charset="0"/>
                  </a:rPr>
                  <a:t>  contains at least one of those coalitions</a:t>
                </a:r>
              </a:p>
            </p:txBody>
          </p:sp>
        </mc:Choice>
        <mc:Fallback xmlns="">
          <p:sp>
            <p:nvSpPr>
              <p:cNvPr id="249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6159" y="1622696"/>
                <a:ext cx="3410217" cy="629821"/>
              </a:xfrm>
              <a:prstGeom prst="rect">
                <a:avLst/>
              </a:prstGeom>
              <a:blipFill rotWithShape="1">
                <a:blip r:embed="rId5"/>
                <a:stretch>
                  <a:fillRect l="-716" t="-6731" b="-16346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0" name="Text Box 2"/>
          <p:cNvSpPr txBox="1">
            <a:spLocks noChangeArrowheads="1"/>
          </p:cNvSpPr>
          <p:nvPr/>
        </p:nvSpPr>
        <p:spPr bwMode="auto">
          <a:xfrm>
            <a:off x="438136" y="1283986"/>
            <a:ext cx="5043650" cy="348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80975" indent="-161925" fontAlgn="base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00007D"/>
                </a:solidFill>
                <a:cs typeface="Times New Roman" pitchFamily="18" charset="0"/>
              </a:rPr>
              <a:t> </a:t>
            </a:r>
            <a:r>
              <a:rPr lang="en-GB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CS</a:t>
            </a:r>
            <a:r>
              <a:rPr lang="en-GB" dirty="0" smtClean="0">
                <a:solidFill>
                  <a:srgbClr val="FF0000"/>
                </a:solidFill>
                <a:cs typeface="Times New Roman" pitchFamily="18" charset="0"/>
              </a:rPr>
              <a:t>*</a:t>
            </a:r>
            <a:r>
              <a:rPr lang="en-GB" dirty="0" smtClean="0">
                <a:solidFill>
                  <a:srgbClr val="00007D"/>
                </a:solidFill>
                <a:cs typeface="Times New Roman" pitchFamily="18" charset="0"/>
              </a:rPr>
              <a:t> can be divided into no more than </a:t>
            </a:r>
            <a:r>
              <a:rPr lang="en-GB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5</a:t>
            </a:r>
            <a:r>
              <a:rPr lang="en-GB" dirty="0" smtClean="0">
                <a:solidFill>
                  <a:srgbClr val="00007D"/>
                </a:solidFill>
                <a:cs typeface="Times New Roman" pitchFamily="18" charset="0"/>
              </a:rPr>
              <a:t> groups</a:t>
            </a:r>
          </a:p>
        </p:txBody>
      </p:sp>
      <p:sp>
        <p:nvSpPr>
          <p:cNvPr id="251" name="Text Box 2"/>
          <p:cNvSpPr txBox="1">
            <a:spLocks noChangeArrowheads="1"/>
          </p:cNvSpPr>
          <p:nvPr/>
        </p:nvSpPr>
        <p:spPr bwMode="auto">
          <a:xfrm>
            <a:off x="275889" y="2272943"/>
            <a:ext cx="2467696" cy="403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9050"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dirty="0" smtClean="0">
                <a:solidFill>
                  <a:srgbClr val="00007D"/>
                </a:solidFill>
                <a:cs typeface="Times New Roman" pitchFamily="18" charset="0"/>
              </a:rPr>
              <a:t>So, the bound is </a:t>
            </a:r>
            <a:r>
              <a:rPr lang="en-GB" i="1" dirty="0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b </a:t>
            </a:r>
            <a:r>
              <a:rPr lang="en-GB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=</a:t>
            </a:r>
            <a:r>
              <a:rPr lang="en-GB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 </a:t>
            </a:r>
            <a:r>
              <a:rPr lang="en-GB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5</a:t>
            </a:r>
            <a:endParaRPr lang="en-GB" b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5854360" y="956535"/>
            <a:ext cx="2166782" cy="615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GB" sz="2200" b="1" dirty="0" smtClean="0">
                <a:latin typeface="+mj-lt"/>
              </a:rPr>
              <a:t>this is the set that we search</a:t>
            </a:r>
            <a:endParaRPr lang="en-US" sz="2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40034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2"/>
              <p:cNvSpPr txBox="1">
                <a:spLocks noChangeArrowheads="1"/>
              </p:cNvSpPr>
              <p:nvPr/>
            </p:nvSpPr>
            <p:spPr bwMode="auto">
              <a:xfrm>
                <a:off x="484742" y="860589"/>
                <a:ext cx="7963933" cy="2103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So far, we searched:</a:t>
                </a:r>
              </a:p>
              <a:p>
                <a:pPr lvl="2" fontAlgn="base">
                  <a:spcBef>
                    <a:spcPct val="20000"/>
                  </a:spcBef>
                  <a:spcAft>
                    <a:spcPct val="20000"/>
                  </a:spcAft>
                  <a:defRPr/>
                </a:pPr>
                <a:r>
                  <a:rPr lang="en-GB" sz="2000" dirty="0" smtClean="0">
                    <a:solidFill>
                      <a:srgbClr val="00007D"/>
                    </a:solidFill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[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]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[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0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]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[</m:t>
                        </m:r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9</m:t>
                        </m:r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]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 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[</m:t>
                        </m:r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8</m:t>
                        </m:r>
                        <m:r>
                          <a:rPr lang="en-GB" sz="2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GB" sz="2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]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 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[</m:t>
                        </m:r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7</m:t>
                        </m:r>
                        <m:r>
                          <a:rPr lang="en-GB" sz="2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</m:t>
                        </m:r>
                        <m:r>
                          <a:rPr lang="en-GB" sz="2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]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 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[</m:t>
                        </m:r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6</m:t>
                        </m:r>
                        <m:r>
                          <a:rPr lang="en-GB" sz="2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4</m:t>
                        </m:r>
                        <m:r>
                          <a:rPr lang="en-GB" sz="2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]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 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[</m:t>
                        </m:r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5</m:t>
                        </m:r>
                        <m:r>
                          <a:rPr lang="en-GB" sz="2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5</m:t>
                        </m:r>
                        <m:r>
                          <a:rPr lang="en-GB" sz="2000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]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endParaRPr lang="en-GB" sz="2000" dirty="0" smtClean="0">
                  <a:solidFill>
                    <a:srgbClr val="00007D"/>
                  </a:solidFill>
                  <a:latin typeface="+mj-lt"/>
                  <a:cs typeface="Times New Roman" pitchFamily="18" charset="0"/>
                  <a:sym typeface="Symbol"/>
                </a:endParaRPr>
              </a:p>
              <a:p>
                <a:pPr marL="342900" indent="-342900" fontAlgn="base"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Now, what happens if we search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[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2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2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]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, and consider a “</a:t>
                </a:r>
                <a:r>
                  <a:rPr lang="en-GB" sz="2000" i="1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group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” of coalitions to be one in which the sizes of the coalitions match any of the following?</a:t>
                </a:r>
              </a:p>
              <a:p>
                <a:pPr marL="342900" indent="-342900" fontAlgn="base"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endParaRPr lang="en-GB" sz="2000" dirty="0" smtClean="0">
                  <a:solidFill>
                    <a:srgbClr val="00007D"/>
                  </a:solidFill>
                  <a:latin typeface="+mj-lt"/>
                  <a:cs typeface="Times New Roman" pitchFamily="18" charset="0"/>
                  <a:sym typeface="Symbol"/>
                </a:endParaRPr>
              </a:p>
              <a:p>
                <a:pPr marL="342900" indent="-342900" fontAlgn="base"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endParaRPr lang="en-GB" sz="2000" dirty="0">
                  <a:solidFill>
                    <a:srgbClr val="FF0000"/>
                  </a:solidFill>
                  <a:latin typeface="+mj-lt"/>
                  <a:cs typeface="Sakkal Majalla" pitchFamily="2" charset="-78"/>
                  <a:sym typeface="Symbol"/>
                </a:endParaRPr>
              </a:p>
            </p:txBody>
          </p:sp>
        </mc:Choice>
        <mc:Fallback xmlns="">
          <p:sp>
            <p:nvSpPr>
              <p:cNvPr id="6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4742" y="860589"/>
                <a:ext cx="7963933" cy="2103318"/>
              </a:xfrm>
              <a:prstGeom prst="rect">
                <a:avLst/>
              </a:prstGeom>
              <a:blipFill rotWithShape="1">
                <a:blip r:embed="rId3"/>
                <a:stretch>
                  <a:fillRect l="-689" t="-1449" r="-230" b="-231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0EB0CE05-AAA4-435D-9296-F0417D8A7F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570016" y="87313"/>
            <a:ext cx="7968342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Anytime Algorithms</a:t>
            </a: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4901645" y="3342586"/>
            <a:ext cx="1404301" cy="2373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[2,1]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[2,1,1]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[2,1,1,1]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[2,1,1,1,1]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[2,1,1,1,1,1]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[2,1,1,1,1,1,1]</a:t>
            </a:r>
            <a:endParaRPr lang="en-GB" sz="1600" b="1" dirty="0">
              <a:cs typeface="Times New Roman" pitchFamily="18" charset="0"/>
            </a:endParaRP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[2,1,1,1,1,1,1,1]</a:t>
            </a:r>
            <a:endParaRPr lang="en-GB" sz="1600" b="1" dirty="0">
              <a:cs typeface="Times New Roman" pitchFamily="18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6992075" y="3671574"/>
            <a:ext cx="1239174" cy="2012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>
                <a:cs typeface="Times New Roman" pitchFamily="18" charset="0"/>
              </a:rPr>
              <a:t>[</a:t>
            </a:r>
            <a:r>
              <a:rPr lang="en-GB" sz="1600" b="1" dirty="0" smtClean="0">
                <a:cs typeface="Times New Roman" pitchFamily="18" charset="0"/>
              </a:rPr>
              <a:t>2,2]</a:t>
            </a:r>
            <a:endParaRPr lang="en-GB" sz="1600" b="1" dirty="0">
              <a:cs typeface="Times New Roman" pitchFamily="18" charset="0"/>
            </a:endParaRP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[2,2,1]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[2,2,1,1]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[2,2,1,1,1]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[2,2,1,1,1,1]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[2,2,1,1,1,1,1]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749521" y="3084901"/>
            <a:ext cx="1783062" cy="305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[1,1]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[1,1,1]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[1,1,1,1]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[1,1,1,1,1]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>
                <a:cs typeface="Times New Roman" pitchFamily="18" charset="0"/>
              </a:rPr>
              <a:t>[</a:t>
            </a:r>
            <a:r>
              <a:rPr lang="en-GB" sz="1600" b="1" dirty="0" smtClean="0">
                <a:cs typeface="Times New Roman" pitchFamily="18" charset="0"/>
              </a:rPr>
              <a:t>1,1,1,1,1,1]</a:t>
            </a:r>
            <a:endParaRPr lang="en-GB" sz="1600" b="1" dirty="0">
              <a:cs typeface="Times New Roman" pitchFamily="18" charset="0"/>
            </a:endParaRP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>
                <a:cs typeface="Times New Roman" pitchFamily="18" charset="0"/>
              </a:rPr>
              <a:t>[</a:t>
            </a:r>
            <a:r>
              <a:rPr lang="en-GB" sz="1600" b="1" dirty="0" smtClean="0">
                <a:cs typeface="Times New Roman" pitchFamily="18" charset="0"/>
              </a:rPr>
              <a:t>1,1,1,1,1,1,1]</a:t>
            </a:r>
            <a:endParaRPr lang="en-GB" sz="1600" b="1" dirty="0">
              <a:cs typeface="Times New Roman" pitchFamily="18" charset="0"/>
            </a:endParaRP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>
                <a:cs typeface="Times New Roman" pitchFamily="18" charset="0"/>
              </a:rPr>
              <a:t>[</a:t>
            </a:r>
            <a:r>
              <a:rPr lang="en-GB" sz="1600" b="1" dirty="0" smtClean="0">
                <a:cs typeface="Times New Roman" pitchFamily="18" charset="0"/>
              </a:rPr>
              <a:t>1,1,1,1,1,1,1,1]</a:t>
            </a:r>
            <a:endParaRPr lang="en-GB" sz="1600" b="1" dirty="0">
              <a:cs typeface="Times New Roman" pitchFamily="18" charset="0"/>
            </a:endParaRP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>
                <a:cs typeface="Times New Roman" pitchFamily="18" charset="0"/>
              </a:rPr>
              <a:t>[</a:t>
            </a:r>
            <a:r>
              <a:rPr lang="en-GB" sz="1600" b="1" dirty="0" smtClean="0">
                <a:cs typeface="Times New Roman" pitchFamily="18" charset="0"/>
              </a:rPr>
              <a:t>1,1,1,1,1,1,1,1,1]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>
                <a:cs typeface="Times New Roman" pitchFamily="18" charset="0"/>
              </a:rPr>
              <a:t>[</a:t>
            </a:r>
            <a:r>
              <a:rPr lang="en-GB" sz="1600" b="1" dirty="0" smtClean="0">
                <a:cs typeface="Times New Roman" pitchFamily="18" charset="0"/>
              </a:rPr>
              <a:t>1,1,1,1,1,1,1,1,1,1]</a:t>
            </a:r>
            <a:endParaRPr lang="en-GB" sz="1600" b="1" dirty="0">
              <a:cs typeface="Times New Roman" pitchFamily="18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654761" y="3075375"/>
            <a:ext cx="507414" cy="33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[1]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[2]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[3]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[4]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[5]</a:t>
            </a:r>
            <a:endParaRPr lang="en-GB" sz="1600" b="1" dirty="0">
              <a:cs typeface="Times New Roman" pitchFamily="18" charset="0"/>
            </a:endParaRP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[6]</a:t>
            </a:r>
            <a:endParaRPr lang="en-GB" sz="1600" b="1" dirty="0">
              <a:cs typeface="Times New Roman" pitchFamily="18" charset="0"/>
            </a:endParaRP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[7]</a:t>
            </a:r>
            <a:endParaRPr lang="en-GB" sz="1600" b="1" dirty="0">
              <a:cs typeface="Times New Roman" pitchFamily="18" charset="0"/>
            </a:endParaRP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[8]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[9]</a:t>
            </a:r>
          </a:p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1600" b="1" dirty="0" smtClean="0">
                <a:cs typeface="Times New Roman" pitchFamily="18" charset="0"/>
              </a:rPr>
              <a:t>[10]</a:t>
            </a:r>
            <a:endParaRPr lang="en-GB" sz="1600" b="1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80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Box 114"/>
          <p:cNvSpPr txBox="1"/>
          <p:nvPr/>
        </p:nvSpPr>
        <p:spPr>
          <a:xfrm>
            <a:off x="7096292" y="1789727"/>
            <a:ext cx="39718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800" b="1" dirty="0" smtClean="0">
                <a:solidFill>
                  <a:srgbClr val="0065FA"/>
                </a:solidFill>
                <a:latin typeface="Lucida Calligraphy" pitchFamily="66" charset="0"/>
                <a:cs typeface="Arial" pitchFamily="34" charset="0"/>
              </a:rPr>
              <a:t>P</a:t>
            </a:r>
            <a:endParaRPr lang="en-US" sz="2800" b="1" baseline="-20000" dirty="0">
              <a:solidFill>
                <a:srgbClr val="0065FA"/>
              </a:solidFill>
              <a:latin typeface="Lucida Calligraphy" pitchFamily="66" charset="0"/>
              <a:cs typeface="Arial" pitchFamily="34" charset="0"/>
            </a:endParaRPr>
          </a:p>
        </p:txBody>
      </p:sp>
      <p:sp>
        <p:nvSpPr>
          <p:cNvPr id="405" name="TextBox 404"/>
          <p:cNvSpPr txBox="1"/>
          <p:nvPr/>
        </p:nvSpPr>
        <p:spPr>
          <a:xfrm>
            <a:off x="7390064" y="1713578"/>
            <a:ext cx="16422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800" b="1" i="1" dirty="0" smtClean="0">
                <a:solidFill>
                  <a:srgbClr val="0065FA"/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endParaRPr lang="en-US" sz="2800" b="1" i="1" baseline="-20000" dirty="0">
              <a:solidFill>
                <a:srgbClr val="0065F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0" name="TextBox 319"/>
          <p:cNvSpPr txBox="1"/>
          <p:nvPr/>
        </p:nvSpPr>
        <p:spPr>
          <a:xfrm>
            <a:off x="8052380" y="2219034"/>
            <a:ext cx="397189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4500" b="1" dirty="0" smtClean="0">
                <a:solidFill>
                  <a:srgbClr val="FAA534"/>
                </a:solidFill>
                <a:latin typeface="Lucida Calligraphy" pitchFamily="66" charset="0"/>
                <a:cs typeface="Arial" pitchFamily="34" charset="0"/>
              </a:rPr>
              <a:t>P</a:t>
            </a:r>
            <a:endParaRPr lang="en-US" sz="4500" b="1" baseline="-20000" dirty="0">
              <a:solidFill>
                <a:srgbClr val="FAA534"/>
              </a:solidFill>
              <a:latin typeface="Lucida Calligraphy" pitchFamily="66" charset="0"/>
              <a:cs typeface="Arial" pitchFamily="34" charset="0"/>
            </a:endParaRPr>
          </a:p>
        </p:txBody>
      </p:sp>
      <p:sp>
        <p:nvSpPr>
          <p:cNvPr id="321" name="TextBox 320"/>
          <p:cNvSpPr txBox="1"/>
          <p:nvPr/>
        </p:nvSpPr>
        <p:spPr>
          <a:xfrm>
            <a:off x="8551697" y="2046237"/>
            <a:ext cx="164224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3500" b="1" dirty="0">
                <a:solidFill>
                  <a:srgbClr val="FAA534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US" sz="3500" b="1" baseline="-20000" dirty="0">
              <a:solidFill>
                <a:srgbClr val="FAA53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0EB0CE05-AAA4-435D-9296-F0417D8A7F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9" name="Rectangle 3"/>
          <p:cNvSpPr>
            <a:spLocks noChangeArrowheads="1"/>
          </p:cNvSpPr>
          <p:nvPr/>
        </p:nvSpPr>
        <p:spPr bwMode="auto">
          <a:xfrm>
            <a:off x="570016" y="87313"/>
            <a:ext cx="7968342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Anytime Algorithms</a:t>
            </a:r>
          </a:p>
        </p:txBody>
      </p:sp>
      <p:sp>
        <p:nvSpPr>
          <p:cNvPr id="241" name="AutoShape 11"/>
          <p:cNvSpPr>
            <a:spLocks noChangeArrowheads="1"/>
          </p:cNvSpPr>
          <p:nvPr/>
        </p:nvSpPr>
        <p:spPr bwMode="auto">
          <a:xfrm>
            <a:off x="2114808" y="4229724"/>
            <a:ext cx="773834" cy="269020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42" name="AutoShape 11"/>
          <p:cNvSpPr>
            <a:spLocks noChangeArrowheads="1"/>
          </p:cNvSpPr>
          <p:nvPr/>
        </p:nvSpPr>
        <p:spPr bwMode="auto">
          <a:xfrm>
            <a:off x="4606619" y="3269031"/>
            <a:ext cx="527345" cy="253938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43" name="AutoShape 11"/>
          <p:cNvSpPr>
            <a:spLocks noChangeArrowheads="1"/>
          </p:cNvSpPr>
          <p:nvPr/>
        </p:nvSpPr>
        <p:spPr bwMode="auto">
          <a:xfrm>
            <a:off x="2113341" y="3285157"/>
            <a:ext cx="512434" cy="253938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44" name="AutoShape 11"/>
          <p:cNvSpPr>
            <a:spLocks noChangeArrowheads="1"/>
          </p:cNvSpPr>
          <p:nvPr/>
        </p:nvSpPr>
        <p:spPr bwMode="auto">
          <a:xfrm>
            <a:off x="2701917" y="3747704"/>
            <a:ext cx="647951" cy="254449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45" name="AutoShape 11"/>
          <p:cNvSpPr>
            <a:spLocks noChangeArrowheads="1"/>
          </p:cNvSpPr>
          <p:nvPr/>
        </p:nvSpPr>
        <p:spPr bwMode="auto">
          <a:xfrm>
            <a:off x="3468262" y="3748575"/>
            <a:ext cx="647951" cy="254449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46" name="AutoShape 11"/>
          <p:cNvSpPr>
            <a:spLocks noChangeArrowheads="1"/>
          </p:cNvSpPr>
          <p:nvPr/>
        </p:nvSpPr>
        <p:spPr bwMode="auto">
          <a:xfrm>
            <a:off x="1941089" y="3750510"/>
            <a:ext cx="647951" cy="254449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47" name="AutoShape 11"/>
          <p:cNvSpPr>
            <a:spLocks noChangeArrowheads="1"/>
          </p:cNvSpPr>
          <p:nvPr/>
        </p:nvSpPr>
        <p:spPr bwMode="auto">
          <a:xfrm>
            <a:off x="7937414" y="3255931"/>
            <a:ext cx="553850" cy="253938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48" name="AutoShape 11"/>
          <p:cNvSpPr>
            <a:spLocks noChangeArrowheads="1"/>
          </p:cNvSpPr>
          <p:nvPr/>
        </p:nvSpPr>
        <p:spPr bwMode="auto">
          <a:xfrm>
            <a:off x="7112593" y="3257256"/>
            <a:ext cx="553850" cy="253938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49" name="AutoShape 11"/>
          <p:cNvSpPr>
            <a:spLocks noChangeArrowheads="1"/>
          </p:cNvSpPr>
          <p:nvPr/>
        </p:nvSpPr>
        <p:spPr bwMode="auto">
          <a:xfrm>
            <a:off x="6293941" y="3254915"/>
            <a:ext cx="553850" cy="253938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50" name="AutoShape 11"/>
          <p:cNvSpPr>
            <a:spLocks noChangeArrowheads="1"/>
          </p:cNvSpPr>
          <p:nvPr/>
        </p:nvSpPr>
        <p:spPr bwMode="auto">
          <a:xfrm>
            <a:off x="5470322" y="3258257"/>
            <a:ext cx="553850" cy="253938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51" name="AutoShape 11"/>
          <p:cNvSpPr>
            <a:spLocks noChangeArrowheads="1"/>
          </p:cNvSpPr>
          <p:nvPr/>
        </p:nvSpPr>
        <p:spPr bwMode="auto">
          <a:xfrm>
            <a:off x="3722277" y="3268782"/>
            <a:ext cx="533404" cy="253938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52" name="AutoShape 11"/>
          <p:cNvSpPr>
            <a:spLocks noChangeArrowheads="1"/>
          </p:cNvSpPr>
          <p:nvPr/>
        </p:nvSpPr>
        <p:spPr bwMode="auto">
          <a:xfrm>
            <a:off x="2882963" y="3279541"/>
            <a:ext cx="527106" cy="253938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54" name="Text Box 12"/>
          <p:cNvSpPr txBox="1">
            <a:spLocks noChangeArrowheads="1"/>
          </p:cNvSpPr>
          <p:nvPr/>
        </p:nvSpPr>
        <p:spPr bwMode="auto">
          <a:xfrm>
            <a:off x="4889270" y="5217734"/>
            <a:ext cx="89112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[3,2,1,1,1,1,1]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255" name="Text Box 13"/>
          <p:cNvSpPr txBox="1">
            <a:spLocks noChangeArrowheads="1"/>
          </p:cNvSpPr>
          <p:nvPr/>
        </p:nvSpPr>
        <p:spPr bwMode="auto">
          <a:xfrm>
            <a:off x="3989618" y="5627161"/>
            <a:ext cx="100828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[3,1,1,1,1,1,1,1]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256" name="Oval 255"/>
          <p:cNvSpPr/>
          <p:nvPr/>
        </p:nvSpPr>
        <p:spPr>
          <a:xfrm>
            <a:off x="1877648" y="1821533"/>
            <a:ext cx="6903688" cy="4905489"/>
          </a:xfrm>
          <a:prstGeom prst="ellipse">
            <a:avLst/>
          </a:prstGeom>
          <a:noFill/>
          <a:ln w="38100">
            <a:solidFill>
              <a:srgbClr val="FAA5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7" name="AutoShape 11"/>
          <p:cNvSpPr>
            <a:spLocks noChangeArrowheads="1"/>
          </p:cNvSpPr>
          <p:nvPr/>
        </p:nvSpPr>
        <p:spPr bwMode="auto">
          <a:xfrm>
            <a:off x="2428071" y="4718298"/>
            <a:ext cx="907682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58" name="AutoShape 11"/>
          <p:cNvSpPr>
            <a:spLocks noChangeArrowheads="1"/>
          </p:cNvSpPr>
          <p:nvPr/>
        </p:nvSpPr>
        <p:spPr bwMode="auto">
          <a:xfrm>
            <a:off x="6267798" y="5165735"/>
            <a:ext cx="1050840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59" name="AutoShape 11"/>
          <p:cNvSpPr>
            <a:spLocks noChangeArrowheads="1"/>
          </p:cNvSpPr>
          <p:nvPr/>
        </p:nvSpPr>
        <p:spPr bwMode="auto">
          <a:xfrm>
            <a:off x="4810363" y="5173686"/>
            <a:ext cx="1050840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60" name="AutoShape 11"/>
          <p:cNvSpPr>
            <a:spLocks noChangeArrowheads="1"/>
          </p:cNvSpPr>
          <p:nvPr/>
        </p:nvSpPr>
        <p:spPr bwMode="auto">
          <a:xfrm>
            <a:off x="3398296" y="5176493"/>
            <a:ext cx="1050840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61" name="AutoShape 11"/>
          <p:cNvSpPr>
            <a:spLocks noChangeArrowheads="1"/>
          </p:cNvSpPr>
          <p:nvPr/>
        </p:nvSpPr>
        <p:spPr bwMode="auto">
          <a:xfrm>
            <a:off x="3935625" y="5589240"/>
            <a:ext cx="1154191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62" name="Text Box 8"/>
          <p:cNvSpPr txBox="1">
            <a:spLocks noChangeArrowheads="1"/>
          </p:cNvSpPr>
          <p:nvPr/>
        </p:nvSpPr>
        <p:spPr bwMode="auto">
          <a:xfrm>
            <a:off x="2939379" y="3314176"/>
            <a:ext cx="41517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[7,2,1]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263" name="Text Box 8"/>
          <p:cNvSpPr txBox="1">
            <a:spLocks noChangeArrowheads="1"/>
          </p:cNvSpPr>
          <p:nvPr/>
        </p:nvSpPr>
        <p:spPr bwMode="auto">
          <a:xfrm>
            <a:off x="3789492" y="3301807"/>
            <a:ext cx="41517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[6,3,1]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264" name="Text Box 8"/>
          <p:cNvSpPr txBox="1">
            <a:spLocks noChangeArrowheads="1"/>
          </p:cNvSpPr>
          <p:nvPr/>
        </p:nvSpPr>
        <p:spPr bwMode="auto">
          <a:xfrm>
            <a:off x="5542321" y="3297775"/>
            <a:ext cx="41517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[5,4,1]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265" name="Text Box 8"/>
          <p:cNvSpPr txBox="1">
            <a:spLocks noChangeArrowheads="1"/>
          </p:cNvSpPr>
          <p:nvPr/>
        </p:nvSpPr>
        <p:spPr bwMode="auto">
          <a:xfrm>
            <a:off x="6364236" y="3282151"/>
            <a:ext cx="41517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[5,3,2]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266" name="Text Box 8"/>
          <p:cNvSpPr txBox="1">
            <a:spLocks noChangeArrowheads="1"/>
          </p:cNvSpPr>
          <p:nvPr/>
        </p:nvSpPr>
        <p:spPr bwMode="auto">
          <a:xfrm>
            <a:off x="7192551" y="3292167"/>
            <a:ext cx="41517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[4,4,2]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267" name="Text Box 8"/>
          <p:cNvSpPr txBox="1">
            <a:spLocks noChangeArrowheads="1"/>
          </p:cNvSpPr>
          <p:nvPr/>
        </p:nvSpPr>
        <p:spPr bwMode="auto">
          <a:xfrm>
            <a:off x="8003237" y="3298517"/>
            <a:ext cx="41517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[4,3,3]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268" name="AutoShape 3"/>
          <p:cNvSpPr>
            <a:spLocks noChangeArrowheads="1"/>
          </p:cNvSpPr>
          <p:nvPr/>
        </p:nvSpPr>
        <p:spPr bwMode="auto">
          <a:xfrm>
            <a:off x="5113535" y="1984228"/>
            <a:ext cx="421335" cy="275583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91" name="Text Box 6"/>
          <p:cNvSpPr txBox="1">
            <a:spLocks noChangeArrowheads="1"/>
          </p:cNvSpPr>
          <p:nvPr/>
        </p:nvSpPr>
        <p:spPr bwMode="auto">
          <a:xfrm>
            <a:off x="5173387" y="2028401"/>
            <a:ext cx="25648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[</a:t>
            </a: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10]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292" name="AutoShape 3"/>
          <p:cNvSpPr>
            <a:spLocks noChangeArrowheads="1"/>
          </p:cNvSpPr>
          <p:nvPr/>
        </p:nvSpPr>
        <p:spPr bwMode="auto">
          <a:xfrm>
            <a:off x="3755428" y="2392154"/>
            <a:ext cx="421335" cy="275583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93" name="Text Box 7"/>
          <p:cNvSpPr txBox="1">
            <a:spLocks noChangeArrowheads="1"/>
          </p:cNvSpPr>
          <p:nvPr/>
        </p:nvSpPr>
        <p:spPr bwMode="auto">
          <a:xfrm>
            <a:off x="3810580" y="2436051"/>
            <a:ext cx="29655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[9,1]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294" name="AutoShape 3"/>
          <p:cNvSpPr>
            <a:spLocks noChangeArrowheads="1"/>
          </p:cNvSpPr>
          <p:nvPr/>
        </p:nvSpPr>
        <p:spPr bwMode="auto">
          <a:xfrm>
            <a:off x="4445565" y="2382958"/>
            <a:ext cx="421335" cy="275583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295" name="Text Box 7"/>
          <p:cNvSpPr txBox="1">
            <a:spLocks noChangeArrowheads="1"/>
          </p:cNvSpPr>
          <p:nvPr/>
        </p:nvSpPr>
        <p:spPr bwMode="auto">
          <a:xfrm>
            <a:off x="4500717" y="2426855"/>
            <a:ext cx="29655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[8,2]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296" name="Text Box 7"/>
          <p:cNvSpPr txBox="1">
            <a:spLocks noChangeArrowheads="1"/>
          </p:cNvSpPr>
          <p:nvPr/>
        </p:nvSpPr>
        <p:spPr bwMode="auto">
          <a:xfrm>
            <a:off x="5187335" y="2433095"/>
            <a:ext cx="29655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[7,3]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11" name="AutoShape 3"/>
          <p:cNvSpPr>
            <a:spLocks noChangeArrowheads="1"/>
          </p:cNvSpPr>
          <p:nvPr/>
        </p:nvSpPr>
        <p:spPr bwMode="auto">
          <a:xfrm>
            <a:off x="5800011" y="2382278"/>
            <a:ext cx="421335" cy="275583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12" name="Text Box 7"/>
          <p:cNvSpPr txBox="1">
            <a:spLocks noChangeArrowheads="1"/>
          </p:cNvSpPr>
          <p:nvPr/>
        </p:nvSpPr>
        <p:spPr bwMode="auto">
          <a:xfrm>
            <a:off x="5855163" y="2426175"/>
            <a:ext cx="29655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[6,4]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18" name="AutoShape 3"/>
          <p:cNvSpPr>
            <a:spLocks noChangeArrowheads="1"/>
          </p:cNvSpPr>
          <p:nvPr/>
        </p:nvSpPr>
        <p:spPr bwMode="auto">
          <a:xfrm>
            <a:off x="6479561" y="2378651"/>
            <a:ext cx="421335" cy="275583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19" name="Text Box 7"/>
          <p:cNvSpPr txBox="1">
            <a:spLocks noChangeArrowheads="1"/>
          </p:cNvSpPr>
          <p:nvPr/>
        </p:nvSpPr>
        <p:spPr bwMode="auto">
          <a:xfrm>
            <a:off x="6534713" y="2422548"/>
            <a:ext cx="296556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[5,5]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22" name="Text Box 10"/>
          <p:cNvSpPr txBox="1">
            <a:spLocks noChangeArrowheads="1"/>
          </p:cNvSpPr>
          <p:nvPr/>
        </p:nvSpPr>
        <p:spPr bwMode="auto">
          <a:xfrm>
            <a:off x="2178135" y="4269420"/>
            <a:ext cx="653359" cy="1906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[6,1,1,1,1]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23" name="Text Box 8"/>
          <p:cNvSpPr txBox="1">
            <a:spLocks noChangeArrowheads="1"/>
          </p:cNvSpPr>
          <p:nvPr/>
        </p:nvSpPr>
        <p:spPr bwMode="auto">
          <a:xfrm>
            <a:off x="4662695" y="3295218"/>
            <a:ext cx="415178" cy="18466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[6,2,2]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24" name="Text Box 8"/>
          <p:cNvSpPr txBox="1">
            <a:spLocks noChangeArrowheads="1"/>
          </p:cNvSpPr>
          <p:nvPr/>
        </p:nvSpPr>
        <p:spPr bwMode="auto">
          <a:xfrm>
            <a:off x="2161491" y="3303667"/>
            <a:ext cx="41517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[8,1,1]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25" name="Oval 324"/>
          <p:cNvSpPr/>
          <p:nvPr/>
        </p:nvSpPr>
        <p:spPr>
          <a:xfrm>
            <a:off x="3309400" y="1917688"/>
            <a:ext cx="4018315" cy="1294195"/>
          </a:xfrm>
          <a:prstGeom prst="ellipse">
            <a:avLst/>
          </a:prstGeom>
          <a:noFill/>
          <a:ln w="38100">
            <a:solidFill>
              <a:srgbClr val="0065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65FA"/>
              </a:solidFill>
            </a:endParaRPr>
          </a:p>
        </p:txBody>
      </p:sp>
      <p:sp>
        <p:nvSpPr>
          <p:cNvPr id="326" name="Rectangle 325"/>
          <p:cNvSpPr/>
          <p:nvPr/>
        </p:nvSpPr>
        <p:spPr>
          <a:xfrm>
            <a:off x="1998164" y="3785401"/>
            <a:ext cx="533800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[7,1,1,1]</a:t>
            </a:r>
            <a:endParaRPr lang="en-GB" dirty="0"/>
          </a:p>
        </p:txBody>
      </p:sp>
      <p:sp>
        <p:nvSpPr>
          <p:cNvPr id="327" name="Rectangle 326"/>
          <p:cNvSpPr/>
          <p:nvPr/>
        </p:nvSpPr>
        <p:spPr>
          <a:xfrm>
            <a:off x="2767672" y="3776127"/>
            <a:ext cx="533800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[6,2,1,1]</a:t>
            </a:r>
            <a:endParaRPr lang="en-GB" dirty="0"/>
          </a:p>
        </p:txBody>
      </p:sp>
      <p:sp>
        <p:nvSpPr>
          <p:cNvPr id="328" name="Rectangle 327"/>
          <p:cNvSpPr/>
          <p:nvPr/>
        </p:nvSpPr>
        <p:spPr>
          <a:xfrm>
            <a:off x="3516412" y="3776903"/>
            <a:ext cx="56906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[5,3,1,1] </a:t>
            </a:r>
            <a:endParaRPr lang="en-GB" dirty="0"/>
          </a:p>
        </p:txBody>
      </p:sp>
      <p:sp>
        <p:nvSpPr>
          <p:cNvPr id="329" name="AutoShape 11"/>
          <p:cNvSpPr>
            <a:spLocks noChangeArrowheads="1"/>
          </p:cNvSpPr>
          <p:nvPr/>
        </p:nvSpPr>
        <p:spPr bwMode="auto">
          <a:xfrm>
            <a:off x="4235296" y="3753127"/>
            <a:ext cx="647951" cy="254449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30" name="Rectangle 329"/>
          <p:cNvSpPr/>
          <p:nvPr/>
        </p:nvSpPr>
        <p:spPr>
          <a:xfrm>
            <a:off x="4283446" y="3781455"/>
            <a:ext cx="56906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[</a:t>
            </a: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5,2,2,1</a:t>
            </a:r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] </a:t>
            </a:r>
            <a:endParaRPr lang="en-GB" dirty="0"/>
          </a:p>
        </p:txBody>
      </p:sp>
      <p:sp>
        <p:nvSpPr>
          <p:cNvPr id="331" name="AutoShape 11"/>
          <p:cNvSpPr>
            <a:spLocks noChangeArrowheads="1"/>
          </p:cNvSpPr>
          <p:nvPr/>
        </p:nvSpPr>
        <p:spPr bwMode="auto">
          <a:xfrm>
            <a:off x="5010508" y="3753127"/>
            <a:ext cx="647951" cy="254449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32" name="Rectangle 331"/>
          <p:cNvSpPr/>
          <p:nvPr/>
        </p:nvSpPr>
        <p:spPr>
          <a:xfrm>
            <a:off x="5058658" y="3781455"/>
            <a:ext cx="56906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[4,4,1,1</a:t>
            </a:r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] </a:t>
            </a:r>
            <a:endParaRPr lang="en-GB" dirty="0"/>
          </a:p>
        </p:txBody>
      </p:sp>
      <p:sp>
        <p:nvSpPr>
          <p:cNvPr id="333" name="AutoShape 11"/>
          <p:cNvSpPr>
            <a:spLocks noChangeArrowheads="1"/>
          </p:cNvSpPr>
          <p:nvPr/>
        </p:nvSpPr>
        <p:spPr bwMode="auto">
          <a:xfrm>
            <a:off x="5779044" y="3754267"/>
            <a:ext cx="647951" cy="254449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34" name="Rectangle 333"/>
          <p:cNvSpPr/>
          <p:nvPr/>
        </p:nvSpPr>
        <p:spPr>
          <a:xfrm>
            <a:off x="5827194" y="3782595"/>
            <a:ext cx="56906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[4,3,2,1</a:t>
            </a:r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] </a:t>
            </a:r>
            <a:endParaRPr lang="en-GB" dirty="0"/>
          </a:p>
        </p:txBody>
      </p:sp>
      <p:sp>
        <p:nvSpPr>
          <p:cNvPr id="335" name="AutoShape 11"/>
          <p:cNvSpPr>
            <a:spLocks noChangeArrowheads="1"/>
          </p:cNvSpPr>
          <p:nvPr/>
        </p:nvSpPr>
        <p:spPr bwMode="auto">
          <a:xfrm>
            <a:off x="8065410" y="3758213"/>
            <a:ext cx="647951" cy="254449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36" name="Rectangle 335"/>
          <p:cNvSpPr/>
          <p:nvPr/>
        </p:nvSpPr>
        <p:spPr>
          <a:xfrm>
            <a:off x="8113560" y="3786541"/>
            <a:ext cx="56906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[3,3,3,1</a:t>
            </a:r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] </a:t>
            </a:r>
            <a:endParaRPr lang="en-GB" dirty="0"/>
          </a:p>
        </p:txBody>
      </p:sp>
      <p:sp>
        <p:nvSpPr>
          <p:cNvPr id="337" name="AutoShape 11"/>
          <p:cNvSpPr>
            <a:spLocks noChangeArrowheads="1"/>
          </p:cNvSpPr>
          <p:nvPr/>
        </p:nvSpPr>
        <p:spPr bwMode="auto">
          <a:xfrm>
            <a:off x="7290111" y="3757073"/>
            <a:ext cx="647951" cy="254449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38" name="Rectangle 337"/>
          <p:cNvSpPr/>
          <p:nvPr/>
        </p:nvSpPr>
        <p:spPr>
          <a:xfrm>
            <a:off x="7338261" y="3785401"/>
            <a:ext cx="56906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[3,3,2,2] </a:t>
            </a:r>
            <a:endParaRPr lang="en-GB" dirty="0"/>
          </a:p>
        </p:txBody>
      </p:sp>
      <p:sp>
        <p:nvSpPr>
          <p:cNvPr id="339" name="AutoShape 11"/>
          <p:cNvSpPr>
            <a:spLocks noChangeArrowheads="1"/>
          </p:cNvSpPr>
          <p:nvPr/>
        </p:nvSpPr>
        <p:spPr bwMode="auto">
          <a:xfrm>
            <a:off x="3051579" y="4231435"/>
            <a:ext cx="773834" cy="269020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40" name="Text Box 10"/>
          <p:cNvSpPr txBox="1">
            <a:spLocks noChangeArrowheads="1"/>
          </p:cNvSpPr>
          <p:nvPr/>
        </p:nvSpPr>
        <p:spPr bwMode="auto">
          <a:xfrm>
            <a:off x="3114906" y="4271131"/>
            <a:ext cx="653359" cy="1906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[5,2,1,1,1]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41" name="AutoShape 11"/>
          <p:cNvSpPr>
            <a:spLocks noChangeArrowheads="1"/>
          </p:cNvSpPr>
          <p:nvPr/>
        </p:nvSpPr>
        <p:spPr bwMode="auto">
          <a:xfrm>
            <a:off x="3999862" y="4231435"/>
            <a:ext cx="773834" cy="269020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42" name="Text Box 10"/>
          <p:cNvSpPr txBox="1">
            <a:spLocks noChangeArrowheads="1"/>
          </p:cNvSpPr>
          <p:nvPr/>
        </p:nvSpPr>
        <p:spPr bwMode="auto">
          <a:xfrm>
            <a:off x="4063189" y="4271131"/>
            <a:ext cx="653359" cy="1906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[4,3,1,1,1]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43" name="AutoShape 11"/>
          <p:cNvSpPr>
            <a:spLocks noChangeArrowheads="1"/>
          </p:cNvSpPr>
          <p:nvPr/>
        </p:nvSpPr>
        <p:spPr bwMode="auto">
          <a:xfrm>
            <a:off x="4943035" y="4232144"/>
            <a:ext cx="773834" cy="269020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44" name="Text Box 10"/>
          <p:cNvSpPr txBox="1">
            <a:spLocks noChangeArrowheads="1"/>
          </p:cNvSpPr>
          <p:nvPr/>
        </p:nvSpPr>
        <p:spPr bwMode="auto">
          <a:xfrm>
            <a:off x="5006362" y="4271840"/>
            <a:ext cx="653359" cy="1906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[4,2,2,1,1]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45" name="AutoShape 11"/>
          <p:cNvSpPr>
            <a:spLocks noChangeArrowheads="1"/>
          </p:cNvSpPr>
          <p:nvPr/>
        </p:nvSpPr>
        <p:spPr bwMode="auto">
          <a:xfrm>
            <a:off x="5865036" y="4232668"/>
            <a:ext cx="773834" cy="269020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46" name="Text Box 10"/>
          <p:cNvSpPr txBox="1">
            <a:spLocks noChangeArrowheads="1"/>
          </p:cNvSpPr>
          <p:nvPr/>
        </p:nvSpPr>
        <p:spPr bwMode="auto">
          <a:xfrm>
            <a:off x="5928363" y="4272364"/>
            <a:ext cx="653359" cy="1906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[3,3,2,1,1]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47" name="AutoShape 11"/>
          <p:cNvSpPr>
            <a:spLocks noChangeArrowheads="1"/>
          </p:cNvSpPr>
          <p:nvPr/>
        </p:nvSpPr>
        <p:spPr bwMode="auto">
          <a:xfrm>
            <a:off x="6815431" y="4232668"/>
            <a:ext cx="773834" cy="269020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48" name="Text Box 10"/>
          <p:cNvSpPr txBox="1">
            <a:spLocks noChangeArrowheads="1"/>
          </p:cNvSpPr>
          <p:nvPr/>
        </p:nvSpPr>
        <p:spPr bwMode="auto">
          <a:xfrm>
            <a:off x="6878758" y="4272364"/>
            <a:ext cx="653359" cy="1906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[3,2,2,2,1]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49" name="AutoShape 11"/>
          <p:cNvSpPr>
            <a:spLocks noChangeArrowheads="1"/>
          </p:cNvSpPr>
          <p:nvPr/>
        </p:nvSpPr>
        <p:spPr bwMode="auto">
          <a:xfrm>
            <a:off x="7758827" y="4235014"/>
            <a:ext cx="773834" cy="269020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50" name="Text Box 10"/>
          <p:cNvSpPr txBox="1">
            <a:spLocks noChangeArrowheads="1"/>
          </p:cNvSpPr>
          <p:nvPr/>
        </p:nvSpPr>
        <p:spPr bwMode="auto">
          <a:xfrm>
            <a:off x="7822154" y="4274710"/>
            <a:ext cx="653359" cy="1906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[2,2,2,2,2]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51" name="Rectangle 350"/>
          <p:cNvSpPr/>
          <p:nvPr/>
        </p:nvSpPr>
        <p:spPr>
          <a:xfrm>
            <a:off x="3489640" y="5221410"/>
            <a:ext cx="88966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[4,1,1,1,1,1,1]</a:t>
            </a:r>
            <a:endParaRPr lang="en-GB" dirty="0"/>
          </a:p>
        </p:txBody>
      </p:sp>
      <p:sp>
        <p:nvSpPr>
          <p:cNvPr id="352" name="Rectangle 351"/>
          <p:cNvSpPr/>
          <p:nvPr/>
        </p:nvSpPr>
        <p:spPr>
          <a:xfrm>
            <a:off x="6329295" y="5216718"/>
            <a:ext cx="924933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 [2,2,2,1,1,1,1]</a:t>
            </a:r>
            <a:endParaRPr lang="en-GB" dirty="0"/>
          </a:p>
        </p:txBody>
      </p:sp>
      <p:sp>
        <p:nvSpPr>
          <p:cNvPr id="353" name="Rectangle 352"/>
          <p:cNvSpPr/>
          <p:nvPr/>
        </p:nvSpPr>
        <p:spPr>
          <a:xfrm>
            <a:off x="2490698" y="4752903"/>
            <a:ext cx="77104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[5,1,1,1,1,1]</a:t>
            </a:r>
            <a:endParaRPr lang="en-GB" dirty="0"/>
          </a:p>
        </p:txBody>
      </p:sp>
      <p:sp>
        <p:nvSpPr>
          <p:cNvPr id="354" name="AutoShape 11"/>
          <p:cNvSpPr>
            <a:spLocks noChangeArrowheads="1"/>
          </p:cNvSpPr>
          <p:nvPr/>
        </p:nvSpPr>
        <p:spPr bwMode="auto">
          <a:xfrm>
            <a:off x="3641742" y="4718298"/>
            <a:ext cx="907682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55" name="Rectangle 354"/>
          <p:cNvSpPr/>
          <p:nvPr/>
        </p:nvSpPr>
        <p:spPr>
          <a:xfrm>
            <a:off x="3704369" y="4752903"/>
            <a:ext cx="77104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[4,2,1,1,1,1</a:t>
            </a:r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]</a:t>
            </a:r>
            <a:endParaRPr lang="en-GB" dirty="0"/>
          </a:p>
        </p:txBody>
      </p:sp>
      <p:sp>
        <p:nvSpPr>
          <p:cNvPr id="356" name="AutoShape 11"/>
          <p:cNvSpPr>
            <a:spLocks noChangeArrowheads="1"/>
          </p:cNvSpPr>
          <p:nvPr/>
        </p:nvSpPr>
        <p:spPr bwMode="auto">
          <a:xfrm>
            <a:off x="4881571" y="4718298"/>
            <a:ext cx="907682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57" name="Rectangle 356"/>
          <p:cNvSpPr/>
          <p:nvPr/>
        </p:nvSpPr>
        <p:spPr>
          <a:xfrm>
            <a:off x="4944198" y="4752903"/>
            <a:ext cx="77104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[3,3,1,1,1,1</a:t>
            </a:r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]</a:t>
            </a:r>
            <a:endParaRPr lang="en-GB" dirty="0"/>
          </a:p>
        </p:txBody>
      </p:sp>
      <p:sp>
        <p:nvSpPr>
          <p:cNvPr id="358" name="AutoShape 11"/>
          <p:cNvSpPr>
            <a:spLocks noChangeArrowheads="1"/>
          </p:cNvSpPr>
          <p:nvPr/>
        </p:nvSpPr>
        <p:spPr bwMode="auto">
          <a:xfrm>
            <a:off x="6112942" y="4718298"/>
            <a:ext cx="907682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59" name="Rectangle 358"/>
          <p:cNvSpPr/>
          <p:nvPr/>
        </p:nvSpPr>
        <p:spPr>
          <a:xfrm>
            <a:off x="6175569" y="4752903"/>
            <a:ext cx="77104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[3,2,2,1,1,1</a:t>
            </a:r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]</a:t>
            </a:r>
            <a:endParaRPr lang="en-GB" dirty="0"/>
          </a:p>
        </p:txBody>
      </p:sp>
      <p:sp>
        <p:nvSpPr>
          <p:cNvPr id="360" name="AutoShape 11"/>
          <p:cNvSpPr>
            <a:spLocks noChangeArrowheads="1"/>
          </p:cNvSpPr>
          <p:nvPr/>
        </p:nvSpPr>
        <p:spPr bwMode="auto">
          <a:xfrm>
            <a:off x="7340061" y="4718298"/>
            <a:ext cx="907682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61" name="Rectangle 360"/>
          <p:cNvSpPr/>
          <p:nvPr/>
        </p:nvSpPr>
        <p:spPr>
          <a:xfrm>
            <a:off x="7402688" y="4752903"/>
            <a:ext cx="77104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[2,2,2,2,1,1</a:t>
            </a:r>
            <a:r>
              <a:rPr lang="en-US" sz="1200" b="1" dirty="0">
                <a:solidFill>
                  <a:prstClr val="black"/>
                </a:solidFill>
                <a:cs typeface="Times New Roman" pitchFamily="18" charset="0"/>
              </a:rPr>
              <a:t>]</a:t>
            </a:r>
            <a:endParaRPr lang="en-GB" dirty="0"/>
          </a:p>
        </p:txBody>
      </p:sp>
      <p:sp>
        <p:nvSpPr>
          <p:cNvPr id="362" name="AutoShape 11"/>
          <p:cNvSpPr>
            <a:spLocks noChangeArrowheads="1"/>
          </p:cNvSpPr>
          <p:nvPr/>
        </p:nvSpPr>
        <p:spPr bwMode="auto">
          <a:xfrm>
            <a:off x="6537051" y="3756815"/>
            <a:ext cx="647951" cy="254449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63" name="Rectangle 362"/>
          <p:cNvSpPr/>
          <p:nvPr/>
        </p:nvSpPr>
        <p:spPr>
          <a:xfrm>
            <a:off x="6585201" y="3785143"/>
            <a:ext cx="56906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[4,2,2,2] </a:t>
            </a:r>
            <a:endParaRPr lang="en-GB" dirty="0"/>
          </a:p>
        </p:txBody>
      </p:sp>
      <p:sp>
        <p:nvSpPr>
          <p:cNvPr id="364" name="AutoShape 3"/>
          <p:cNvSpPr>
            <a:spLocks noChangeArrowheads="1"/>
          </p:cNvSpPr>
          <p:nvPr/>
        </p:nvSpPr>
        <p:spPr bwMode="auto">
          <a:xfrm>
            <a:off x="5125115" y="2377089"/>
            <a:ext cx="421335" cy="275583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65" name="Text Box 15"/>
          <p:cNvSpPr txBox="1">
            <a:spLocks noChangeArrowheads="1"/>
          </p:cNvSpPr>
          <p:nvPr/>
        </p:nvSpPr>
        <p:spPr bwMode="auto">
          <a:xfrm>
            <a:off x="4019129" y="2815749"/>
            <a:ext cx="124553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srgbClr val="FF0000"/>
                </a:solidFill>
                <a:cs typeface="Times New Roman" pitchFamily="18" charset="0"/>
              </a:rPr>
              <a:t>[1,1,1,1,1,1,1,1,1,1]</a:t>
            </a:r>
            <a:endParaRPr lang="en-US" sz="12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367" name="AutoShape 11"/>
          <p:cNvSpPr>
            <a:spLocks noChangeArrowheads="1"/>
          </p:cNvSpPr>
          <p:nvPr/>
        </p:nvSpPr>
        <p:spPr bwMode="auto">
          <a:xfrm>
            <a:off x="3970643" y="2778657"/>
            <a:ext cx="1330984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68" name="Rounded Rectangle 367"/>
          <p:cNvSpPr/>
          <p:nvPr/>
        </p:nvSpPr>
        <p:spPr>
          <a:xfrm>
            <a:off x="2910286" y="3788455"/>
            <a:ext cx="351457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2BA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2BAB2B"/>
              </a:solidFill>
            </a:endParaRPr>
          </a:p>
        </p:txBody>
      </p:sp>
      <p:sp>
        <p:nvSpPr>
          <p:cNvPr id="369" name="Rounded Rectangle 368"/>
          <p:cNvSpPr/>
          <p:nvPr/>
        </p:nvSpPr>
        <p:spPr>
          <a:xfrm>
            <a:off x="2314406" y="4280010"/>
            <a:ext cx="481954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0" name="Rounded Rectangle 369"/>
          <p:cNvSpPr/>
          <p:nvPr/>
        </p:nvSpPr>
        <p:spPr>
          <a:xfrm>
            <a:off x="3252782" y="4269420"/>
            <a:ext cx="481954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2BA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1" name="Rounded Rectangle 370"/>
          <p:cNvSpPr/>
          <p:nvPr/>
        </p:nvSpPr>
        <p:spPr>
          <a:xfrm>
            <a:off x="2300282" y="3312617"/>
            <a:ext cx="227671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2" name="Rounded Rectangle 371"/>
          <p:cNvSpPr/>
          <p:nvPr/>
        </p:nvSpPr>
        <p:spPr>
          <a:xfrm>
            <a:off x="3079860" y="3320481"/>
            <a:ext cx="235693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2BA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2BAB2B"/>
              </a:solidFill>
            </a:endParaRPr>
          </a:p>
        </p:txBody>
      </p:sp>
      <p:sp>
        <p:nvSpPr>
          <p:cNvPr id="373" name="Rounded Rectangle 372"/>
          <p:cNvSpPr/>
          <p:nvPr/>
        </p:nvSpPr>
        <p:spPr>
          <a:xfrm>
            <a:off x="4427002" y="3788802"/>
            <a:ext cx="346694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2BA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4" name="Rounded Rectangle 373"/>
          <p:cNvSpPr/>
          <p:nvPr/>
        </p:nvSpPr>
        <p:spPr>
          <a:xfrm>
            <a:off x="3772282" y="3780744"/>
            <a:ext cx="246847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5" name="Rounded Rectangle 374"/>
          <p:cNvSpPr/>
          <p:nvPr/>
        </p:nvSpPr>
        <p:spPr>
          <a:xfrm>
            <a:off x="4325712" y="4275758"/>
            <a:ext cx="336983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6" name="Rounded Rectangle 375"/>
          <p:cNvSpPr/>
          <p:nvPr/>
        </p:nvSpPr>
        <p:spPr>
          <a:xfrm>
            <a:off x="2138678" y="3792466"/>
            <a:ext cx="351457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7" name="Rounded Rectangle 376"/>
          <p:cNvSpPr/>
          <p:nvPr/>
        </p:nvSpPr>
        <p:spPr>
          <a:xfrm>
            <a:off x="2640934" y="4760119"/>
            <a:ext cx="556771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8" name="Rounded Rectangle 377"/>
          <p:cNvSpPr/>
          <p:nvPr/>
        </p:nvSpPr>
        <p:spPr>
          <a:xfrm>
            <a:off x="3853442" y="4760119"/>
            <a:ext cx="556771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2BA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9" name="Rounded Rectangle 378"/>
          <p:cNvSpPr/>
          <p:nvPr/>
        </p:nvSpPr>
        <p:spPr>
          <a:xfrm>
            <a:off x="5139902" y="4278230"/>
            <a:ext cx="477632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2BA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0" name="Rounded Rectangle 379"/>
          <p:cNvSpPr/>
          <p:nvPr/>
        </p:nvSpPr>
        <p:spPr>
          <a:xfrm>
            <a:off x="5314546" y="3788802"/>
            <a:ext cx="223764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1" name="Rounded Rectangle 380"/>
          <p:cNvSpPr/>
          <p:nvPr/>
        </p:nvSpPr>
        <p:spPr>
          <a:xfrm>
            <a:off x="6090921" y="3775416"/>
            <a:ext cx="223764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2BA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2" name="Rounded Rectangle 381"/>
          <p:cNvSpPr/>
          <p:nvPr/>
        </p:nvSpPr>
        <p:spPr>
          <a:xfrm>
            <a:off x="6846765" y="3783438"/>
            <a:ext cx="223764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2BA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3" name="Rounded Rectangle 382"/>
          <p:cNvSpPr/>
          <p:nvPr/>
        </p:nvSpPr>
        <p:spPr>
          <a:xfrm>
            <a:off x="6191213" y="4278230"/>
            <a:ext cx="347354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2BA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4" name="Rounded Rectangle 383"/>
          <p:cNvSpPr/>
          <p:nvPr/>
        </p:nvSpPr>
        <p:spPr>
          <a:xfrm>
            <a:off x="4801284" y="3299351"/>
            <a:ext cx="233308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2BA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5" name="Rounded Rectangle 384"/>
          <p:cNvSpPr/>
          <p:nvPr/>
        </p:nvSpPr>
        <p:spPr>
          <a:xfrm>
            <a:off x="5207547" y="4760118"/>
            <a:ext cx="452173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6" name="Rounded Rectangle 385"/>
          <p:cNvSpPr/>
          <p:nvPr/>
        </p:nvSpPr>
        <p:spPr>
          <a:xfrm>
            <a:off x="7128329" y="4275999"/>
            <a:ext cx="352325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2BA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2BAB2B"/>
              </a:solidFill>
            </a:endParaRPr>
          </a:p>
        </p:txBody>
      </p:sp>
      <p:sp>
        <p:nvSpPr>
          <p:cNvPr id="387" name="Rounded Rectangle 386"/>
          <p:cNvSpPr/>
          <p:nvPr/>
        </p:nvSpPr>
        <p:spPr>
          <a:xfrm>
            <a:off x="8196705" y="4275999"/>
            <a:ext cx="225722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2BA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2BAB2B"/>
              </a:solidFill>
            </a:endParaRPr>
          </a:p>
        </p:txBody>
      </p:sp>
      <p:sp>
        <p:nvSpPr>
          <p:cNvPr id="388" name="Rounded Rectangle 387"/>
          <p:cNvSpPr/>
          <p:nvPr/>
        </p:nvSpPr>
        <p:spPr>
          <a:xfrm>
            <a:off x="7659996" y="4760117"/>
            <a:ext cx="461585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2BA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9" name="Rounded Rectangle 388"/>
          <p:cNvSpPr/>
          <p:nvPr/>
        </p:nvSpPr>
        <p:spPr>
          <a:xfrm>
            <a:off x="6306258" y="4760683"/>
            <a:ext cx="594638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2BA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0" name="Rounded Rectangle 389"/>
          <p:cNvSpPr/>
          <p:nvPr/>
        </p:nvSpPr>
        <p:spPr>
          <a:xfrm>
            <a:off x="6495899" y="5218314"/>
            <a:ext cx="709538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2BA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2BAB2B"/>
              </a:solidFill>
            </a:endParaRPr>
          </a:p>
        </p:txBody>
      </p:sp>
      <p:sp>
        <p:nvSpPr>
          <p:cNvPr id="391" name="Text Box 14"/>
          <p:cNvSpPr txBox="1">
            <a:spLocks noChangeArrowheads="1"/>
          </p:cNvSpPr>
          <p:nvPr/>
        </p:nvSpPr>
        <p:spPr bwMode="auto">
          <a:xfrm>
            <a:off x="4828978" y="6001209"/>
            <a:ext cx="116217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prstClr val="black"/>
                </a:solidFill>
                <a:cs typeface="Times New Roman" pitchFamily="18" charset="0"/>
              </a:rPr>
              <a:t>[2,1,1,1,1,1,1,1,1]</a:t>
            </a:r>
            <a:endParaRPr lang="en-US" sz="1200" b="1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92" name="AutoShape 11"/>
          <p:cNvSpPr>
            <a:spLocks noChangeArrowheads="1"/>
          </p:cNvSpPr>
          <p:nvPr/>
        </p:nvSpPr>
        <p:spPr bwMode="auto">
          <a:xfrm>
            <a:off x="4773696" y="5966932"/>
            <a:ext cx="1281412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93" name="Text Box 14"/>
          <p:cNvSpPr txBox="1">
            <a:spLocks noChangeArrowheads="1"/>
          </p:cNvSpPr>
          <p:nvPr/>
        </p:nvSpPr>
        <p:spPr bwMode="auto">
          <a:xfrm>
            <a:off x="5497182" y="2816636"/>
            <a:ext cx="100828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srgbClr val="2BAB2B"/>
                </a:solidFill>
                <a:cs typeface="Times New Roman" pitchFamily="18" charset="0"/>
              </a:rPr>
              <a:t>[2,2,1,1,1,1,1,1]</a:t>
            </a:r>
            <a:endParaRPr lang="en-US" sz="1200" b="1" dirty="0">
              <a:solidFill>
                <a:srgbClr val="2BAB2B"/>
              </a:solidFill>
              <a:cs typeface="Times New Roman" pitchFamily="18" charset="0"/>
            </a:endParaRPr>
          </a:p>
        </p:txBody>
      </p:sp>
      <p:sp>
        <p:nvSpPr>
          <p:cNvPr id="394" name="AutoShape 11"/>
          <p:cNvSpPr>
            <a:spLocks noChangeArrowheads="1"/>
          </p:cNvSpPr>
          <p:nvPr/>
        </p:nvSpPr>
        <p:spPr bwMode="auto">
          <a:xfrm>
            <a:off x="5441900" y="2782359"/>
            <a:ext cx="1096824" cy="269020"/>
          </a:xfrm>
          <a:prstGeom prst="roundRect">
            <a:avLst>
              <a:gd name="adj" fmla="val 31986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>
              <a:solidFill>
                <a:prstClr val="black"/>
              </a:solidFill>
            </a:endParaRPr>
          </a:p>
        </p:txBody>
      </p:sp>
      <p:sp>
        <p:nvSpPr>
          <p:cNvPr id="395" name="Rounded Rectangle 394"/>
          <p:cNvSpPr/>
          <p:nvPr/>
        </p:nvSpPr>
        <p:spPr>
          <a:xfrm>
            <a:off x="7602423" y="3787339"/>
            <a:ext cx="223764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6" name="Rounded Rectangle 395"/>
          <p:cNvSpPr/>
          <p:nvPr/>
        </p:nvSpPr>
        <p:spPr>
          <a:xfrm>
            <a:off x="5029212" y="5217399"/>
            <a:ext cx="694053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2BA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7" name="Rounded Rectangle 396"/>
          <p:cNvSpPr/>
          <p:nvPr/>
        </p:nvSpPr>
        <p:spPr>
          <a:xfrm>
            <a:off x="3627355" y="5226168"/>
            <a:ext cx="698357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8" name="Rounded Rectangle 397"/>
          <p:cNvSpPr/>
          <p:nvPr/>
        </p:nvSpPr>
        <p:spPr>
          <a:xfrm>
            <a:off x="4128933" y="5622804"/>
            <a:ext cx="814102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9" name="Rounded Rectangle 398"/>
          <p:cNvSpPr/>
          <p:nvPr/>
        </p:nvSpPr>
        <p:spPr>
          <a:xfrm>
            <a:off x="4977852" y="6009743"/>
            <a:ext cx="930456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2BAB2B"/>
              </a:solidFill>
            </a:endParaRPr>
          </a:p>
        </p:txBody>
      </p:sp>
      <p:sp>
        <p:nvSpPr>
          <p:cNvPr id="400" name="Rounded Rectangle 399"/>
          <p:cNvSpPr/>
          <p:nvPr/>
        </p:nvSpPr>
        <p:spPr>
          <a:xfrm>
            <a:off x="7968094" y="4277654"/>
            <a:ext cx="225722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2BA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2BAB2B"/>
              </a:solidFill>
            </a:endParaRPr>
          </a:p>
        </p:txBody>
      </p:sp>
      <p:sp>
        <p:nvSpPr>
          <p:cNvPr id="401" name="Rounded Rectangle 400"/>
          <p:cNvSpPr/>
          <p:nvPr/>
        </p:nvSpPr>
        <p:spPr>
          <a:xfrm>
            <a:off x="7419256" y="4752903"/>
            <a:ext cx="225722" cy="185377"/>
          </a:xfrm>
          <a:prstGeom prst="roundRect">
            <a:avLst>
              <a:gd name="adj" fmla="val 36607"/>
            </a:avLst>
          </a:prstGeom>
          <a:noFill/>
          <a:ln w="19050">
            <a:solidFill>
              <a:srgbClr val="2BAB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2BAB2B"/>
              </a:solidFill>
            </a:endParaRPr>
          </a:p>
        </p:txBody>
      </p:sp>
      <p:sp>
        <p:nvSpPr>
          <p:cNvPr id="409" name="Freeform 408"/>
          <p:cNvSpPr/>
          <p:nvPr/>
        </p:nvSpPr>
        <p:spPr>
          <a:xfrm rot="18542383" flipV="1">
            <a:off x="5847464" y="1754463"/>
            <a:ext cx="1043703" cy="257598"/>
          </a:xfrm>
          <a:custGeom>
            <a:avLst/>
            <a:gdLst>
              <a:gd name="connsiteX0" fmla="*/ 1133475 w 1133475"/>
              <a:gd name="connsiteY0" fmla="*/ 0 h 198438"/>
              <a:gd name="connsiteX1" fmla="*/ 600075 w 1133475"/>
              <a:gd name="connsiteY1" fmla="*/ 180975 h 198438"/>
              <a:gd name="connsiteX2" fmla="*/ 0 w 1133475"/>
              <a:gd name="connsiteY2" fmla="*/ 104775 h 198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3475" h="198438">
                <a:moveTo>
                  <a:pt x="1133475" y="0"/>
                </a:moveTo>
                <a:cubicBezTo>
                  <a:pt x="961231" y="81756"/>
                  <a:pt x="788988" y="163513"/>
                  <a:pt x="600075" y="180975"/>
                </a:cubicBezTo>
                <a:cubicBezTo>
                  <a:pt x="411163" y="198438"/>
                  <a:pt x="205581" y="151606"/>
                  <a:pt x="0" y="104775"/>
                </a:cubicBezTo>
              </a:path>
            </a:pathLst>
          </a:custGeom>
          <a:ln w="571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Text Box 2"/>
          <p:cNvSpPr txBox="1">
            <a:spLocks noChangeArrowheads="1"/>
          </p:cNvSpPr>
          <p:nvPr/>
        </p:nvSpPr>
        <p:spPr bwMode="auto">
          <a:xfrm>
            <a:off x="226877" y="932922"/>
            <a:ext cx="4327969" cy="356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dirty="0" smtClean="0">
                <a:solidFill>
                  <a:srgbClr val="00007D"/>
                </a:solidFill>
                <a:cs typeface="Times New Roman" pitchFamily="18" charset="0"/>
              </a:rPr>
              <a:t>Space is divided based on integer partitions</a:t>
            </a:r>
            <a:endParaRPr lang="en-GB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1" name="Text Box 2"/>
          <p:cNvSpPr txBox="1">
            <a:spLocks noChangeArrowheads="1"/>
          </p:cNvSpPr>
          <p:nvPr/>
        </p:nvSpPr>
        <p:spPr bwMode="auto">
          <a:xfrm>
            <a:off x="254386" y="579936"/>
            <a:ext cx="2265224" cy="356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b="1" u="sng" dirty="0" smtClean="0">
                <a:solidFill>
                  <a:srgbClr val="00007D"/>
                </a:solidFill>
                <a:cs typeface="Times New Roman" pitchFamily="18" charset="0"/>
              </a:rPr>
              <a:t>Example of 10 agents:</a:t>
            </a:r>
            <a:endParaRPr lang="en-GB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2" name="Text Box 2"/>
              <p:cNvSpPr txBox="1">
                <a:spLocks noChangeArrowheads="1"/>
              </p:cNvSpPr>
              <p:nvPr/>
            </p:nvSpPr>
            <p:spPr bwMode="auto">
              <a:xfrm>
                <a:off x="436159" y="1622696"/>
                <a:ext cx="3410217" cy="6298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180975" indent="-161925" fontAlgn="base"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r>
                  <a:rPr lang="en-GB" dirty="0" smtClean="0">
                    <a:solidFill>
                      <a:srgbClr val="00007D"/>
                    </a:solidFill>
                    <a:cs typeface="Times New Roman" pitchFamily="18" charset="0"/>
                  </a:rPr>
                  <a:t>every 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CS </a:t>
                </a:r>
                <a:r>
                  <a:rPr lang="en-GB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∈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dirty="0">
                        <a:solidFill>
                          <a:srgbClr val="FF0000"/>
                        </a:solidFill>
                        <a:latin typeface="Lucida Calligraphy" pitchFamily="66" charset="0"/>
                        <a:cs typeface="Times New Roman" pitchFamily="18" charset="0"/>
                      </a:rPr>
                      <m:t>P</m:t>
                    </m:r>
                    <m:r>
                      <m:rPr>
                        <m:nor/>
                      </m:rPr>
                      <a:rPr lang="en-GB" i="1" dirty="0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′</m:t>
                    </m:r>
                  </m:oMath>
                </a14:m>
                <a:r>
                  <a:rPr lang="en-GB" dirty="0" smtClean="0">
                    <a:solidFill>
                      <a:srgbClr val="00007D"/>
                    </a:solidFill>
                    <a:cs typeface="Times New Roman" pitchFamily="18" charset="0"/>
                  </a:rPr>
                  <a:t>  contains at least one of those coalitions</a:t>
                </a:r>
              </a:p>
            </p:txBody>
          </p:sp>
        </mc:Choice>
        <mc:Fallback xmlns="">
          <p:sp>
            <p:nvSpPr>
              <p:cNvPr id="412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6159" y="1622696"/>
                <a:ext cx="3410217" cy="629821"/>
              </a:xfrm>
              <a:prstGeom prst="rect">
                <a:avLst/>
              </a:prstGeom>
              <a:blipFill rotWithShape="1">
                <a:blip r:embed="rId5"/>
                <a:stretch>
                  <a:fillRect l="-716" t="-6731" b="-16346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4" name="Text Box 2"/>
          <p:cNvSpPr txBox="1">
            <a:spLocks noChangeArrowheads="1"/>
          </p:cNvSpPr>
          <p:nvPr/>
        </p:nvSpPr>
        <p:spPr bwMode="auto">
          <a:xfrm>
            <a:off x="275889" y="2272943"/>
            <a:ext cx="2467696" cy="403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9050" fontAlgn="base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dirty="0" smtClean="0">
                <a:solidFill>
                  <a:srgbClr val="00007D"/>
                </a:solidFill>
                <a:cs typeface="Times New Roman" pitchFamily="18" charset="0"/>
              </a:rPr>
              <a:t>So, the bound is </a:t>
            </a:r>
            <a:r>
              <a:rPr lang="en-GB" i="1" dirty="0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b </a:t>
            </a:r>
            <a:r>
              <a:rPr lang="en-GB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=</a:t>
            </a:r>
            <a:r>
              <a:rPr lang="en-GB" i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 </a:t>
            </a:r>
            <a:r>
              <a:rPr lang="en-GB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4</a:t>
            </a:r>
            <a:endParaRPr lang="en-GB" b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15" name="TextBox 414"/>
          <p:cNvSpPr txBox="1"/>
          <p:nvPr/>
        </p:nvSpPr>
        <p:spPr>
          <a:xfrm>
            <a:off x="5854360" y="956535"/>
            <a:ext cx="2166782" cy="615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GB" sz="2200" b="1" dirty="0" smtClean="0">
                <a:latin typeface="+mj-lt"/>
              </a:rPr>
              <a:t>this is the set that we search</a:t>
            </a:r>
            <a:endParaRPr lang="en-US" sz="2200" b="1" dirty="0">
              <a:latin typeface="+mj-lt"/>
            </a:endParaRPr>
          </a:p>
        </p:txBody>
      </p:sp>
      <p:sp>
        <p:nvSpPr>
          <p:cNvPr id="132" name="Text Box 2"/>
          <p:cNvSpPr txBox="1">
            <a:spLocks noChangeArrowheads="1"/>
          </p:cNvSpPr>
          <p:nvPr/>
        </p:nvSpPr>
        <p:spPr bwMode="auto">
          <a:xfrm>
            <a:off x="438136" y="1283986"/>
            <a:ext cx="5043650" cy="348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80975" indent="-161925" fontAlgn="base">
              <a:spcBef>
                <a:spcPct val="20000"/>
              </a:spcBef>
              <a:spcAft>
                <a:spcPct val="20000"/>
              </a:spcAft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rgbClr val="00007D"/>
                </a:solidFill>
                <a:cs typeface="Times New Roman" pitchFamily="18" charset="0"/>
              </a:rPr>
              <a:t> </a:t>
            </a:r>
            <a:r>
              <a:rPr lang="en-GB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CS</a:t>
            </a:r>
            <a:r>
              <a:rPr lang="en-GB" dirty="0" smtClean="0">
                <a:solidFill>
                  <a:srgbClr val="FF0000"/>
                </a:solidFill>
                <a:cs typeface="Times New Roman" pitchFamily="18" charset="0"/>
              </a:rPr>
              <a:t>*</a:t>
            </a:r>
            <a:r>
              <a:rPr lang="en-GB" dirty="0" smtClean="0">
                <a:solidFill>
                  <a:srgbClr val="00007D"/>
                </a:solidFill>
                <a:cs typeface="Times New Roman" pitchFamily="18" charset="0"/>
              </a:rPr>
              <a:t> can be divided into no more than </a:t>
            </a:r>
            <a:r>
              <a:rPr lang="en-GB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4</a:t>
            </a:r>
            <a:r>
              <a:rPr lang="en-GB" dirty="0" smtClean="0">
                <a:solidFill>
                  <a:srgbClr val="00007D"/>
                </a:solidFill>
                <a:cs typeface="Times New Roman" pitchFamily="18" charset="0"/>
              </a:rPr>
              <a:t> groups</a:t>
            </a:r>
          </a:p>
        </p:txBody>
      </p:sp>
    </p:spTree>
    <p:extLst>
      <p:ext uri="{BB962C8B-B14F-4D97-AF65-F5344CB8AC3E}">
        <p14:creationId xmlns:p14="http://schemas.microsoft.com/office/powerpoint/2010/main" val="22861478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0EB0CE05-AAA4-435D-9296-F0417D8A7F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 Box 2"/>
              <p:cNvSpPr txBox="1">
                <a:spLocks noChangeArrowheads="1"/>
              </p:cNvSpPr>
              <p:nvPr/>
            </p:nvSpPr>
            <p:spPr bwMode="auto">
              <a:xfrm>
                <a:off x="481026" y="1938458"/>
                <a:ext cx="8047807" cy="11000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lnSpc>
                    <a:spcPts val="2800"/>
                  </a:lnSpc>
                  <a:spcBef>
                    <a:spcPct val="20000"/>
                  </a:spcBef>
                  <a:spcAft>
                    <a:spcPct val="20000"/>
                  </a:spcAft>
                  <a:buFont typeface="Arial" pitchFamily="34" charset="0"/>
                  <a:buChar char="•"/>
                  <a:defRPr/>
                </a:pP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To establish a bound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Symbol" pitchFamily="18" charset="2"/>
                    <a:cs typeface="Arial" charset="0"/>
                  </a:rPr>
                  <a:t>b </a:t>
                </a:r>
                <a:r>
                  <a:rPr lang="en-GB" sz="2000" dirty="0" smtClean="0">
                    <a:solidFill>
                      <a:srgbClr val="FF0000"/>
                    </a:solidFill>
                    <a:cs typeface="Arial" charset="0"/>
                  </a:rPr>
                  <a:t>=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, all we need is find a set of integer partitions, </a:t>
                </a:r>
                <a:r>
                  <a:rPr lang="en-GB" sz="2000" dirty="0">
                    <a:solidFill>
                      <a:srgbClr val="FF0000"/>
                    </a:solidFill>
                    <a:latin typeface="Lucida Calligraphy" pitchFamily="66" charset="0"/>
                    <a:cs typeface="Arial" charset="0"/>
                  </a:rPr>
                  <a:t>I</a:t>
                </a:r>
                <a:r>
                  <a:rPr lang="en-GB" sz="1000" baseline="30000" dirty="0">
                    <a:solidFill>
                      <a:srgbClr val="FF0000"/>
                    </a:solidFill>
                    <a:latin typeface="Lucida Calligraphy" pitchFamily="66" charset="0"/>
                    <a:cs typeface="Arial" charset="0"/>
                  </a:rPr>
                  <a:t> </a:t>
                </a:r>
                <a:r>
                  <a:rPr lang="en-GB" sz="2000" dirty="0">
                    <a:solidFill>
                      <a:srgbClr val="FF0000"/>
                    </a:solidFill>
                    <a:cs typeface="Arial" charset="0"/>
                  </a:rPr>
                  <a:t>‘</a:t>
                </a:r>
                <a14:m>
                  <m:oMath xmlns:m="http://schemas.openxmlformats.org/officeDocument/2006/math">
                    <m:r>
                      <a:rPr lang="en-GB" sz="2000" dirty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a:rPr lang="az-Cyrl-AZ" sz="2000" b="1" i="1" dirty="0">
                        <a:solidFill>
                          <a:srgbClr val="FF0000"/>
                        </a:solidFill>
                        <a:latin typeface="Cambria Math"/>
                      </a:rPr>
                      <m:t>⊆</m:t>
                    </m:r>
                  </m:oMath>
                </a14:m>
                <a:r>
                  <a:rPr lang="en-GB" sz="2000" b="1" dirty="0">
                    <a:solidFill>
                      <a:srgbClr val="FF0000"/>
                    </a:solidFill>
                    <a:latin typeface="Arial" charset="0"/>
                    <a:cs typeface="Arial" charset="0"/>
                  </a:rPr>
                  <a:t> </a:t>
                </a:r>
                <a:r>
                  <a:rPr lang="en-GB" sz="2000" dirty="0">
                    <a:solidFill>
                      <a:srgbClr val="FF0000"/>
                    </a:solidFill>
                    <a:latin typeface="Lucida Calligraphy" pitchFamily="66" charset="0"/>
                    <a:cs typeface="Arial" charset="0"/>
                  </a:rPr>
                  <a:t>I</a:t>
                </a:r>
                <a:r>
                  <a:rPr lang="en-GB" sz="1000" dirty="0">
                    <a:solidFill>
                      <a:srgbClr val="FF0000"/>
                    </a:solidFill>
                    <a:latin typeface="Lucida Calligraphy" pitchFamily="66" charset="0"/>
                    <a:cs typeface="Arial" charset="0"/>
                  </a:rPr>
                  <a:t> </a:t>
                </a:r>
                <a:r>
                  <a:rPr lang="en-GB" sz="2000" baseline="30000" dirty="0">
                    <a:solidFill>
                      <a:srgbClr val="FF0000"/>
                    </a:solidFill>
                    <a:latin typeface="Lucida Calligraphy" pitchFamily="66" charset="0"/>
                    <a:cs typeface="Arial" charset="0"/>
                  </a:rPr>
                  <a:t>n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, such that, if we take every possible subset of every </a:t>
                </a:r>
                <a:r>
                  <a:rPr lang="en-GB" sz="2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GB" sz="2000" dirty="0">
                    <a:solidFill>
                      <a:srgbClr val="FF0000"/>
                    </a:solidFill>
                    <a:cs typeface="Arial" charset="0"/>
                  </a:rPr>
                  <a:t> </a:t>
                </a:r>
                <a:r>
                  <a:rPr lang="el-GR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∈</a:t>
                </a:r>
                <a:r>
                  <a:rPr lang="en-GB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 </a:t>
                </a:r>
                <a:r>
                  <a:rPr lang="en-GB" sz="2000" dirty="0">
                    <a:solidFill>
                      <a:srgbClr val="FF0000"/>
                    </a:solidFill>
                    <a:latin typeface="Lucida Calligraphy" pitchFamily="66" charset="0"/>
                    <a:cs typeface="Arial" charset="0"/>
                  </a:rPr>
                  <a:t>I</a:t>
                </a:r>
                <a:r>
                  <a:rPr lang="en-GB" sz="1000" baseline="30000" dirty="0">
                    <a:solidFill>
                      <a:srgbClr val="FF0000"/>
                    </a:solidFill>
                    <a:latin typeface="Lucida Calligraphy" pitchFamily="66" charset="0"/>
                    <a:cs typeface="Arial" charset="0"/>
                  </a:rPr>
                  <a:t> </a:t>
                </a:r>
                <a:r>
                  <a:rPr lang="en-GB" sz="2000" dirty="0">
                    <a:solidFill>
                      <a:srgbClr val="FF0000"/>
                    </a:solidFill>
                    <a:cs typeface="Arial" charset="0"/>
                  </a:rPr>
                  <a:t>‘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, then with these subsets we can partition every </a:t>
                </a:r>
                <a:r>
                  <a:rPr lang="en-GB" sz="2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GB" sz="2000" dirty="0">
                    <a:solidFill>
                      <a:srgbClr val="FF0000"/>
                    </a:solidFill>
                    <a:cs typeface="Arial" charset="0"/>
                  </a:rPr>
                  <a:t> </a:t>
                </a:r>
                <a:r>
                  <a:rPr lang="el-GR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∈</a:t>
                </a:r>
                <a:r>
                  <a:rPr lang="en-GB" sz="2000" dirty="0">
                    <a:solidFill>
                      <a:srgbClr val="FF0000"/>
                    </a:solidFill>
                    <a:cs typeface="Arial" charset="0"/>
                  </a:rPr>
                  <a:t> </a:t>
                </a:r>
                <a:r>
                  <a:rPr lang="en-GB" sz="2000" dirty="0">
                    <a:solidFill>
                      <a:srgbClr val="FF0000"/>
                    </a:solidFill>
                    <a:latin typeface="Lucida Calligraphy" pitchFamily="66" charset="0"/>
                    <a:cs typeface="Arial" charset="0"/>
                  </a:rPr>
                  <a:t>I</a:t>
                </a:r>
                <a:r>
                  <a:rPr lang="en-GB" sz="1000" baseline="30000" dirty="0">
                    <a:solidFill>
                      <a:srgbClr val="FF0000"/>
                    </a:solidFill>
                    <a:latin typeface="Lucida Calligraphy" pitchFamily="66" charset="0"/>
                    <a:cs typeface="Arial" charset="0"/>
                  </a:rPr>
                  <a:t> </a:t>
                </a:r>
                <a:r>
                  <a:rPr lang="en-GB" sz="2000" baseline="30000" dirty="0">
                    <a:solidFill>
                      <a:srgbClr val="FF0000"/>
                    </a:solidFill>
                    <a:latin typeface="Lucida Calligraphy" pitchFamily="66" charset="0"/>
                    <a:cs typeface="Arial" charset="0"/>
                  </a:rPr>
                  <a:t>n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 into at most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 parts.</a:t>
                </a:r>
                <a:endParaRPr lang="en-GB" sz="2000" dirty="0" smtClean="0">
                  <a:solidFill>
                    <a:srgbClr val="00007D"/>
                  </a:solidFill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6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1026" y="1938458"/>
                <a:ext cx="8047807" cy="1100018"/>
              </a:xfrm>
              <a:prstGeom prst="rect">
                <a:avLst/>
              </a:prstGeom>
              <a:blipFill rotWithShape="1">
                <a:blip r:embed="rId3"/>
                <a:stretch>
                  <a:fillRect l="-682" t="-1111" b="-1444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81026" y="3405673"/>
                <a:ext cx="8047808" cy="11454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ts val="2800"/>
                  </a:lnSpc>
                  <a:buFont typeface="Arial" pitchFamily="34" charset="0"/>
                  <a:buChar char="•"/>
                </a:pPr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One can optimize this by looking for the set </a:t>
                </a:r>
                <a:r>
                  <a:rPr lang="en-GB" sz="2000" dirty="0">
                    <a:solidFill>
                      <a:srgbClr val="FF0000"/>
                    </a:solidFill>
                    <a:latin typeface="Lucida Calligraphy" pitchFamily="66" charset="0"/>
                    <a:cs typeface="Arial" charset="0"/>
                  </a:rPr>
                  <a:t>I</a:t>
                </a:r>
                <a:r>
                  <a:rPr lang="en-GB" sz="1000" baseline="30000" dirty="0">
                    <a:solidFill>
                      <a:srgbClr val="FF0000"/>
                    </a:solidFill>
                    <a:latin typeface="Lucida Calligraphy" pitchFamily="66" charset="0"/>
                    <a:cs typeface="Arial" charset="0"/>
                  </a:rPr>
                  <a:t> </a:t>
                </a:r>
                <a:r>
                  <a:rPr lang="en-GB" sz="2000" dirty="0">
                    <a:solidFill>
                      <a:srgbClr val="FF0000"/>
                    </a:solidFill>
                    <a:cs typeface="Arial" charset="0"/>
                  </a:rPr>
                  <a:t>‘</a:t>
                </a:r>
                <a14:m>
                  <m:oMath xmlns:m="http://schemas.openxmlformats.org/officeDocument/2006/math">
                    <m:r>
                      <a:rPr lang="en-GB" sz="2000" dirty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a:rPr lang="az-Cyrl-AZ" sz="2000" b="1" i="1" dirty="0">
                        <a:solidFill>
                          <a:srgbClr val="FF0000"/>
                        </a:solidFill>
                        <a:latin typeface="Cambria Math"/>
                      </a:rPr>
                      <m:t>⊆</m:t>
                    </m:r>
                  </m:oMath>
                </a14:m>
                <a:r>
                  <a:rPr lang="en-GB" sz="2000" b="1" dirty="0">
                    <a:solidFill>
                      <a:srgbClr val="FF0000"/>
                    </a:solidFill>
                    <a:latin typeface="Arial" charset="0"/>
                    <a:cs typeface="Arial" charset="0"/>
                  </a:rPr>
                  <a:t> </a:t>
                </a:r>
                <a:r>
                  <a:rPr lang="en-GB" sz="2000" dirty="0">
                    <a:solidFill>
                      <a:srgbClr val="FF0000"/>
                    </a:solidFill>
                    <a:latin typeface="Lucida Calligraphy" pitchFamily="66" charset="0"/>
                    <a:cs typeface="Arial" charset="0"/>
                  </a:rPr>
                  <a:t>I</a:t>
                </a:r>
                <a:r>
                  <a:rPr lang="en-GB" sz="1000" dirty="0">
                    <a:solidFill>
                      <a:srgbClr val="FF0000"/>
                    </a:solidFill>
                    <a:latin typeface="Lucida Calligraphy" pitchFamily="66" charset="0"/>
                    <a:cs typeface="Arial" charset="0"/>
                  </a:rPr>
                  <a:t> </a:t>
                </a:r>
                <a:r>
                  <a:rPr lang="en-GB" sz="2000" baseline="30000" dirty="0">
                    <a:solidFill>
                      <a:srgbClr val="FF0000"/>
                    </a:solidFill>
                    <a:latin typeface="Lucida Calligraphy" pitchFamily="66" charset="0"/>
                    <a:cs typeface="Arial" charset="0"/>
                  </a:rPr>
                  <a:t>n</a:t>
                </a:r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 of integer partitions that corresponds to the smallest number of coalition structures, i.e., the one that minimizes </a:t>
                </a:r>
                <a:r>
                  <a:rPr lang="en-GB" sz="20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|</a:t>
                </a:r>
                <a:r>
                  <a:rPr lang="en-GB" sz="20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sz="2000" dirty="0">
                    <a:solidFill>
                      <a:srgbClr val="FF0000"/>
                    </a:solidFill>
                    <a:cs typeface="Arial" charset="0"/>
                  </a:rPr>
                  <a:t>U</a:t>
                </a:r>
                <a:r>
                  <a:rPr lang="en-GB" sz="2000" baseline="-25000" dirty="0">
                    <a:solidFill>
                      <a:srgbClr val="FF0000"/>
                    </a:solidFill>
                    <a:cs typeface="Arial" charset="0"/>
                  </a:rPr>
                  <a:t> </a:t>
                </a:r>
                <a:r>
                  <a:rPr lang="en-GB" sz="2000" baseline="-25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GB" sz="1050" baseline="-25000" dirty="0">
                    <a:solidFill>
                      <a:srgbClr val="FF0000"/>
                    </a:solidFill>
                    <a:cs typeface="Arial" charset="0"/>
                  </a:rPr>
                  <a:t> </a:t>
                </a:r>
                <a:r>
                  <a:rPr lang="el-GR" sz="2000" baseline="-25000" dirty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∈</a:t>
                </a:r>
                <a:r>
                  <a:rPr lang="en-GB" sz="1050" baseline="-25000" dirty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 </a:t>
                </a:r>
                <a:r>
                  <a:rPr lang="en-GB" sz="2000" baseline="-25000" dirty="0">
                    <a:solidFill>
                      <a:srgbClr val="FF0000"/>
                    </a:solidFill>
                    <a:latin typeface="Lucida Calligraphy" pitchFamily="66" charset="0"/>
                    <a:cs typeface="Arial" charset="0"/>
                  </a:rPr>
                  <a:t>I</a:t>
                </a:r>
                <a:r>
                  <a:rPr lang="en-GB" sz="800" baseline="-25000" dirty="0">
                    <a:solidFill>
                      <a:srgbClr val="FF0000"/>
                    </a:solidFill>
                    <a:latin typeface="Lucida Calligraphy" pitchFamily="66" charset="0"/>
                    <a:cs typeface="Arial" charset="0"/>
                  </a:rPr>
                  <a:t> </a:t>
                </a:r>
                <a:r>
                  <a:rPr lang="en-GB" sz="2000" baseline="-25000" dirty="0">
                    <a:solidFill>
                      <a:srgbClr val="FF0000"/>
                    </a:solidFill>
                    <a:cs typeface="Arial" charset="0"/>
                  </a:rPr>
                  <a:t>‘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𝐼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b="1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|</a:t>
                </a:r>
                <a:endParaRPr lang="en-GB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026" y="3405673"/>
                <a:ext cx="8047808" cy="1145442"/>
              </a:xfrm>
              <a:prstGeom prst="rect">
                <a:avLst/>
              </a:prstGeom>
              <a:blipFill rotWithShape="1">
                <a:blip r:embed="rId4"/>
                <a:stretch>
                  <a:fillRect l="-682" r="-455" b="-85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481025" y="1344677"/>
            <a:ext cx="1727781" cy="419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ts val="2700"/>
              </a:lnSpc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2000" b="1" dirty="0" smtClean="0">
                <a:solidFill>
                  <a:srgbClr val="00007D"/>
                </a:solidFill>
                <a:cs typeface="Arial" charset="0"/>
              </a:rPr>
              <a:t>So, the idea is:</a:t>
            </a:r>
            <a:endParaRPr lang="en-GB" sz="2000" b="1" dirty="0">
              <a:solidFill>
                <a:srgbClr val="00007D"/>
              </a:solidFill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123950" y="4705409"/>
            <a:ext cx="7372350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2800"/>
              </a:lnSpc>
              <a:buFont typeface="Wingdings" pitchFamily="2" charset="2"/>
              <a:buChar char="Ø"/>
            </a:pPr>
            <a:r>
              <a:rPr lang="en-GB" sz="2000" dirty="0" smtClean="0">
                <a:solidFill>
                  <a:srgbClr val="00007D"/>
                </a:solidFill>
                <a:cs typeface="Arial" charset="0"/>
              </a:rPr>
              <a:t>This has been shown to be the smallest possible set that must be searched to establish a bound </a:t>
            </a:r>
            <a:r>
              <a:rPr lang="en-GB" sz="2000" i="1" dirty="0">
                <a:solidFill>
                  <a:srgbClr val="FF0000"/>
                </a:solidFill>
                <a:latin typeface="Symbol" pitchFamily="18" charset="2"/>
                <a:cs typeface="Arial" charset="0"/>
              </a:rPr>
              <a:t>b </a:t>
            </a:r>
            <a:r>
              <a:rPr lang="en-GB" sz="2000" dirty="0">
                <a:solidFill>
                  <a:srgbClr val="FF0000"/>
                </a:solidFill>
                <a:cs typeface="Arial" charset="0"/>
              </a:rPr>
              <a:t>= </a:t>
            </a:r>
            <a:r>
              <a:rPr lang="en-GB" sz="2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en-GB" dirty="0"/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570016" y="87313"/>
            <a:ext cx="79683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Anytime Algorithms</a:t>
            </a:r>
          </a:p>
          <a:p>
            <a:pPr algn="ctr">
              <a:defRPr/>
            </a:pPr>
            <a:r>
              <a:rPr lang="en-GB" sz="2100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Identifying Subspaces with Worst-Case Guarantees</a:t>
            </a:r>
            <a:endParaRPr lang="en-GB" sz="2100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24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0EB0CE05-AAA4-435D-9296-F0417D8A7F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4291" y="1938823"/>
            <a:ext cx="7786674" cy="2964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2800"/>
              </a:lnSpc>
              <a:buFont typeface="Arial" pitchFamily="34" charset="0"/>
              <a:buChar char="•"/>
            </a:pPr>
            <a:r>
              <a:rPr lang="en-GB" sz="2000" dirty="0">
                <a:solidFill>
                  <a:srgbClr val="00007D"/>
                </a:solidFill>
                <a:cs typeface="Arial" charset="0"/>
              </a:rPr>
              <a:t>to establish any </a:t>
            </a:r>
            <a:r>
              <a:rPr lang="en-GB" sz="2000" dirty="0" smtClean="0">
                <a:solidFill>
                  <a:srgbClr val="00007D"/>
                </a:solidFill>
                <a:cs typeface="Arial" charset="0"/>
              </a:rPr>
              <a:t>bound, we showed that the required set can be described in terms of subspaces that are represented by integer partitions</a:t>
            </a:r>
          </a:p>
          <a:p>
            <a:pPr marL="342900" indent="-342900">
              <a:lnSpc>
                <a:spcPts val="2800"/>
              </a:lnSpc>
              <a:buFont typeface="Arial" pitchFamily="34" charset="0"/>
              <a:buChar char="•"/>
            </a:pPr>
            <a:endParaRPr lang="en-GB" sz="2000" dirty="0">
              <a:solidFill>
                <a:srgbClr val="00007D"/>
              </a:solidFill>
              <a:cs typeface="Arial" charset="0"/>
            </a:endParaRPr>
          </a:p>
          <a:p>
            <a:pPr marL="342900" indent="-342900">
              <a:lnSpc>
                <a:spcPts val="2800"/>
              </a:lnSpc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  <a:cs typeface="Arial" charset="0"/>
              </a:rPr>
              <a:t>It would be useful to have an algorithm that can efficiently search those subspaces.</a:t>
            </a:r>
          </a:p>
          <a:p>
            <a:pPr marL="342900" indent="-342900">
              <a:lnSpc>
                <a:spcPts val="2800"/>
              </a:lnSpc>
              <a:buFont typeface="Arial" pitchFamily="34" charset="0"/>
              <a:buChar char="•"/>
            </a:pPr>
            <a:endParaRPr lang="en-GB" sz="2000" dirty="0">
              <a:solidFill>
                <a:srgbClr val="00007D"/>
              </a:solidFill>
              <a:cs typeface="Arial" charset="0"/>
            </a:endParaRPr>
          </a:p>
          <a:p>
            <a:pPr marL="342900" indent="-342900">
              <a:lnSpc>
                <a:spcPts val="2800"/>
              </a:lnSpc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  <a:cs typeface="Arial" charset="0"/>
              </a:rPr>
              <a:t>In the following slides we present an algorithm that does exactly that.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570016" y="87313"/>
            <a:ext cx="79683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Anytime Algorithms</a:t>
            </a:r>
          </a:p>
          <a:p>
            <a:pPr algn="ctr">
              <a:defRPr/>
            </a:pPr>
            <a:r>
              <a:rPr lang="en-GB" sz="2100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Identifying Subspaces with Worst-Case Guarantees</a:t>
            </a:r>
            <a:endParaRPr lang="en-GB" sz="2100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1025" y="1344677"/>
            <a:ext cx="851323" cy="419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ts val="2700"/>
              </a:lnSpc>
              <a:spcBef>
                <a:spcPct val="20000"/>
              </a:spcBef>
              <a:spcAft>
                <a:spcPct val="20000"/>
              </a:spcAft>
              <a:defRPr/>
            </a:pPr>
            <a:r>
              <a:rPr lang="en-GB" sz="2000" dirty="0" smtClean="0">
                <a:solidFill>
                  <a:srgbClr val="00007D"/>
                </a:solidFill>
                <a:cs typeface="Arial" charset="0"/>
              </a:rPr>
              <a:t>So far:</a:t>
            </a:r>
            <a:endParaRPr lang="en-GB" sz="2000" dirty="0">
              <a:solidFill>
                <a:srgbClr val="00007D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62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144412" y="2904070"/>
            <a:ext cx="701232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2200" dirty="0" smtClean="0">
                <a:solidFill>
                  <a:srgbClr val="00007D"/>
                </a:solidFill>
              </a:rPr>
              <a:t>2. </a:t>
            </a:r>
            <a:r>
              <a:rPr lang="en-GB" sz="2200" dirty="0">
                <a:solidFill>
                  <a:srgbClr val="00007D"/>
                </a:solidFill>
              </a:rPr>
              <a:t>Algorithms based on </a:t>
            </a:r>
            <a:r>
              <a:rPr lang="en-GB" sz="2200" dirty="0" smtClean="0">
                <a:solidFill>
                  <a:srgbClr val="00007D"/>
                </a:solidFill>
              </a:rPr>
              <a:t>the integer-partition based representation</a:t>
            </a:r>
            <a:endParaRPr lang="en-GB" sz="2200" dirty="0">
              <a:solidFill>
                <a:srgbClr val="00007D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43726" y="2184740"/>
            <a:ext cx="779067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0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Anytime Algorithms</a:t>
            </a:r>
            <a:endParaRPr lang="en-GB" sz="30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31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0EB0CE05-AAA4-435D-9296-F0417D8A7F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560490" y="1500673"/>
                <a:ext cx="7977867" cy="29649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lnSpc>
                    <a:spcPts val="2800"/>
                  </a:lnSpc>
                  <a:buFont typeface="Arial" pitchFamily="34" charset="0"/>
                  <a:buChar char="•"/>
                </a:pP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An </a:t>
                </a:r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anytime 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algorithm was developed based on the </a:t>
                </a:r>
                <a:r>
                  <a:rPr lang="en-GB" sz="2000" b="1" dirty="0" smtClean="0">
                    <a:solidFill>
                      <a:srgbClr val="00007D"/>
                    </a:solidFill>
                    <a:cs typeface="Arial" charset="0"/>
                  </a:rPr>
                  <a:t>Integer Partition 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representation (the algorithm is called </a:t>
                </a:r>
                <a:r>
                  <a:rPr lang="en-GB" sz="2000" b="1" dirty="0" smtClean="0">
                    <a:solidFill>
                      <a:srgbClr val="00007D"/>
                    </a:solidFill>
                    <a:cs typeface="Arial" charset="0"/>
                  </a:rPr>
                  <a:t>IP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)</a:t>
                </a:r>
              </a:p>
              <a:p>
                <a:pPr marL="342900" indent="-342900">
                  <a:lnSpc>
                    <a:spcPts val="2800"/>
                  </a:lnSpc>
                  <a:buFont typeface="Arial" pitchFamily="34" charset="0"/>
                  <a:buChar char="•"/>
                </a:pPr>
                <a:endParaRPr lang="en-GB" sz="2000" dirty="0">
                  <a:solidFill>
                    <a:srgbClr val="00007D"/>
                  </a:solidFill>
                  <a:cs typeface="Arial" charset="0"/>
                </a:endParaRPr>
              </a:p>
              <a:p>
                <a:pPr marL="342900" indent="-342900">
                  <a:lnSpc>
                    <a:spcPts val="2800"/>
                  </a:lnSpc>
                  <a:buFont typeface="Arial" pitchFamily="34" charset="0"/>
                  <a:buChar char="•"/>
                </a:pP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IP uses the observation </a:t>
                </a:r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that, for any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𝐼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 </a:t>
                </a:r>
                <a:r>
                  <a:rPr lang="en-GB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⊆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dirty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  <a:cs typeface="Times New Roman" pitchFamily="18" charset="0"/>
                          </a:rPr>
                          <m:t>P</m:t>
                        </m:r>
                      </m:e>
                      <m:sup>
                        <m:r>
                          <a:rPr lang="en-GB" sz="2000" i="1" dirty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𝐴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, we can compute </a:t>
                </a:r>
                <a:r>
                  <a:rPr lang="en-GB" sz="2000" b="1" dirty="0">
                    <a:solidFill>
                      <a:srgbClr val="00007D"/>
                    </a:solidFill>
                    <a:cs typeface="Arial" charset="0"/>
                  </a:rPr>
                  <a:t>upper and lower bounds</a:t>
                </a:r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 on the value of the best coalition structure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𝐼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.</a:t>
                </a:r>
                <a:endParaRPr lang="en-GB" sz="2000" dirty="0" smtClean="0">
                  <a:solidFill>
                    <a:srgbClr val="00007D"/>
                  </a:solidFill>
                  <a:cs typeface="Arial" charset="0"/>
                </a:endParaRPr>
              </a:p>
              <a:p>
                <a:pPr marL="342900" indent="-342900">
                  <a:lnSpc>
                    <a:spcPts val="2800"/>
                  </a:lnSpc>
                  <a:buFont typeface="Arial" pitchFamily="34" charset="0"/>
                  <a:buChar char="•"/>
                </a:pPr>
                <a:endParaRPr lang="en-GB" sz="2000" dirty="0" smtClean="0">
                  <a:solidFill>
                    <a:srgbClr val="00007D"/>
                  </a:solidFill>
                  <a:cs typeface="Arial" charset="0"/>
                </a:endParaRPr>
              </a:p>
              <a:p>
                <a:pPr marL="342900" indent="-342900">
                  <a:lnSpc>
                    <a:spcPts val="2800"/>
                  </a:lnSpc>
                  <a:buFont typeface="Arial" pitchFamily="34" charset="0"/>
                  <a:buChar char="•"/>
                </a:pP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let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</m:ctrlPr>
                      </m:sSubSup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𝑀𝑎𝑥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𝑠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</m:ctrlPr>
                      </m:sSubSup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𝐴𝑣𝑔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𝑠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 be the </a:t>
                </a:r>
                <a:r>
                  <a:rPr lang="en-GB" sz="2000" b="1" dirty="0">
                    <a:solidFill>
                      <a:srgbClr val="00007D"/>
                    </a:solidFill>
                    <a:cs typeface="Arial" charset="0"/>
                  </a:rPr>
                  <a:t>maximum</a:t>
                </a:r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 and </a:t>
                </a:r>
                <a:r>
                  <a:rPr lang="en-GB" sz="2000" b="1" dirty="0">
                    <a:solidFill>
                      <a:srgbClr val="00007D"/>
                    </a:solidFill>
                    <a:cs typeface="Arial" charset="0"/>
                  </a:rPr>
                  <a:t>average</a:t>
                </a:r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 values of all coalitions of 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size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s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. </a:t>
                </a:r>
                <a:endParaRPr lang="en-GB" sz="2000" dirty="0">
                  <a:solidFill>
                    <a:srgbClr val="00007D"/>
                  </a:solidFill>
                  <a:cs typeface="Arial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490" y="1500673"/>
                <a:ext cx="7977867" cy="2964914"/>
              </a:xfrm>
              <a:prstGeom prst="rect">
                <a:avLst/>
              </a:prstGeom>
              <a:blipFill rotWithShape="1">
                <a:blip r:embed="rId3"/>
                <a:stretch>
                  <a:fillRect l="-688" b="-18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570016" y="87313"/>
            <a:ext cx="79683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Anytime Algorithms</a:t>
            </a:r>
          </a:p>
          <a:p>
            <a:pPr algn="ctr">
              <a:defRPr/>
            </a:pPr>
            <a:r>
              <a:rPr lang="en-GB" sz="2100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Integer Partition-based Search</a:t>
            </a:r>
            <a:endParaRPr lang="en-GB" sz="2100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886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0EB0CE05-AAA4-435D-9296-F0417D8A7F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570016" y="87313"/>
            <a:ext cx="79683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Anytime Algorithms</a:t>
            </a:r>
          </a:p>
          <a:p>
            <a:pPr algn="ctr">
              <a:defRPr/>
            </a:pPr>
            <a:r>
              <a:rPr lang="en-GB" sz="2100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Integer Partition-based Search</a:t>
            </a:r>
            <a:endParaRPr lang="en-GB" sz="2100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166323" y="1469397"/>
                <a:ext cx="4721808" cy="8075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GB" sz="25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5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2500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∑</m:t>
                            </m:r>
                          </m:e>
                          <m:sub>
                            <m:r>
                              <a:rPr lang="en-GB" sz="25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𝐶𝑆</m:t>
                            </m:r>
                            <m:r>
                              <a:rPr lang="en-GB" sz="25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 ∈</m:t>
                            </m:r>
                            <m:sSubSup>
                              <m:sSubSupPr>
                                <m:ctrlPr>
                                  <a:rPr lang="en-GB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cs typeface="Sakkal Majalla" pitchFamily="2" charset="-78"/>
                                    <a:sym typeface="Symbol"/>
                                  </a:rPr>
                                </m:ctrlPr>
                              </m:sSubSupPr>
                              <m:e>
                                <m:r>
                                  <a:rPr lang="en-GB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cs typeface="Sakkal Majalla" pitchFamily="2" charset="-78"/>
                                    <a:sym typeface="Symbol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GB" dirty="0">
                                    <a:solidFill>
                                      <a:srgbClr val="FF0000"/>
                                    </a:solidFill>
                                    <a:latin typeface="Lucida Calligraphy" pitchFamily="66" charset="0"/>
                                  </a:rPr>
                                  <m:t>P</m:t>
                                </m:r>
                              </m:e>
                              <m:sub>
                                <m:r>
                                  <a:rPr lang="en-GB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  <a:cs typeface="Sakkal Majalla" pitchFamily="2" charset="-78"/>
                                    <a:sym typeface="Symbol"/>
                                  </a:rPr>
                                  <m:t>𝐼</m:t>
                                </m:r>
                              </m:sub>
                              <m:sup>
                                <m:r>
                                  <a:rPr lang="en-GB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cs typeface="Sakkal Majalla" pitchFamily="2" charset="-78"/>
                                    <a:sym typeface="Symbol"/>
                                  </a:rPr>
                                  <m:t>𝐴</m:t>
                                </m:r>
                              </m:sup>
                            </m:sSubSup>
                            <m:r>
                              <m:rPr>
                                <m:nor/>
                              </m:rPr>
                              <a:rPr lang="en-GB" dirty="0">
                                <a:solidFill>
                                  <a:prstClr val="black"/>
                                </a:solidFill>
                              </a:rPr>
                              <m:t> </m:t>
                            </m:r>
                          </m:sub>
                        </m:sSub>
                        <m:r>
                          <a:rPr lang="en-GB" sz="25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GB" sz="25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𝑉</m:t>
                        </m:r>
                        <m:r>
                          <a:rPr lang="en-GB" sz="25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GB" sz="25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𝐶𝑆</m:t>
                        </m:r>
                        <m:r>
                          <a:rPr lang="en-GB" sz="2500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GB" sz="2500" b="0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|</m:t>
                        </m:r>
                        <m:sSubSup>
                          <m:sSubSupPr>
                            <m:ctrlPr>
                              <a:rPr lang="en-GB" i="1">
                                <a:solidFill>
                                  <a:srgbClr val="FF0000"/>
                                </a:solidFill>
                                <a:latin typeface="Cambria Math"/>
                                <a:cs typeface="Sakkal Majalla" pitchFamily="2" charset="-78"/>
                                <a:sym typeface="Symbol"/>
                              </a:rPr>
                            </m:ctrlPr>
                          </m:sSubSupPr>
                          <m:e>
                            <m:r>
                              <m:rPr>
                                <m:nor/>
                              </m:rPr>
                              <a:rPr lang="en-GB" dirty="0">
                                <a:solidFill>
                                  <a:srgbClr val="FF0000"/>
                                </a:solidFill>
                                <a:latin typeface="Lucida Calligraphy" pitchFamily="66" charset="0"/>
                              </a:rPr>
                              <m:t>P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Sakkal Majalla" pitchFamily="2" charset="-78"/>
                                <a:sym typeface="Symbol"/>
                              </a:rPr>
                              <m:t>𝐼</m:t>
                            </m:r>
                          </m:sub>
                          <m:sup>
                            <m:r>
                              <a:rPr lang="en-GB" i="1">
                                <a:solidFill>
                                  <a:srgbClr val="FF0000"/>
                                </a:solidFill>
                                <a:latin typeface="Cambria Math"/>
                                <a:cs typeface="Sakkal Majalla" pitchFamily="2" charset="-78"/>
                                <a:sym typeface="Symbol"/>
                              </a:rPr>
                              <m:t>𝐴</m:t>
                            </m:r>
                          </m:sup>
                        </m:sSubSup>
                        <m:r>
                          <a:rPr lang="en-GB" sz="25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|</m:t>
                        </m:r>
                      </m:den>
                    </m:f>
                  </m:oMath>
                </a14:m>
                <a:r>
                  <a:rPr lang="en-GB" sz="25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 </a:t>
                </a:r>
                <a:r>
                  <a:rPr lang="en-GB" sz="2500" dirty="0" smtClean="0">
                    <a:solidFill>
                      <a:srgbClr val="FF0000"/>
                    </a:solidFill>
                    <a:latin typeface="Times New Roman" pitchFamily="18" charset="0"/>
                    <a:ea typeface="Tahoma" pitchFamily="34" charset="0"/>
                    <a:cs typeface="Times New Roman" pitchFamily="18" charset="0"/>
                  </a:rPr>
                  <a:t>=</a:t>
                </a:r>
                <a:r>
                  <a:rPr lang="en-GB" sz="25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5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GB" sz="25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∑</m:t>
                        </m:r>
                      </m:e>
                      <m:sub>
                        <m:r>
                          <a:rPr lang="en-GB" sz="25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𝑖</m:t>
                        </m:r>
                        <m:r>
                          <a:rPr lang="en-GB" sz="25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∈</m:t>
                        </m:r>
                        <m:r>
                          <a:rPr lang="en-GB" sz="25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𝐼</m:t>
                        </m:r>
                      </m:sub>
                    </m:sSub>
                  </m:oMath>
                </a14:m>
                <a:r>
                  <a:rPr lang="en-GB" sz="25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  </a:t>
                </a:r>
                <a:r>
                  <a:rPr lang="en-GB" sz="25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I(</a:t>
                </a:r>
                <a:r>
                  <a:rPr lang="en-GB" sz="2500" i="1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i)</a:t>
                </a:r>
                <a:r>
                  <a:rPr lang="en-GB" sz="1500" i="1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5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GB" sz="25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𝐴𝑣𝑔</m:t>
                        </m:r>
                      </m:e>
                      <m:sub>
                        <m:r>
                          <a:rPr lang="en-GB" sz="25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𝑖</m:t>
                        </m:r>
                      </m:sub>
                      <m:sup>
                        <m:r>
                          <a:rPr lang="en-GB" sz="25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5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 </a:t>
                </a:r>
                <a:endParaRPr lang="en-GB" sz="2500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6323" y="1469397"/>
                <a:ext cx="4721808" cy="80752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666820" y="1035583"/>
            <a:ext cx="729697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800"/>
              </a:lnSpc>
            </a:pPr>
            <a:r>
              <a:rPr lang="en-GB" sz="2000" b="1" u="sng" dirty="0" smtClean="0">
                <a:solidFill>
                  <a:prstClr val="black"/>
                </a:solidFill>
                <a:cs typeface="Arial" charset="0"/>
              </a:rPr>
              <a:t>Theorem:</a:t>
            </a:r>
            <a:r>
              <a:rPr lang="en-GB" sz="2000" b="1" dirty="0" smtClean="0">
                <a:solidFill>
                  <a:prstClr val="black"/>
                </a:solidFill>
                <a:cs typeface="Arial" charset="0"/>
              </a:rPr>
              <a:t>  </a:t>
            </a:r>
            <a:r>
              <a:rPr lang="en-GB" sz="20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GB" sz="2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any </a:t>
            </a:r>
            <a:r>
              <a:rPr lang="en-GB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000" dirty="0">
                <a:solidFill>
                  <a:srgbClr val="FF0000"/>
                </a:solidFill>
                <a:cs typeface="Arial" charset="0"/>
              </a:rPr>
              <a:t> </a:t>
            </a:r>
            <a:r>
              <a:rPr lang="el-GR" sz="2000" dirty="0">
                <a:solidFill>
                  <a:srgbClr val="FF0000"/>
                </a:solidFill>
                <a:latin typeface="Cambria Math"/>
                <a:ea typeface="Cambria Math"/>
                <a:cs typeface="Arial" charset="0"/>
              </a:rPr>
              <a:t>∈</a:t>
            </a:r>
            <a:r>
              <a:rPr lang="en-GB" sz="2000" dirty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GB" sz="2000" dirty="0">
                <a:solidFill>
                  <a:srgbClr val="FF0000"/>
                </a:solidFill>
                <a:latin typeface="Lucida Calligraphy" pitchFamily="66" charset="0"/>
                <a:cs typeface="Arial" charset="0"/>
              </a:rPr>
              <a:t>I</a:t>
            </a:r>
            <a:r>
              <a:rPr lang="en-GB" sz="1000" baseline="30000" dirty="0">
                <a:solidFill>
                  <a:srgbClr val="FF0000"/>
                </a:solidFill>
                <a:latin typeface="Lucida Calligraphy" pitchFamily="66" charset="0"/>
                <a:cs typeface="Arial" charset="0"/>
              </a:rPr>
              <a:t> </a:t>
            </a:r>
            <a:r>
              <a:rPr lang="en-GB" sz="2000" baseline="30000" dirty="0">
                <a:solidFill>
                  <a:srgbClr val="FF0000"/>
                </a:solidFill>
                <a:latin typeface="Lucida Calligraphy" pitchFamily="66" charset="0"/>
                <a:cs typeface="Arial" charset="0"/>
              </a:rPr>
              <a:t>n</a:t>
            </a:r>
            <a:r>
              <a:rPr lang="en-GB" sz="2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let  </a:t>
            </a:r>
            <a:r>
              <a:rPr lang="en-GB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I(</a:t>
            </a:r>
            <a:r>
              <a:rPr lang="en-GB" sz="20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GB" sz="2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be the multiplicity of  </a:t>
            </a:r>
            <a:r>
              <a:rPr lang="en-GB" sz="20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000" dirty="0">
                <a:solidFill>
                  <a:prstClr val="black"/>
                </a:solidFill>
                <a:cs typeface="Arial" charset="0"/>
              </a:rPr>
              <a:t>  </a:t>
            </a:r>
            <a:r>
              <a:rPr lang="en-GB" sz="2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  </a:t>
            </a:r>
            <a:r>
              <a:rPr lang="en-GB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0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Then: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712397" y="3710576"/>
                <a:ext cx="8091366" cy="4635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ts val="2800"/>
                  </a:lnSpc>
                </a:pPr>
                <a:r>
                  <a:rPr lang="en-GB" sz="30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∑</a:t>
                </a:r>
                <a:r>
                  <a:rPr lang="en-GB" sz="2300" dirty="0">
                    <a:solidFill>
                      <a:srgbClr val="FF0000"/>
                    </a:solidFill>
                    <a:cs typeface="Arial" charset="0"/>
                  </a:rPr>
                  <a:t> </a:t>
                </a:r>
                <a:r>
                  <a:rPr lang="en-GB" sz="2300" dirty="0" smtClean="0">
                    <a:solidFill>
                      <a:srgbClr val="FF0000"/>
                    </a:solidFill>
                    <a:cs typeface="Arial" charset="0"/>
                  </a:rPr>
                  <a:t>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V(</a:t>
                </a:r>
                <a:r>
                  <a:rPr lang="en-GB" sz="22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CS</a:t>
                </a:r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) = </a:t>
                </a:r>
                <a:r>
                  <a:rPr lang="en-GB" sz="2200" dirty="0">
                    <a:solidFill>
                      <a:srgbClr val="FF0000"/>
                    </a:solidFill>
                    <a:cs typeface="Arial" charset="0"/>
                  </a:rPr>
                  <a:t> </a:t>
                </a:r>
                <a:r>
                  <a:rPr lang="en-GB" sz="3000" dirty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∑</a:t>
                </a:r>
                <a:r>
                  <a:rPr lang="en-GB" sz="2300" dirty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 </a:t>
                </a:r>
                <a:r>
                  <a:rPr lang="en-GB" sz="23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    </a:t>
                </a:r>
                <a:r>
                  <a:rPr lang="en-GB" sz="30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∑ </a:t>
                </a:r>
                <a:r>
                  <a:rPr lang="en-GB" sz="23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2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N</m:t>
                        </m:r>
                      </m:e>
                      <m:sub>
                        <m:r>
                          <a:rPr lang="en-GB" sz="2200" b="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𝐼</m:t>
                        </m:r>
                      </m:sub>
                      <m:sup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  </m:t>
                        </m:r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𝑖</m:t>
                        </m:r>
                      </m:sup>
                    </m:sSubSup>
                  </m:oMath>
                </a14:m>
                <a:r>
                  <a:rPr lang="en-GB" sz="22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n-GB" sz="22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14:m>
                  <m:oMath xmlns:m="http://schemas.openxmlformats.org/officeDocument/2006/math">
                    <m:r>
                      <a:rPr lang="en-GB" sz="2200" b="0" i="1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Sakkal Majalla" pitchFamily="2" charset="-78"/>
                        <a:sym typeface="Symbol"/>
                      </a:rPr>
                      <m:t> </m:t>
                    </m:r>
                  </m:oMath>
                </a14:m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en-GB" sz="3000" dirty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∑</a:t>
                </a:r>
                <a:r>
                  <a:rPr lang="en-GB" sz="2300" dirty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20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2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N</m:t>
                        </m:r>
                      </m:e>
                      <m:sub>
                        <m:r>
                          <a:rPr lang="en-GB" sz="2200" b="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𝐼</m:t>
                        </m:r>
                      </m:sub>
                      <m:sup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  </m:t>
                        </m:r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𝑖</m:t>
                        </m:r>
                      </m:sup>
                    </m:sSubSup>
                  </m:oMath>
                </a14:m>
                <a:r>
                  <a:rPr lang="en-GB" sz="2200" dirty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 </a:t>
                </a:r>
                <a:r>
                  <a:rPr lang="en-GB" sz="30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∑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 </a:t>
                </a:r>
                <a:r>
                  <a:rPr lang="en-GB" sz="2200" i="1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v</a:t>
                </a:r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(</a:t>
                </a:r>
                <a:r>
                  <a:rPr lang="en-GB" sz="2200" i="1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C</a:t>
                </a:r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)</a:t>
                </a:r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= </a:t>
                </a:r>
                <a:r>
                  <a:rPr lang="en-GB" sz="3000" dirty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∑</a:t>
                </a:r>
                <a:r>
                  <a:rPr lang="en-GB" sz="2200" dirty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2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N</m:t>
                        </m:r>
                      </m:e>
                      <m:sub>
                        <m:r>
                          <a:rPr lang="en-GB" sz="2200" b="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𝐼</m:t>
                        </m:r>
                      </m:sub>
                      <m:sup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  </m:t>
                        </m:r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𝑖</m:t>
                        </m:r>
                      </m:sup>
                    </m:sSubSup>
                  </m:oMath>
                </a14:m>
                <a:r>
                  <a:rPr lang="en-GB" sz="2200" dirty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200" i="1" smtClean="0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GB" sz="2200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</m:ctrlPr>
                          </m:fPr>
                          <m:num>
                            <m:r>
                              <a:rPr lang="en-GB" sz="2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GB" sz="22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  <m:t>𝑖</m:t>
                            </m:r>
                          </m:den>
                        </m:f>
                      </m:e>
                    </m:d>
                    <m:sSubSup>
                      <m:sSubSupPr>
                        <m:ctrlP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</m:ctrlPr>
                      </m:sSubSupPr>
                      <m:e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 </m:t>
                        </m:r>
                        <m:r>
                          <a:rPr lang="en-GB" sz="2200" b="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𝐴𝑣𝑔</m:t>
                        </m:r>
                      </m:e>
                      <m:sub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𝑖</m:t>
                        </m:r>
                      </m:sub>
                      <m:sup>
                        <m:r>
                          <a:rPr lang="en-GB" sz="2200" b="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𝐴</m:t>
                        </m:r>
                      </m:sup>
                    </m:sSubSup>
                  </m:oMath>
                </a14:m>
                <a:endParaRPr lang="en-GB" sz="2200" dirty="0">
                  <a:solidFill>
                    <a:srgbClr val="FF0000"/>
                  </a:solidFill>
                  <a:latin typeface="Cambria Math"/>
                  <a:cs typeface="Arial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397" y="3710576"/>
                <a:ext cx="8091366" cy="463588"/>
              </a:xfrm>
              <a:prstGeom prst="rect">
                <a:avLst/>
              </a:prstGeom>
              <a:blipFill rotWithShape="1">
                <a:blip r:embed="rId4"/>
                <a:stretch>
                  <a:fillRect l="-1809" t="-39474" b="-368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708244" y="2104813"/>
                <a:ext cx="8095519" cy="14141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GB" sz="2000" b="1" u="sng" dirty="0" smtClean="0">
                    <a:solidFill>
                      <a:srgbClr val="00007D"/>
                    </a:solidFill>
                    <a:cs typeface="Arial" charset="0"/>
                  </a:rPr>
                  <a:t>Proof:</a:t>
                </a:r>
              </a:p>
              <a:p>
                <a:pPr lvl="0"/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For any </a:t>
                </a:r>
                <a:r>
                  <a:rPr lang="en-GB" sz="20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 </a:t>
                </a:r>
                <a:r>
                  <a:rPr lang="en-GB" sz="2000" i="1" dirty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⊆</a:t>
                </a:r>
                <a:r>
                  <a:rPr lang="en-GB" sz="20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sz="2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, the number of coalition structures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𝐼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 that contain </a:t>
                </a:r>
                <a:r>
                  <a:rPr lang="en-GB" sz="20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 depends solely on the size of </a:t>
                </a:r>
                <a:r>
                  <a:rPr lang="en-GB" sz="20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, i.e., this number is equal for any two coalitions that are of the same size. Denote this number as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N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𝐼</m:t>
                        </m:r>
                      </m:sub>
                      <m:sup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 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|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𝐶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|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. Then:</a:t>
                </a: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244" y="2104813"/>
                <a:ext cx="8095519" cy="1414170"/>
              </a:xfrm>
              <a:prstGeom prst="rect">
                <a:avLst/>
              </a:prstGeom>
              <a:blipFill rotWithShape="1">
                <a:blip r:embed="rId5"/>
                <a:stretch>
                  <a:fillRect l="-753" t="-2155" b="-68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582924" y="4055447"/>
                <a:ext cx="7072528" cy="35907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lvl="0">
                  <a:lnSpc>
                    <a:spcPts val="2800"/>
                  </a:lnSpc>
                </a:pP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CS</a:t>
                </a:r>
                <a:r>
                  <a:rPr lang="en-GB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∈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𝐼</m:t>
                        </m:r>
                      </m:sub>
                      <m:sup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              </a:t>
                </a:r>
                <a:r>
                  <a:rPr lang="en-GB" i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GB" sz="8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∈</a:t>
                </a:r>
                <a:r>
                  <a:rPr lang="en-GB" sz="8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 </a:t>
                </a:r>
                <a:r>
                  <a:rPr lang="en-GB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  C:</a:t>
                </a:r>
                <a:r>
                  <a:rPr lang="en-GB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|C|=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i</a:t>
                </a:r>
                <a:r>
                  <a:rPr lang="en-GB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                    </a:t>
                </a:r>
                <a:r>
                  <a:rPr lang="en-GB" i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GB" sz="8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dirty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∈</a:t>
                </a:r>
                <a:r>
                  <a:rPr lang="en-GB" sz="800" dirty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 </a:t>
                </a:r>
                <a:r>
                  <a:rPr lang="en-GB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  </a:t>
                </a:r>
                <a:r>
                  <a:rPr lang="en-GB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    C</a:t>
                </a:r>
                <a:r>
                  <a:rPr lang="en-GB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:</a:t>
                </a:r>
                <a:r>
                  <a:rPr lang="en-GB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|C</a:t>
                </a:r>
                <a:r>
                  <a:rPr lang="en-GB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|=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i</a:t>
                </a:r>
                <a:r>
                  <a:rPr lang="en-GB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            </a:t>
                </a:r>
                <a:r>
                  <a:rPr lang="en-GB" i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GB" sz="8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dirty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∈</a:t>
                </a:r>
                <a:r>
                  <a:rPr lang="en-GB" sz="800" dirty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 </a:t>
                </a:r>
                <a:r>
                  <a:rPr lang="en-GB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endParaRPr lang="en-GB" dirty="0">
                  <a:solidFill>
                    <a:srgbClr val="FF0000"/>
                  </a:solidFill>
                  <a:latin typeface="Cambria Math"/>
                  <a:cs typeface="Arial" charset="0"/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924" y="4055447"/>
                <a:ext cx="7072528" cy="359073"/>
              </a:xfrm>
              <a:prstGeom prst="rect">
                <a:avLst/>
              </a:prstGeom>
              <a:blipFill rotWithShape="1">
                <a:blip r:embed="rId6"/>
                <a:stretch>
                  <a:fillRect l="-2069" t="-8475" b="-305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4523140" y="5871785"/>
                <a:ext cx="4015218" cy="4926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2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∀ </a:t>
                </a:r>
                <a:r>
                  <a:rPr lang="en-GB" sz="2200" i="1" dirty="0" err="1" smtClean="0">
                    <a:solidFill>
                      <a:srgbClr val="FF0000"/>
                    </a:solidFill>
                    <a:latin typeface="Times New Roman" pitchFamily="18" charset="0"/>
                    <a:ea typeface="Tahoma" pitchFamily="34" charset="0"/>
                    <a:cs typeface="Times New Roman" pitchFamily="18" charset="0"/>
                    <a:sym typeface="Symbol"/>
                  </a:rPr>
                  <a:t>i</a:t>
                </a:r>
                <a:r>
                  <a:rPr lang="en-GB" sz="11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∈</a:t>
                </a:r>
                <a:r>
                  <a:rPr lang="en-GB" sz="11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  <a:sym typeface="Symbol"/>
                  </a:rPr>
                  <a:t>I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 ,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2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N</m:t>
                        </m:r>
                      </m:e>
                      <m:sub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𝐼</m:t>
                        </m:r>
                      </m:sub>
                      <m:sup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|</m:t>
                        </m:r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𝐶</m:t>
                        </m:r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|</m:t>
                        </m:r>
                      </m:sup>
                    </m:sSubSup>
                  </m:oMath>
                </a14:m>
                <a:r>
                  <a:rPr lang="en-GB" sz="2200" dirty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GB" sz="2200" i="1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</m:ctrlPr>
                          </m:fPr>
                          <m:num>
                            <m:r>
                              <a:rPr lang="en-GB" sz="2200" i="1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GB" sz="2200" i="1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  <m:t>𝑖</m:t>
                            </m:r>
                          </m:den>
                        </m:f>
                      </m:e>
                    </m:d>
                  </m:oMath>
                </a14:m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= 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I(</a:t>
                </a:r>
                <a:r>
                  <a:rPr lang="en-GB" sz="2200" i="1" dirty="0" err="1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i</a:t>
                </a:r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) </a:t>
                </a:r>
                <a:r>
                  <a:rPr lang="en-GB" sz="2200" dirty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∙ </a:t>
                </a:r>
                <a14:m>
                  <m:oMath xmlns:m="http://schemas.openxmlformats.org/officeDocument/2006/math">
                    <m:r>
                      <a:rPr lang="en-GB" sz="2200" i="1" dirty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|</m:t>
                    </m:r>
                    <m:sSubSup>
                      <m:sSubSupPr>
                        <m:ctrlP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2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𝐼</m:t>
                        </m:r>
                      </m:sub>
                      <m:sup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  <m:r>
                      <a:rPr lang="en-GB" sz="2200" i="1">
                        <a:solidFill>
                          <a:srgbClr val="FF0000"/>
                        </a:solidFill>
                        <a:latin typeface="Cambria Math"/>
                        <a:cs typeface="Sakkal Majalla" pitchFamily="2" charset="-78"/>
                        <a:sym typeface="Symbol"/>
                      </a:rPr>
                      <m:t>|</m:t>
                    </m:r>
                  </m:oMath>
                </a14:m>
                <a:endParaRPr lang="en-GB" sz="2200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3140" y="5871785"/>
                <a:ext cx="4015218" cy="492635"/>
              </a:xfrm>
              <a:prstGeom prst="rect">
                <a:avLst/>
              </a:prstGeom>
              <a:blipFill rotWithShape="1">
                <a:blip r:embed="rId7"/>
                <a:stretch>
                  <a:fillRect l="-1973" t="-2469" b="-172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304675" y="4794794"/>
                <a:ext cx="4403812" cy="777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GB" sz="25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50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2500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∑</m:t>
                            </m:r>
                          </m:e>
                          <m:sub>
                            <m:r>
                              <a:rPr lang="en-GB" sz="25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𝑖</m:t>
                            </m:r>
                            <m:r>
                              <a:rPr lang="en-GB" sz="25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 ∈</m:t>
                            </m:r>
                            <m:r>
                              <a:rPr lang="en-GB" sz="25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en-GB" sz="25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𝐼</m:t>
                            </m:r>
                            <m:r>
                              <m:rPr>
                                <m:nor/>
                              </m:rPr>
                              <a:rPr lang="en-GB" dirty="0">
                                <a:solidFill>
                                  <a:prstClr val="black"/>
                                </a:solidFill>
                              </a:rPr>
                              <m:t> </m:t>
                            </m:r>
                          </m:sub>
                        </m:sSub>
                        <m:sSubSup>
                          <m:sSubSupPr>
                            <m:ctrlPr>
                              <a:rPr lang="en-GB" i="1">
                                <a:solidFill>
                                  <a:srgbClr val="FF0000"/>
                                </a:solidFill>
                                <a:latin typeface="Cambria Math"/>
                                <a:cs typeface="Sakkal Majalla" pitchFamily="2" charset="-78"/>
                                <a:sym typeface="Symbol"/>
                              </a:rPr>
                            </m:ctrlPr>
                          </m:sSubSupPr>
                          <m:e>
                            <m:r>
                              <m:rPr>
                                <m:nor/>
                              </m:rPr>
                              <a:rPr lang="en-GB" dirty="0">
                                <a:solidFill>
                                  <a:srgbClr val="FF0000"/>
                                </a:solidFill>
                                <a:latin typeface="Lucida Calligraphy" pitchFamily="66" charset="0"/>
                              </a:rPr>
                              <m:t>N</m:t>
                            </m:r>
                          </m:e>
                          <m:sub>
                            <m:r>
                              <a:rPr lang="en-GB" i="1">
                                <a:solidFill>
                                  <a:srgbClr val="FF0000"/>
                                </a:solidFill>
                                <a:latin typeface="Cambria Math"/>
                                <a:cs typeface="Sakkal Majalla" pitchFamily="2" charset="-78"/>
                                <a:sym typeface="Symbol"/>
                              </a:rPr>
                              <m:t>𝐼</m:t>
                            </m:r>
                          </m:sub>
                          <m:sup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Sakkal Majalla" pitchFamily="2" charset="-78"/>
                                <a:sym typeface="Symbol"/>
                              </a:rPr>
                              <m:t> </m:t>
                            </m:r>
                            <m:r>
                              <a:rPr lang="en-GB" i="1">
                                <a:solidFill>
                                  <a:srgbClr val="FF0000"/>
                                </a:solidFill>
                                <a:latin typeface="Cambria Math"/>
                                <a:cs typeface="Sakkal Majalla" pitchFamily="2" charset="-78"/>
                                <a:sym typeface="Symbol"/>
                              </a:rPr>
                              <m:t>|</m:t>
                            </m:r>
                            <m:r>
                              <a:rPr lang="en-GB" i="1">
                                <a:solidFill>
                                  <a:srgbClr val="FF0000"/>
                                </a:solidFill>
                                <a:latin typeface="Cambria Math"/>
                                <a:cs typeface="Sakkal Majalla" pitchFamily="2" charset="-78"/>
                                <a:sym typeface="Symbol"/>
                              </a:rPr>
                              <m:t>𝐶</m:t>
                            </m:r>
                            <m:r>
                              <a:rPr lang="en-GB" i="1">
                                <a:solidFill>
                                  <a:srgbClr val="FF0000"/>
                                </a:solidFill>
                                <a:latin typeface="Cambria Math"/>
                                <a:cs typeface="Sakkal Majalla" pitchFamily="2" charset="-78"/>
                                <a:sym typeface="Symbol"/>
                              </a:rPr>
                              <m:t>|</m:t>
                            </m:r>
                          </m:sup>
                        </m:sSubSup>
                        <m:d>
                          <m:dPr>
                            <m:ctrlPr>
                              <a:rPr lang="en-GB" i="1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GB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cs typeface="Arial" charset="0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cs typeface="Arial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GB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cs typeface="Arial" charset="0"/>
                                  </a:rPr>
                                  <m:t>𝑖</m:t>
                                </m:r>
                              </m:den>
                            </m:f>
                          </m:e>
                        </m:d>
                        <m:sSubSup>
                          <m:sSubSupPr>
                            <m:ctrlPr>
                              <a:rPr lang="en-GB" i="1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</m:ctrlPr>
                          </m:sSubSupPr>
                          <m:e>
                            <m:r>
                              <a:rPr lang="en-GB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  <m:t> </m:t>
                            </m:r>
                            <m:r>
                              <a:rPr lang="en-GB" i="1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  <m:t>𝐴𝑣𝑔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GB" i="1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  <m:t>𝐴</m:t>
                            </m:r>
                          </m:sup>
                        </m:sSubSup>
                        <m:r>
                          <m:rPr>
                            <m:nor/>
                          </m:rPr>
                          <a:rPr lang="en-GB" dirty="0">
                            <a:solidFill>
                              <a:prstClr val="black"/>
                            </a:solidFill>
                          </a:rPr>
                          <m:t> </m:t>
                        </m:r>
                      </m:num>
                      <m:den>
                        <m:r>
                          <a:rPr lang="en-GB" sz="2500" b="0" i="1" dirty="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|</m:t>
                        </m:r>
                        <m:sSubSup>
                          <m:sSubSupPr>
                            <m:ctrlPr>
                              <a:rPr lang="en-GB" i="1">
                                <a:solidFill>
                                  <a:srgbClr val="FF0000"/>
                                </a:solidFill>
                                <a:latin typeface="Cambria Math"/>
                                <a:cs typeface="Sakkal Majalla" pitchFamily="2" charset="-78"/>
                                <a:sym typeface="Symbol"/>
                              </a:rPr>
                            </m:ctrlPr>
                          </m:sSubSupPr>
                          <m:e>
                            <m:r>
                              <m:rPr>
                                <m:nor/>
                              </m:rPr>
                              <a:rPr lang="en-GB" dirty="0">
                                <a:solidFill>
                                  <a:srgbClr val="FF0000"/>
                                </a:solidFill>
                                <a:latin typeface="Lucida Calligraphy" pitchFamily="66" charset="0"/>
                              </a:rPr>
                              <m:t>P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Sakkal Majalla" pitchFamily="2" charset="-78"/>
                                <a:sym typeface="Symbol"/>
                              </a:rPr>
                              <m:t>𝐼</m:t>
                            </m:r>
                          </m:sub>
                          <m:sup>
                            <m:r>
                              <a:rPr lang="en-GB" i="1">
                                <a:solidFill>
                                  <a:srgbClr val="FF0000"/>
                                </a:solidFill>
                                <a:latin typeface="Cambria Math"/>
                                <a:cs typeface="Sakkal Majalla" pitchFamily="2" charset="-78"/>
                                <a:sym typeface="Symbol"/>
                              </a:rPr>
                              <m:t>𝐴</m:t>
                            </m:r>
                          </m:sup>
                        </m:sSubSup>
                        <m:r>
                          <a:rPr lang="en-GB" sz="25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|</m:t>
                        </m:r>
                      </m:den>
                    </m:f>
                  </m:oMath>
                </a14:m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∑</m:t>
                        </m:r>
                      </m:e>
                      <m:sub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𝑖</m:t>
                        </m:r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∈</m:t>
                        </m:r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𝐼</m:t>
                        </m:r>
                      </m:sub>
                    </m:sSub>
                  </m:oMath>
                </a14:m>
                <a:r>
                  <a:rPr lang="en-GB" sz="2200" dirty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I(</a:t>
                </a:r>
                <a:r>
                  <a:rPr lang="en-GB" sz="2200" i="1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i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)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𝐴𝑣𝑔</m:t>
                        </m:r>
                      </m:e>
                      <m:sub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𝑖</m:t>
                        </m:r>
                      </m:sub>
                      <m:sup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𝐴</m:t>
                        </m:r>
                      </m:sup>
                    </m:sSubSup>
                  </m:oMath>
                </a14:m>
                <a:endParaRPr lang="en-GB" sz="2200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4675" y="4794794"/>
                <a:ext cx="4403812" cy="77713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/>
          <p:cNvSpPr/>
          <p:nvPr/>
        </p:nvSpPr>
        <p:spPr>
          <a:xfrm>
            <a:off x="729511" y="4993940"/>
            <a:ext cx="41504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00007D"/>
                </a:solidFill>
                <a:cs typeface="Arial" charset="0"/>
              </a:rPr>
              <a:t>To prove this, it suffices to prove: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733526" y="5908073"/>
            <a:ext cx="38681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00007D"/>
                </a:solidFill>
                <a:cs typeface="Arial" charset="0"/>
              </a:rPr>
              <a:t>We will prove this by showing that: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3573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6" grpId="0"/>
      <p:bldP spid="17" grpId="0"/>
      <p:bldP spid="19" grpId="0"/>
      <p:bldP spid="20" grpId="0"/>
      <p:bldP spid="15" grpId="0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0EB0CE05-AAA4-435D-9296-F0417D8A7F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570016" y="87313"/>
            <a:ext cx="79683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Anytime Algorithms</a:t>
            </a:r>
          </a:p>
          <a:p>
            <a:pPr algn="ctr">
              <a:defRPr/>
            </a:pPr>
            <a:r>
              <a:rPr lang="en-GB" sz="2100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Integer Partition-based Search</a:t>
            </a:r>
            <a:endParaRPr lang="en-GB" sz="2100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61409" y="3539421"/>
            <a:ext cx="23594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000" dirty="0" smtClean="0">
                <a:solidFill>
                  <a:srgbClr val="00007D"/>
                </a:solidFill>
                <a:cs typeface="Arial" charset="0"/>
              </a:rPr>
              <a:t>We have shown that</a:t>
            </a:r>
            <a:endParaRPr lang="en-GB" sz="2000" dirty="0">
              <a:solidFill>
                <a:srgbClr val="00007D"/>
              </a:solidFill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733526" y="1193465"/>
                <a:ext cx="7644930" cy="7986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How to prove that:  </a:t>
                </a:r>
                <a:r>
                  <a:rPr lang="en-GB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∀</a:t>
                </a:r>
                <a:r>
                  <a:rPr lang="en-GB" sz="1000" dirty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 </a:t>
                </a:r>
                <a:r>
                  <a:rPr lang="en-GB" sz="2000" i="1" dirty="0" err="1">
                    <a:solidFill>
                      <a:srgbClr val="FF0000"/>
                    </a:solidFill>
                    <a:latin typeface="Times New Roman" pitchFamily="18" charset="0"/>
                    <a:ea typeface="Tahoma" pitchFamily="34" charset="0"/>
                    <a:cs typeface="Times New Roman" pitchFamily="18" charset="0"/>
                    <a:sym typeface="Symbol"/>
                  </a:rPr>
                  <a:t>i</a:t>
                </a:r>
                <a:r>
                  <a:rPr lang="en-GB" sz="1050" dirty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 </a:t>
                </a:r>
                <a:r>
                  <a:rPr lang="en-GB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∈</a:t>
                </a:r>
                <a:r>
                  <a:rPr lang="en-GB" sz="1050" dirty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  <a:sym typeface="Symbol"/>
                  </a:rPr>
                  <a:t>I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Sakkal Majalla" pitchFamily="2" charset="-78"/>
                    <a:sym typeface="Symbol"/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N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𝐼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|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𝐶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|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GB" sz="2000" i="1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</m:ctrlPr>
                          </m:fPr>
                          <m:num>
                            <m:r>
                              <a:rPr lang="en-GB" sz="2000" i="1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GB" sz="2000" i="1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  <m:t>𝑖</m:t>
                            </m:r>
                          </m:den>
                        </m:f>
                      </m:e>
                    </m:d>
                  </m:oMath>
                </a14:m>
                <a:r>
                  <a:rPr lang="en-GB" sz="2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=  </a:t>
                </a:r>
                <a:r>
                  <a:rPr lang="en-GB" sz="2000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I(</a:t>
                </a:r>
                <a:r>
                  <a:rPr lang="en-GB" sz="2000" i="1" dirty="0" err="1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i</a:t>
                </a:r>
                <a:r>
                  <a:rPr lang="en-GB" sz="2000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) </a:t>
                </a:r>
                <a:r>
                  <a:rPr lang="en-GB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∙ </a:t>
                </a:r>
                <a14:m>
                  <m:oMath xmlns:m="http://schemas.openxmlformats.org/officeDocument/2006/math">
                    <m:r>
                      <a:rPr lang="en-GB" sz="2000" i="1" dirty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|</m:t>
                    </m:r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𝐼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  <m:r>
                      <a:rPr lang="en-GB" sz="2000" i="1">
                        <a:solidFill>
                          <a:srgbClr val="FF0000"/>
                        </a:solidFill>
                        <a:latin typeface="Cambria Math"/>
                        <a:cs typeface="Sakkal Majalla" pitchFamily="2" charset="-78"/>
                        <a:sym typeface="Symbol"/>
                      </a:rPr>
                      <m:t>|</m:t>
                    </m:r>
                  </m:oMath>
                </a14:m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  ?  Observe that every </a:t>
                </a:r>
                <a:r>
                  <a:rPr lang="en-GB" sz="2000" dirty="0" smtClean="0">
                    <a:solidFill>
                      <a:srgbClr val="FF0000"/>
                    </a:solidFill>
                    <a:cs typeface="Arial" charset="0"/>
                  </a:rPr>
                  <a:t>CS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∈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𝐼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 smtClean="0">
                    <a:solidFill>
                      <a:srgbClr val="FF0000"/>
                    </a:solidFill>
                    <a:cs typeface="Arial" charset="0"/>
                  </a:rPr>
                  <a:t> 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contains exactly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I(</a:t>
                </a:r>
                <a:r>
                  <a:rPr lang="en-GB" sz="2000" i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 coalitions of size </a:t>
                </a:r>
                <a:r>
                  <a:rPr lang="en-GB" sz="2000" i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. So:</a:t>
                </a:r>
                <a:endParaRPr lang="en-GB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526" y="1193465"/>
                <a:ext cx="7644930" cy="798680"/>
              </a:xfrm>
              <a:prstGeom prst="rect">
                <a:avLst/>
              </a:prstGeom>
              <a:blipFill rotWithShape="1">
                <a:blip r:embed="rId3"/>
                <a:stretch>
                  <a:fillRect l="-797" t="-763" r="-239" b="-129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701627" y="2321058"/>
                <a:ext cx="7921795" cy="4514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ts val="2800"/>
                  </a:lnSpc>
                </a:pPr>
                <a:r>
                  <a:rPr lang="en-GB" sz="28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∑</a:t>
                </a:r>
                <a:r>
                  <a:rPr lang="en-GB" sz="21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1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1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N</m:t>
                        </m:r>
                      </m:e>
                      <m:sub>
                        <m:r>
                          <a:rPr lang="en-GB" sz="21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𝐼</m:t>
                        </m:r>
                      </m:sub>
                      <m:sup>
                        <m:r>
                          <a:rPr lang="en-GB" sz="21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 </m:t>
                        </m:r>
                        <m:r>
                          <a:rPr lang="en-GB" sz="21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|</m:t>
                        </m:r>
                        <m:r>
                          <a:rPr lang="en-GB" sz="21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𝐶</m:t>
                        </m:r>
                        <m:r>
                          <a:rPr lang="en-GB" sz="21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|</m:t>
                        </m:r>
                      </m:sup>
                    </m:sSubSup>
                    <m:r>
                      <a:rPr lang="en-GB" sz="2100" i="1">
                        <a:solidFill>
                          <a:srgbClr val="FF0000"/>
                        </a:solidFill>
                        <a:latin typeface="Cambria Math"/>
                        <a:cs typeface="Sakkal Majalla" pitchFamily="2" charset="-78"/>
                        <a:sym typeface="Symbol"/>
                      </a:rPr>
                      <m:t> </m:t>
                    </m:r>
                  </m:oMath>
                </a14:m>
                <a:r>
                  <a:rPr lang="en-GB" sz="21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=   </a:t>
                </a:r>
                <a:r>
                  <a:rPr lang="en-GB" sz="28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∑</a:t>
                </a:r>
                <a:r>
                  <a:rPr lang="en-GB" sz="21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             </a:t>
                </a:r>
                <a:r>
                  <a:rPr lang="en-GB" sz="29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∑</a:t>
                </a:r>
                <a:r>
                  <a:rPr lang="en-GB" sz="21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      </a:t>
                </a:r>
                <a:r>
                  <a:rPr lang="en-GB" sz="21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14:m>
                  <m:oMath xmlns:m="http://schemas.openxmlformats.org/officeDocument/2006/math">
                    <m:r>
                      <a:rPr lang="en-GB" sz="2100" b="0" i="1">
                        <a:solidFill>
                          <a:srgbClr val="FF0000"/>
                        </a:solidFill>
                        <a:latin typeface="Cambria Math"/>
                        <a:ea typeface="Cambria Math"/>
                        <a:cs typeface="Sakkal Majalla" pitchFamily="2" charset="-78"/>
                        <a:sym typeface="Symbol"/>
                      </a:rPr>
                      <m:t> </m:t>
                    </m:r>
                  </m:oMath>
                </a14:m>
                <a:r>
                  <a:rPr lang="en-GB" sz="21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en-GB" sz="21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sz="29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∑</a:t>
                </a:r>
                <a:r>
                  <a:rPr lang="en-GB" sz="21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         </a:t>
                </a:r>
                <a:r>
                  <a:rPr lang="en-GB" sz="29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∑</a:t>
                </a:r>
                <a:r>
                  <a:rPr lang="en-GB" sz="21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       </a:t>
                </a:r>
                <a:r>
                  <a:rPr lang="en-GB" sz="21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1</a:t>
                </a:r>
                <a:r>
                  <a:rPr lang="en-GB" sz="21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sz="21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en-GB" sz="21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</a:t>
                </a:r>
                <a:r>
                  <a:rPr lang="en-GB" sz="29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∑</a:t>
                </a:r>
                <a:r>
                  <a:rPr lang="en-GB" sz="21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   </a:t>
                </a:r>
                <a:r>
                  <a:rPr lang="en-GB" sz="21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I(</a:t>
                </a:r>
                <a:r>
                  <a:rPr lang="en-GB" sz="2100" i="1" dirty="0" err="1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i</a:t>
                </a:r>
                <a:r>
                  <a:rPr lang="en-GB" sz="2100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) </a:t>
                </a:r>
                <a:r>
                  <a:rPr lang="en-GB" sz="21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 = I(</a:t>
                </a:r>
                <a:r>
                  <a:rPr lang="en-GB" sz="2100" i="1" dirty="0" err="1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i</a:t>
                </a:r>
                <a:r>
                  <a:rPr lang="en-GB" sz="2100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)</a:t>
                </a:r>
                <a:r>
                  <a:rPr lang="en-GB" sz="2100" baseline="-25000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 </a:t>
                </a:r>
                <a:r>
                  <a:rPr lang="en-GB" sz="2100" dirty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∙</a:t>
                </a:r>
                <a:r>
                  <a:rPr lang="en-GB" sz="2100" baseline="-25000" dirty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100" i="1" dirty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|</m:t>
                    </m:r>
                    <m:sSubSup>
                      <m:sSubSupPr>
                        <m:ctrlPr>
                          <a:rPr lang="en-GB" sz="21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1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1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𝐼</m:t>
                        </m:r>
                      </m:sub>
                      <m:sup>
                        <m:r>
                          <a:rPr lang="en-GB" sz="21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  <m:r>
                      <a:rPr lang="en-GB" sz="2100" i="1">
                        <a:solidFill>
                          <a:srgbClr val="FF0000"/>
                        </a:solidFill>
                        <a:latin typeface="Cambria Math"/>
                        <a:cs typeface="Sakkal Majalla" pitchFamily="2" charset="-78"/>
                        <a:sym typeface="Symbol"/>
                      </a:rPr>
                      <m:t>|</m:t>
                    </m:r>
                  </m:oMath>
                </a14:m>
                <a:endParaRPr lang="en-GB" sz="2100" dirty="0">
                  <a:solidFill>
                    <a:srgbClr val="FF0000"/>
                  </a:solidFill>
                  <a:latin typeface="Cambria Math"/>
                  <a:cs typeface="Arial" charset="0"/>
                </a:endParaRP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627" y="2321058"/>
                <a:ext cx="7921795" cy="451406"/>
              </a:xfrm>
              <a:prstGeom prst="rect">
                <a:avLst/>
              </a:prstGeom>
              <a:blipFill rotWithShape="1">
                <a:blip r:embed="rId4"/>
                <a:stretch>
                  <a:fillRect l="-1538" t="-33784" b="-378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591533" y="2682360"/>
                <a:ext cx="7297831" cy="359073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lvl="0">
                  <a:lnSpc>
                    <a:spcPts val="2800"/>
                  </a:lnSpc>
                </a:pPr>
                <a:r>
                  <a:rPr lang="en-GB" sz="17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C:</a:t>
                </a:r>
                <a:r>
                  <a:rPr lang="en-GB" sz="17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|C|=</a:t>
                </a:r>
                <a:r>
                  <a:rPr lang="en-GB" sz="17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i </a:t>
                </a:r>
                <a:r>
                  <a:rPr lang="en-GB" sz="17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           </a:t>
                </a:r>
                <a:r>
                  <a:rPr lang="en-GB" sz="17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GB" sz="17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:</a:t>
                </a:r>
                <a:r>
                  <a:rPr lang="en-GB" sz="17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|C</a:t>
                </a:r>
                <a:r>
                  <a:rPr lang="en-GB" sz="17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|=</a:t>
                </a:r>
                <a:r>
                  <a:rPr lang="en-GB" sz="17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I  </a:t>
                </a:r>
                <a:r>
                  <a:rPr lang="en-GB" sz="17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CS</a:t>
                </a:r>
                <a:r>
                  <a:rPr lang="en-GB" sz="17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∈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7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17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17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𝐼</m:t>
                        </m:r>
                      </m:sub>
                      <m:sup>
                        <m:r>
                          <a:rPr lang="en-GB" sz="17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17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:</a:t>
                </a:r>
                <a:r>
                  <a:rPr lang="en-GB" sz="17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GB" sz="17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∈</a:t>
                </a:r>
                <a:r>
                  <a:rPr lang="en-GB" sz="17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CS    CS</a:t>
                </a:r>
                <a:r>
                  <a:rPr lang="en-GB" sz="1700" dirty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∈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7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17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17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𝐼</m:t>
                        </m:r>
                      </m:sub>
                      <m:sup>
                        <m:r>
                          <a:rPr lang="en-GB" sz="17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17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C</a:t>
                </a:r>
                <a:r>
                  <a:rPr lang="en-GB" sz="1700" dirty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∈</a:t>
                </a:r>
                <a:r>
                  <a:rPr lang="en-GB" sz="17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CS</a:t>
                </a:r>
                <a:r>
                  <a:rPr lang="en-GB" sz="17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:</a:t>
                </a:r>
                <a:r>
                  <a:rPr lang="en-GB" sz="17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|</a:t>
                </a:r>
                <a:r>
                  <a:rPr lang="en-GB" sz="17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C|=</a:t>
                </a:r>
                <a:r>
                  <a:rPr lang="en-GB" sz="1700" i="1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i</a:t>
                </a:r>
                <a:r>
                  <a:rPr lang="en-GB" sz="17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  CS</a:t>
                </a:r>
                <a:r>
                  <a:rPr lang="en-GB" sz="1700" dirty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∈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7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17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17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𝐼</m:t>
                        </m:r>
                      </m:sub>
                      <m:sup>
                        <m:r>
                          <a:rPr lang="en-GB" sz="17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endParaRPr lang="en-GB" sz="1700" dirty="0">
                  <a:solidFill>
                    <a:srgbClr val="FF0000"/>
                  </a:solidFill>
                  <a:latin typeface="Cambria Math"/>
                  <a:cs typeface="Arial" charset="0"/>
                </a:endParaRPr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533" y="2682360"/>
                <a:ext cx="7297831" cy="359073"/>
              </a:xfrm>
              <a:prstGeom prst="rect">
                <a:avLst/>
              </a:prstGeom>
              <a:blipFill rotWithShape="1">
                <a:blip r:embed="rId5"/>
                <a:stretch>
                  <a:fillRect l="-1754" b="-271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3165484" y="3487045"/>
                <a:ext cx="5372874" cy="4514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ts val="2800"/>
                  </a:lnSpc>
                </a:pPr>
                <a:r>
                  <a:rPr lang="en-GB" sz="28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∑</a:t>
                </a:r>
                <a:r>
                  <a:rPr lang="en-GB" sz="21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1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1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N</m:t>
                        </m:r>
                      </m:e>
                      <m:sub>
                        <m:r>
                          <a:rPr lang="en-GB" sz="21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𝐼</m:t>
                        </m:r>
                      </m:sub>
                      <m:sup>
                        <m:r>
                          <a:rPr lang="en-GB" sz="21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 </m:t>
                        </m:r>
                        <m:r>
                          <a:rPr lang="en-GB" sz="21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|</m:t>
                        </m:r>
                        <m:r>
                          <a:rPr lang="en-GB" sz="21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𝐶</m:t>
                        </m:r>
                        <m:r>
                          <a:rPr lang="en-GB" sz="21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|</m:t>
                        </m:r>
                      </m:sup>
                    </m:sSubSup>
                    <m:r>
                      <a:rPr lang="en-GB" sz="2100" i="1">
                        <a:solidFill>
                          <a:srgbClr val="FF0000"/>
                        </a:solidFill>
                        <a:latin typeface="Cambria Math"/>
                        <a:cs typeface="Sakkal Majalla" pitchFamily="2" charset="-78"/>
                        <a:sym typeface="Symbol"/>
                      </a:rPr>
                      <m:t> </m:t>
                    </m:r>
                    <m:r>
                      <a:rPr lang="en-GB" sz="2100" b="0" i="1" smtClean="0">
                        <a:solidFill>
                          <a:srgbClr val="FF0000"/>
                        </a:solidFill>
                        <a:latin typeface="Cambria Math"/>
                        <a:cs typeface="Sakkal Majalla" pitchFamily="2" charset="-78"/>
                        <a:sym typeface="Symbol"/>
                      </a:rPr>
                      <m:t> </m:t>
                    </m:r>
                  </m:oMath>
                </a14:m>
                <a:r>
                  <a:rPr lang="en-GB" sz="21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=  </a:t>
                </a:r>
                <a:r>
                  <a:rPr lang="en-GB" sz="21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I(</a:t>
                </a:r>
                <a:r>
                  <a:rPr lang="en-GB" sz="2100" i="1" dirty="0" err="1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i</a:t>
                </a:r>
                <a:r>
                  <a:rPr lang="en-GB" sz="2100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)</a:t>
                </a:r>
                <a:r>
                  <a:rPr lang="en-GB" sz="2100" baseline="-25000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 </a:t>
                </a:r>
                <a:r>
                  <a:rPr lang="en-GB" sz="2100" dirty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∙</a:t>
                </a:r>
                <a:r>
                  <a:rPr lang="en-GB" sz="2100" baseline="-25000" dirty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sz="2100" i="1" dirty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GB" sz="2100" i="1">
                                <a:solidFill>
                                  <a:srgbClr val="FF0000"/>
                                </a:solidFill>
                                <a:latin typeface="Cambria Math"/>
                                <a:cs typeface="Sakkal Majalla" pitchFamily="2" charset="-78"/>
                                <a:sym typeface="Symbol"/>
                              </a:rPr>
                            </m:ctrlPr>
                          </m:sSubSupPr>
                          <m:e>
                            <m:r>
                              <m:rPr>
                                <m:nor/>
                              </m:rPr>
                              <a:rPr lang="en-GB" sz="2100" dirty="0">
                                <a:solidFill>
                                  <a:srgbClr val="FF0000"/>
                                </a:solidFill>
                                <a:latin typeface="Lucida Calligraphy" pitchFamily="66" charset="0"/>
                              </a:rPr>
                              <m:t>P</m:t>
                            </m:r>
                          </m:e>
                          <m:sub>
                            <m:r>
                              <a:rPr lang="en-GB" sz="2100" i="1">
                                <a:solidFill>
                                  <a:srgbClr val="FF0000"/>
                                </a:solidFill>
                                <a:latin typeface="Cambria Math"/>
                                <a:cs typeface="Sakkal Majalla" pitchFamily="2" charset="-78"/>
                                <a:sym typeface="Symbol"/>
                              </a:rPr>
                              <m:t>𝐼</m:t>
                            </m:r>
                          </m:sub>
                          <m:sup>
                            <m:r>
                              <a:rPr lang="en-GB" sz="2100" i="1">
                                <a:solidFill>
                                  <a:srgbClr val="FF0000"/>
                                </a:solidFill>
                                <a:latin typeface="Cambria Math"/>
                                <a:cs typeface="Sakkal Majalla" pitchFamily="2" charset="-78"/>
                                <a:sym typeface="Symbol"/>
                              </a:rPr>
                              <m:t>𝐴</m:t>
                            </m:r>
                          </m:sup>
                        </m:sSubSup>
                      </m:e>
                    </m:d>
                    <m:r>
                      <a:rPr lang="en-GB" sz="2100" b="0" i="1" smtClean="0">
                        <a:solidFill>
                          <a:srgbClr val="FF0000"/>
                        </a:solidFill>
                        <a:latin typeface="Cambria Math"/>
                        <a:cs typeface="Sakkal Majalla" pitchFamily="2" charset="-78"/>
                        <a:sym typeface="Symbol"/>
                      </a:rPr>
                      <m:t>                                       </m:t>
                    </m:r>
                    <m:r>
                      <a:rPr lang="en-GB" sz="2100" b="0" i="1" smtClean="0">
                        <a:solidFill>
                          <a:schemeClr val="tx1"/>
                        </a:solidFill>
                        <a:latin typeface="Cambria Math"/>
                        <a:cs typeface="Sakkal Majalla" pitchFamily="2" charset="-78"/>
                        <a:sym typeface="Symbol"/>
                      </a:rPr>
                      <m:t>(1)</m:t>
                    </m:r>
                  </m:oMath>
                </a14:m>
                <a:endParaRPr lang="en-GB" sz="2100" dirty="0">
                  <a:solidFill>
                    <a:srgbClr val="FF0000"/>
                  </a:solidFill>
                  <a:latin typeface="Cambria Math"/>
                  <a:cs typeface="Arial" charset="0"/>
                </a:endParaRPr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5484" y="3487045"/>
                <a:ext cx="5372874" cy="451406"/>
              </a:xfrm>
              <a:prstGeom prst="rect">
                <a:avLst/>
              </a:prstGeom>
              <a:blipFill rotWithShape="1">
                <a:blip r:embed="rId6"/>
                <a:stretch>
                  <a:fillRect l="-2268" t="-29730" b="-364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 26"/>
          <p:cNvSpPr/>
          <p:nvPr/>
        </p:nvSpPr>
        <p:spPr>
          <a:xfrm>
            <a:off x="3066023" y="3816448"/>
            <a:ext cx="670197" cy="3590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lnSpc>
                <a:spcPts val="2800"/>
              </a:lnSpc>
            </a:pPr>
            <a:r>
              <a:rPr lang="en-GB" sz="1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C:</a:t>
            </a:r>
            <a:r>
              <a:rPr lang="en-GB" sz="1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|C|=</a:t>
            </a:r>
            <a:r>
              <a:rPr lang="en-GB" sz="17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</a:t>
            </a:r>
            <a:endParaRPr lang="en-GB" sz="1700" dirty="0">
              <a:solidFill>
                <a:srgbClr val="FF0000"/>
              </a:solidFill>
              <a:latin typeface="Cambria Math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733525" y="4328508"/>
                <a:ext cx="8042340" cy="4561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On the other hand, since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N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𝐼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 |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𝐶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|</m:t>
                        </m:r>
                      </m:sup>
                    </m:sSubSup>
                    <m:r>
                      <a:rPr lang="en-GB" sz="2000" i="1">
                        <a:solidFill>
                          <a:srgbClr val="FF0000"/>
                        </a:solidFill>
                        <a:latin typeface="Cambria Math"/>
                        <a:cs typeface="Sakkal Majalla" pitchFamily="2" charset="-78"/>
                        <a:sym typeface="Symbol"/>
                      </a:rPr>
                      <m:t> </m:t>
                    </m:r>
                  </m:oMath>
                </a14:m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is equal for all coalitions of size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|C|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. then:</a:t>
                </a:r>
                <a:endParaRPr lang="en-GB" sz="2000" dirty="0">
                  <a:solidFill>
                    <a:srgbClr val="00007D"/>
                  </a:solidFill>
                  <a:cs typeface="Arial" charset="0"/>
                </a:endParaRP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525" y="4328508"/>
                <a:ext cx="8042340" cy="456151"/>
              </a:xfrm>
              <a:prstGeom prst="rect">
                <a:avLst/>
              </a:prstGeom>
              <a:blipFill rotWithShape="1">
                <a:blip r:embed="rId7"/>
                <a:stretch>
                  <a:fillRect l="-758" b="-22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3164008" y="4922156"/>
                <a:ext cx="5374350" cy="4561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ts val="2800"/>
                  </a:lnSpc>
                </a:pPr>
                <a:r>
                  <a:rPr lang="en-GB" sz="28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∑</a:t>
                </a:r>
                <a:r>
                  <a:rPr lang="en-GB" sz="21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1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1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N</m:t>
                        </m:r>
                      </m:e>
                      <m:sub>
                        <m:r>
                          <a:rPr lang="en-GB" sz="21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𝐼</m:t>
                        </m:r>
                      </m:sub>
                      <m:sup>
                        <m:r>
                          <a:rPr lang="en-GB" sz="21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 </m:t>
                        </m:r>
                        <m:r>
                          <a:rPr lang="en-GB" sz="21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|</m:t>
                        </m:r>
                        <m:r>
                          <a:rPr lang="en-GB" sz="21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𝐶</m:t>
                        </m:r>
                        <m:r>
                          <a:rPr lang="en-GB" sz="21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|</m:t>
                        </m:r>
                      </m:sup>
                    </m:sSubSup>
                    <m:r>
                      <a:rPr lang="en-GB" sz="2100" i="1">
                        <a:solidFill>
                          <a:srgbClr val="FF0000"/>
                        </a:solidFill>
                        <a:latin typeface="Cambria Math"/>
                        <a:cs typeface="Sakkal Majalla" pitchFamily="2" charset="-78"/>
                        <a:sym typeface="Symbol"/>
                      </a:rPr>
                      <m:t> </m:t>
                    </m:r>
                    <m:r>
                      <a:rPr lang="en-GB" sz="2100" b="0" i="1" smtClean="0">
                        <a:solidFill>
                          <a:srgbClr val="FF0000"/>
                        </a:solidFill>
                        <a:latin typeface="Cambria Math"/>
                        <a:cs typeface="Sakkal Majalla" pitchFamily="2" charset="-78"/>
                        <a:sym typeface="Symbol"/>
                      </a:rPr>
                      <m:t> </m:t>
                    </m:r>
                  </m:oMath>
                </a14:m>
                <a:r>
                  <a:rPr lang="en-GB" sz="21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N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𝐼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|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𝐶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|</m:t>
                        </m:r>
                      </m:sup>
                    </m:sSubSup>
                  </m:oMath>
                </a14:m>
                <a:r>
                  <a:rPr lang="en-GB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GB" sz="2000" i="1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</m:ctrlPr>
                          </m:fPr>
                          <m:num>
                            <m:r>
                              <a:rPr lang="en-GB" sz="2000" i="1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GB" sz="2000" i="1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  <m:t>𝑖</m:t>
                            </m:r>
                          </m:den>
                        </m:f>
                      </m:e>
                    </m:d>
                  </m:oMath>
                </a14:m>
                <a:r>
                  <a:rPr lang="en-GB" sz="2100" dirty="0" smtClean="0">
                    <a:solidFill>
                      <a:srgbClr val="FF0000"/>
                    </a:solidFill>
                    <a:latin typeface="Cambria Math"/>
                    <a:cs typeface="Arial" charset="0"/>
                  </a:rPr>
                  <a:t>                                          </a:t>
                </a:r>
                <a:r>
                  <a:rPr lang="en-GB" sz="2100" dirty="0" smtClean="0">
                    <a:latin typeface="Cambria Math"/>
                    <a:cs typeface="Arial" charset="0"/>
                  </a:rPr>
                  <a:t>(2)</a:t>
                </a:r>
                <a:endParaRPr lang="en-GB" sz="2100" dirty="0">
                  <a:latin typeface="Cambria Math"/>
                  <a:cs typeface="Arial" charset="0"/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4008" y="4922156"/>
                <a:ext cx="5374350" cy="456151"/>
              </a:xfrm>
              <a:prstGeom prst="rect">
                <a:avLst/>
              </a:prstGeom>
              <a:blipFill rotWithShape="1">
                <a:blip r:embed="rId8"/>
                <a:stretch>
                  <a:fillRect l="-2268" t="-30667" b="-3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/>
          <p:cNvSpPr/>
          <p:nvPr/>
        </p:nvSpPr>
        <p:spPr>
          <a:xfrm>
            <a:off x="3064547" y="5251559"/>
            <a:ext cx="670197" cy="3590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lnSpc>
                <a:spcPts val="2800"/>
              </a:lnSpc>
            </a:pPr>
            <a:r>
              <a:rPr lang="en-GB" sz="1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C:</a:t>
            </a:r>
            <a:r>
              <a:rPr lang="en-GB" sz="1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|C|=</a:t>
            </a:r>
            <a:r>
              <a:rPr lang="en-GB" sz="17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</a:t>
            </a:r>
            <a:endParaRPr lang="en-GB" sz="1700" dirty="0">
              <a:solidFill>
                <a:srgbClr val="FF0000"/>
              </a:solidFill>
              <a:latin typeface="Cambria Math"/>
              <a:cs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31"/>
              <p:cNvSpPr/>
              <p:nvPr/>
            </p:nvSpPr>
            <p:spPr>
              <a:xfrm>
                <a:off x="4139952" y="5714459"/>
                <a:ext cx="2581808" cy="4743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21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1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N</m:t>
                        </m:r>
                      </m:e>
                      <m:sub>
                        <m:r>
                          <a:rPr lang="en-GB" sz="21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𝐼</m:t>
                        </m:r>
                      </m:sub>
                      <m:sup>
                        <m:r>
                          <a:rPr lang="en-GB" sz="21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|</m:t>
                        </m:r>
                        <m:r>
                          <a:rPr lang="en-GB" sz="21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𝐶</m:t>
                        </m:r>
                        <m:r>
                          <a:rPr lang="en-GB" sz="21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|</m:t>
                        </m:r>
                      </m:sup>
                    </m:sSubSup>
                  </m:oMath>
                </a14:m>
                <a:r>
                  <a:rPr lang="en-GB" sz="2100" dirty="0">
                    <a:solidFill>
                      <a:srgbClr val="FF0000"/>
                    </a:solidFill>
                    <a:latin typeface="Cambria Math"/>
                    <a:ea typeface="Cambria Math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1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en-GB" sz="2100" i="1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</m:ctrlPr>
                          </m:fPr>
                          <m:num>
                            <m:r>
                              <a:rPr lang="en-GB" sz="2100" i="1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en-GB" sz="2100" i="1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  <m:t>𝑖</m:t>
                            </m:r>
                          </m:den>
                        </m:f>
                      </m:e>
                    </m:d>
                  </m:oMath>
                </a14:m>
                <a:r>
                  <a:rPr lang="en-GB" sz="21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 =  </a:t>
                </a:r>
                <a:r>
                  <a:rPr lang="en-GB" sz="2100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I(</a:t>
                </a:r>
                <a:r>
                  <a:rPr lang="en-GB" sz="2100" i="1" dirty="0" err="1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i</a:t>
                </a:r>
                <a:r>
                  <a:rPr lang="en-GB" sz="21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)</a:t>
                </a:r>
                <a:r>
                  <a:rPr lang="en-GB" sz="2100" baseline="-250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 </a:t>
                </a:r>
                <a:r>
                  <a:rPr lang="en-GB" sz="21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∙</a:t>
                </a:r>
                <a:r>
                  <a:rPr lang="en-GB" sz="2100" baseline="-250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100" i="1" dirty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|</m:t>
                    </m:r>
                    <m:sSubSup>
                      <m:sSubSupPr>
                        <m:ctrlPr>
                          <a:rPr lang="en-GB" sz="21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1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1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𝐼</m:t>
                        </m:r>
                      </m:sub>
                      <m:sup>
                        <m:r>
                          <a:rPr lang="en-GB" sz="21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  <m:r>
                      <a:rPr lang="en-GB" sz="2100" i="1">
                        <a:solidFill>
                          <a:srgbClr val="FF0000"/>
                        </a:solidFill>
                        <a:latin typeface="Cambria Math"/>
                        <a:cs typeface="Sakkal Majalla" pitchFamily="2" charset="-78"/>
                        <a:sym typeface="Symbol"/>
                      </a:rPr>
                      <m:t>|</m:t>
                    </m:r>
                  </m:oMath>
                </a14:m>
                <a:endParaRPr lang="en-GB" sz="2100" dirty="0" smtClean="0">
                  <a:solidFill>
                    <a:srgbClr val="00007D"/>
                  </a:solidFill>
                  <a:cs typeface="Arial" charset="0"/>
                </a:endParaRPr>
              </a:p>
            </p:txBody>
          </p:sp>
        </mc:Choice>
        <mc:Fallback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5714459"/>
                <a:ext cx="2581808" cy="474361"/>
              </a:xfrm>
              <a:prstGeom prst="rect">
                <a:avLst/>
              </a:prstGeom>
              <a:blipFill rotWithShape="1">
                <a:blip r:embed="rId9"/>
                <a:stretch>
                  <a:fillRect l="-472" r="-1415" b="-205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32"/>
          <p:cNvSpPr/>
          <p:nvPr/>
        </p:nvSpPr>
        <p:spPr>
          <a:xfrm>
            <a:off x="743228" y="5741530"/>
            <a:ext cx="34972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000" dirty="0" smtClean="0">
                <a:solidFill>
                  <a:srgbClr val="00007D"/>
                </a:solidFill>
                <a:cs typeface="Arial" charset="0"/>
              </a:rPr>
              <a:t>From </a:t>
            </a:r>
            <a:r>
              <a:rPr lang="en-GB" sz="2000" dirty="0" smtClean="0">
                <a:latin typeface="Cambria Math" pitchFamily="18" charset="0"/>
                <a:ea typeface="Cambria Math" pitchFamily="18" charset="0"/>
                <a:cs typeface="Arial" charset="0"/>
              </a:rPr>
              <a:t>(1)</a:t>
            </a:r>
            <a:r>
              <a:rPr lang="en-GB" sz="2000" dirty="0" smtClean="0">
                <a:solidFill>
                  <a:srgbClr val="00007D"/>
                </a:solidFill>
                <a:cs typeface="Arial" charset="0"/>
              </a:rPr>
              <a:t> and </a:t>
            </a:r>
            <a:r>
              <a:rPr lang="en-GB" sz="2000" dirty="0" smtClean="0">
                <a:latin typeface="Cambria Math" pitchFamily="18" charset="0"/>
                <a:ea typeface="Cambria Math" pitchFamily="18" charset="0"/>
                <a:cs typeface="Arial" charset="0"/>
              </a:rPr>
              <a:t>(2)</a:t>
            </a:r>
            <a:r>
              <a:rPr lang="en-GB" sz="2000" dirty="0" smtClean="0">
                <a:solidFill>
                  <a:srgbClr val="00007D"/>
                </a:solidFill>
                <a:cs typeface="Arial" charset="0"/>
              </a:rPr>
              <a:t>, we find that:</a:t>
            </a:r>
            <a:endParaRPr lang="en-GB" sz="2000" dirty="0">
              <a:solidFill>
                <a:srgbClr val="00007D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489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6" grpId="0"/>
      <p:bldP spid="27" grpId="0"/>
      <p:bldP spid="28" grpId="0"/>
      <p:bldP spid="29" grpId="0"/>
      <p:bldP spid="30" grpId="0"/>
      <p:bldP spid="32" grpId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5069160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</a:t>
            </a:r>
            <a:r>
              <a:rPr lang="en-GB" dirty="0" smtClean="0"/>
              <a:t> children, each has some amount of money</a:t>
            </a:r>
          </a:p>
          <a:p>
            <a:pPr lvl="1"/>
            <a:r>
              <a:rPr lang="en-GB" dirty="0" smtClean="0"/>
              <a:t>the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err="1" smtClean="0"/>
              <a:t>-th</a:t>
            </a:r>
            <a:r>
              <a:rPr lang="en-GB" dirty="0" smtClean="0"/>
              <a:t> child has </a:t>
            </a:r>
            <a:r>
              <a:rPr lang="en-GB" dirty="0" smtClean="0">
                <a:solidFill>
                  <a:srgbClr val="FF0000"/>
                </a:solidFill>
              </a:rPr>
              <a:t>b</a:t>
            </a:r>
            <a:r>
              <a:rPr lang="en-GB" baseline="-25000" dirty="0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dollars</a:t>
            </a:r>
          </a:p>
          <a:p>
            <a:r>
              <a:rPr lang="en-GB" dirty="0" smtClean="0"/>
              <a:t>three types of ice-cream tubs are for sale:</a:t>
            </a:r>
          </a:p>
          <a:p>
            <a:pPr lvl="1"/>
            <a:r>
              <a:rPr lang="en-GB" dirty="0" smtClean="0"/>
              <a:t>Type </a:t>
            </a:r>
            <a:r>
              <a:rPr lang="en-GB" dirty="0" smtClean="0">
                <a:solidFill>
                  <a:srgbClr val="00B050"/>
                </a:solidFill>
              </a:rPr>
              <a:t>1</a:t>
            </a:r>
            <a:r>
              <a:rPr lang="en-GB" dirty="0" smtClean="0"/>
              <a:t> costs </a:t>
            </a:r>
            <a:r>
              <a:rPr lang="en-GB" dirty="0" smtClean="0">
                <a:solidFill>
                  <a:srgbClr val="00B050"/>
                </a:solidFill>
              </a:rPr>
              <a:t>$7</a:t>
            </a:r>
            <a:r>
              <a:rPr lang="en-GB" dirty="0" smtClean="0"/>
              <a:t>, contains </a:t>
            </a:r>
            <a:r>
              <a:rPr lang="en-GB" dirty="0" smtClean="0">
                <a:solidFill>
                  <a:srgbClr val="00B050"/>
                </a:solidFill>
              </a:rPr>
              <a:t>500g </a:t>
            </a:r>
          </a:p>
          <a:p>
            <a:pPr lvl="1"/>
            <a:r>
              <a:rPr lang="en-GB" dirty="0" smtClean="0"/>
              <a:t>Type </a:t>
            </a:r>
            <a:r>
              <a:rPr lang="en-GB" dirty="0" smtClean="0">
                <a:solidFill>
                  <a:srgbClr val="00B050"/>
                </a:solidFill>
              </a:rPr>
              <a:t>2</a:t>
            </a:r>
            <a:r>
              <a:rPr lang="en-GB" dirty="0" smtClean="0"/>
              <a:t> costs </a:t>
            </a:r>
            <a:r>
              <a:rPr lang="en-GB" dirty="0" smtClean="0">
                <a:solidFill>
                  <a:srgbClr val="00B050"/>
                </a:solidFill>
              </a:rPr>
              <a:t>$9</a:t>
            </a:r>
            <a:r>
              <a:rPr lang="en-GB" dirty="0" smtClean="0"/>
              <a:t>, contains </a:t>
            </a:r>
            <a:r>
              <a:rPr lang="en-GB" dirty="0" smtClean="0">
                <a:solidFill>
                  <a:srgbClr val="00B050"/>
                </a:solidFill>
              </a:rPr>
              <a:t>750g</a:t>
            </a:r>
          </a:p>
          <a:p>
            <a:pPr lvl="1"/>
            <a:r>
              <a:rPr lang="en-GB" dirty="0" smtClean="0"/>
              <a:t>Type </a:t>
            </a:r>
            <a:r>
              <a:rPr lang="en-GB" dirty="0" smtClean="0">
                <a:solidFill>
                  <a:srgbClr val="00B050"/>
                </a:solidFill>
              </a:rPr>
              <a:t>3 </a:t>
            </a:r>
            <a:r>
              <a:rPr lang="en-GB" dirty="0" smtClean="0"/>
              <a:t>costs </a:t>
            </a:r>
            <a:r>
              <a:rPr lang="en-GB" dirty="0" smtClean="0">
                <a:solidFill>
                  <a:srgbClr val="00B050"/>
                </a:solidFill>
              </a:rPr>
              <a:t>$11</a:t>
            </a:r>
            <a:r>
              <a:rPr lang="en-GB" dirty="0" smtClean="0"/>
              <a:t>, contains </a:t>
            </a:r>
            <a:r>
              <a:rPr lang="en-GB" dirty="0" smtClean="0">
                <a:solidFill>
                  <a:srgbClr val="00B050"/>
                </a:solidFill>
              </a:rPr>
              <a:t>1kg </a:t>
            </a:r>
          </a:p>
          <a:p>
            <a:r>
              <a:rPr lang="en-GB" dirty="0" smtClean="0"/>
              <a:t>children have utility for ice-cream, </a:t>
            </a:r>
            <a:br>
              <a:rPr lang="en-GB" dirty="0" smtClean="0"/>
            </a:br>
            <a:r>
              <a:rPr lang="en-GB" dirty="0" smtClean="0"/>
              <a:t>and do not care about money</a:t>
            </a:r>
          </a:p>
          <a:p>
            <a:r>
              <a:rPr lang="en-GB" dirty="0" smtClean="0"/>
              <a:t>The payoff of each group: the maximum quantity </a:t>
            </a:r>
            <a:br>
              <a:rPr lang="en-GB" dirty="0" smtClean="0"/>
            </a:br>
            <a:r>
              <a:rPr lang="en-GB" dirty="0" smtClean="0"/>
              <a:t>of ice-cream the members of the group can buy </a:t>
            </a:r>
            <a:br>
              <a:rPr lang="en-GB" dirty="0" smtClean="0"/>
            </a:br>
            <a:r>
              <a:rPr lang="en-GB" dirty="0" smtClean="0"/>
              <a:t>by pooling their money</a:t>
            </a:r>
          </a:p>
          <a:p>
            <a:r>
              <a:rPr lang="en-GB" dirty="0" smtClean="0"/>
              <a:t>The ice-cream can be shared arbitrarily within the group</a:t>
            </a:r>
            <a:endParaRPr lang="en-US" dirty="0"/>
          </a:p>
        </p:txBody>
      </p:sp>
      <p:pic>
        <p:nvPicPr>
          <p:cNvPr id="4" name="Picture 3" descr="benjer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3501008"/>
            <a:ext cx="755536" cy="772553"/>
          </a:xfrm>
          <a:prstGeom prst="rect">
            <a:avLst/>
          </a:prstGeom>
        </p:spPr>
      </p:pic>
      <p:pic>
        <p:nvPicPr>
          <p:cNvPr id="5" name="Picture 4" descr="benjer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3284984"/>
            <a:ext cx="966802" cy="988577"/>
          </a:xfrm>
          <a:prstGeom prst="rect">
            <a:avLst/>
          </a:prstGeom>
        </p:spPr>
      </p:pic>
      <p:pic>
        <p:nvPicPr>
          <p:cNvPr id="6" name="Picture 5" descr="benjer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24327" y="3140968"/>
            <a:ext cx="1107645" cy="1132593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Transferable Utility Games: Buying Ice-cream</a:t>
            </a:r>
            <a:endParaRPr lang="en-US" sz="35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570016" y="87313"/>
            <a:ext cx="79683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Anytime Algorithms</a:t>
            </a:r>
          </a:p>
          <a:p>
            <a:pPr algn="ctr">
              <a:defRPr/>
            </a:pPr>
            <a:r>
              <a:rPr lang="en-GB" sz="2100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Integer Partition-based Search</a:t>
            </a:r>
            <a:endParaRPr lang="en-GB" sz="2100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573180" y="1043840"/>
                <a:ext cx="8273931" cy="8104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2800"/>
                  </a:lnSpc>
                </a:pP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IP computes bounds on </a:t>
                </a:r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the value of 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the </a:t>
                </a:r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best coalition 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structure in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𝐼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:</a:t>
                </a:r>
              </a:p>
              <a:p>
                <a:pPr algn="ctr">
                  <a:lnSpc>
                    <a:spcPts val="2800"/>
                  </a:lnSpc>
                </a:pPr>
                <a:r>
                  <a:rPr lang="en-GB" sz="20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Arial" charset="0"/>
                  </a:rPr>
                  <a:t>UB</a:t>
                </a:r>
                <a:r>
                  <a:rPr lang="en-GB" sz="2000" baseline="-250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Arial" charset="0"/>
                  </a:rPr>
                  <a:t>I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Arial" charset="0"/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 pitchFamily="18" charset="0"/>
                            <a:ea typeface="Cambria Math" pitchFamily="18" charset="0"/>
                            <a:cs typeface="Arial" charset="0"/>
                          </a:rPr>
                          <m:t>∑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itchFamily="18" charset="0"/>
                            <a:ea typeface="Cambria Math" pitchFamily="18" charset="0"/>
                            <a:cs typeface="Arial" charset="0"/>
                          </a:rPr>
                          <m:t>𝑠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itchFamily="18" charset="0"/>
                            <a:ea typeface="Cambria Math" pitchFamily="18" charset="0"/>
                            <a:cs typeface="Arial" charset="0"/>
                          </a:rPr>
                          <m:t>∈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itchFamily="18" charset="0"/>
                            <a:ea typeface="Cambria Math" pitchFamily="18" charset="0"/>
                            <a:cs typeface="Arial" charset="0"/>
                          </a:rPr>
                          <m:t>𝐼</m:t>
                        </m:r>
                      </m:sub>
                    </m:sSub>
                  </m:oMath>
                </a14:m>
                <a:r>
                  <a:rPr lang="en-GB" sz="20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Arial" charset="0"/>
                  </a:rPr>
                  <a:t>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I(s)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Times New Roman" pitchFamily="18" charset="0"/>
                          </a:rPr>
                          <m:t>𝑀𝑎𝑥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Times New Roman" pitchFamily="18" charset="0"/>
                          </a:rPr>
                          <m:t>𝑠</m:t>
                        </m:r>
                      </m:sub>
                      <m:sup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Times New Roman" pitchFamily="18" charset="0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 smtClean="0">
                    <a:solidFill>
                      <a:srgbClr val="FF0000"/>
                    </a:solidFill>
                    <a:cs typeface="Arial" charset="0"/>
                  </a:rPr>
                  <a:t>                   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Arial" charset="0"/>
                  </a:rPr>
                  <a:t>LB</a:t>
                </a:r>
                <a:r>
                  <a:rPr lang="en-GB" sz="2000" baseline="-250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Arial" charset="0"/>
                  </a:rPr>
                  <a:t>I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Arial" charset="0"/>
                  </a:rPr>
                  <a:t> </a:t>
                </a:r>
                <a:r>
                  <a:rPr lang="en-GB" sz="2000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Arial" charset="0"/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 pitchFamily="18" charset="0"/>
                            <a:ea typeface="Cambria Math" pitchFamily="18" charset="0"/>
                            <a:cs typeface="Arial" charset="0"/>
                          </a:rPr>
                          <m:t>∑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 pitchFamily="18" charset="0"/>
                            <a:ea typeface="Cambria Math" pitchFamily="18" charset="0"/>
                            <a:cs typeface="Arial" charset="0"/>
                          </a:rPr>
                          <m:t>𝑠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 pitchFamily="18" charset="0"/>
                            <a:ea typeface="Cambria Math" pitchFamily="18" charset="0"/>
                            <a:cs typeface="Arial" charset="0"/>
                          </a:rPr>
                          <m:t>∈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 pitchFamily="18" charset="0"/>
                            <a:ea typeface="Cambria Math" pitchFamily="18" charset="0"/>
                            <a:cs typeface="Arial" charset="0"/>
                          </a:rPr>
                          <m:t>𝐼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Arial" charset="0"/>
                  </a:rPr>
                  <a:t> </a:t>
                </a:r>
                <a:r>
                  <a:rPr lang="en-GB" sz="2000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I(s)</a:t>
                </a:r>
                <a:r>
                  <a:rPr lang="en-GB" sz="2000" dirty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Times New Roman" pitchFamily="18" charset="0"/>
                          </a:rPr>
                          <m:t>𝐴𝑣𝑔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Times New Roman" pitchFamily="18" charset="0"/>
                          </a:rPr>
                          <m:t>𝑠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Times New Roman" pitchFamily="18" charset="0"/>
                          </a:rPr>
                          <m:t>𝐴</m:t>
                        </m:r>
                      </m:sup>
                    </m:sSubSup>
                  </m:oMath>
                </a14:m>
                <a:endParaRPr lang="en-GB" sz="2000" dirty="0">
                  <a:solidFill>
                    <a:srgbClr val="FF0000"/>
                  </a:solidFill>
                  <a:cs typeface="Arial" charset="0"/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180" y="1043840"/>
                <a:ext cx="8273931" cy="810478"/>
              </a:xfrm>
              <a:prstGeom prst="rect">
                <a:avLst/>
              </a:prstGeom>
              <a:blipFill rotWithShape="1">
                <a:blip r:embed="rId3"/>
                <a:stretch>
                  <a:fillRect l="-737" b="-82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 Box 2"/>
              <p:cNvSpPr txBox="1">
                <a:spLocks noChangeArrowheads="1"/>
              </p:cNvSpPr>
              <p:nvPr/>
            </p:nvSpPr>
            <p:spPr bwMode="auto">
              <a:xfrm>
                <a:off x="568412" y="3087582"/>
                <a:ext cx="7969945" cy="34200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Computing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00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  <m:t>UB</m:t>
                        </m:r>
                      </m:e>
                      <m:sup>
                        <m:r>
                          <a:rPr lang="en-GB" sz="200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  <m:t>∗</m:t>
                        </m:r>
                      </m:sup>
                    </m:sSup>
                    <m:r>
                      <a:rPr lang="en-GB" sz="2000" i="1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  <a:cs typeface="Arial" charset="0"/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allows for establishing a bound on the quality of the best coalition structure found at any point in time, denoted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</m:ctrlPr>
                      </m:sSup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𝐶𝑆</m:t>
                        </m:r>
                      </m:e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∗∗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; this bound is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:</a:t>
                </a:r>
              </a:p>
              <a:p>
                <a:pPr algn="ctr"/>
                <a:endParaRPr lang="en-GB" sz="500" i="1" dirty="0" smtClean="0">
                  <a:solidFill>
                    <a:srgbClr val="FF0000"/>
                  </a:solidFill>
                  <a:latin typeface="Symbol" pitchFamily="18" charset="2"/>
                  <a:cs typeface="Arial" charset="0"/>
                </a:endParaRPr>
              </a:p>
              <a:p>
                <a:pPr algn="ctr"/>
                <a:r>
                  <a:rPr lang="en-GB" sz="2000" i="1" dirty="0" smtClean="0">
                    <a:solidFill>
                      <a:srgbClr val="FF0000"/>
                    </a:solidFill>
                    <a:latin typeface="Symbol" pitchFamily="18" charset="2"/>
                    <a:cs typeface="Arial" charset="0"/>
                  </a:rPr>
                  <a:t>b</a:t>
                </a:r>
                <a:r>
                  <a:rPr lang="en-GB" sz="2000" dirty="0" smtClean="0">
                    <a:solidFill>
                      <a:srgbClr val="FF0000"/>
                    </a:solidFill>
                    <a:cs typeface="Arial" charset="0"/>
                  </a:rPr>
                  <a:t> </a:t>
                </a:r>
                <a:r>
                  <a:rPr lang="en-GB" sz="2000" dirty="0">
                    <a:solidFill>
                      <a:srgbClr val="FF0000"/>
                    </a:solidFill>
                    <a:cs typeface="Arial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000" i="1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2000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  <m:t>UB</m:t>
                            </m:r>
                          </m:e>
                          <m:sup>
                            <m:r>
                              <a:rPr lang="en-GB" sz="2000" i="1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  <m:t>∗</m:t>
                            </m:r>
                          </m:sup>
                        </m:sSup>
                      </m:num>
                      <m:den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𝑉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(</m:t>
                        </m:r>
                        <m:sSup>
                          <m:sSupPr>
                            <m:ctrlPr>
                              <a:rPr lang="en-GB" sz="2000" i="1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2000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  <m:t>CS</m:t>
                            </m:r>
                          </m:e>
                          <m:sup>
                            <m:r>
                              <a:rPr lang="en-GB" sz="2000" i="1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  <m:t>∗</m:t>
                            </m:r>
                          </m:sup>
                        </m:s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)</m:t>
                        </m:r>
                      </m:den>
                    </m:f>
                  </m:oMath>
                </a14:m>
                <a:endParaRPr lang="en-GB" sz="2000" dirty="0">
                  <a:solidFill>
                    <a:srgbClr val="00007D"/>
                  </a:solidFill>
                  <a:cs typeface="Arial" charset="0"/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:endParaRPr lang="en-GB" sz="1600" dirty="0" smtClean="0">
                  <a:solidFill>
                    <a:srgbClr val="00007D"/>
                  </a:solidFill>
                  <a:cs typeface="Arial" charset="0"/>
                </a:endParaRPr>
              </a:p>
              <a:p>
                <a:pPr marL="11113"/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C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omputing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00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  <m:t>UB</m:t>
                        </m:r>
                      </m:e>
                      <m:sup>
                        <m:r>
                          <a:rPr lang="en-GB" sz="200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  <m:t>∗</m:t>
                        </m:r>
                      </m:sup>
                    </m:sSup>
                    <m:r>
                      <a:rPr lang="en-GB" sz="2000" i="1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  <a:cs typeface="Arial" charset="0"/>
                      </a:rPr>
                      <m:t> </m:t>
                    </m:r>
                  </m:oMath>
                </a14:m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allows </a:t>
                </a:r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for identifying subspaces that have no potential of containing an 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optimal </a:t>
                </a:r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coalition 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structure, </a:t>
                </a:r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which 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are:</a:t>
                </a:r>
              </a:p>
              <a:p>
                <a:pPr marL="11113" algn="ctr"/>
                <a:endParaRPr lang="en-GB" sz="500" i="1" dirty="0" smtClean="0">
                  <a:solidFill>
                    <a:srgbClr val="FF0000"/>
                  </a:solidFill>
                  <a:latin typeface="Cambria Math"/>
                  <a:cs typeface="Sakkal Majalla" pitchFamily="2" charset="-78"/>
                  <a:sym typeface="Symbol"/>
                </a:endParaRPr>
              </a:p>
              <a:p>
                <a:pPr marL="11113"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𝐼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000" dirty="0" smtClean="0">
                    <a:solidFill>
                      <a:srgbClr val="FF0000"/>
                    </a:solidFill>
                    <a:cs typeface="Arial" charset="0"/>
                  </a:rPr>
                  <a:t>: </a:t>
                </a:r>
                <a:r>
                  <a:rPr lang="en-GB" sz="2000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Arial" charset="0"/>
                  </a:rPr>
                  <a:t>UB</a:t>
                </a:r>
                <a:r>
                  <a:rPr lang="en-GB" sz="2000" baseline="-25000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Arial" charset="0"/>
                  </a:rPr>
                  <a:t>I 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solidFill>
                          <a:srgbClr val="FF0000"/>
                        </a:solidFill>
                        <a:latin typeface="Cambria Math"/>
                        <a:ea typeface="Cambria Math" pitchFamily="18" charset="0"/>
                        <a:cs typeface="Arial" charset="0"/>
                      </a:rPr>
                      <m:t>&lt;</m:t>
                    </m:r>
                    <m:sSup>
                      <m:s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000" b="0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  <m:t>L</m:t>
                        </m:r>
                        <m:r>
                          <m:rPr>
                            <m:sty m:val="p"/>
                          </m:rPr>
                          <a:rPr lang="en-GB" sz="200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  <m:t>B</m:t>
                        </m:r>
                      </m:e>
                      <m:sup>
                        <m:r>
                          <a:rPr lang="en-GB" sz="200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  <m:t>∗</m:t>
                        </m:r>
                      </m:sup>
                    </m:sSup>
                  </m:oMath>
                </a14:m>
                <a:endParaRPr lang="en-GB" sz="2000" dirty="0" smtClean="0">
                  <a:solidFill>
                    <a:srgbClr val="00007D"/>
                  </a:solidFill>
                  <a:cs typeface="Arial" charset="0"/>
                </a:endParaRPr>
              </a:p>
              <a:p>
                <a:pPr marL="11113"/>
                <a:endParaRPr lang="en-GB" sz="1600" dirty="0">
                  <a:solidFill>
                    <a:srgbClr val="00007D"/>
                  </a:solidFill>
                  <a:cs typeface="Arial" charset="0"/>
                </a:endParaRPr>
              </a:p>
              <a:p>
                <a:pPr marL="11113"/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The remaining subspaces are searched using depth-first search combined with branch-and-bound techniques</a:t>
                </a:r>
                <a:endParaRPr lang="en-GB" sz="2000" dirty="0">
                  <a:solidFill>
                    <a:srgbClr val="00007D"/>
                  </a:solidFill>
                  <a:cs typeface="Arial" charset="0"/>
                </a:endParaRPr>
              </a:p>
            </p:txBody>
          </p:sp>
        </mc:Choice>
        <mc:Fallback xmlns="">
          <p:sp>
            <p:nvSpPr>
              <p:cNvPr id="8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8412" y="3087582"/>
                <a:ext cx="7969945" cy="3420097"/>
              </a:xfrm>
              <a:prstGeom prst="rect">
                <a:avLst/>
              </a:prstGeom>
              <a:blipFill rotWithShape="1">
                <a:blip r:embed="rId4"/>
                <a:stretch>
                  <a:fillRect l="-765" t="-89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593750" y="2058852"/>
                <a:ext cx="8253361" cy="8104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2800"/>
                  </a:lnSpc>
                </a:pP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and computes bounds on the optimal coalition structure’s value,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𝑉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(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𝐶𝑆</m:t>
                        </m:r>
                      </m:e>
                      <m:sup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∗</m:t>
                        </m:r>
                      </m:sup>
                    </m:sSup>
                    <m:r>
                      <a:rPr lang="en-GB" sz="2000" b="0" i="1" smtClean="0">
                        <a:solidFill>
                          <a:srgbClr val="FF0000"/>
                        </a:solidFill>
                        <a:latin typeface="Cambria Math"/>
                        <a:cs typeface="Arial" charset="0"/>
                      </a:rPr>
                      <m:t>)</m:t>
                    </m:r>
                  </m:oMath>
                </a14:m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:</a:t>
                </a:r>
                <a:endParaRPr lang="en-GB" sz="2000" dirty="0">
                  <a:solidFill>
                    <a:srgbClr val="00007D"/>
                  </a:solidFill>
                  <a:cs typeface="Arial" charset="0"/>
                </a:endParaRPr>
              </a:p>
              <a:p>
                <a:pPr algn="ctr">
                  <a:lnSpc>
                    <a:spcPts val="28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000" b="0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  <m:t>UB</m:t>
                        </m:r>
                      </m:e>
                      <m:sup>
                        <m:r>
                          <a:rPr lang="en-GB" sz="2000" b="0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0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Arial" charset="0"/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  <m:t>𝑚𝑎𝑥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I</m:t>
                        </m:r>
                        <m:r>
                          <m:rPr>
                            <m:nor/>
                          </m:rPr>
                          <a:rPr lang="el-GR" sz="2000" dirty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Arial" charset="0"/>
                          </a:rPr>
                          <m:t>∈</m:t>
                        </m:r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  <a:cs typeface="Arial" charset="0"/>
                          </a:rPr>
                          <m:t>I</m:t>
                        </m:r>
                        <m:r>
                          <m:rPr>
                            <m:nor/>
                          </m:rPr>
                          <a:rPr lang="en-GB" sz="2000" baseline="30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  <a:cs typeface="Arial" charset="0"/>
                          </a:rPr>
                          <m:t>n</m:t>
                        </m:r>
                      </m:sub>
                    </m:sSub>
                  </m:oMath>
                </a14:m>
                <a:r>
                  <a:rPr lang="en-GB" sz="20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b="0" i="0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  <m:t>UB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b="0" i="0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en-GB" sz="20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Arial" charset="0"/>
                  </a:rPr>
                  <a:t>      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000" b="0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  <m:t>L</m:t>
                        </m:r>
                        <m:r>
                          <m:rPr>
                            <m:sty m:val="p"/>
                          </m:rPr>
                          <a:rPr lang="en-GB" sz="2000" i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  <m:t>B</m:t>
                        </m:r>
                      </m:e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Arial" charset="0"/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  <m:t>𝑚𝑎𝑥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I</m:t>
                        </m:r>
                        <m:r>
                          <m:rPr>
                            <m:nor/>
                          </m:rPr>
                          <a:rPr lang="el-GR" sz="2000" dirty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Arial" charset="0"/>
                          </a:rPr>
                          <m:t>∈</m:t>
                        </m:r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  <a:cs typeface="Arial" charset="0"/>
                          </a:rPr>
                          <m:t>I</m:t>
                        </m:r>
                        <m:r>
                          <m:rPr>
                            <m:nor/>
                          </m:rPr>
                          <a:rPr lang="en-GB" sz="2000" baseline="30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  <a:cs typeface="Arial" charset="0"/>
                          </a:rPr>
                          <m:t>n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b="0" i="0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  <m:t>L</m:t>
                        </m:r>
                        <m:r>
                          <m:rPr>
                            <m:sty m:val="p"/>
                          </m:rPr>
                          <a:rPr lang="en-GB" sz="2000" i="0" dirty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  <m:t>B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i="0" dirty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  <a:cs typeface="Arial" charset="0"/>
                          </a:rPr>
                          <m:t>I</m:t>
                        </m:r>
                      </m:sub>
                    </m:sSub>
                  </m:oMath>
                </a14:m>
                <a:endParaRPr lang="en-GB" sz="2000" dirty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750" y="2058852"/>
                <a:ext cx="8253361" cy="810478"/>
              </a:xfrm>
              <a:prstGeom prst="rect">
                <a:avLst/>
              </a:prstGeom>
              <a:blipFill rotWithShape="1">
                <a:blip r:embed="rId5"/>
                <a:stretch>
                  <a:fillRect l="-739" b="-82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0EB0CE05-AAA4-435D-9296-F0417D8A7F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350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AutoShape 2"/>
          <p:cNvSpPr>
            <a:spLocks noChangeArrowheads="1"/>
          </p:cNvSpPr>
          <p:nvPr/>
        </p:nvSpPr>
        <p:spPr bwMode="auto">
          <a:xfrm>
            <a:off x="2317736" y="2922777"/>
            <a:ext cx="979488" cy="22163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rgbClr val="FFC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rtl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sz="16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45456" name="AutoShape 16"/>
          <p:cNvSpPr>
            <a:spLocks noChangeArrowheads="1"/>
          </p:cNvSpPr>
          <p:nvPr/>
        </p:nvSpPr>
        <p:spPr bwMode="auto">
          <a:xfrm>
            <a:off x="5905777" y="2895790"/>
            <a:ext cx="940955" cy="22163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rgbClr val="FFC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rtl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sz="16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45470" name="AutoShape 30"/>
          <p:cNvSpPr>
            <a:spLocks noChangeArrowheads="1"/>
          </p:cNvSpPr>
          <p:nvPr/>
        </p:nvSpPr>
        <p:spPr bwMode="auto">
          <a:xfrm>
            <a:off x="4159527" y="2922777"/>
            <a:ext cx="963613" cy="22163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rgbClr val="FFC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rtl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sz="16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45444" name="Freeform 4"/>
          <p:cNvSpPr>
            <a:spLocks/>
          </p:cNvSpPr>
          <p:nvPr/>
        </p:nvSpPr>
        <p:spPr bwMode="auto">
          <a:xfrm>
            <a:off x="2511411" y="5012915"/>
            <a:ext cx="617538" cy="58738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45" name="Freeform 5"/>
          <p:cNvSpPr>
            <a:spLocks/>
          </p:cNvSpPr>
          <p:nvPr/>
        </p:nvSpPr>
        <p:spPr bwMode="auto">
          <a:xfrm>
            <a:off x="2511411" y="4795428"/>
            <a:ext cx="617538" cy="58737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46" name="Freeform 6"/>
          <p:cNvSpPr>
            <a:spLocks/>
          </p:cNvSpPr>
          <p:nvPr/>
        </p:nvSpPr>
        <p:spPr bwMode="auto">
          <a:xfrm>
            <a:off x="2511411" y="4547118"/>
            <a:ext cx="617538" cy="58738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47" name="Freeform 7"/>
          <p:cNvSpPr>
            <a:spLocks/>
          </p:cNvSpPr>
          <p:nvPr/>
        </p:nvSpPr>
        <p:spPr bwMode="auto">
          <a:xfrm>
            <a:off x="2511411" y="4308993"/>
            <a:ext cx="617538" cy="60325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48" name="Freeform 8"/>
          <p:cNvSpPr>
            <a:spLocks/>
          </p:cNvSpPr>
          <p:nvPr/>
        </p:nvSpPr>
        <p:spPr bwMode="auto">
          <a:xfrm>
            <a:off x="2508236" y="4088331"/>
            <a:ext cx="619125" cy="58737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49" name="Freeform 9"/>
          <p:cNvSpPr>
            <a:spLocks/>
          </p:cNvSpPr>
          <p:nvPr/>
        </p:nvSpPr>
        <p:spPr bwMode="auto">
          <a:xfrm>
            <a:off x="2514586" y="3677168"/>
            <a:ext cx="617538" cy="58738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50" name="Freeform 10"/>
          <p:cNvSpPr>
            <a:spLocks/>
          </p:cNvSpPr>
          <p:nvPr/>
        </p:nvSpPr>
        <p:spPr bwMode="auto">
          <a:xfrm>
            <a:off x="2508236" y="3439043"/>
            <a:ext cx="619125" cy="60325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51" name="Freeform 11"/>
          <p:cNvSpPr>
            <a:spLocks/>
          </p:cNvSpPr>
          <p:nvPr/>
        </p:nvSpPr>
        <p:spPr bwMode="auto">
          <a:xfrm>
            <a:off x="2508236" y="3218381"/>
            <a:ext cx="619125" cy="58737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52" name="Freeform 12"/>
          <p:cNvSpPr>
            <a:spLocks/>
          </p:cNvSpPr>
          <p:nvPr/>
        </p:nvSpPr>
        <p:spPr bwMode="auto">
          <a:xfrm>
            <a:off x="2506649" y="3870843"/>
            <a:ext cx="617537" cy="58738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53" name="Freeform 13"/>
          <p:cNvSpPr>
            <a:spLocks/>
          </p:cNvSpPr>
          <p:nvPr/>
        </p:nvSpPr>
        <p:spPr bwMode="auto">
          <a:xfrm>
            <a:off x="2511411" y="3008831"/>
            <a:ext cx="617538" cy="58737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58" name="Freeform 18"/>
          <p:cNvSpPr>
            <a:spLocks/>
          </p:cNvSpPr>
          <p:nvPr/>
        </p:nvSpPr>
        <p:spPr bwMode="auto">
          <a:xfrm>
            <a:off x="6060920" y="4955106"/>
            <a:ext cx="617537" cy="58737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59" name="Freeform 19"/>
          <p:cNvSpPr>
            <a:spLocks/>
          </p:cNvSpPr>
          <p:nvPr/>
        </p:nvSpPr>
        <p:spPr bwMode="auto">
          <a:xfrm>
            <a:off x="6060920" y="4737618"/>
            <a:ext cx="617537" cy="58738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60" name="Freeform 20"/>
          <p:cNvSpPr>
            <a:spLocks/>
          </p:cNvSpPr>
          <p:nvPr/>
        </p:nvSpPr>
        <p:spPr bwMode="auto">
          <a:xfrm>
            <a:off x="6060920" y="4518543"/>
            <a:ext cx="617537" cy="60325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61" name="Freeform 21"/>
          <p:cNvSpPr>
            <a:spLocks/>
          </p:cNvSpPr>
          <p:nvPr/>
        </p:nvSpPr>
        <p:spPr bwMode="auto">
          <a:xfrm>
            <a:off x="6060920" y="4282006"/>
            <a:ext cx="617537" cy="58737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62" name="Freeform 22"/>
          <p:cNvSpPr>
            <a:spLocks/>
          </p:cNvSpPr>
          <p:nvPr/>
        </p:nvSpPr>
        <p:spPr bwMode="auto">
          <a:xfrm>
            <a:off x="6057745" y="4061343"/>
            <a:ext cx="619125" cy="58738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63" name="Freeform 23"/>
          <p:cNvSpPr>
            <a:spLocks/>
          </p:cNvSpPr>
          <p:nvPr/>
        </p:nvSpPr>
        <p:spPr bwMode="auto">
          <a:xfrm>
            <a:off x="6064095" y="3648593"/>
            <a:ext cx="617537" cy="60325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64" name="Freeform 24"/>
          <p:cNvSpPr>
            <a:spLocks/>
          </p:cNvSpPr>
          <p:nvPr/>
        </p:nvSpPr>
        <p:spPr bwMode="auto">
          <a:xfrm>
            <a:off x="6057745" y="3412056"/>
            <a:ext cx="619125" cy="58737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65" name="Freeform 25"/>
          <p:cNvSpPr>
            <a:spLocks/>
          </p:cNvSpPr>
          <p:nvPr/>
        </p:nvSpPr>
        <p:spPr bwMode="auto">
          <a:xfrm>
            <a:off x="6057745" y="3189806"/>
            <a:ext cx="619125" cy="60325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66" name="Freeform 26"/>
          <p:cNvSpPr>
            <a:spLocks/>
          </p:cNvSpPr>
          <p:nvPr/>
        </p:nvSpPr>
        <p:spPr bwMode="auto">
          <a:xfrm>
            <a:off x="6056157" y="3843856"/>
            <a:ext cx="617538" cy="58737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67" name="Freeform 27"/>
          <p:cNvSpPr>
            <a:spLocks/>
          </p:cNvSpPr>
          <p:nvPr/>
        </p:nvSpPr>
        <p:spPr bwMode="auto">
          <a:xfrm>
            <a:off x="6060920" y="2980256"/>
            <a:ext cx="617537" cy="60325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72" name="Freeform 32"/>
          <p:cNvSpPr>
            <a:spLocks/>
          </p:cNvSpPr>
          <p:nvPr/>
        </p:nvSpPr>
        <p:spPr bwMode="auto">
          <a:xfrm>
            <a:off x="4337328" y="4982093"/>
            <a:ext cx="619125" cy="58738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73" name="Freeform 33"/>
          <p:cNvSpPr>
            <a:spLocks/>
          </p:cNvSpPr>
          <p:nvPr/>
        </p:nvSpPr>
        <p:spPr bwMode="auto">
          <a:xfrm>
            <a:off x="4337328" y="4764606"/>
            <a:ext cx="619125" cy="58737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74" name="Freeform 34"/>
          <p:cNvSpPr>
            <a:spLocks/>
          </p:cNvSpPr>
          <p:nvPr/>
        </p:nvSpPr>
        <p:spPr bwMode="auto">
          <a:xfrm>
            <a:off x="4337328" y="4547118"/>
            <a:ext cx="619125" cy="58738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75" name="Freeform 35"/>
          <p:cNvSpPr>
            <a:spLocks/>
          </p:cNvSpPr>
          <p:nvPr/>
        </p:nvSpPr>
        <p:spPr bwMode="auto">
          <a:xfrm>
            <a:off x="4337328" y="4339815"/>
            <a:ext cx="619125" cy="60325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76" name="Freeform 36"/>
          <p:cNvSpPr>
            <a:spLocks/>
          </p:cNvSpPr>
          <p:nvPr/>
        </p:nvSpPr>
        <p:spPr bwMode="auto">
          <a:xfrm>
            <a:off x="4335741" y="4160249"/>
            <a:ext cx="617537" cy="58737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77" name="Freeform 37"/>
          <p:cNvSpPr>
            <a:spLocks/>
          </p:cNvSpPr>
          <p:nvPr/>
        </p:nvSpPr>
        <p:spPr bwMode="auto">
          <a:xfrm>
            <a:off x="4340503" y="3677168"/>
            <a:ext cx="617538" cy="58738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78" name="Freeform 38"/>
          <p:cNvSpPr>
            <a:spLocks/>
          </p:cNvSpPr>
          <p:nvPr/>
        </p:nvSpPr>
        <p:spPr bwMode="auto">
          <a:xfrm>
            <a:off x="4335741" y="3439043"/>
            <a:ext cx="617537" cy="60325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79" name="Freeform 39"/>
          <p:cNvSpPr>
            <a:spLocks/>
          </p:cNvSpPr>
          <p:nvPr/>
        </p:nvSpPr>
        <p:spPr bwMode="auto">
          <a:xfrm>
            <a:off x="4335741" y="3218381"/>
            <a:ext cx="617537" cy="58737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80" name="Freeform 40"/>
          <p:cNvSpPr>
            <a:spLocks/>
          </p:cNvSpPr>
          <p:nvPr/>
        </p:nvSpPr>
        <p:spPr bwMode="auto">
          <a:xfrm>
            <a:off x="4332566" y="3901665"/>
            <a:ext cx="617537" cy="58738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481" name="Freeform 41"/>
          <p:cNvSpPr>
            <a:spLocks/>
          </p:cNvSpPr>
          <p:nvPr/>
        </p:nvSpPr>
        <p:spPr bwMode="auto">
          <a:xfrm>
            <a:off x="4337328" y="3008831"/>
            <a:ext cx="619125" cy="58737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565" name="Rectangle 125"/>
          <p:cNvSpPr>
            <a:spLocks noChangeArrowheads="1"/>
          </p:cNvSpPr>
          <p:nvPr/>
        </p:nvSpPr>
        <p:spPr bwMode="auto">
          <a:xfrm>
            <a:off x="2457436" y="4232987"/>
            <a:ext cx="750888" cy="20650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sz="16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45578" name="Line 138"/>
          <p:cNvSpPr>
            <a:spLocks noChangeShapeType="1"/>
          </p:cNvSpPr>
          <p:nvPr/>
        </p:nvSpPr>
        <p:spPr bwMode="auto">
          <a:xfrm flipV="1">
            <a:off x="3208324" y="3454687"/>
            <a:ext cx="951203" cy="9422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 type="arrow" w="med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5579" name="Rectangle 139"/>
          <p:cNvSpPr>
            <a:spLocks noChangeArrowheads="1"/>
          </p:cNvSpPr>
          <p:nvPr/>
        </p:nvSpPr>
        <p:spPr bwMode="auto">
          <a:xfrm>
            <a:off x="4254487" y="3340298"/>
            <a:ext cx="750888" cy="2413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sz="16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45646" name="AutoShape 206"/>
          <p:cNvSpPr>
            <a:spLocks noChangeArrowheads="1"/>
          </p:cNvSpPr>
          <p:nvPr/>
        </p:nvSpPr>
        <p:spPr bwMode="auto">
          <a:xfrm>
            <a:off x="2754345" y="4603524"/>
            <a:ext cx="1087473" cy="360363"/>
          </a:xfrm>
          <a:prstGeom prst="wedgeRoundRectCallout">
            <a:avLst>
              <a:gd name="adj1" fmla="val -47580"/>
              <a:gd name="adj2" fmla="val -88723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en-US">
              <a:solidFill>
                <a:srgbClr val="0066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5645" name="Text Box 205"/>
              <p:cNvSpPr txBox="1">
                <a:spLocks noChangeArrowheads="1"/>
              </p:cNvSpPr>
              <p:nvPr/>
            </p:nvSpPr>
            <p:spPr bwMode="auto">
              <a:xfrm>
                <a:off x="2815989" y="4660495"/>
                <a:ext cx="1056651" cy="24622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:r>
                  <a:rPr lang="en-GB" sz="1600" i="1" dirty="0" smtClean="0">
                    <a:solidFill>
                      <a:srgbClr val="FF0000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v</a:t>
                </a:r>
                <a:r>
                  <a:rPr lang="en-GB" sz="16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600" b="0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C</m:t>
                        </m:r>
                      </m:e>
                      <m:sub>
                        <m:r>
                          <a:rPr lang="en-GB" sz="1600" b="0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nor/>
                      </m:rPr>
                      <a:rPr lang="en-GB" sz="1600" dirty="0">
                        <a:solidFill>
                          <a:srgbClr val="FF0000"/>
                        </a:solidFill>
                        <a:latin typeface="Times New Roman" pitchFamily="18" charset="0"/>
                        <a:ea typeface="Cambria Math" pitchFamily="18" charset="0"/>
                        <a:cs typeface="Times New Roman" pitchFamily="18" charset="0"/>
                      </a:rPr>
                      <m:t>)</m:t>
                    </m:r>
                  </m:oMath>
                </a14:m>
                <a:r>
                  <a:rPr lang="en-GB" sz="16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=</a:t>
                </a:r>
                <a:r>
                  <a:rPr lang="en-GB" sz="16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GB" sz="1600" b="1" dirty="0" smtClean="0">
                    <a:solidFill>
                      <a:srgbClr val="FF0000"/>
                    </a:solidFill>
                  </a:rPr>
                  <a:t>100</a:t>
                </a:r>
                <a:endParaRPr lang="en-US" sz="1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45645" name="Text Box 2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15989" y="4660495"/>
                <a:ext cx="1056651" cy="246221"/>
              </a:xfrm>
              <a:prstGeom prst="rect">
                <a:avLst/>
              </a:prstGeom>
              <a:blipFill rotWithShape="1">
                <a:blip r:embed="rId3"/>
                <a:stretch>
                  <a:fillRect l="-12139" t="-30000" r="-2312" b="-50000"/>
                </a:stretch>
              </a:blip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8" name="Group 230"/>
          <p:cNvGrpSpPr>
            <a:grpSpLocks/>
          </p:cNvGrpSpPr>
          <p:nvPr/>
        </p:nvGrpSpPr>
        <p:grpSpPr bwMode="auto">
          <a:xfrm>
            <a:off x="6038420" y="1996569"/>
            <a:ext cx="1152525" cy="360363"/>
            <a:chOff x="4468" y="1570"/>
            <a:chExt cx="726" cy="227"/>
          </a:xfrm>
        </p:grpSpPr>
        <p:sp>
          <p:nvSpPr>
            <p:cNvPr id="445664" name="AutoShape 224"/>
            <p:cNvSpPr>
              <a:spLocks noChangeArrowheads="1"/>
            </p:cNvSpPr>
            <p:nvPr/>
          </p:nvSpPr>
          <p:spPr bwMode="auto">
            <a:xfrm>
              <a:off x="4468" y="1570"/>
              <a:ext cx="726" cy="227"/>
            </a:xfrm>
            <a:prstGeom prst="wedgeRoundRectCallout">
              <a:avLst>
                <a:gd name="adj1" fmla="val -43801"/>
                <a:gd name="adj2" fmla="val 73787"/>
                <a:gd name="adj3" fmla="val 16667"/>
              </a:avLst>
            </a:prstGeom>
            <a:solidFill>
              <a:schemeClr val="bg1"/>
            </a:solidFill>
            <a:ln w="19050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>
                <a:solidFill>
                  <a:srgbClr val="0066CC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5662" name="Text Box 222"/>
                <p:cNvSpPr txBox="1">
                  <a:spLocks noChangeArrowheads="1"/>
                </p:cNvSpPr>
                <p:nvPr/>
              </p:nvSpPr>
              <p:spPr bwMode="auto">
                <a:xfrm>
                  <a:off x="4468" y="1570"/>
                  <a:ext cx="726" cy="220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6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𝑀𝑎𝑥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𝑑</m:t>
                          </m:r>
                        </m:sub>
                        <m:sup>
                          <m:r>
                            <a:rPr lang="en-GB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𝐴</m:t>
                          </m:r>
                        </m:sup>
                      </m:sSubSup>
                    </m:oMath>
                  </a14:m>
                  <a:r>
                    <a:rPr lang="en-GB" sz="1600" dirty="0" smtClean="0">
                      <a:solidFill>
                        <a:srgbClr val="FF0000"/>
                      </a:solidFill>
                    </a:rPr>
                    <a:t>=</a:t>
                  </a:r>
                  <a:r>
                    <a:rPr lang="en-GB" sz="1600" b="1" dirty="0" smtClean="0">
                      <a:solidFill>
                        <a:srgbClr val="FF0000"/>
                      </a:solidFill>
                    </a:rPr>
                    <a:t>200</a:t>
                  </a:r>
                  <a:endParaRPr lang="en-US" sz="16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45662" name="Text Box 2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468" y="1570"/>
                  <a:ext cx="726" cy="22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1754" b="-22807"/>
                  </a:stretch>
                </a:blip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70" name="Text Box 150"/>
              <p:cNvSpPr txBox="1">
                <a:spLocks noChangeArrowheads="1"/>
              </p:cNvSpPr>
              <p:nvPr/>
            </p:nvSpPr>
            <p:spPr bwMode="auto">
              <a:xfrm>
                <a:off x="775426" y="1020807"/>
                <a:ext cx="7917042" cy="756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00000"/>
                  </a:lnSpc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cy-GB" sz="2200" b="1" u="sng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Example:</a:t>
                </a:r>
                <a:r>
                  <a:rPr lang="cy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 while searching some subspace,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20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2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[</m:t>
                        </m:r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𝑎</m:t>
                        </m:r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𝑏</m:t>
                        </m:r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𝑐</m:t>
                        </m:r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𝑑</m:t>
                        </m:r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𝑒</m:t>
                        </m:r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]</m:t>
                        </m:r>
                      </m:sub>
                      <m:sup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US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, suppose the value of the best coalition structure found so far was </a:t>
                </a:r>
                <a:r>
                  <a:rPr lang="en-US" sz="2200" b="1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800</a:t>
                </a:r>
                <a:r>
                  <a:rPr lang="en-US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. Then, if:</a:t>
                </a:r>
                <a:endParaRPr lang="en-US" sz="2200" dirty="0">
                  <a:solidFill>
                    <a:srgbClr val="00007D"/>
                  </a:solidFill>
                  <a:latin typeface="+mj-lt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170" name="Text Box 1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75426" y="1020807"/>
                <a:ext cx="7917042" cy="756233"/>
              </a:xfrm>
              <a:prstGeom prst="rect">
                <a:avLst/>
              </a:prstGeom>
              <a:blipFill rotWithShape="1">
                <a:blip r:embed="rId5"/>
                <a:stretch>
                  <a:fillRect l="-2079" t="-7200" b="-19200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1" name="AutoShape 16"/>
          <p:cNvSpPr>
            <a:spLocks noChangeArrowheads="1"/>
          </p:cNvSpPr>
          <p:nvPr/>
        </p:nvSpPr>
        <p:spPr bwMode="auto">
          <a:xfrm>
            <a:off x="7503904" y="2916918"/>
            <a:ext cx="956479" cy="22163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rgbClr val="FFC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rtl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sz="16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3" name="Freeform 18"/>
          <p:cNvSpPr>
            <a:spLocks/>
          </p:cNvSpPr>
          <p:nvPr/>
        </p:nvSpPr>
        <p:spPr bwMode="auto">
          <a:xfrm>
            <a:off x="7674571" y="4976234"/>
            <a:ext cx="617537" cy="58737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5" name="Freeform 19"/>
          <p:cNvSpPr>
            <a:spLocks/>
          </p:cNvSpPr>
          <p:nvPr/>
        </p:nvSpPr>
        <p:spPr bwMode="auto">
          <a:xfrm>
            <a:off x="7674571" y="4758746"/>
            <a:ext cx="617537" cy="58738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6" name="Freeform 20"/>
          <p:cNvSpPr>
            <a:spLocks/>
          </p:cNvSpPr>
          <p:nvPr/>
        </p:nvSpPr>
        <p:spPr bwMode="auto">
          <a:xfrm>
            <a:off x="7674571" y="4539671"/>
            <a:ext cx="617537" cy="60325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7" name="Freeform 21"/>
          <p:cNvSpPr>
            <a:spLocks/>
          </p:cNvSpPr>
          <p:nvPr/>
        </p:nvSpPr>
        <p:spPr bwMode="auto">
          <a:xfrm>
            <a:off x="7674571" y="4303134"/>
            <a:ext cx="617537" cy="58737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8" name="Freeform 22"/>
          <p:cNvSpPr>
            <a:spLocks/>
          </p:cNvSpPr>
          <p:nvPr/>
        </p:nvSpPr>
        <p:spPr bwMode="auto">
          <a:xfrm>
            <a:off x="7671396" y="4082471"/>
            <a:ext cx="619125" cy="58738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9" name="Freeform 23"/>
          <p:cNvSpPr>
            <a:spLocks/>
          </p:cNvSpPr>
          <p:nvPr/>
        </p:nvSpPr>
        <p:spPr bwMode="auto">
          <a:xfrm>
            <a:off x="7677746" y="3669721"/>
            <a:ext cx="617537" cy="60325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0" name="Freeform 24"/>
          <p:cNvSpPr>
            <a:spLocks/>
          </p:cNvSpPr>
          <p:nvPr/>
        </p:nvSpPr>
        <p:spPr bwMode="auto">
          <a:xfrm>
            <a:off x="7671396" y="3433184"/>
            <a:ext cx="619125" cy="58737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1" name="Freeform 25"/>
          <p:cNvSpPr>
            <a:spLocks/>
          </p:cNvSpPr>
          <p:nvPr/>
        </p:nvSpPr>
        <p:spPr bwMode="auto">
          <a:xfrm>
            <a:off x="7671396" y="3210934"/>
            <a:ext cx="619125" cy="60325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2" name="Freeform 26"/>
          <p:cNvSpPr>
            <a:spLocks/>
          </p:cNvSpPr>
          <p:nvPr/>
        </p:nvSpPr>
        <p:spPr bwMode="auto">
          <a:xfrm>
            <a:off x="7669808" y="3864984"/>
            <a:ext cx="617538" cy="58737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3" name="Freeform 27"/>
          <p:cNvSpPr>
            <a:spLocks/>
          </p:cNvSpPr>
          <p:nvPr/>
        </p:nvSpPr>
        <p:spPr bwMode="auto">
          <a:xfrm>
            <a:off x="7674571" y="3001384"/>
            <a:ext cx="617537" cy="60325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88" name="Group 230"/>
          <p:cNvGrpSpPr>
            <a:grpSpLocks/>
          </p:cNvGrpSpPr>
          <p:nvPr/>
        </p:nvGrpSpPr>
        <p:grpSpPr bwMode="auto">
          <a:xfrm>
            <a:off x="7651932" y="2006004"/>
            <a:ext cx="1152525" cy="360363"/>
            <a:chOff x="4468" y="1570"/>
            <a:chExt cx="726" cy="227"/>
          </a:xfrm>
        </p:grpSpPr>
        <p:sp>
          <p:nvSpPr>
            <p:cNvPr id="189" name="AutoShape 224"/>
            <p:cNvSpPr>
              <a:spLocks noChangeArrowheads="1"/>
            </p:cNvSpPr>
            <p:nvPr/>
          </p:nvSpPr>
          <p:spPr bwMode="auto">
            <a:xfrm>
              <a:off x="4468" y="1570"/>
              <a:ext cx="726" cy="227"/>
            </a:xfrm>
            <a:prstGeom prst="wedgeRoundRectCallout">
              <a:avLst>
                <a:gd name="adj1" fmla="val -43801"/>
                <a:gd name="adj2" fmla="val 73787"/>
                <a:gd name="adj3" fmla="val 16667"/>
              </a:avLst>
            </a:prstGeom>
            <a:solidFill>
              <a:schemeClr val="bg1"/>
            </a:solidFill>
            <a:ln w="19050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US">
                <a:solidFill>
                  <a:srgbClr val="0066CC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0" name="Text Box 222"/>
                <p:cNvSpPr txBox="1">
                  <a:spLocks noChangeArrowheads="1"/>
                </p:cNvSpPr>
                <p:nvPr/>
              </p:nvSpPr>
              <p:spPr bwMode="auto">
                <a:xfrm>
                  <a:off x="4468" y="1570"/>
                  <a:ext cx="726" cy="214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  <a:buFont typeface="Wingdings" pitchFamily="2" charset="2"/>
                    <a:buNone/>
                  </a:pP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6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𝑀𝑎𝑥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𝑒</m:t>
                          </m:r>
                        </m:sub>
                        <m:sup>
                          <m:r>
                            <a:rPr lang="en-GB" sz="16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𝐴</m:t>
                          </m:r>
                        </m:sup>
                      </m:sSubSup>
                    </m:oMath>
                  </a14:m>
                  <a:r>
                    <a:rPr lang="en-GB" sz="1600" dirty="0" smtClean="0">
                      <a:solidFill>
                        <a:srgbClr val="FF0000"/>
                      </a:solidFill>
                    </a:rPr>
                    <a:t>=</a:t>
                  </a:r>
                  <a:r>
                    <a:rPr lang="en-GB" sz="1600" b="1" dirty="0" smtClean="0">
                      <a:solidFill>
                        <a:srgbClr val="FF0000"/>
                      </a:solidFill>
                    </a:rPr>
                    <a:t>200</a:t>
                  </a:r>
                  <a:endParaRPr lang="en-US" sz="16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90" name="Text Box 2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468" y="1570"/>
                  <a:ext cx="726" cy="214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t="-3571" b="-23214"/>
                  </a:stretch>
                </a:blip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1" name="AutoShape 2"/>
          <p:cNvSpPr>
            <a:spLocks noChangeArrowheads="1"/>
          </p:cNvSpPr>
          <p:nvPr/>
        </p:nvSpPr>
        <p:spPr bwMode="auto">
          <a:xfrm>
            <a:off x="555861" y="2938422"/>
            <a:ext cx="979488" cy="221637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rgbClr val="FFC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rtl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sz="16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3" name="Freeform 4"/>
          <p:cNvSpPr>
            <a:spLocks/>
          </p:cNvSpPr>
          <p:nvPr/>
        </p:nvSpPr>
        <p:spPr bwMode="auto">
          <a:xfrm>
            <a:off x="749536" y="4997738"/>
            <a:ext cx="617538" cy="58738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" name="Freeform 5"/>
          <p:cNvSpPr>
            <a:spLocks/>
          </p:cNvSpPr>
          <p:nvPr/>
        </p:nvSpPr>
        <p:spPr bwMode="auto">
          <a:xfrm>
            <a:off x="749536" y="4780251"/>
            <a:ext cx="617538" cy="58737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" name="Freeform 6"/>
          <p:cNvSpPr>
            <a:spLocks/>
          </p:cNvSpPr>
          <p:nvPr/>
        </p:nvSpPr>
        <p:spPr bwMode="auto">
          <a:xfrm>
            <a:off x="749536" y="4562763"/>
            <a:ext cx="617538" cy="58738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" name="Freeform 7"/>
          <p:cNvSpPr>
            <a:spLocks/>
          </p:cNvSpPr>
          <p:nvPr/>
        </p:nvSpPr>
        <p:spPr bwMode="auto">
          <a:xfrm>
            <a:off x="749536" y="4324638"/>
            <a:ext cx="617538" cy="60325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7" name="Freeform 8"/>
          <p:cNvSpPr>
            <a:spLocks/>
          </p:cNvSpPr>
          <p:nvPr/>
        </p:nvSpPr>
        <p:spPr bwMode="auto">
          <a:xfrm>
            <a:off x="746361" y="4103976"/>
            <a:ext cx="619125" cy="58737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8" name="Freeform 9"/>
          <p:cNvSpPr>
            <a:spLocks/>
          </p:cNvSpPr>
          <p:nvPr/>
        </p:nvSpPr>
        <p:spPr bwMode="auto">
          <a:xfrm>
            <a:off x="752711" y="3692813"/>
            <a:ext cx="617538" cy="58738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9" name="Freeform 10"/>
          <p:cNvSpPr>
            <a:spLocks/>
          </p:cNvSpPr>
          <p:nvPr/>
        </p:nvSpPr>
        <p:spPr bwMode="auto">
          <a:xfrm>
            <a:off x="746361" y="3454688"/>
            <a:ext cx="619125" cy="60325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0" name="Freeform 11"/>
          <p:cNvSpPr>
            <a:spLocks/>
          </p:cNvSpPr>
          <p:nvPr/>
        </p:nvSpPr>
        <p:spPr bwMode="auto">
          <a:xfrm>
            <a:off x="746361" y="3234026"/>
            <a:ext cx="619125" cy="58737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1" name="Freeform 12"/>
          <p:cNvSpPr>
            <a:spLocks/>
          </p:cNvSpPr>
          <p:nvPr/>
        </p:nvSpPr>
        <p:spPr bwMode="auto">
          <a:xfrm>
            <a:off x="744774" y="3886488"/>
            <a:ext cx="617537" cy="58738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2" name="Freeform 13"/>
          <p:cNvSpPr>
            <a:spLocks/>
          </p:cNvSpPr>
          <p:nvPr/>
        </p:nvSpPr>
        <p:spPr bwMode="auto">
          <a:xfrm>
            <a:off x="749536" y="3024476"/>
            <a:ext cx="617538" cy="58737"/>
          </a:xfrm>
          <a:custGeom>
            <a:avLst/>
            <a:gdLst/>
            <a:ahLst/>
            <a:cxnLst>
              <a:cxn ang="0">
                <a:pos x="0" y="45"/>
              </a:cxn>
              <a:cxn ang="0">
                <a:pos x="90" y="0"/>
              </a:cxn>
              <a:cxn ang="0">
                <a:pos x="136" y="45"/>
              </a:cxn>
              <a:cxn ang="0">
                <a:pos x="181" y="0"/>
              </a:cxn>
              <a:cxn ang="0">
                <a:pos x="226" y="45"/>
              </a:cxn>
              <a:cxn ang="0">
                <a:pos x="317" y="0"/>
              </a:cxn>
              <a:cxn ang="0">
                <a:pos x="363" y="45"/>
              </a:cxn>
              <a:cxn ang="0">
                <a:pos x="453" y="45"/>
              </a:cxn>
              <a:cxn ang="0">
                <a:pos x="544" y="45"/>
              </a:cxn>
              <a:cxn ang="0">
                <a:pos x="635" y="45"/>
              </a:cxn>
            </a:cxnLst>
            <a:rect l="0" t="0" r="r" b="b"/>
            <a:pathLst>
              <a:path w="635" h="52">
                <a:moveTo>
                  <a:pt x="0" y="45"/>
                </a:moveTo>
                <a:cubicBezTo>
                  <a:pt x="33" y="22"/>
                  <a:pt x="67" y="0"/>
                  <a:pt x="90" y="0"/>
                </a:cubicBezTo>
                <a:cubicBezTo>
                  <a:pt x="113" y="0"/>
                  <a:pt x="121" y="45"/>
                  <a:pt x="136" y="45"/>
                </a:cubicBezTo>
                <a:cubicBezTo>
                  <a:pt x="151" y="45"/>
                  <a:pt x="166" y="0"/>
                  <a:pt x="181" y="0"/>
                </a:cubicBezTo>
                <a:cubicBezTo>
                  <a:pt x="196" y="0"/>
                  <a:pt x="203" y="45"/>
                  <a:pt x="226" y="45"/>
                </a:cubicBezTo>
                <a:cubicBezTo>
                  <a:pt x="249" y="45"/>
                  <a:pt x="294" y="0"/>
                  <a:pt x="317" y="0"/>
                </a:cubicBezTo>
                <a:cubicBezTo>
                  <a:pt x="340" y="0"/>
                  <a:pt x="340" y="38"/>
                  <a:pt x="363" y="45"/>
                </a:cubicBezTo>
                <a:cubicBezTo>
                  <a:pt x="386" y="52"/>
                  <a:pt x="423" y="45"/>
                  <a:pt x="453" y="45"/>
                </a:cubicBezTo>
                <a:cubicBezTo>
                  <a:pt x="483" y="45"/>
                  <a:pt x="514" y="45"/>
                  <a:pt x="544" y="45"/>
                </a:cubicBezTo>
                <a:cubicBezTo>
                  <a:pt x="574" y="45"/>
                  <a:pt x="604" y="45"/>
                  <a:pt x="635" y="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" name="Rectangle 125"/>
          <p:cNvSpPr>
            <a:spLocks noChangeArrowheads="1"/>
          </p:cNvSpPr>
          <p:nvPr/>
        </p:nvSpPr>
        <p:spPr bwMode="auto">
          <a:xfrm>
            <a:off x="693234" y="3818052"/>
            <a:ext cx="750888" cy="20650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s-ES" sz="16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6" name="Text Box 194"/>
          <p:cNvSpPr txBox="1">
            <a:spLocks noChangeArrowheads="1"/>
          </p:cNvSpPr>
          <p:nvPr/>
        </p:nvSpPr>
        <p:spPr bwMode="auto">
          <a:xfrm>
            <a:off x="480141" y="2413291"/>
            <a:ext cx="1137444" cy="528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ts val="17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GB" sz="1700" dirty="0">
                <a:latin typeface="+mj-lt"/>
                <a:cs typeface="Times New Roman" pitchFamily="18" charset="0"/>
              </a:rPr>
              <a:t>Coalitions of size </a:t>
            </a:r>
            <a:r>
              <a:rPr lang="en-GB" sz="17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US" sz="17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0" name="Line 138"/>
          <p:cNvSpPr>
            <a:spLocks noChangeShapeType="1"/>
          </p:cNvSpPr>
          <p:nvPr/>
        </p:nvSpPr>
        <p:spPr bwMode="auto">
          <a:xfrm flipH="1" flipV="1">
            <a:off x="1464668" y="3934622"/>
            <a:ext cx="853067" cy="46551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lg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3" name="AutoShape 206"/>
          <p:cNvSpPr>
            <a:spLocks noChangeArrowheads="1"/>
          </p:cNvSpPr>
          <p:nvPr/>
        </p:nvSpPr>
        <p:spPr bwMode="auto">
          <a:xfrm>
            <a:off x="4579403" y="3749399"/>
            <a:ext cx="1087473" cy="360363"/>
          </a:xfrm>
          <a:prstGeom prst="wedgeRoundRectCallout">
            <a:avLst>
              <a:gd name="adj1" fmla="val -44746"/>
              <a:gd name="adj2" fmla="val -91574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en-US">
              <a:solidFill>
                <a:srgbClr val="0066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4" name="Text Box 205"/>
              <p:cNvSpPr txBox="1">
                <a:spLocks noChangeArrowheads="1"/>
              </p:cNvSpPr>
              <p:nvPr/>
            </p:nvSpPr>
            <p:spPr bwMode="auto">
              <a:xfrm>
                <a:off x="4641047" y="3806370"/>
                <a:ext cx="1056651" cy="24622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:r>
                  <a:rPr lang="en-GB" sz="1600" i="1" dirty="0" smtClean="0">
                    <a:solidFill>
                      <a:srgbClr val="FF0000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v</a:t>
                </a:r>
                <a:r>
                  <a:rPr lang="en-GB" sz="16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600" b="0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C</m:t>
                        </m:r>
                      </m:e>
                      <m:sub>
                        <m:r>
                          <a:rPr lang="en-GB" sz="1600" b="0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3</m:t>
                        </m:r>
                      </m:sub>
                    </m:sSub>
                    <m:r>
                      <m:rPr>
                        <m:nor/>
                      </m:rPr>
                      <a:rPr lang="en-GB" sz="1600" dirty="0">
                        <a:solidFill>
                          <a:srgbClr val="FF0000"/>
                        </a:solidFill>
                        <a:latin typeface="Times New Roman" pitchFamily="18" charset="0"/>
                        <a:ea typeface="Cambria Math" pitchFamily="18" charset="0"/>
                        <a:cs typeface="Times New Roman" pitchFamily="18" charset="0"/>
                      </a:rPr>
                      <m:t>)</m:t>
                    </m:r>
                  </m:oMath>
                </a14:m>
                <a:r>
                  <a:rPr lang="en-GB" sz="16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=</a:t>
                </a:r>
                <a:r>
                  <a:rPr lang="en-GB" sz="16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GB" sz="1600" b="1" dirty="0" smtClean="0">
                    <a:solidFill>
                      <a:srgbClr val="FF0000"/>
                    </a:solidFill>
                  </a:rPr>
                  <a:t>150</a:t>
                </a:r>
                <a:endParaRPr lang="en-US" sz="1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4" name="Text Box 2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41047" y="3806370"/>
                <a:ext cx="1056651" cy="246221"/>
              </a:xfrm>
              <a:prstGeom prst="rect">
                <a:avLst/>
              </a:prstGeom>
              <a:blipFill rotWithShape="1">
                <a:blip r:embed="rId7"/>
                <a:stretch>
                  <a:fillRect l="-11494" t="-26829" r="-2299" b="-48780"/>
                </a:stretch>
              </a:blip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7" name="AutoShape 206"/>
          <p:cNvSpPr>
            <a:spLocks noChangeArrowheads="1"/>
          </p:cNvSpPr>
          <p:nvPr/>
        </p:nvSpPr>
        <p:spPr bwMode="auto">
          <a:xfrm>
            <a:off x="859670" y="3391188"/>
            <a:ext cx="1087473" cy="360363"/>
          </a:xfrm>
          <a:prstGeom prst="wedgeRoundRectCallout">
            <a:avLst>
              <a:gd name="adj1" fmla="val -43801"/>
              <a:gd name="adj2" fmla="val 73787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en-US">
              <a:solidFill>
                <a:srgbClr val="0066C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8" name="Text Box 205"/>
              <p:cNvSpPr txBox="1">
                <a:spLocks noChangeArrowheads="1"/>
              </p:cNvSpPr>
              <p:nvPr/>
            </p:nvSpPr>
            <p:spPr bwMode="auto">
              <a:xfrm>
                <a:off x="921314" y="3448159"/>
                <a:ext cx="1056651" cy="24622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spAutoFit/>
              </a:bodyPr>
              <a:lstStyle/>
              <a:p>
                <a:pPr>
                  <a:spcBef>
                    <a:spcPct val="50000"/>
                  </a:spcBef>
                  <a:buFont typeface="Wingdings" pitchFamily="2" charset="2"/>
                  <a:buNone/>
                </a:pPr>
                <a:r>
                  <a:rPr lang="en-GB" sz="1600" i="1" dirty="0" smtClean="0">
                    <a:solidFill>
                      <a:srgbClr val="FF0000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v</a:t>
                </a:r>
                <a:r>
                  <a:rPr lang="en-GB" sz="16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 pitchFamily="18" charset="0"/>
                    <a:cs typeface="Times New Roman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600" b="0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C</m:t>
                        </m:r>
                      </m:e>
                      <m:sub>
                        <m:r>
                          <a:rPr lang="en-GB" sz="1600" b="0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itchFamily="18" charset="0"/>
                          </a:rPr>
                          <m:t>1</m:t>
                        </m:r>
                      </m:sub>
                    </m:sSub>
                    <m:r>
                      <m:rPr>
                        <m:nor/>
                      </m:rPr>
                      <a:rPr lang="en-GB" sz="1600" dirty="0">
                        <a:solidFill>
                          <a:srgbClr val="FF0000"/>
                        </a:solidFill>
                        <a:latin typeface="Times New Roman" pitchFamily="18" charset="0"/>
                        <a:ea typeface="Cambria Math" pitchFamily="18" charset="0"/>
                        <a:cs typeface="Times New Roman" pitchFamily="18" charset="0"/>
                      </a:rPr>
                      <m:t>)</m:t>
                    </m:r>
                  </m:oMath>
                </a14:m>
                <a:r>
                  <a:rPr lang="en-GB" sz="16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=</a:t>
                </a:r>
                <a:r>
                  <a:rPr lang="en-GB" sz="16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GB" sz="1600" b="1" dirty="0" smtClean="0">
                    <a:solidFill>
                      <a:srgbClr val="FF0000"/>
                    </a:solidFill>
                  </a:rPr>
                  <a:t>100</a:t>
                </a:r>
                <a:endParaRPr lang="en-US" sz="1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8" name="Text Box 2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21314" y="3448159"/>
                <a:ext cx="1056651" cy="246221"/>
              </a:xfrm>
              <a:prstGeom prst="rect">
                <a:avLst/>
              </a:prstGeom>
              <a:blipFill rotWithShape="1">
                <a:blip r:embed="rId8"/>
                <a:stretch>
                  <a:fillRect l="-11561" t="-30000" r="-2890" b="-50000"/>
                </a:stretch>
              </a:blip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9" name="Text Box 194"/>
          <p:cNvSpPr txBox="1">
            <a:spLocks noChangeArrowheads="1"/>
          </p:cNvSpPr>
          <p:nvPr/>
        </p:nvSpPr>
        <p:spPr bwMode="auto">
          <a:xfrm>
            <a:off x="2262520" y="2408883"/>
            <a:ext cx="1137444" cy="5300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ts val="17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GB" sz="1700" dirty="0">
                <a:latin typeface="+mj-lt"/>
                <a:cs typeface="Times New Roman" pitchFamily="18" charset="0"/>
              </a:rPr>
              <a:t>Coalitions of size </a:t>
            </a:r>
            <a:r>
              <a:rPr lang="en-GB" sz="17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en-US" sz="17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0" name="Text Box 194"/>
          <p:cNvSpPr txBox="1">
            <a:spLocks noChangeArrowheads="1"/>
          </p:cNvSpPr>
          <p:nvPr/>
        </p:nvSpPr>
        <p:spPr bwMode="auto">
          <a:xfrm>
            <a:off x="4104312" y="2387755"/>
            <a:ext cx="1137444" cy="5300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ts val="17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GB" sz="1700" dirty="0">
                <a:latin typeface="+mj-lt"/>
                <a:cs typeface="Times New Roman" pitchFamily="18" charset="0"/>
              </a:rPr>
              <a:t>Coalitions of size </a:t>
            </a:r>
            <a:r>
              <a:rPr lang="en-GB" sz="17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en-US" sz="17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1" name="Text Box 194"/>
          <p:cNvSpPr txBox="1">
            <a:spLocks noChangeArrowheads="1"/>
          </p:cNvSpPr>
          <p:nvPr/>
        </p:nvSpPr>
        <p:spPr bwMode="auto">
          <a:xfrm>
            <a:off x="5819058" y="2387754"/>
            <a:ext cx="1137444" cy="5300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ts val="17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GB" sz="1700" dirty="0">
                <a:latin typeface="+mj-lt"/>
                <a:cs typeface="Times New Roman" pitchFamily="18" charset="0"/>
              </a:rPr>
              <a:t>Coalitions of size </a:t>
            </a:r>
            <a:r>
              <a:rPr lang="en-GB" sz="17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en-US" sz="17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2" name="Text Box 194"/>
          <p:cNvSpPr txBox="1">
            <a:spLocks noChangeArrowheads="1"/>
          </p:cNvSpPr>
          <p:nvPr/>
        </p:nvSpPr>
        <p:spPr bwMode="auto">
          <a:xfrm>
            <a:off x="7453665" y="2407315"/>
            <a:ext cx="1137444" cy="5300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ts val="17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GB" sz="1700" dirty="0">
                <a:latin typeface="+mj-lt"/>
                <a:cs typeface="Times New Roman" pitchFamily="18" charset="0"/>
              </a:rPr>
              <a:t>Coalitions of size </a:t>
            </a:r>
            <a:r>
              <a:rPr lang="en-GB" sz="17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en-US" sz="17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3" name="Rectangle 3"/>
          <p:cNvSpPr>
            <a:spLocks noChangeArrowheads="1"/>
          </p:cNvSpPr>
          <p:nvPr/>
        </p:nvSpPr>
        <p:spPr bwMode="auto">
          <a:xfrm>
            <a:off x="570016" y="87313"/>
            <a:ext cx="79683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Anytime Algorithms</a:t>
            </a:r>
          </a:p>
          <a:p>
            <a:pPr algn="ctr">
              <a:defRPr/>
            </a:pPr>
            <a:r>
              <a:rPr lang="en-GB" sz="2100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Integer Partition-based Search</a:t>
            </a:r>
            <a:endParaRPr lang="en-GB" sz="2100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24" name="Text Box 226"/>
          <p:cNvSpPr txBox="1">
            <a:spLocks noChangeArrowheads="1"/>
          </p:cNvSpPr>
          <p:nvPr/>
        </p:nvSpPr>
        <p:spPr bwMode="auto">
          <a:xfrm>
            <a:off x="782483" y="5496494"/>
            <a:ext cx="767193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cy-GB" sz="2200" dirty="0" smtClean="0">
                <a:solidFill>
                  <a:srgbClr val="00007D"/>
                </a:solidFill>
                <a:latin typeface="+mj-lt"/>
                <a:cs typeface="Times New Roman" pitchFamily="18" charset="0"/>
              </a:rPr>
              <a:t>then no need to go deeper in the search tree, because in the very best case we will find a coalition structure of which the value is: </a:t>
            </a:r>
            <a:r>
              <a:rPr lang="cy-GB" sz="2200" b="1" dirty="0" smtClean="0">
                <a:solidFill>
                  <a:srgbClr val="00007D"/>
                </a:solidFill>
                <a:latin typeface="+mj-lt"/>
                <a:cs typeface="Times New Roman" pitchFamily="18" charset="0"/>
              </a:rPr>
              <a:t>100</a:t>
            </a:r>
            <a:r>
              <a:rPr lang="cy-GB" sz="2200" dirty="0" smtClean="0">
                <a:solidFill>
                  <a:srgbClr val="00007D"/>
                </a:solidFill>
                <a:latin typeface="+mj-lt"/>
                <a:cs typeface="Times New Roman" pitchFamily="18" charset="0"/>
              </a:rPr>
              <a:t>+</a:t>
            </a:r>
            <a:r>
              <a:rPr lang="cy-GB" sz="2200" b="1" dirty="0" smtClean="0">
                <a:solidFill>
                  <a:srgbClr val="00007D"/>
                </a:solidFill>
                <a:latin typeface="+mj-lt"/>
                <a:cs typeface="Times New Roman" pitchFamily="18" charset="0"/>
              </a:rPr>
              <a:t>100</a:t>
            </a:r>
            <a:r>
              <a:rPr lang="cy-GB" sz="2200" dirty="0" smtClean="0">
                <a:solidFill>
                  <a:srgbClr val="00007D"/>
                </a:solidFill>
                <a:latin typeface="+mj-lt"/>
                <a:cs typeface="Times New Roman" pitchFamily="18" charset="0"/>
              </a:rPr>
              <a:t>+</a:t>
            </a:r>
            <a:r>
              <a:rPr lang="cy-GB" sz="2200" b="1" dirty="0" smtClean="0">
                <a:solidFill>
                  <a:srgbClr val="00007D"/>
                </a:solidFill>
                <a:latin typeface="+mj-lt"/>
                <a:cs typeface="Times New Roman" pitchFamily="18" charset="0"/>
              </a:rPr>
              <a:t>150</a:t>
            </a:r>
            <a:r>
              <a:rPr lang="cy-GB" sz="2200" dirty="0" smtClean="0">
                <a:solidFill>
                  <a:srgbClr val="00007D"/>
                </a:solidFill>
                <a:latin typeface="+mj-lt"/>
                <a:cs typeface="Times New Roman" pitchFamily="18" charset="0"/>
              </a:rPr>
              <a:t>+</a:t>
            </a:r>
            <a:r>
              <a:rPr lang="cy-GB" sz="2200" b="1" dirty="0" smtClean="0">
                <a:solidFill>
                  <a:srgbClr val="00007D"/>
                </a:solidFill>
                <a:latin typeface="+mj-lt"/>
                <a:cs typeface="Times New Roman" pitchFamily="18" charset="0"/>
              </a:rPr>
              <a:t>200</a:t>
            </a:r>
            <a:r>
              <a:rPr lang="cy-GB" sz="2200" dirty="0" smtClean="0">
                <a:solidFill>
                  <a:srgbClr val="00007D"/>
                </a:solidFill>
                <a:latin typeface="+mj-lt"/>
                <a:cs typeface="Times New Roman" pitchFamily="18" charset="0"/>
              </a:rPr>
              <a:t>+</a:t>
            </a:r>
            <a:r>
              <a:rPr lang="cy-GB" sz="2200" b="1" dirty="0" smtClean="0">
                <a:solidFill>
                  <a:srgbClr val="00007D"/>
                </a:solidFill>
                <a:latin typeface="+mj-lt"/>
                <a:cs typeface="Times New Roman" pitchFamily="18" charset="0"/>
              </a:rPr>
              <a:t>200</a:t>
            </a:r>
            <a:r>
              <a:rPr lang="cy-GB" sz="2200" dirty="0" smtClean="0">
                <a:solidFill>
                  <a:srgbClr val="00007D"/>
                </a:solidFill>
                <a:latin typeface="+mj-lt"/>
                <a:cs typeface="Times New Roman" pitchFamily="18" charset="0"/>
              </a:rPr>
              <a:t>, which is less than </a:t>
            </a:r>
            <a:r>
              <a:rPr lang="cy-GB" sz="2200" b="1" dirty="0" smtClean="0">
                <a:solidFill>
                  <a:srgbClr val="00007D"/>
                </a:solidFill>
                <a:latin typeface="+mj-lt"/>
                <a:cs typeface="Times New Roman" pitchFamily="18" charset="0"/>
              </a:rPr>
              <a:t>800</a:t>
            </a:r>
            <a:endParaRPr lang="en-US" sz="2200" b="1" dirty="0">
              <a:solidFill>
                <a:srgbClr val="00007D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22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0EB0CE05-AAA4-435D-9296-F0417D8A7F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476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0EB0CE05-AAA4-435D-9296-F0417D8A7F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761689" y="1170019"/>
                <a:ext cx="7786674" cy="4925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IP runs in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O</a:t>
                </a:r>
                <a:r>
                  <a:rPr lang="en-GB" sz="2000" dirty="0" smtClean="0">
                    <a:solidFill>
                      <a:srgbClr val="FF0000"/>
                    </a:solidFill>
                    <a:cs typeface="Arial" charset="0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𝑛</m:t>
                        </m:r>
                      </m:e>
                      <m:sup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GB" sz="2000" dirty="0" smtClean="0">
                    <a:solidFill>
                      <a:srgbClr val="FF0000"/>
                    </a:solidFill>
                    <a:cs typeface="Arial" charset="0"/>
                  </a:rPr>
                  <a:t>)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 time, while IDP runs in </a:t>
                </a:r>
                <a:r>
                  <a:rPr lang="en-GB" sz="2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O</a:t>
                </a:r>
                <a:r>
                  <a:rPr lang="en-GB" sz="2000" dirty="0">
                    <a:solidFill>
                      <a:srgbClr val="FF0000"/>
                    </a:solidFill>
                    <a:cs typeface="Arial" charset="0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3</m:t>
                        </m:r>
                      </m:e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rgbClr val="FF0000"/>
                    </a:solidFill>
                    <a:cs typeface="Arial" charset="0"/>
                  </a:rPr>
                  <a:t>)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.  However: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endParaRPr lang="en-GB" sz="2000" dirty="0">
                  <a:solidFill>
                    <a:srgbClr val="00007D"/>
                  </a:solidFill>
                  <a:cs typeface="Arial" charset="0"/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IP is an </a:t>
                </a:r>
                <a:r>
                  <a:rPr lang="en-GB" sz="2000" i="1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anytime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 algorithm, unlike IDP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endParaRPr lang="en-GB" sz="2000" dirty="0">
                  <a:solidFill>
                    <a:srgbClr val="00007D"/>
                  </a:solidFill>
                  <a:cs typeface="Arial" charset="0"/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IP is significantly </a:t>
                </a:r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faster than IDP 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for coalition-value distributions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endParaRPr lang="en-GB" sz="2000" dirty="0">
                  <a:solidFill>
                    <a:srgbClr val="00007D"/>
                  </a:solidFill>
                  <a:cs typeface="Arial" charset="0"/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the </a:t>
                </a:r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bound that 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IP </a:t>
                </a:r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generates, i.e., </a:t>
                </a:r>
                <a:r>
                  <a:rPr lang="en-GB" sz="2000" i="1" dirty="0">
                    <a:solidFill>
                      <a:srgbClr val="FF0000"/>
                    </a:solidFill>
                    <a:latin typeface="Symbol" pitchFamily="18" charset="2"/>
                    <a:cs typeface="Arial" charset="0"/>
                  </a:rPr>
                  <a:t>b</a:t>
                </a:r>
                <a:r>
                  <a:rPr lang="en-GB" sz="2000" dirty="0">
                    <a:solidFill>
                      <a:srgbClr val="FF0000"/>
                    </a:solidFill>
                    <a:cs typeface="Arial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000" i="1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2000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  <m:t>UB</m:t>
                            </m:r>
                          </m:e>
                          <m:sup>
                            <m:r>
                              <a:rPr lang="en-GB" sz="2000" i="1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  <m:t>∗</m:t>
                            </m:r>
                          </m:sup>
                        </m:sSup>
                      </m:num>
                      <m:den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𝑉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(</m:t>
                        </m:r>
                        <m:sSup>
                          <m:sSupPr>
                            <m:ctrlPr>
                              <a:rPr lang="en-GB" sz="2000" i="1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 sz="2000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  <m:t>CS</m:t>
                            </m:r>
                          </m:e>
                          <m:sup>
                            <m:r>
                              <a:rPr lang="en-GB" sz="2000" i="1">
                                <a:solidFill>
                                  <a:srgbClr val="FF0000"/>
                                </a:solidFill>
                                <a:latin typeface="Cambria Math"/>
                                <a:cs typeface="Arial" charset="0"/>
                              </a:rPr>
                              <m:t>∗</m:t>
                            </m:r>
                          </m:sup>
                        </m:s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)</m:t>
                        </m:r>
                      </m:den>
                    </m:f>
                    <m:r>
                      <a:rPr lang="en-GB" sz="2000" i="1">
                        <a:solidFill>
                          <a:srgbClr val="FF0000"/>
                        </a:solidFill>
                        <a:latin typeface="Cambria Math"/>
                        <a:cs typeface="Arial" charset="0"/>
                      </a:rPr>
                      <m:t> </m:t>
                    </m:r>
                  </m:oMath>
                </a14:m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is significantly </a:t>
                </a:r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better than those obtained by searching particular 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subsets as before.  </a:t>
                </a:r>
                <a:endParaRPr lang="en-GB" sz="2000" dirty="0">
                  <a:solidFill>
                    <a:srgbClr val="00007D"/>
                  </a:solidFill>
                  <a:cs typeface="Arial" charset="0"/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:endParaRPr lang="en-GB" sz="3000" dirty="0">
                  <a:solidFill>
                    <a:srgbClr val="00007D"/>
                  </a:solidFill>
                  <a:cs typeface="Arial" charset="0"/>
                </a:endParaRPr>
              </a:p>
              <a:p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An algorithm, called </a:t>
                </a:r>
                <a:r>
                  <a:rPr lang="en-GB" sz="2000" b="1" dirty="0" smtClean="0">
                    <a:solidFill>
                      <a:srgbClr val="00007D"/>
                    </a:solidFill>
                    <a:cs typeface="Arial" charset="0"/>
                  </a:rPr>
                  <a:t>IDP-IP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, combines IDP with IP</a:t>
                </a:r>
                <a:r>
                  <a:rPr lang="en-GB" sz="2000" dirty="0">
                    <a:solidFill>
                      <a:srgbClr val="00007D"/>
                    </a:solidFill>
                    <a:cs typeface="Arial" charset="0"/>
                  </a:rPr>
                  <a:t>.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 It has the </a:t>
                </a:r>
                <a:r>
                  <a:rPr lang="en-GB" sz="2000" b="1" dirty="0" smtClean="0">
                    <a:solidFill>
                      <a:srgbClr val="00007D"/>
                    </a:solidFill>
                    <a:cs typeface="Arial" charset="0"/>
                  </a:rPr>
                  <a:t>best of both</a:t>
                </a: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:</a:t>
                </a:r>
              </a:p>
              <a:p>
                <a:endParaRPr lang="en-GB" sz="2000" dirty="0">
                  <a:solidFill>
                    <a:srgbClr val="00007D"/>
                  </a:solidFill>
                  <a:cs typeface="Arial" charset="0"/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it takes from IDP the worst-case complexity, </a:t>
                </a:r>
                <a:r>
                  <a:rPr lang="en-GB" sz="2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O</a:t>
                </a:r>
                <a:r>
                  <a:rPr lang="en-GB" sz="2000" dirty="0">
                    <a:solidFill>
                      <a:srgbClr val="FF0000"/>
                    </a:solidFill>
                    <a:cs typeface="Arial" charset="0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</m:ctrlPr>
                      </m:sSup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3</m:t>
                        </m:r>
                      </m:e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Arial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rgbClr val="FF0000"/>
                    </a:solidFill>
                    <a:cs typeface="Arial" charset="0"/>
                  </a:rPr>
                  <a:t>)</a:t>
                </a:r>
                <a:endParaRPr lang="en-GB" sz="2000" dirty="0" smtClean="0">
                  <a:solidFill>
                    <a:srgbClr val="00007D"/>
                  </a:solidFill>
                  <a:cs typeface="Arial" charset="0"/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:endParaRPr lang="en-GB" sz="2000" dirty="0" smtClean="0">
                  <a:solidFill>
                    <a:srgbClr val="00007D"/>
                  </a:solidFill>
                  <a:cs typeface="Arial" charset="0"/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GB" sz="2000" dirty="0" smtClean="0">
                    <a:solidFill>
                      <a:srgbClr val="00007D"/>
                    </a:solidFill>
                    <a:cs typeface="Arial" charset="0"/>
                  </a:rPr>
                  <a:t>it takes from IP the ability to run very fast in practice, and the ability to return solutions anytime</a:t>
                </a:r>
                <a:endParaRPr lang="en-GB" sz="2000" dirty="0">
                  <a:solidFill>
                    <a:srgbClr val="00007D"/>
                  </a:solidFill>
                  <a:cs typeface="Arial" charset="0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689" y="1170019"/>
                <a:ext cx="7786674" cy="4925836"/>
              </a:xfrm>
              <a:prstGeom prst="rect">
                <a:avLst/>
              </a:prstGeom>
              <a:blipFill rotWithShape="1">
                <a:blip r:embed="rId3"/>
                <a:stretch>
                  <a:fillRect l="-861" t="-743" b="-12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570016" y="87313"/>
            <a:ext cx="79683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Anytime Algorithms</a:t>
            </a:r>
          </a:p>
          <a:p>
            <a:pPr algn="ctr">
              <a:defRPr/>
            </a:pPr>
            <a:r>
              <a:rPr lang="en-GB" sz="2100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Integer Partition-based Search</a:t>
            </a:r>
            <a:endParaRPr lang="en-GB" sz="2100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023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093042" y="2904070"/>
            <a:ext cx="701232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2200" dirty="0" smtClean="0">
                <a:solidFill>
                  <a:srgbClr val="00007D"/>
                </a:solidFill>
              </a:rPr>
              <a:t>3. Integer programming</a:t>
            </a:r>
            <a:endParaRPr lang="en-GB" sz="2200" dirty="0">
              <a:solidFill>
                <a:srgbClr val="00007D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43726" y="2184740"/>
            <a:ext cx="779067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0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Anytime Algorithms</a:t>
            </a:r>
            <a:endParaRPr lang="en-GB" sz="30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68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2782888" y="1471603"/>
            <a:ext cx="1244600" cy="1758950"/>
            <a:chOff x="1753" y="1270"/>
            <a:chExt cx="784" cy="1108"/>
          </a:xfrm>
        </p:grpSpPr>
        <p:sp>
          <p:nvSpPr>
            <p:cNvPr id="316460" name="Rectangle 44"/>
            <p:cNvSpPr>
              <a:spLocks noChangeArrowheads="1"/>
            </p:cNvSpPr>
            <p:nvPr/>
          </p:nvSpPr>
          <p:spPr bwMode="auto">
            <a:xfrm>
              <a:off x="2026" y="1270"/>
              <a:ext cx="181" cy="851"/>
            </a:xfrm>
            <a:prstGeom prst="rect">
              <a:avLst/>
            </a:prstGeom>
            <a:noFill/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6462" name="Text Box 46"/>
            <p:cNvSpPr txBox="1">
              <a:spLocks noChangeArrowheads="1"/>
            </p:cNvSpPr>
            <p:nvPr/>
          </p:nvSpPr>
          <p:spPr bwMode="auto">
            <a:xfrm>
              <a:off x="1753" y="2107"/>
              <a:ext cx="784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sz="2200" dirty="0" smtClean="0">
                  <a:solidFill>
                    <a:srgbClr val="CC0000"/>
                  </a:solidFill>
                  <a:latin typeface="+mj-lt"/>
                  <a:cs typeface="Times New Roman" pitchFamily="18" charset="0"/>
                </a:rPr>
                <a:t>{a</a:t>
              </a:r>
              <a:r>
                <a:rPr lang="en-US" sz="2200" baseline="-25000" dirty="0" smtClean="0">
                  <a:solidFill>
                    <a:srgbClr val="CC0000"/>
                  </a:solidFill>
                  <a:latin typeface="+mj-lt"/>
                  <a:cs typeface="Times New Roman" pitchFamily="18" charset="0"/>
                </a:rPr>
                <a:t>1</a:t>
              </a:r>
              <a:r>
                <a:rPr lang="en-US" sz="2200" dirty="0" smtClean="0">
                  <a:solidFill>
                    <a:srgbClr val="CC0000"/>
                  </a:solidFill>
                  <a:latin typeface="+mj-lt"/>
                  <a:cs typeface="Times New Roman" pitchFamily="18" charset="0"/>
                </a:rPr>
                <a:t>,a</a:t>
              </a:r>
              <a:r>
                <a:rPr lang="en-US" sz="2200" baseline="-25000" dirty="0" smtClean="0">
                  <a:solidFill>
                    <a:srgbClr val="CC0000"/>
                  </a:solidFill>
                  <a:latin typeface="+mj-lt"/>
                  <a:cs typeface="Times New Roman" pitchFamily="18" charset="0"/>
                </a:rPr>
                <a:t>2</a:t>
              </a:r>
              <a:r>
                <a:rPr lang="en-US" sz="2200" dirty="0" smtClean="0">
                  <a:solidFill>
                    <a:srgbClr val="CC0000"/>
                  </a:solidFill>
                  <a:latin typeface="+mj-lt"/>
                  <a:cs typeface="Times New Roman" pitchFamily="18" charset="0"/>
                </a:rPr>
                <a:t>,a</a:t>
              </a:r>
              <a:r>
                <a:rPr lang="en-US" sz="2200" baseline="-25000" dirty="0" smtClean="0">
                  <a:solidFill>
                    <a:srgbClr val="CC0000"/>
                  </a:solidFill>
                  <a:latin typeface="+mj-lt"/>
                  <a:cs typeface="Times New Roman" pitchFamily="18" charset="0"/>
                </a:rPr>
                <a:t>4</a:t>
              </a:r>
              <a:r>
                <a:rPr lang="en-US" sz="2200" dirty="0">
                  <a:solidFill>
                    <a:srgbClr val="CC0000"/>
                  </a:solidFill>
                  <a:latin typeface="+mj-lt"/>
                  <a:cs typeface="Times New Roman" pitchFamily="18" charset="0"/>
                </a:rPr>
                <a:t>}</a:t>
              </a:r>
            </a:p>
          </p:txBody>
        </p:sp>
      </p:grpSp>
      <p:sp>
        <p:nvSpPr>
          <p:cNvPr id="316463" name="Text Box 47"/>
          <p:cNvSpPr txBox="1">
            <a:spLocks noChangeArrowheads="1"/>
          </p:cNvSpPr>
          <p:nvPr/>
        </p:nvSpPr>
        <p:spPr bwMode="auto">
          <a:xfrm>
            <a:off x="8261351" y="1547691"/>
            <a:ext cx="272086" cy="193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l" rtl="0">
              <a:lnSpc>
                <a:spcPct val="70000"/>
              </a:lnSpc>
              <a:spcBef>
                <a:spcPct val="50000"/>
              </a:spcBef>
            </a:pPr>
            <a:r>
              <a:rPr lang="en-US" dirty="0" smtClean="0">
                <a:solidFill>
                  <a:srgbClr val="CC0000"/>
                </a:solidFill>
                <a:latin typeface="Lucida Console" pitchFamily="49" charset="0"/>
              </a:rPr>
              <a:t>a</a:t>
            </a:r>
            <a:r>
              <a:rPr lang="en-US" baseline="-25000" dirty="0" smtClean="0">
                <a:solidFill>
                  <a:srgbClr val="CC0000"/>
                </a:solidFill>
                <a:latin typeface="Lucida Console" pitchFamily="49" charset="0"/>
              </a:rPr>
              <a:t>1</a:t>
            </a:r>
            <a:endParaRPr lang="en-US" dirty="0">
              <a:solidFill>
                <a:srgbClr val="CC0000"/>
              </a:solidFill>
              <a:latin typeface="Lucida Console" pitchFamily="49" charset="0"/>
            </a:endParaRPr>
          </a:p>
        </p:txBody>
      </p:sp>
      <p:grpSp>
        <p:nvGrpSpPr>
          <p:cNvPr id="3" name="Group 73"/>
          <p:cNvGrpSpPr>
            <a:grpSpLocks/>
          </p:cNvGrpSpPr>
          <p:nvPr/>
        </p:nvGrpSpPr>
        <p:grpSpPr bwMode="auto">
          <a:xfrm>
            <a:off x="469900" y="1441441"/>
            <a:ext cx="7791450" cy="1404937"/>
            <a:chOff x="296" y="1251"/>
            <a:chExt cx="4908" cy="885"/>
          </a:xfrm>
        </p:grpSpPr>
        <p:sp>
          <p:nvSpPr>
            <p:cNvPr id="316459" name="Text Box 43"/>
            <p:cNvSpPr txBox="1">
              <a:spLocks noChangeArrowheads="1"/>
            </p:cNvSpPr>
            <p:nvPr/>
          </p:nvSpPr>
          <p:spPr bwMode="auto">
            <a:xfrm>
              <a:off x="933" y="1283"/>
              <a:ext cx="4271" cy="8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 rtl="0">
                <a:spcBef>
                  <a:spcPct val="50000"/>
                </a:spcBef>
              </a:pPr>
              <a:r>
                <a:rPr lang="en-US" sz="1400" b="1" dirty="0">
                  <a:latin typeface="Lucida Console" pitchFamily="49" charset="0"/>
                </a:rPr>
                <a:t>1   0   1   0   1   0   1   0   1 </a:t>
              </a:r>
              <a:r>
                <a:rPr lang="en-US" sz="1400" b="1" dirty="0" smtClean="0">
                  <a:latin typeface="Lucida Console" pitchFamily="49" charset="0"/>
                </a:rPr>
                <a:t>  </a:t>
              </a:r>
              <a:r>
                <a:rPr lang="en-US" sz="1400" b="1" dirty="0">
                  <a:latin typeface="Lucida Console" pitchFamily="49" charset="0"/>
                </a:rPr>
                <a:t>0    1   0    1   0   1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400" b="1" dirty="0">
                  <a:latin typeface="Lucida Console" pitchFamily="49" charset="0"/>
                </a:rPr>
                <a:t>1   1   0   0   1   1   0   0   1 </a:t>
              </a:r>
              <a:r>
                <a:rPr lang="en-US" sz="1400" b="1" dirty="0" smtClean="0">
                  <a:latin typeface="Lucida Console" pitchFamily="49" charset="0"/>
                </a:rPr>
                <a:t>  </a:t>
              </a:r>
              <a:r>
                <a:rPr lang="en-US" sz="1400" b="1" dirty="0">
                  <a:latin typeface="Lucida Console" pitchFamily="49" charset="0"/>
                </a:rPr>
                <a:t>1    0   0    1   1   0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400" b="1" dirty="0">
                  <a:latin typeface="Lucida Console" pitchFamily="49" charset="0"/>
                </a:rPr>
                <a:t>1   1   1   1   0   0   0   0   1 </a:t>
              </a:r>
              <a:r>
                <a:rPr lang="en-US" sz="1400" b="1" dirty="0" smtClean="0">
                  <a:latin typeface="Lucida Console" pitchFamily="49" charset="0"/>
                </a:rPr>
                <a:t>  </a:t>
              </a:r>
              <a:r>
                <a:rPr lang="en-US" sz="1400" b="1" dirty="0">
                  <a:latin typeface="Lucida Console" pitchFamily="49" charset="0"/>
                </a:rPr>
                <a:t>1    1   1    0   0   0</a:t>
              </a:r>
            </a:p>
            <a:p>
              <a:pPr algn="l" rtl="0">
                <a:spcBef>
                  <a:spcPct val="50000"/>
                </a:spcBef>
              </a:pPr>
              <a:r>
                <a:rPr lang="en-US" sz="1400" b="1" dirty="0">
                  <a:latin typeface="Lucida Console" pitchFamily="49" charset="0"/>
                </a:rPr>
                <a:t>1   1   1   1   1   1   1   1   0 </a:t>
              </a:r>
              <a:r>
                <a:rPr lang="en-US" sz="1400" b="1" dirty="0" smtClean="0">
                  <a:latin typeface="Lucida Console" pitchFamily="49" charset="0"/>
                </a:rPr>
                <a:t>  </a:t>
              </a:r>
              <a:r>
                <a:rPr lang="en-US" sz="1400" b="1" dirty="0">
                  <a:latin typeface="Lucida Console" pitchFamily="49" charset="0"/>
                </a:rPr>
                <a:t>0    0   0    0   0   0</a:t>
              </a:r>
            </a:p>
          </p:txBody>
        </p:sp>
        <p:sp>
          <p:nvSpPr>
            <p:cNvPr id="316467" name="Text Box 51"/>
            <p:cNvSpPr txBox="1">
              <a:spLocks noChangeArrowheads="1"/>
            </p:cNvSpPr>
            <p:nvPr/>
          </p:nvSpPr>
          <p:spPr bwMode="auto">
            <a:xfrm>
              <a:off x="296" y="1448"/>
              <a:ext cx="635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600" i="1">
                  <a:latin typeface="Times New Roman" pitchFamily="18" charset="0"/>
                  <a:cs typeface="Times New Roman" pitchFamily="18" charset="0"/>
                </a:rPr>
                <a:t>Z = </a:t>
              </a:r>
            </a:p>
          </p:txBody>
        </p:sp>
        <p:sp>
          <p:nvSpPr>
            <p:cNvPr id="316468" name="AutoShape 52"/>
            <p:cNvSpPr>
              <a:spLocks noChangeArrowheads="1"/>
            </p:cNvSpPr>
            <p:nvPr/>
          </p:nvSpPr>
          <p:spPr bwMode="auto">
            <a:xfrm>
              <a:off x="875" y="1251"/>
              <a:ext cx="4262" cy="885"/>
            </a:xfrm>
            <a:prstGeom prst="bracketPair">
              <a:avLst>
                <a:gd name="adj" fmla="val 8856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16472" name="Text Box 56"/>
          <p:cNvSpPr txBox="1">
            <a:spLocks noChangeArrowheads="1"/>
          </p:cNvSpPr>
          <p:nvPr/>
        </p:nvSpPr>
        <p:spPr bwMode="auto">
          <a:xfrm>
            <a:off x="1414463" y="1119178"/>
            <a:ext cx="7045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en-US" baseline="-250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   C</a:t>
            </a:r>
            <a:r>
              <a:rPr lang="en-US" baseline="-250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  C</a:t>
            </a:r>
            <a:r>
              <a:rPr lang="en-US" baseline="-25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  C</a:t>
            </a:r>
            <a:r>
              <a:rPr lang="en-US" baseline="-25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 C</a:t>
            </a:r>
            <a:r>
              <a:rPr lang="en-US" baseline="-250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en-US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en-US" baseline="-250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en-US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</p:txBody>
      </p:sp>
      <p:sp>
        <p:nvSpPr>
          <p:cNvPr id="316473" name="Text Box 57"/>
          <p:cNvSpPr txBox="1">
            <a:spLocks noChangeArrowheads="1"/>
          </p:cNvSpPr>
          <p:nvPr/>
        </p:nvSpPr>
        <p:spPr bwMode="auto">
          <a:xfrm>
            <a:off x="2237863" y="5184352"/>
            <a:ext cx="17518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i="1" baseline="-14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800" i="1" baseline="-1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∈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{1,0}</a:t>
            </a:r>
          </a:p>
        </p:txBody>
      </p:sp>
      <p:grpSp>
        <p:nvGrpSpPr>
          <p:cNvPr id="4" name="Group 74"/>
          <p:cNvGrpSpPr>
            <a:grpSpLocks/>
          </p:cNvGrpSpPr>
          <p:nvPr/>
        </p:nvGrpSpPr>
        <p:grpSpPr bwMode="auto">
          <a:xfrm>
            <a:off x="6219714" y="1476366"/>
            <a:ext cx="552450" cy="1758950"/>
            <a:chOff x="1930" y="1270"/>
            <a:chExt cx="348" cy="1108"/>
          </a:xfrm>
        </p:grpSpPr>
        <p:sp>
          <p:nvSpPr>
            <p:cNvPr id="316491" name="Rectangle 75"/>
            <p:cNvSpPr>
              <a:spLocks noChangeArrowheads="1"/>
            </p:cNvSpPr>
            <p:nvPr/>
          </p:nvSpPr>
          <p:spPr bwMode="auto">
            <a:xfrm>
              <a:off x="2026" y="1270"/>
              <a:ext cx="181" cy="851"/>
            </a:xfrm>
            <a:prstGeom prst="rect">
              <a:avLst/>
            </a:prstGeom>
            <a:noFill/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6492" name="Text Box 76"/>
            <p:cNvSpPr txBox="1">
              <a:spLocks noChangeArrowheads="1"/>
            </p:cNvSpPr>
            <p:nvPr/>
          </p:nvSpPr>
          <p:spPr bwMode="auto">
            <a:xfrm>
              <a:off x="1930" y="2107"/>
              <a:ext cx="348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rIns="0">
              <a:spAutoFit/>
            </a:bodyPr>
            <a:lstStyle/>
            <a:p>
              <a:pPr rtl="0">
                <a:spcBef>
                  <a:spcPct val="50000"/>
                </a:spcBef>
              </a:pPr>
              <a:r>
                <a:rPr lang="en-US" sz="2200" dirty="0" smtClean="0">
                  <a:solidFill>
                    <a:srgbClr val="CC0000"/>
                  </a:solidFill>
                  <a:latin typeface="+mj-lt"/>
                  <a:cs typeface="Times New Roman" pitchFamily="18" charset="0"/>
                </a:rPr>
                <a:t>{a</a:t>
              </a:r>
              <a:r>
                <a:rPr lang="en-US" sz="2200" baseline="-25000" dirty="0" smtClean="0">
                  <a:solidFill>
                    <a:srgbClr val="CC0000"/>
                  </a:solidFill>
                  <a:latin typeface="+mj-lt"/>
                  <a:cs typeface="Times New Roman" pitchFamily="18" charset="0"/>
                </a:rPr>
                <a:t>3</a:t>
              </a:r>
              <a:r>
                <a:rPr lang="en-US" sz="2200" dirty="0">
                  <a:solidFill>
                    <a:srgbClr val="CC0000"/>
                  </a:solidFill>
                  <a:latin typeface="+mj-lt"/>
                  <a:cs typeface="Times New Roman" pitchFamily="18" charset="0"/>
                </a:rPr>
                <a:t>}</a:t>
              </a:r>
            </a:p>
          </p:txBody>
        </p:sp>
      </p:grpSp>
      <p:sp>
        <p:nvSpPr>
          <p:cNvPr id="316471" name="Text Box 55"/>
          <p:cNvSpPr txBox="1">
            <a:spLocks noChangeArrowheads="1"/>
          </p:cNvSpPr>
          <p:nvPr/>
        </p:nvSpPr>
        <p:spPr bwMode="auto">
          <a:xfrm>
            <a:off x="2677119" y="3373059"/>
            <a:ext cx="245416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4000" dirty="0" smtClean="0">
                <a:latin typeface="Symbol" pitchFamily="18" charset="2"/>
                <a:cs typeface="Times New Roman" pitchFamily="18" charset="0"/>
              </a:rPr>
              <a:t>S</a:t>
            </a:r>
            <a:r>
              <a:rPr lang="en-US" sz="3200" dirty="0" smtClean="0">
                <a:latin typeface="Symbol" pitchFamily="18" charset="2"/>
                <a:cs typeface="Times New Roman" pitchFamily="18" charset="0"/>
              </a:rPr>
              <a:t>    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i="1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∙</a:t>
            </a:r>
            <a:r>
              <a:rPr lang="en-US" sz="2800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i="1" baseline="-140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2800" i="1" baseline="-1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 Box 47"/>
          <p:cNvSpPr txBox="1">
            <a:spLocks noChangeArrowheads="1"/>
          </p:cNvSpPr>
          <p:nvPr/>
        </p:nvSpPr>
        <p:spPr bwMode="auto">
          <a:xfrm>
            <a:off x="8269915" y="1885023"/>
            <a:ext cx="272086" cy="20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l" rtl="0">
              <a:lnSpc>
                <a:spcPct val="70000"/>
              </a:lnSpc>
              <a:spcBef>
                <a:spcPct val="50000"/>
              </a:spcBef>
            </a:pPr>
            <a:r>
              <a:rPr lang="en-US" dirty="0" smtClean="0">
                <a:solidFill>
                  <a:srgbClr val="CC0000"/>
                </a:solidFill>
                <a:latin typeface="Lucida Console" pitchFamily="49" charset="0"/>
              </a:rPr>
              <a:t>a</a:t>
            </a:r>
            <a:r>
              <a:rPr lang="en-US" baseline="-25000" dirty="0" smtClean="0">
                <a:solidFill>
                  <a:srgbClr val="CC0000"/>
                </a:solidFill>
                <a:latin typeface="Lucida Console" pitchFamily="49" charset="0"/>
              </a:rPr>
              <a:t>2</a:t>
            </a:r>
            <a:endParaRPr lang="en-US" dirty="0">
              <a:solidFill>
                <a:srgbClr val="CC0000"/>
              </a:solidFill>
              <a:latin typeface="Lucida Console" pitchFamily="49" charset="0"/>
            </a:endParaRPr>
          </a:p>
        </p:txBody>
      </p:sp>
      <p:sp>
        <p:nvSpPr>
          <p:cNvPr id="27" name="Text Box 47"/>
          <p:cNvSpPr txBox="1">
            <a:spLocks noChangeArrowheads="1"/>
          </p:cNvSpPr>
          <p:nvPr/>
        </p:nvSpPr>
        <p:spPr bwMode="auto">
          <a:xfrm>
            <a:off x="8268205" y="2191533"/>
            <a:ext cx="272086" cy="20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l" rtl="0">
              <a:lnSpc>
                <a:spcPct val="70000"/>
              </a:lnSpc>
              <a:spcBef>
                <a:spcPct val="50000"/>
              </a:spcBef>
            </a:pPr>
            <a:r>
              <a:rPr lang="en-US" dirty="0" smtClean="0">
                <a:solidFill>
                  <a:srgbClr val="CC0000"/>
                </a:solidFill>
                <a:latin typeface="Lucida Console" pitchFamily="49" charset="0"/>
              </a:rPr>
              <a:t>a</a:t>
            </a:r>
            <a:r>
              <a:rPr lang="en-US" baseline="-25000" dirty="0" smtClean="0">
                <a:solidFill>
                  <a:srgbClr val="CC0000"/>
                </a:solidFill>
                <a:latin typeface="Lucida Console" pitchFamily="49" charset="0"/>
              </a:rPr>
              <a:t>3</a:t>
            </a:r>
            <a:endParaRPr lang="en-US" dirty="0">
              <a:solidFill>
                <a:srgbClr val="CC0000"/>
              </a:solidFill>
              <a:latin typeface="Lucida Console" pitchFamily="49" charset="0"/>
            </a:endParaRPr>
          </a:p>
        </p:txBody>
      </p:sp>
      <p:sp>
        <p:nvSpPr>
          <p:cNvPr id="28" name="Text Box 47"/>
          <p:cNvSpPr txBox="1">
            <a:spLocks noChangeArrowheads="1"/>
          </p:cNvSpPr>
          <p:nvPr/>
        </p:nvSpPr>
        <p:spPr bwMode="auto">
          <a:xfrm>
            <a:off x="8276769" y="2528865"/>
            <a:ext cx="272086" cy="20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l" rtl="0">
              <a:lnSpc>
                <a:spcPct val="70000"/>
              </a:lnSpc>
              <a:spcBef>
                <a:spcPct val="50000"/>
              </a:spcBef>
            </a:pPr>
            <a:r>
              <a:rPr lang="en-US" dirty="0" smtClean="0">
                <a:solidFill>
                  <a:srgbClr val="CC0000"/>
                </a:solidFill>
                <a:latin typeface="Lucida Console" pitchFamily="49" charset="0"/>
              </a:rPr>
              <a:t>a</a:t>
            </a:r>
            <a:r>
              <a:rPr lang="en-US" baseline="-25000" dirty="0" smtClean="0">
                <a:solidFill>
                  <a:srgbClr val="CC0000"/>
                </a:solidFill>
                <a:latin typeface="Lucida Console" pitchFamily="49" charset="0"/>
              </a:rPr>
              <a:t>4</a:t>
            </a:r>
            <a:endParaRPr lang="en-US" dirty="0">
              <a:solidFill>
                <a:srgbClr val="CC0000"/>
              </a:solidFill>
              <a:latin typeface="Lucida Console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17203" y="3583476"/>
            <a:ext cx="741255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500" dirty="0" smtClean="0">
                <a:latin typeface="Times New Roman" pitchFamily="18" charset="0"/>
                <a:cs typeface="Times New Roman" pitchFamily="18" charset="0"/>
              </a:rPr>
              <a:t>max</a:t>
            </a:r>
            <a:endParaRPr lang="en-GB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355304" y="3884137"/>
            <a:ext cx="10557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j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=1,…,2</a:t>
            </a:r>
            <a:r>
              <a:rPr lang="en-GB" sz="2000" baseline="30000" dirty="0" smtClean="0">
                <a:latin typeface="Times New Roman" pitchFamily="18" charset="0"/>
                <a:cs typeface="Times New Roman" pitchFamily="18" charset="0"/>
              </a:rPr>
              <a:t>n</a:t>
            </a:r>
            <a:endParaRPr lang="en-GB" sz="2000" i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 Box 55"/>
          <p:cNvSpPr txBox="1">
            <a:spLocks noChangeArrowheads="1"/>
          </p:cNvSpPr>
          <p:nvPr/>
        </p:nvSpPr>
        <p:spPr bwMode="auto">
          <a:xfrm>
            <a:off x="2672693" y="4225904"/>
            <a:ext cx="247947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4000" dirty="0" smtClean="0">
                <a:latin typeface="Symbol" pitchFamily="18" charset="2"/>
                <a:cs typeface="Times New Roman" pitchFamily="18" charset="0"/>
              </a:rPr>
              <a:t>S</a:t>
            </a:r>
            <a:r>
              <a:rPr lang="en-US" sz="3200" dirty="0" smtClean="0">
                <a:latin typeface="Symbol" pitchFamily="18" charset="2"/>
                <a:cs typeface="Times New Roman" pitchFamily="18" charset="0"/>
              </a:rPr>
              <a:t>     </a:t>
            </a:r>
            <a:r>
              <a:rPr lang="en-US" sz="2800" dirty="0" err="1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z</a:t>
            </a:r>
            <a:r>
              <a:rPr lang="en-US" sz="2800" i="1" baseline="-25000" dirty="0" err="1" smtClean="0">
                <a:latin typeface="Times New Roman" pitchFamily="18" charset="0"/>
                <a:cs typeface="Times New Roman" pitchFamily="18" charset="0"/>
              </a:rPr>
              <a:t>i,j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Cambria Math"/>
                <a:ea typeface="Cambria Math"/>
                <a:cs typeface="Times New Roman" pitchFamily="18" charset="0"/>
              </a:rPr>
              <a:t>∙</a:t>
            </a:r>
            <a:r>
              <a:rPr lang="en-US" sz="2800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800" i="1" baseline="-14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= 1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14083" y="4467143"/>
            <a:ext cx="1677171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500" dirty="0" smtClean="0">
                <a:latin typeface="Times New Roman" pitchFamily="18" charset="0"/>
                <a:cs typeface="Times New Roman" pitchFamily="18" charset="0"/>
              </a:rPr>
              <a:t>subject to</a:t>
            </a:r>
            <a:endParaRPr lang="en-GB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570016" y="87313"/>
            <a:ext cx="79683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Anytime Algorithms</a:t>
            </a:r>
          </a:p>
          <a:p>
            <a:pPr algn="ctr">
              <a:defRPr/>
            </a:pPr>
            <a:r>
              <a:rPr lang="en-GB" sz="2100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Integer Programming</a:t>
            </a:r>
            <a:endParaRPr lang="en-GB" sz="2100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42" name="Text Box 57"/>
          <p:cNvSpPr txBox="1">
            <a:spLocks noChangeArrowheads="1"/>
          </p:cNvSpPr>
          <p:nvPr/>
        </p:nvSpPr>
        <p:spPr bwMode="auto">
          <a:xfrm>
            <a:off x="5679304" y="4431251"/>
            <a:ext cx="2714678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for  </a:t>
            </a:r>
            <a:r>
              <a:rPr lang="en-US" sz="2500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= 1, 2, …, </a:t>
            </a:r>
            <a:r>
              <a:rPr lang="en-US" sz="25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endParaRPr lang="en-US" sz="25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 Box 57"/>
          <p:cNvSpPr txBox="1">
            <a:spLocks noChangeArrowheads="1"/>
          </p:cNvSpPr>
          <p:nvPr/>
        </p:nvSpPr>
        <p:spPr bwMode="auto">
          <a:xfrm>
            <a:off x="5686348" y="5225949"/>
            <a:ext cx="2827400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for  </a:t>
            </a:r>
            <a:r>
              <a:rPr lang="en-US" sz="2500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= 1, 2, …, 2</a:t>
            </a:r>
            <a:r>
              <a:rPr lang="en-US" sz="2500" i="1" baseline="30000" dirty="0" smtClean="0">
                <a:latin typeface="Times New Roman" pitchFamily="18" charset="0"/>
                <a:cs typeface="Times New Roman" pitchFamily="18" charset="0"/>
              </a:rPr>
              <a:t>n</a:t>
            </a:r>
            <a:endParaRPr lang="en-US" sz="2500" i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20689" y="5256580"/>
            <a:ext cx="662742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500" dirty="0" smtClean="0">
                <a:latin typeface="Times New Roman" pitchFamily="18" charset="0"/>
                <a:cs typeface="Times New Roman" pitchFamily="18" charset="0"/>
              </a:rPr>
              <a:t>and</a:t>
            </a:r>
            <a:endParaRPr lang="en-GB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357274" y="4737565"/>
            <a:ext cx="105571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j 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=1,…,2</a:t>
            </a:r>
            <a:r>
              <a:rPr lang="en-GB" sz="2000" baseline="30000" dirty="0" smtClean="0">
                <a:latin typeface="Times New Roman" pitchFamily="18" charset="0"/>
                <a:cs typeface="Times New Roman" pitchFamily="18" charset="0"/>
              </a:rPr>
              <a:t>n</a:t>
            </a:r>
            <a:endParaRPr lang="en-GB" sz="2000" i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70016" y="5942601"/>
            <a:ext cx="817844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rgbClr val="00007D"/>
                </a:solidFill>
                <a:cs typeface="Arial" charset="0"/>
              </a:rPr>
              <a:t>However, IP has been shown to significantly outperform this approach</a:t>
            </a:r>
            <a:endParaRPr lang="en-GB" sz="2200" dirty="0">
              <a:solidFill>
                <a:srgbClr val="00007D"/>
              </a:solidFill>
              <a:cs typeface="Arial" charset="0"/>
            </a:endParaRPr>
          </a:p>
        </p:txBody>
      </p:sp>
      <p:sp>
        <p:nvSpPr>
          <p:cNvPr id="4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algn="r"/>
            <a:fld id="{B6F15528-21DE-4FAA-801E-634DDDAF4B2B}" type="slidenum">
              <a:rPr lang="en-US" smtClean="0"/>
              <a:pPr algn="r"/>
              <a:t>124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8218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193800" y="2891879"/>
            <a:ext cx="680007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2200" dirty="0" smtClean="0">
                <a:solidFill>
                  <a:srgbClr val="00007D"/>
                </a:solidFill>
                <a:latin typeface="+mj-lt"/>
              </a:rPr>
              <a:t>Good scalability, “</a:t>
            </a:r>
            <a:r>
              <a:rPr lang="en-GB" sz="2200" i="1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good</a:t>
            </a:r>
            <a:r>
              <a:rPr lang="en-GB" sz="2200" dirty="0" smtClean="0">
                <a:solidFill>
                  <a:srgbClr val="00007D"/>
                </a:solidFill>
                <a:latin typeface="+mj-lt"/>
              </a:rPr>
              <a:t>” solution, no guarantees!</a:t>
            </a:r>
            <a:endParaRPr lang="en-GB" sz="2200" dirty="0">
              <a:solidFill>
                <a:srgbClr val="00007D"/>
              </a:solidFill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43726" y="2184740"/>
            <a:ext cx="779067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000" b="1" dirty="0" err="1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Metaheuristic</a:t>
            </a:r>
            <a:r>
              <a:rPr lang="en-GB" sz="30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 Algorithms</a:t>
            </a:r>
            <a:endParaRPr lang="en-GB" sz="30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83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0EB0CE05-AAA4-435D-9296-F0417D8A7FE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74703" y="995361"/>
            <a:ext cx="740626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00007D"/>
                </a:solidFill>
              </a:rPr>
              <a:t>As the number </a:t>
            </a:r>
            <a:r>
              <a:rPr lang="en-GB" sz="2000" dirty="0">
                <a:solidFill>
                  <a:srgbClr val="00007D"/>
                </a:solidFill>
              </a:rPr>
              <a:t>of agents increases, the problem becomes too hard, and the only </a:t>
            </a:r>
            <a:r>
              <a:rPr lang="en-GB" sz="2000" dirty="0" smtClean="0">
                <a:solidFill>
                  <a:srgbClr val="00007D"/>
                </a:solidFill>
              </a:rPr>
              <a:t>practical option is </a:t>
            </a:r>
            <a:r>
              <a:rPr lang="en-GB" sz="2000" dirty="0">
                <a:solidFill>
                  <a:srgbClr val="00007D"/>
                </a:solidFill>
              </a:rPr>
              <a:t>to use </a:t>
            </a:r>
            <a:r>
              <a:rPr lang="en-GB" sz="2000" dirty="0" err="1">
                <a:solidFill>
                  <a:srgbClr val="00007D"/>
                </a:solidFill>
              </a:rPr>
              <a:t>metaheuristic</a:t>
            </a:r>
            <a:r>
              <a:rPr lang="en-GB" sz="2000" dirty="0">
                <a:solidFill>
                  <a:srgbClr val="00007D"/>
                </a:solidFill>
              </a:rPr>
              <a:t> algorithms. </a:t>
            </a:r>
            <a:endParaRPr lang="en-GB" sz="2000" dirty="0" smtClean="0">
              <a:solidFill>
                <a:srgbClr val="00007D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2000" b="1" u="sng" dirty="0">
                <a:solidFill>
                  <a:srgbClr val="00007D"/>
                </a:solidFill>
              </a:rPr>
              <a:t>Advantage: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>
                <a:solidFill>
                  <a:srgbClr val="00007D"/>
                </a:solidFill>
              </a:rPr>
              <a:t>C</a:t>
            </a:r>
            <a:r>
              <a:rPr lang="en-GB" sz="2000" dirty="0" smtClean="0">
                <a:solidFill>
                  <a:srgbClr val="00007D"/>
                </a:solidFill>
              </a:rPr>
              <a:t>an </a:t>
            </a:r>
            <a:r>
              <a:rPr lang="en-GB" sz="2000" dirty="0">
                <a:solidFill>
                  <a:srgbClr val="00007D"/>
                </a:solidFill>
              </a:rPr>
              <a:t>usually be applied for very large problems.</a:t>
            </a:r>
          </a:p>
          <a:p>
            <a:pPr>
              <a:lnSpc>
                <a:spcPct val="150000"/>
              </a:lnSpc>
            </a:pPr>
            <a:r>
              <a:rPr lang="en-GB" sz="2000" b="1" u="sng" dirty="0" smtClean="0">
                <a:solidFill>
                  <a:srgbClr val="00007D"/>
                </a:solidFill>
              </a:rPr>
              <a:t>Disadvantage</a:t>
            </a:r>
            <a:r>
              <a:rPr lang="en-GB" sz="2000" b="1" u="sng" dirty="0" smtClean="0">
                <a:solidFill>
                  <a:srgbClr val="00007D"/>
                </a:solidFill>
              </a:rPr>
              <a:t>:</a:t>
            </a:r>
            <a:endParaRPr lang="en-GB" sz="2000" b="1" u="sng" dirty="0">
              <a:solidFill>
                <a:srgbClr val="00007D"/>
              </a:solidFill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</a:rPr>
              <a:t>No guarantees that an optimal </a:t>
            </a:r>
            <a:r>
              <a:rPr lang="en-GB" sz="2000" dirty="0">
                <a:solidFill>
                  <a:srgbClr val="00007D"/>
                </a:solidFill>
              </a:rPr>
              <a:t>solution is ever </a:t>
            </a:r>
            <a:r>
              <a:rPr lang="en-GB" sz="2000" dirty="0" smtClean="0">
                <a:solidFill>
                  <a:srgbClr val="00007D"/>
                </a:solidFill>
              </a:rPr>
              <a:t>found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</a:rPr>
              <a:t>No guarantees on the </a:t>
            </a:r>
            <a:r>
              <a:rPr lang="en-GB" sz="2000" dirty="0">
                <a:solidFill>
                  <a:srgbClr val="00007D"/>
                </a:solidFill>
              </a:rPr>
              <a:t>quality of their </a:t>
            </a:r>
            <a:r>
              <a:rPr lang="en-GB" sz="2000" dirty="0" smtClean="0">
                <a:solidFill>
                  <a:srgbClr val="00007D"/>
                </a:solidFill>
              </a:rPr>
              <a:t>solutions.</a:t>
            </a:r>
          </a:p>
          <a:p>
            <a:pPr>
              <a:lnSpc>
                <a:spcPct val="150000"/>
              </a:lnSpc>
            </a:pPr>
            <a:r>
              <a:rPr lang="en-GB" sz="2000" b="1" u="sng" dirty="0" smtClean="0">
                <a:solidFill>
                  <a:srgbClr val="00007D"/>
                </a:solidFill>
              </a:rPr>
              <a:t>Examples</a:t>
            </a:r>
            <a:r>
              <a:rPr lang="en-GB" sz="2000" b="1" u="sng" dirty="0" smtClean="0">
                <a:solidFill>
                  <a:srgbClr val="00007D"/>
                </a:solidFill>
              </a:rPr>
              <a:t>: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  <a:cs typeface="Arial" charset="0"/>
              </a:rPr>
              <a:t>Genetic Algorithms [</a:t>
            </a:r>
            <a:r>
              <a:rPr lang="en-GB" sz="2000" dirty="0" err="1" smtClean="0">
                <a:solidFill>
                  <a:srgbClr val="00007D"/>
                </a:solidFill>
                <a:cs typeface="Arial" charset="0"/>
              </a:rPr>
              <a:t>Sen</a:t>
            </a:r>
            <a:r>
              <a:rPr lang="en-GB" sz="2000" dirty="0" smtClean="0">
                <a:solidFill>
                  <a:srgbClr val="00007D"/>
                </a:solidFill>
                <a:cs typeface="Arial" charset="0"/>
              </a:rPr>
              <a:t> &amp; </a:t>
            </a:r>
            <a:r>
              <a:rPr lang="en-GB" sz="2000" dirty="0" err="1" smtClean="0">
                <a:solidFill>
                  <a:srgbClr val="00007D"/>
                </a:solidFill>
                <a:cs typeface="Arial" charset="0"/>
              </a:rPr>
              <a:t>Dutta</a:t>
            </a:r>
            <a:r>
              <a:rPr lang="en-GB" sz="2000" dirty="0" smtClean="0">
                <a:solidFill>
                  <a:srgbClr val="00007D"/>
                </a:solidFill>
                <a:cs typeface="Arial" charset="0"/>
              </a:rPr>
              <a:t>, 2000]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  <a:cs typeface="Arial" charset="0"/>
              </a:rPr>
              <a:t>Simulated Annealing [</a:t>
            </a:r>
            <a:r>
              <a:rPr lang="en-GB" sz="2000" dirty="0" err="1" smtClean="0">
                <a:solidFill>
                  <a:srgbClr val="00007D"/>
                </a:solidFill>
                <a:cs typeface="Arial" charset="0"/>
              </a:rPr>
              <a:t>Keinanen</a:t>
            </a:r>
            <a:r>
              <a:rPr lang="en-GB" sz="2000" dirty="0" smtClean="0">
                <a:solidFill>
                  <a:srgbClr val="00007D"/>
                </a:solidFill>
                <a:cs typeface="Arial" charset="0"/>
              </a:rPr>
              <a:t>, 2009]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  <a:cs typeface="Arial" charset="0"/>
              </a:rPr>
              <a:t>Decentralized greedy algorithm [</a:t>
            </a:r>
            <a:r>
              <a:rPr lang="en-GB" sz="2000" dirty="0" err="1" smtClean="0">
                <a:solidFill>
                  <a:srgbClr val="00007D"/>
                </a:solidFill>
                <a:cs typeface="Arial" charset="0"/>
              </a:rPr>
              <a:t>Shehory</a:t>
            </a:r>
            <a:r>
              <a:rPr lang="en-GB" sz="2000" dirty="0" smtClean="0">
                <a:solidFill>
                  <a:srgbClr val="00007D"/>
                </a:solidFill>
                <a:cs typeface="Arial" charset="0"/>
              </a:rPr>
              <a:t> &amp; Kraus, 1998]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  <a:cs typeface="Arial" charset="0"/>
              </a:rPr>
              <a:t>Greedy algorithm based on GRASP [Di Mauro </a:t>
            </a:r>
            <a:r>
              <a:rPr lang="en-GB" sz="2000" i="1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en-GB" sz="2000" dirty="0" smtClean="0">
                <a:solidFill>
                  <a:srgbClr val="00007D"/>
                </a:solidFill>
                <a:cs typeface="Arial" charset="0"/>
              </a:rPr>
              <a:t>, 2010]</a:t>
            </a:r>
            <a:endParaRPr lang="en-GB" sz="2000" dirty="0">
              <a:solidFill>
                <a:srgbClr val="00007D"/>
              </a:solidFill>
              <a:cs typeface="Arial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549468" y="169505"/>
            <a:ext cx="7968342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700" b="1" dirty="0" err="1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Metaheuristic</a:t>
            </a:r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 Algorithms</a:t>
            </a:r>
          </a:p>
        </p:txBody>
      </p:sp>
    </p:spTree>
    <p:extLst>
      <p:ext uri="{BB962C8B-B14F-4D97-AF65-F5344CB8AC3E}">
        <p14:creationId xmlns:p14="http://schemas.microsoft.com/office/powerpoint/2010/main" val="234793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193800" y="2891879"/>
            <a:ext cx="680007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2200" dirty="0" smtClean="0">
                <a:solidFill>
                  <a:srgbClr val="C00000"/>
                </a:solidFill>
                <a:latin typeface="+mj-lt"/>
              </a:rPr>
              <a:t>Do we really need to explicitly specify the value of every possible coalition</a:t>
            </a:r>
            <a:r>
              <a:rPr lang="en-GB" sz="2200" dirty="0" smtClean="0">
                <a:solidFill>
                  <a:srgbClr val="C00000"/>
                </a:solidFill>
                <a:latin typeface="+mj-lt"/>
              </a:rPr>
              <a:t>?</a:t>
            </a:r>
            <a:endParaRPr lang="en-GB" sz="22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43726" y="2184740"/>
            <a:ext cx="779067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0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Compact Representations</a:t>
            </a:r>
            <a:endParaRPr lang="en-GB" sz="30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97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43726" y="701622"/>
            <a:ext cx="779067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0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Compact Representations</a:t>
            </a:r>
            <a:endParaRPr lang="en-GB" sz="30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128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39516" y="1690063"/>
            <a:ext cx="7344816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buFont typeface="Arial" pitchFamily="34" charset="0"/>
              <a:buChar char="•"/>
            </a:pPr>
            <a:endParaRPr lang="en-GB" sz="2300" dirty="0">
              <a:solidFill>
                <a:srgbClr val="00007D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GB" sz="2300" dirty="0">
                <a:solidFill>
                  <a:srgbClr val="00007D"/>
                </a:solidFill>
              </a:rPr>
              <a:t>So far, we focused on the coalition structure generation problem under the characteristic function representation (where the input consists of a value for every possible </a:t>
            </a:r>
            <a:r>
              <a:rPr lang="en-GB" sz="2300" dirty="0" smtClean="0">
                <a:solidFill>
                  <a:srgbClr val="00007D"/>
                </a:solidFill>
              </a:rPr>
              <a:t>coalition)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GB" sz="2300" dirty="0">
              <a:solidFill>
                <a:srgbClr val="00007D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GB" sz="2300" dirty="0" smtClean="0">
                <a:solidFill>
                  <a:srgbClr val="00007D"/>
                </a:solidFill>
              </a:rPr>
              <a:t>In </a:t>
            </a:r>
            <a:r>
              <a:rPr lang="en-GB" sz="2300" dirty="0">
                <a:solidFill>
                  <a:srgbClr val="00007D"/>
                </a:solidFill>
              </a:rPr>
              <a:t>what </a:t>
            </a:r>
            <a:r>
              <a:rPr lang="en-GB" sz="2300" dirty="0" smtClean="0">
                <a:solidFill>
                  <a:srgbClr val="00007D"/>
                </a:solidFill>
              </a:rPr>
              <a:t>follows, we briefly discuss several papers that consider alternative, often more concise, representations</a:t>
            </a:r>
            <a:endParaRPr lang="en-GB" sz="2300" dirty="0">
              <a:solidFill>
                <a:srgbClr val="00007D"/>
              </a:solidFill>
            </a:endParaRPr>
          </a:p>
          <a:p>
            <a:pPr marL="342900" lvl="0" indent="-342900" algn="ctr">
              <a:buFont typeface="Arial" pitchFamily="34" charset="0"/>
              <a:buChar char="•"/>
            </a:pPr>
            <a:endParaRPr lang="en-GB" sz="2300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08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43726" y="2184740"/>
            <a:ext cx="7790674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0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Compact Representations</a:t>
            </a:r>
          </a:p>
          <a:p>
            <a:pPr algn="ctr"/>
            <a:r>
              <a:rPr lang="en-GB" sz="2500" b="1" dirty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1.</a:t>
            </a:r>
            <a:r>
              <a:rPr lang="en-GB" sz="2500" dirty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 DCOP - Distributed Constraint </a:t>
            </a:r>
            <a:r>
              <a:rPr lang="en-GB" sz="2500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Optimization</a:t>
            </a:r>
            <a:endParaRPr lang="en-GB" sz="25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84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Characteristic Function Games vs. Partition Function Games</a:t>
            </a:r>
            <a:endParaRPr lang="en-US" sz="35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52578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In general TU games, the payoff obtained by a coalition depends on the actions </a:t>
            </a:r>
            <a:br>
              <a:rPr lang="en-GB" dirty="0" smtClean="0"/>
            </a:br>
            <a:r>
              <a:rPr lang="en-GB" dirty="0" smtClean="0"/>
              <a:t>chosen </a:t>
            </a:r>
            <a:r>
              <a:rPr lang="en-GB" dirty="0" smtClean="0">
                <a:solidFill>
                  <a:schemeClr val="accent1"/>
                </a:solidFill>
              </a:rPr>
              <a:t>by other coalitions</a:t>
            </a:r>
          </a:p>
          <a:p>
            <a:pPr lvl="1"/>
            <a:r>
              <a:rPr lang="en-GB" dirty="0" smtClean="0"/>
              <a:t>these games are also known as </a:t>
            </a:r>
            <a:br>
              <a:rPr lang="en-GB" dirty="0" smtClean="0"/>
            </a:br>
            <a:r>
              <a:rPr lang="en-GB" dirty="0" smtClean="0">
                <a:solidFill>
                  <a:srgbClr val="FF0000"/>
                </a:solidFill>
              </a:rPr>
              <a:t>partition function games</a:t>
            </a:r>
            <a:r>
              <a:rPr lang="en-GB" dirty="0" smtClean="0"/>
              <a:t> (PFG)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Characteristic function games</a:t>
            </a:r>
            <a:r>
              <a:rPr lang="en-GB" dirty="0" smtClean="0"/>
              <a:t> (CFG): </a:t>
            </a:r>
            <a:br>
              <a:rPr lang="en-GB" dirty="0" smtClean="0"/>
            </a:br>
            <a:r>
              <a:rPr lang="en-GB" dirty="0" smtClean="0"/>
              <a:t>the payoff of each  coalition only </a:t>
            </a:r>
            <a:br>
              <a:rPr lang="en-GB" dirty="0" smtClean="0"/>
            </a:br>
            <a:r>
              <a:rPr lang="en-GB" dirty="0" smtClean="0"/>
              <a:t>depends on the </a:t>
            </a:r>
            <a:r>
              <a:rPr lang="en-GB" dirty="0" smtClean="0">
                <a:solidFill>
                  <a:schemeClr val="accent1"/>
                </a:solidFill>
              </a:rPr>
              <a:t>action of that coalition</a:t>
            </a:r>
          </a:p>
          <a:p>
            <a:pPr lvl="1"/>
            <a:r>
              <a:rPr lang="en-GB" dirty="0" smtClean="0"/>
              <a:t>in such games, each coalition can be identified </a:t>
            </a:r>
            <a:br>
              <a:rPr lang="en-GB" dirty="0" smtClean="0"/>
            </a:br>
            <a:r>
              <a:rPr lang="en-GB" dirty="0" smtClean="0"/>
              <a:t>with the profit it obtains by choosing its best action</a:t>
            </a:r>
          </a:p>
          <a:p>
            <a:pPr lvl="1"/>
            <a:r>
              <a:rPr lang="en-GB" dirty="0" smtClean="0"/>
              <a:t>Ice Cream game is a CFG</a:t>
            </a:r>
          </a:p>
          <a:p>
            <a:pPr lvl="1"/>
            <a:r>
              <a:rPr lang="en-GB" dirty="0" smtClean="0"/>
              <a:t>Happy Farmers game is a PFG, but not a CFG</a:t>
            </a:r>
          </a:p>
          <a:p>
            <a:pPr lvl="1"/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27099" y="893632"/>
            <a:ext cx="480687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dirty="0">
                <a:solidFill>
                  <a:srgbClr val="00007D"/>
                </a:solidFill>
                <a:latin typeface="+mj-lt"/>
              </a:rPr>
              <a:t>In this framework</a:t>
            </a:r>
            <a:r>
              <a:rPr lang="en-GB" sz="2100" dirty="0" smtClean="0">
                <a:solidFill>
                  <a:srgbClr val="00007D"/>
                </a:solidFill>
                <a:latin typeface="+mj-lt"/>
              </a:rPr>
              <a:t>:</a:t>
            </a:r>
          </a:p>
          <a:p>
            <a:pPr marL="457200" indent="-457200">
              <a:buFont typeface="+mj-lt"/>
              <a:buAutoNum type="arabicPeriod"/>
            </a:pPr>
            <a:endParaRPr lang="en-GB" sz="1100" dirty="0" smtClean="0">
              <a:solidFill>
                <a:srgbClr val="00007D"/>
              </a:solidFill>
              <a:latin typeface="+mj-lt"/>
            </a:endParaRPr>
          </a:p>
          <a:p>
            <a:pPr marL="273050" indent="-273050">
              <a:buFont typeface="Arial" pitchFamily="34" charset="0"/>
              <a:buChar char="•"/>
            </a:pPr>
            <a:r>
              <a:rPr lang="en-GB" sz="2100" dirty="0" smtClean="0">
                <a:solidFill>
                  <a:srgbClr val="00007D"/>
                </a:solidFill>
                <a:latin typeface="+mj-lt"/>
              </a:rPr>
              <a:t>each </a:t>
            </a:r>
            <a:r>
              <a:rPr lang="en-GB" sz="2100" dirty="0">
                <a:solidFill>
                  <a:srgbClr val="00007D"/>
                </a:solidFill>
                <a:latin typeface="+mj-lt"/>
              </a:rPr>
              <a:t>agent </a:t>
            </a:r>
            <a:r>
              <a:rPr lang="en-GB" sz="2100" i="1" dirty="0" err="1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100" i="1" baseline="-25000" dirty="0" err="1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100" dirty="0" smtClean="0">
                <a:solidFill>
                  <a:srgbClr val="00007D"/>
                </a:solidFill>
                <a:latin typeface="+mj-lt"/>
              </a:rPr>
              <a:t> has </a:t>
            </a:r>
            <a:r>
              <a:rPr lang="en-GB" sz="2100" dirty="0">
                <a:solidFill>
                  <a:srgbClr val="00007D"/>
                </a:solidFill>
                <a:latin typeface="+mj-lt"/>
              </a:rPr>
              <a:t>a </a:t>
            </a:r>
            <a:r>
              <a:rPr lang="en-GB" sz="2100" dirty="0" smtClean="0">
                <a:solidFill>
                  <a:srgbClr val="00007D"/>
                </a:solidFill>
                <a:latin typeface="+mj-lt"/>
              </a:rPr>
              <a:t>choice </a:t>
            </a:r>
            <a:r>
              <a:rPr lang="en-GB" sz="2100" dirty="0">
                <a:solidFill>
                  <a:srgbClr val="00007D"/>
                </a:solidFill>
                <a:latin typeface="+mj-lt"/>
              </a:rPr>
              <a:t>of </a:t>
            </a:r>
            <a:r>
              <a:rPr lang="en-GB" sz="2100" dirty="0" smtClean="0">
                <a:solidFill>
                  <a:srgbClr val="00007D"/>
                </a:solidFill>
                <a:latin typeface="+mj-lt"/>
              </a:rPr>
              <a:t>actions: </a:t>
            </a:r>
            <a:r>
              <a:rPr lang="en-GB" sz="2100" i="1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GB" sz="2100" i="1" baseline="-25000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i,1</a:t>
            </a:r>
            <a:r>
              <a:rPr lang="en-GB" sz="2100" i="1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, d</a:t>
            </a:r>
            <a:r>
              <a:rPr lang="en-GB" sz="2100" i="1" baseline="-25000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i,2</a:t>
            </a:r>
            <a:r>
              <a:rPr lang="en-GB" sz="2100" i="1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, d</a:t>
            </a:r>
            <a:r>
              <a:rPr lang="en-GB" sz="2100" i="1" baseline="-25000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i,3</a:t>
            </a:r>
            <a:r>
              <a:rPr lang="en-GB" sz="2100" i="1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 …</a:t>
            </a:r>
          </a:p>
          <a:p>
            <a:pPr marL="273050" indent="-273050">
              <a:buFont typeface="Arial" pitchFamily="34" charset="0"/>
              <a:buChar char="•"/>
            </a:pPr>
            <a:endParaRPr lang="en-GB" sz="1100" dirty="0" smtClean="0">
              <a:solidFill>
                <a:srgbClr val="00007D"/>
              </a:solidFill>
              <a:latin typeface="+mj-lt"/>
            </a:endParaRPr>
          </a:p>
          <a:p>
            <a:pPr marL="273050" indent="-273050">
              <a:buFont typeface="Arial" pitchFamily="34" charset="0"/>
              <a:buChar char="•"/>
            </a:pPr>
            <a:r>
              <a:rPr lang="en-GB" sz="2100" dirty="0" smtClean="0">
                <a:solidFill>
                  <a:srgbClr val="00007D"/>
                </a:solidFill>
                <a:latin typeface="+mj-lt"/>
              </a:rPr>
              <a:t>a (possibly negative) reward is assigned to every combination </a:t>
            </a:r>
            <a:r>
              <a:rPr lang="en-GB" sz="2100" dirty="0">
                <a:solidFill>
                  <a:srgbClr val="00007D"/>
                </a:solidFill>
                <a:latin typeface="+mj-lt"/>
              </a:rPr>
              <a:t>of </a:t>
            </a:r>
            <a:r>
              <a:rPr lang="en-GB" sz="2100" dirty="0" smtClean="0">
                <a:solidFill>
                  <a:srgbClr val="00007D"/>
                </a:solidFill>
                <a:latin typeface="+mj-lt"/>
              </a:rPr>
              <a:t>actions</a:t>
            </a:r>
          </a:p>
          <a:p>
            <a:pPr marL="273050" indent="-273050">
              <a:buFont typeface="Arial" pitchFamily="34" charset="0"/>
              <a:buChar char="•"/>
            </a:pPr>
            <a:endParaRPr lang="en-GB" sz="1100" dirty="0" smtClean="0">
              <a:solidFill>
                <a:srgbClr val="00007D"/>
              </a:solidFill>
              <a:latin typeface="+mj-lt"/>
            </a:endParaRPr>
          </a:p>
          <a:p>
            <a:pPr marL="273050" indent="-273050">
              <a:buFont typeface="Arial" pitchFamily="34" charset="0"/>
              <a:buChar char="•"/>
            </a:pPr>
            <a:r>
              <a:rPr lang="en-GB" sz="2100" dirty="0" smtClean="0">
                <a:solidFill>
                  <a:srgbClr val="00007D"/>
                </a:solidFill>
                <a:latin typeface="+mj-lt"/>
              </a:rPr>
              <a:t>every </a:t>
            </a:r>
            <a:r>
              <a:rPr lang="en-GB" sz="2100" dirty="0">
                <a:solidFill>
                  <a:srgbClr val="00007D"/>
                </a:solidFill>
                <a:latin typeface="+mj-lt"/>
              </a:rPr>
              <a:t>agent </a:t>
            </a:r>
            <a:r>
              <a:rPr lang="en-GB" sz="2100" dirty="0" smtClean="0">
                <a:solidFill>
                  <a:srgbClr val="00007D"/>
                </a:solidFill>
                <a:latin typeface="+mj-lt"/>
              </a:rPr>
              <a:t>must </a:t>
            </a:r>
            <a:r>
              <a:rPr lang="en-GB" sz="2100" dirty="0">
                <a:solidFill>
                  <a:srgbClr val="00007D"/>
                </a:solidFill>
                <a:latin typeface="+mj-lt"/>
              </a:rPr>
              <a:t>choose an action </a:t>
            </a:r>
            <a:r>
              <a:rPr lang="en-GB" sz="2100" dirty="0" smtClean="0">
                <a:solidFill>
                  <a:srgbClr val="00007D"/>
                </a:solidFill>
                <a:latin typeface="+mj-lt"/>
              </a:rPr>
              <a:t>to </a:t>
            </a:r>
            <a:r>
              <a:rPr lang="en-GB" sz="2100" dirty="0">
                <a:solidFill>
                  <a:srgbClr val="00007D"/>
                </a:solidFill>
                <a:latin typeface="+mj-lt"/>
              </a:rPr>
              <a:t>maximize the sum of </a:t>
            </a:r>
            <a:r>
              <a:rPr lang="en-GB" sz="2100" dirty="0" smtClean="0">
                <a:solidFill>
                  <a:srgbClr val="00007D"/>
                </a:solidFill>
                <a:latin typeface="+mj-lt"/>
              </a:rPr>
              <a:t>rewards.</a:t>
            </a:r>
          </a:p>
        </p:txBody>
      </p:sp>
      <p:sp>
        <p:nvSpPr>
          <p:cNvPr id="106" name="Rounded Rectangular Callout 105"/>
          <p:cNvSpPr/>
          <p:nvPr/>
        </p:nvSpPr>
        <p:spPr>
          <a:xfrm>
            <a:off x="5549985" y="1668285"/>
            <a:ext cx="696420" cy="804816"/>
          </a:xfrm>
          <a:prstGeom prst="wedgeRoundRectCallout">
            <a:avLst>
              <a:gd name="adj1" fmla="val -39401"/>
              <a:gd name="adj2" fmla="val 69827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Text Box 940"/>
          <p:cNvSpPr txBox="1">
            <a:spLocks noChangeArrowheads="1"/>
          </p:cNvSpPr>
          <p:nvPr/>
        </p:nvSpPr>
        <p:spPr bwMode="auto">
          <a:xfrm>
            <a:off x="5530068" y="1213979"/>
            <a:ext cx="74126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 b="1" dirty="0" smtClean="0">
                <a:solidFill>
                  <a:prstClr val="black">
                    <a:lumMod val="85000"/>
                    <a:lumOff val="15000"/>
                  </a:prstClr>
                </a:solidFill>
                <a:cs typeface="Times New Roman" pitchFamily="18" charset="0"/>
              </a:rPr>
              <a:t>Possible actions</a:t>
            </a:r>
            <a:endParaRPr lang="en-GB" sz="2000" b="1" baseline="-250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Times New Roman" pitchFamily="18" charset="0"/>
            </a:endParaRPr>
          </a:p>
        </p:txBody>
      </p:sp>
      <p:grpSp>
        <p:nvGrpSpPr>
          <p:cNvPr id="115" name="Group 114"/>
          <p:cNvGrpSpPr/>
          <p:nvPr/>
        </p:nvGrpSpPr>
        <p:grpSpPr>
          <a:xfrm>
            <a:off x="5351817" y="2508560"/>
            <a:ext cx="309464" cy="941006"/>
            <a:chOff x="446932" y="2597864"/>
            <a:chExt cx="309464" cy="941006"/>
          </a:xfrm>
        </p:grpSpPr>
        <p:grpSp>
          <p:nvGrpSpPr>
            <p:cNvPr id="116" name="Group 820"/>
            <p:cNvGrpSpPr>
              <a:grpSpLocks/>
            </p:cNvGrpSpPr>
            <p:nvPr/>
          </p:nvGrpSpPr>
          <p:grpSpPr bwMode="auto">
            <a:xfrm>
              <a:off x="452587" y="2597864"/>
              <a:ext cx="288924" cy="722311"/>
              <a:chOff x="3288" y="2024"/>
              <a:chExt cx="137" cy="381"/>
            </a:xfrm>
          </p:grpSpPr>
          <p:sp>
            <p:nvSpPr>
              <p:cNvPr id="118" name="Rectangle 821"/>
              <p:cNvSpPr>
                <a:spLocks noChangeArrowheads="1"/>
              </p:cNvSpPr>
              <p:nvPr/>
            </p:nvSpPr>
            <p:spPr bwMode="auto">
              <a:xfrm>
                <a:off x="3326" y="2105"/>
                <a:ext cx="63" cy="12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" name="Freeform 822"/>
              <p:cNvSpPr>
                <a:spLocks/>
              </p:cNvSpPr>
              <p:nvPr/>
            </p:nvSpPr>
            <p:spPr bwMode="auto">
              <a:xfrm>
                <a:off x="3319" y="2024"/>
                <a:ext cx="77" cy="86"/>
              </a:xfrm>
              <a:custGeom>
                <a:avLst/>
                <a:gdLst/>
                <a:ahLst/>
                <a:cxnLst>
                  <a:cxn ang="0">
                    <a:pos x="123" y="224"/>
                  </a:cxn>
                  <a:cxn ang="0">
                    <a:pos x="140" y="221"/>
                  </a:cxn>
                  <a:cxn ang="0">
                    <a:pos x="156" y="216"/>
                  </a:cxn>
                  <a:cxn ang="0">
                    <a:pos x="170" y="209"/>
                  </a:cxn>
                  <a:cxn ang="0">
                    <a:pos x="184" y="199"/>
                  </a:cxn>
                  <a:cxn ang="0">
                    <a:pos x="195" y="188"/>
                  </a:cxn>
                  <a:cxn ang="0">
                    <a:pos x="206" y="176"/>
                  </a:cxn>
                  <a:cxn ang="0">
                    <a:pos x="214" y="162"/>
                  </a:cxn>
                  <a:cxn ang="0">
                    <a:pos x="220" y="146"/>
                  </a:cxn>
                  <a:cxn ang="0">
                    <a:pos x="223" y="129"/>
                  </a:cxn>
                  <a:cxn ang="0">
                    <a:pos x="224" y="112"/>
                  </a:cxn>
                  <a:cxn ang="0">
                    <a:pos x="223" y="95"/>
                  </a:cxn>
                  <a:cxn ang="0">
                    <a:pos x="220" y="79"/>
                  </a:cxn>
                  <a:cxn ang="0">
                    <a:pos x="214" y="64"/>
                  </a:cxn>
                  <a:cxn ang="0">
                    <a:pos x="206" y="50"/>
                  </a:cxn>
                  <a:cxn ang="0">
                    <a:pos x="195" y="37"/>
                  </a:cxn>
                  <a:cxn ang="0">
                    <a:pos x="184" y="26"/>
                  </a:cxn>
                  <a:cxn ang="0">
                    <a:pos x="170" y="16"/>
                  </a:cxn>
                  <a:cxn ang="0">
                    <a:pos x="156" y="9"/>
                  </a:cxn>
                  <a:cxn ang="0">
                    <a:pos x="140" y="3"/>
                  </a:cxn>
                  <a:cxn ang="0">
                    <a:pos x="123" y="0"/>
                  </a:cxn>
                  <a:cxn ang="0">
                    <a:pos x="106" y="0"/>
                  </a:cxn>
                  <a:cxn ang="0">
                    <a:pos x="89" y="2"/>
                  </a:cxn>
                  <a:cxn ang="0">
                    <a:pos x="73" y="6"/>
                  </a:cxn>
                  <a:cxn ang="0">
                    <a:pos x="58" y="14"/>
                  </a:cxn>
                  <a:cxn ang="0">
                    <a:pos x="45" y="22"/>
                  </a:cxn>
                  <a:cxn ang="0">
                    <a:pos x="33" y="33"/>
                  </a:cxn>
                  <a:cxn ang="0">
                    <a:pos x="22" y="45"/>
                  </a:cxn>
                  <a:cxn ang="0">
                    <a:pos x="13" y="59"/>
                  </a:cxn>
                  <a:cxn ang="0">
                    <a:pos x="6" y="73"/>
                  </a:cxn>
                  <a:cxn ang="0">
                    <a:pos x="2" y="90"/>
                  </a:cxn>
                  <a:cxn ang="0">
                    <a:pos x="0" y="107"/>
                  </a:cxn>
                  <a:cxn ang="0">
                    <a:pos x="0" y="125"/>
                  </a:cxn>
                  <a:cxn ang="0">
                    <a:pos x="3" y="140"/>
                  </a:cxn>
                  <a:cxn ang="0">
                    <a:pos x="8" y="156"/>
                  </a:cxn>
                  <a:cxn ang="0">
                    <a:pos x="16" y="171"/>
                  </a:cxn>
                  <a:cxn ang="0">
                    <a:pos x="25" y="184"/>
                  </a:cxn>
                  <a:cxn ang="0">
                    <a:pos x="36" y="196"/>
                  </a:cxn>
                  <a:cxn ang="0">
                    <a:pos x="48" y="206"/>
                  </a:cxn>
                  <a:cxn ang="0">
                    <a:pos x="63" y="213"/>
                  </a:cxn>
                  <a:cxn ang="0">
                    <a:pos x="78" y="220"/>
                  </a:cxn>
                  <a:cxn ang="0">
                    <a:pos x="95" y="224"/>
                  </a:cxn>
                  <a:cxn ang="0">
                    <a:pos x="112" y="224"/>
                  </a:cxn>
                </a:cxnLst>
                <a:rect l="0" t="0" r="r" b="b"/>
                <a:pathLst>
                  <a:path w="224" h="224">
                    <a:moveTo>
                      <a:pt x="112" y="224"/>
                    </a:moveTo>
                    <a:lnTo>
                      <a:pt x="117" y="224"/>
                    </a:lnTo>
                    <a:lnTo>
                      <a:pt x="123" y="224"/>
                    </a:lnTo>
                    <a:lnTo>
                      <a:pt x="129" y="224"/>
                    </a:lnTo>
                    <a:lnTo>
                      <a:pt x="134" y="223"/>
                    </a:lnTo>
                    <a:lnTo>
                      <a:pt x="140" y="221"/>
                    </a:lnTo>
                    <a:lnTo>
                      <a:pt x="145" y="220"/>
                    </a:lnTo>
                    <a:lnTo>
                      <a:pt x="151" y="218"/>
                    </a:lnTo>
                    <a:lnTo>
                      <a:pt x="156" y="216"/>
                    </a:lnTo>
                    <a:lnTo>
                      <a:pt x="161" y="213"/>
                    </a:lnTo>
                    <a:lnTo>
                      <a:pt x="165" y="212"/>
                    </a:lnTo>
                    <a:lnTo>
                      <a:pt x="170" y="209"/>
                    </a:lnTo>
                    <a:lnTo>
                      <a:pt x="175" y="206"/>
                    </a:lnTo>
                    <a:lnTo>
                      <a:pt x="179" y="202"/>
                    </a:lnTo>
                    <a:lnTo>
                      <a:pt x="184" y="199"/>
                    </a:lnTo>
                    <a:lnTo>
                      <a:pt x="187" y="196"/>
                    </a:lnTo>
                    <a:lnTo>
                      <a:pt x="192" y="192"/>
                    </a:lnTo>
                    <a:lnTo>
                      <a:pt x="195" y="188"/>
                    </a:lnTo>
                    <a:lnTo>
                      <a:pt x="198" y="184"/>
                    </a:lnTo>
                    <a:lnTo>
                      <a:pt x="203" y="179"/>
                    </a:lnTo>
                    <a:lnTo>
                      <a:pt x="206" y="176"/>
                    </a:lnTo>
                    <a:lnTo>
                      <a:pt x="207" y="171"/>
                    </a:lnTo>
                    <a:lnTo>
                      <a:pt x="210" y="167"/>
                    </a:lnTo>
                    <a:lnTo>
                      <a:pt x="214" y="162"/>
                    </a:lnTo>
                    <a:lnTo>
                      <a:pt x="215" y="156"/>
                    </a:lnTo>
                    <a:lnTo>
                      <a:pt x="218" y="151"/>
                    </a:lnTo>
                    <a:lnTo>
                      <a:pt x="220" y="146"/>
                    </a:lnTo>
                    <a:lnTo>
                      <a:pt x="221" y="140"/>
                    </a:lnTo>
                    <a:lnTo>
                      <a:pt x="221" y="135"/>
                    </a:lnTo>
                    <a:lnTo>
                      <a:pt x="223" y="129"/>
                    </a:lnTo>
                    <a:lnTo>
                      <a:pt x="224" y="125"/>
                    </a:lnTo>
                    <a:lnTo>
                      <a:pt x="224" y="118"/>
                    </a:lnTo>
                    <a:lnTo>
                      <a:pt x="224" y="112"/>
                    </a:lnTo>
                    <a:lnTo>
                      <a:pt x="224" y="107"/>
                    </a:lnTo>
                    <a:lnTo>
                      <a:pt x="224" y="101"/>
                    </a:lnTo>
                    <a:lnTo>
                      <a:pt x="223" y="95"/>
                    </a:lnTo>
                    <a:lnTo>
                      <a:pt x="221" y="90"/>
                    </a:lnTo>
                    <a:lnTo>
                      <a:pt x="221" y="84"/>
                    </a:lnTo>
                    <a:lnTo>
                      <a:pt x="220" y="79"/>
                    </a:lnTo>
                    <a:lnTo>
                      <a:pt x="218" y="73"/>
                    </a:lnTo>
                    <a:lnTo>
                      <a:pt x="215" y="69"/>
                    </a:lnTo>
                    <a:lnTo>
                      <a:pt x="214" y="64"/>
                    </a:lnTo>
                    <a:lnTo>
                      <a:pt x="210" y="59"/>
                    </a:lnTo>
                    <a:lnTo>
                      <a:pt x="207" y="55"/>
                    </a:lnTo>
                    <a:lnTo>
                      <a:pt x="206" y="50"/>
                    </a:lnTo>
                    <a:lnTo>
                      <a:pt x="203" y="45"/>
                    </a:lnTo>
                    <a:lnTo>
                      <a:pt x="198" y="40"/>
                    </a:lnTo>
                    <a:lnTo>
                      <a:pt x="195" y="37"/>
                    </a:lnTo>
                    <a:lnTo>
                      <a:pt x="192" y="33"/>
                    </a:lnTo>
                    <a:lnTo>
                      <a:pt x="187" y="30"/>
                    </a:lnTo>
                    <a:lnTo>
                      <a:pt x="184" y="26"/>
                    </a:lnTo>
                    <a:lnTo>
                      <a:pt x="179" y="22"/>
                    </a:lnTo>
                    <a:lnTo>
                      <a:pt x="175" y="19"/>
                    </a:lnTo>
                    <a:lnTo>
                      <a:pt x="170" y="16"/>
                    </a:lnTo>
                    <a:lnTo>
                      <a:pt x="165" y="14"/>
                    </a:lnTo>
                    <a:lnTo>
                      <a:pt x="161" y="11"/>
                    </a:lnTo>
                    <a:lnTo>
                      <a:pt x="156" y="9"/>
                    </a:lnTo>
                    <a:lnTo>
                      <a:pt x="151" y="6"/>
                    </a:lnTo>
                    <a:lnTo>
                      <a:pt x="145" y="5"/>
                    </a:lnTo>
                    <a:lnTo>
                      <a:pt x="140" y="3"/>
                    </a:lnTo>
                    <a:lnTo>
                      <a:pt x="134" y="2"/>
                    </a:lnTo>
                    <a:lnTo>
                      <a:pt x="129" y="2"/>
                    </a:lnTo>
                    <a:lnTo>
                      <a:pt x="123" y="0"/>
                    </a:lnTo>
                    <a:lnTo>
                      <a:pt x="117" y="0"/>
                    </a:lnTo>
                    <a:lnTo>
                      <a:pt x="112" y="0"/>
                    </a:lnTo>
                    <a:lnTo>
                      <a:pt x="106" y="0"/>
                    </a:lnTo>
                    <a:lnTo>
                      <a:pt x="100" y="0"/>
                    </a:lnTo>
                    <a:lnTo>
                      <a:pt x="95" y="2"/>
                    </a:lnTo>
                    <a:lnTo>
                      <a:pt x="89" y="2"/>
                    </a:lnTo>
                    <a:lnTo>
                      <a:pt x="84" y="3"/>
                    </a:lnTo>
                    <a:lnTo>
                      <a:pt x="78" y="5"/>
                    </a:lnTo>
                    <a:lnTo>
                      <a:pt x="73" y="6"/>
                    </a:lnTo>
                    <a:lnTo>
                      <a:pt x="69" y="9"/>
                    </a:lnTo>
                    <a:lnTo>
                      <a:pt x="63" y="11"/>
                    </a:lnTo>
                    <a:lnTo>
                      <a:pt x="58" y="14"/>
                    </a:lnTo>
                    <a:lnTo>
                      <a:pt x="53" y="16"/>
                    </a:lnTo>
                    <a:lnTo>
                      <a:pt x="48" y="19"/>
                    </a:lnTo>
                    <a:lnTo>
                      <a:pt x="45" y="22"/>
                    </a:lnTo>
                    <a:lnTo>
                      <a:pt x="41" y="26"/>
                    </a:lnTo>
                    <a:lnTo>
                      <a:pt x="36" y="30"/>
                    </a:lnTo>
                    <a:lnTo>
                      <a:pt x="33" y="33"/>
                    </a:lnTo>
                    <a:lnTo>
                      <a:pt x="28" y="37"/>
                    </a:lnTo>
                    <a:lnTo>
                      <a:pt x="25" y="40"/>
                    </a:lnTo>
                    <a:lnTo>
                      <a:pt x="22" y="45"/>
                    </a:lnTo>
                    <a:lnTo>
                      <a:pt x="19" y="50"/>
                    </a:lnTo>
                    <a:lnTo>
                      <a:pt x="16" y="55"/>
                    </a:lnTo>
                    <a:lnTo>
                      <a:pt x="13" y="59"/>
                    </a:lnTo>
                    <a:lnTo>
                      <a:pt x="11" y="64"/>
                    </a:lnTo>
                    <a:lnTo>
                      <a:pt x="8" y="69"/>
                    </a:lnTo>
                    <a:lnTo>
                      <a:pt x="6" y="73"/>
                    </a:lnTo>
                    <a:lnTo>
                      <a:pt x="5" y="79"/>
                    </a:lnTo>
                    <a:lnTo>
                      <a:pt x="3" y="84"/>
                    </a:lnTo>
                    <a:lnTo>
                      <a:pt x="2" y="90"/>
                    </a:lnTo>
                    <a:lnTo>
                      <a:pt x="2" y="95"/>
                    </a:lnTo>
                    <a:lnTo>
                      <a:pt x="0" y="101"/>
                    </a:lnTo>
                    <a:lnTo>
                      <a:pt x="0" y="107"/>
                    </a:lnTo>
                    <a:lnTo>
                      <a:pt x="0" y="112"/>
                    </a:lnTo>
                    <a:lnTo>
                      <a:pt x="0" y="118"/>
                    </a:lnTo>
                    <a:lnTo>
                      <a:pt x="0" y="125"/>
                    </a:lnTo>
                    <a:lnTo>
                      <a:pt x="2" y="129"/>
                    </a:lnTo>
                    <a:lnTo>
                      <a:pt x="2" y="135"/>
                    </a:lnTo>
                    <a:lnTo>
                      <a:pt x="3" y="140"/>
                    </a:lnTo>
                    <a:lnTo>
                      <a:pt x="5" y="146"/>
                    </a:lnTo>
                    <a:lnTo>
                      <a:pt x="6" y="151"/>
                    </a:lnTo>
                    <a:lnTo>
                      <a:pt x="8" y="156"/>
                    </a:lnTo>
                    <a:lnTo>
                      <a:pt x="11" y="162"/>
                    </a:lnTo>
                    <a:lnTo>
                      <a:pt x="13" y="167"/>
                    </a:lnTo>
                    <a:lnTo>
                      <a:pt x="16" y="171"/>
                    </a:lnTo>
                    <a:lnTo>
                      <a:pt x="19" y="176"/>
                    </a:lnTo>
                    <a:lnTo>
                      <a:pt x="22" y="179"/>
                    </a:lnTo>
                    <a:lnTo>
                      <a:pt x="25" y="184"/>
                    </a:lnTo>
                    <a:lnTo>
                      <a:pt x="28" y="188"/>
                    </a:lnTo>
                    <a:lnTo>
                      <a:pt x="33" y="192"/>
                    </a:lnTo>
                    <a:lnTo>
                      <a:pt x="36" y="196"/>
                    </a:lnTo>
                    <a:lnTo>
                      <a:pt x="41" y="199"/>
                    </a:lnTo>
                    <a:lnTo>
                      <a:pt x="45" y="202"/>
                    </a:lnTo>
                    <a:lnTo>
                      <a:pt x="48" y="206"/>
                    </a:lnTo>
                    <a:lnTo>
                      <a:pt x="53" y="209"/>
                    </a:lnTo>
                    <a:lnTo>
                      <a:pt x="58" y="212"/>
                    </a:lnTo>
                    <a:lnTo>
                      <a:pt x="63" y="213"/>
                    </a:lnTo>
                    <a:lnTo>
                      <a:pt x="69" y="216"/>
                    </a:lnTo>
                    <a:lnTo>
                      <a:pt x="73" y="218"/>
                    </a:lnTo>
                    <a:lnTo>
                      <a:pt x="78" y="220"/>
                    </a:lnTo>
                    <a:lnTo>
                      <a:pt x="84" y="221"/>
                    </a:lnTo>
                    <a:lnTo>
                      <a:pt x="89" y="223"/>
                    </a:lnTo>
                    <a:lnTo>
                      <a:pt x="95" y="224"/>
                    </a:lnTo>
                    <a:lnTo>
                      <a:pt x="100" y="224"/>
                    </a:lnTo>
                    <a:lnTo>
                      <a:pt x="106" y="224"/>
                    </a:lnTo>
                    <a:lnTo>
                      <a:pt x="112" y="224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" name="Freeform 823"/>
              <p:cNvSpPr>
                <a:spLocks/>
              </p:cNvSpPr>
              <p:nvPr/>
            </p:nvSpPr>
            <p:spPr bwMode="auto">
              <a:xfrm>
                <a:off x="3288" y="2102"/>
                <a:ext cx="137" cy="303"/>
              </a:xfrm>
              <a:custGeom>
                <a:avLst/>
                <a:gdLst/>
                <a:ahLst/>
                <a:cxnLst>
                  <a:cxn ang="0">
                    <a:pos x="188" y="472"/>
                  </a:cxn>
                  <a:cxn ang="0">
                    <a:pos x="188" y="788"/>
                  </a:cxn>
                  <a:cxn ang="0">
                    <a:pos x="65" y="788"/>
                  </a:cxn>
                  <a:cxn ang="0">
                    <a:pos x="114" y="757"/>
                  </a:cxn>
                  <a:cxn ang="0">
                    <a:pos x="83" y="431"/>
                  </a:cxn>
                  <a:cxn ang="0">
                    <a:pos x="28" y="431"/>
                  </a:cxn>
                  <a:cxn ang="0">
                    <a:pos x="0" y="75"/>
                  </a:cxn>
                  <a:cxn ang="0">
                    <a:pos x="114" y="19"/>
                  </a:cxn>
                  <a:cxn ang="0">
                    <a:pos x="148" y="0"/>
                  </a:cxn>
                  <a:cxn ang="0">
                    <a:pos x="198" y="308"/>
                  </a:cxn>
                  <a:cxn ang="0">
                    <a:pos x="248" y="0"/>
                  </a:cxn>
                  <a:cxn ang="0">
                    <a:pos x="282" y="19"/>
                  </a:cxn>
                  <a:cxn ang="0">
                    <a:pos x="394" y="75"/>
                  </a:cxn>
                  <a:cxn ang="0">
                    <a:pos x="366" y="431"/>
                  </a:cxn>
                  <a:cxn ang="0">
                    <a:pos x="311" y="431"/>
                  </a:cxn>
                  <a:cxn ang="0">
                    <a:pos x="282" y="757"/>
                  </a:cxn>
                  <a:cxn ang="0">
                    <a:pos x="329" y="788"/>
                  </a:cxn>
                  <a:cxn ang="0">
                    <a:pos x="210" y="788"/>
                  </a:cxn>
                  <a:cxn ang="0">
                    <a:pos x="210" y="472"/>
                  </a:cxn>
                  <a:cxn ang="0">
                    <a:pos x="188" y="472"/>
                  </a:cxn>
                </a:cxnLst>
                <a:rect l="0" t="0" r="r" b="b"/>
                <a:pathLst>
                  <a:path w="394" h="788">
                    <a:moveTo>
                      <a:pt x="188" y="472"/>
                    </a:moveTo>
                    <a:lnTo>
                      <a:pt x="188" y="788"/>
                    </a:lnTo>
                    <a:lnTo>
                      <a:pt x="65" y="788"/>
                    </a:lnTo>
                    <a:lnTo>
                      <a:pt x="114" y="757"/>
                    </a:lnTo>
                    <a:lnTo>
                      <a:pt x="83" y="431"/>
                    </a:lnTo>
                    <a:lnTo>
                      <a:pt x="28" y="431"/>
                    </a:lnTo>
                    <a:lnTo>
                      <a:pt x="0" y="75"/>
                    </a:lnTo>
                    <a:lnTo>
                      <a:pt x="114" y="19"/>
                    </a:lnTo>
                    <a:lnTo>
                      <a:pt x="148" y="0"/>
                    </a:lnTo>
                    <a:lnTo>
                      <a:pt x="198" y="308"/>
                    </a:lnTo>
                    <a:lnTo>
                      <a:pt x="248" y="0"/>
                    </a:lnTo>
                    <a:lnTo>
                      <a:pt x="282" y="19"/>
                    </a:lnTo>
                    <a:lnTo>
                      <a:pt x="394" y="75"/>
                    </a:lnTo>
                    <a:lnTo>
                      <a:pt x="366" y="431"/>
                    </a:lnTo>
                    <a:lnTo>
                      <a:pt x="311" y="431"/>
                    </a:lnTo>
                    <a:lnTo>
                      <a:pt x="282" y="757"/>
                    </a:lnTo>
                    <a:lnTo>
                      <a:pt x="329" y="788"/>
                    </a:lnTo>
                    <a:lnTo>
                      <a:pt x="210" y="788"/>
                    </a:lnTo>
                    <a:lnTo>
                      <a:pt x="210" y="472"/>
                    </a:lnTo>
                    <a:lnTo>
                      <a:pt x="188" y="472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" name="Freeform 824"/>
              <p:cNvSpPr>
                <a:spLocks/>
              </p:cNvSpPr>
              <p:nvPr/>
            </p:nvSpPr>
            <p:spPr bwMode="auto">
              <a:xfrm>
                <a:off x="3349" y="2115"/>
                <a:ext cx="16" cy="8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31"/>
                  </a:cxn>
                  <a:cxn ang="0">
                    <a:pos x="4" y="86"/>
                  </a:cxn>
                  <a:cxn ang="0">
                    <a:pos x="22" y="214"/>
                  </a:cxn>
                  <a:cxn ang="0">
                    <a:pos x="42" y="86"/>
                  </a:cxn>
                  <a:cxn ang="0">
                    <a:pos x="25" y="31"/>
                  </a:cxn>
                  <a:cxn ang="0">
                    <a:pos x="47" y="0"/>
                  </a:cxn>
                  <a:cxn ang="0">
                    <a:pos x="0" y="0"/>
                  </a:cxn>
                </a:cxnLst>
                <a:rect l="0" t="0" r="r" b="b"/>
                <a:pathLst>
                  <a:path w="47" h="214">
                    <a:moveTo>
                      <a:pt x="0" y="0"/>
                    </a:moveTo>
                    <a:lnTo>
                      <a:pt x="19" y="31"/>
                    </a:lnTo>
                    <a:lnTo>
                      <a:pt x="4" y="86"/>
                    </a:lnTo>
                    <a:lnTo>
                      <a:pt x="22" y="214"/>
                    </a:lnTo>
                    <a:lnTo>
                      <a:pt x="42" y="86"/>
                    </a:lnTo>
                    <a:lnTo>
                      <a:pt x="25" y="31"/>
                    </a:lnTo>
                    <a:lnTo>
                      <a:pt x="4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7" name="Text Box 940"/>
            <p:cNvSpPr txBox="1">
              <a:spLocks noChangeArrowheads="1"/>
            </p:cNvSpPr>
            <p:nvPr/>
          </p:nvSpPr>
          <p:spPr bwMode="auto">
            <a:xfrm>
              <a:off x="446932" y="3323426"/>
              <a:ext cx="30946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rtl="0">
                <a:spcBef>
                  <a:spcPct val="50000"/>
                </a:spcBef>
              </a:pPr>
              <a:r>
                <a:rPr lang="en-US" sz="1400" b="1" dirty="0" smtClean="0">
                  <a:solidFill>
                    <a:srgbClr val="0070C0"/>
                  </a:solidFill>
                  <a:latin typeface="Lucida Fax" pitchFamily="18" charset="0"/>
                  <a:cs typeface="Times New Roman" pitchFamily="18" charset="0"/>
                </a:rPr>
                <a:t>a</a:t>
              </a:r>
              <a:r>
                <a:rPr lang="en-US" sz="2000" b="1" baseline="-25000" dirty="0" smtClean="0">
                  <a:solidFill>
                    <a:srgbClr val="0070C0"/>
                  </a:solidFill>
                  <a:latin typeface="Lucida Fax" pitchFamily="18" charset="0"/>
                  <a:cs typeface="Times New Roman" pitchFamily="18" charset="0"/>
                </a:rPr>
                <a:t>1</a:t>
              </a:r>
              <a:endParaRPr lang="en-GB" sz="2000" b="1" baseline="-25000" dirty="0">
                <a:solidFill>
                  <a:srgbClr val="0070C0"/>
                </a:solidFill>
                <a:latin typeface="Lucida Fax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7938076" y="2540434"/>
            <a:ext cx="309464" cy="941210"/>
            <a:chOff x="3218931" y="2557871"/>
            <a:chExt cx="309464" cy="941210"/>
          </a:xfrm>
        </p:grpSpPr>
        <p:grpSp>
          <p:nvGrpSpPr>
            <p:cNvPr id="123" name="Group 122"/>
            <p:cNvGrpSpPr/>
            <p:nvPr/>
          </p:nvGrpSpPr>
          <p:grpSpPr>
            <a:xfrm>
              <a:off x="3221613" y="2557871"/>
              <a:ext cx="288925" cy="722312"/>
              <a:chOff x="6472238" y="1370809"/>
              <a:chExt cx="288925" cy="722312"/>
            </a:xfrm>
          </p:grpSpPr>
          <p:sp>
            <p:nvSpPr>
              <p:cNvPr id="125" name="Rectangle 821"/>
              <p:cNvSpPr>
                <a:spLocks noChangeArrowheads="1"/>
              </p:cNvSpPr>
              <p:nvPr/>
            </p:nvSpPr>
            <p:spPr bwMode="auto">
              <a:xfrm>
                <a:off x="6552378" y="1524371"/>
                <a:ext cx="132863" cy="23508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" name="Freeform 822"/>
              <p:cNvSpPr>
                <a:spLocks/>
              </p:cNvSpPr>
              <p:nvPr/>
            </p:nvSpPr>
            <p:spPr bwMode="auto">
              <a:xfrm>
                <a:off x="6537615" y="1370809"/>
                <a:ext cx="162389" cy="163042"/>
              </a:xfrm>
              <a:custGeom>
                <a:avLst/>
                <a:gdLst/>
                <a:ahLst/>
                <a:cxnLst>
                  <a:cxn ang="0">
                    <a:pos x="123" y="224"/>
                  </a:cxn>
                  <a:cxn ang="0">
                    <a:pos x="140" y="221"/>
                  </a:cxn>
                  <a:cxn ang="0">
                    <a:pos x="156" y="216"/>
                  </a:cxn>
                  <a:cxn ang="0">
                    <a:pos x="170" y="209"/>
                  </a:cxn>
                  <a:cxn ang="0">
                    <a:pos x="184" y="199"/>
                  </a:cxn>
                  <a:cxn ang="0">
                    <a:pos x="195" y="188"/>
                  </a:cxn>
                  <a:cxn ang="0">
                    <a:pos x="206" y="176"/>
                  </a:cxn>
                  <a:cxn ang="0">
                    <a:pos x="214" y="162"/>
                  </a:cxn>
                  <a:cxn ang="0">
                    <a:pos x="220" y="146"/>
                  </a:cxn>
                  <a:cxn ang="0">
                    <a:pos x="223" y="129"/>
                  </a:cxn>
                  <a:cxn ang="0">
                    <a:pos x="224" y="112"/>
                  </a:cxn>
                  <a:cxn ang="0">
                    <a:pos x="223" y="95"/>
                  </a:cxn>
                  <a:cxn ang="0">
                    <a:pos x="220" y="79"/>
                  </a:cxn>
                  <a:cxn ang="0">
                    <a:pos x="214" y="64"/>
                  </a:cxn>
                  <a:cxn ang="0">
                    <a:pos x="206" y="50"/>
                  </a:cxn>
                  <a:cxn ang="0">
                    <a:pos x="195" y="37"/>
                  </a:cxn>
                  <a:cxn ang="0">
                    <a:pos x="184" y="26"/>
                  </a:cxn>
                  <a:cxn ang="0">
                    <a:pos x="170" y="16"/>
                  </a:cxn>
                  <a:cxn ang="0">
                    <a:pos x="156" y="9"/>
                  </a:cxn>
                  <a:cxn ang="0">
                    <a:pos x="140" y="3"/>
                  </a:cxn>
                  <a:cxn ang="0">
                    <a:pos x="123" y="0"/>
                  </a:cxn>
                  <a:cxn ang="0">
                    <a:pos x="106" y="0"/>
                  </a:cxn>
                  <a:cxn ang="0">
                    <a:pos x="89" y="2"/>
                  </a:cxn>
                  <a:cxn ang="0">
                    <a:pos x="73" y="6"/>
                  </a:cxn>
                  <a:cxn ang="0">
                    <a:pos x="58" y="14"/>
                  </a:cxn>
                  <a:cxn ang="0">
                    <a:pos x="45" y="22"/>
                  </a:cxn>
                  <a:cxn ang="0">
                    <a:pos x="33" y="33"/>
                  </a:cxn>
                  <a:cxn ang="0">
                    <a:pos x="22" y="45"/>
                  </a:cxn>
                  <a:cxn ang="0">
                    <a:pos x="13" y="59"/>
                  </a:cxn>
                  <a:cxn ang="0">
                    <a:pos x="6" y="73"/>
                  </a:cxn>
                  <a:cxn ang="0">
                    <a:pos x="2" y="90"/>
                  </a:cxn>
                  <a:cxn ang="0">
                    <a:pos x="0" y="107"/>
                  </a:cxn>
                  <a:cxn ang="0">
                    <a:pos x="0" y="125"/>
                  </a:cxn>
                  <a:cxn ang="0">
                    <a:pos x="3" y="140"/>
                  </a:cxn>
                  <a:cxn ang="0">
                    <a:pos x="8" y="156"/>
                  </a:cxn>
                  <a:cxn ang="0">
                    <a:pos x="16" y="171"/>
                  </a:cxn>
                  <a:cxn ang="0">
                    <a:pos x="25" y="184"/>
                  </a:cxn>
                  <a:cxn ang="0">
                    <a:pos x="36" y="196"/>
                  </a:cxn>
                  <a:cxn ang="0">
                    <a:pos x="48" y="206"/>
                  </a:cxn>
                  <a:cxn ang="0">
                    <a:pos x="63" y="213"/>
                  </a:cxn>
                  <a:cxn ang="0">
                    <a:pos x="78" y="220"/>
                  </a:cxn>
                  <a:cxn ang="0">
                    <a:pos x="95" y="224"/>
                  </a:cxn>
                  <a:cxn ang="0">
                    <a:pos x="112" y="224"/>
                  </a:cxn>
                </a:cxnLst>
                <a:rect l="0" t="0" r="r" b="b"/>
                <a:pathLst>
                  <a:path w="224" h="224">
                    <a:moveTo>
                      <a:pt x="112" y="224"/>
                    </a:moveTo>
                    <a:lnTo>
                      <a:pt x="117" y="224"/>
                    </a:lnTo>
                    <a:lnTo>
                      <a:pt x="123" y="224"/>
                    </a:lnTo>
                    <a:lnTo>
                      <a:pt x="129" y="224"/>
                    </a:lnTo>
                    <a:lnTo>
                      <a:pt x="134" y="223"/>
                    </a:lnTo>
                    <a:lnTo>
                      <a:pt x="140" y="221"/>
                    </a:lnTo>
                    <a:lnTo>
                      <a:pt x="145" y="220"/>
                    </a:lnTo>
                    <a:lnTo>
                      <a:pt x="151" y="218"/>
                    </a:lnTo>
                    <a:lnTo>
                      <a:pt x="156" y="216"/>
                    </a:lnTo>
                    <a:lnTo>
                      <a:pt x="161" y="213"/>
                    </a:lnTo>
                    <a:lnTo>
                      <a:pt x="165" y="212"/>
                    </a:lnTo>
                    <a:lnTo>
                      <a:pt x="170" y="209"/>
                    </a:lnTo>
                    <a:lnTo>
                      <a:pt x="175" y="206"/>
                    </a:lnTo>
                    <a:lnTo>
                      <a:pt x="179" y="202"/>
                    </a:lnTo>
                    <a:lnTo>
                      <a:pt x="184" y="199"/>
                    </a:lnTo>
                    <a:lnTo>
                      <a:pt x="187" y="196"/>
                    </a:lnTo>
                    <a:lnTo>
                      <a:pt x="192" y="192"/>
                    </a:lnTo>
                    <a:lnTo>
                      <a:pt x="195" y="188"/>
                    </a:lnTo>
                    <a:lnTo>
                      <a:pt x="198" y="184"/>
                    </a:lnTo>
                    <a:lnTo>
                      <a:pt x="203" y="179"/>
                    </a:lnTo>
                    <a:lnTo>
                      <a:pt x="206" y="176"/>
                    </a:lnTo>
                    <a:lnTo>
                      <a:pt x="207" y="171"/>
                    </a:lnTo>
                    <a:lnTo>
                      <a:pt x="210" y="167"/>
                    </a:lnTo>
                    <a:lnTo>
                      <a:pt x="214" y="162"/>
                    </a:lnTo>
                    <a:lnTo>
                      <a:pt x="215" y="156"/>
                    </a:lnTo>
                    <a:lnTo>
                      <a:pt x="218" y="151"/>
                    </a:lnTo>
                    <a:lnTo>
                      <a:pt x="220" y="146"/>
                    </a:lnTo>
                    <a:lnTo>
                      <a:pt x="221" y="140"/>
                    </a:lnTo>
                    <a:lnTo>
                      <a:pt x="221" y="135"/>
                    </a:lnTo>
                    <a:lnTo>
                      <a:pt x="223" y="129"/>
                    </a:lnTo>
                    <a:lnTo>
                      <a:pt x="224" y="125"/>
                    </a:lnTo>
                    <a:lnTo>
                      <a:pt x="224" y="118"/>
                    </a:lnTo>
                    <a:lnTo>
                      <a:pt x="224" y="112"/>
                    </a:lnTo>
                    <a:lnTo>
                      <a:pt x="224" y="107"/>
                    </a:lnTo>
                    <a:lnTo>
                      <a:pt x="224" y="101"/>
                    </a:lnTo>
                    <a:lnTo>
                      <a:pt x="223" y="95"/>
                    </a:lnTo>
                    <a:lnTo>
                      <a:pt x="221" y="90"/>
                    </a:lnTo>
                    <a:lnTo>
                      <a:pt x="221" y="84"/>
                    </a:lnTo>
                    <a:lnTo>
                      <a:pt x="220" y="79"/>
                    </a:lnTo>
                    <a:lnTo>
                      <a:pt x="218" y="73"/>
                    </a:lnTo>
                    <a:lnTo>
                      <a:pt x="215" y="69"/>
                    </a:lnTo>
                    <a:lnTo>
                      <a:pt x="214" y="64"/>
                    </a:lnTo>
                    <a:lnTo>
                      <a:pt x="210" y="59"/>
                    </a:lnTo>
                    <a:lnTo>
                      <a:pt x="207" y="55"/>
                    </a:lnTo>
                    <a:lnTo>
                      <a:pt x="206" y="50"/>
                    </a:lnTo>
                    <a:lnTo>
                      <a:pt x="203" y="45"/>
                    </a:lnTo>
                    <a:lnTo>
                      <a:pt x="198" y="40"/>
                    </a:lnTo>
                    <a:lnTo>
                      <a:pt x="195" y="37"/>
                    </a:lnTo>
                    <a:lnTo>
                      <a:pt x="192" y="33"/>
                    </a:lnTo>
                    <a:lnTo>
                      <a:pt x="187" y="30"/>
                    </a:lnTo>
                    <a:lnTo>
                      <a:pt x="184" y="26"/>
                    </a:lnTo>
                    <a:lnTo>
                      <a:pt x="179" y="22"/>
                    </a:lnTo>
                    <a:lnTo>
                      <a:pt x="175" y="19"/>
                    </a:lnTo>
                    <a:lnTo>
                      <a:pt x="170" y="16"/>
                    </a:lnTo>
                    <a:lnTo>
                      <a:pt x="165" y="14"/>
                    </a:lnTo>
                    <a:lnTo>
                      <a:pt x="161" y="11"/>
                    </a:lnTo>
                    <a:lnTo>
                      <a:pt x="156" y="9"/>
                    </a:lnTo>
                    <a:lnTo>
                      <a:pt x="151" y="6"/>
                    </a:lnTo>
                    <a:lnTo>
                      <a:pt x="145" y="5"/>
                    </a:lnTo>
                    <a:lnTo>
                      <a:pt x="140" y="3"/>
                    </a:lnTo>
                    <a:lnTo>
                      <a:pt x="134" y="2"/>
                    </a:lnTo>
                    <a:lnTo>
                      <a:pt x="129" y="2"/>
                    </a:lnTo>
                    <a:lnTo>
                      <a:pt x="123" y="0"/>
                    </a:lnTo>
                    <a:lnTo>
                      <a:pt x="117" y="0"/>
                    </a:lnTo>
                    <a:lnTo>
                      <a:pt x="112" y="0"/>
                    </a:lnTo>
                    <a:lnTo>
                      <a:pt x="106" y="0"/>
                    </a:lnTo>
                    <a:lnTo>
                      <a:pt x="100" y="0"/>
                    </a:lnTo>
                    <a:lnTo>
                      <a:pt x="95" y="2"/>
                    </a:lnTo>
                    <a:lnTo>
                      <a:pt x="89" y="2"/>
                    </a:lnTo>
                    <a:lnTo>
                      <a:pt x="84" y="3"/>
                    </a:lnTo>
                    <a:lnTo>
                      <a:pt x="78" y="5"/>
                    </a:lnTo>
                    <a:lnTo>
                      <a:pt x="73" y="6"/>
                    </a:lnTo>
                    <a:lnTo>
                      <a:pt x="69" y="9"/>
                    </a:lnTo>
                    <a:lnTo>
                      <a:pt x="63" y="11"/>
                    </a:lnTo>
                    <a:lnTo>
                      <a:pt x="58" y="14"/>
                    </a:lnTo>
                    <a:lnTo>
                      <a:pt x="53" y="16"/>
                    </a:lnTo>
                    <a:lnTo>
                      <a:pt x="48" y="19"/>
                    </a:lnTo>
                    <a:lnTo>
                      <a:pt x="45" y="22"/>
                    </a:lnTo>
                    <a:lnTo>
                      <a:pt x="41" y="26"/>
                    </a:lnTo>
                    <a:lnTo>
                      <a:pt x="36" y="30"/>
                    </a:lnTo>
                    <a:lnTo>
                      <a:pt x="33" y="33"/>
                    </a:lnTo>
                    <a:lnTo>
                      <a:pt x="28" y="37"/>
                    </a:lnTo>
                    <a:lnTo>
                      <a:pt x="25" y="40"/>
                    </a:lnTo>
                    <a:lnTo>
                      <a:pt x="22" y="45"/>
                    </a:lnTo>
                    <a:lnTo>
                      <a:pt x="19" y="50"/>
                    </a:lnTo>
                    <a:lnTo>
                      <a:pt x="16" y="55"/>
                    </a:lnTo>
                    <a:lnTo>
                      <a:pt x="13" y="59"/>
                    </a:lnTo>
                    <a:lnTo>
                      <a:pt x="11" y="64"/>
                    </a:lnTo>
                    <a:lnTo>
                      <a:pt x="8" y="69"/>
                    </a:lnTo>
                    <a:lnTo>
                      <a:pt x="6" y="73"/>
                    </a:lnTo>
                    <a:lnTo>
                      <a:pt x="5" y="79"/>
                    </a:lnTo>
                    <a:lnTo>
                      <a:pt x="3" y="84"/>
                    </a:lnTo>
                    <a:lnTo>
                      <a:pt x="2" y="90"/>
                    </a:lnTo>
                    <a:lnTo>
                      <a:pt x="2" y="95"/>
                    </a:lnTo>
                    <a:lnTo>
                      <a:pt x="0" y="101"/>
                    </a:lnTo>
                    <a:lnTo>
                      <a:pt x="0" y="107"/>
                    </a:lnTo>
                    <a:lnTo>
                      <a:pt x="0" y="112"/>
                    </a:lnTo>
                    <a:lnTo>
                      <a:pt x="0" y="118"/>
                    </a:lnTo>
                    <a:lnTo>
                      <a:pt x="0" y="125"/>
                    </a:lnTo>
                    <a:lnTo>
                      <a:pt x="2" y="129"/>
                    </a:lnTo>
                    <a:lnTo>
                      <a:pt x="2" y="135"/>
                    </a:lnTo>
                    <a:lnTo>
                      <a:pt x="3" y="140"/>
                    </a:lnTo>
                    <a:lnTo>
                      <a:pt x="5" y="146"/>
                    </a:lnTo>
                    <a:lnTo>
                      <a:pt x="6" y="151"/>
                    </a:lnTo>
                    <a:lnTo>
                      <a:pt x="8" y="156"/>
                    </a:lnTo>
                    <a:lnTo>
                      <a:pt x="11" y="162"/>
                    </a:lnTo>
                    <a:lnTo>
                      <a:pt x="13" y="167"/>
                    </a:lnTo>
                    <a:lnTo>
                      <a:pt x="16" y="171"/>
                    </a:lnTo>
                    <a:lnTo>
                      <a:pt x="19" y="176"/>
                    </a:lnTo>
                    <a:lnTo>
                      <a:pt x="22" y="179"/>
                    </a:lnTo>
                    <a:lnTo>
                      <a:pt x="25" y="184"/>
                    </a:lnTo>
                    <a:lnTo>
                      <a:pt x="28" y="188"/>
                    </a:lnTo>
                    <a:lnTo>
                      <a:pt x="33" y="192"/>
                    </a:lnTo>
                    <a:lnTo>
                      <a:pt x="36" y="196"/>
                    </a:lnTo>
                    <a:lnTo>
                      <a:pt x="41" y="199"/>
                    </a:lnTo>
                    <a:lnTo>
                      <a:pt x="45" y="202"/>
                    </a:lnTo>
                    <a:lnTo>
                      <a:pt x="48" y="206"/>
                    </a:lnTo>
                    <a:lnTo>
                      <a:pt x="53" y="209"/>
                    </a:lnTo>
                    <a:lnTo>
                      <a:pt x="58" y="212"/>
                    </a:lnTo>
                    <a:lnTo>
                      <a:pt x="63" y="213"/>
                    </a:lnTo>
                    <a:lnTo>
                      <a:pt x="69" y="216"/>
                    </a:lnTo>
                    <a:lnTo>
                      <a:pt x="73" y="218"/>
                    </a:lnTo>
                    <a:lnTo>
                      <a:pt x="78" y="220"/>
                    </a:lnTo>
                    <a:lnTo>
                      <a:pt x="84" y="221"/>
                    </a:lnTo>
                    <a:lnTo>
                      <a:pt x="89" y="223"/>
                    </a:lnTo>
                    <a:lnTo>
                      <a:pt x="95" y="224"/>
                    </a:lnTo>
                    <a:lnTo>
                      <a:pt x="100" y="224"/>
                    </a:lnTo>
                    <a:lnTo>
                      <a:pt x="106" y="224"/>
                    </a:lnTo>
                    <a:lnTo>
                      <a:pt x="112" y="224"/>
                    </a:lnTo>
                    <a:close/>
                  </a:path>
                </a:pathLst>
              </a:cu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" name="Freeform 823"/>
              <p:cNvSpPr>
                <a:spLocks/>
              </p:cNvSpPr>
              <p:nvPr/>
            </p:nvSpPr>
            <p:spPr bwMode="auto">
              <a:xfrm>
                <a:off x="6472238" y="1518684"/>
                <a:ext cx="288925" cy="574437"/>
              </a:xfrm>
              <a:custGeom>
                <a:avLst/>
                <a:gdLst/>
                <a:ahLst/>
                <a:cxnLst>
                  <a:cxn ang="0">
                    <a:pos x="188" y="472"/>
                  </a:cxn>
                  <a:cxn ang="0">
                    <a:pos x="188" y="788"/>
                  </a:cxn>
                  <a:cxn ang="0">
                    <a:pos x="65" y="788"/>
                  </a:cxn>
                  <a:cxn ang="0">
                    <a:pos x="114" y="757"/>
                  </a:cxn>
                  <a:cxn ang="0">
                    <a:pos x="83" y="431"/>
                  </a:cxn>
                  <a:cxn ang="0">
                    <a:pos x="28" y="431"/>
                  </a:cxn>
                  <a:cxn ang="0">
                    <a:pos x="0" y="75"/>
                  </a:cxn>
                  <a:cxn ang="0">
                    <a:pos x="114" y="19"/>
                  </a:cxn>
                  <a:cxn ang="0">
                    <a:pos x="148" y="0"/>
                  </a:cxn>
                  <a:cxn ang="0">
                    <a:pos x="198" y="308"/>
                  </a:cxn>
                  <a:cxn ang="0">
                    <a:pos x="248" y="0"/>
                  </a:cxn>
                  <a:cxn ang="0">
                    <a:pos x="282" y="19"/>
                  </a:cxn>
                  <a:cxn ang="0">
                    <a:pos x="394" y="75"/>
                  </a:cxn>
                  <a:cxn ang="0">
                    <a:pos x="366" y="431"/>
                  </a:cxn>
                  <a:cxn ang="0">
                    <a:pos x="311" y="431"/>
                  </a:cxn>
                  <a:cxn ang="0">
                    <a:pos x="282" y="757"/>
                  </a:cxn>
                  <a:cxn ang="0">
                    <a:pos x="329" y="788"/>
                  </a:cxn>
                  <a:cxn ang="0">
                    <a:pos x="210" y="788"/>
                  </a:cxn>
                  <a:cxn ang="0">
                    <a:pos x="210" y="472"/>
                  </a:cxn>
                  <a:cxn ang="0">
                    <a:pos x="188" y="472"/>
                  </a:cxn>
                </a:cxnLst>
                <a:rect l="0" t="0" r="r" b="b"/>
                <a:pathLst>
                  <a:path w="394" h="788">
                    <a:moveTo>
                      <a:pt x="188" y="472"/>
                    </a:moveTo>
                    <a:lnTo>
                      <a:pt x="188" y="788"/>
                    </a:lnTo>
                    <a:lnTo>
                      <a:pt x="65" y="788"/>
                    </a:lnTo>
                    <a:lnTo>
                      <a:pt x="114" y="757"/>
                    </a:lnTo>
                    <a:lnTo>
                      <a:pt x="83" y="431"/>
                    </a:lnTo>
                    <a:lnTo>
                      <a:pt x="28" y="431"/>
                    </a:lnTo>
                    <a:lnTo>
                      <a:pt x="0" y="75"/>
                    </a:lnTo>
                    <a:lnTo>
                      <a:pt x="114" y="19"/>
                    </a:lnTo>
                    <a:lnTo>
                      <a:pt x="148" y="0"/>
                    </a:lnTo>
                    <a:lnTo>
                      <a:pt x="198" y="308"/>
                    </a:lnTo>
                    <a:lnTo>
                      <a:pt x="248" y="0"/>
                    </a:lnTo>
                    <a:lnTo>
                      <a:pt x="282" y="19"/>
                    </a:lnTo>
                    <a:lnTo>
                      <a:pt x="394" y="75"/>
                    </a:lnTo>
                    <a:lnTo>
                      <a:pt x="366" y="431"/>
                    </a:lnTo>
                    <a:lnTo>
                      <a:pt x="311" y="431"/>
                    </a:lnTo>
                    <a:lnTo>
                      <a:pt x="282" y="757"/>
                    </a:lnTo>
                    <a:lnTo>
                      <a:pt x="329" y="788"/>
                    </a:lnTo>
                    <a:lnTo>
                      <a:pt x="210" y="788"/>
                    </a:lnTo>
                    <a:lnTo>
                      <a:pt x="210" y="472"/>
                    </a:lnTo>
                    <a:lnTo>
                      <a:pt x="188" y="472"/>
                    </a:lnTo>
                    <a:close/>
                  </a:path>
                </a:pathLst>
              </a:cu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" name="Freeform 824"/>
              <p:cNvSpPr>
                <a:spLocks/>
              </p:cNvSpPr>
              <p:nvPr/>
            </p:nvSpPr>
            <p:spPr bwMode="auto">
              <a:xfrm>
                <a:off x="6600883" y="1543330"/>
                <a:ext cx="33743" cy="1535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31"/>
                  </a:cxn>
                  <a:cxn ang="0">
                    <a:pos x="4" y="86"/>
                  </a:cxn>
                  <a:cxn ang="0">
                    <a:pos x="22" y="214"/>
                  </a:cxn>
                  <a:cxn ang="0">
                    <a:pos x="42" y="86"/>
                  </a:cxn>
                  <a:cxn ang="0">
                    <a:pos x="25" y="31"/>
                  </a:cxn>
                  <a:cxn ang="0">
                    <a:pos x="47" y="0"/>
                  </a:cxn>
                  <a:cxn ang="0">
                    <a:pos x="0" y="0"/>
                  </a:cxn>
                </a:cxnLst>
                <a:rect l="0" t="0" r="r" b="b"/>
                <a:pathLst>
                  <a:path w="47" h="214">
                    <a:moveTo>
                      <a:pt x="0" y="0"/>
                    </a:moveTo>
                    <a:lnTo>
                      <a:pt x="19" y="31"/>
                    </a:lnTo>
                    <a:lnTo>
                      <a:pt x="4" y="86"/>
                    </a:lnTo>
                    <a:lnTo>
                      <a:pt x="22" y="214"/>
                    </a:lnTo>
                    <a:lnTo>
                      <a:pt x="42" y="86"/>
                    </a:lnTo>
                    <a:lnTo>
                      <a:pt x="25" y="31"/>
                    </a:lnTo>
                    <a:lnTo>
                      <a:pt x="4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4" name="Text Box 940"/>
            <p:cNvSpPr txBox="1">
              <a:spLocks noChangeArrowheads="1"/>
            </p:cNvSpPr>
            <p:nvPr/>
          </p:nvSpPr>
          <p:spPr bwMode="auto">
            <a:xfrm>
              <a:off x="3218931" y="3283637"/>
              <a:ext cx="30946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rtl="0">
                <a:spcBef>
                  <a:spcPct val="50000"/>
                </a:spcBef>
              </a:pPr>
              <a:r>
                <a:rPr lang="en-US" sz="1400" b="1" dirty="0" smtClean="0">
                  <a:solidFill>
                    <a:srgbClr val="00CC00"/>
                  </a:solidFill>
                  <a:latin typeface="Lucida Fax" pitchFamily="18" charset="0"/>
                  <a:cs typeface="Times New Roman" pitchFamily="18" charset="0"/>
                </a:rPr>
                <a:t>a</a:t>
              </a:r>
              <a:r>
                <a:rPr lang="en-US" sz="2000" b="1" baseline="-25000" dirty="0" smtClean="0">
                  <a:solidFill>
                    <a:srgbClr val="00CC00"/>
                  </a:solidFill>
                  <a:latin typeface="Lucida Fax" pitchFamily="18" charset="0"/>
                  <a:cs typeface="Times New Roman" pitchFamily="18" charset="0"/>
                </a:rPr>
                <a:t>4</a:t>
              </a:r>
              <a:endParaRPr lang="en-GB" sz="2000" b="1" baseline="-25000" dirty="0">
                <a:solidFill>
                  <a:srgbClr val="00CC00"/>
                </a:solidFill>
                <a:latin typeface="Lucida Fax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7052339" y="2544839"/>
            <a:ext cx="311897" cy="944380"/>
            <a:chOff x="2220650" y="2576344"/>
            <a:chExt cx="311897" cy="944380"/>
          </a:xfrm>
        </p:grpSpPr>
        <p:grpSp>
          <p:nvGrpSpPr>
            <p:cNvPr id="130" name="Group 129"/>
            <p:cNvGrpSpPr/>
            <p:nvPr/>
          </p:nvGrpSpPr>
          <p:grpSpPr>
            <a:xfrm>
              <a:off x="2220650" y="2576344"/>
              <a:ext cx="288925" cy="722312"/>
              <a:chOff x="7034969" y="2327042"/>
              <a:chExt cx="288925" cy="722312"/>
            </a:xfrm>
          </p:grpSpPr>
          <p:sp>
            <p:nvSpPr>
              <p:cNvPr id="132" name="Rectangle 821"/>
              <p:cNvSpPr>
                <a:spLocks noChangeArrowheads="1"/>
              </p:cNvSpPr>
              <p:nvPr/>
            </p:nvSpPr>
            <p:spPr bwMode="auto">
              <a:xfrm>
                <a:off x="7115109" y="2480604"/>
                <a:ext cx="132863" cy="23508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" name="Freeform 822"/>
              <p:cNvSpPr>
                <a:spLocks/>
              </p:cNvSpPr>
              <p:nvPr/>
            </p:nvSpPr>
            <p:spPr bwMode="auto">
              <a:xfrm>
                <a:off x="7100346" y="2327042"/>
                <a:ext cx="162389" cy="163042"/>
              </a:xfrm>
              <a:custGeom>
                <a:avLst/>
                <a:gdLst/>
                <a:ahLst/>
                <a:cxnLst>
                  <a:cxn ang="0">
                    <a:pos x="123" y="224"/>
                  </a:cxn>
                  <a:cxn ang="0">
                    <a:pos x="140" y="221"/>
                  </a:cxn>
                  <a:cxn ang="0">
                    <a:pos x="156" y="216"/>
                  </a:cxn>
                  <a:cxn ang="0">
                    <a:pos x="170" y="209"/>
                  </a:cxn>
                  <a:cxn ang="0">
                    <a:pos x="184" y="199"/>
                  </a:cxn>
                  <a:cxn ang="0">
                    <a:pos x="195" y="188"/>
                  </a:cxn>
                  <a:cxn ang="0">
                    <a:pos x="206" y="176"/>
                  </a:cxn>
                  <a:cxn ang="0">
                    <a:pos x="214" y="162"/>
                  </a:cxn>
                  <a:cxn ang="0">
                    <a:pos x="220" y="146"/>
                  </a:cxn>
                  <a:cxn ang="0">
                    <a:pos x="223" y="129"/>
                  </a:cxn>
                  <a:cxn ang="0">
                    <a:pos x="224" y="112"/>
                  </a:cxn>
                  <a:cxn ang="0">
                    <a:pos x="223" y="95"/>
                  </a:cxn>
                  <a:cxn ang="0">
                    <a:pos x="220" y="79"/>
                  </a:cxn>
                  <a:cxn ang="0">
                    <a:pos x="214" y="64"/>
                  </a:cxn>
                  <a:cxn ang="0">
                    <a:pos x="206" y="50"/>
                  </a:cxn>
                  <a:cxn ang="0">
                    <a:pos x="195" y="37"/>
                  </a:cxn>
                  <a:cxn ang="0">
                    <a:pos x="184" y="26"/>
                  </a:cxn>
                  <a:cxn ang="0">
                    <a:pos x="170" y="16"/>
                  </a:cxn>
                  <a:cxn ang="0">
                    <a:pos x="156" y="9"/>
                  </a:cxn>
                  <a:cxn ang="0">
                    <a:pos x="140" y="3"/>
                  </a:cxn>
                  <a:cxn ang="0">
                    <a:pos x="123" y="0"/>
                  </a:cxn>
                  <a:cxn ang="0">
                    <a:pos x="106" y="0"/>
                  </a:cxn>
                  <a:cxn ang="0">
                    <a:pos x="89" y="2"/>
                  </a:cxn>
                  <a:cxn ang="0">
                    <a:pos x="73" y="6"/>
                  </a:cxn>
                  <a:cxn ang="0">
                    <a:pos x="58" y="14"/>
                  </a:cxn>
                  <a:cxn ang="0">
                    <a:pos x="45" y="22"/>
                  </a:cxn>
                  <a:cxn ang="0">
                    <a:pos x="33" y="33"/>
                  </a:cxn>
                  <a:cxn ang="0">
                    <a:pos x="22" y="45"/>
                  </a:cxn>
                  <a:cxn ang="0">
                    <a:pos x="13" y="59"/>
                  </a:cxn>
                  <a:cxn ang="0">
                    <a:pos x="6" y="73"/>
                  </a:cxn>
                  <a:cxn ang="0">
                    <a:pos x="2" y="90"/>
                  </a:cxn>
                  <a:cxn ang="0">
                    <a:pos x="0" y="107"/>
                  </a:cxn>
                  <a:cxn ang="0">
                    <a:pos x="0" y="125"/>
                  </a:cxn>
                  <a:cxn ang="0">
                    <a:pos x="3" y="140"/>
                  </a:cxn>
                  <a:cxn ang="0">
                    <a:pos x="8" y="156"/>
                  </a:cxn>
                  <a:cxn ang="0">
                    <a:pos x="16" y="171"/>
                  </a:cxn>
                  <a:cxn ang="0">
                    <a:pos x="25" y="184"/>
                  </a:cxn>
                  <a:cxn ang="0">
                    <a:pos x="36" y="196"/>
                  </a:cxn>
                  <a:cxn ang="0">
                    <a:pos x="48" y="206"/>
                  </a:cxn>
                  <a:cxn ang="0">
                    <a:pos x="63" y="213"/>
                  </a:cxn>
                  <a:cxn ang="0">
                    <a:pos x="78" y="220"/>
                  </a:cxn>
                  <a:cxn ang="0">
                    <a:pos x="95" y="224"/>
                  </a:cxn>
                  <a:cxn ang="0">
                    <a:pos x="112" y="224"/>
                  </a:cxn>
                </a:cxnLst>
                <a:rect l="0" t="0" r="r" b="b"/>
                <a:pathLst>
                  <a:path w="224" h="224">
                    <a:moveTo>
                      <a:pt x="112" y="224"/>
                    </a:moveTo>
                    <a:lnTo>
                      <a:pt x="117" y="224"/>
                    </a:lnTo>
                    <a:lnTo>
                      <a:pt x="123" y="224"/>
                    </a:lnTo>
                    <a:lnTo>
                      <a:pt x="129" y="224"/>
                    </a:lnTo>
                    <a:lnTo>
                      <a:pt x="134" y="223"/>
                    </a:lnTo>
                    <a:lnTo>
                      <a:pt x="140" y="221"/>
                    </a:lnTo>
                    <a:lnTo>
                      <a:pt x="145" y="220"/>
                    </a:lnTo>
                    <a:lnTo>
                      <a:pt x="151" y="218"/>
                    </a:lnTo>
                    <a:lnTo>
                      <a:pt x="156" y="216"/>
                    </a:lnTo>
                    <a:lnTo>
                      <a:pt x="161" y="213"/>
                    </a:lnTo>
                    <a:lnTo>
                      <a:pt x="165" y="212"/>
                    </a:lnTo>
                    <a:lnTo>
                      <a:pt x="170" y="209"/>
                    </a:lnTo>
                    <a:lnTo>
                      <a:pt x="175" y="206"/>
                    </a:lnTo>
                    <a:lnTo>
                      <a:pt x="179" y="202"/>
                    </a:lnTo>
                    <a:lnTo>
                      <a:pt x="184" y="199"/>
                    </a:lnTo>
                    <a:lnTo>
                      <a:pt x="187" y="196"/>
                    </a:lnTo>
                    <a:lnTo>
                      <a:pt x="192" y="192"/>
                    </a:lnTo>
                    <a:lnTo>
                      <a:pt x="195" y="188"/>
                    </a:lnTo>
                    <a:lnTo>
                      <a:pt x="198" y="184"/>
                    </a:lnTo>
                    <a:lnTo>
                      <a:pt x="203" y="179"/>
                    </a:lnTo>
                    <a:lnTo>
                      <a:pt x="206" y="176"/>
                    </a:lnTo>
                    <a:lnTo>
                      <a:pt x="207" y="171"/>
                    </a:lnTo>
                    <a:lnTo>
                      <a:pt x="210" y="167"/>
                    </a:lnTo>
                    <a:lnTo>
                      <a:pt x="214" y="162"/>
                    </a:lnTo>
                    <a:lnTo>
                      <a:pt x="215" y="156"/>
                    </a:lnTo>
                    <a:lnTo>
                      <a:pt x="218" y="151"/>
                    </a:lnTo>
                    <a:lnTo>
                      <a:pt x="220" y="146"/>
                    </a:lnTo>
                    <a:lnTo>
                      <a:pt x="221" y="140"/>
                    </a:lnTo>
                    <a:lnTo>
                      <a:pt x="221" y="135"/>
                    </a:lnTo>
                    <a:lnTo>
                      <a:pt x="223" y="129"/>
                    </a:lnTo>
                    <a:lnTo>
                      <a:pt x="224" y="125"/>
                    </a:lnTo>
                    <a:lnTo>
                      <a:pt x="224" y="118"/>
                    </a:lnTo>
                    <a:lnTo>
                      <a:pt x="224" y="112"/>
                    </a:lnTo>
                    <a:lnTo>
                      <a:pt x="224" y="107"/>
                    </a:lnTo>
                    <a:lnTo>
                      <a:pt x="224" y="101"/>
                    </a:lnTo>
                    <a:lnTo>
                      <a:pt x="223" y="95"/>
                    </a:lnTo>
                    <a:lnTo>
                      <a:pt x="221" y="90"/>
                    </a:lnTo>
                    <a:lnTo>
                      <a:pt x="221" y="84"/>
                    </a:lnTo>
                    <a:lnTo>
                      <a:pt x="220" y="79"/>
                    </a:lnTo>
                    <a:lnTo>
                      <a:pt x="218" y="73"/>
                    </a:lnTo>
                    <a:lnTo>
                      <a:pt x="215" y="69"/>
                    </a:lnTo>
                    <a:lnTo>
                      <a:pt x="214" y="64"/>
                    </a:lnTo>
                    <a:lnTo>
                      <a:pt x="210" y="59"/>
                    </a:lnTo>
                    <a:lnTo>
                      <a:pt x="207" y="55"/>
                    </a:lnTo>
                    <a:lnTo>
                      <a:pt x="206" y="50"/>
                    </a:lnTo>
                    <a:lnTo>
                      <a:pt x="203" y="45"/>
                    </a:lnTo>
                    <a:lnTo>
                      <a:pt x="198" y="40"/>
                    </a:lnTo>
                    <a:lnTo>
                      <a:pt x="195" y="37"/>
                    </a:lnTo>
                    <a:lnTo>
                      <a:pt x="192" y="33"/>
                    </a:lnTo>
                    <a:lnTo>
                      <a:pt x="187" y="30"/>
                    </a:lnTo>
                    <a:lnTo>
                      <a:pt x="184" y="26"/>
                    </a:lnTo>
                    <a:lnTo>
                      <a:pt x="179" y="22"/>
                    </a:lnTo>
                    <a:lnTo>
                      <a:pt x="175" y="19"/>
                    </a:lnTo>
                    <a:lnTo>
                      <a:pt x="170" y="16"/>
                    </a:lnTo>
                    <a:lnTo>
                      <a:pt x="165" y="14"/>
                    </a:lnTo>
                    <a:lnTo>
                      <a:pt x="161" y="11"/>
                    </a:lnTo>
                    <a:lnTo>
                      <a:pt x="156" y="9"/>
                    </a:lnTo>
                    <a:lnTo>
                      <a:pt x="151" y="6"/>
                    </a:lnTo>
                    <a:lnTo>
                      <a:pt x="145" y="5"/>
                    </a:lnTo>
                    <a:lnTo>
                      <a:pt x="140" y="3"/>
                    </a:lnTo>
                    <a:lnTo>
                      <a:pt x="134" y="2"/>
                    </a:lnTo>
                    <a:lnTo>
                      <a:pt x="129" y="2"/>
                    </a:lnTo>
                    <a:lnTo>
                      <a:pt x="123" y="0"/>
                    </a:lnTo>
                    <a:lnTo>
                      <a:pt x="117" y="0"/>
                    </a:lnTo>
                    <a:lnTo>
                      <a:pt x="112" y="0"/>
                    </a:lnTo>
                    <a:lnTo>
                      <a:pt x="106" y="0"/>
                    </a:lnTo>
                    <a:lnTo>
                      <a:pt x="100" y="0"/>
                    </a:lnTo>
                    <a:lnTo>
                      <a:pt x="95" y="2"/>
                    </a:lnTo>
                    <a:lnTo>
                      <a:pt x="89" y="2"/>
                    </a:lnTo>
                    <a:lnTo>
                      <a:pt x="84" y="3"/>
                    </a:lnTo>
                    <a:lnTo>
                      <a:pt x="78" y="5"/>
                    </a:lnTo>
                    <a:lnTo>
                      <a:pt x="73" y="6"/>
                    </a:lnTo>
                    <a:lnTo>
                      <a:pt x="69" y="9"/>
                    </a:lnTo>
                    <a:lnTo>
                      <a:pt x="63" y="11"/>
                    </a:lnTo>
                    <a:lnTo>
                      <a:pt x="58" y="14"/>
                    </a:lnTo>
                    <a:lnTo>
                      <a:pt x="53" y="16"/>
                    </a:lnTo>
                    <a:lnTo>
                      <a:pt x="48" y="19"/>
                    </a:lnTo>
                    <a:lnTo>
                      <a:pt x="45" y="22"/>
                    </a:lnTo>
                    <a:lnTo>
                      <a:pt x="41" y="26"/>
                    </a:lnTo>
                    <a:lnTo>
                      <a:pt x="36" y="30"/>
                    </a:lnTo>
                    <a:lnTo>
                      <a:pt x="33" y="33"/>
                    </a:lnTo>
                    <a:lnTo>
                      <a:pt x="28" y="37"/>
                    </a:lnTo>
                    <a:lnTo>
                      <a:pt x="25" y="40"/>
                    </a:lnTo>
                    <a:lnTo>
                      <a:pt x="22" y="45"/>
                    </a:lnTo>
                    <a:lnTo>
                      <a:pt x="19" y="50"/>
                    </a:lnTo>
                    <a:lnTo>
                      <a:pt x="16" y="55"/>
                    </a:lnTo>
                    <a:lnTo>
                      <a:pt x="13" y="59"/>
                    </a:lnTo>
                    <a:lnTo>
                      <a:pt x="11" y="64"/>
                    </a:lnTo>
                    <a:lnTo>
                      <a:pt x="8" y="69"/>
                    </a:lnTo>
                    <a:lnTo>
                      <a:pt x="6" y="73"/>
                    </a:lnTo>
                    <a:lnTo>
                      <a:pt x="5" y="79"/>
                    </a:lnTo>
                    <a:lnTo>
                      <a:pt x="3" y="84"/>
                    </a:lnTo>
                    <a:lnTo>
                      <a:pt x="2" y="90"/>
                    </a:lnTo>
                    <a:lnTo>
                      <a:pt x="2" y="95"/>
                    </a:lnTo>
                    <a:lnTo>
                      <a:pt x="0" y="101"/>
                    </a:lnTo>
                    <a:lnTo>
                      <a:pt x="0" y="107"/>
                    </a:lnTo>
                    <a:lnTo>
                      <a:pt x="0" y="112"/>
                    </a:lnTo>
                    <a:lnTo>
                      <a:pt x="0" y="118"/>
                    </a:lnTo>
                    <a:lnTo>
                      <a:pt x="0" y="125"/>
                    </a:lnTo>
                    <a:lnTo>
                      <a:pt x="2" y="129"/>
                    </a:lnTo>
                    <a:lnTo>
                      <a:pt x="2" y="135"/>
                    </a:lnTo>
                    <a:lnTo>
                      <a:pt x="3" y="140"/>
                    </a:lnTo>
                    <a:lnTo>
                      <a:pt x="5" y="146"/>
                    </a:lnTo>
                    <a:lnTo>
                      <a:pt x="6" y="151"/>
                    </a:lnTo>
                    <a:lnTo>
                      <a:pt x="8" y="156"/>
                    </a:lnTo>
                    <a:lnTo>
                      <a:pt x="11" y="162"/>
                    </a:lnTo>
                    <a:lnTo>
                      <a:pt x="13" y="167"/>
                    </a:lnTo>
                    <a:lnTo>
                      <a:pt x="16" y="171"/>
                    </a:lnTo>
                    <a:lnTo>
                      <a:pt x="19" y="176"/>
                    </a:lnTo>
                    <a:lnTo>
                      <a:pt x="22" y="179"/>
                    </a:lnTo>
                    <a:lnTo>
                      <a:pt x="25" y="184"/>
                    </a:lnTo>
                    <a:lnTo>
                      <a:pt x="28" y="188"/>
                    </a:lnTo>
                    <a:lnTo>
                      <a:pt x="33" y="192"/>
                    </a:lnTo>
                    <a:lnTo>
                      <a:pt x="36" y="196"/>
                    </a:lnTo>
                    <a:lnTo>
                      <a:pt x="41" y="199"/>
                    </a:lnTo>
                    <a:lnTo>
                      <a:pt x="45" y="202"/>
                    </a:lnTo>
                    <a:lnTo>
                      <a:pt x="48" y="206"/>
                    </a:lnTo>
                    <a:lnTo>
                      <a:pt x="53" y="209"/>
                    </a:lnTo>
                    <a:lnTo>
                      <a:pt x="58" y="212"/>
                    </a:lnTo>
                    <a:lnTo>
                      <a:pt x="63" y="213"/>
                    </a:lnTo>
                    <a:lnTo>
                      <a:pt x="69" y="216"/>
                    </a:lnTo>
                    <a:lnTo>
                      <a:pt x="73" y="218"/>
                    </a:lnTo>
                    <a:lnTo>
                      <a:pt x="78" y="220"/>
                    </a:lnTo>
                    <a:lnTo>
                      <a:pt x="84" y="221"/>
                    </a:lnTo>
                    <a:lnTo>
                      <a:pt x="89" y="223"/>
                    </a:lnTo>
                    <a:lnTo>
                      <a:pt x="95" y="224"/>
                    </a:lnTo>
                    <a:lnTo>
                      <a:pt x="100" y="224"/>
                    </a:lnTo>
                    <a:lnTo>
                      <a:pt x="106" y="224"/>
                    </a:lnTo>
                    <a:lnTo>
                      <a:pt x="112" y="224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" name="Freeform 823"/>
              <p:cNvSpPr>
                <a:spLocks/>
              </p:cNvSpPr>
              <p:nvPr/>
            </p:nvSpPr>
            <p:spPr bwMode="auto">
              <a:xfrm>
                <a:off x="7034969" y="2474917"/>
                <a:ext cx="288925" cy="574437"/>
              </a:xfrm>
              <a:custGeom>
                <a:avLst/>
                <a:gdLst/>
                <a:ahLst/>
                <a:cxnLst>
                  <a:cxn ang="0">
                    <a:pos x="188" y="472"/>
                  </a:cxn>
                  <a:cxn ang="0">
                    <a:pos x="188" y="788"/>
                  </a:cxn>
                  <a:cxn ang="0">
                    <a:pos x="65" y="788"/>
                  </a:cxn>
                  <a:cxn ang="0">
                    <a:pos x="114" y="757"/>
                  </a:cxn>
                  <a:cxn ang="0">
                    <a:pos x="83" y="431"/>
                  </a:cxn>
                  <a:cxn ang="0">
                    <a:pos x="28" y="431"/>
                  </a:cxn>
                  <a:cxn ang="0">
                    <a:pos x="0" y="75"/>
                  </a:cxn>
                  <a:cxn ang="0">
                    <a:pos x="114" y="19"/>
                  </a:cxn>
                  <a:cxn ang="0">
                    <a:pos x="148" y="0"/>
                  </a:cxn>
                  <a:cxn ang="0">
                    <a:pos x="198" y="308"/>
                  </a:cxn>
                  <a:cxn ang="0">
                    <a:pos x="248" y="0"/>
                  </a:cxn>
                  <a:cxn ang="0">
                    <a:pos x="282" y="19"/>
                  </a:cxn>
                  <a:cxn ang="0">
                    <a:pos x="394" y="75"/>
                  </a:cxn>
                  <a:cxn ang="0">
                    <a:pos x="366" y="431"/>
                  </a:cxn>
                  <a:cxn ang="0">
                    <a:pos x="311" y="431"/>
                  </a:cxn>
                  <a:cxn ang="0">
                    <a:pos x="282" y="757"/>
                  </a:cxn>
                  <a:cxn ang="0">
                    <a:pos x="329" y="788"/>
                  </a:cxn>
                  <a:cxn ang="0">
                    <a:pos x="210" y="788"/>
                  </a:cxn>
                  <a:cxn ang="0">
                    <a:pos x="210" y="472"/>
                  </a:cxn>
                  <a:cxn ang="0">
                    <a:pos x="188" y="472"/>
                  </a:cxn>
                </a:cxnLst>
                <a:rect l="0" t="0" r="r" b="b"/>
                <a:pathLst>
                  <a:path w="394" h="788">
                    <a:moveTo>
                      <a:pt x="188" y="472"/>
                    </a:moveTo>
                    <a:lnTo>
                      <a:pt x="188" y="788"/>
                    </a:lnTo>
                    <a:lnTo>
                      <a:pt x="65" y="788"/>
                    </a:lnTo>
                    <a:lnTo>
                      <a:pt x="114" y="757"/>
                    </a:lnTo>
                    <a:lnTo>
                      <a:pt x="83" y="431"/>
                    </a:lnTo>
                    <a:lnTo>
                      <a:pt x="28" y="431"/>
                    </a:lnTo>
                    <a:lnTo>
                      <a:pt x="0" y="75"/>
                    </a:lnTo>
                    <a:lnTo>
                      <a:pt x="114" y="19"/>
                    </a:lnTo>
                    <a:lnTo>
                      <a:pt x="148" y="0"/>
                    </a:lnTo>
                    <a:lnTo>
                      <a:pt x="198" y="308"/>
                    </a:lnTo>
                    <a:lnTo>
                      <a:pt x="248" y="0"/>
                    </a:lnTo>
                    <a:lnTo>
                      <a:pt x="282" y="19"/>
                    </a:lnTo>
                    <a:lnTo>
                      <a:pt x="394" y="75"/>
                    </a:lnTo>
                    <a:lnTo>
                      <a:pt x="366" y="431"/>
                    </a:lnTo>
                    <a:lnTo>
                      <a:pt x="311" y="431"/>
                    </a:lnTo>
                    <a:lnTo>
                      <a:pt x="282" y="757"/>
                    </a:lnTo>
                    <a:lnTo>
                      <a:pt x="329" y="788"/>
                    </a:lnTo>
                    <a:lnTo>
                      <a:pt x="210" y="788"/>
                    </a:lnTo>
                    <a:lnTo>
                      <a:pt x="210" y="472"/>
                    </a:lnTo>
                    <a:lnTo>
                      <a:pt x="188" y="472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" name="Freeform 824"/>
              <p:cNvSpPr>
                <a:spLocks/>
              </p:cNvSpPr>
              <p:nvPr/>
            </p:nvSpPr>
            <p:spPr bwMode="auto">
              <a:xfrm>
                <a:off x="7163614" y="2499563"/>
                <a:ext cx="33743" cy="1535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31"/>
                  </a:cxn>
                  <a:cxn ang="0">
                    <a:pos x="4" y="86"/>
                  </a:cxn>
                  <a:cxn ang="0">
                    <a:pos x="22" y="214"/>
                  </a:cxn>
                  <a:cxn ang="0">
                    <a:pos x="42" y="86"/>
                  </a:cxn>
                  <a:cxn ang="0">
                    <a:pos x="25" y="31"/>
                  </a:cxn>
                  <a:cxn ang="0">
                    <a:pos x="47" y="0"/>
                  </a:cxn>
                  <a:cxn ang="0">
                    <a:pos x="0" y="0"/>
                  </a:cxn>
                </a:cxnLst>
                <a:rect l="0" t="0" r="r" b="b"/>
                <a:pathLst>
                  <a:path w="47" h="214">
                    <a:moveTo>
                      <a:pt x="0" y="0"/>
                    </a:moveTo>
                    <a:lnTo>
                      <a:pt x="19" y="31"/>
                    </a:lnTo>
                    <a:lnTo>
                      <a:pt x="4" y="86"/>
                    </a:lnTo>
                    <a:lnTo>
                      <a:pt x="22" y="214"/>
                    </a:lnTo>
                    <a:lnTo>
                      <a:pt x="42" y="86"/>
                    </a:lnTo>
                    <a:lnTo>
                      <a:pt x="25" y="31"/>
                    </a:lnTo>
                    <a:lnTo>
                      <a:pt x="4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1" name="Text Box 940"/>
            <p:cNvSpPr txBox="1">
              <a:spLocks noChangeArrowheads="1"/>
            </p:cNvSpPr>
            <p:nvPr/>
          </p:nvSpPr>
          <p:spPr bwMode="auto">
            <a:xfrm>
              <a:off x="2223083" y="3305280"/>
              <a:ext cx="30946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rtl="0">
                <a:spcBef>
                  <a:spcPct val="50000"/>
                </a:spcBef>
              </a:pPr>
              <a:r>
                <a:rPr lang="en-US" sz="1400" b="1" dirty="0" smtClean="0">
                  <a:solidFill>
                    <a:srgbClr val="FFC000"/>
                  </a:solidFill>
                  <a:latin typeface="Lucida Fax" pitchFamily="18" charset="0"/>
                  <a:cs typeface="Times New Roman" pitchFamily="18" charset="0"/>
                </a:rPr>
                <a:t>a</a:t>
              </a:r>
              <a:r>
                <a:rPr lang="en-US" sz="2000" b="1" baseline="-25000" dirty="0" smtClean="0">
                  <a:solidFill>
                    <a:srgbClr val="FFC000"/>
                  </a:solidFill>
                  <a:latin typeface="Lucida Fax" pitchFamily="18" charset="0"/>
                  <a:cs typeface="Times New Roman" pitchFamily="18" charset="0"/>
                </a:rPr>
                <a:t>3</a:t>
              </a:r>
              <a:endParaRPr lang="en-GB" sz="2000" b="1" baseline="-25000" dirty="0">
                <a:solidFill>
                  <a:srgbClr val="FFC000"/>
                </a:solidFill>
                <a:latin typeface="Lucida Fax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6215666" y="2539901"/>
            <a:ext cx="309464" cy="934022"/>
            <a:chOff x="1310781" y="2629205"/>
            <a:chExt cx="309464" cy="934022"/>
          </a:xfrm>
        </p:grpSpPr>
        <p:grpSp>
          <p:nvGrpSpPr>
            <p:cNvPr id="137" name="Group 136"/>
            <p:cNvGrpSpPr/>
            <p:nvPr/>
          </p:nvGrpSpPr>
          <p:grpSpPr>
            <a:xfrm>
              <a:off x="1311229" y="2629205"/>
              <a:ext cx="288925" cy="722312"/>
              <a:chOff x="6966429" y="1001120"/>
              <a:chExt cx="288925" cy="722312"/>
            </a:xfrm>
          </p:grpSpPr>
          <p:sp>
            <p:nvSpPr>
              <p:cNvPr id="139" name="Rectangle 821"/>
              <p:cNvSpPr>
                <a:spLocks noChangeArrowheads="1"/>
              </p:cNvSpPr>
              <p:nvPr/>
            </p:nvSpPr>
            <p:spPr bwMode="auto">
              <a:xfrm>
                <a:off x="7046569" y="1154682"/>
                <a:ext cx="132863" cy="23508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0" name="Freeform 822"/>
              <p:cNvSpPr>
                <a:spLocks/>
              </p:cNvSpPr>
              <p:nvPr/>
            </p:nvSpPr>
            <p:spPr bwMode="auto">
              <a:xfrm>
                <a:off x="7031806" y="1001120"/>
                <a:ext cx="162389" cy="163042"/>
              </a:xfrm>
              <a:custGeom>
                <a:avLst/>
                <a:gdLst/>
                <a:ahLst/>
                <a:cxnLst>
                  <a:cxn ang="0">
                    <a:pos x="123" y="224"/>
                  </a:cxn>
                  <a:cxn ang="0">
                    <a:pos x="140" y="221"/>
                  </a:cxn>
                  <a:cxn ang="0">
                    <a:pos x="156" y="216"/>
                  </a:cxn>
                  <a:cxn ang="0">
                    <a:pos x="170" y="209"/>
                  </a:cxn>
                  <a:cxn ang="0">
                    <a:pos x="184" y="199"/>
                  </a:cxn>
                  <a:cxn ang="0">
                    <a:pos x="195" y="188"/>
                  </a:cxn>
                  <a:cxn ang="0">
                    <a:pos x="206" y="176"/>
                  </a:cxn>
                  <a:cxn ang="0">
                    <a:pos x="214" y="162"/>
                  </a:cxn>
                  <a:cxn ang="0">
                    <a:pos x="220" y="146"/>
                  </a:cxn>
                  <a:cxn ang="0">
                    <a:pos x="223" y="129"/>
                  </a:cxn>
                  <a:cxn ang="0">
                    <a:pos x="224" y="112"/>
                  </a:cxn>
                  <a:cxn ang="0">
                    <a:pos x="223" y="95"/>
                  </a:cxn>
                  <a:cxn ang="0">
                    <a:pos x="220" y="79"/>
                  </a:cxn>
                  <a:cxn ang="0">
                    <a:pos x="214" y="64"/>
                  </a:cxn>
                  <a:cxn ang="0">
                    <a:pos x="206" y="50"/>
                  </a:cxn>
                  <a:cxn ang="0">
                    <a:pos x="195" y="37"/>
                  </a:cxn>
                  <a:cxn ang="0">
                    <a:pos x="184" y="26"/>
                  </a:cxn>
                  <a:cxn ang="0">
                    <a:pos x="170" y="16"/>
                  </a:cxn>
                  <a:cxn ang="0">
                    <a:pos x="156" y="9"/>
                  </a:cxn>
                  <a:cxn ang="0">
                    <a:pos x="140" y="3"/>
                  </a:cxn>
                  <a:cxn ang="0">
                    <a:pos x="123" y="0"/>
                  </a:cxn>
                  <a:cxn ang="0">
                    <a:pos x="106" y="0"/>
                  </a:cxn>
                  <a:cxn ang="0">
                    <a:pos x="89" y="2"/>
                  </a:cxn>
                  <a:cxn ang="0">
                    <a:pos x="73" y="6"/>
                  </a:cxn>
                  <a:cxn ang="0">
                    <a:pos x="58" y="14"/>
                  </a:cxn>
                  <a:cxn ang="0">
                    <a:pos x="45" y="22"/>
                  </a:cxn>
                  <a:cxn ang="0">
                    <a:pos x="33" y="33"/>
                  </a:cxn>
                  <a:cxn ang="0">
                    <a:pos x="22" y="45"/>
                  </a:cxn>
                  <a:cxn ang="0">
                    <a:pos x="13" y="59"/>
                  </a:cxn>
                  <a:cxn ang="0">
                    <a:pos x="6" y="73"/>
                  </a:cxn>
                  <a:cxn ang="0">
                    <a:pos x="2" y="90"/>
                  </a:cxn>
                  <a:cxn ang="0">
                    <a:pos x="0" y="107"/>
                  </a:cxn>
                  <a:cxn ang="0">
                    <a:pos x="0" y="125"/>
                  </a:cxn>
                  <a:cxn ang="0">
                    <a:pos x="3" y="140"/>
                  </a:cxn>
                  <a:cxn ang="0">
                    <a:pos x="8" y="156"/>
                  </a:cxn>
                  <a:cxn ang="0">
                    <a:pos x="16" y="171"/>
                  </a:cxn>
                  <a:cxn ang="0">
                    <a:pos x="25" y="184"/>
                  </a:cxn>
                  <a:cxn ang="0">
                    <a:pos x="36" y="196"/>
                  </a:cxn>
                  <a:cxn ang="0">
                    <a:pos x="48" y="206"/>
                  </a:cxn>
                  <a:cxn ang="0">
                    <a:pos x="63" y="213"/>
                  </a:cxn>
                  <a:cxn ang="0">
                    <a:pos x="78" y="220"/>
                  </a:cxn>
                  <a:cxn ang="0">
                    <a:pos x="95" y="224"/>
                  </a:cxn>
                  <a:cxn ang="0">
                    <a:pos x="112" y="224"/>
                  </a:cxn>
                </a:cxnLst>
                <a:rect l="0" t="0" r="r" b="b"/>
                <a:pathLst>
                  <a:path w="224" h="224">
                    <a:moveTo>
                      <a:pt x="112" y="224"/>
                    </a:moveTo>
                    <a:lnTo>
                      <a:pt x="117" y="224"/>
                    </a:lnTo>
                    <a:lnTo>
                      <a:pt x="123" y="224"/>
                    </a:lnTo>
                    <a:lnTo>
                      <a:pt x="129" y="224"/>
                    </a:lnTo>
                    <a:lnTo>
                      <a:pt x="134" y="223"/>
                    </a:lnTo>
                    <a:lnTo>
                      <a:pt x="140" y="221"/>
                    </a:lnTo>
                    <a:lnTo>
                      <a:pt x="145" y="220"/>
                    </a:lnTo>
                    <a:lnTo>
                      <a:pt x="151" y="218"/>
                    </a:lnTo>
                    <a:lnTo>
                      <a:pt x="156" y="216"/>
                    </a:lnTo>
                    <a:lnTo>
                      <a:pt x="161" y="213"/>
                    </a:lnTo>
                    <a:lnTo>
                      <a:pt x="165" y="212"/>
                    </a:lnTo>
                    <a:lnTo>
                      <a:pt x="170" y="209"/>
                    </a:lnTo>
                    <a:lnTo>
                      <a:pt x="175" y="206"/>
                    </a:lnTo>
                    <a:lnTo>
                      <a:pt x="179" y="202"/>
                    </a:lnTo>
                    <a:lnTo>
                      <a:pt x="184" y="199"/>
                    </a:lnTo>
                    <a:lnTo>
                      <a:pt x="187" y="196"/>
                    </a:lnTo>
                    <a:lnTo>
                      <a:pt x="192" y="192"/>
                    </a:lnTo>
                    <a:lnTo>
                      <a:pt x="195" y="188"/>
                    </a:lnTo>
                    <a:lnTo>
                      <a:pt x="198" y="184"/>
                    </a:lnTo>
                    <a:lnTo>
                      <a:pt x="203" y="179"/>
                    </a:lnTo>
                    <a:lnTo>
                      <a:pt x="206" y="176"/>
                    </a:lnTo>
                    <a:lnTo>
                      <a:pt x="207" y="171"/>
                    </a:lnTo>
                    <a:lnTo>
                      <a:pt x="210" y="167"/>
                    </a:lnTo>
                    <a:lnTo>
                      <a:pt x="214" y="162"/>
                    </a:lnTo>
                    <a:lnTo>
                      <a:pt x="215" y="156"/>
                    </a:lnTo>
                    <a:lnTo>
                      <a:pt x="218" y="151"/>
                    </a:lnTo>
                    <a:lnTo>
                      <a:pt x="220" y="146"/>
                    </a:lnTo>
                    <a:lnTo>
                      <a:pt x="221" y="140"/>
                    </a:lnTo>
                    <a:lnTo>
                      <a:pt x="221" y="135"/>
                    </a:lnTo>
                    <a:lnTo>
                      <a:pt x="223" y="129"/>
                    </a:lnTo>
                    <a:lnTo>
                      <a:pt x="224" y="125"/>
                    </a:lnTo>
                    <a:lnTo>
                      <a:pt x="224" y="118"/>
                    </a:lnTo>
                    <a:lnTo>
                      <a:pt x="224" y="112"/>
                    </a:lnTo>
                    <a:lnTo>
                      <a:pt x="224" y="107"/>
                    </a:lnTo>
                    <a:lnTo>
                      <a:pt x="224" y="101"/>
                    </a:lnTo>
                    <a:lnTo>
                      <a:pt x="223" y="95"/>
                    </a:lnTo>
                    <a:lnTo>
                      <a:pt x="221" y="90"/>
                    </a:lnTo>
                    <a:lnTo>
                      <a:pt x="221" y="84"/>
                    </a:lnTo>
                    <a:lnTo>
                      <a:pt x="220" y="79"/>
                    </a:lnTo>
                    <a:lnTo>
                      <a:pt x="218" y="73"/>
                    </a:lnTo>
                    <a:lnTo>
                      <a:pt x="215" y="69"/>
                    </a:lnTo>
                    <a:lnTo>
                      <a:pt x="214" y="64"/>
                    </a:lnTo>
                    <a:lnTo>
                      <a:pt x="210" y="59"/>
                    </a:lnTo>
                    <a:lnTo>
                      <a:pt x="207" y="55"/>
                    </a:lnTo>
                    <a:lnTo>
                      <a:pt x="206" y="50"/>
                    </a:lnTo>
                    <a:lnTo>
                      <a:pt x="203" y="45"/>
                    </a:lnTo>
                    <a:lnTo>
                      <a:pt x="198" y="40"/>
                    </a:lnTo>
                    <a:lnTo>
                      <a:pt x="195" y="37"/>
                    </a:lnTo>
                    <a:lnTo>
                      <a:pt x="192" y="33"/>
                    </a:lnTo>
                    <a:lnTo>
                      <a:pt x="187" y="30"/>
                    </a:lnTo>
                    <a:lnTo>
                      <a:pt x="184" y="26"/>
                    </a:lnTo>
                    <a:lnTo>
                      <a:pt x="179" y="22"/>
                    </a:lnTo>
                    <a:lnTo>
                      <a:pt x="175" y="19"/>
                    </a:lnTo>
                    <a:lnTo>
                      <a:pt x="170" y="16"/>
                    </a:lnTo>
                    <a:lnTo>
                      <a:pt x="165" y="14"/>
                    </a:lnTo>
                    <a:lnTo>
                      <a:pt x="161" y="11"/>
                    </a:lnTo>
                    <a:lnTo>
                      <a:pt x="156" y="9"/>
                    </a:lnTo>
                    <a:lnTo>
                      <a:pt x="151" y="6"/>
                    </a:lnTo>
                    <a:lnTo>
                      <a:pt x="145" y="5"/>
                    </a:lnTo>
                    <a:lnTo>
                      <a:pt x="140" y="3"/>
                    </a:lnTo>
                    <a:lnTo>
                      <a:pt x="134" y="2"/>
                    </a:lnTo>
                    <a:lnTo>
                      <a:pt x="129" y="2"/>
                    </a:lnTo>
                    <a:lnTo>
                      <a:pt x="123" y="0"/>
                    </a:lnTo>
                    <a:lnTo>
                      <a:pt x="117" y="0"/>
                    </a:lnTo>
                    <a:lnTo>
                      <a:pt x="112" y="0"/>
                    </a:lnTo>
                    <a:lnTo>
                      <a:pt x="106" y="0"/>
                    </a:lnTo>
                    <a:lnTo>
                      <a:pt x="100" y="0"/>
                    </a:lnTo>
                    <a:lnTo>
                      <a:pt x="95" y="2"/>
                    </a:lnTo>
                    <a:lnTo>
                      <a:pt x="89" y="2"/>
                    </a:lnTo>
                    <a:lnTo>
                      <a:pt x="84" y="3"/>
                    </a:lnTo>
                    <a:lnTo>
                      <a:pt x="78" y="5"/>
                    </a:lnTo>
                    <a:lnTo>
                      <a:pt x="73" y="6"/>
                    </a:lnTo>
                    <a:lnTo>
                      <a:pt x="69" y="9"/>
                    </a:lnTo>
                    <a:lnTo>
                      <a:pt x="63" y="11"/>
                    </a:lnTo>
                    <a:lnTo>
                      <a:pt x="58" y="14"/>
                    </a:lnTo>
                    <a:lnTo>
                      <a:pt x="53" y="16"/>
                    </a:lnTo>
                    <a:lnTo>
                      <a:pt x="48" y="19"/>
                    </a:lnTo>
                    <a:lnTo>
                      <a:pt x="45" y="22"/>
                    </a:lnTo>
                    <a:lnTo>
                      <a:pt x="41" y="26"/>
                    </a:lnTo>
                    <a:lnTo>
                      <a:pt x="36" y="30"/>
                    </a:lnTo>
                    <a:lnTo>
                      <a:pt x="33" y="33"/>
                    </a:lnTo>
                    <a:lnTo>
                      <a:pt x="28" y="37"/>
                    </a:lnTo>
                    <a:lnTo>
                      <a:pt x="25" y="40"/>
                    </a:lnTo>
                    <a:lnTo>
                      <a:pt x="22" y="45"/>
                    </a:lnTo>
                    <a:lnTo>
                      <a:pt x="19" y="50"/>
                    </a:lnTo>
                    <a:lnTo>
                      <a:pt x="16" y="55"/>
                    </a:lnTo>
                    <a:lnTo>
                      <a:pt x="13" y="59"/>
                    </a:lnTo>
                    <a:lnTo>
                      <a:pt x="11" y="64"/>
                    </a:lnTo>
                    <a:lnTo>
                      <a:pt x="8" y="69"/>
                    </a:lnTo>
                    <a:lnTo>
                      <a:pt x="6" y="73"/>
                    </a:lnTo>
                    <a:lnTo>
                      <a:pt x="5" y="79"/>
                    </a:lnTo>
                    <a:lnTo>
                      <a:pt x="3" y="84"/>
                    </a:lnTo>
                    <a:lnTo>
                      <a:pt x="2" y="90"/>
                    </a:lnTo>
                    <a:lnTo>
                      <a:pt x="2" y="95"/>
                    </a:lnTo>
                    <a:lnTo>
                      <a:pt x="0" y="101"/>
                    </a:lnTo>
                    <a:lnTo>
                      <a:pt x="0" y="107"/>
                    </a:lnTo>
                    <a:lnTo>
                      <a:pt x="0" y="112"/>
                    </a:lnTo>
                    <a:lnTo>
                      <a:pt x="0" y="118"/>
                    </a:lnTo>
                    <a:lnTo>
                      <a:pt x="0" y="125"/>
                    </a:lnTo>
                    <a:lnTo>
                      <a:pt x="2" y="129"/>
                    </a:lnTo>
                    <a:lnTo>
                      <a:pt x="2" y="135"/>
                    </a:lnTo>
                    <a:lnTo>
                      <a:pt x="3" y="140"/>
                    </a:lnTo>
                    <a:lnTo>
                      <a:pt x="5" y="146"/>
                    </a:lnTo>
                    <a:lnTo>
                      <a:pt x="6" y="151"/>
                    </a:lnTo>
                    <a:lnTo>
                      <a:pt x="8" y="156"/>
                    </a:lnTo>
                    <a:lnTo>
                      <a:pt x="11" y="162"/>
                    </a:lnTo>
                    <a:lnTo>
                      <a:pt x="13" y="167"/>
                    </a:lnTo>
                    <a:lnTo>
                      <a:pt x="16" y="171"/>
                    </a:lnTo>
                    <a:lnTo>
                      <a:pt x="19" y="176"/>
                    </a:lnTo>
                    <a:lnTo>
                      <a:pt x="22" y="179"/>
                    </a:lnTo>
                    <a:lnTo>
                      <a:pt x="25" y="184"/>
                    </a:lnTo>
                    <a:lnTo>
                      <a:pt x="28" y="188"/>
                    </a:lnTo>
                    <a:lnTo>
                      <a:pt x="33" y="192"/>
                    </a:lnTo>
                    <a:lnTo>
                      <a:pt x="36" y="196"/>
                    </a:lnTo>
                    <a:lnTo>
                      <a:pt x="41" y="199"/>
                    </a:lnTo>
                    <a:lnTo>
                      <a:pt x="45" y="202"/>
                    </a:lnTo>
                    <a:lnTo>
                      <a:pt x="48" y="206"/>
                    </a:lnTo>
                    <a:lnTo>
                      <a:pt x="53" y="209"/>
                    </a:lnTo>
                    <a:lnTo>
                      <a:pt x="58" y="212"/>
                    </a:lnTo>
                    <a:lnTo>
                      <a:pt x="63" y="213"/>
                    </a:lnTo>
                    <a:lnTo>
                      <a:pt x="69" y="216"/>
                    </a:lnTo>
                    <a:lnTo>
                      <a:pt x="73" y="218"/>
                    </a:lnTo>
                    <a:lnTo>
                      <a:pt x="78" y="220"/>
                    </a:lnTo>
                    <a:lnTo>
                      <a:pt x="84" y="221"/>
                    </a:lnTo>
                    <a:lnTo>
                      <a:pt x="89" y="223"/>
                    </a:lnTo>
                    <a:lnTo>
                      <a:pt x="95" y="224"/>
                    </a:lnTo>
                    <a:lnTo>
                      <a:pt x="100" y="224"/>
                    </a:lnTo>
                    <a:lnTo>
                      <a:pt x="106" y="224"/>
                    </a:lnTo>
                    <a:lnTo>
                      <a:pt x="112" y="224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" name="Freeform 823"/>
              <p:cNvSpPr>
                <a:spLocks/>
              </p:cNvSpPr>
              <p:nvPr/>
            </p:nvSpPr>
            <p:spPr bwMode="auto">
              <a:xfrm>
                <a:off x="6966429" y="1148995"/>
                <a:ext cx="288925" cy="574437"/>
              </a:xfrm>
              <a:custGeom>
                <a:avLst/>
                <a:gdLst/>
                <a:ahLst/>
                <a:cxnLst>
                  <a:cxn ang="0">
                    <a:pos x="188" y="472"/>
                  </a:cxn>
                  <a:cxn ang="0">
                    <a:pos x="188" y="788"/>
                  </a:cxn>
                  <a:cxn ang="0">
                    <a:pos x="65" y="788"/>
                  </a:cxn>
                  <a:cxn ang="0">
                    <a:pos x="114" y="757"/>
                  </a:cxn>
                  <a:cxn ang="0">
                    <a:pos x="83" y="431"/>
                  </a:cxn>
                  <a:cxn ang="0">
                    <a:pos x="28" y="431"/>
                  </a:cxn>
                  <a:cxn ang="0">
                    <a:pos x="0" y="75"/>
                  </a:cxn>
                  <a:cxn ang="0">
                    <a:pos x="114" y="19"/>
                  </a:cxn>
                  <a:cxn ang="0">
                    <a:pos x="148" y="0"/>
                  </a:cxn>
                  <a:cxn ang="0">
                    <a:pos x="198" y="308"/>
                  </a:cxn>
                  <a:cxn ang="0">
                    <a:pos x="248" y="0"/>
                  </a:cxn>
                  <a:cxn ang="0">
                    <a:pos x="282" y="19"/>
                  </a:cxn>
                  <a:cxn ang="0">
                    <a:pos x="394" y="75"/>
                  </a:cxn>
                  <a:cxn ang="0">
                    <a:pos x="366" y="431"/>
                  </a:cxn>
                  <a:cxn ang="0">
                    <a:pos x="311" y="431"/>
                  </a:cxn>
                  <a:cxn ang="0">
                    <a:pos x="282" y="757"/>
                  </a:cxn>
                  <a:cxn ang="0">
                    <a:pos x="329" y="788"/>
                  </a:cxn>
                  <a:cxn ang="0">
                    <a:pos x="210" y="788"/>
                  </a:cxn>
                  <a:cxn ang="0">
                    <a:pos x="210" y="472"/>
                  </a:cxn>
                  <a:cxn ang="0">
                    <a:pos x="188" y="472"/>
                  </a:cxn>
                </a:cxnLst>
                <a:rect l="0" t="0" r="r" b="b"/>
                <a:pathLst>
                  <a:path w="394" h="788">
                    <a:moveTo>
                      <a:pt x="188" y="472"/>
                    </a:moveTo>
                    <a:lnTo>
                      <a:pt x="188" y="788"/>
                    </a:lnTo>
                    <a:lnTo>
                      <a:pt x="65" y="788"/>
                    </a:lnTo>
                    <a:lnTo>
                      <a:pt x="114" y="757"/>
                    </a:lnTo>
                    <a:lnTo>
                      <a:pt x="83" y="431"/>
                    </a:lnTo>
                    <a:lnTo>
                      <a:pt x="28" y="431"/>
                    </a:lnTo>
                    <a:lnTo>
                      <a:pt x="0" y="75"/>
                    </a:lnTo>
                    <a:lnTo>
                      <a:pt x="114" y="19"/>
                    </a:lnTo>
                    <a:lnTo>
                      <a:pt x="148" y="0"/>
                    </a:lnTo>
                    <a:lnTo>
                      <a:pt x="198" y="308"/>
                    </a:lnTo>
                    <a:lnTo>
                      <a:pt x="248" y="0"/>
                    </a:lnTo>
                    <a:lnTo>
                      <a:pt x="282" y="19"/>
                    </a:lnTo>
                    <a:lnTo>
                      <a:pt x="394" y="75"/>
                    </a:lnTo>
                    <a:lnTo>
                      <a:pt x="366" y="431"/>
                    </a:lnTo>
                    <a:lnTo>
                      <a:pt x="311" y="431"/>
                    </a:lnTo>
                    <a:lnTo>
                      <a:pt x="282" y="757"/>
                    </a:lnTo>
                    <a:lnTo>
                      <a:pt x="329" y="788"/>
                    </a:lnTo>
                    <a:lnTo>
                      <a:pt x="210" y="788"/>
                    </a:lnTo>
                    <a:lnTo>
                      <a:pt x="210" y="472"/>
                    </a:lnTo>
                    <a:lnTo>
                      <a:pt x="188" y="47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" name="Freeform 824"/>
              <p:cNvSpPr>
                <a:spLocks/>
              </p:cNvSpPr>
              <p:nvPr/>
            </p:nvSpPr>
            <p:spPr bwMode="auto">
              <a:xfrm>
                <a:off x="7095074" y="1173641"/>
                <a:ext cx="33743" cy="1535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31"/>
                  </a:cxn>
                  <a:cxn ang="0">
                    <a:pos x="4" y="86"/>
                  </a:cxn>
                  <a:cxn ang="0">
                    <a:pos x="22" y="214"/>
                  </a:cxn>
                  <a:cxn ang="0">
                    <a:pos x="42" y="86"/>
                  </a:cxn>
                  <a:cxn ang="0">
                    <a:pos x="25" y="31"/>
                  </a:cxn>
                  <a:cxn ang="0">
                    <a:pos x="47" y="0"/>
                  </a:cxn>
                  <a:cxn ang="0">
                    <a:pos x="0" y="0"/>
                  </a:cxn>
                </a:cxnLst>
                <a:rect l="0" t="0" r="r" b="b"/>
                <a:pathLst>
                  <a:path w="47" h="214">
                    <a:moveTo>
                      <a:pt x="0" y="0"/>
                    </a:moveTo>
                    <a:lnTo>
                      <a:pt x="19" y="31"/>
                    </a:lnTo>
                    <a:lnTo>
                      <a:pt x="4" y="86"/>
                    </a:lnTo>
                    <a:lnTo>
                      <a:pt x="22" y="214"/>
                    </a:lnTo>
                    <a:lnTo>
                      <a:pt x="42" y="86"/>
                    </a:lnTo>
                    <a:lnTo>
                      <a:pt x="25" y="31"/>
                    </a:lnTo>
                    <a:lnTo>
                      <a:pt x="4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8" name="Text Box 940"/>
            <p:cNvSpPr txBox="1">
              <a:spLocks noChangeArrowheads="1"/>
            </p:cNvSpPr>
            <p:nvPr/>
          </p:nvSpPr>
          <p:spPr bwMode="auto">
            <a:xfrm>
              <a:off x="1310781" y="3347783"/>
              <a:ext cx="30946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rtl="0">
                <a:spcBef>
                  <a:spcPct val="50000"/>
                </a:spcBef>
              </a:pPr>
              <a:r>
                <a:rPr lang="en-US" sz="1400" b="1" dirty="0" smtClean="0">
                  <a:solidFill>
                    <a:srgbClr val="FF0000"/>
                  </a:solidFill>
                  <a:latin typeface="Lucida Fax" pitchFamily="18" charset="0"/>
                  <a:cs typeface="Times New Roman" pitchFamily="18" charset="0"/>
                </a:rPr>
                <a:t>a</a:t>
              </a:r>
              <a:r>
                <a:rPr lang="en-US" sz="2000" b="1" baseline="-25000" dirty="0" smtClean="0">
                  <a:solidFill>
                    <a:srgbClr val="FF0000"/>
                  </a:solidFill>
                  <a:latin typeface="Lucida Fax" pitchFamily="18" charset="0"/>
                  <a:cs typeface="Times New Roman" pitchFamily="18" charset="0"/>
                </a:rPr>
                <a:t>2</a:t>
              </a:r>
              <a:endParaRPr lang="en-GB" sz="2000" b="1" baseline="-25000" dirty="0">
                <a:solidFill>
                  <a:srgbClr val="FF0000"/>
                </a:solidFill>
                <a:latin typeface="Lucida Fax" pitchFamily="18" charset="0"/>
                <a:cs typeface="Times New Roman" pitchFamily="18" charset="0"/>
              </a:endParaRPr>
            </a:p>
          </p:txBody>
        </p:sp>
      </p:grpSp>
      <p:sp>
        <p:nvSpPr>
          <p:cNvPr id="143" name="Rounded Rectangular Callout 142"/>
          <p:cNvSpPr/>
          <p:nvPr/>
        </p:nvSpPr>
        <p:spPr>
          <a:xfrm>
            <a:off x="6403412" y="1700356"/>
            <a:ext cx="696420" cy="804816"/>
          </a:xfrm>
          <a:prstGeom prst="wedgeRoundRectCallout">
            <a:avLst>
              <a:gd name="adj1" fmla="val -39401"/>
              <a:gd name="adj2" fmla="val 69827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Rounded Rectangular Callout 145"/>
          <p:cNvSpPr/>
          <p:nvPr/>
        </p:nvSpPr>
        <p:spPr>
          <a:xfrm>
            <a:off x="7256356" y="1713603"/>
            <a:ext cx="696420" cy="804816"/>
          </a:xfrm>
          <a:prstGeom prst="wedgeRoundRectCallout">
            <a:avLst>
              <a:gd name="adj1" fmla="val -39401"/>
              <a:gd name="adj2" fmla="val 69827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Rounded Rectangular Callout 148"/>
          <p:cNvSpPr/>
          <p:nvPr/>
        </p:nvSpPr>
        <p:spPr>
          <a:xfrm>
            <a:off x="8130920" y="1701883"/>
            <a:ext cx="696420" cy="804816"/>
          </a:xfrm>
          <a:prstGeom prst="wedgeRoundRectCallout">
            <a:avLst>
              <a:gd name="adj1" fmla="val -39401"/>
              <a:gd name="adj2" fmla="val 69827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9" name="Text Box 2"/>
          <p:cNvSpPr txBox="1">
            <a:spLocks noChangeArrowheads="1"/>
          </p:cNvSpPr>
          <p:nvPr/>
        </p:nvSpPr>
        <p:spPr bwMode="auto">
          <a:xfrm>
            <a:off x="352886" y="4309808"/>
            <a:ext cx="8684285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dirty="0" smtClean="0">
                <a:solidFill>
                  <a:srgbClr val="00007D"/>
                </a:solidFill>
                <a:latin typeface="+mj-lt"/>
              </a:rPr>
              <a:t>Ueda </a:t>
            </a:r>
            <a:r>
              <a:rPr lang="en-GB" sz="2100" i="1" dirty="0" smtClean="0">
                <a:solidFill>
                  <a:srgbClr val="00007D"/>
                </a:solidFill>
                <a:latin typeface="+mj-lt"/>
              </a:rPr>
              <a:t>et al.</a:t>
            </a:r>
            <a:r>
              <a:rPr lang="en-GB" sz="2100" dirty="0" smtClean="0">
                <a:solidFill>
                  <a:srgbClr val="00007D"/>
                </a:solidFill>
                <a:latin typeface="+mj-lt"/>
              </a:rPr>
              <a:t> [2010] studied coalition structure generation where:</a:t>
            </a:r>
          </a:p>
          <a:p>
            <a:endParaRPr lang="en-GB" sz="1100" dirty="0" smtClean="0">
              <a:solidFill>
                <a:srgbClr val="00007D"/>
              </a:solidFill>
              <a:latin typeface="+mj-lt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100" dirty="0">
                <a:solidFill>
                  <a:srgbClr val="00007D"/>
                </a:solidFill>
                <a:latin typeface="+mj-lt"/>
              </a:rPr>
              <a:t>the multi-agent system is represented as one big </a:t>
            </a:r>
            <a:r>
              <a:rPr lang="en-GB" sz="2100" dirty="0" smtClean="0">
                <a:solidFill>
                  <a:srgbClr val="00007D"/>
                </a:solidFill>
                <a:latin typeface="+mj-lt"/>
              </a:rPr>
              <a:t>DCOP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1100" dirty="0" smtClean="0">
              <a:solidFill>
                <a:srgbClr val="00007D"/>
              </a:solidFill>
              <a:latin typeface="+mj-lt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100" dirty="0" smtClean="0">
                <a:solidFill>
                  <a:srgbClr val="00007D"/>
                </a:solidFill>
                <a:latin typeface="+mj-lt"/>
              </a:rPr>
              <a:t>every </a:t>
            </a:r>
            <a:r>
              <a:rPr lang="en-GB" sz="2100" dirty="0">
                <a:solidFill>
                  <a:srgbClr val="00007D"/>
                </a:solidFill>
                <a:latin typeface="+mj-lt"/>
              </a:rPr>
              <a:t>coalition's value is computed as the optimal solution of the DCOP among the agents of that coalition.</a:t>
            </a:r>
          </a:p>
        </p:txBody>
      </p:sp>
      <p:sp>
        <p:nvSpPr>
          <p:cNvPr id="240" name="Text Box 940"/>
          <p:cNvSpPr txBox="1">
            <a:spLocks noChangeArrowheads="1"/>
          </p:cNvSpPr>
          <p:nvPr/>
        </p:nvSpPr>
        <p:spPr bwMode="auto">
          <a:xfrm>
            <a:off x="6406874" y="1207207"/>
            <a:ext cx="74126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 b="1" dirty="0" smtClean="0">
                <a:solidFill>
                  <a:prstClr val="black">
                    <a:lumMod val="85000"/>
                    <a:lumOff val="15000"/>
                  </a:prstClr>
                </a:solidFill>
                <a:cs typeface="Times New Roman" pitchFamily="18" charset="0"/>
              </a:rPr>
              <a:t>Possible actions</a:t>
            </a:r>
            <a:endParaRPr lang="en-GB" sz="2000" b="1" baseline="-250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241" name="Text Box 940"/>
          <p:cNvSpPr txBox="1">
            <a:spLocks noChangeArrowheads="1"/>
          </p:cNvSpPr>
          <p:nvPr/>
        </p:nvSpPr>
        <p:spPr bwMode="auto">
          <a:xfrm>
            <a:off x="7245757" y="1213978"/>
            <a:ext cx="74126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 b="1" dirty="0" smtClean="0">
                <a:solidFill>
                  <a:prstClr val="black">
                    <a:lumMod val="85000"/>
                    <a:lumOff val="15000"/>
                  </a:prstClr>
                </a:solidFill>
                <a:cs typeface="Times New Roman" pitchFamily="18" charset="0"/>
              </a:rPr>
              <a:t>Possible actions</a:t>
            </a:r>
            <a:endParaRPr lang="en-GB" sz="2000" b="1" baseline="-250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242" name="Text Box 940"/>
          <p:cNvSpPr txBox="1">
            <a:spLocks noChangeArrowheads="1"/>
          </p:cNvSpPr>
          <p:nvPr/>
        </p:nvSpPr>
        <p:spPr bwMode="auto">
          <a:xfrm>
            <a:off x="8122563" y="1207206"/>
            <a:ext cx="74126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 b="1" dirty="0" smtClean="0">
                <a:solidFill>
                  <a:prstClr val="black">
                    <a:lumMod val="85000"/>
                    <a:lumOff val="15000"/>
                  </a:prstClr>
                </a:solidFill>
                <a:cs typeface="Times New Roman" pitchFamily="18" charset="0"/>
              </a:rPr>
              <a:t>Possible actions</a:t>
            </a:r>
            <a:endParaRPr lang="en-GB" sz="2000" b="1" baseline="-250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3" name="Text Box 940"/>
              <p:cNvSpPr txBox="1">
                <a:spLocks noChangeArrowheads="1"/>
              </p:cNvSpPr>
              <p:nvPr/>
            </p:nvSpPr>
            <p:spPr bwMode="auto">
              <a:xfrm>
                <a:off x="5570475" y="1635644"/>
                <a:ext cx="682342" cy="7709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0" tIns="0" rIns="0" bIns="0">
                <a:spAutoFit/>
              </a:bodyPr>
              <a:lstStyle/>
              <a:p>
                <a:pPr algn="ctr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GB" sz="16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𝟏</m:t>
                          </m:r>
                          <m:r>
                            <a:rPr lang="en-GB" sz="16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GB" sz="1600" b="1" i="1" baseline="-25000" dirty="0" smtClean="0">
                  <a:solidFill>
                    <a:srgbClr val="0070C0"/>
                  </a:solidFill>
                  <a:latin typeface="Cambria Math" pitchFamily="18" charset="0"/>
                  <a:ea typeface="Cambria Math" pitchFamily="18" charset="0"/>
                  <a:cs typeface="Times New Roman" pitchFamily="18" charset="0"/>
                </a:endParaRPr>
              </a:p>
              <a:p>
                <a:pPr algn="ctr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1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GB" sz="1600" b="1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𝟏</m:t>
                          </m:r>
                          <m:r>
                            <a:rPr lang="en-GB" sz="1600" b="1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GB" sz="1600" b="1" i="1" baseline="-25000" dirty="0">
                  <a:solidFill>
                    <a:srgbClr val="0070C0"/>
                  </a:solidFill>
                  <a:latin typeface="Cambria Math" pitchFamily="18" charset="0"/>
                  <a:ea typeface="Cambria Math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43" name="Text Box 9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70475" y="1635644"/>
                <a:ext cx="682342" cy="77098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4" name="Text Box 940"/>
              <p:cNvSpPr txBox="1">
                <a:spLocks noChangeArrowheads="1"/>
              </p:cNvSpPr>
              <p:nvPr/>
            </p:nvSpPr>
            <p:spPr bwMode="auto">
              <a:xfrm>
                <a:off x="6417490" y="1668285"/>
                <a:ext cx="682342" cy="7709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0" tIns="0" rIns="0" bIns="0">
                <a:spAutoFit/>
              </a:bodyPr>
              <a:lstStyle/>
              <a:p>
                <a:pPr algn="ctr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GB" sz="16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𝟐</m:t>
                          </m:r>
                          <m:r>
                            <a:rPr lang="en-GB" sz="16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GB" sz="1600" b="1" i="1" baseline="-25000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  <a:cs typeface="Times New Roman" pitchFamily="18" charset="0"/>
                </a:endParaRPr>
              </a:p>
              <a:p>
                <a:pPr algn="ctr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GB" sz="16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𝟐</m:t>
                          </m:r>
                          <m:r>
                            <a:rPr lang="en-GB" sz="16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GB" sz="1600" b="1" i="1" baseline="-25000" dirty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44" name="Text Box 9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17490" y="1668285"/>
                <a:ext cx="682342" cy="77098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5" name="Text Box 940"/>
              <p:cNvSpPr txBox="1">
                <a:spLocks noChangeArrowheads="1"/>
              </p:cNvSpPr>
              <p:nvPr/>
            </p:nvSpPr>
            <p:spPr bwMode="auto">
              <a:xfrm>
                <a:off x="8144998" y="1668285"/>
                <a:ext cx="682342" cy="7709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0" tIns="0" rIns="0" bIns="0">
                <a:spAutoFit/>
              </a:bodyPr>
              <a:lstStyle/>
              <a:p>
                <a:pPr algn="ctr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1" i="1" smtClean="0">
                              <a:solidFill>
                                <a:srgbClr val="00CC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GB" sz="1600" b="1" i="1" smtClean="0">
                              <a:solidFill>
                                <a:srgbClr val="00CC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smtClean="0">
                              <a:solidFill>
                                <a:srgbClr val="00CC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𝟒</m:t>
                          </m:r>
                          <m:r>
                            <a:rPr lang="en-GB" sz="1600" b="1" i="1" smtClean="0">
                              <a:solidFill>
                                <a:srgbClr val="00CC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smtClean="0">
                              <a:solidFill>
                                <a:srgbClr val="00CC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GB" sz="1600" b="1" i="1" baseline="-25000" dirty="0" smtClean="0">
                  <a:solidFill>
                    <a:srgbClr val="00CC00"/>
                  </a:solidFill>
                  <a:latin typeface="Cambria Math" pitchFamily="18" charset="0"/>
                  <a:ea typeface="Cambria Math" pitchFamily="18" charset="0"/>
                  <a:cs typeface="Times New Roman" pitchFamily="18" charset="0"/>
                </a:endParaRPr>
              </a:p>
              <a:p>
                <a:pPr algn="ctr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1" i="1">
                              <a:solidFill>
                                <a:srgbClr val="00CC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GB" sz="1600" b="1" i="1">
                              <a:solidFill>
                                <a:srgbClr val="00CC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smtClean="0">
                              <a:solidFill>
                                <a:srgbClr val="00CC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𝟒</m:t>
                          </m:r>
                          <m:r>
                            <a:rPr lang="en-GB" sz="1600" b="1" i="1">
                              <a:solidFill>
                                <a:srgbClr val="00CC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smtClean="0">
                              <a:solidFill>
                                <a:srgbClr val="00CC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GB" sz="1600" b="1" i="1" baseline="-25000" dirty="0">
                  <a:solidFill>
                    <a:srgbClr val="00CC00"/>
                  </a:solidFill>
                  <a:latin typeface="Cambria Math" pitchFamily="18" charset="0"/>
                  <a:ea typeface="Cambria Math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45" name="Text Box 9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44998" y="1668285"/>
                <a:ext cx="682342" cy="77098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6" name="Text Box 940"/>
              <p:cNvSpPr txBox="1">
                <a:spLocks noChangeArrowheads="1"/>
              </p:cNvSpPr>
              <p:nvPr/>
            </p:nvSpPr>
            <p:spPr bwMode="auto">
              <a:xfrm>
                <a:off x="7289948" y="1698989"/>
                <a:ext cx="682342" cy="7709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0" tIns="0" rIns="0" bIns="0">
                <a:spAutoFit/>
              </a:bodyPr>
              <a:lstStyle/>
              <a:p>
                <a:pPr algn="ctr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1" i="1" smtClean="0">
                              <a:solidFill>
                                <a:srgbClr val="E6AF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GB" sz="1600" b="1" i="1" smtClean="0">
                              <a:solidFill>
                                <a:srgbClr val="E6AF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smtClean="0">
                              <a:solidFill>
                                <a:srgbClr val="E6AF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𝟑</m:t>
                          </m:r>
                          <m:r>
                            <a:rPr lang="en-GB" sz="1600" b="1" i="1" smtClean="0">
                              <a:solidFill>
                                <a:srgbClr val="E6AF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smtClean="0">
                              <a:solidFill>
                                <a:srgbClr val="E6AF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GB" sz="1600" b="1" i="1" baseline="-25000" dirty="0" smtClean="0">
                  <a:solidFill>
                    <a:srgbClr val="E6AF00"/>
                  </a:solidFill>
                  <a:latin typeface="Cambria Math" pitchFamily="18" charset="0"/>
                  <a:ea typeface="Cambria Math" pitchFamily="18" charset="0"/>
                  <a:cs typeface="Times New Roman" pitchFamily="18" charset="0"/>
                </a:endParaRPr>
              </a:p>
              <a:p>
                <a:pPr algn="ctr">
                  <a:lnSpc>
                    <a:spcPct val="150000"/>
                  </a:lnSpc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1" i="1">
                              <a:solidFill>
                                <a:srgbClr val="E6AF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GB" sz="1600" b="1" i="1">
                              <a:solidFill>
                                <a:srgbClr val="E6AF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smtClean="0">
                              <a:solidFill>
                                <a:srgbClr val="E6AF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𝟑</m:t>
                          </m:r>
                          <m:r>
                            <a:rPr lang="en-GB" sz="1600" b="1" i="1">
                              <a:solidFill>
                                <a:srgbClr val="E6AF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smtClean="0">
                              <a:solidFill>
                                <a:srgbClr val="E6AF00"/>
                              </a:solidFill>
                              <a:latin typeface="Cambria Math"/>
                              <a:ea typeface="Cambria Math" pitchFamily="18" charset="0"/>
                              <a:cs typeface="Times New Roman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GB" sz="1600" b="1" i="1" baseline="-25000" dirty="0">
                  <a:solidFill>
                    <a:srgbClr val="E6AF00"/>
                  </a:solidFill>
                  <a:latin typeface="Cambria Math" pitchFamily="18" charset="0"/>
                  <a:ea typeface="Cambria Math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46" name="Text Box 9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89948" y="1698989"/>
                <a:ext cx="682342" cy="77098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130</a:t>
            </a:fld>
            <a:endParaRPr lang="en-US"/>
          </a:p>
        </p:txBody>
      </p:sp>
      <p:sp>
        <p:nvSpPr>
          <p:cNvPr id="46" name="Rectangle 45"/>
          <p:cNvSpPr>
            <a:spLocks noChangeArrowheads="1"/>
          </p:cNvSpPr>
          <p:nvPr/>
        </p:nvSpPr>
        <p:spPr bwMode="auto">
          <a:xfrm>
            <a:off x="492369" y="120099"/>
            <a:ext cx="841423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DCOP - Distributed Constraint Optimization</a:t>
            </a:r>
            <a:endParaRPr lang="en-GB" sz="22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51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" grpId="0"/>
    </p:bld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28412" y="951354"/>
            <a:ext cx="8378196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buBlip>
                <a:blip r:embed="rId2"/>
              </a:buBlip>
            </a:pPr>
            <a:r>
              <a:rPr lang="en-GB" sz="2100" dirty="0" smtClean="0">
                <a:solidFill>
                  <a:srgbClr val="00007D"/>
                </a:solidFill>
                <a:latin typeface="+mj-lt"/>
              </a:rPr>
              <a:t>Solving a DCOP is NP-hard. So, computing the values of all coalitions requires </a:t>
            </a:r>
            <a:r>
              <a:rPr lang="en-GB" sz="2100" b="1" dirty="0" smtClean="0">
                <a:solidFill>
                  <a:srgbClr val="00007D"/>
                </a:solidFill>
                <a:latin typeface="+mj-lt"/>
              </a:rPr>
              <a:t>solving 2</a:t>
            </a:r>
            <a:r>
              <a:rPr lang="en-GB" sz="2100" b="1" baseline="30000" dirty="0" smtClean="0">
                <a:solidFill>
                  <a:srgbClr val="00007D"/>
                </a:solidFill>
                <a:latin typeface="+mj-lt"/>
              </a:rPr>
              <a:t>n</a:t>
            </a:r>
            <a:r>
              <a:rPr lang="en-GB" sz="2100" b="1" dirty="0" smtClean="0">
                <a:solidFill>
                  <a:srgbClr val="00007D"/>
                </a:solidFill>
                <a:latin typeface="+mj-lt"/>
              </a:rPr>
              <a:t> NP-hard problems!</a:t>
            </a:r>
          </a:p>
          <a:p>
            <a:pPr marL="342900" indent="-342900">
              <a:buBlip>
                <a:blip r:embed="rId2"/>
              </a:buBlip>
            </a:pPr>
            <a:endParaRPr lang="en-GB" sz="3000" b="1" dirty="0">
              <a:solidFill>
                <a:srgbClr val="00007D"/>
              </a:solidFill>
              <a:latin typeface="+mj-lt"/>
            </a:endParaRPr>
          </a:p>
          <a:p>
            <a:pPr marL="342900" indent="-342900">
              <a:buBlip>
                <a:blip r:embed="rId2"/>
              </a:buBlip>
            </a:pPr>
            <a:r>
              <a:rPr lang="en-GB" sz="2100" b="1" dirty="0" smtClean="0">
                <a:solidFill>
                  <a:srgbClr val="00007D"/>
                </a:solidFill>
                <a:latin typeface="+mj-lt"/>
              </a:rPr>
              <a:t>So, how do we find an optimal coalition structure?</a:t>
            </a:r>
            <a:endParaRPr lang="en-GB" sz="2100" dirty="0" smtClean="0">
              <a:solidFill>
                <a:srgbClr val="00007D"/>
              </a:solidFill>
              <a:latin typeface="+mj-lt"/>
            </a:endParaRPr>
          </a:p>
          <a:p>
            <a:endParaRPr lang="en-GB" sz="1000" dirty="0" smtClean="0">
              <a:solidFill>
                <a:srgbClr val="00007D"/>
              </a:solidFill>
              <a:latin typeface="+mj-lt"/>
            </a:endParaRPr>
          </a:p>
          <a:p>
            <a:pPr marL="273050"/>
            <a:r>
              <a:rPr lang="en-GB" sz="2100" dirty="0" smtClean="0">
                <a:solidFill>
                  <a:srgbClr val="00007D"/>
                </a:solidFill>
                <a:latin typeface="+mj-lt"/>
              </a:rPr>
              <a:t>But who said we must follow the conventional method? which is:</a:t>
            </a:r>
          </a:p>
          <a:p>
            <a:endParaRPr lang="en-GB" sz="1000" dirty="0" smtClean="0">
              <a:solidFill>
                <a:srgbClr val="00007D"/>
              </a:solidFill>
              <a:latin typeface="+mj-lt"/>
            </a:endParaRPr>
          </a:p>
          <a:p>
            <a:pPr marL="622300" indent="-355600">
              <a:buFont typeface="+mj-lt"/>
              <a:buAutoNum type="arabicPeriod"/>
            </a:pPr>
            <a:r>
              <a:rPr lang="en-GB" sz="2100" dirty="0" smtClean="0">
                <a:solidFill>
                  <a:srgbClr val="00007D"/>
                </a:solidFill>
                <a:latin typeface="+mj-lt"/>
              </a:rPr>
              <a:t>compute values of all coalitions, and then</a:t>
            </a:r>
          </a:p>
          <a:p>
            <a:pPr marL="622300" indent="-355600">
              <a:buFont typeface="+mj-lt"/>
              <a:buAutoNum type="arabicPeriod"/>
            </a:pPr>
            <a:endParaRPr lang="en-GB" sz="1000" dirty="0" smtClean="0">
              <a:solidFill>
                <a:srgbClr val="00007D"/>
              </a:solidFill>
              <a:latin typeface="+mj-lt"/>
            </a:endParaRPr>
          </a:p>
          <a:p>
            <a:pPr marL="622300" indent="-355600">
              <a:buFont typeface="+mj-lt"/>
              <a:buAutoNum type="arabicPeriod"/>
            </a:pPr>
            <a:r>
              <a:rPr lang="en-GB" sz="2100" dirty="0" smtClean="0">
                <a:solidFill>
                  <a:srgbClr val="00007D"/>
                </a:solidFill>
                <a:latin typeface="+mj-lt"/>
              </a:rPr>
              <a:t>find the best combination of disjoint and exhaustive coalitions</a:t>
            </a:r>
          </a:p>
          <a:p>
            <a:endParaRPr lang="en-GB" sz="3000" dirty="0" smtClean="0">
              <a:solidFill>
                <a:srgbClr val="00007D"/>
              </a:solidFill>
              <a:latin typeface="+mj-lt"/>
            </a:endParaRPr>
          </a:p>
          <a:p>
            <a:pPr marL="342900" indent="-342900">
              <a:buBlip>
                <a:blip r:embed="rId2"/>
              </a:buBlip>
            </a:pPr>
            <a:r>
              <a:rPr lang="en-GB" sz="2100" dirty="0" smtClean="0">
                <a:solidFill>
                  <a:srgbClr val="00007D"/>
                </a:solidFill>
                <a:latin typeface="+mj-lt"/>
              </a:rPr>
              <a:t>We can represent the problem differently, so that an optimal coalition structure can be found by solving a single DCOP !</a:t>
            </a:r>
          </a:p>
          <a:p>
            <a:endParaRPr lang="en-GB" sz="3000" dirty="0">
              <a:solidFill>
                <a:srgbClr val="00007D"/>
              </a:solidFill>
              <a:latin typeface="+mj-lt"/>
            </a:endParaRPr>
          </a:p>
          <a:p>
            <a:pPr marL="342900" indent="-342900">
              <a:buBlip>
                <a:blip r:embed="rId2"/>
              </a:buBlip>
            </a:pPr>
            <a:r>
              <a:rPr lang="en-GB" sz="2100" dirty="0">
                <a:solidFill>
                  <a:srgbClr val="00007D"/>
                </a:solidFill>
              </a:rPr>
              <a:t>The modification is controlled by a single parameter, </a:t>
            </a:r>
            <a:r>
              <a:rPr lang="en-GB" sz="2100" b="1" dirty="0">
                <a:solidFill>
                  <a:srgbClr val="FF0000"/>
                </a:solidFill>
                <a:sym typeface="Symbol"/>
              </a:rPr>
              <a:t></a:t>
            </a:r>
            <a:r>
              <a:rPr lang="en-GB" sz="2100" dirty="0">
                <a:solidFill>
                  <a:srgbClr val="00007D"/>
                </a:solidFill>
                <a:sym typeface="Symbol"/>
              </a:rPr>
              <a:t>, which specifies the max number of permitted </a:t>
            </a:r>
            <a:r>
              <a:rPr lang="en-GB" sz="2100" i="1" dirty="0">
                <a:solidFill>
                  <a:srgbClr val="00007D"/>
                </a:solidFill>
                <a:sym typeface="Symbol"/>
              </a:rPr>
              <a:t>“multi-agent”</a:t>
            </a:r>
            <a:r>
              <a:rPr lang="en-GB" sz="2100" dirty="0">
                <a:solidFill>
                  <a:srgbClr val="00007D"/>
                </a:solidFill>
                <a:sym typeface="Symbol"/>
              </a:rPr>
              <a:t> </a:t>
            </a:r>
            <a:r>
              <a:rPr lang="en-GB" sz="2100" dirty="0" smtClean="0">
                <a:solidFill>
                  <a:srgbClr val="00007D"/>
                </a:solidFill>
                <a:sym typeface="Symbol"/>
              </a:rPr>
              <a:t>coalitions</a:t>
            </a:r>
            <a:endParaRPr lang="en-GB" sz="2100" dirty="0">
              <a:solidFill>
                <a:srgbClr val="00007D"/>
              </a:solidFill>
              <a:latin typeface="+mj-lt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92369" y="120099"/>
            <a:ext cx="841423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DCOP - Distributed Constraint Optimization (continued…</a:t>
            </a:r>
            <a:r>
              <a:rPr lang="en-GB" sz="22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)</a:t>
            </a:r>
            <a:endParaRPr lang="en-GB" sz="22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933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92369" y="120099"/>
            <a:ext cx="841423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DCOP - Distributed Constraint Optimization (continued…</a:t>
            </a:r>
            <a:r>
              <a:rPr lang="en-GB" sz="22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)</a:t>
            </a:r>
            <a:endParaRPr lang="en-GB" sz="22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 Box 2"/>
              <p:cNvSpPr txBox="1">
                <a:spLocks noChangeArrowheads="1"/>
              </p:cNvSpPr>
              <p:nvPr/>
            </p:nvSpPr>
            <p:spPr bwMode="auto">
              <a:xfrm>
                <a:off x="379476" y="783072"/>
                <a:ext cx="8263896" cy="505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GB" sz="2200" dirty="0" smtClean="0">
                    <a:solidFill>
                      <a:srgbClr val="00007D"/>
                    </a:solidFill>
                    <a:sym typeface="Symbol"/>
                  </a:rPr>
                  <a:t>Every action,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1" i="1" smtClean="0">
                            <a:solidFill>
                              <a:srgbClr val="00007D"/>
                            </a:solidFill>
                            <a:latin typeface="Cambria Math"/>
                            <a:ea typeface="Cambria Math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GB" sz="2200" b="1" i="1">
                            <a:solidFill>
                              <a:srgbClr val="00007D"/>
                            </a:solidFill>
                            <a:latin typeface="Cambria Math"/>
                            <a:ea typeface="Cambria Math" pitchFamily="18" charset="0"/>
                            <a:cs typeface="Times New Roman" pitchFamily="18" charset="0"/>
                          </a:rPr>
                          <m:t>𝒅</m:t>
                        </m:r>
                      </m:e>
                      <m:sub>
                        <m:r>
                          <a:rPr lang="en-GB" sz="2200" b="1" i="1" smtClean="0">
                            <a:solidFill>
                              <a:srgbClr val="00007D"/>
                            </a:solidFill>
                            <a:latin typeface="Cambria Math"/>
                            <a:ea typeface="Cambria Math" pitchFamily="18" charset="0"/>
                            <a:cs typeface="Times New Roman" pitchFamily="18" charset="0"/>
                          </a:rPr>
                          <m:t>𝒊</m:t>
                        </m:r>
                        <m:r>
                          <a:rPr lang="en-GB" sz="2200" b="1" i="1">
                            <a:solidFill>
                              <a:srgbClr val="00007D"/>
                            </a:solidFill>
                            <a:latin typeface="Cambria Math"/>
                            <a:ea typeface="Cambria Math" pitchFamily="18" charset="0"/>
                            <a:cs typeface="Times New Roman" pitchFamily="18" charset="0"/>
                          </a:rPr>
                          <m:t>,</m:t>
                        </m:r>
                        <m:r>
                          <a:rPr lang="en-GB" sz="2200" b="1" i="1" smtClean="0">
                            <a:solidFill>
                              <a:srgbClr val="00007D"/>
                            </a:solidFill>
                            <a:latin typeface="Cambria Math"/>
                            <a:ea typeface="Cambria Math" pitchFamily="18" charset="0"/>
                            <a:cs typeface="Times New Roman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n-GB" sz="2200" dirty="0" smtClean="0">
                    <a:solidFill>
                      <a:srgbClr val="00007D"/>
                    </a:solidFill>
                    <a:sym typeface="Symbol"/>
                  </a:rPr>
                  <a:t> , is replaced with: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200" b="1" i="1" smtClean="0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GB" sz="2200" b="1" i="1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  <m:t>𝒅</m:t>
                        </m:r>
                      </m:e>
                      <m:sub>
                        <m:r>
                          <a:rPr lang="en-GB" sz="2200" b="1" i="1" smtClean="0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  <m:t>𝒊</m:t>
                        </m:r>
                        <m:r>
                          <a:rPr lang="en-GB" sz="2200" b="1" i="1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  <m:t>,</m:t>
                        </m:r>
                        <m:r>
                          <a:rPr lang="en-GB" sz="2200" b="1" i="1" smtClean="0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  <m:t>𝒋</m:t>
                        </m:r>
                      </m:sub>
                      <m:sup>
                        <m:r>
                          <a:rPr lang="en-GB" sz="2200" b="1" i="1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  <m:r>
                          <a:rPr lang="en-GB" sz="2200" b="1" i="1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sup>
                    </m:sSubSup>
                  </m:oMath>
                </a14:m>
                <a:r>
                  <a:rPr lang="en-GB" sz="2200" b="1" dirty="0" smtClean="0">
                    <a:solidFill>
                      <a:srgbClr val="00007D"/>
                    </a:solidFill>
                    <a:sym typeface="Symbol"/>
                  </a:rPr>
                  <a:t>  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200" b="1" i="1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GB" sz="2200" b="1" i="1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  <m:t>𝒅</m:t>
                        </m:r>
                      </m:e>
                      <m:sub>
                        <m:r>
                          <a:rPr lang="en-GB" sz="2200" b="1" i="1" smtClean="0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  <m:t>𝒊</m:t>
                        </m:r>
                        <m:r>
                          <a:rPr lang="en-GB" sz="2200" b="1" i="1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  <m:t>,</m:t>
                        </m:r>
                        <m:r>
                          <a:rPr lang="en-GB" sz="2200" b="1" i="1" smtClean="0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  <m:t>𝒋</m:t>
                        </m:r>
                      </m:sub>
                      <m:sup>
                        <m:r>
                          <a:rPr lang="en-GB" sz="2200" b="1" i="1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  <m:r>
                          <a:rPr lang="en-GB" sz="2200" b="1" i="1" smtClean="0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GB" sz="2200" b="1" dirty="0" smtClean="0">
                    <a:solidFill>
                      <a:srgbClr val="00007D"/>
                    </a:solidFill>
                    <a:sym typeface="Symbol"/>
                  </a:rPr>
                  <a:t>  ,   … ,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200" b="1" i="1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GB" sz="2200" b="1" i="1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  <m:t>𝒅</m:t>
                        </m:r>
                      </m:e>
                      <m:sub>
                        <m:r>
                          <a:rPr lang="en-GB" sz="2200" b="1" i="1" smtClean="0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  <m:t>𝒊</m:t>
                        </m:r>
                        <m:r>
                          <a:rPr lang="en-GB" sz="2200" b="1" i="1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  <m:t>,</m:t>
                        </m:r>
                        <m:r>
                          <a:rPr lang="en-GB" sz="2200" b="1" i="1" smtClean="0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  <m:t>𝒋</m:t>
                        </m:r>
                      </m:sub>
                      <m:sup>
                        <m:r>
                          <a:rPr lang="en-GB" sz="2200" b="1" i="1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  <m:r>
                          <a:rPr lang="en-GB" sz="2200" b="1" i="1" smtClean="0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</m:t>
                        </m:r>
                      </m:sup>
                    </m:sSubSup>
                  </m:oMath>
                </a14:m>
                <a:r>
                  <a:rPr lang="en-GB" sz="2200" b="1" dirty="0" smtClean="0">
                    <a:solidFill>
                      <a:srgbClr val="00007D"/>
                    </a:solidFill>
                    <a:sym typeface="Symbol"/>
                  </a:rPr>
                  <a:t>  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200" b="1" i="1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GB" sz="2200" b="1" i="1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  <m:t>𝒅</m:t>
                        </m:r>
                      </m:e>
                      <m:sub>
                        <m:r>
                          <a:rPr lang="en-GB" sz="2200" b="1" i="1" smtClean="0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  <m:t>𝒊</m:t>
                        </m:r>
                        <m:r>
                          <a:rPr lang="en-GB" sz="2200" b="1" i="1" smtClean="0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  <m:t>,</m:t>
                        </m:r>
                        <m:r>
                          <a:rPr lang="en-GB" sz="2200" b="1" i="1" smtClean="0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  <m:t>𝒋</m:t>
                        </m:r>
                      </m:sub>
                      <m:sup>
                        <m:r>
                          <a:rPr lang="en-GB" sz="2200" b="1" i="1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  <m:r>
                          <a:rPr lang="en-GB" sz="2200" b="1" i="1" smtClean="0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  <m:t>𝒊𝒏𝒅</m:t>
                        </m:r>
                        <m:r>
                          <a:rPr lang="en-GB" sz="2200" b="1" i="1" smtClean="0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  <m:t>.</m:t>
                        </m:r>
                      </m:sup>
                    </m:sSubSup>
                  </m:oMath>
                </a14:m>
                <a:endParaRPr lang="en-GB" sz="2200" b="1" i="1" baseline="-25000" dirty="0">
                  <a:solidFill>
                    <a:srgbClr val="00007D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4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9476" y="783072"/>
                <a:ext cx="8263896" cy="505523"/>
              </a:xfrm>
              <a:prstGeom prst="rect">
                <a:avLst/>
              </a:prstGeom>
              <a:blipFill rotWithShape="1">
                <a:blip r:embed="rId2"/>
                <a:stretch>
                  <a:fillRect l="-885" b="-1566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8" name="Group 107"/>
          <p:cNvGrpSpPr/>
          <p:nvPr/>
        </p:nvGrpSpPr>
        <p:grpSpPr>
          <a:xfrm>
            <a:off x="3468397" y="3510590"/>
            <a:ext cx="812701" cy="872628"/>
            <a:chOff x="3468397" y="4672800"/>
            <a:chExt cx="812701" cy="872628"/>
          </a:xfrm>
        </p:grpSpPr>
        <p:sp>
          <p:nvSpPr>
            <p:cNvPr id="8" name="Right Arrow 7"/>
            <p:cNvSpPr/>
            <p:nvPr/>
          </p:nvSpPr>
          <p:spPr>
            <a:xfrm>
              <a:off x="3468397" y="4672800"/>
              <a:ext cx="812701" cy="872628"/>
            </a:xfrm>
            <a:prstGeom prst="rightArrow">
              <a:avLst/>
            </a:prstGeom>
            <a:noFill/>
            <a:ln w="19050">
              <a:solidFill>
                <a:srgbClr val="000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Text Box 940"/>
            <p:cNvSpPr txBox="1">
              <a:spLocks noChangeArrowheads="1"/>
            </p:cNvSpPr>
            <p:nvPr/>
          </p:nvSpPr>
          <p:spPr bwMode="auto">
            <a:xfrm>
              <a:off x="3515696" y="4942805"/>
              <a:ext cx="61875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2000" b="1" dirty="0" smtClean="0">
                  <a:solidFill>
                    <a:srgbClr val="00007D"/>
                  </a:solidFill>
                  <a:cs typeface="Times New Roman" pitchFamily="18" charset="0"/>
                  <a:sym typeface="Symbol"/>
                </a:rPr>
                <a:t> = 2</a:t>
              </a:r>
              <a:endParaRPr lang="en-GB" sz="2000" b="1" baseline="-25000" dirty="0">
                <a:solidFill>
                  <a:srgbClr val="00007D"/>
                </a:solidFill>
                <a:latin typeface="+mj-lt"/>
                <a:cs typeface="Times New Roman" pitchFamily="18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648935" y="1214383"/>
            <a:ext cx="3967363" cy="1003634"/>
            <a:chOff x="711999" y="2037975"/>
            <a:chExt cx="3967363" cy="1003634"/>
          </a:xfrm>
        </p:grpSpPr>
        <p:cxnSp>
          <p:nvCxnSpPr>
            <p:cNvPr id="3" name="Straight Arrow Connector 2"/>
            <p:cNvCxnSpPr/>
            <p:nvPr/>
          </p:nvCxnSpPr>
          <p:spPr>
            <a:xfrm flipH="1">
              <a:off x="4301435" y="2037975"/>
              <a:ext cx="377927" cy="34957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711999" y="2333723"/>
              <a:ext cx="388853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/>
                <a:t>a</a:t>
              </a:r>
              <a:r>
                <a:rPr lang="en-GB" sz="2000" dirty="0" smtClean="0"/>
                <a:t>gent  </a:t>
              </a:r>
              <a:r>
                <a:rPr lang="en-GB" sz="2000" b="1" i="1" dirty="0" err="1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GB" sz="2800" b="1" i="1" baseline="-25000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GB" sz="2000" dirty="0" smtClean="0"/>
                <a:t>  performs action </a:t>
              </a:r>
              <a:r>
                <a:rPr lang="en-GB" sz="2000" b="1" i="1" dirty="0" err="1" smtClean="0"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GB" sz="2800" b="1" i="1" baseline="-25000" dirty="0" err="1" smtClean="0">
                  <a:latin typeface="Times New Roman" pitchFamily="18" charset="0"/>
                  <a:cs typeface="Times New Roman" pitchFamily="18" charset="0"/>
                </a:rPr>
                <a:t>i,j</a:t>
              </a:r>
              <a:r>
                <a:rPr lang="en-GB" sz="2000" dirty="0" smtClean="0"/>
                <a:t> while joining the </a:t>
              </a:r>
              <a:r>
                <a:rPr lang="en-GB" sz="2000" b="1" dirty="0" smtClean="0"/>
                <a:t>1</a:t>
              </a:r>
              <a:r>
                <a:rPr lang="en-GB" sz="2000" b="1" baseline="30000" dirty="0" smtClean="0"/>
                <a:t>st</a:t>
              </a:r>
              <a:r>
                <a:rPr lang="en-GB" sz="2000" b="1" dirty="0" smtClean="0"/>
                <a:t> </a:t>
              </a:r>
              <a:r>
                <a:rPr lang="en-GB" sz="2000" dirty="0" smtClean="0"/>
                <a:t>multi-agent coalition</a:t>
              </a:r>
              <a:endParaRPr lang="en-GB" sz="2000" dirty="0"/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5106696" y="1245915"/>
            <a:ext cx="3879634" cy="966842"/>
            <a:chOff x="5169760" y="2069507"/>
            <a:chExt cx="3879634" cy="966842"/>
          </a:xfrm>
        </p:grpSpPr>
        <p:cxnSp>
          <p:nvCxnSpPr>
            <p:cNvPr id="102" name="Straight Arrow Connector 101"/>
            <p:cNvCxnSpPr/>
            <p:nvPr/>
          </p:nvCxnSpPr>
          <p:spPr>
            <a:xfrm flipH="1">
              <a:off x="7011655" y="2069507"/>
              <a:ext cx="327145" cy="36576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/>
            <p:cNvSpPr txBox="1"/>
            <p:nvPr/>
          </p:nvSpPr>
          <p:spPr>
            <a:xfrm>
              <a:off x="5169760" y="2328463"/>
              <a:ext cx="387963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/>
                <a:t>a</a:t>
              </a:r>
              <a:r>
                <a:rPr lang="en-GB" sz="2000" dirty="0" smtClean="0"/>
                <a:t>gent  </a:t>
              </a:r>
              <a:r>
                <a:rPr lang="en-GB" sz="2000" b="1" i="1" dirty="0" err="1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GB" sz="2800" b="1" i="1" baseline="-25000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GB" sz="2000" dirty="0" smtClean="0"/>
                <a:t>  performs action </a:t>
              </a:r>
              <a:r>
                <a:rPr lang="en-GB" sz="2000" b="1" i="1" dirty="0" err="1" smtClean="0"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en-GB" sz="2800" b="1" i="1" baseline="-25000" dirty="0" err="1" smtClean="0">
                  <a:latin typeface="Times New Roman" pitchFamily="18" charset="0"/>
                  <a:cs typeface="Times New Roman" pitchFamily="18" charset="0"/>
                </a:rPr>
                <a:t>i,j</a:t>
              </a:r>
              <a:r>
                <a:rPr lang="en-GB" sz="2000" dirty="0" smtClean="0"/>
                <a:t> independently, i.e., in coalition </a:t>
              </a:r>
              <a:r>
                <a:rPr lang="en-GB" sz="2000" b="1" dirty="0" smtClean="0">
                  <a:latin typeface="Times New Roman" pitchFamily="18" charset="0"/>
                  <a:cs typeface="Times New Roman" pitchFamily="18" charset="0"/>
                </a:rPr>
                <a:t>{</a:t>
              </a:r>
              <a:r>
                <a:rPr lang="en-GB" sz="2000" b="1" i="1" dirty="0" err="1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GB" sz="2800" b="1" i="1" baseline="-25000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GB" sz="2000" b="1" dirty="0" smtClean="0">
                  <a:latin typeface="Times New Roman" pitchFamily="18" charset="0"/>
                  <a:cs typeface="Times New Roman" pitchFamily="18" charset="0"/>
                </a:rPr>
                <a:t>}</a:t>
              </a:r>
              <a:endParaRPr lang="en-GB" sz="2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19" name="Text Box 2"/>
          <p:cNvSpPr txBox="1">
            <a:spLocks noChangeArrowheads="1"/>
          </p:cNvSpPr>
          <p:nvPr/>
        </p:nvSpPr>
        <p:spPr bwMode="auto">
          <a:xfrm>
            <a:off x="386768" y="5826302"/>
            <a:ext cx="8366061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dirty="0" smtClean="0">
                <a:solidFill>
                  <a:srgbClr val="00007D"/>
                </a:solidFill>
                <a:latin typeface="+mj-lt"/>
              </a:rPr>
              <a:t>To find the optimal coalition structure, solve the new DCOP using any DCOP algorithm, e.g., ADOPT [</a:t>
            </a:r>
            <a:r>
              <a:rPr lang="en-GB" sz="2100" dirty="0" err="1" smtClean="0">
                <a:solidFill>
                  <a:srgbClr val="00007D"/>
                </a:solidFill>
                <a:latin typeface="+mj-lt"/>
              </a:rPr>
              <a:t>Modi</a:t>
            </a:r>
            <a:r>
              <a:rPr lang="en-GB" sz="2100" dirty="0" smtClean="0">
                <a:solidFill>
                  <a:srgbClr val="00007D"/>
                </a:solidFill>
                <a:latin typeface="+mj-lt"/>
              </a:rPr>
              <a:t>, 2003] or DPOP [</a:t>
            </a:r>
            <a:r>
              <a:rPr lang="en-GB" sz="2100" dirty="0" err="1" smtClean="0">
                <a:solidFill>
                  <a:srgbClr val="00007D"/>
                </a:solidFill>
                <a:latin typeface="+mj-lt"/>
              </a:rPr>
              <a:t>Petcu&amp;Faltings</a:t>
            </a:r>
            <a:r>
              <a:rPr lang="en-GB" sz="2100" dirty="0" smtClean="0">
                <a:solidFill>
                  <a:srgbClr val="00007D"/>
                </a:solidFill>
                <a:latin typeface="+mj-lt"/>
              </a:rPr>
              <a:t>, 2005]</a:t>
            </a:r>
            <a:endParaRPr lang="en-GB" sz="2100" dirty="0">
              <a:solidFill>
                <a:srgbClr val="00007D"/>
              </a:solidFill>
              <a:latin typeface="+mj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432594" y="2612313"/>
            <a:ext cx="4459086" cy="2844644"/>
            <a:chOff x="4432594" y="2844329"/>
            <a:chExt cx="4459086" cy="2844644"/>
          </a:xfrm>
        </p:grpSpPr>
        <p:sp>
          <p:nvSpPr>
            <p:cNvPr id="10" name="Rounded Rectangular Callout 9"/>
            <p:cNvSpPr/>
            <p:nvPr/>
          </p:nvSpPr>
          <p:spPr>
            <a:xfrm>
              <a:off x="7228438" y="3118326"/>
              <a:ext cx="1468830" cy="1006427"/>
            </a:xfrm>
            <a:prstGeom prst="wedgeRoundRectCallout">
              <a:avLst>
                <a:gd name="adj1" fmla="val -62893"/>
                <a:gd name="adj2" fmla="val -36906"/>
                <a:gd name="adj3" fmla="val 16667"/>
              </a:avLst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6779276" y="4635566"/>
              <a:ext cx="309464" cy="941210"/>
              <a:chOff x="3218931" y="2557871"/>
              <a:chExt cx="309464" cy="941210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221613" y="2557871"/>
                <a:ext cx="288925" cy="722312"/>
                <a:chOff x="6472238" y="1370809"/>
                <a:chExt cx="288925" cy="722312"/>
              </a:xfrm>
            </p:grpSpPr>
            <p:sp>
              <p:nvSpPr>
                <p:cNvPr id="14" name="Rectangle 821"/>
                <p:cNvSpPr>
                  <a:spLocks noChangeArrowheads="1"/>
                </p:cNvSpPr>
                <p:nvPr/>
              </p:nvSpPr>
              <p:spPr bwMode="auto">
                <a:xfrm>
                  <a:off x="6552378" y="1524371"/>
                  <a:ext cx="132863" cy="23508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" name="Freeform 822"/>
                <p:cNvSpPr>
                  <a:spLocks/>
                </p:cNvSpPr>
                <p:nvPr/>
              </p:nvSpPr>
              <p:spPr bwMode="auto">
                <a:xfrm>
                  <a:off x="6537615" y="1370809"/>
                  <a:ext cx="162389" cy="163042"/>
                </a:xfrm>
                <a:custGeom>
                  <a:avLst/>
                  <a:gdLst/>
                  <a:ahLst/>
                  <a:cxnLst>
                    <a:cxn ang="0">
                      <a:pos x="123" y="224"/>
                    </a:cxn>
                    <a:cxn ang="0">
                      <a:pos x="140" y="221"/>
                    </a:cxn>
                    <a:cxn ang="0">
                      <a:pos x="156" y="216"/>
                    </a:cxn>
                    <a:cxn ang="0">
                      <a:pos x="170" y="209"/>
                    </a:cxn>
                    <a:cxn ang="0">
                      <a:pos x="184" y="199"/>
                    </a:cxn>
                    <a:cxn ang="0">
                      <a:pos x="195" y="188"/>
                    </a:cxn>
                    <a:cxn ang="0">
                      <a:pos x="206" y="176"/>
                    </a:cxn>
                    <a:cxn ang="0">
                      <a:pos x="214" y="162"/>
                    </a:cxn>
                    <a:cxn ang="0">
                      <a:pos x="220" y="146"/>
                    </a:cxn>
                    <a:cxn ang="0">
                      <a:pos x="223" y="129"/>
                    </a:cxn>
                    <a:cxn ang="0">
                      <a:pos x="224" y="112"/>
                    </a:cxn>
                    <a:cxn ang="0">
                      <a:pos x="223" y="95"/>
                    </a:cxn>
                    <a:cxn ang="0">
                      <a:pos x="220" y="79"/>
                    </a:cxn>
                    <a:cxn ang="0">
                      <a:pos x="214" y="64"/>
                    </a:cxn>
                    <a:cxn ang="0">
                      <a:pos x="206" y="50"/>
                    </a:cxn>
                    <a:cxn ang="0">
                      <a:pos x="195" y="37"/>
                    </a:cxn>
                    <a:cxn ang="0">
                      <a:pos x="184" y="26"/>
                    </a:cxn>
                    <a:cxn ang="0">
                      <a:pos x="170" y="16"/>
                    </a:cxn>
                    <a:cxn ang="0">
                      <a:pos x="156" y="9"/>
                    </a:cxn>
                    <a:cxn ang="0">
                      <a:pos x="140" y="3"/>
                    </a:cxn>
                    <a:cxn ang="0">
                      <a:pos x="123" y="0"/>
                    </a:cxn>
                    <a:cxn ang="0">
                      <a:pos x="106" y="0"/>
                    </a:cxn>
                    <a:cxn ang="0">
                      <a:pos x="89" y="2"/>
                    </a:cxn>
                    <a:cxn ang="0">
                      <a:pos x="73" y="6"/>
                    </a:cxn>
                    <a:cxn ang="0">
                      <a:pos x="58" y="14"/>
                    </a:cxn>
                    <a:cxn ang="0">
                      <a:pos x="45" y="22"/>
                    </a:cxn>
                    <a:cxn ang="0">
                      <a:pos x="33" y="33"/>
                    </a:cxn>
                    <a:cxn ang="0">
                      <a:pos x="22" y="45"/>
                    </a:cxn>
                    <a:cxn ang="0">
                      <a:pos x="13" y="59"/>
                    </a:cxn>
                    <a:cxn ang="0">
                      <a:pos x="6" y="73"/>
                    </a:cxn>
                    <a:cxn ang="0">
                      <a:pos x="2" y="90"/>
                    </a:cxn>
                    <a:cxn ang="0">
                      <a:pos x="0" y="107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8" y="156"/>
                    </a:cxn>
                    <a:cxn ang="0">
                      <a:pos x="16" y="171"/>
                    </a:cxn>
                    <a:cxn ang="0">
                      <a:pos x="25" y="184"/>
                    </a:cxn>
                    <a:cxn ang="0">
                      <a:pos x="36" y="196"/>
                    </a:cxn>
                    <a:cxn ang="0">
                      <a:pos x="48" y="206"/>
                    </a:cxn>
                    <a:cxn ang="0">
                      <a:pos x="63" y="213"/>
                    </a:cxn>
                    <a:cxn ang="0">
                      <a:pos x="78" y="220"/>
                    </a:cxn>
                    <a:cxn ang="0">
                      <a:pos x="95" y="224"/>
                    </a:cxn>
                    <a:cxn ang="0">
                      <a:pos x="112" y="224"/>
                    </a:cxn>
                  </a:cxnLst>
                  <a:rect l="0" t="0" r="r" b="b"/>
                  <a:pathLst>
                    <a:path w="224" h="224">
                      <a:moveTo>
                        <a:pt x="112" y="224"/>
                      </a:moveTo>
                      <a:lnTo>
                        <a:pt x="117" y="224"/>
                      </a:lnTo>
                      <a:lnTo>
                        <a:pt x="123" y="224"/>
                      </a:lnTo>
                      <a:lnTo>
                        <a:pt x="129" y="224"/>
                      </a:lnTo>
                      <a:lnTo>
                        <a:pt x="134" y="223"/>
                      </a:lnTo>
                      <a:lnTo>
                        <a:pt x="140" y="221"/>
                      </a:lnTo>
                      <a:lnTo>
                        <a:pt x="145" y="220"/>
                      </a:lnTo>
                      <a:lnTo>
                        <a:pt x="151" y="218"/>
                      </a:lnTo>
                      <a:lnTo>
                        <a:pt x="156" y="216"/>
                      </a:lnTo>
                      <a:lnTo>
                        <a:pt x="161" y="213"/>
                      </a:lnTo>
                      <a:lnTo>
                        <a:pt x="165" y="212"/>
                      </a:lnTo>
                      <a:lnTo>
                        <a:pt x="170" y="209"/>
                      </a:lnTo>
                      <a:lnTo>
                        <a:pt x="175" y="206"/>
                      </a:lnTo>
                      <a:lnTo>
                        <a:pt x="179" y="202"/>
                      </a:lnTo>
                      <a:lnTo>
                        <a:pt x="184" y="199"/>
                      </a:lnTo>
                      <a:lnTo>
                        <a:pt x="187" y="196"/>
                      </a:lnTo>
                      <a:lnTo>
                        <a:pt x="192" y="192"/>
                      </a:lnTo>
                      <a:lnTo>
                        <a:pt x="195" y="188"/>
                      </a:lnTo>
                      <a:lnTo>
                        <a:pt x="198" y="184"/>
                      </a:lnTo>
                      <a:lnTo>
                        <a:pt x="203" y="179"/>
                      </a:lnTo>
                      <a:lnTo>
                        <a:pt x="206" y="176"/>
                      </a:lnTo>
                      <a:lnTo>
                        <a:pt x="207" y="171"/>
                      </a:lnTo>
                      <a:lnTo>
                        <a:pt x="210" y="167"/>
                      </a:lnTo>
                      <a:lnTo>
                        <a:pt x="214" y="162"/>
                      </a:lnTo>
                      <a:lnTo>
                        <a:pt x="215" y="156"/>
                      </a:lnTo>
                      <a:lnTo>
                        <a:pt x="218" y="151"/>
                      </a:lnTo>
                      <a:lnTo>
                        <a:pt x="220" y="146"/>
                      </a:lnTo>
                      <a:lnTo>
                        <a:pt x="221" y="140"/>
                      </a:lnTo>
                      <a:lnTo>
                        <a:pt x="221" y="135"/>
                      </a:lnTo>
                      <a:lnTo>
                        <a:pt x="223" y="129"/>
                      </a:lnTo>
                      <a:lnTo>
                        <a:pt x="224" y="125"/>
                      </a:lnTo>
                      <a:lnTo>
                        <a:pt x="224" y="118"/>
                      </a:lnTo>
                      <a:lnTo>
                        <a:pt x="224" y="112"/>
                      </a:lnTo>
                      <a:lnTo>
                        <a:pt x="224" y="107"/>
                      </a:lnTo>
                      <a:lnTo>
                        <a:pt x="224" y="101"/>
                      </a:lnTo>
                      <a:lnTo>
                        <a:pt x="223" y="95"/>
                      </a:lnTo>
                      <a:lnTo>
                        <a:pt x="221" y="90"/>
                      </a:lnTo>
                      <a:lnTo>
                        <a:pt x="221" y="84"/>
                      </a:lnTo>
                      <a:lnTo>
                        <a:pt x="220" y="79"/>
                      </a:lnTo>
                      <a:lnTo>
                        <a:pt x="218" y="73"/>
                      </a:lnTo>
                      <a:lnTo>
                        <a:pt x="215" y="69"/>
                      </a:lnTo>
                      <a:lnTo>
                        <a:pt x="214" y="64"/>
                      </a:lnTo>
                      <a:lnTo>
                        <a:pt x="210" y="59"/>
                      </a:lnTo>
                      <a:lnTo>
                        <a:pt x="207" y="55"/>
                      </a:lnTo>
                      <a:lnTo>
                        <a:pt x="206" y="50"/>
                      </a:lnTo>
                      <a:lnTo>
                        <a:pt x="203" y="45"/>
                      </a:lnTo>
                      <a:lnTo>
                        <a:pt x="198" y="40"/>
                      </a:lnTo>
                      <a:lnTo>
                        <a:pt x="195" y="37"/>
                      </a:lnTo>
                      <a:lnTo>
                        <a:pt x="192" y="33"/>
                      </a:lnTo>
                      <a:lnTo>
                        <a:pt x="187" y="30"/>
                      </a:lnTo>
                      <a:lnTo>
                        <a:pt x="184" y="26"/>
                      </a:lnTo>
                      <a:lnTo>
                        <a:pt x="179" y="22"/>
                      </a:lnTo>
                      <a:lnTo>
                        <a:pt x="175" y="19"/>
                      </a:lnTo>
                      <a:lnTo>
                        <a:pt x="170" y="16"/>
                      </a:lnTo>
                      <a:lnTo>
                        <a:pt x="165" y="14"/>
                      </a:lnTo>
                      <a:lnTo>
                        <a:pt x="161" y="11"/>
                      </a:lnTo>
                      <a:lnTo>
                        <a:pt x="156" y="9"/>
                      </a:lnTo>
                      <a:lnTo>
                        <a:pt x="151" y="6"/>
                      </a:lnTo>
                      <a:lnTo>
                        <a:pt x="145" y="5"/>
                      </a:lnTo>
                      <a:lnTo>
                        <a:pt x="140" y="3"/>
                      </a:lnTo>
                      <a:lnTo>
                        <a:pt x="134" y="2"/>
                      </a:lnTo>
                      <a:lnTo>
                        <a:pt x="129" y="2"/>
                      </a:lnTo>
                      <a:lnTo>
                        <a:pt x="123" y="0"/>
                      </a:lnTo>
                      <a:lnTo>
                        <a:pt x="117" y="0"/>
                      </a:lnTo>
                      <a:lnTo>
                        <a:pt x="112" y="0"/>
                      </a:lnTo>
                      <a:lnTo>
                        <a:pt x="106" y="0"/>
                      </a:lnTo>
                      <a:lnTo>
                        <a:pt x="100" y="0"/>
                      </a:lnTo>
                      <a:lnTo>
                        <a:pt x="95" y="2"/>
                      </a:lnTo>
                      <a:lnTo>
                        <a:pt x="89" y="2"/>
                      </a:lnTo>
                      <a:lnTo>
                        <a:pt x="84" y="3"/>
                      </a:lnTo>
                      <a:lnTo>
                        <a:pt x="78" y="5"/>
                      </a:lnTo>
                      <a:lnTo>
                        <a:pt x="73" y="6"/>
                      </a:lnTo>
                      <a:lnTo>
                        <a:pt x="69" y="9"/>
                      </a:lnTo>
                      <a:lnTo>
                        <a:pt x="63" y="11"/>
                      </a:lnTo>
                      <a:lnTo>
                        <a:pt x="58" y="14"/>
                      </a:lnTo>
                      <a:lnTo>
                        <a:pt x="53" y="16"/>
                      </a:lnTo>
                      <a:lnTo>
                        <a:pt x="48" y="19"/>
                      </a:lnTo>
                      <a:lnTo>
                        <a:pt x="45" y="22"/>
                      </a:lnTo>
                      <a:lnTo>
                        <a:pt x="41" y="26"/>
                      </a:lnTo>
                      <a:lnTo>
                        <a:pt x="36" y="30"/>
                      </a:lnTo>
                      <a:lnTo>
                        <a:pt x="33" y="33"/>
                      </a:lnTo>
                      <a:lnTo>
                        <a:pt x="28" y="37"/>
                      </a:lnTo>
                      <a:lnTo>
                        <a:pt x="25" y="40"/>
                      </a:lnTo>
                      <a:lnTo>
                        <a:pt x="22" y="45"/>
                      </a:lnTo>
                      <a:lnTo>
                        <a:pt x="19" y="50"/>
                      </a:lnTo>
                      <a:lnTo>
                        <a:pt x="16" y="55"/>
                      </a:lnTo>
                      <a:lnTo>
                        <a:pt x="13" y="59"/>
                      </a:lnTo>
                      <a:lnTo>
                        <a:pt x="11" y="64"/>
                      </a:lnTo>
                      <a:lnTo>
                        <a:pt x="8" y="69"/>
                      </a:lnTo>
                      <a:lnTo>
                        <a:pt x="6" y="73"/>
                      </a:lnTo>
                      <a:lnTo>
                        <a:pt x="5" y="79"/>
                      </a:lnTo>
                      <a:lnTo>
                        <a:pt x="3" y="84"/>
                      </a:lnTo>
                      <a:lnTo>
                        <a:pt x="2" y="90"/>
                      </a:lnTo>
                      <a:lnTo>
                        <a:pt x="2" y="95"/>
                      </a:lnTo>
                      <a:lnTo>
                        <a:pt x="0" y="101"/>
                      </a:lnTo>
                      <a:lnTo>
                        <a:pt x="0" y="107"/>
                      </a:lnTo>
                      <a:lnTo>
                        <a:pt x="0" y="112"/>
                      </a:lnTo>
                      <a:lnTo>
                        <a:pt x="0" y="118"/>
                      </a:lnTo>
                      <a:lnTo>
                        <a:pt x="0" y="125"/>
                      </a:lnTo>
                      <a:lnTo>
                        <a:pt x="2" y="129"/>
                      </a:lnTo>
                      <a:lnTo>
                        <a:pt x="2" y="135"/>
                      </a:lnTo>
                      <a:lnTo>
                        <a:pt x="3" y="140"/>
                      </a:lnTo>
                      <a:lnTo>
                        <a:pt x="5" y="146"/>
                      </a:lnTo>
                      <a:lnTo>
                        <a:pt x="6" y="151"/>
                      </a:lnTo>
                      <a:lnTo>
                        <a:pt x="8" y="156"/>
                      </a:lnTo>
                      <a:lnTo>
                        <a:pt x="11" y="162"/>
                      </a:lnTo>
                      <a:lnTo>
                        <a:pt x="13" y="167"/>
                      </a:lnTo>
                      <a:lnTo>
                        <a:pt x="16" y="171"/>
                      </a:lnTo>
                      <a:lnTo>
                        <a:pt x="19" y="176"/>
                      </a:lnTo>
                      <a:lnTo>
                        <a:pt x="22" y="179"/>
                      </a:lnTo>
                      <a:lnTo>
                        <a:pt x="25" y="184"/>
                      </a:lnTo>
                      <a:lnTo>
                        <a:pt x="28" y="188"/>
                      </a:lnTo>
                      <a:lnTo>
                        <a:pt x="33" y="192"/>
                      </a:lnTo>
                      <a:lnTo>
                        <a:pt x="36" y="196"/>
                      </a:lnTo>
                      <a:lnTo>
                        <a:pt x="41" y="199"/>
                      </a:lnTo>
                      <a:lnTo>
                        <a:pt x="45" y="202"/>
                      </a:lnTo>
                      <a:lnTo>
                        <a:pt x="48" y="206"/>
                      </a:lnTo>
                      <a:lnTo>
                        <a:pt x="53" y="209"/>
                      </a:lnTo>
                      <a:lnTo>
                        <a:pt x="58" y="212"/>
                      </a:lnTo>
                      <a:lnTo>
                        <a:pt x="63" y="213"/>
                      </a:lnTo>
                      <a:lnTo>
                        <a:pt x="69" y="216"/>
                      </a:lnTo>
                      <a:lnTo>
                        <a:pt x="73" y="218"/>
                      </a:lnTo>
                      <a:lnTo>
                        <a:pt x="78" y="220"/>
                      </a:lnTo>
                      <a:lnTo>
                        <a:pt x="84" y="221"/>
                      </a:lnTo>
                      <a:lnTo>
                        <a:pt x="89" y="223"/>
                      </a:lnTo>
                      <a:lnTo>
                        <a:pt x="95" y="224"/>
                      </a:lnTo>
                      <a:lnTo>
                        <a:pt x="100" y="224"/>
                      </a:lnTo>
                      <a:lnTo>
                        <a:pt x="106" y="224"/>
                      </a:lnTo>
                      <a:lnTo>
                        <a:pt x="112" y="224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" name="Freeform 823"/>
                <p:cNvSpPr>
                  <a:spLocks/>
                </p:cNvSpPr>
                <p:nvPr/>
              </p:nvSpPr>
              <p:spPr bwMode="auto">
                <a:xfrm>
                  <a:off x="6472238" y="1518684"/>
                  <a:ext cx="288925" cy="574437"/>
                </a:xfrm>
                <a:custGeom>
                  <a:avLst/>
                  <a:gdLst/>
                  <a:ahLst/>
                  <a:cxnLst>
                    <a:cxn ang="0">
                      <a:pos x="188" y="472"/>
                    </a:cxn>
                    <a:cxn ang="0">
                      <a:pos x="188" y="788"/>
                    </a:cxn>
                    <a:cxn ang="0">
                      <a:pos x="65" y="788"/>
                    </a:cxn>
                    <a:cxn ang="0">
                      <a:pos x="114" y="757"/>
                    </a:cxn>
                    <a:cxn ang="0">
                      <a:pos x="83" y="431"/>
                    </a:cxn>
                    <a:cxn ang="0">
                      <a:pos x="28" y="431"/>
                    </a:cxn>
                    <a:cxn ang="0">
                      <a:pos x="0" y="75"/>
                    </a:cxn>
                    <a:cxn ang="0">
                      <a:pos x="114" y="19"/>
                    </a:cxn>
                    <a:cxn ang="0">
                      <a:pos x="148" y="0"/>
                    </a:cxn>
                    <a:cxn ang="0">
                      <a:pos x="198" y="308"/>
                    </a:cxn>
                    <a:cxn ang="0">
                      <a:pos x="248" y="0"/>
                    </a:cxn>
                    <a:cxn ang="0">
                      <a:pos x="282" y="19"/>
                    </a:cxn>
                    <a:cxn ang="0">
                      <a:pos x="394" y="75"/>
                    </a:cxn>
                    <a:cxn ang="0">
                      <a:pos x="366" y="431"/>
                    </a:cxn>
                    <a:cxn ang="0">
                      <a:pos x="311" y="431"/>
                    </a:cxn>
                    <a:cxn ang="0">
                      <a:pos x="282" y="757"/>
                    </a:cxn>
                    <a:cxn ang="0">
                      <a:pos x="329" y="788"/>
                    </a:cxn>
                    <a:cxn ang="0">
                      <a:pos x="210" y="788"/>
                    </a:cxn>
                    <a:cxn ang="0">
                      <a:pos x="210" y="472"/>
                    </a:cxn>
                    <a:cxn ang="0">
                      <a:pos x="188" y="472"/>
                    </a:cxn>
                  </a:cxnLst>
                  <a:rect l="0" t="0" r="r" b="b"/>
                  <a:pathLst>
                    <a:path w="394" h="788">
                      <a:moveTo>
                        <a:pt x="188" y="472"/>
                      </a:moveTo>
                      <a:lnTo>
                        <a:pt x="188" y="788"/>
                      </a:lnTo>
                      <a:lnTo>
                        <a:pt x="65" y="788"/>
                      </a:lnTo>
                      <a:lnTo>
                        <a:pt x="114" y="757"/>
                      </a:lnTo>
                      <a:lnTo>
                        <a:pt x="83" y="431"/>
                      </a:lnTo>
                      <a:lnTo>
                        <a:pt x="28" y="431"/>
                      </a:lnTo>
                      <a:lnTo>
                        <a:pt x="0" y="75"/>
                      </a:lnTo>
                      <a:lnTo>
                        <a:pt x="114" y="19"/>
                      </a:lnTo>
                      <a:lnTo>
                        <a:pt x="148" y="0"/>
                      </a:lnTo>
                      <a:lnTo>
                        <a:pt x="198" y="308"/>
                      </a:lnTo>
                      <a:lnTo>
                        <a:pt x="248" y="0"/>
                      </a:lnTo>
                      <a:lnTo>
                        <a:pt x="282" y="19"/>
                      </a:lnTo>
                      <a:lnTo>
                        <a:pt x="394" y="75"/>
                      </a:lnTo>
                      <a:lnTo>
                        <a:pt x="366" y="431"/>
                      </a:lnTo>
                      <a:lnTo>
                        <a:pt x="311" y="431"/>
                      </a:lnTo>
                      <a:lnTo>
                        <a:pt x="282" y="757"/>
                      </a:lnTo>
                      <a:lnTo>
                        <a:pt x="329" y="788"/>
                      </a:lnTo>
                      <a:lnTo>
                        <a:pt x="210" y="788"/>
                      </a:lnTo>
                      <a:lnTo>
                        <a:pt x="210" y="472"/>
                      </a:lnTo>
                      <a:lnTo>
                        <a:pt x="188" y="472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7" name="Freeform 824"/>
                <p:cNvSpPr>
                  <a:spLocks/>
                </p:cNvSpPr>
                <p:nvPr/>
              </p:nvSpPr>
              <p:spPr bwMode="auto">
                <a:xfrm>
                  <a:off x="6600883" y="1543330"/>
                  <a:ext cx="33743" cy="15356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31"/>
                    </a:cxn>
                    <a:cxn ang="0">
                      <a:pos x="4" y="86"/>
                    </a:cxn>
                    <a:cxn ang="0">
                      <a:pos x="22" y="214"/>
                    </a:cxn>
                    <a:cxn ang="0">
                      <a:pos x="42" y="86"/>
                    </a:cxn>
                    <a:cxn ang="0">
                      <a:pos x="25" y="31"/>
                    </a:cxn>
                    <a:cxn ang="0">
                      <a:pos x="47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" h="214">
                      <a:moveTo>
                        <a:pt x="0" y="0"/>
                      </a:moveTo>
                      <a:lnTo>
                        <a:pt x="19" y="31"/>
                      </a:lnTo>
                      <a:lnTo>
                        <a:pt x="4" y="86"/>
                      </a:lnTo>
                      <a:lnTo>
                        <a:pt x="22" y="214"/>
                      </a:lnTo>
                      <a:lnTo>
                        <a:pt x="42" y="86"/>
                      </a:lnTo>
                      <a:lnTo>
                        <a:pt x="25" y="31"/>
                      </a:lnTo>
                      <a:lnTo>
                        <a:pt x="4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3" name="Text Box 940"/>
              <p:cNvSpPr txBox="1">
                <a:spLocks noChangeArrowheads="1"/>
              </p:cNvSpPr>
              <p:nvPr/>
            </p:nvSpPr>
            <p:spPr bwMode="auto">
              <a:xfrm>
                <a:off x="3218931" y="3283637"/>
                <a:ext cx="30946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0" tIns="0" rIns="0" bIns="0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400" b="1" dirty="0" smtClean="0">
                    <a:solidFill>
                      <a:srgbClr val="00CC00"/>
                    </a:solidFill>
                    <a:latin typeface="Lucida Fax" pitchFamily="18" charset="0"/>
                    <a:cs typeface="Times New Roman" pitchFamily="18" charset="0"/>
                  </a:rPr>
                  <a:t>a</a:t>
                </a:r>
                <a:r>
                  <a:rPr lang="en-US" sz="2000" b="1" baseline="-25000" dirty="0" smtClean="0">
                    <a:solidFill>
                      <a:srgbClr val="00CC00"/>
                    </a:solidFill>
                    <a:latin typeface="Lucida Fax" pitchFamily="18" charset="0"/>
                    <a:cs typeface="Times New Roman" pitchFamily="18" charset="0"/>
                  </a:rPr>
                  <a:t>4</a:t>
                </a:r>
                <a:endParaRPr lang="en-GB" sz="2000" b="1" baseline="-25000" dirty="0">
                  <a:solidFill>
                    <a:srgbClr val="00CC00"/>
                  </a:solidFill>
                  <a:latin typeface="Lucida Fax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1" name="Rounded Rectangular Callout 20"/>
            <p:cNvSpPr/>
            <p:nvPr/>
          </p:nvSpPr>
          <p:spPr>
            <a:xfrm>
              <a:off x="7252468" y="4596976"/>
              <a:ext cx="1468830" cy="1006427"/>
            </a:xfrm>
            <a:prstGeom prst="wedgeRoundRectCallout">
              <a:avLst>
                <a:gd name="adj1" fmla="val -61718"/>
                <a:gd name="adj2" fmla="val -40334"/>
                <a:gd name="adj3" fmla="val 16667"/>
              </a:avLst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25" name="Rounded Rectangular Callout 24"/>
            <p:cNvSpPr/>
            <p:nvPr/>
          </p:nvSpPr>
          <p:spPr>
            <a:xfrm>
              <a:off x="5077697" y="4594954"/>
              <a:ext cx="1468830" cy="1006427"/>
            </a:xfrm>
            <a:prstGeom prst="wedgeRoundRectCallout">
              <a:avLst>
                <a:gd name="adj1" fmla="val -60544"/>
                <a:gd name="adj2" fmla="val -39477"/>
                <a:gd name="adj3" fmla="val 16667"/>
              </a:avLst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 Box 940"/>
                <p:cNvSpPr txBox="1">
                  <a:spLocks noChangeArrowheads="1"/>
                </p:cNvSpPr>
                <p:nvPr/>
              </p:nvSpPr>
              <p:spPr bwMode="auto">
                <a:xfrm>
                  <a:off x="5101160" y="3242491"/>
                  <a:ext cx="1425079" cy="7591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lIns="0" tIns="0" rIns="0" bIns="0">
                  <a:spAutoFit/>
                </a:bodyPr>
                <a:lstStyle/>
                <a:p>
                  <a:pPr algn="ctr">
                    <a:lnSpc>
                      <a:spcPts val="2400"/>
                    </a:lnSpc>
                    <a:spcBef>
                      <a:spcPct val="50000"/>
                    </a:spcBef>
                  </a:pP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600" b="1" i="1" smtClean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bSupPr>
                        <m:e>
                          <m:r>
                            <a:rPr lang="en-GB" sz="1600" b="1" i="1" smtClean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smtClean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  <m:r>
                            <a:rPr lang="en-GB" sz="1600" b="1" i="1" smtClean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smtClean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GB" sz="1600" b="1" i="1" smtClean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 </m:t>
                          </m:r>
                          <m:r>
                            <a:rPr lang="en-GB" sz="1600" b="1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p>
                      </m:sSubSup>
                    </m:oMath>
                  </a14:m>
                  <a:r>
                    <a:rPr lang="en-GB" sz="1600" b="1" dirty="0" smtClean="0">
                      <a:solidFill>
                        <a:srgbClr val="0070C0"/>
                      </a:solidFill>
                      <a:cs typeface="Times New Roman" pitchFamily="18" charset="0"/>
                    </a:rPr>
                    <a:t>,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6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bSupPr>
                        <m:e>
                          <m:r>
                            <a:rPr lang="en-GB" sz="16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  <m:r>
                            <a:rPr lang="en-GB" sz="16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GB" sz="16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 </m:t>
                          </m:r>
                          <m:r>
                            <a:rPr lang="en-GB" sz="1600" b="1" i="1" dirty="0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</m:sup>
                      </m:sSubSup>
                    </m:oMath>
                  </a14:m>
                  <a:r>
                    <a:rPr lang="en-GB" sz="1600" b="1" dirty="0" smtClean="0">
                      <a:solidFill>
                        <a:srgbClr val="0070C0"/>
                      </a:solidFill>
                      <a:cs typeface="Times New Roman" pitchFamily="18" charset="0"/>
                    </a:rPr>
                    <a:t>,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6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bSupPr>
                        <m:e>
                          <m:r>
                            <a:rPr lang="en-GB" sz="16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  <m:r>
                            <a:rPr lang="en-GB" sz="16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GB" sz="16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 </m:t>
                          </m:r>
                          <m:r>
                            <a:rPr lang="en-GB" sz="1600" b="1" i="1" dirty="0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𝒊𝒏𝒅</m:t>
                          </m:r>
                          <m:r>
                            <a:rPr lang="en-GB" sz="1600" b="1" i="1" dirty="0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.</m:t>
                          </m:r>
                        </m:sup>
                      </m:sSubSup>
                    </m:oMath>
                  </a14:m>
                  <a:endParaRPr lang="en-GB" sz="1600" b="1" dirty="0" smtClean="0">
                    <a:solidFill>
                      <a:srgbClr val="0070C0"/>
                    </a:solidFill>
                    <a:cs typeface="Times New Roman" pitchFamily="18" charset="0"/>
                  </a:endParaRPr>
                </a:p>
                <a:p>
                  <a:pPr algn="ctr">
                    <a:lnSpc>
                      <a:spcPts val="2400"/>
                    </a:lnSpc>
                    <a:spcBef>
                      <a:spcPct val="50000"/>
                    </a:spcBef>
                  </a:pP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600" b="1" i="1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bSupPr>
                        <m:e>
                          <m:r>
                            <a:rPr lang="en-GB" sz="1600" b="1" i="1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  <m:r>
                            <a:rPr lang="en-GB" sz="1600" b="1" i="1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smtClean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GB" sz="1600" b="1" i="1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 </m:t>
                          </m:r>
                          <m:r>
                            <a:rPr lang="en-GB" sz="1600" b="1" i="1"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p>
                      </m:sSubSup>
                    </m:oMath>
                  </a14:m>
                  <a:r>
                    <a:rPr lang="en-GB" sz="1600" b="1" dirty="0">
                      <a:solidFill>
                        <a:srgbClr val="0070C0"/>
                      </a:solidFill>
                      <a:cs typeface="Times New Roman" pitchFamily="18" charset="0"/>
                    </a:rPr>
                    <a:t>,</a:t>
                  </a:r>
                  <a:r>
                    <a:rPr lang="en-GB" sz="1600" b="1" dirty="0" smtClean="0">
                      <a:solidFill>
                        <a:srgbClr val="0070C0"/>
                      </a:solidFill>
                      <a:cs typeface="Times New Roman" pitchFamily="18" charset="0"/>
                    </a:rPr>
                    <a:t>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600" b="1" i="1" dirty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bSupPr>
                        <m:e>
                          <m:r>
                            <a:rPr lang="en-GB" sz="1600" b="1" i="1" dirty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dirty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  <m:r>
                            <a:rPr lang="en-GB" sz="1600" b="1" i="1" dirty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GB" sz="1600" b="1" i="1" dirty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 </m:t>
                          </m:r>
                          <m:r>
                            <a:rPr lang="en-GB" sz="1600" b="1" i="1" dirty="0"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</m:sup>
                      </m:sSubSup>
                    </m:oMath>
                  </a14:m>
                  <a:r>
                    <a:rPr lang="en-GB" sz="1600" b="1" dirty="0">
                      <a:solidFill>
                        <a:srgbClr val="0070C0"/>
                      </a:solidFill>
                      <a:cs typeface="Times New Roman" pitchFamily="18" charset="0"/>
                    </a:rPr>
                    <a:t>,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600" b="1" i="1" dirty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bSupPr>
                        <m:e>
                          <m:r>
                            <a:rPr lang="en-GB" sz="1600" b="1" i="1" dirty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dirty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  <m:r>
                            <a:rPr lang="en-GB" sz="1600" b="1" i="1" dirty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GB" sz="1600" b="1" i="1" dirty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 </m:t>
                          </m:r>
                          <m:r>
                            <a:rPr lang="en-GB" sz="1600" b="1" i="1" dirty="0">
                              <a:latin typeface="Cambria Math"/>
                              <a:cs typeface="Times New Roman" pitchFamily="18" charset="0"/>
                            </a:rPr>
                            <m:t>𝒊𝒏𝒅</m:t>
                          </m:r>
                          <m:r>
                            <a:rPr lang="en-GB" sz="1600" b="1" i="1" dirty="0">
                              <a:latin typeface="Cambria Math"/>
                              <a:cs typeface="Times New Roman" pitchFamily="18" charset="0"/>
                            </a:rPr>
                            <m:t>.</m:t>
                          </m:r>
                        </m:sup>
                      </m:sSubSup>
                    </m:oMath>
                  </a14:m>
                  <a:endParaRPr lang="en-GB" sz="1600" b="1" baseline="-25000" dirty="0">
                    <a:solidFill>
                      <a:srgbClr val="0070C0"/>
                    </a:solidFill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6" name="Text Box 9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101160" y="3242491"/>
                  <a:ext cx="1425079" cy="75918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2564" t="-3226" b="-12903"/>
                  </a:stretch>
                </a:blip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Text Box 940"/>
            <p:cNvSpPr txBox="1">
              <a:spLocks noChangeArrowheads="1"/>
            </p:cNvSpPr>
            <p:nvPr/>
          </p:nvSpPr>
          <p:spPr bwMode="auto">
            <a:xfrm>
              <a:off x="5138251" y="2893975"/>
              <a:ext cx="131932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400" b="1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cs typeface="Times New Roman" pitchFamily="18" charset="0"/>
                </a:rPr>
                <a:t>Possible actions</a:t>
              </a:r>
              <a:endParaRPr lang="en-GB" sz="2000" b="1" baseline="-25000" dirty="0">
                <a:solidFill>
                  <a:prstClr val="black">
                    <a:lumMod val="85000"/>
                    <a:lumOff val="15000"/>
                  </a:prstClr>
                </a:solidFill>
                <a:cs typeface="Times New Roman" pitchFamily="18" charset="0"/>
              </a:endParaRPr>
            </a:p>
          </p:txBody>
        </p:sp>
        <p:sp>
          <p:nvSpPr>
            <p:cNvPr id="29" name="Rounded Rectangular Callout 28"/>
            <p:cNvSpPr/>
            <p:nvPr/>
          </p:nvSpPr>
          <p:spPr>
            <a:xfrm>
              <a:off x="5068940" y="3118326"/>
              <a:ext cx="1468830" cy="1006427"/>
            </a:xfrm>
            <a:prstGeom prst="wedgeRoundRectCallout">
              <a:avLst>
                <a:gd name="adj1" fmla="val -63145"/>
                <a:gd name="adj2" fmla="val -37214"/>
                <a:gd name="adj3" fmla="val 16667"/>
              </a:avLst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4609516" y="4631660"/>
              <a:ext cx="311897" cy="944380"/>
              <a:chOff x="2220650" y="2576344"/>
              <a:chExt cx="311897" cy="944380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2220650" y="2576344"/>
                <a:ext cx="288925" cy="722312"/>
                <a:chOff x="7034969" y="2327042"/>
                <a:chExt cx="288925" cy="722312"/>
              </a:xfrm>
            </p:grpSpPr>
            <p:sp>
              <p:nvSpPr>
                <p:cNvPr id="33" name="Rectangle 821"/>
                <p:cNvSpPr>
                  <a:spLocks noChangeArrowheads="1"/>
                </p:cNvSpPr>
                <p:nvPr/>
              </p:nvSpPr>
              <p:spPr bwMode="auto">
                <a:xfrm>
                  <a:off x="7115109" y="2480604"/>
                  <a:ext cx="132863" cy="23508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" name="Freeform 822"/>
                <p:cNvSpPr>
                  <a:spLocks/>
                </p:cNvSpPr>
                <p:nvPr/>
              </p:nvSpPr>
              <p:spPr bwMode="auto">
                <a:xfrm>
                  <a:off x="7100346" y="2327042"/>
                  <a:ext cx="162389" cy="163042"/>
                </a:xfrm>
                <a:custGeom>
                  <a:avLst/>
                  <a:gdLst/>
                  <a:ahLst/>
                  <a:cxnLst>
                    <a:cxn ang="0">
                      <a:pos x="123" y="224"/>
                    </a:cxn>
                    <a:cxn ang="0">
                      <a:pos x="140" y="221"/>
                    </a:cxn>
                    <a:cxn ang="0">
                      <a:pos x="156" y="216"/>
                    </a:cxn>
                    <a:cxn ang="0">
                      <a:pos x="170" y="209"/>
                    </a:cxn>
                    <a:cxn ang="0">
                      <a:pos x="184" y="199"/>
                    </a:cxn>
                    <a:cxn ang="0">
                      <a:pos x="195" y="188"/>
                    </a:cxn>
                    <a:cxn ang="0">
                      <a:pos x="206" y="176"/>
                    </a:cxn>
                    <a:cxn ang="0">
                      <a:pos x="214" y="162"/>
                    </a:cxn>
                    <a:cxn ang="0">
                      <a:pos x="220" y="146"/>
                    </a:cxn>
                    <a:cxn ang="0">
                      <a:pos x="223" y="129"/>
                    </a:cxn>
                    <a:cxn ang="0">
                      <a:pos x="224" y="112"/>
                    </a:cxn>
                    <a:cxn ang="0">
                      <a:pos x="223" y="95"/>
                    </a:cxn>
                    <a:cxn ang="0">
                      <a:pos x="220" y="79"/>
                    </a:cxn>
                    <a:cxn ang="0">
                      <a:pos x="214" y="64"/>
                    </a:cxn>
                    <a:cxn ang="0">
                      <a:pos x="206" y="50"/>
                    </a:cxn>
                    <a:cxn ang="0">
                      <a:pos x="195" y="37"/>
                    </a:cxn>
                    <a:cxn ang="0">
                      <a:pos x="184" y="26"/>
                    </a:cxn>
                    <a:cxn ang="0">
                      <a:pos x="170" y="16"/>
                    </a:cxn>
                    <a:cxn ang="0">
                      <a:pos x="156" y="9"/>
                    </a:cxn>
                    <a:cxn ang="0">
                      <a:pos x="140" y="3"/>
                    </a:cxn>
                    <a:cxn ang="0">
                      <a:pos x="123" y="0"/>
                    </a:cxn>
                    <a:cxn ang="0">
                      <a:pos x="106" y="0"/>
                    </a:cxn>
                    <a:cxn ang="0">
                      <a:pos x="89" y="2"/>
                    </a:cxn>
                    <a:cxn ang="0">
                      <a:pos x="73" y="6"/>
                    </a:cxn>
                    <a:cxn ang="0">
                      <a:pos x="58" y="14"/>
                    </a:cxn>
                    <a:cxn ang="0">
                      <a:pos x="45" y="22"/>
                    </a:cxn>
                    <a:cxn ang="0">
                      <a:pos x="33" y="33"/>
                    </a:cxn>
                    <a:cxn ang="0">
                      <a:pos x="22" y="45"/>
                    </a:cxn>
                    <a:cxn ang="0">
                      <a:pos x="13" y="59"/>
                    </a:cxn>
                    <a:cxn ang="0">
                      <a:pos x="6" y="73"/>
                    </a:cxn>
                    <a:cxn ang="0">
                      <a:pos x="2" y="90"/>
                    </a:cxn>
                    <a:cxn ang="0">
                      <a:pos x="0" y="107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8" y="156"/>
                    </a:cxn>
                    <a:cxn ang="0">
                      <a:pos x="16" y="171"/>
                    </a:cxn>
                    <a:cxn ang="0">
                      <a:pos x="25" y="184"/>
                    </a:cxn>
                    <a:cxn ang="0">
                      <a:pos x="36" y="196"/>
                    </a:cxn>
                    <a:cxn ang="0">
                      <a:pos x="48" y="206"/>
                    </a:cxn>
                    <a:cxn ang="0">
                      <a:pos x="63" y="213"/>
                    </a:cxn>
                    <a:cxn ang="0">
                      <a:pos x="78" y="220"/>
                    </a:cxn>
                    <a:cxn ang="0">
                      <a:pos x="95" y="224"/>
                    </a:cxn>
                    <a:cxn ang="0">
                      <a:pos x="112" y="224"/>
                    </a:cxn>
                  </a:cxnLst>
                  <a:rect l="0" t="0" r="r" b="b"/>
                  <a:pathLst>
                    <a:path w="224" h="224">
                      <a:moveTo>
                        <a:pt x="112" y="224"/>
                      </a:moveTo>
                      <a:lnTo>
                        <a:pt x="117" y="224"/>
                      </a:lnTo>
                      <a:lnTo>
                        <a:pt x="123" y="224"/>
                      </a:lnTo>
                      <a:lnTo>
                        <a:pt x="129" y="224"/>
                      </a:lnTo>
                      <a:lnTo>
                        <a:pt x="134" y="223"/>
                      </a:lnTo>
                      <a:lnTo>
                        <a:pt x="140" y="221"/>
                      </a:lnTo>
                      <a:lnTo>
                        <a:pt x="145" y="220"/>
                      </a:lnTo>
                      <a:lnTo>
                        <a:pt x="151" y="218"/>
                      </a:lnTo>
                      <a:lnTo>
                        <a:pt x="156" y="216"/>
                      </a:lnTo>
                      <a:lnTo>
                        <a:pt x="161" y="213"/>
                      </a:lnTo>
                      <a:lnTo>
                        <a:pt x="165" y="212"/>
                      </a:lnTo>
                      <a:lnTo>
                        <a:pt x="170" y="209"/>
                      </a:lnTo>
                      <a:lnTo>
                        <a:pt x="175" y="206"/>
                      </a:lnTo>
                      <a:lnTo>
                        <a:pt x="179" y="202"/>
                      </a:lnTo>
                      <a:lnTo>
                        <a:pt x="184" y="199"/>
                      </a:lnTo>
                      <a:lnTo>
                        <a:pt x="187" y="196"/>
                      </a:lnTo>
                      <a:lnTo>
                        <a:pt x="192" y="192"/>
                      </a:lnTo>
                      <a:lnTo>
                        <a:pt x="195" y="188"/>
                      </a:lnTo>
                      <a:lnTo>
                        <a:pt x="198" y="184"/>
                      </a:lnTo>
                      <a:lnTo>
                        <a:pt x="203" y="179"/>
                      </a:lnTo>
                      <a:lnTo>
                        <a:pt x="206" y="176"/>
                      </a:lnTo>
                      <a:lnTo>
                        <a:pt x="207" y="171"/>
                      </a:lnTo>
                      <a:lnTo>
                        <a:pt x="210" y="167"/>
                      </a:lnTo>
                      <a:lnTo>
                        <a:pt x="214" y="162"/>
                      </a:lnTo>
                      <a:lnTo>
                        <a:pt x="215" y="156"/>
                      </a:lnTo>
                      <a:lnTo>
                        <a:pt x="218" y="151"/>
                      </a:lnTo>
                      <a:lnTo>
                        <a:pt x="220" y="146"/>
                      </a:lnTo>
                      <a:lnTo>
                        <a:pt x="221" y="140"/>
                      </a:lnTo>
                      <a:lnTo>
                        <a:pt x="221" y="135"/>
                      </a:lnTo>
                      <a:lnTo>
                        <a:pt x="223" y="129"/>
                      </a:lnTo>
                      <a:lnTo>
                        <a:pt x="224" y="125"/>
                      </a:lnTo>
                      <a:lnTo>
                        <a:pt x="224" y="118"/>
                      </a:lnTo>
                      <a:lnTo>
                        <a:pt x="224" y="112"/>
                      </a:lnTo>
                      <a:lnTo>
                        <a:pt x="224" y="107"/>
                      </a:lnTo>
                      <a:lnTo>
                        <a:pt x="224" y="101"/>
                      </a:lnTo>
                      <a:lnTo>
                        <a:pt x="223" y="95"/>
                      </a:lnTo>
                      <a:lnTo>
                        <a:pt x="221" y="90"/>
                      </a:lnTo>
                      <a:lnTo>
                        <a:pt x="221" y="84"/>
                      </a:lnTo>
                      <a:lnTo>
                        <a:pt x="220" y="79"/>
                      </a:lnTo>
                      <a:lnTo>
                        <a:pt x="218" y="73"/>
                      </a:lnTo>
                      <a:lnTo>
                        <a:pt x="215" y="69"/>
                      </a:lnTo>
                      <a:lnTo>
                        <a:pt x="214" y="64"/>
                      </a:lnTo>
                      <a:lnTo>
                        <a:pt x="210" y="59"/>
                      </a:lnTo>
                      <a:lnTo>
                        <a:pt x="207" y="55"/>
                      </a:lnTo>
                      <a:lnTo>
                        <a:pt x="206" y="50"/>
                      </a:lnTo>
                      <a:lnTo>
                        <a:pt x="203" y="45"/>
                      </a:lnTo>
                      <a:lnTo>
                        <a:pt x="198" y="40"/>
                      </a:lnTo>
                      <a:lnTo>
                        <a:pt x="195" y="37"/>
                      </a:lnTo>
                      <a:lnTo>
                        <a:pt x="192" y="33"/>
                      </a:lnTo>
                      <a:lnTo>
                        <a:pt x="187" y="30"/>
                      </a:lnTo>
                      <a:lnTo>
                        <a:pt x="184" y="26"/>
                      </a:lnTo>
                      <a:lnTo>
                        <a:pt x="179" y="22"/>
                      </a:lnTo>
                      <a:lnTo>
                        <a:pt x="175" y="19"/>
                      </a:lnTo>
                      <a:lnTo>
                        <a:pt x="170" y="16"/>
                      </a:lnTo>
                      <a:lnTo>
                        <a:pt x="165" y="14"/>
                      </a:lnTo>
                      <a:lnTo>
                        <a:pt x="161" y="11"/>
                      </a:lnTo>
                      <a:lnTo>
                        <a:pt x="156" y="9"/>
                      </a:lnTo>
                      <a:lnTo>
                        <a:pt x="151" y="6"/>
                      </a:lnTo>
                      <a:lnTo>
                        <a:pt x="145" y="5"/>
                      </a:lnTo>
                      <a:lnTo>
                        <a:pt x="140" y="3"/>
                      </a:lnTo>
                      <a:lnTo>
                        <a:pt x="134" y="2"/>
                      </a:lnTo>
                      <a:lnTo>
                        <a:pt x="129" y="2"/>
                      </a:lnTo>
                      <a:lnTo>
                        <a:pt x="123" y="0"/>
                      </a:lnTo>
                      <a:lnTo>
                        <a:pt x="117" y="0"/>
                      </a:lnTo>
                      <a:lnTo>
                        <a:pt x="112" y="0"/>
                      </a:lnTo>
                      <a:lnTo>
                        <a:pt x="106" y="0"/>
                      </a:lnTo>
                      <a:lnTo>
                        <a:pt x="100" y="0"/>
                      </a:lnTo>
                      <a:lnTo>
                        <a:pt x="95" y="2"/>
                      </a:lnTo>
                      <a:lnTo>
                        <a:pt x="89" y="2"/>
                      </a:lnTo>
                      <a:lnTo>
                        <a:pt x="84" y="3"/>
                      </a:lnTo>
                      <a:lnTo>
                        <a:pt x="78" y="5"/>
                      </a:lnTo>
                      <a:lnTo>
                        <a:pt x="73" y="6"/>
                      </a:lnTo>
                      <a:lnTo>
                        <a:pt x="69" y="9"/>
                      </a:lnTo>
                      <a:lnTo>
                        <a:pt x="63" y="11"/>
                      </a:lnTo>
                      <a:lnTo>
                        <a:pt x="58" y="14"/>
                      </a:lnTo>
                      <a:lnTo>
                        <a:pt x="53" y="16"/>
                      </a:lnTo>
                      <a:lnTo>
                        <a:pt x="48" y="19"/>
                      </a:lnTo>
                      <a:lnTo>
                        <a:pt x="45" y="22"/>
                      </a:lnTo>
                      <a:lnTo>
                        <a:pt x="41" y="26"/>
                      </a:lnTo>
                      <a:lnTo>
                        <a:pt x="36" y="30"/>
                      </a:lnTo>
                      <a:lnTo>
                        <a:pt x="33" y="33"/>
                      </a:lnTo>
                      <a:lnTo>
                        <a:pt x="28" y="37"/>
                      </a:lnTo>
                      <a:lnTo>
                        <a:pt x="25" y="40"/>
                      </a:lnTo>
                      <a:lnTo>
                        <a:pt x="22" y="45"/>
                      </a:lnTo>
                      <a:lnTo>
                        <a:pt x="19" y="50"/>
                      </a:lnTo>
                      <a:lnTo>
                        <a:pt x="16" y="55"/>
                      </a:lnTo>
                      <a:lnTo>
                        <a:pt x="13" y="59"/>
                      </a:lnTo>
                      <a:lnTo>
                        <a:pt x="11" y="64"/>
                      </a:lnTo>
                      <a:lnTo>
                        <a:pt x="8" y="69"/>
                      </a:lnTo>
                      <a:lnTo>
                        <a:pt x="6" y="73"/>
                      </a:lnTo>
                      <a:lnTo>
                        <a:pt x="5" y="79"/>
                      </a:lnTo>
                      <a:lnTo>
                        <a:pt x="3" y="84"/>
                      </a:lnTo>
                      <a:lnTo>
                        <a:pt x="2" y="90"/>
                      </a:lnTo>
                      <a:lnTo>
                        <a:pt x="2" y="95"/>
                      </a:lnTo>
                      <a:lnTo>
                        <a:pt x="0" y="101"/>
                      </a:lnTo>
                      <a:lnTo>
                        <a:pt x="0" y="107"/>
                      </a:lnTo>
                      <a:lnTo>
                        <a:pt x="0" y="112"/>
                      </a:lnTo>
                      <a:lnTo>
                        <a:pt x="0" y="118"/>
                      </a:lnTo>
                      <a:lnTo>
                        <a:pt x="0" y="125"/>
                      </a:lnTo>
                      <a:lnTo>
                        <a:pt x="2" y="129"/>
                      </a:lnTo>
                      <a:lnTo>
                        <a:pt x="2" y="135"/>
                      </a:lnTo>
                      <a:lnTo>
                        <a:pt x="3" y="140"/>
                      </a:lnTo>
                      <a:lnTo>
                        <a:pt x="5" y="146"/>
                      </a:lnTo>
                      <a:lnTo>
                        <a:pt x="6" y="151"/>
                      </a:lnTo>
                      <a:lnTo>
                        <a:pt x="8" y="156"/>
                      </a:lnTo>
                      <a:lnTo>
                        <a:pt x="11" y="162"/>
                      </a:lnTo>
                      <a:lnTo>
                        <a:pt x="13" y="167"/>
                      </a:lnTo>
                      <a:lnTo>
                        <a:pt x="16" y="171"/>
                      </a:lnTo>
                      <a:lnTo>
                        <a:pt x="19" y="176"/>
                      </a:lnTo>
                      <a:lnTo>
                        <a:pt x="22" y="179"/>
                      </a:lnTo>
                      <a:lnTo>
                        <a:pt x="25" y="184"/>
                      </a:lnTo>
                      <a:lnTo>
                        <a:pt x="28" y="188"/>
                      </a:lnTo>
                      <a:lnTo>
                        <a:pt x="33" y="192"/>
                      </a:lnTo>
                      <a:lnTo>
                        <a:pt x="36" y="196"/>
                      </a:lnTo>
                      <a:lnTo>
                        <a:pt x="41" y="199"/>
                      </a:lnTo>
                      <a:lnTo>
                        <a:pt x="45" y="202"/>
                      </a:lnTo>
                      <a:lnTo>
                        <a:pt x="48" y="206"/>
                      </a:lnTo>
                      <a:lnTo>
                        <a:pt x="53" y="209"/>
                      </a:lnTo>
                      <a:lnTo>
                        <a:pt x="58" y="212"/>
                      </a:lnTo>
                      <a:lnTo>
                        <a:pt x="63" y="213"/>
                      </a:lnTo>
                      <a:lnTo>
                        <a:pt x="69" y="216"/>
                      </a:lnTo>
                      <a:lnTo>
                        <a:pt x="73" y="218"/>
                      </a:lnTo>
                      <a:lnTo>
                        <a:pt x="78" y="220"/>
                      </a:lnTo>
                      <a:lnTo>
                        <a:pt x="84" y="221"/>
                      </a:lnTo>
                      <a:lnTo>
                        <a:pt x="89" y="223"/>
                      </a:lnTo>
                      <a:lnTo>
                        <a:pt x="95" y="224"/>
                      </a:lnTo>
                      <a:lnTo>
                        <a:pt x="100" y="224"/>
                      </a:lnTo>
                      <a:lnTo>
                        <a:pt x="106" y="224"/>
                      </a:lnTo>
                      <a:lnTo>
                        <a:pt x="112" y="2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5" name="Freeform 823"/>
                <p:cNvSpPr>
                  <a:spLocks/>
                </p:cNvSpPr>
                <p:nvPr/>
              </p:nvSpPr>
              <p:spPr bwMode="auto">
                <a:xfrm>
                  <a:off x="7034969" y="2474917"/>
                  <a:ext cx="288925" cy="574437"/>
                </a:xfrm>
                <a:custGeom>
                  <a:avLst/>
                  <a:gdLst/>
                  <a:ahLst/>
                  <a:cxnLst>
                    <a:cxn ang="0">
                      <a:pos x="188" y="472"/>
                    </a:cxn>
                    <a:cxn ang="0">
                      <a:pos x="188" y="788"/>
                    </a:cxn>
                    <a:cxn ang="0">
                      <a:pos x="65" y="788"/>
                    </a:cxn>
                    <a:cxn ang="0">
                      <a:pos x="114" y="757"/>
                    </a:cxn>
                    <a:cxn ang="0">
                      <a:pos x="83" y="431"/>
                    </a:cxn>
                    <a:cxn ang="0">
                      <a:pos x="28" y="431"/>
                    </a:cxn>
                    <a:cxn ang="0">
                      <a:pos x="0" y="75"/>
                    </a:cxn>
                    <a:cxn ang="0">
                      <a:pos x="114" y="19"/>
                    </a:cxn>
                    <a:cxn ang="0">
                      <a:pos x="148" y="0"/>
                    </a:cxn>
                    <a:cxn ang="0">
                      <a:pos x="198" y="308"/>
                    </a:cxn>
                    <a:cxn ang="0">
                      <a:pos x="248" y="0"/>
                    </a:cxn>
                    <a:cxn ang="0">
                      <a:pos x="282" y="19"/>
                    </a:cxn>
                    <a:cxn ang="0">
                      <a:pos x="394" y="75"/>
                    </a:cxn>
                    <a:cxn ang="0">
                      <a:pos x="366" y="431"/>
                    </a:cxn>
                    <a:cxn ang="0">
                      <a:pos x="311" y="431"/>
                    </a:cxn>
                    <a:cxn ang="0">
                      <a:pos x="282" y="757"/>
                    </a:cxn>
                    <a:cxn ang="0">
                      <a:pos x="329" y="788"/>
                    </a:cxn>
                    <a:cxn ang="0">
                      <a:pos x="210" y="788"/>
                    </a:cxn>
                    <a:cxn ang="0">
                      <a:pos x="210" y="472"/>
                    </a:cxn>
                    <a:cxn ang="0">
                      <a:pos x="188" y="472"/>
                    </a:cxn>
                  </a:cxnLst>
                  <a:rect l="0" t="0" r="r" b="b"/>
                  <a:pathLst>
                    <a:path w="394" h="788">
                      <a:moveTo>
                        <a:pt x="188" y="472"/>
                      </a:moveTo>
                      <a:lnTo>
                        <a:pt x="188" y="788"/>
                      </a:lnTo>
                      <a:lnTo>
                        <a:pt x="65" y="788"/>
                      </a:lnTo>
                      <a:lnTo>
                        <a:pt x="114" y="757"/>
                      </a:lnTo>
                      <a:lnTo>
                        <a:pt x="83" y="431"/>
                      </a:lnTo>
                      <a:lnTo>
                        <a:pt x="28" y="431"/>
                      </a:lnTo>
                      <a:lnTo>
                        <a:pt x="0" y="75"/>
                      </a:lnTo>
                      <a:lnTo>
                        <a:pt x="114" y="19"/>
                      </a:lnTo>
                      <a:lnTo>
                        <a:pt x="148" y="0"/>
                      </a:lnTo>
                      <a:lnTo>
                        <a:pt x="198" y="308"/>
                      </a:lnTo>
                      <a:lnTo>
                        <a:pt x="248" y="0"/>
                      </a:lnTo>
                      <a:lnTo>
                        <a:pt x="282" y="19"/>
                      </a:lnTo>
                      <a:lnTo>
                        <a:pt x="394" y="75"/>
                      </a:lnTo>
                      <a:lnTo>
                        <a:pt x="366" y="431"/>
                      </a:lnTo>
                      <a:lnTo>
                        <a:pt x="311" y="431"/>
                      </a:lnTo>
                      <a:lnTo>
                        <a:pt x="282" y="757"/>
                      </a:lnTo>
                      <a:lnTo>
                        <a:pt x="329" y="788"/>
                      </a:lnTo>
                      <a:lnTo>
                        <a:pt x="210" y="788"/>
                      </a:lnTo>
                      <a:lnTo>
                        <a:pt x="210" y="472"/>
                      </a:lnTo>
                      <a:lnTo>
                        <a:pt x="188" y="4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6" name="Freeform 824"/>
                <p:cNvSpPr>
                  <a:spLocks/>
                </p:cNvSpPr>
                <p:nvPr/>
              </p:nvSpPr>
              <p:spPr bwMode="auto">
                <a:xfrm>
                  <a:off x="7163614" y="2499563"/>
                  <a:ext cx="33743" cy="15356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31"/>
                    </a:cxn>
                    <a:cxn ang="0">
                      <a:pos x="4" y="86"/>
                    </a:cxn>
                    <a:cxn ang="0">
                      <a:pos x="22" y="214"/>
                    </a:cxn>
                    <a:cxn ang="0">
                      <a:pos x="42" y="86"/>
                    </a:cxn>
                    <a:cxn ang="0">
                      <a:pos x="25" y="31"/>
                    </a:cxn>
                    <a:cxn ang="0">
                      <a:pos x="47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" h="214">
                      <a:moveTo>
                        <a:pt x="0" y="0"/>
                      </a:moveTo>
                      <a:lnTo>
                        <a:pt x="19" y="31"/>
                      </a:lnTo>
                      <a:lnTo>
                        <a:pt x="4" y="86"/>
                      </a:lnTo>
                      <a:lnTo>
                        <a:pt x="22" y="214"/>
                      </a:lnTo>
                      <a:lnTo>
                        <a:pt x="42" y="86"/>
                      </a:lnTo>
                      <a:lnTo>
                        <a:pt x="25" y="31"/>
                      </a:lnTo>
                      <a:lnTo>
                        <a:pt x="4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32" name="Text Box 940"/>
              <p:cNvSpPr txBox="1">
                <a:spLocks noChangeArrowheads="1"/>
              </p:cNvSpPr>
              <p:nvPr/>
            </p:nvSpPr>
            <p:spPr bwMode="auto">
              <a:xfrm>
                <a:off x="2223083" y="3305280"/>
                <a:ext cx="30946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0" tIns="0" rIns="0" bIns="0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400" b="1" dirty="0" smtClean="0">
                    <a:solidFill>
                      <a:srgbClr val="FFC000"/>
                    </a:solidFill>
                    <a:latin typeface="Lucida Fax" pitchFamily="18" charset="0"/>
                    <a:cs typeface="Times New Roman" pitchFamily="18" charset="0"/>
                  </a:rPr>
                  <a:t>a</a:t>
                </a:r>
                <a:r>
                  <a:rPr lang="en-US" sz="2000" b="1" baseline="-25000" dirty="0" smtClean="0">
                    <a:solidFill>
                      <a:srgbClr val="FFC000"/>
                    </a:solidFill>
                    <a:latin typeface="Lucida Fax" pitchFamily="18" charset="0"/>
                    <a:cs typeface="Times New Roman" pitchFamily="18" charset="0"/>
                  </a:rPr>
                  <a:t>3</a:t>
                </a:r>
                <a:endParaRPr lang="en-GB" sz="2000" b="1" baseline="-25000" dirty="0">
                  <a:solidFill>
                    <a:srgbClr val="FFC000"/>
                  </a:solidFill>
                  <a:latin typeface="Lucida Fax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6748586" y="3181718"/>
              <a:ext cx="309464" cy="934022"/>
              <a:chOff x="1310781" y="2629205"/>
              <a:chExt cx="309464" cy="934022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1311229" y="2629205"/>
                <a:ext cx="288925" cy="722312"/>
                <a:chOff x="6966429" y="1001120"/>
                <a:chExt cx="288925" cy="722312"/>
              </a:xfrm>
            </p:grpSpPr>
            <p:sp>
              <p:nvSpPr>
                <p:cNvPr id="40" name="Rectangle 821"/>
                <p:cNvSpPr>
                  <a:spLocks noChangeArrowheads="1"/>
                </p:cNvSpPr>
                <p:nvPr/>
              </p:nvSpPr>
              <p:spPr bwMode="auto">
                <a:xfrm>
                  <a:off x="7046569" y="1154682"/>
                  <a:ext cx="132863" cy="23508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1" name="Freeform 822"/>
                <p:cNvSpPr>
                  <a:spLocks/>
                </p:cNvSpPr>
                <p:nvPr/>
              </p:nvSpPr>
              <p:spPr bwMode="auto">
                <a:xfrm>
                  <a:off x="7031806" y="1001120"/>
                  <a:ext cx="162389" cy="163042"/>
                </a:xfrm>
                <a:custGeom>
                  <a:avLst/>
                  <a:gdLst/>
                  <a:ahLst/>
                  <a:cxnLst>
                    <a:cxn ang="0">
                      <a:pos x="123" y="224"/>
                    </a:cxn>
                    <a:cxn ang="0">
                      <a:pos x="140" y="221"/>
                    </a:cxn>
                    <a:cxn ang="0">
                      <a:pos x="156" y="216"/>
                    </a:cxn>
                    <a:cxn ang="0">
                      <a:pos x="170" y="209"/>
                    </a:cxn>
                    <a:cxn ang="0">
                      <a:pos x="184" y="199"/>
                    </a:cxn>
                    <a:cxn ang="0">
                      <a:pos x="195" y="188"/>
                    </a:cxn>
                    <a:cxn ang="0">
                      <a:pos x="206" y="176"/>
                    </a:cxn>
                    <a:cxn ang="0">
                      <a:pos x="214" y="162"/>
                    </a:cxn>
                    <a:cxn ang="0">
                      <a:pos x="220" y="146"/>
                    </a:cxn>
                    <a:cxn ang="0">
                      <a:pos x="223" y="129"/>
                    </a:cxn>
                    <a:cxn ang="0">
                      <a:pos x="224" y="112"/>
                    </a:cxn>
                    <a:cxn ang="0">
                      <a:pos x="223" y="95"/>
                    </a:cxn>
                    <a:cxn ang="0">
                      <a:pos x="220" y="79"/>
                    </a:cxn>
                    <a:cxn ang="0">
                      <a:pos x="214" y="64"/>
                    </a:cxn>
                    <a:cxn ang="0">
                      <a:pos x="206" y="50"/>
                    </a:cxn>
                    <a:cxn ang="0">
                      <a:pos x="195" y="37"/>
                    </a:cxn>
                    <a:cxn ang="0">
                      <a:pos x="184" y="26"/>
                    </a:cxn>
                    <a:cxn ang="0">
                      <a:pos x="170" y="16"/>
                    </a:cxn>
                    <a:cxn ang="0">
                      <a:pos x="156" y="9"/>
                    </a:cxn>
                    <a:cxn ang="0">
                      <a:pos x="140" y="3"/>
                    </a:cxn>
                    <a:cxn ang="0">
                      <a:pos x="123" y="0"/>
                    </a:cxn>
                    <a:cxn ang="0">
                      <a:pos x="106" y="0"/>
                    </a:cxn>
                    <a:cxn ang="0">
                      <a:pos x="89" y="2"/>
                    </a:cxn>
                    <a:cxn ang="0">
                      <a:pos x="73" y="6"/>
                    </a:cxn>
                    <a:cxn ang="0">
                      <a:pos x="58" y="14"/>
                    </a:cxn>
                    <a:cxn ang="0">
                      <a:pos x="45" y="22"/>
                    </a:cxn>
                    <a:cxn ang="0">
                      <a:pos x="33" y="33"/>
                    </a:cxn>
                    <a:cxn ang="0">
                      <a:pos x="22" y="45"/>
                    </a:cxn>
                    <a:cxn ang="0">
                      <a:pos x="13" y="59"/>
                    </a:cxn>
                    <a:cxn ang="0">
                      <a:pos x="6" y="73"/>
                    </a:cxn>
                    <a:cxn ang="0">
                      <a:pos x="2" y="90"/>
                    </a:cxn>
                    <a:cxn ang="0">
                      <a:pos x="0" y="107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8" y="156"/>
                    </a:cxn>
                    <a:cxn ang="0">
                      <a:pos x="16" y="171"/>
                    </a:cxn>
                    <a:cxn ang="0">
                      <a:pos x="25" y="184"/>
                    </a:cxn>
                    <a:cxn ang="0">
                      <a:pos x="36" y="196"/>
                    </a:cxn>
                    <a:cxn ang="0">
                      <a:pos x="48" y="206"/>
                    </a:cxn>
                    <a:cxn ang="0">
                      <a:pos x="63" y="213"/>
                    </a:cxn>
                    <a:cxn ang="0">
                      <a:pos x="78" y="220"/>
                    </a:cxn>
                    <a:cxn ang="0">
                      <a:pos x="95" y="224"/>
                    </a:cxn>
                    <a:cxn ang="0">
                      <a:pos x="112" y="224"/>
                    </a:cxn>
                  </a:cxnLst>
                  <a:rect l="0" t="0" r="r" b="b"/>
                  <a:pathLst>
                    <a:path w="224" h="224">
                      <a:moveTo>
                        <a:pt x="112" y="224"/>
                      </a:moveTo>
                      <a:lnTo>
                        <a:pt x="117" y="224"/>
                      </a:lnTo>
                      <a:lnTo>
                        <a:pt x="123" y="224"/>
                      </a:lnTo>
                      <a:lnTo>
                        <a:pt x="129" y="224"/>
                      </a:lnTo>
                      <a:lnTo>
                        <a:pt x="134" y="223"/>
                      </a:lnTo>
                      <a:lnTo>
                        <a:pt x="140" y="221"/>
                      </a:lnTo>
                      <a:lnTo>
                        <a:pt x="145" y="220"/>
                      </a:lnTo>
                      <a:lnTo>
                        <a:pt x="151" y="218"/>
                      </a:lnTo>
                      <a:lnTo>
                        <a:pt x="156" y="216"/>
                      </a:lnTo>
                      <a:lnTo>
                        <a:pt x="161" y="213"/>
                      </a:lnTo>
                      <a:lnTo>
                        <a:pt x="165" y="212"/>
                      </a:lnTo>
                      <a:lnTo>
                        <a:pt x="170" y="209"/>
                      </a:lnTo>
                      <a:lnTo>
                        <a:pt x="175" y="206"/>
                      </a:lnTo>
                      <a:lnTo>
                        <a:pt x="179" y="202"/>
                      </a:lnTo>
                      <a:lnTo>
                        <a:pt x="184" y="199"/>
                      </a:lnTo>
                      <a:lnTo>
                        <a:pt x="187" y="196"/>
                      </a:lnTo>
                      <a:lnTo>
                        <a:pt x="192" y="192"/>
                      </a:lnTo>
                      <a:lnTo>
                        <a:pt x="195" y="188"/>
                      </a:lnTo>
                      <a:lnTo>
                        <a:pt x="198" y="184"/>
                      </a:lnTo>
                      <a:lnTo>
                        <a:pt x="203" y="179"/>
                      </a:lnTo>
                      <a:lnTo>
                        <a:pt x="206" y="176"/>
                      </a:lnTo>
                      <a:lnTo>
                        <a:pt x="207" y="171"/>
                      </a:lnTo>
                      <a:lnTo>
                        <a:pt x="210" y="167"/>
                      </a:lnTo>
                      <a:lnTo>
                        <a:pt x="214" y="162"/>
                      </a:lnTo>
                      <a:lnTo>
                        <a:pt x="215" y="156"/>
                      </a:lnTo>
                      <a:lnTo>
                        <a:pt x="218" y="151"/>
                      </a:lnTo>
                      <a:lnTo>
                        <a:pt x="220" y="146"/>
                      </a:lnTo>
                      <a:lnTo>
                        <a:pt x="221" y="140"/>
                      </a:lnTo>
                      <a:lnTo>
                        <a:pt x="221" y="135"/>
                      </a:lnTo>
                      <a:lnTo>
                        <a:pt x="223" y="129"/>
                      </a:lnTo>
                      <a:lnTo>
                        <a:pt x="224" y="125"/>
                      </a:lnTo>
                      <a:lnTo>
                        <a:pt x="224" y="118"/>
                      </a:lnTo>
                      <a:lnTo>
                        <a:pt x="224" y="112"/>
                      </a:lnTo>
                      <a:lnTo>
                        <a:pt x="224" y="107"/>
                      </a:lnTo>
                      <a:lnTo>
                        <a:pt x="224" y="101"/>
                      </a:lnTo>
                      <a:lnTo>
                        <a:pt x="223" y="95"/>
                      </a:lnTo>
                      <a:lnTo>
                        <a:pt x="221" y="90"/>
                      </a:lnTo>
                      <a:lnTo>
                        <a:pt x="221" y="84"/>
                      </a:lnTo>
                      <a:lnTo>
                        <a:pt x="220" y="79"/>
                      </a:lnTo>
                      <a:lnTo>
                        <a:pt x="218" y="73"/>
                      </a:lnTo>
                      <a:lnTo>
                        <a:pt x="215" y="69"/>
                      </a:lnTo>
                      <a:lnTo>
                        <a:pt x="214" y="64"/>
                      </a:lnTo>
                      <a:lnTo>
                        <a:pt x="210" y="59"/>
                      </a:lnTo>
                      <a:lnTo>
                        <a:pt x="207" y="55"/>
                      </a:lnTo>
                      <a:lnTo>
                        <a:pt x="206" y="50"/>
                      </a:lnTo>
                      <a:lnTo>
                        <a:pt x="203" y="45"/>
                      </a:lnTo>
                      <a:lnTo>
                        <a:pt x="198" y="40"/>
                      </a:lnTo>
                      <a:lnTo>
                        <a:pt x="195" y="37"/>
                      </a:lnTo>
                      <a:lnTo>
                        <a:pt x="192" y="33"/>
                      </a:lnTo>
                      <a:lnTo>
                        <a:pt x="187" y="30"/>
                      </a:lnTo>
                      <a:lnTo>
                        <a:pt x="184" y="26"/>
                      </a:lnTo>
                      <a:lnTo>
                        <a:pt x="179" y="22"/>
                      </a:lnTo>
                      <a:lnTo>
                        <a:pt x="175" y="19"/>
                      </a:lnTo>
                      <a:lnTo>
                        <a:pt x="170" y="16"/>
                      </a:lnTo>
                      <a:lnTo>
                        <a:pt x="165" y="14"/>
                      </a:lnTo>
                      <a:lnTo>
                        <a:pt x="161" y="11"/>
                      </a:lnTo>
                      <a:lnTo>
                        <a:pt x="156" y="9"/>
                      </a:lnTo>
                      <a:lnTo>
                        <a:pt x="151" y="6"/>
                      </a:lnTo>
                      <a:lnTo>
                        <a:pt x="145" y="5"/>
                      </a:lnTo>
                      <a:lnTo>
                        <a:pt x="140" y="3"/>
                      </a:lnTo>
                      <a:lnTo>
                        <a:pt x="134" y="2"/>
                      </a:lnTo>
                      <a:lnTo>
                        <a:pt x="129" y="2"/>
                      </a:lnTo>
                      <a:lnTo>
                        <a:pt x="123" y="0"/>
                      </a:lnTo>
                      <a:lnTo>
                        <a:pt x="117" y="0"/>
                      </a:lnTo>
                      <a:lnTo>
                        <a:pt x="112" y="0"/>
                      </a:lnTo>
                      <a:lnTo>
                        <a:pt x="106" y="0"/>
                      </a:lnTo>
                      <a:lnTo>
                        <a:pt x="100" y="0"/>
                      </a:lnTo>
                      <a:lnTo>
                        <a:pt x="95" y="2"/>
                      </a:lnTo>
                      <a:lnTo>
                        <a:pt x="89" y="2"/>
                      </a:lnTo>
                      <a:lnTo>
                        <a:pt x="84" y="3"/>
                      </a:lnTo>
                      <a:lnTo>
                        <a:pt x="78" y="5"/>
                      </a:lnTo>
                      <a:lnTo>
                        <a:pt x="73" y="6"/>
                      </a:lnTo>
                      <a:lnTo>
                        <a:pt x="69" y="9"/>
                      </a:lnTo>
                      <a:lnTo>
                        <a:pt x="63" y="11"/>
                      </a:lnTo>
                      <a:lnTo>
                        <a:pt x="58" y="14"/>
                      </a:lnTo>
                      <a:lnTo>
                        <a:pt x="53" y="16"/>
                      </a:lnTo>
                      <a:lnTo>
                        <a:pt x="48" y="19"/>
                      </a:lnTo>
                      <a:lnTo>
                        <a:pt x="45" y="22"/>
                      </a:lnTo>
                      <a:lnTo>
                        <a:pt x="41" y="26"/>
                      </a:lnTo>
                      <a:lnTo>
                        <a:pt x="36" y="30"/>
                      </a:lnTo>
                      <a:lnTo>
                        <a:pt x="33" y="33"/>
                      </a:lnTo>
                      <a:lnTo>
                        <a:pt x="28" y="37"/>
                      </a:lnTo>
                      <a:lnTo>
                        <a:pt x="25" y="40"/>
                      </a:lnTo>
                      <a:lnTo>
                        <a:pt x="22" y="45"/>
                      </a:lnTo>
                      <a:lnTo>
                        <a:pt x="19" y="50"/>
                      </a:lnTo>
                      <a:lnTo>
                        <a:pt x="16" y="55"/>
                      </a:lnTo>
                      <a:lnTo>
                        <a:pt x="13" y="59"/>
                      </a:lnTo>
                      <a:lnTo>
                        <a:pt x="11" y="64"/>
                      </a:lnTo>
                      <a:lnTo>
                        <a:pt x="8" y="69"/>
                      </a:lnTo>
                      <a:lnTo>
                        <a:pt x="6" y="73"/>
                      </a:lnTo>
                      <a:lnTo>
                        <a:pt x="5" y="79"/>
                      </a:lnTo>
                      <a:lnTo>
                        <a:pt x="3" y="84"/>
                      </a:lnTo>
                      <a:lnTo>
                        <a:pt x="2" y="90"/>
                      </a:lnTo>
                      <a:lnTo>
                        <a:pt x="2" y="95"/>
                      </a:lnTo>
                      <a:lnTo>
                        <a:pt x="0" y="101"/>
                      </a:lnTo>
                      <a:lnTo>
                        <a:pt x="0" y="107"/>
                      </a:lnTo>
                      <a:lnTo>
                        <a:pt x="0" y="112"/>
                      </a:lnTo>
                      <a:lnTo>
                        <a:pt x="0" y="118"/>
                      </a:lnTo>
                      <a:lnTo>
                        <a:pt x="0" y="125"/>
                      </a:lnTo>
                      <a:lnTo>
                        <a:pt x="2" y="129"/>
                      </a:lnTo>
                      <a:lnTo>
                        <a:pt x="2" y="135"/>
                      </a:lnTo>
                      <a:lnTo>
                        <a:pt x="3" y="140"/>
                      </a:lnTo>
                      <a:lnTo>
                        <a:pt x="5" y="146"/>
                      </a:lnTo>
                      <a:lnTo>
                        <a:pt x="6" y="151"/>
                      </a:lnTo>
                      <a:lnTo>
                        <a:pt x="8" y="156"/>
                      </a:lnTo>
                      <a:lnTo>
                        <a:pt x="11" y="162"/>
                      </a:lnTo>
                      <a:lnTo>
                        <a:pt x="13" y="167"/>
                      </a:lnTo>
                      <a:lnTo>
                        <a:pt x="16" y="171"/>
                      </a:lnTo>
                      <a:lnTo>
                        <a:pt x="19" y="176"/>
                      </a:lnTo>
                      <a:lnTo>
                        <a:pt x="22" y="179"/>
                      </a:lnTo>
                      <a:lnTo>
                        <a:pt x="25" y="184"/>
                      </a:lnTo>
                      <a:lnTo>
                        <a:pt x="28" y="188"/>
                      </a:lnTo>
                      <a:lnTo>
                        <a:pt x="33" y="192"/>
                      </a:lnTo>
                      <a:lnTo>
                        <a:pt x="36" y="196"/>
                      </a:lnTo>
                      <a:lnTo>
                        <a:pt x="41" y="199"/>
                      </a:lnTo>
                      <a:lnTo>
                        <a:pt x="45" y="202"/>
                      </a:lnTo>
                      <a:lnTo>
                        <a:pt x="48" y="206"/>
                      </a:lnTo>
                      <a:lnTo>
                        <a:pt x="53" y="209"/>
                      </a:lnTo>
                      <a:lnTo>
                        <a:pt x="58" y="212"/>
                      </a:lnTo>
                      <a:lnTo>
                        <a:pt x="63" y="213"/>
                      </a:lnTo>
                      <a:lnTo>
                        <a:pt x="69" y="216"/>
                      </a:lnTo>
                      <a:lnTo>
                        <a:pt x="73" y="218"/>
                      </a:lnTo>
                      <a:lnTo>
                        <a:pt x="78" y="220"/>
                      </a:lnTo>
                      <a:lnTo>
                        <a:pt x="84" y="221"/>
                      </a:lnTo>
                      <a:lnTo>
                        <a:pt x="89" y="223"/>
                      </a:lnTo>
                      <a:lnTo>
                        <a:pt x="95" y="224"/>
                      </a:lnTo>
                      <a:lnTo>
                        <a:pt x="100" y="224"/>
                      </a:lnTo>
                      <a:lnTo>
                        <a:pt x="106" y="224"/>
                      </a:lnTo>
                      <a:lnTo>
                        <a:pt x="112" y="22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2" name="Freeform 823"/>
                <p:cNvSpPr>
                  <a:spLocks/>
                </p:cNvSpPr>
                <p:nvPr/>
              </p:nvSpPr>
              <p:spPr bwMode="auto">
                <a:xfrm>
                  <a:off x="6966429" y="1148995"/>
                  <a:ext cx="288925" cy="574437"/>
                </a:xfrm>
                <a:custGeom>
                  <a:avLst/>
                  <a:gdLst/>
                  <a:ahLst/>
                  <a:cxnLst>
                    <a:cxn ang="0">
                      <a:pos x="188" y="472"/>
                    </a:cxn>
                    <a:cxn ang="0">
                      <a:pos x="188" y="788"/>
                    </a:cxn>
                    <a:cxn ang="0">
                      <a:pos x="65" y="788"/>
                    </a:cxn>
                    <a:cxn ang="0">
                      <a:pos x="114" y="757"/>
                    </a:cxn>
                    <a:cxn ang="0">
                      <a:pos x="83" y="431"/>
                    </a:cxn>
                    <a:cxn ang="0">
                      <a:pos x="28" y="431"/>
                    </a:cxn>
                    <a:cxn ang="0">
                      <a:pos x="0" y="75"/>
                    </a:cxn>
                    <a:cxn ang="0">
                      <a:pos x="114" y="19"/>
                    </a:cxn>
                    <a:cxn ang="0">
                      <a:pos x="148" y="0"/>
                    </a:cxn>
                    <a:cxn ang="0">
                      <a:pos x="198" y="308"/>
                    </a:cxn>
                    <a:cxn ang="0">
                      <a:pos x="248" y="0"/>
                    </a:cxn>
                    <a:cxn ang="0">
                      <a:pos x="282" y="19"/>
                    </a:cxn>
                    <a:cxn ang="0">
                      <a:pos x="394" y="75"/>
                    </a:cxn>
                    <a:cxn ang="0">
                      <a:pos x="366" y="431"/>
                    </a:cxn>
                    <a:cxn ang="0">
                      <a:pos x="311" y="431"/>
                    </a:cxn>
                    <a:cxn ang="0">
                      <a:pos x="282" y="757"/>
                    </a:cxn>
                    <a:cxn ang="0">
                      <a:pos x="329" y="788"/>
                    </a:cxn>
                    <a:cxn ang="0">
                      <a:pos x="210" y="788"/>
                    </a:cxn>
                    <a:cxn ang="0">
                      <a:pos x="210" y="472"/>
                    </a:cxn>
                    <a:cxn ang="0">
                      <a:pos x="188" y="472"/>
                    </a:cxn>
                  </a:cxnLst>
                  <a:rect l="0" t="0" r="r" b="b"/>
                  <a:pathLst>
                    <a:path w="394" h="788">
                      <a:moveTo>
                        <a:pt x="188" y="472"/>
                      </a:moveTo>
                      <a:lnTo>
                        <a:pt x="188" y="788"/>
                      </a:lnTo>
                      <a:lnTo>
                        <a:pt x="65" y="788"/>
                      </a:lnTo>
                      <a:lnTo>
                        <a:pt x="114" y="757"/>
                      </a:lnTo>
                      <a:lnTo>
                        <a:pt x="83" y="431"/>
                      </a:lnTo>
                      <a:lnTo>
                        <a:pt x="28" y="431"/>
                      </a:lnTo>
                      <a:lnTo>
                        <a:pt x="0" y="75"/>
                      </a:lnTo>
                      <a:lnTo>
                        <a:pt x="114" y="19"/>
                      </a:lnTo>
                      <a:lnTo>
                        <a:pt x="148" y="0"/>
                      </a:lnTo>
                      <a:lnTo>
                        <a:pt x="198" y="308"/>
                      </a:lnTo>
                      <a:lnTo>
                        <a:pt x="248" y="0"/>
                      </a:lnTo>
                      <a:lnTo>
                        <a:pt x="282" y="19"/>
                      </a:lnTo>
                      <a:lnTo>
                        <a:pt x="394" y="75"/>
                      </a:lnTo>
                      <a:lnTo>
                        <a:pt x="366" y="431"/>
                      </a:lnTo>
                      <a:lnTo>
                        <a:pt x="311" y="431"/>
                      </a:lnTo>
                      <a:lnTo>
                        <a:pt x="282" y="757"/>
                      </a:lnTo>
                      <a:lnTo>
                        <a:pt x="329" y="788"/>
                      </a:lnTo>
                      <a:lnTo>
                        <a:pt x="210" y="788"/>
                      </a:lnTo>
                      <a:lnTo>
                        <a:pt x="210" y="472"/>
                      </a:lnTo>
                      <a:lnTo>
                        <a:pt x="188" y="47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" name="Freeform 824"/>
                <p:cNvSpPr>
                  <a:spLocks/>
                </p:cNvSpPr>
                <p:nvPr/>
              </p:nvSpPr>
              <p:spPr bwMode="auto">
                <a:xfrm>
                  <a:off x="7095074" y="1173641"/>
                  <a:ext cx="33743" cy="15356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31"/>
                    </a:cxn>
                    <a:cxn ang="0">
                      <a:pos x="4" y="86"/>
                    </a:cxn>
                    <a:cxn ang="0">
                      <a:pos x="22" y="214"/>
                    </a:cxn>
                    <a:cxn ang="0">
                      <a:pos x="42" y="86"/>
                    </a:cxn>
                    <a:cxn ang="0">
                      <a:pos x="25" y="31"/>
                    </a:cxn>
                    <a:cxn ang="0">
                      <a:pos x="47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" h="214">
                      <a:moveTo>
                        <a:pt x="0" y="0"/>
                      </a:moveTo>
                      <a:lnTo>
                        <a:pt x="19" y="31"/>
                      </a:lnTo>
                      <a:lnTo>
                        <a:pt x="4" y="86"/>
                      </a:lnTo>
                      <a:lnTo>
                        <a:pt x="22" y="214"/>
                      </a:lnTo>
                      <a:lnTo>
                        <a:pt x="42" y="86"/>
                      </a:lnTo>
                      <a:lnTo>
                        <a:pt x="25" y="31"/>
                      </a:lnTo>
                      <a:lnTo>
                        <a:pt x="4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39" name="Text Box 940"/>
              <p:cNvSpPr txBox="1">
                <a:spLocks noChangeArrowheads="1"/>
              </p:cNvSpPr>
              <p:nvPr/>
            </p:nvSpPr>
            <p:spPr bwMode="auto">
              <a:xfrm>
                <a:off x="1310781" y="3347783"/>
                <a:ext cx="30946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0" tIns="0" rIns="0" bIns="0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400" b="1" dirty="0" smtClean="0">
                    <a:solidFill>
                      <a:srgbClr val="FF0000"/>
                    </a:solidFill>
                    <a:latin typeface="Lucida Fax" pitchFamily="18" charset="0"/>
                    <a:cs typeface="Times New Roman" pitchFamily="18" charset="0"/>
                  </a:rPr>
                  <a:t>a</a:t>
                </a:r>
                <a:r>
                  <a:rPr lang="en-US" sz="2000" b="1" baseline="-25000" dirty="0" smtClean="0">
                    <a:solidFill>
                      <a:srgbClr val="FF0000"/>
                    </a:solidFill>
                    <a:latin typeface="Lucida Fax" pitchFamily="18" charset="0"/>
                    <a:cs typeface="Times New Roman" pitchFamily="18" charset="0"/>
                  </a:rPr>
                  <a:t>2</a:t>
                </a:r>
                <a:endParaRPr lang="en-GB" sz="2000" b="1" baseline="-25000" dirty="0">
                  <a:solidFill>
                    <a:srgbClr val="FF0000"/>
                  </a:solidFill>
                  <a:latin typeface="Lucida Fax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4594877" y="3177869"/>
              <a:ext cx="309464" cy="941006"/>
              <a:chOff x="446932" y="2597864"/>
              <a:chExt cx="309464" cy="941006"/>
            </a:xfrm>
          </p:grpSpPr>
          <p:grpSp>
            <p:nvGrpSpPr>
              <p:cNvPr id="45" name="Group 820"/>
              <p:cNvGrpSpPr>
                <a:grpSpLocks/>
              </p:cNvGrpSpPr>
              <p:nvPr/>
            </p:nvGrpSpPr>
            <p:grpSpPr bwMode="auto">
              <a:xfrm>
                <a:off x="452587" y="2597864"/>
                <a:ext cx="288924" cy="722311"/>
                <a:chOff x="3288" y="2024"/>
                <a:chExt cx="137" cy="381"/>
              </a:xfrm>
            </p:grpSpPr>
            <p:sp>
              <p:nvSpPr>
                <p:cNvPr id="47" name="Rectangle 821"/>
                <p:cNvSpPr>
                  <a:spLocks noChangeArrowheads="1"/>
                </p:cNvSpPr>
                <p:nvPr/>
              </p:nvSpPr>
              <p:spPr bwMode="auto">
                <a:xfrm>
                  <a:off x="3326" y="2105"/>
                  <a:ext cx="63" cy="12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8" name="Freeform 822"/>
                <p:cNvSpPr>
                  <a:spLocks/>
                </p:cNvSpPr>
                <p:nvPr/>
              </p:nvSpPr>
              <p:spPr bwMode="auto">
                <a:xfrm>
                  <a:off x="3319" y="2024"/>
                  <a:ext cx="77" cy="86"/>
                </a:xfrm>
                <a:custGeom>
                  <a:avLst/>
                  <a:gdLst/>
                  <a:ahLst/>
                  <a:cxnLst>
                    <a:cxn ang="0">
                      <a:pos x="123" y="224"/>
                    </a:cxn>
                    <a:cxn ang="0">
                      <a:pos x="140" y="221"/>
                    </a:cxn>
                    <a:cxn ang="0">
                      <a:pos x="156" y="216"/>
                    </a:cxn>
                    <a:cxn ang="0">
                      <a:pos x="170" y="209"/>
                    </a:cxn>
                    <a:cxn ang="0">
                      <a:pos x="184" y="199"/>
                    </a:cxn>
                    <a:cxn ang="0">
                      <a:pos x="195" y="188"/>
                    </a:cxn>
                    <a:cxn ang="0">
                      <a:pos x="206" y="176"/>
                    </a:cxn>
                    <a:cxn ang="0">
                      <a:pos x="214" y="162"/>
                    </a:cxn>
                    <a:cxn ang="0">
                      <a:pos x="220" y="146"/>
                    </a:cxn>
                    <a:cxn ang="0">
                      <a:pos x="223" y="129"/>
                    </a:cxn>
                    <a:cxn ang="0">
                      <a:pos x="224" y="112"/>
                    </a:cxn>
                    <a:cxn ang="0">
                      <a:pos x="223" y="95"/>
                    </a:cxn>
                    <a:cxn ang="0">
                      <a:pos x="220" y="79"/>
                    </a:cxn>
                    <a:cxn ang="0">
                      <a:pos x="214" y="64"/>
                    </a:cxn>
                    <a:cxn ang="0">
                      <a:pos x="206" y="50"/>
                    </a:cxn>
                    <a:cxn ang="0">
                      <a:pos x="195" y="37"/>
                    </a:cxn>
                    <a:cxn ang="0">
                      <a:pos x="184" y="26"/>
                    </a:cxn>
                    <a:cxn ang="0">
                      <a:pos x="170" y="16"/>
                    </a:cxn>
                    <a:cxn ang="0">
                      <a:pos x="156" y="9"/>
                    </a:cxn>
                    <a:cxn ang="0">
                      <a:pos x="140" y="3"/>
                    </a:cxn>
                    <a:cxn ang="0">
                      <a:pos x="123" y="0"/>
                    </a:cxn>
                    <a:cxn ang="0">
                      <a:pos x="106" y="0"/>
                    </a:cxn>
                    <a:cxn ang="0">
                      <a:pos x="89" y="2"/>
                    </a:cxn>
                    <a:cxn ang="0">
                      <a:pos x="73" y="6"/>
                    </a:cxn>
                    <a:cxn ang="0">
                      <a:pos x="58" y="14"/>
                    </a:cxn>
                    <a:cxn ang="0">
                      <a:pos x="45" y="22"/>
                    </a:cxn>
                    <a:cxn ang="0">
                      <a:pos x="33" y="33"/>
                    </a:cxn>
                    <a:cxn ang="0">
                      <a:pos x="22" y="45"/>
                    </a:cxn>
                    <a:cxn ang="0">
                      <a:pos x="13" y="59"/>
                    </a:cxn>
                    <a:cxn ang="0">
                      <a:pos x="6" y="73"/>
                    </a:cxn>
                    <a:cxn ang="0">
                      <a:pos x="2" y="90"/>
                    </a:cxn>
                    <a:cxn ang="0">
                      <a:pos x="0" y="107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8" y="156"/>
                    </a:cxn>
                    <a:cxn ang="0">
                      <a:pos x="16" y="171"/>
                    </a:cxn>
                    <a:cxn ang="0">
                      <a:pos x="25" y="184"/>
                    </a:cxn>
                    <a:cxn ang="0">
                      <a:pos x="36" y="196"/>
                    </a:cxn>
                    <a:cxn ang="0">
                      <a:pos x="48" y="206"/>
                    </a:cxn>
                    <a:cxn ang="0">
                      <a:pos x="63" y="213"/>
                    </a:cxn>
                    <a:cxn ang="0">
                      <a:pos x="78" y="220"/>
                    </a:cxn>
                    <a:cxn ang="0">
                      <a:pos x="95" y="224"/>
                    </a:cxn>
                    <a:cxn ang="0">
                      <a:pos x="112" y="224"/>
                    </a:cxn>
                  </a:cxnLst>
                  <a:rect l="0" t="0" r="r" b="b"/>
                  <a:pathLst>
                    <a:path w="224" h="224">
                      <a:moveTo>
                        <a:pt x="112" y="224"/>
                      </a:moveTo>
                      <a:lnTo>
                        <a:pt x="117" y="224"/>
                      </a:lnTo>
                      <a:lnTo>
                        <a:pt x="123" y="224"/>
                      </a:lnTo>
                      <a:lnTo>
                        <a:pt x="129" y="224"/>
                      </a:lnTo>
                      <a:lnTo>
                        <a:pt x="134" y="223"/>
                      </a:lnTo>
                      <a:lnTo>
                        <a:pt x="140" y="221"/>
                      </a:lnTo>
                      <a:lnTo>
                        <a:pt x="145" y="220"/>
                      </a:lnTo>
                      <a:lnTo>
                        <a:pt x="151" y="218"/>
                      </a:lnTo>
                      <a:lnTo>
                        <a:pt x="156" y="216"/>
                      </a:lnTo>
                      <a:lnTo>
                        <a:pt x="161" y="213"/>
                      </a:lnTo>
                      <a:lnTo>
                        <a:pt x="165" y="212"/>
                      </a:lnTo>
                      <a:lnTo>
                        <a:pt x="170" y="209"/>
                      </a:lnTo>
                      <a:lnTo>
                        <a:pt x="175" y="206"/>
                      </a:lnTo>
                      <a:lnTo>
                        <a:pt x="179" y="202"/>
                      </a:lnTo>
                      <a:lnTo>
                        <a:pt x="184" y="199"/>
                      </a:lnTo>
                      <a:lnTo>
                        <a:pt x="187" y="196"/>
                      </a:lnTo>
                      <a:lnTo>
                        <a:pt x="192" y="192"/>
                      </a:lnTo>
                      <a:lnTo>
                        <a:pt x="195" y="188"/>
                      </a:lnTo>
                      <a:lnTo>
                        <a:pt x="198" y="184"/>
                      </a:lnTo>
                      <a:lnTo>
                        <a:pt x="203" y="179"/>
                      </a:lnTo>
                      <a:lnTo>
                        <a:pt x="206" y="176"/>
                      </a:lnTo>
                      <a:lnTo>
                        <a:pt x="207" y="171"/>
                      </a:lnTo>
                      <a:lnTo>
                        <a:pt x="210" y="167"/>
                      </a:lnTo>
                      <a:lnTo>
                        <a:pt x="214" y="162"/>
                      </a:lnTo>
                      <a:lnTo>
                        <a:pt x="215" y="156"/>
                      </a:lnTo>
                      <a:lnTo>
                        <a:pt x="218" y="151"/>
                      </a:lnTo>
                      <a:lnTo>
                        <a:pt x="220" y="146"/>
                      </a:lnTo>
                      <a:lnTo>
                        <a:pt x="221" y="140"/>
                      </a:lnTo>
                      <a:lnTo>
                        <a:pt x="221" y="135"/>
                      </a:lnTo>
                      <a:lnTo>
                        <a:pt x="223" y="129"/>
                      </a:lnTo>
                      <a:lnTo>
                        <a:pt x="224" y="125"/>
                      </a:lnTo>
                      <a:lnTo>
                        <a:pt x="224" y="118"/>
                      </a:lnTo>
                      <a:lnTo>
                        <a:pt x="224" y="112"/>
                      </a:lnTo>
                      <a:lnTo>
                        <a:pt x="224" y="107"/>
                      </a:lnTo>
                      <a:lnTo>
                        <a:pt x="224" y="101"/>
                      </a:lnTo>
                      <a:lnTo>
                        <a:pt x="223" y="95"/>
                      </a:lnTo>
                      <a:lnTo>
                        <a:pt x="221" y="90"/>
                      </a:lnTo>
                      <a:lnTo>
                        <a:pt x="221" y="84"/>
                      </a:lnTo>
                      <a:lnTo>
                        <a:pt x="220" y="79"/>
                      </a:lnTo>
                      <a:lnTo>
                        <a:pt x="218" y="73"/>
                      </a:lnTo>
                      <a:lnTo>
                        <a:pt x="215" y="69"/>
                      </a:lnTo>
                      <a:lnTo>
                        <a:pt x="214" y="64"/>
                      </a:lnTo>
                      <a:lnTo>
                        <a:pt x="210" y="59"/>
                      </a:lnTo>
                      <a:lnTo>
                        <a:pt x="207" y="55"/>
                      </a:lnTo>
                      <a:lnTo>
                        <a:pt x="206" y="50"/>
                      </a:lnTo>
                      <a:lnTo>
                        <a:pt x="203" y="45"/>
                      </a:lnTo>
                      <a:lnTo>
                        <a:pt x="198" y="40"/>
                      </a:lnTo>
                      <a:lnTo>
                        <a:pt x="195" y="37"/>
                      </a:lnTo>
                      <a:lnTo>
                        <a:pt x="192" y="33"/>
                      </a:lnTo>
                      <a:lnTo>
                        <a:pt x="187" y="30"/>
                      </a:lnTo>
                      <a:lnTo>
                        <a:pt x="184" y="26"/>
                      </a:lnTo>
                      <a:lnTo>
                        <a:pt x="179" y="22"/>
                      </a:lnTo>
                      <a:lnTo>
                        <a:pt x="175" y="19"/>
                      </a:lnTo>
                      <a:lnTo>
                        <a:pt x="170" y="16"/>
                      </a:lnTo>
                      <a:lnTo>
                        <a:pt x="165" y="14"/>
                      </a:lnTo>
                      <a:lnTo>
                        <a:pt x="161" y="11"/>
                      </a:lnTo>
                      <a:lnTo>
                        <a:pt x="156" y="9"/>
                      </a:lnTo>
                      <a:lnTo>
                        <a:pt x="151" y="6"/>
                      </a:lnTo>
                      <a:lnTo>
                        <a:pt x="145" y="5"/>
                      </a:lnTo>
                      <a:lnTo>
                        <a:pt x="140" y="3"/>
                      </a:lnTo>
                      <a:lnTo>
                        <a:pt x="134" y="2"/>
                      </a:lnTo>
                      <a:lnTo>
                        <a:pt x="129" y="2"/>
                      </a:lnTo>
                      <a:lnTo>
                        <a:pt x="123" y="0"/>
                      </a:lnTo>
                      <a:lnTo>
                        <a:pt x="117" y="0"/>
                      </a:lnTo>
                      <a:lnTo>
                        <a:pt x="112" y="0"/>
                      </a:lnTo>
                      <a:lnTo>
                        <a:pt x="106" y="0"/>
                      </a:lnTo>
                      <a:lnTo>
                        <a:pt x="100" y="0"/>
                      </a:lnTo>
                      <a:lnTo>
                        <a:pt x="95" y="2"/>
                      </a:lnTo>
                      <a:lnTo>
                        <a:pt x="89" y="2"/>
                      </a:lnTo>
                      <a:lnTo>
                        <a:pt x="84" y="3"/>
                      </a:lnTo>
                      <a:lnTo>
                        <a:pt x="78" y="5"/>
                      </a:lnTo>
                      <a:lnTo>
                        <a:pt x="73" y="6"/>
                      </a:lnTo>
                      <a:lnTo>
                        <a:pt x="69" y="9"/>
                      </a:lnTo>
                      <a:lnTo>
                        <a:pt x="63" y="11"/>
                      </a:lnTo>
                      <a:lnTo>
                        <a:pt x="58" y="14"/>
                      </a:lnTo>
                      <a:lnTo>
                        <a:pt x="53" y="16"/>
                      </a:lnTo>
                      <a:lnTo>
                        <a:pt x="48" y="19"/>
                      </a:lnTo>
                      <a:lnTo>
                        <a:pt x="45" y="22"/>
                      </a:lnTo>
                      <a:lnTo>
                        <a:pt x="41" y="26"/>
                      </a:lnTo>
                      <a:lnTo>
                        <a:pt x="36" y="30"/>
                      </a:lnTo>
                      <a:lnTo>
                        <a:pt x="33" y="33"/>
                      </a:lnTo>
                      <a:lnTo>
                        <a:pt x="28" y="37"/>
                      </a:lnTo>
                      <a:lnTo>
                        <a:pt x="25" y="40"/>
                      </a:lnTo>
                      <a:lnTo>
                        <a:pt x="22" y="45"/>
                      </a:lnTo>
                      <a:lnTo>
                        <a:pt x="19" y="50"/>
                      </a:lnTo>
                      <a:lnTo>
                        <a:pt x="16" y="55"/>
                      </a:lnTo>
                      <a:lnTo>
                        <a:pt x="13" y="59"/>
                      </a:lnTo>
                      <a:lnTo>
                        <a:pt x="11" y="64"/>
                      </a:lnTo>
                      <a:lnTo>
                        <a:pt x="8" y="69"/>
                      </a:lnTo>
                      <a:lnTo>
                        <a:pt x="6" y="73"/>
                      </a:lnTo>
                      <a:lnTo>
                        <a:pt x="5" y="79"/>
                      </a:lnTo>
                      <a:lnTo>
                        <a:pt x="3" y="84"/>
                      </a:lnTo>
                      <a:lnTo>
                        <a:pt x="2" y="90"/>
                      </a:lnTo>
                      <a:lnTo>
                        <a:pt x="2" y="95"/>
                      </a:lnTo>
                      <a:lnTo>
                        <a:pt x="0" y="101"/>
                      </a:lnTo>
                      <a:lnTo>
                        <a:pt x="0" y="107"/>
                      </a:lnTo>
                      <a:lnTo>
                        <a:pt x="0" y="112"/>
                      </a:lnTo>
                      <a:lnTo>
                        <a:pt x="0" y="118"/>
                      </a:lnTo>
                      <a:lnTo>
                        <a:pt x="0" y="125"/>
                      </a:lnTo>
                      <a:lnTo>
                        <a:pt x="2" y="129"/>
                      </a:lnTo>
                      <a:lnTo>
                        <a:pt x="2" y="135"/>
                      </a:lnTo>
                      <a:lnTo>
                        <a:pt x="3" y="140"/>
                      </a:lnTo>
                      <a:lnTo>
                        <a:pt x="5" y="146"/>
                      </a:lnTo>
                      <a:lnTo>
                        <a:pt x="6" y="151"/>
                      </a:lnTo>
                      <a:lnTo>
                        <a:pt x="8" y="156"/>
                      </a:lnTo>
                      <a:lnTo>
                        <a:pt x="11" y="162"/>
                      </a:lnTo>
                      <a:lnTo>
                        <a:pt x="13" y="167"/>
                      </a:lnTo>
                      <a:lnTo>
                        <a:pt x="16" y="171"/>
                      </a:lnTo>
                      <a:lnTo>
                        <a:pt x="19" y="176"/>
                      </a:lnTo>
                      <a:lnTo>
                        <a:pt x="22" y="179"/>
                      </a:lnTo>
                      <a:lnTo>
                        <a:pt x="25" y="184"/>
                      </a:lnTo>
                      <a:lnTo>
                        <a:pt x="28" y="188"/>
                      </a:lnTo>
                      <a:lnTo>
                        <a:pt x="33" y="192"/>
                      </a:lnTo>
                      <a:lnTo>
                        <a:pt x="36" y="196"/>
                      </a:lnTo>
                      <a:lnTo>
                        <a:pt x="41" y="199"/>
                      </a:lnTo>
                      <a:lnTo>
                        <a:pt x="45" y="202"/>
                      </a:lnTo>
                      <a:lnTo>
                        <a:pt x="48" y="206"/>
                      </a:lnTo>
                      <a:lnTo>
                        <a:pt x="53" y="209"/>
                      </a:lnTo>
                      <a:lnTo>
                        <a:pt x="58" y="212"/>
                      </a:lnTo>
                      <a:lnTo>
                        <a:pt x="63" y="213"/>
                      </a:lnTo>
                      <a:lnTo>
                        <a:pt x="69" y="216"/>
                      </a:lnTo>
                      <a:lnTo>
                        <a:pt x="73" y="218"/>
                      </a:lnTo>
                      <a:lnTo>
                        <a:pt x="78" y="220"/>
                      </a:lnTo>
                      <a:lnTo>
                        <a:pt x="84" y="221"/>
                      </a:lnTo>
                      <a:lnTo>
                        <a:pt x="89" y="223"/>
                      </a:lnTo>
                      <a:lnTo>
                        <a:pt x="95" y="224"/>
                      </a:lnTo>
                      <a:lnTo>
                        <a:pt x="100" y="224"/>
                      </a:lnTo>
                      <a:lnTo>
                        <a:pt x="106" y="224"/>
                      </a:lnTo>
                      <a:lnTo>
                        <a:pt x="112" y="224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9" name="Freeform 823"/>
                <p:cNvSpPr>
                  <a:spLocks/>
                </p:cNvSpPr>
                <p:nvPr/>
              </p:nvSpPr>
              <p:spPr bwMode="auto">
                <a:xfrm>
                  <a:off x="3288" y="2102"/>
                  <a:ext cx="137" cy="303"/>
                </a:xfrm>
                <a:custGeom>
                  <a:avLst/>
                  <a:gdLst/>
                  <a:ahLst/>
                  <a:cxnLst>
                    <a:cxn ang="0">
                      <a:pos x="188" y="472"/>
                    </a:cxn>
                    <a:cxn ang="0">
                      <a:pos x="188" y="788"/>
                    </a:cxn>
                    <a:cxn ang="0">
                      <a:pos x="65" y="788"/>
                    </a:cxn>
                    <a:cxn ang="0">
                      <a:pos x="114" y="757"/>
                    </a:cxn>
                    <a:cxn ang="0">
                      <a:pos x="83" y="431"/>
                    </a:cxn>
                    <a:cxn ang="0">
                      <a:pos x="28" y="431"/>
                    </a:cxn>
                    <a:cxn ang="0">
                      <a:pos x="0" y="75"/>
                    </a:cxn>
                    <a:cxn ang="0">
                      <a:pos x="114" y="19"/>
                    </a:cxn>
                    <a:cxn ang="0">
                      <a:pos x="148" y="0"/>
                    </a:cxn>
                    <a:cxn ang="0">
                      <a:pos x="198" y="308"/>
                    </a:cxn>
                    <a:cxn ang="0">
                      <a:pos x="248" y="0"/>
                    </a:cxn>
                    <a:cxn ang="0">
                      <a:pos x="282" y="19"/>
                    </a:cxn>
                    <a:cxn ang="0">
                      <a:pos x="394" y="75"/>
                    </a:cxn>
                    <a:cxn ang="0">
                      <a:pos x="366" y="431"/>
                    </a:cxn>
                    <a:cxn ang="0">
                      <a:pos x="311" y="431"/>
                    </a:cxn>
                    <a:cxn ang="0">
                      <a:pos x="282" y="757"/>
                    </a:cxn>
                    <a:cxn ang="0">
                      <a:pos x="329" y="788"/>
                    </a:cxn>
                    <a:cxn ang="0">
                      <a:pos x="210" y="788"/>
                    </a:cxn>
                    <a:cxn ang="0">
                      <a:pos x="210" y="472"/>
                    </a:cxn>
                    <a:cxn ang="0">
                      <a:pos x="188" y="472"/>
                    </a:cxn>
                  </a:cxnLst>
                  <a:rect l="0" t="0" r="r" b="b"/>
                  <a:pathLst>
                    <a:path w="394" h="788">
                      <a:moveTo>
                        <a:pt x="188" y="472"/>
                      </a:moveTo>
                      <a:lnTo>
                        <a:pt x="188" y="788"/>
                      </a:lnTo>
                      <a:lnTo>
                        <a:pt x="65" y="788"/>
                      </a:lnTo>
                      <a:lnTo>
                        <a:pt x="114" y="757"/>
                      </a:lnTo>
                      <a:lnTo>
                        <a:pt x="83" y="431"/>
                      </a:lnTo>
                      <a:lnTo>
                        <a:pt x="28" y="431"/>
                      </a:lnTo>
                      <a:lnTo>
                        <a:pt x="0" y="75"/>
                      </a:lnTo>
                      <a:lnTo>
                        <a:pt x="114" y="19"/>
                      </a:lnTo>
                      <a:lnTo>
                        <a:pt x="148" y="0"/>
                      </a:lnTo>
                      <a:lnTo>
                        <a:pt x="198" y="308"/>
                      </a:lnTo>
                      <a:lnTo>
                        <a:pt x="248" y="0"/>
                      </a:lnTo>
                      <a:lnTo>
                        <a:pt x="282" y="19"/>
                      </a:lnTo>
                      <a:lnTo>
                        <a:pt x="394" y="75"/>
                      </a:lnTo>
                      <a:lnTo>
                        <a:pt x="366" y="431"/>
                      </a:lnTo>
                      <a:lnTo>
                        <a:pt x="311" y="431"/>
                      </a:lnTo>
                      <a:lnTo>
                        <a:pt x="282" y="757"/>
                      </a:lnTo>
                      <a:lnTo>
                        <a:pt x="329" y="788"/>
                      </a:lnTo>
                      <a:lnTo>
                        <a:pt x="210" y="788"/>
                      </a:lnTo>
                      <a:lnTo>
                        <a:pt x="210" y="472"/>
                      </a:lnTo>
                      <a:lnTo>
                        <a:pt x="188" y="47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0" name="Freeform 824"/>
                <p:cNvSpPr>
                  <a:spLocks/>
                </p:cNvSpPr>
                <p:nvPr/>
              </p:nvSpPr>
              <p:spPr bwMode="auto">
                <a:xfrm>
                  <a:off x="3349" y="2115"/>
                  <a:ext cx="16" cy="8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31"/>
                    </a:cxn>
                    <a:cxn ang="0">
                      <a:pos x="4" y="86"/>
                    </a:cxn>
                    <a:cxn ang="0">
                      <a:pos x="22" y="214"/>
                    </a:cxn>
                    <a:cxn ang="0">
                      <a:pos x="42" y="86"/>
                    </a:cxn>
                    <a:cxn ang="0">
                      <a:pos x="25" y="31"/>
                    </a:cxn>
                    <a:cxn ang="0">
                      <a:pos x="47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" h="214">
                      <a:moveTo>
                        <a:pt x="0" y="0"/>
                      </a:moveTo>
                      <a:lnTo>
                        <a:pt x="19" y="31"/>
                      </a:lnTo>
                      <a:lnTo>
                        <a:pt x="4" y="86"/>
                      </a:lnTo>
                      <a:lnTo>
                        <a:pt x="22" y="214"/>
                      </a:lnTo>
                      <a:lnTo>
                        <a:pt x="42" y="86"/>
                      </a:lnTo>
                      <a:lnTo>
                        <a:pt x="25" y="31"/>
                      </a:lnTo>
                      <a:lnTo>
                        <a:pt x="4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46" name="Text Box 940"/>
              <p:cNvSpPr txBox="1">
                <a:spLocks noChangeArrowheads="1"/>
              </p:cNvSpPr>
              <p:nvPr/>
            </p:nvSpPr>
            <p:spPr bwMode="auto">
              <a:xfrm>
                <a:off x="446932" y="3323426"/>
                <a:ext cx="30946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0" tIns="0" rIns="0" bIns="0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400" b="1" dirty="0" smtClean="0">
                    <a:solidFill>
                      <a:srgbClr val="0070C0"/>
                    </a:solidFill>
                    <a:latin typeface="Lucida Fax" pitchFamily="18" charset="0"/>
                    <a:cs typeface="Times New Roman" pitchFamily="18" charset="0"/>
                  </a:rPr>
                  <a:t>a</a:t>
                </a:r>
                <a:r>
                  <a:rPr lang="en-US" sz="2000" b="1" baseline="-25000" dirty="0" smtClean="0">
                    <a:solidFill>
                      <a:srgbClr val="0070C0"/>
                    </a:solidFill>
                    <a:latin typeface="Lucida Fax" pitchFamily="18" charset="0"/>
                    <a:cs typeface="Times New Roman" pitchFamily="18" charset="0"/>
                  </a:rPr>
                  <a:t>1</a:t>
                </a:r>
                <a:endParaRPr lang="en-GB" sz="2000" b="1" baseline="-25000" dirty="0">
                  <a:solidFill>
                    <a:srgbClr val="0070C0"/>
                  </a:solidFill>
                  <a:latin typeface="Lucida Fax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1" name="Text Box 940"/>
            <p:cNvSpPr txBox="1">
              <a:spLocks noChangeArrowheads="1"/>
            </p:cNvSpPr>
            <p:nvPr/>
          </p:nvSpPr>
          <p:spPr bwMode="auto">
            <a:xfrm>
              <a:off x="7307364" y="2891627"/>
              <a:ext cx="129597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400" b="1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cs typeface="Times New Roman" pitchFamily="18" charset="0"/>
                </a:rPr>
                <a:t>Possible actions</a:t>
              </a:r>
              <a:endParaRPr lang="en-GB" sz="2000" b="1" baseline="-25000" dirty="0">
                <a:solidFill>
                  <a:prstClr val="black">
                    <a:lumMod val="85000"/>
                    <a:lumOff val="15000"/>
                  </a:prstClr>
                </a:solidFill>
                <a:cs typeface="Times New Roman" pitchFamily="18" charset="0"/>
              </a:endParaRPr>
            </a:p>
          </p:txBody>
        </p:sp>
        <p:sp>
          <p:nvSpPr>
            <p:cNvPr id="52" name="Text Box 940"/>
            <p:cNvSpPr txBox="1">
              <a:spLocks noChangeArrowheads="1"/>
            </p:cNvSpPr>
            <p:nvPr/>
          </p:nvSpPr>
          <p:spPr bwMode="auto">
            <a:xfrm>
              <a:off x="5170867" y="4367652"/>
              <a:ext cx="1314819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400" b="1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cs typeface="Times New Roman" pitchFamily="18" charset="0"/>
                </a:rPr>
                <a:t>Possible actions</a:t>
              </a:r>
              <a:endParaRPr lang="en-GB" sz="2000" b="1" baseline="-25000" dirty="0">
                <a:solidFill>
                  <a:prstClr val="black">
                    <a:lumMod val="85000"/>
                    <a:lumOff val="15000"/>
                  </a:prstClr>
                </a:solidFill>
                <a:cs typeface="Times New Roman" pitchFamily="18" charset="0"/>
              </a:endParaRPr>
            </a:p>
          </p:txBody>
        </p:sp>
        <p:sp>
          <p:nvSpPr>
            <p:cNvPr id="53" name="Text Box 940"/>
            <p:cNvSpPr txBox="1">
              <a:spLocks noChangeArrowheads="1"/>
            </p:cNvSpPr>
            <p:nvPr/>
          </p:nvSpPr>
          <p:spPr bwMode="auto">
            <a:xfrm>
              <a:off x="7335564" y="4365304"/>
              <a:ext cx="132073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400" b="1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cs typeface="Times New Roman" pitchFamily="18" charset="0"/>
                </a:rPr>
                <a:t>Possible actions</a:t>
              </a:r>
              <a:endParaRPr lang="en-GB" sz="2000" b="1" baseline="-25000" dirty="0">
                <a:solidFill>
                  <a:prstClr val="black">
                    <a:lumMod val="85000"/>
                    <a:lumOff val="15000"/>
                  </a:prstClr>
                </a:solidFill>
                <a:cs typeface="Times New Roman" pitchFamily="18" charset="0"/>
              </a:endParaRPr>
            </a:p>
          </p:txBody>
        </p:sp>
        <p:sp>
          <p:nvSpPr>
            <p:cNvPr id="116" name="Rounded Rectangle 115"/>
            <p:cNvSpPr/>
            <p:nvPr/>
          </p:nvSpPr>
          <p:spPr>
            <a:xfrm>
              <a:off x="4432594" y="2844329"/>
              <a:ext cx="4459086" cy="2844644"/>
            </a:xfrm>
            <a:prstGeom prst="roundRect">
              <a:avLst>
                <a:gd name="adj" fmla="val 10125"/>
              </a:avLst>
            </a:prstGeom>
            <a:noFill/>
            <a:ln w="19050">
              <a:solidFill>
                <a:srgbClr val="000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Text Box 940"/>
                <p:cNvSpPr txBox="1">
                  <a:spLocks noChangeArrowheads="1"/>
                </p:cNvSpPr>
                <p:nvPr/>
              </p:nvSpPr>
              <p:spPr bwMode="auto">
                <a:xfrm>
                  <a:off x="7252468" y="3253102"/>
                  <a:ext cx="1425079" cy="7591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lIns="0" tIns="0" rIns="0" bIns="0">
                  <a:spAutoFit/>
                </a:bodyPr>
                <a:lstStyle/>
                <a:p>
                  <a:pPr algn="ctr">
                    <a:lnSpc>
                      <a:spcPts val="2400"/>
                    </a:lnSpc>
                    <a:spcBef>
                      <a:spcPct val="50000"/>
                    </a:spcBef>
                  </a:pP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600" b="1" i="1" smtClean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bSupPr>
                        <m:e>
                          <m:r>
                            <a:rPr lang="en-GB" sz="1600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  <m:r>
                            <a:rPr lang="en-GB" sz="1600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GB" sz="1600" b="1" i="1" smtClean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 </m:t>
                          </m:r>
                          <m:r>
                            <a:rPr lang="en-GB" sz="1600" b="1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p>
                      </m:sSubSup>
                    </m:oMath>
                  </a14:m>
                  <a:r>
                    <a:rPr lang="en-GB" sz="1600" b="1" dirty="0" smtClean="0">
                      <a:solidFill>
                        <a:srgbClr val="FF0000"/>
                      </a:solidFill>
                      <a:cs typeface="Times New Roman" pitchFamily="18" charset="0"/>
                    </a:rPr>
                    <a:t>,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6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bSupPr>
                        <m:e>
                          <m:r>
                            <a:rPr lang="en-GB" sz="16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  <m:r>
                            <a:rPr lang="en-GB" sz="16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GB" sz="16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 </m:t>
                          </m:r>
                          <m:r>
                            <a:rPr lang="en-GB" sz="1600" b="1" i="1" dirty="0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</m:sup>
                      </m:sSubSup>
                    </m:oMath>
                  </a14:m>
                  <a:r>
                    <a:rPr lang="en-GB" sz="1600" b="1" dirty="0" smtClean="0">
                      <a:solidFill>
                        <a:srgbClr val="FF0000"/>
                      </a:solidFill>
                      <a:cs typeface="Times New Roman" pitchFamily="18" charset="0"/>
                    </a:rPr>
                    <a:t>,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6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bSupPr>
                        <m:e>
                          <m:r>
                            <a:rPr lang="en-GB" sz="16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  <m:r>
                            <a:rPr lang="en-GB" sz="16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GB" sz="16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 </m:t>
                          </m:r>
                          <m:r>
                            <a:rPr lang="en-GB" sz="1600" b="1" i="1" dirty="0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𝒊𝒏𝒅</m:t>
                          </m:r>
                          <m:r>
                            <a:rPr lang="en-GB" sz="1600" b="1" i="1" dirty="0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.</m:t>
                          </m:r>
                        </m:sup>
                      </m:sSubSup>
                    </m:oMath>
                  </a14:m>
                  <a:endParaRPr lang="en-GB" sz="1600" b="1" dirty="0" smtClean="0">
                    <a:solidFill>
                      <a:srgbClr val="0070C0"/>
                    </a:solidFill>
                    <a:cs typeface="Times New Roman" pitchFamily="18" charset="0"/>
                  </a:endParaRPr>
                </a:p>
                <a:p>
                  <a:pPr algn="ctr">
                    <a:lnSpc>
                      <a:spcPts val="2400"/>
                    </a:lnSpc>
                    <a:spcBef>
                      <a:spcPct val="50000"/>
                    </a:spcBef>
                  </a:pP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600" b="1" i="1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bSupPr>
                        <m:e>
                          <m:r>
                            <a:rPr lang="en-GB" sz="1600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  <m:r>
                            <a:rPr lang="en-GB" sz="1600" b="1" i="1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GB" sz="1600" b="1" i="1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 </m:t>
                          </m:r>
                          <m:r>
                            <a:rPr lang="en-GB" sz="1600" b="1" i="1"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p>
                      </m:sSubSup>
                    </m:oMath>
                  </a14:m>
                  <a:r>
                    <a:rPr lang="en-GB" sz="1600" b="1" dirty="0">
                      <a:solidFill>
                        <a:srgbClr val="FF0000"/>
                      </a:solidFill>
                      <a:cs typeface="Times New Roman" pitchFamily="18" charset="0"/>
                    </a:rPr>
                    <a:t>,</a:t>
                  </a:r>
                  <a:r>
                    <a:rPr lang="en-GB" sz="1600" b="1" dirty="0" smtClean="0">
                      <a:solidFill>
                        <a:srgbClr val="FF0000"/>
                      </a:solidFill>
                      <a:cs typeface="Times New Roman" pitchFamily="18" charset="0"/>
                    </a:rPr>
                    <a:t>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600" b="1" i="1" dirty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bSupPr>
                        <m:e>
                          <m:r>
                            <a:rPr lang="en-GB" sz="16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  <m:r>
                            <a:rPr lang="en-GB" sz="1600" b="1" i="1" dirty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GB" sz="1600" b="1" i="1" dirty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 </m:t>
                          </m:r>
                          <m:r>
                            <a:rPr lang="en-GB" sz="1600" b="1" i="1" dirty="0"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</m:sup>
                      </m:sSubSup>
                    </m:oMath>
                  </a14:m>
                  <a:r>
                    <a:rPr lang="en-GB" sz="1600" b="1" dirty="0">
                      <a:solidFill>
                        <a:srgbClr val="FF0000"/>
                      </a:solidFill>
                      <a:cs typeface="Times New Roman" pitchFamily="18" charset="0"/>
                    </a:rPr>
                    <a:t>,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600" b="1" i="1" dirty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bSupPr>
                        <m:e>
                          <m:r>
                            <a:rPr lang="en-GB" sz="16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  <m:r>
                            <a:rPr lang="en-GB" sz="1600" b="1" i="1" dirty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dirty="0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GB" sz="1600" b="1" i="1" dirty="0">
                              <a:solidFill>
                                <a:srgbClr val="0070C0"/>
                              </a:solidFill>
                              <a:latin typeface="Cambria Math"/>
                              <a:cs typeface="Times New Roman" pitchFamily="18" charset="0"/>
                            </a:rPr>
                            <m:t> </m:t>
                          </m:r>
                          <m:r>
                            <a:rPr lang="en-GB" sz="1600" b="1" i="1" dirty="0">
                              <a:latin typeface="Cambria Math"/>
                              <a:cs typeface="Times New Roman" pitchFamily="18" charset="0"/>
                            </a:rPr>
                            <m:t>𝒊𝒏𝒅</m:t>
                          </m:r>
                          <m:r>
                            <a:rPr lang="en-GB" sz="1600" b="1" i="1" dirty="0">
                              <a:latin typeface="Cambria Math"/>
                              <a:cs typeface="Times New Roman" pitchFamily="18" charset="0"/>
                            </a:rPr>
                            <m:t>.</m:t>
                          </m:r>
                        </m:sup>
                      </m:sSubSup>
                    </m:oMath>
                  </a14:m>
                  <a:endParaRPr lang="en-GB" sz="1600" b="1" baseline="-25000" dirty="0">
                    <a:solidFill>
                      <a:srgbClr val="0070C0"/>
                    </a:solidFill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06" name="Text Box 9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252468" y="3253102"/>
                  <a:ext cx="1425079" cy="75918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2575" t="-3226" b="-12903"/>
                  </a:stretch>
                </a:blip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0" name="Text Box 940"/>
                <p:cNvSpPr txBox="1">
                  <a:spLocks noChangeArrowheads="1"/>
                </p:cNvSpPr>
                <p:nvPr/>
              </p:nvSpPr>
              <p:spPr bwMode="auto">
                <a:xfrm>
                  <a:off x="5111666" y="4735001"/>
                  <a:ext cx="1425079" cy="7591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lIns="0" tIns="0" rIns="0" bIns="0">
                  <a:spAutoFit/>
                </a:bodyPr>
                <a:lstStyle/>
                <a:p>
                  <a:pPr algn="ctr">
                    <a:lnSpc>
                      <a:spcPts val="2400"/>
                    </a:lnSpc>
                    <a:spcBef>
                      <a:spcPct val="50000"/>
                    </a:spcBef>
                  </a:pP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600" b="1" i="1" smtClean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bSupPr>
                        <m:e>
                          <m:r>
                            <a:rPr lang="en-GB" sz="1600" b="1" i="1" smtClean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smtClean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𝟑</m:t>
                          </m:r>
                          <m:r>
                            <a:rPr lang="en-GB" sz="1600" b="1" i="1" smtClean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smtClean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GB" sz="1600" b="1" i="1" smtClean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 </m:t>
                          </m:r>
                          <m:r>
                            <a:rPr lang="en-GB" sz="1600" b="1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p>
                      </m:sSubSup>
                    </m:oMath>
                  </a14:m>
                  <a:r>
                    <a:rPr lang="en-GB" sz="1600" b="1" dirty="0" smtClean="0">
                      <a:solidFill>
                        <a:srgbClr val="E6AF00"/>
                      </a:solidFill>
                      <a:cs typeface="Times New Roman" pitchFamily="18" charset="0"/>
                    </a:rPr>
                    <a:t>,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600" b="1" i="1" dirty="0" smtClean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bSupPr>
                        <m:e>
                          <m:r>
                            <a:rPr lang="en-GB" sz="1600" b="1" i="1" dirty="0" smtClean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dirty="0" smtClean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𝟑</m:t>
                          </m:r>
                          <m:r>
                            <a:rPr lang="en-GB" sz="1600" b="1" i="1" dirty="0" smtClean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dirty="0" smtClean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GB" sz="1600" b="1" i="1" dirty="0" smtClean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 </m:t>
                          </m:r>
                          <m:r>
                            <a:rPr lang="en-GB" sz="1600" b="1" i="1" dirty="0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</m:sup>
                      </m:sSubSup>
                    </m:oMath>
                  </a14:m>
                  <a:r>
                    <a:rPr lang="en-GB" sz="1600" b="1" dirty="0" smtClean="0">
                      <a:solidFill>
                        <a:srgbClr val="E6AF00"/>
                      </a:solidFill>
                      <a:cs typeface="Times New Roman" pitchFamily="18" charset="0"/>
                    </a:rPr>
                    <a:t>,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600" b="1" i="1" dirty="0" smtClean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bSupPr>
                        <m:e>
                          <m:r>
                            <a:rPr lang="en-GB" sz="1600" b="1" i="1" dirty="0" smtClean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dirty="0" smtClean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𝟑</m:t>
                          </m:r>
                          <m:r>
                            <a:rPr lang="en-GB" sz="1600" b="1" i="1" dirty="0" smtClean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dirty="0" smtClean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GB" sz="1600" b="1" i="1" dirty="0" smtClean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 </m:t>
                          </m:r>
                          <m:r>
                            <a:rPr lang="en-GB" sz="1600" b="1" i="1" dirty="0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𝒊𝒏𝒅</m:t>
                          </m:r>
                          <m:r>
                            <a:rPr lang="en-GB" sz="1600" b="1" i="1" dirty="0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.</m:t>
                          </m:r>
                        </m:sup>
                      </m:sSubSup>
                    </m:oMath>
                  </a14:m>
                  <a:endParaRPr lang="en-GB" sz="1600" b="1" dirty="0" smtClean="0">
                    <a:solidFill>
                      <a:srgbClr val="E6AF00"/>
                    </a:solidFill>
                    <a:cs typeface="Times New Roman" pitchFamily="18" charset="0"/>
                  </a:endParaRPr>
                </a:p>
                <a:p>
                  <a:pPr algn="ctr">
                    <a:lnSpc>
                      <a:spcPts val="2400"/>
                    </a:lnSpc>
                    <a:spcBef>
                      <a:spcPct val="50000"/>
                    </a:spcBef>
                  </a:pP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600" b="1" i="1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bSupPr>
                        <m:e>
                          <m:r>
                            <a:rPr lang="en-GB" sz="1600" b="1" i="1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smtClean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𝟑</m:t>
                          </m:r>
                          <m:r>
                            <a:rPr lang="en-GB" sz="1600" b="1" i="1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smtClean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GB" sz="1600" b="1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 </m:t>
                          </m:r>
                          <m:r>
                            <a:rPr lang="en-GB" sz="1600" b="1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p>
                      </m:sSubSup>
                    </m:oMath>
                  </a14:m>
                  <a:r>
                    <a:rPr lang="en-GB" sz="1600" b="1" dirty="0">
                      <a:solidFill>
                        <a:srgbClr val="E6AF00"/>
                      </a:solidFill>
                      <a:cs typeface="Times New Roman" pitchFamily="18" charset="0"/>
                    </a:rPr>
                    <a:t>,</a:t>
                  </a:r>
                  <a:r>
                    <a:rPr lang="en-GB" sz="1600" b="1" dirty="0" smtClean="0">
                      <a:solidFill>
                        <a:srgbClr val="E6AF00"/>
                      </a:solidFill>
                      <a:cs typeface="Times New Roman" pitchFamily="18" charset="0"/>
                    </a:rPr>
                    <a:t>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600" b="1" i="1" dirty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bSupPr>
                        <m:e>
                          <m:r>
                            <a:rPr lang="en-GB" sz="1600" b="1" i="1" dirty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dirty="0" smtClean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𝟑</m:t>
                          </m:r>
                          <m:r>
                            <a:rPr lang="en-GB" sz="1600" b="1" i="1" dirty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dirty="0" smtClean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GB" sz="1600" b="1" i="1" dirty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 </m:t>
                          </m:r>
                          <m:r>
                            <a:rPr lang="en-GB" sz="1600" b="1" i="1" dirty="0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</m:sup>
                      </m:sSubSup>
                    </m:oMath>
                  </a14:m>
                  <a:r>
                    <a:rPr lang="en-GB" sz="1600" b="1" dirty="0">
                      <a:solidFill>
                        <a:srgbClr val="E6AF00"/>
                      </a:solidFill>
                      <a:cs typeface="Times New Roman" pitchFamily="18" charset="0"/>
                    </a:rPr>
                    <a:t>,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600" b="1" i="1" dirty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bSupPr>
                        <m:e>
                          <m:r>
                            <a:rPr lang="en-GB" sz="1600" b="1" i="1" dirty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dirty="0" smtClean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𝟑</m:t>
                          </m:r>
                          <m:r>
                            <a:rPr lang="en-GB" sz="1600" b="1" i="1" dirty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dirty="0" smtClean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GB" sz="1600" b="1" i="1" dirty="0">
                              <a:solidFill>
                                <a:srgbClr val="E6AF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 </m:t>
                          </m:r>
                          <m:r>
                            <a:rPr lang="en-GB" sz="1600" b="1" i="1" dirty="0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𝒊𝒏𝒅</m:t>
                          </m:r>
                          <m:r>
                            <a:rPr lang="en-GB" sz="1600" b="1" i="1" dirty="0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.</m:t>
                          </m:r>
                        </m:sup>
                      </m:sSubSup>
                    </m:oMath>
                  </a14:m>
                  <a:endParaRPr lang="en-GB" sz="1600" b="1" baseline="-25000" dirty="0">
                    <a:solidFill>
                      <a:srgbClr val="E6AF00"/>
                    </a:solidFill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10" name="Text Box 9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5111666" y="4735001"/>
                  <a:ext cx="1425079" cy="75918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2575" t="-3226" b="-12903"/>
                  </a:stretch>
                </a:blip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1" name="Text Box 940"/>
                <p:cNvSpPr txBox="1">
                  <a:spLocks noChangeArrowheads="1"/>
                </p:cNvSpPr>
                <p:nvPr/>
              </p:nvSpPr>
              <p:spPr bwMode="auto">
                <a:xfrm>
                  <a:off x="7277011" y="4735092"/>
                  <a:ext cx="1425079" cy="7591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lIns="0" tIns="0" rIns="0" bIns="0">
                  <a:spAutoFit/>
                </a:bodyPr>
                <a:lstStyle/>
                <a:p>
                  <a:pPr algn="ctr">
                    <a:lnSpc>
                      <a:spcPts val="2400"/>
                    </a:lnSpc>
                    <a:spcBef>
                      <a:spcPct val="50000"/>
                    </a:spcBef>
                  </a:pP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600" b="1" i="1" smtClean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bSupPr>
                        <m:e>
                          <m:r>
                            <a:rPr lang="en-GB" sz="1600" b="1" i="1" smtClean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smtClean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𝟒</m:t>
                          </m:r>
                          <m:r>
                            <a:rPr lang="en-GB" sz="1600" b="1" i="1" smtClean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smtClean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GB" sz="1600" b="1" i="1" smtClean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 </m:t>
                          </m:r>
                          <m:r>
                            <a:rPr lang="en-GB" sz="1600" b="1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p>
                      </m:sSubSup>
                    </m:oMath>
                  </a14:m>
                  <a:r>
                    <a:rPr lang="en-GB" sz="1600" b="1" dirty="0" smtClean="0">
                      <a:solidFill>
                        <a:srgbClr val="00CC00"/>
                      </a:solidFill>
                      <a:cs typeface="Times New Roman" pitchFamily="18" charset="0"/>
                    </a:rPr>
                    <a:t>,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600" b="1" i="1" dirty="0" smtClean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bSupPr>
                        <m:e>
                          <m:r>
                            <a:rPr lang="en-GB" sz="1600" b="1" i="1" dirty="0" smtClean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dirty="0" smtClean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𝟒</m:t>
                          </m:r>
                          <m:r>
                            <a:rPr lang="en-GB" sz="1600" b="1" i="1" dirty="0" smtClean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dirty="0" smtClean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GB" sz="1600" b="1" i="1" dirty="0" smtClean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 </m:t>
                          </m:r>
                          <m:r>
                            <a:rPr lang="en-GB" sz="1600" b="1" i="1" dirty="0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</m:sup>
                      </m:sSubSup>
                    </m:oMath>
                  </a14:m>
                  <a:r>
                    <a:rPr lang="en-GB" sz="1600" b="1" dirty="0" smtClean="0">
                      <a:solidFill>
                        <a:srgbClr val="00CC00"/>
                      </a:solidFill>
                      <a:cs typeface="Times New Roman" pitchFamily="18" charset="0"/>
                    </a:rPr>
                    <a:t>,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600" b="1" i="1" dirty="0" smtClean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bSupPr>
                        <m:e>
                          <m:r>
                            <a:rPr lang="en-GB" sz="1600" b="1" i="1" dirty="0" smtClean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dirty="0" smtClean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𝟒</m:t>
                          </m:r>
                          <m:r>
                            <a:rPr lang="en-GB" sz="1600" b="1" i="1" dirty="0" smtClean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dirty="0" smtClean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GB" sz="1600" b="1" i="1" dirty="0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 </m:t>
                          </m:r>
                          <m:r>
                            <a:rPr lang="en-GB" sz="1600" b="1" i="1" dirty="0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𝒊𝒏𝒅</m:t>
                          </m:r>
                          <m:r>
                            <a:rPr lang="en-GB" sz="1600" b="1" i="1" dirty="0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.</m:t>
                          </m:r>
                        </m:sup>
                      </m:sSubSup>
                    </m:oMath>
                  </a14:m>
                  <a:endParaRPr lang="en-GB" sz="1600" b="1" dirty="0" smtClean="0">
                    <a:solidFill>
                      <a:srgbClr val="00CC00"/>
                    </a:solidFill>
                    <a:cs typeface="Times New Roman" pitchFamily="18" charset="0"/>
                  </a:endParaRPr>
                </a:p>
                <a:p>
                  <a:pPr algn="ctr">
                    <a:lnSpc>
                      <a:spcPts val="2400"/>
                    </a:lnSpc>
                    <a:spcBef>
                      <a:spcPct val="50000"/>
                    </a:spcBef>
                  </a:pP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600" b="1" i="1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bSupPr>
                        <m:e>
                          <m:r>
                            <a:rPr lang="en-GB" sz="1600" b="1" i="1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smtClean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𝟒</m:t>
                          </m:r>
                          <m:r>
                            <a:rPr lang="en-GB" sz="1600" b="1" i="1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smtClean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GB" sz="1600" b="1" i="1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 </m:t>
                          </m:r>
                          <m:r>
                            <a:rPr lang="en-GB" sz="1600" b="1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p>
                      </m:sSubSup>
                    </m:oMath>
                  </a14:m>
                  <a:r>
                    <a:rPr lang="en-GB" sz="1600" b="1" dirty="0">
                      <a:solidFill>
                        <a:srgbClr val="00CC00"/>
                      </a:solidFill>
                      <a:cs typeface="Times New Roman" pitchFamily="18" charset="0"/>
                    </a:rPr>
                    <a:t>,</a:t>
                  </a:r>
                  <a:r>
                    <a:rPr lang="en-GB" sz="1600" b="1" dirty="0" smtClean="0">
                      <a:solidFill>
                        <a:srgbClr val="00CC00"/>
                      </a:solidFill>
                      <a:cs typeface="Times New Roman" pitchFamily="18" charset="0"/>
                    </a:rPr>
                    <a:t>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600" b="1" i="1" dirty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bSupPr>
                        <m:e>
                          <m:r>
                            <a:rPr lang="en-GB" sz="1600" b="1" i="1" dirty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dirty="0" smtClean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𝟒</m:t>
                          </m:r>
                          <m:r>
                            <a:rPr lang="en-GB" sz="1600" b="1" i="1" dirty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dirty="0" smtClean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GB" sz="1600" b="1" i="1" dirty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 </m:t>
                          </m:r>
                          <m:r>
                            <a:rPr lang="en-GB" sz="1600" b="1" i="1" dirty="0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</m:sup>
                      </m:sSubSup>
                    </m:oMath>
                  </a14:m>
                  <a:r>
                    <a:rPr lang="en-GB" sz="1600" b="1" dirty="0">
                      <a:solidFill>
                        <a:srgbClr val="00CC00"/>
                      </a:solidFill>
                      <a:cs typeface="Times New Roman" pitchFamily="18" charset="0"/>
                    </a:rPr>
                    <a:t>,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sz="1600" b="1" i="1" dirty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bSupPr>
                        <m:e>
                          <m:r>
                            <a:rPr lang="en-GB" sz="1600" b="1" i="1" dirty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en-GB" sz="1600" b="1" i="1" dirty="0" smtClean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𝟒</m:t>
                          </m:r>
                          <m:r>
                            <a:rPr lang="en-GB" sz="1600" b="1" i="1" dirty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,</m:t>
                          </m:r>
                          <m:r>
                            <a:rPr lang="en-GB" sz="1600" b="1" i="1" dirty="0" smtClean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en-GB" sz="1600" b="1" i="1" dirty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 </m:t>
                          </m:r>
                          <m:r>
                            <a:rPr lang="en-GB" sz="1600" b="1" i="1" dirty="0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𝒊𝒏𝒅</m:t>
                          </m:r>
                          <m:r>
                            <a:rPr lang="en-GB" sz="1600" b="1" i="1" dirty="0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.</m:t>
                          </m:r>
                        </m:sup>
                      </m:sSubSup>
                    </m:oMath>
                  </a14:m>
                  <a:endParaRPr lang="en-GB" sz="1600" b="1" baseline="-25000" dirty="0">
                    <a:solidFill>
                      <a:srgbClr val="00CC00"/>
                    </a:solidFill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11" name="Text Box 9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277011" y="4735092"/>
                  <a:ext cx="1425079" cy="75918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l="-2564" t="-3226" b="-12903"/>
                  </a:stretch>
                </a:blip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" name="Group 1"/>
          <p:cNvGrpSpPr/>
          <p:nvPr/>
        </p:nvGrpSpPr>
        <p:grpSpPr>
          <a:xfrm>
            <a:off x="227567" y="2628079"/>
            <a:ext cx="3114724" cy="2828878"/>
            <a:chOff x="227567" y="2860095"/>
            <a:chExt cx="3114724" cy="2828878"/>
          </a:xfrm>
        </p:grpSpPr>
        <p:sp>
          <p:nvSpPr>
            <p:cNvPr id="59" name="Rounded Rectangular Callout 58"/>
            <p:cNvSpPr/>
            <p:nvPr/>
          </p:nvSpPr>
          <p:spPr>
            <a:xfrm>
              <a:off x="915073" y="3223022"/>
              <a:ext cx="696420" cy="804816"/>
            </a:xfrm>
            <a:prstGeom prst="wedgeRoundRectCallout">
              <a:avLst>
                <a:gd name="adj1" fmla="val -73358"/>
                <a:gd name="adj2" fmla="val -41830"/>
                <a:gd name="adj3" fmla="val 16667"/>
              </a:avLst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Text Box 940"/>
            <p:cNvSpPr txBox="1">
              <a:spLocks noChangeArrowheads="1"/>
            </p:cNvSpPr>
            <p:nvPr/>
          </p:nvSpPr>
          <p:spPr bwMode="auto">
            <a:xfrm>
              <a:off x="557125" y="2966390"/>
              <a:ext cx="125819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400" b="1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cs typeface="Times New Roman" pitchFamily="18" charset="0"/>
                </a:rPr>
                <a:t>Possible actions</a:t>
              </a:r>
              <a:endParaRPr lang="en-GB" sz="2000" b="1" baseline="-250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Times New Roman" pitchFamily="18" charset="0"/>
              </a:endParaRPr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418301" y="3162190"/>
              <a:ext cx="309464" cy="941006"/>
              <a:chOff x="446932" y="2597864"/>
              <a:chExt cx="309464" cy="941006"/>
            </a:xfrm>
          </p:grpSpPr>
          <p:grpSp>
            <p:nvGrpSpPr>
              <p:cNvPr id="63" name="Group 820"/>
              <p:cNvGrpSpPr>
                <a:grpSpLocks/>
              </p:cNvGrpSpPr>
              <p:nvPr/>
            </p:nvGrpSpPr>
            <p:grpSpPr bwMode="auto">
              <a:xfrm>
                <a:off x="452587" y="2597864"/>
                <a:ext cx="288924" cy="722311"/>
                <a:chOff x="3288" y="2024"/>
                <a:chExt cx="137" cy="381"/>
              </a:xfrm>
            </p:grpSpPr>
            <p:sp>
              <p:nvSpPr>
                <p:cNvPr id="65" name="Rectangle 821"/>
                <p:cNvSpPr>
                  <a:spLocks noChangeArrowheads="1"/>
                </p:cNvSpPr>
                <p:nvPr/>
              </p:nvSpPr>
              <p:spPr bwMode="auto">
                <a:xfrm>
                  <a:off x="3326" y="2105"/>
                  <a:ext cx="63" cy="12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Freeform 822"/>
                <p:cNvSpPr>
                  <a:spLocks/>
                </p:cNvSpPr>
                <p:nvPr/>
              </p:nvSpPr>
              <p:spPr bwMode="auto">
                <a:xfrm>
                  <a:off x="3319" y="2024"/>
                  <a:ext cx="77" cy="86"/>
                </a:xfrm>
                <a:custGeom>
                  <a:avLst/>
                  <a:gdLst/>
                  <a:ahLst/>
                  <a:cxnLst>
                    <a:cxn ang="0">
                      <a:pos x="123" y="224"/>
                    </a:cxn>
                    <a:cxn ang="0">
                      <a:pos x="140" y="221"/>
                    </a:cxn>
                    <a:cxn ang="0">
                      <a:pos x="156" y="216"/>
                    </a:cxn>
                    <a:cxn ang="0">
                      <a:pos x="170" y="209"/>
                    </a:cxn>
                    <a:cxn ang="0">
                      <a:pos x="184" y="199"/>
                    </a:cxn>
                    <a:cxn ang="0">
                      <a:pos x="195" y="188"/>
                    </a:cxn>
                    <a:cxn ang="0">
                      <a:pos x="206" y="176"/>
                    </a:cxn>
                    <a:cxn ang="0">
                      <a:pos x="214" y="162"/>
                    </a:cxn>
                    <a:cxn ang="0">
                      <a:pos x="220" y="146"/>
                    </a:cxn>
                    <a:cxn ang="0">
                      <a:pos x="223" y="129"/>
                    </a:cxn>
                    <a:cxn ang="0">
                      <a:pos x="224" y="112"/>
                    </a:cxn>
                    <a:cxn ang="0">
                      <a:pos x="223" y="95"/>
                    </a:cxn>
                    <a:cxn ang="0">
                      <a:pos x="220" y="79"/>
                    </a:cxn>
                    <a:cxn ang="0">
                      <a:pos x="214" y="64"/>
                    </a:cxn>
                    <a:cxn ang="0">
                      <a:pos x="206" y="50"/>
                    </a:cxn>
                    <a:cxn ang="0">
                      <a:pos x="195" y="37"/>
                    </a:cxn>
                    <a:cxn ang="0">
                      <a:pos x="184" y="26"/>
                    </a:cxn>
                    <a:cxn ang="0">
                      <a:pos x="170" y="16"/>
                    </a:cxn>
                    <a:cxn ang="0">
                      <a:pos x="156" y="9"/>
                    </a:cxn>
                    <a:cxn ang="0">
                      <a:pos x="140" y="3"/>
                    </a:cxn>
                    <a:cxn ang="0">
                      <a:pos x="123" y="0"/>
                    </a:cxn>
                    <a:cxn ang="0">
                      <a:pos x="106" y="0"/>
                    </a:cxn>
                    <a:cxn ang="0">
                      <a:pos x="89" y="2"/>
                    </a:cxn>
                    <a:cxn ang="0">
                      <a:pos x="73" y="6"/>
                    </a:cxn>
                    <a:cxn ang="0">
                      <a:pos x="58" y="14"/>
                    </a:cxn>
                    <a:cxn ang="0">
                      <a:pos x="45" y="22"/>
                    </a:cxn>
                    <a:cxn ang="0">
                      <a:pos x="33" y="33"/>
                    </a:cxn>
                    <a:cxn ang="0">
                      <a:pos x="22" y="45"/>
                    </a:cxn>
                    <a:cxn ang="0">
                      <a:pos x="13" y="59"/>
                    </a:cxn>
                    <a:cxn ang="0">
                      <a:pos x="6" y="73"/>
                    </a:cxn>
                    <a:cxn ang="0">
                      <a:pos x="2" y="90"/>
                    </a:cxn>
                    <a:cxn ang="0">
                      <a:pos x="0" y="107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8" y="156"/>
                    </a:cxn>
                    <a:cxn ang="0">
                      <a:pos x="16" y="171"/>
                    </a:cxn>
                    <a:cxn ang="0">
                      <a:pos x="25" y="184"/>
                    </a:cxn>
                    <a:cxn ang="0">
                      <a:pos x="36" y="196"/>
                    </a:cxn>
                    <a:cxn ang="0">
                      <a:pos x="48" y="206"/>
                    </a:cxn>
                    <a:cxn ang="0">
                      <a:pos x="63" y="213"/>
                    </a:cxn>
                    <a:cxn ang="0">
                      <a:pos x="78" y="220"/>
                    </a:cxn>
                    <a:cxn ang="0">
                      <a:pos x="95" y="224"/>
                    </a:cxn>
                    <a:cxn ang="0">
                      <a:pos x="112" y="224"/>
                    </a:cxn>
                  </a:cxnLst>
                  <a:rect l="0" t="0" r="r" b="b"/>
                  <a:pathLst>
                    <a:path w="224" h="224">
                      <a:moveTo>
                        <a:pt x="112" y="224"/>
                      </a:moveTo>
                      <a:lnTo>
                        <a:pt x="117" y="224"/>
                      </a:lnTo>
                      <a:lnTo>
                        <a:pt x="123" y="224"/>
                      </a:lnTo>
                      <a:lnTo>
                        <a:pt x="129" y="224"/>
                      </a:lnTo>
                      <a:lnTo>
                        <a:pt x="134" y="223"/>
                      </a:lnTo>
                      <a:lnTo>
                        <a:pt x="140" y="221"/>
                      </a:lnTo>
                      <a:lnTo>
                        <a:pt x="145" y="220"/>
                      </a:lnTo>
                      <a:lnTo>
                        <a:pt x="151" y="218"/>
                      </a:lnTo>
                      <a:lnTo>
                        <a:pt x="156" y="216"/>
                      </a:lnTo>
                      <a:lnTo>
                        <a:pt x="161" y="213"/>
                      </a:lnTo>
                      <a:lnTo>
                        <a:pt x="165" y="212"/>
                      </a:lnTo>
                      <a:lnTo>
                        <a:pt x="170" y="209"/>
                      </a:lnTo>
                      <a:lnTo>
                        <a:pt x="175" y="206"/>
                      </a:lnTo>
                      <a:lnTo>
                        <a:pt x="179" y="202"/>
                      </a:lnTo>
                      <a:lnTo>
                        <a:pt x="184" y="199"/>
                      </a:lnTo>
                      <a:lnTo>
                        <a:pt x="187" y="196"/>
                      </a:lnTo>
                      <a:lnTo>
                        <a:pt x="192" y="192"/>
                      </a:lnTo>
                      <a:lnTo>
                        <a:pt x="195" y="188"/>
                      </a:lnTo>
                      <a:lnTo>
                        <a:pt x="198" y="184"/>
                      </a:lnTo>
                      <a:lnTo>
                        <a:pt x="203" y="179"/>
                      </a:lnTo>
                      <a:lnTo>
                        <a:pt x="206" y="176"/>
                      </a:lnTo>
                      <a:lnTo>
                        <a:pt x="207" y="171"/>
                      </a:lnTo>
                      <a:lnTo>
                        <a:pt x="210" y="167"/>
                      </a:lnTo>
                      <a:lnTo>
                        <a:pt x="214" y="162"/>
                      </a:lnTo>
                      <a:lnTo>
                        <a:pt x="215" y="156"/>
                      </a:lnTo>
                      <a:lnTo>
                        <a:pt x="218" y="151"/>
                      </a:lnTo>
                      <a:lnTo>
                        <a:pt x="220" y="146"/>
                      </a:lnTo>
                      <a:lnTo>
                        <a:pt x="221" y="140"/>
                      </a:lnTo>
                      <a:lnTo>
                        <a:pt x="221" y="135"/>
                      </a:lnTo>
                      <a:lnTo>
                        <a:pt x="223" y="129"/>
                      </a:lnTo>
                      <a:lnTo>
                        <a:pt x="224" y="125"/>
                      </a:lnTo>
                      <a:lnTo>
                        <a:pt x="224" y="118"/>
                      </a:lnTo>
                      <a:lnTo>
                        <a:pt x="224" y="112"/>
                      </a:lnTo>
                      <a:lnTo>
                        <a:pt x="224" y="107"/>
                      </a:lnTo>
                      <a:lnTo>
                        <a:pt x="224" y="101"/>
                      </a:lnTo>
                      <a:lnTo>
                        <a:pt x="223" y="95"/>
                      </a:lnTo>
                      <a:lnTo>
                        <a:pt x="221" y="90"/>
                      </a:lnTo>
                      <a:lnTo>
                        <a:pt x="221" y="84"/>
                      </a:lnTo>
                      <a:lnTo>
                        <a:pt x="220" y="79"/>
                      </a:lnTo>
                      <a:lnTo>
                        <a:pt x="218" y="73"/>
                      </a:lnTo>
                      <a:lnTo>
                        <a:pt x="215" y="69"/>
                      </a:lnTo>
                      <a:lnTo>
                        <a:pt x="214" y="64"/>
                      </a:lnTo>
                      <a:lnTo>
                        <a:pt x="210" y="59"/>
                      </a:lnTo>
                      <a:lnTo>
                        <a:pt x="207" y="55"/>
                      </a:lnTo>
                      <a:lnTo>
                        <a:pt x="206" y="50"/>
                      </a:lnTo>
                      <a:lnTo>
                        <a:pt x="203" y="45"/>
                      </a:lnTo>
                      <a:lnTo>
                        <a:pt x="198" y="40"/>
                      </a:lnTo>
                      <a:lnTo>
                        <a:pt x="195" y="37"/>
                      </a:lnTo>
                      <a:lnTo>
                        <a:pt x="192" y="33"/>
                      </a:lnTo>
                      <a:lnTo>
                        <a:pt x="187" y="30"/>
                      </a:lnTo>
                      <a:lnTo>
                        <a:pt x="184" y="26"/>
                      </a:lnTo>
                      <a:lnTo>
                        <a:pt x="179" y="22"/>
                      </a:lnTo>
                      <a:lnTo>
                        <a:pt x="175" y="19"/>
                      </a:lnTo>
                      <a:lnTo>
                        <a:pt x="170" y="16"/>
                      </a:lnTo>
                      <a:lnTo>
                        <a:pt x="165" y="14"/>
                      </a:lnTo>
                      <a:lnTo>
                        <a:pt x="161" y="11"/>
                      </a:lnTo>
                      <a:lnTo>
                        <a:pt x="156" y="9"/>
                      </a:lnTo>
                      <a:lnTo>
                        <a:pt x="151" y="6"/>
                      </a:lnTo>
                      <a:lnTo>
                        <a:pt x="145" y="5"/>
                      </a:lnTo>
                      <a:lnTo>
                        <a:pt x="140" y="3"/>
                      </a:lnTo>
                      <a:lnTo>
                        <a:pt x="134" y="2"/>
                      </a:lnTo>
                      <a:lnTo>
                        <a:pt x="129" y="2"/>
                      </a:lnTo>
                      <a:lnTo>
                        <a:pt x="123" y="0"/>
                      </a:lnTo>
                      <a:lnTo>
                        <a:pt x="117" y="0"/>
                      </a:lnTo>
                      <a:lnTo>
                        <a:pt x="112" y="0"/>
                      </a:lnTo>
                      <a:lnTo>
                        <a:pt x="106" y="0"/>
                      </a:lnTo>
                      <a:lnTo>
                        <a:pt x="100" y="0"/>
                      </a:lnTo>
                      <a:lnTo>
                        <a:pt x="95" y="2"/>
                      </a:lnTo>
                      <a:lnTo>
                        <a:pt x="89" y="2"/>
                      </a:lnTo>
                      <a:lnTo>
                        <a:pt x="84" y="3"/>
                      </a:lnTo>
                      <a:lnTo>
                        <a:pt x="78" y="5"/>
                      </a:lnTo>
                      <a:lnTo>
                        <a:pt x="73" y="6"/>
                      </a:lnTo>
                      <a:lnTo>
                        <a:pt x="69" y="9"/>
                      </a:lnTo>
                      <a:lnTo>
                        <a:pt x="63" y="11"/>
                      </a:lnTo>
                      <a:lnTo>
                        <a:pt x="58" y="14"/>
                      </a:lnTo>
                      <a:lnTo>
                        <a:pt x="53" y="16"/>
                      </a:lnTo>
                      <a:lnTo>
                        <a:pt x="48" y="19"/>
                      </a:lnTo>
                      <a:lnTo>
                        <a:pt x="45" y="22"/>
                      </a:lnTo>
                      <a:lnTo>
                        <a:pt x="41" y="26"/>
                      </a:lnTo>
                      <a:lnTo>
                        <a:pt x="36" y="30"/>
                      </a:lnTo>
                      <a:lnTo>
                        <a:pt x="33" y="33"/>
                      </a:lnTo>
                      <a:lnTo>
                        <a:pt x="28" y="37"/>
                      </a:lnTo>
                      <a:lnTo>
                        <a:pt x="25" y="40"/>
                      </a:lnTo>
                      <a:lnTo>
                        <a:pt x="22" y="45"/>
                      </a:lnTo>
                      <a:lnTo>
                        <a:pt x="19" y="50"/>
                      </a:lnTo>
                      <a:lnTo>
                        <a:pt x="16" y="55"/>
                      </a:lnTo>
                      <a:lnTo>
                        <a:pt x="13" y="59"/>
                      </a:lnTo>
                      <a:lnTo>
                        <a:pt x="11" y="64"/>
                      </a:lnTo>
                      <a:lnTo>
                        <a:pt x="8" y="69"/>
                      </a:lnTo>
                      <a:lnTo>
                        <a:pt x="6" y="73"/>
                      </a:lnTo>
                      <a:lnTo>
                        <a:pt x="5" y="79"/>
                      </a:lnTo>
                      <a:lnTo>
                        <a:pt x="3" y="84"/>
                      </a:lnTo>
                      <a:lnTo>
                        <a:pt x="2" y="90"/>
                      </a:lnTo>
                      <a:lnTo>
                        <a:pt x="2" y="95"/>
                      </a:lnTo>
                      <a:lnTo>
                        <a:pt x="0" y="101"/>
                      </a:lnTo>
                      <a:lnTo>
                        <a:pt x="0" y="107"/>
                      </a:lnTo>
                      <a:lnTo>
                        <a:pt x="0" y="112"/>
                      </a:lnTo>
                      <a:lnTo>
                        <a:pt x="0" y="118"/>
                      </a:lnTo>
                      <a:lnTo>
                        <a:pt x="0" y="125"/>
                      </a:lnTo>
                      <a:lnTo>
                        <a:pt x="2" y="129"/>
                      </a:lnTo>
                      <a:lnTo>
                        <a:pt x="2" y="135"/>
                      </a:lnTo>
                      <a:lnTo>
                        <a:pt x="3" y="140"/>
                      </a:lnTo>
                      <a:lnTo>
                        <a:pt x="5" y="146"/>
                      </a:lnTo>
                      <a:lnTo>
                        <a:pt x="6" y="151"/>
                      </a:lnTo>
                      <a:lnTo>
                        <a:pt x="8" y="156"/>
                      </a:lnTo>
                      <a:lnTo>
                        <a:pt x="11" y="162"/>
                      </a:lnTo>
                      <a:lnTo>
                        <a:pt x="13" y="167"/>
                      </a:lnTo>
                      <a:lnTo>
                        <a:pt x="16" y="171"/>
                      </a:lnTo>
                      <a:lnTo>
                        <a:pt x="19" y="176"/>
                      </a:lnTo>
                      <a:lnTo>
                        <a:pt x="22" y="179"/>
                      </a:lnTo>
                      <a:lnTo>
                        <a:pt x="25" y="184"/>
                      </a:lnTo>
                      <a:lnTo>
                        <a:pt x="28" y="188"/>
                      </a:lnTo>
                      <a:lnTo>
                        <a:pt x="33" y="192"/>
                      </a:lnTo>
                      <a:lnTo>
                        <a:pt x="36" y="196"/>
                      </a:lnTo>
                      <a:lnTo>
                        <a:pt x="41" y="199"/>
                      </a:lnTo>
                      <a:lnTo>
                        <a:pt x="45" y="202"/>
                      </a:lnTo>
                      <a:lnTo>
                        <a:pt x="48" y="206"/>
                      </a:lnTo>
                      <a:lnTo>
                        <a:pt x="53" y="209"/>
                      </a:lnTo>
                      <a:lnTo>
                        <a:pt x="58" y="212"/>
                      </a:lnTo>
                      <a:lnTo>
                        <a:pt x="63" y="213"/>
                      </a:lnTo>
                      <a:lnTo>
                        <a:pt x="69" y="216"/>
                      </a:lnTo>
                      <a:lnTo>
                        <a:pt x="73" y="218"/>
                      </a:lnTo>
                      <a:lnTo>
                        <a:pt x="78" y="220"/>
                      </a:lnTo>
                      <a:lnTo>
                        <a:pt x="84" y="221"/>
                      </a:lnTo>
                      <a:lnTo>
                        <a:pt x="89" y="223"/>
                      </a:lnTo>
                      <a:lnTo>
                        <a:pt x="95" y="224"/>
                      </a:lnTo>
                      <a:lnTo>
                        <a:pt x="100" y="224"/>
                      </a:lnTo>
                      <a:lnTo>
                        <a:pt x="106" y="224"/>
                      </a:lnTo>
                      <a:lnTo>
                        <a:pt x="112" y="224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7" name="Freeform 823"/>
                <p:cNvSpPr>
                  <a:spLocks/>
                </p:cNvSpPr>
                <p:nvPr/>
              </p:nvSpPr>
              <p:spPr bwMode="auto">
                <a:xfrm>
                  <a:off x="3288" y="2102"/>
                  <a:ext cx="137" cy="303"/>
                </a:xfrm>
                <a:custGeom>
                  <a:avLst/>
                  <a:gdLst/>
                  <a:ahLst/>
                  <a:cxnLst>
                    <a:cxn ang="0">
                      <a:pos x="188" y="472"/>
                    </a:cxn>
                    <a:cxn ang="0">
                      <a:pos x="188" y="788"/>
                    </a:cxn>
                    <a:cxn ang="0">
                      <a:pos x="65" y="788"/>
                    </a:cxn>
                    <a:cxn ang="0">
                      <a:pos x="114" y="757"/>
                    </a:cxn>
                    <a:cxn ang="0">
                      <a:pos x="83" y="431"/>
                    </a:cxn>
                    <a:cxn ang="0">
                      <a:pos x="28" y="431"/>
                    </a:cxn>
                    <a:cxn ang="0">
                      <a:pos x="0" y="75"/>
                    </a:cxn>
                    <a:cxn ang="0">
                      <a:pos x="114" y="19"/>
                    </a:cxn>
                    <a:cxn ang="0">
                      <a:pos x="148" y="0"/>
                    </a:cxn>
                    <a:cxn ang="0">
                      <a:pos x="198" y="308"/>
                    </a:cxn>
                    <a:cxn ang="0">
                      <a:pos x="248" y="0"/>
                    </a:cxn>
                    <a:cxn ang="0">
                      <a:pos x="282" y="19"/>
                    </a:cxn>
                    <a:cxn ang="0">
                      <a:pos x="394" y="75"/>
                    </a:cxn>
                    <a:cxn ang="0">
                      <a:pos x="366" y="431"/>
                    </a:cxn>
                    <a:cxn ang="0">
                      <a:pos x="311" y="431"/>
                    </a:cxn>
                    <a:cxn ang="0">
                      <a:pos x="282" y="757"/>
                    </a:cxn>
                    <a:cxn ang="0">
                      <a:pos x="329" y="788"/>
                    </a:cxn>
                    <a:cxn ang="0">
                      <a:pos x="210" y="788"/>
                    </a:cxn>
                    <a:cxn ang="0">
                      <a:pos x="210" y="472"/>
                    </a:cxn>
                    <a:cxn ang="0">
                      <a:pos x="188" y="472"/>
                    </a:cxn>
                  </a:cxnLst>
                  <a:rect l="0" t="0" r="r" b="b"/>
                  <a:pathLst>
                    <a:path w="394" h="788">
                      <a:moveTo>
                        <a:pt x="188" y="472"/>
                      </a:moveTo>
                      <a:lnTo>
                        <a:pt x="188" y="788"/>
                      </a:lnTo>
                      <a:lnTo>
                        <a:pt x="65" y="788"/>
                      </a:lnTo>
                      <a:lnTo>
                        <a:pt x="114" y="757"/>
                      </a:lnTo>
                      <a:lnTo>
                        <a:pt x="83" y="431"/>
                      </a:lnTo>
                      <a:lnTo>
                        <a:pt x="28" y="431"/>
                      </a:lnTo>
                      <a:lnTo>
                        <a:pt x="0" y="75"/>
                      </a:lnTo>
                      <a:lnTo>
                        <a:pt x="114" y="19"/>
                      </a:lnTo>
                      <a:lnTo>
                        <a:pt x="148" y="0"/>
                      </a:lnTo>
                      <a:lnTo>
                        <a:pt x="198" y="308"/>
                      </a:lnTo>
                      <a:lnTo>
                        <a:pt x="248" y="0"/>
                      </a:lnTo>
                      <a:lnTo>
                        <a:pt x="282" y="19"/>
                      </a:lnTo>
                      <a:lnTo>
                        <a:pt x="394" y="75"/>
                      </a:lnTo>
                      <a:lnTo>
                        <a:pt x="366" y="431"/>
                      </a:lnTo>
                      <a:lnTo>
                        <a:pt x="311" y="431"/>
                      </a:lnTo>
                      <a:lnTo>
                        <a:pt x="282" y="757"/>
                      </a:lnTo>
                      <a:lnTo>
                        <a:pt x="329" y="788"/>
                      </a:lnTo>
                      <a:lnTo>
                        <a:pt x="210" y="788"/>
                      </a:lnTo>
                      <a:lnTo>
                        <a:pt x="210" y="472"/>
                      </a:lnTo>
                      <a:lnTo>
                        <a:pt x="188" y="47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8" name="Freeform 824"/>
                <p:cNvSpPr>
                  <a:spLocks/>
                </p:cNvSpPr>
                <p:nvPr/>
              </p:nvSpPr>
              <p:spPr bwMode="auto">
                <a:xfrm>
                  <a:off x="3349" y="2115"/>
                  <a:ext cx="16" cy="8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31"/>
                    </a:cxn>
                    <a:cxn ang="0">
                      <a:pos x="4" y="86"/>
                    </a:cxn>
                    <a:cxn ang="0">
                      <a:pos x="22" y="214"/>
                    </a:cxn>
                    <a:cxn ang="0">
                      <a:pos x="42" y="86"/>
                    </a:cxn>
                    <a:cxn ang="0">
                      <a:pos x="25" y="31"/>
                    </a:cxn>
                    <a:cxn ang="0">
                      <a:pos x="47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" h="214">
                      <a:moveTo>
                        <a:pt x="0" y="0"/>
                      </a:moveTo>
                      <a:lnTo>
                        <a:pt x="19" y="31"/>
                      </a:lnTo>
                      <a:lnTo>
                        <a:pt x="4" y="86"/>
                      </a:lnTo>
                      <a:lnTo>
                        <a:pt x="22" y="214"/>
                      </a:lnTo>
                      <a:lnTo>
                        <a:pt x="42" y="86"/>
                      </a:lnTo>
                      <a:lnTo>
                        <a:pt x="25" y="31"/>
                      </a:lnTo>
                      <a:lnTo>
                        <a:pt x="4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64" name="Text Box 940"/>
              <p:cNvSpPr txBox="1">
                <a:spLocks noChangeArrowheads="1"/>
              </p:cNvSpPr>
              <p:nvPr/>
            </p:nvSpPr>
            <p:spPr bwMode="auto">
              <a:xfrm>
                <a:off x="446932" y="3323426"/>
                <a:ext cx="30946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0" tIns="0" rIns="0" bIns="0"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en-US" sz="1400" b="1" dirty="0" smtClean="0">
                    <a:solidFill>
                      <a:srgbClr val="0070C0"/>
                    </a:solidFill>
                    <a:latin typeface="Lucida Fax" pitchFamily="18" charset="0"/>
                    <a:cs typeface="Times New Roman" pitchFamily="18" charset="0"/>
                  </a:rPr>
                  <a:t>a</a:t>
                </a:r>
                <a:r>
                  <a:rPr lang="en-US" sz="2000" b="1" baseline="-25000" dirty="0" smtClean="0">
                    <a:solidFill>
                      <a:srgbClr val="0070C0"/>
                    </a:solidFill>
                    <a:latin typeface="Lucida Fax" pitchFamily="18" charset="0"/>
                    <a:cs typeface="Times New Roman" pitchFamily="18" charset="0"/>
                  </a:rPr>
                  <a:t>1</a:t>
                </a:r>
                <a:endParaRPr lang="en-GB" sz="2000" b="1" baseline="-25000" dirty="0">
                  <a:solidFill>
                    <a:srgbClr val="0070C0"/>
                  </a:solidFill>
                  <a:latin typeface="Lucida Fax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>
              <a:off x="1817065" y="4617361"/>
              <a:ext cx="309464" cy="941210"/>
              <a:chOff x="3218931" y="2557871"/>
              <a:chExt cx="309464" cy="941210"/>
            </a:xfrm>
          </p:grpSpPr>
          <p:grpSp>
            <p:nvGrpSpPr>
              <p:cNvPr id="70" name="Group 69"/>
              <p:cNvGrpSpPr/>
              <p:nvPr/>
            </p:nvGrpSpPr>
            <p:grpSpPr>
              <a:xfrm>
                <a:off x="3221613" y="2557871"/>
                <a:ext cx="288925" cy="722312"/>
                <a:chOff x="6472238" y="1370809"/>
                <a:chExt cx="288925" cy="722312"/>
              </a:xfrm>
            </p:grpSpPr>
            <p:sp>
              <p:nvSpPr>
                <p:cNvPr id="72" name="Rectangle 821"/>
                <p:cNvSpPr>
                  <a:spLocks noChangeArrowheads="1"/>
                </p:cNvSpPr>
                <p:nvPr/>
              </p:nvSpPr>
              <p:spPr bwMode="auto">
                <a:xfrm>
                  <a:off x="6552378" y="1524371"/>
                  <a:ext cx="132863" cy="23508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3" name="Freeform 822"/>
                <p:cNvSpPr>
                  <a:spLocks/>
                </p:cNvSpPr>
                <p:nvPr/>
              </p:nvSpPr>
              <p:spPr bwMode="auto">
                <a:xfrm>
                  <a:off x="6537615" y="1370809"/>
                  <a:ext cx="162389" cy="163042"/>
                </a:xfrm>
                <a:custGeom>
                  <a:avLst/>
                  <a:gdLst/>
                  <a:ahLst/>
                  <a:cxnLst>
                    <a:cxn ang="0">
                      <a:pos x="123" y="224"/>
                    </a:cxn>
                    <a:cxn ang="0">
                      <a:pos x="140" y="221"/>
                    </a:cxn>
                    <a:cxn ang="0">
                      <a:pos x="156" y="216"/>
                    </a:cxn>
                    <a:cxn ang="0">
                      <a:pos x="170" y="209"/>
                    </a:cxn>
                    <a:cxn ang="0">
                      <a:pos x="184" y="199"/>
                    </a:cxn>
                    <a:cxn ang="0">
                      <a:pos x="195" y="188"/>
                    </a:cxn>
                    <a:cxn ang="0">
                      <a:pos x="206" y="176"/>
                    </a:cxn>
                    <a:cxn ang="0">
                      <a:pos x="214" y="162"/>
                    </a:cxn>
                    <a:cxn ang="0">
                      <a:pos x="220" y="146"/>
                    </a:cxn>
                    <a:cxn ang="0">
                      <a:pos x="223" y="129"/>
                    </a:cxn>
                    <a:cxn ang="0">
                      <a:pos x="224" y="112"/>
                    </a:cxn>
                    <a:cxn ang="0">
                      <a:pos x="223" y="95"/>
                    </a:cxn>
                    <a:cxn ang="0">
                      <a:pos x="220" y="79"/>
                    </a:cxn>
                    <a:cxn ang="0">
                      <a:pos x="214" y="64"/>
                    </a:cxn>
                    <a:cxn ang="0">
                      <a:pos x="206" y="50"/>
                    </a:cxn>
                    <a:cxn ang="0">
                      <a:pos x="195" y="37"/>
                    </a:cxn>
                    <a:cxn ang="0">
                      <a:pos x="184" y="26"/>
                    </a:cxn>
                    <a:cxn ang="0">
                      <a:pos x="170" y="16"/>
                    </a:cxn>
                    <a:cxn ang="0">
                      <a:pos x="156" y="9"/>
                    </a:cxn>
                    <a:cxn ang="0">
                      <a:pos x="140" y="3"/>
                    </a:cxn>
                    <a:cxn ang="0">
                      <a:pos x="123" y="0"/>
                    </a:cxn>
                    <a:cxn ang="0">
                      <a:pos x="106" y="0"/>
                    </a:cxn>
                    <a:cxn ang="0">
                      <a:pos x="89" y="2"/>
                    </a:cxn>
                    <a:cxn ang="0">
                      <a:pos x="73" y="6"/>
                    </a:cxn>
                    <a:cxn ang="0">
                      <a:pos x="58" y="14"/>
                    </a:cxn>
                    <a:cxn ang="0">
                      <a:pos x="45" y="22"/>
                    </a:cxn>
                    <a:cxn ang="0">
                      <a:pos x="33" y="33"/>
                    </a:cxn>
                    <a:cxn ang="0">
                      <a:pos x="22" y="45"/>
                    </a:cxn>
                    <a:cxn ang="0">
                      <a:pos x="13" y="59"/>
                    </a:cxn>
                    <a:cxn ang="0">
                      <a:pos x="6" y="73"/>
                    </a:cxn>
                    <a:cxn ang="0">
                      <a:pos x="2" y="90"/>
                    </a:cxn>
                    <a:cxn ang="0">
                      <a:pos x="0" y="107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8" y="156"/>
                    </a:cxn>
                    <a:cxn ang="0">
                      <a:pos x="16" y="171"/>
                    </a:cxn>
                    <a:cxn ang="0">
                      <a:pos x="25" y="184"/>
                    </a:cxn>
                    <a:cxn ang="0">
                      <a:pos x="36" y="196"/>
                    </a:cxn>
                    <a:cxn ang="0">
                      <a:pos x="48" y="206"/>
                    </a:cxn>
                    <a:cxn ang="0">
                      <a:pos x="63" y="213"/>
                    </a:cxn>
                    <a:cxn ang="0">
                      <a:pos x="78" y="220"/>
                    </a:cxn>
                    <a:cxn ang="0">
                      <a:pos x="95" y="224"/>
                    </a:cxn>
                    <a:cxn ang="0">
                      <a:pos x="112" y="224"/>
                    </a:cxn>
                  </a:cxnLst>
                  <a:rect l="0" t="0" r="r" b="b"/>
                  <a:pathLst>
                    <a:path w="224" h="224">
                      <a:moveTo>
                        <a:pt x="112" y="224"/>
                      </a:moveTo>
                      <a:lnTo>
                        <a:pt x="117" y="224"/>
                      </a:lnTo>
                      <a:lnTo>
                        <a:pt x="123" y="224"/>
                      </a:lnTo>
                      <a:lnTo>
                        <a:pt x="129" y="224"/>
                      </a:lnTo>
                      <a:lnTo>
                        <a:pt x="134" y="223"/>
                      </a:lnTo>
                      <a:lnTo>
                        <a:pt x="140" y="221"/>
                      </a:lnTo>
                      <a:lnTo>
                        <a:pt x="145" y="220"/>
                      </a:lnTo>
                      <a:lnTo>
                        <a:pt x="151" y="218"/>
                      </a:lnTo>
                      <a:lnTo>
                        <a:pt x="156" y="216"/>
                      </a:lnTo>
                      <a:lnTo>
                        <a:pt x="161" y="213"/>
                      </a:lnTo>
                      <a:lnTo>
                        <a:pt x="165" y="212"/>
                      </a:lnTo>
                      <a:lnTo>
                        <a:pt x="170" y="209"/>
                      </a:lnTo>
                      <a:lnTo>
                        <a:pt x="175" y="206"/>
                      </a:lnTo>
                      <a:lnTo>
                        <a:pt x="179" y="202"/>
                      </a:lnTo>
                      <a:lnTo>
                        <a:pt x="184" y="199"/>
                      </a:lnTo>
                      <a:lnTo>
                        <a:pt x="187" y="196"/>
                      </a:lnTo>
                      <a:lnTo>
                        <a:pt x="192" y="192"/>
                      </a:lnTo>
                      <a:lnTo>
                        <a:pt x="195" y="188"/>
                      </a:lnTo>
                      <a:lnTo>
                        <a:pt x="198" y="184"/>
                      </a:lnTo>
                      <a:lnTo>
                        <a:pt x="203" y="179"/>
                      </a:lnTo>
                      <a:lnTo>
                        <a:pt x="206" y="176"/>
                      </a:lnTo>
                      <a:lnTo>
                        <a:pt x="207" y="171"/>
                      </a:lnTo>
                      <a:lnTo>
                        <a:pt x="210" y="167"/>
                      </a:lnTo>
                      <a:lnTo>
                        <a:pt x="214" y="162"/>
                      </a:lnTo>
                      <a:lnTo>
                        <a:pt x="215" y="156"/>
                      </a:lnTo>
                      <a:lnTo>
                        <a:pt x="218" y="151"/>
                      </a:lnTo>
                      <a:lnTo>
                        <a:pt x="220" y="146"/>
                      </a:lnTo>
                      <a:lnTo>
                        <a:pt x="221" y="140"/>
                      </a:lnTo>
                      <a:lnTo>
                        <a:pt x="221" y="135"/>
                      </a:lnTo>
                      <a:lnTo>
                        <a:pt x="223" y="129"/>
                      </a:lnTo>
                      <a:lnTo>
                        <a:pt x="224" y="125"/>
                      </a:lnTo>
                      <a:lnTo>
                        <a:pt x="224" y="118"/>
                      </a:lnTo>
                      <a:lnTo>
                        <a:pt x="224" y="112"/>
                      </a:lnTo>
                      <a:lnTo>
                        <a:pt x="224" y="107"/>
                      </a:lnTo>
                      <a:lnTo>
                        <a:pt x="224" y="101"/>
                      </a:lnTo>
                      <a:lnTo>
                        <a:pt x="223" y="95"/>
                      </a:lnTo>
                      <a:lnTo>
                        <a:pt x="221" y="90"/>
                      </a:lnTo>
                      <a:lnTo>
                        <a:pt x="221" y="84"/>
                      </a:lnTo>
                      <a:lnTo>
                        <a:pt x="220" y="79"/>
                      </a:lnTo>
                      <a:lnTo>
                        <a:pt x="218" y="73"/>
                      </a:lnTo>
                      <a:lnTo>
                        <a:pt x="215" y="69"/>
                      </a:lnTo>
                      <a:lnTo>
                        <a:pt x="214" y="64"/>
                      </a:lnTo>
                      <a:lnTo>
                        <a:pt x="210" y="59"/>
                      </a:lnTo>
                      <a:lnTo>
                        <a:pt x="207" y="55"/>
                      </a:lnTo>
                      <a:lnTo>
                        <a:pt x="206" y="50"/>
                      </a:lnTo>
                      <a:lnTo>
                        <a:pt x="203" y="45"/>
                      </a:lnTo>
                      <a:lnTo>
                        <a:pt x="198" y="40"/>
                      </a:lnTo>
                      <a:lnTo>
                        <a:pt x="195" y="37"/>
                      </a:lnTo>
                      <a:lnTo>
                        <a:pt x="192" y="33"/>
                      </a:lnTo>
                      <a:lnTo>
                        <a:pt x="187" y="30"/>
                      </a:lnTo>
                      <a:lnTo>
                        <a:pt x="184" y="26"/>
                      </a:lnTo>
                      <a:lnTo>
                        <a:pt x="179" y="22"/>
                      </a:lnTo>
                      <a:lnTo>
                        <a:pt x="175" y="19"/>
                      </a:lnTo>
                      <a:lnTo>
                        <a:pt x="170" y="16"/>
                      </a:lnTo>
                      <a:lnTo>
                        <a:pt x="165" y="14"/>
                      </a:lnTo>
                      <a:lnTo>
                        <a:pt x="161" y="11"/>
                      </a:lnTo>
                      <a:lnTo>
                        <a:pt x="156" y="9"/>
                      </a:lnTo>
                      <a:lnTo>
                        <a:pt x="151" y="6"/>
                      </a:lnTo>
                      <a:lnTo>
                        <a:pt x="145" y="5"/>
                      </a:lnTo>
                      <a:lnTo>
                        <a:pt x="140" y="3"/>
                      </a:lnTo>
                      <a:lnTo>
                        <a:pt x="134" y="2"/>
                      </a:lnTo>
                      <a:lnTo>
                        <a:pt x="129" y="2"/>
                      </a:lnTo>
                      <a:lnTo>
                        <a:pt x="123" y="0"/>
                      </a:lnTo>
                      <a:lnTo>
                        <a:pt x="117" y="0"/>
                      </a:lnTo>
                      <a:lnTo>
                        <a:pt x="112" y="0"/>
                      </a:lnTo>
                      <a:lnTo>
                        <a:pt x="106" y="0"/>
                      </a:lnTo>
                      <a:lnTo>
                        <a:pt x="100" y="0"/>
                      </a:lnTo>
                      <a:lnTo>
                        <a:pt x="95" y="2"/>
                      </a:lnTo>
                      <a:lnTo>
                        <a:pt x="89" y="2"/>
                      </a:lnTo>
                      <a:lnTo>
                        <a:pt x="84" y="3"/>
                      </a:lnTo>
                      <a:lnTo>
                        <a:pt x="78" y="5"/>
                      </a:lnTo>
                      <a:lnTo>
                        <a:pt x="73" y="6"/>
                      </a:lnTo>
                      <a:lnTo>
                        <a:pt x="69" y="9"/>
                      </a:lnTo>
                      <a:lnTo>
                        <a:pt x="63" y="11"/>
                      </a:lnTo>
                      <a:lnTo>
                        <a:pt x="58" y="14"/>
                      </a:lnTo>
                      <a:lnTo>
                        <a:pt x="53" y="16"/>
                      </a:lnTo>
                      <a:lnTo>
                        <a:pt x="48" y="19"/>
                      </a:lnTo>
                      <a:lnTo>
                        <a:pt x="45" y="22"/>
                      </a:lnTo>
                      <a:lnTo>
                        <a:pt x="41" y="26"/>
                      </a:lnTo>
                      <a:lnTo>
                        <a:pt x="36" y="30"/>
                      </a:lnTo>
                      <a:lnTo>
                        <a:pt x="33" y="33"/>
                      </a:lnTo>
                      <a:lnTo>
                        <a:pt x="28" y="37"/>
                      </a:lnTo>
                      <a:lnTo>
                        <a:pt x="25" y="40"/>
                      </a:lnTo>
                      <a:lnTo>
                        <a:pt x="22" y="45"/>
                      </a:lnTo>
                      <a:lnTo>
                        <a:pt x="19" y="50"/>
                      </a:lnTo>
                      <a:lnTo>
                        <a:pt x="16" y="55"/>
                      </a:lnTo>
                      <a:lnTo>
                        <a:pt x="13" y="59"/>
                      </a:lnTo>
                      <a:lnTo>
                        <a:pt x="11" y="64"/>
                      </a:lnTo>
                      <a:lnTo>
                        <a:pt x="8" y="69"/>
                      </a:lnTo>
                      <a:lnTo>
                        <a:pt x="6" y="73"/>
                      </a:lnTo>
                      <a:lnTo>
                        <a:pt x="5" y="79"/>
                      </a:lnTo>
                      <a:lnTo>
                        <a:pt x="3" y="84"/>
                      </a:lnTo>
                      <a:lnTo>
                        <a:pt x="2" y="90"/>
                      </a:lnTo>
                      <a:lnTo>
                        <a:pt x="2" y="95"/>
                      </a:lnTo>
                      <a:lnTo>
                        <a:pt x="0" y="101"/>
                      </a:lnTo>
                      <a:lnTo>
                        <a:pt x="0" y="107"/>
                      </a:lnTo>
                      <a:lnTo>
                        <a:pt x="0" y="112"/>
                      </a:lnTo>
                      <a:lnTo>
                        <a:pt x="0" y="118"/>
                      </a:lnTo>
                      <a:lnTo>
                        <a:pt x="0" y="125"/>
                      </a:lnTo>
                      <a:lnTo>
                        <a:pt x="2" y="129"/>
                      </a:lnTo>
                      <a:lnTo>
                        <a:pt x="2" y="135"/>
                      </a:lnTo>
                      <a:lnTo>
                        <a:pt x="3" y="140"/>
                      </a:lnTo>
                      <a:lnTo>
                        <a:pt x="5" y="146"/>
                      </a:lnTo>
                      <a:lnTo>
                        <a:pt x="6" y="151"/>
                      </a:lnTo>
                      <a:lnTo>
                        <a:pt x="8" y="156"/>
                      </a:lnTo>
                      <a:lnTo>
                        <a:pt x="11" y="162"/>
                      </a:lnTo>
                      <a:lnTo>
                        <a:pt x="13" y="167"/>
                      </a:lnTo>
                      <a:lnTo>
                        <a:pt x="16" y="171"/>
                      </a:lnTo>
                      <a:lnTo>
                        <a:pt x="19" y="176"/>
                      </a:lnTo>
                      <a:lnTo>
                        <a:pt x="22" y="179"/>
                      </a:lnTo>
                      <a:lnTo>
                        <a:pt x="25" y="184"/>
                      </a:lnTo>
                      <a:lnTo>
                        <a:pt x="28" y="188"/>
                      </a:lnTo>
                      <a:lnTo>
                        <a:pt x="33" y="192"/>
                      </a:lnTo>
                      <a:lnTo>
                        <a:pt x="36" y="196"/>
                      </a:lnTo>
                      <a:lnTo>
                        <a:pt x="41" y="199"/>
                      </a:lnTo>
                      <a:lnTo>
                        <a:pt x="45" y="202"/>
                      </a:lnTo>
                      <a:lnTo>
                        <a:pt x="48" y="206"/>
                      </a:lnTo>
                      <a:lnTo>
                        <a:pt x="53" y="209"/>
                      </a:lnTo>
                      <a:lnTo>
                        <a:pt x="58" y="212"/>
                      </a:lnTo>
                      <a:lnTo>
                        <a:pt x="63" y="213"/>
                      </a:lnTo>
                      <a:lnTo>
                        <a:pt x="69" y="216"/>
                      </a:lnTo>
                      <a:lnTo>
                        <a:pt x="73" y="218"/>
                      </a:lnTo>
                      <a:lnTo>
                        <a:pt x="78" y="220"/>
                      </a:lnTo>
                      <a:lnTo>
                        <a:pt x="84" y="221"/>
                      </a:lnTo>
                      <a:lnTo>
                        <a:pt x="89" y="223"/>
                      </a:lnTo>
                      <a:lnTo>
                        <a:pt x="95" y="224"/>
                      </a:lnTo>
                      <a:lnTo>
                        <a:pt x="100" y="224"/>
                      </a:lnTo>
                      <a:lnTo>
                        <a:pt x="106" y="224"/>
                      </a:lnTo>
                      <a:lnTo>
                        <a:pt x="112" y="224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" name="Freeform 823"/>
                <p:cNvSpPr>
                  <a:spLocks/>
                </p:cNvSpPr>
                <p:nvPr/>
              </p:nvSpPr>
              <p:spPr bwMode="auto">
                <a:xfrm>
                  <a:off x="6472238" y="1518684"/>
                  <a:ext cx="288925" cy="574437"/>
                </a:xfrm>
                <a:custGeom>
                  <a:avLst/>
                  <a:gdLst/>
                  <a:ahLst/>
                  <a:cxnLst>
                    <a:cxn ang="0">
                      <a:pos x="188" y="472"/>
                    </a:cxn>
                    <a:cxn ang="0">
                      <a:pos x="188" y="788"/>
                    </a:cxn>
                    <a:cxn ang="0">
                      <a:pos x="65" y="788"/>
                    </a:cxn>
                    <a:cxn ang="0">
                      <a:pos x="114" y="757"/>
                    </a:cxn>
                    <a:cxn ang="0">
                      <a:pos x="83" y="431"/>
                    </a:cxn>
                    <a:cxn ang="0">
                      <a:pos x="28" y="431"/>
                    </a:cxn>
                    <a:cxn ang="0">
                      <a:pos x="0" y="75"/>
                    </a:cxn>
                    <a:cxn ang="0">
                      <a:pos x="114" y="19"/>
                    </a:cxn>
                    <a:cxn ang="0">
                      <a:pos x="148" y="0"/>
                    </a:cxn>
                    <a:cxn ang="0">
                      <a:pos x="198" y="308"/>
                    </a:cxn>
                    <a:cxn ang="0">
                      <a:pos x="248" y="0"/>
                    </a:cxn>
                    <a:cxn ang="0">
                      <a:pos x="282" y="19"/>
                    </a:cxn>
                    <a:cxn ang="0">
                      <a:pos x="394" y="75"/>
                    </a:cxn>
                    <a:cxn ang="0">
                      <a:pos x="366" y="431"/>
                    </a:cxn>
                    <a:cxn ang="0">
                      <a:pos x="311" y="431"/>
                    </a:cxn>
                    <a:cxn ang="0">
                      <a:pos x="282" y="757"/>
                    </a:cxn>
                    <a:cxn ang="0">
                      <a:pos x="329" y="788"/>
                    </a:cxn>
                    <a:cxn ang="0">
                      <a:pos x="210" y="788"/>
                    </a:cxn>
                    <a:cxn ang="0">
                      <a:pos x="210" y="472"/>
                    </a:cxn>
                    <a:cxn ang="0">
                      <a:pos x="188" y="472"/>
                    </a:cxn>
                  </a:cxnLst>
                  <a:rect l="0" t="0" r="r" b="b"/>
                  <a:pathLst>
                    <a:path w="394" h="788">
                      <a:moveTo>
                        <a:pt x="188" y="472"/>
                      </a:moveTo>
                      <a:lnTo>
                        <a:pt x="188" y="788"/>
                      </a:lnTo>
                      <a:lnTo>
                        <a:pt x="65" y="788"/>
                      </a:lnTo>
                      <a:lnTo>
                        <a:pt x="114" y="757"/>
                      </a:lnTo>
                      <a:lnTo>
                        <a:pt x="83" y="431"/>
                      </a:lnTo>
                      <a:lnTo>
                        <a:pt x="28" y="431"/>
                      </a:lnTo>
                      <a:lnTo>
                        <a:pt x="0" y="75"/>
                      </a:lnTo>
                      <a:lnTo>
                        <a:pt x="114" y="19"/>
                      </a:lnTo>
                      <a:lnTo>
                        <a:pt x="148" y="0"/>
                      </a:lnTo>
                      <a:lnTo>
                        <a:pt x="198" y="308"/>
                      </a:lnTo>
                      <a:lnTo>
                        <a:pt x="248" y="0"/>
                      </a:lnTo>
                      <a:lnTo>
                        <a:pt x="282" y="19"/>
                      </a:lnTo>
                      <a:lnTo>
                        <a:pt x="394" y="75"/>
                      </a:lnTo>
                      <a:lnTo>
                        <a:pt x="366" y="431"/>
                      </a:lnTo>
                      <a:lnTo>
                        <a:pt x="311" y="431"/>
                      </a:lnTo>
                      <a:lnTo>
                        <a:pt x="282" y="757"/>
                      </a:lnTo>
                      <a:lnTo>
                        <a:pt x="329" y="788"/>
                      </a:lnTo>
                      <a:lnTo>
                        <a:pt x="210" y="788"/>
                      </a:lnTo>
                      <a:lnTo>
                        <a:pt x="210" y="472"/>
                      </a:lnTo>
                      <a:lnTo>
                        <a:pt x="188" y="472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" name="Freeform 824"/>
                <p:cNvSpPr>
                  <a:spLocks/>
                </p:cNvSpPr>
                <p:nvPr/>
              </p:nvSpPr>
              <p:spPr bwMode="auto">
                <a:xfrm>
                  <a:off x="6600883" y="1543330"/>
                  <a:ext cx="33743" cy="15356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31"/>
                    </a:cxn>
                    <a:cxn ang="0">
                      <a:pos x="4" y="86"/>
                    </a:cxn>
                    <a:cxn ang="0">
                      <a:pos x="22" y="214"/>
                    </a:cxn>
                    <a:cxn ang="0">
                      <a:pos x="42" y="86"/>
                    </a:cxn>
                    <a:cxn ang="0">
                      <a:pos x="25" y="31"/>
                    </a:cxn>
                    <a:cxn ang="0">
                      <a:pos x="47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" h="214">
                      <a:moveTo>
                        <a:pt x="0" y="0"/>
                      </a:moveTo>
                      <a:lnTo>
                        <a:pt x="19" y="31"/>
                      </a:lnTo>
                      <a:lnTo>
                        <a:pt x="4" y="86"/>
                      </a:lnTo>
                      <a:lnTo>
                        <a:pt x="22" y="214"/>
                      </a:lnTo>
                      <a:lnTo>
                        <a:pt x="42" y="86"/>
                      </a:lnTo>
                      <a:lnTo>
                        <a:pt x="25" y="31"/>
                      </a:lnTo>
                      <a:lnTo>
                        <a:pt x="4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1" name="Text Box 940"/>
              <p:cNvSpPr txBox="1">
                <a:spLocks noChangeArrowheads="1"/>
              </p:cNvSpPr>
              <p:nvPr/>
            </p:nvSpPr>
            <p:spPr bwMode="auto">
              <a:xfrm>
                <a:off x="3218931" y="3283637"/>
                <a:ext cx="30946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0" tIns="0" rIns="0" bIns="0"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en-US" sz="1400" b="1" dirty="0" smtClean="0">
                    <a:solidFill>
                      <a:srgbClr val="00CC00"/>
                    </a:solidFill>
                    <a:latin typeface="Lucida Fax" pitchFamily="18" charset="0"/>
                    <a:cs typeface="Times New Roman" pitchFamily="18" charset="0"/>
                  </a:rPr>
                  <a:t>a</a:t>
                </a:r>
                <a:r>
                  <a:rPr lang="en-US" sz="2000" b="1" baseline="-25000" dirty="0" smtClean="0">
                    <a:solidFill>
                      <a:srgbClr val="00CC00"/>
                    </a:solidFill>
                    <a:latin typeface="Lucida Fax" pitchFamily="18" charset="0"/>
                    <a:cs typeface="Times New Roman" pitchFamily="18" charset="0"/>
                  </a:rPr>
                  <a:t>4</a:t>
                </a:r>
                <a:endParaRPr lang="en-GB" sz="2000" b="1" baseline="-25000" dirty="0">
                  <a:solidFill>
                    <a:srgbClr val="00CC00"/>
                  </a:solidFill>
                  <a:latin typeface="Lucida Fax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405539" y="4609253"/>
              <a:ext cx="311897" cy="944380"/>
              <a:chOff x="2220650" y="2576344"/>
              <a:chExt cx="311897" cy="944380"/>
            </a:xfrm>
          </p:grpSpPr>
          <p:grpSp>
            <p:nvGrpSpPr>
              <p:cNvPr id="77" name="Group 76"/>
              <p:cNvGrpSpPr/>
              <p:nvPr/>
            </p:nvGrpSpPr>
            <p:grpSpPr>
              <a:xfrm>
                <a:off x="2220650" y="2576344"/>
                <a:ext cx="288925" cy="722312"/>
                <a:chOff x="7034969" y="2327042"/>
                <a:chExt cx="288925" cy="722312"/>
              </a:xfrm>
            </p:grpSpPr>
            <p:sp>
              <p:nvSpPr>
                <p:cNvPr id="79" name="Rectangle 821"/>
                <p:cNvSpPr>
                  <a:spLocks noChangeArrowheads="1"/>
                </p:cNvSpPr>
                <p:nvPr/>
              </p:nvSpPr>
              <p:spPr bwMode="auto">
                <a:xfrm>
                  <a:off x="7115109" y="2480604"/>
                  <a:ext cx="132863" cy="23508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0" name="Freeform 822"/>
                <p:cNvSpPr>
                  <a:spLocks/>
                </p:cNvSpPr>
                <p:nvPr/>
              </p:nvSpPr>
              <p:spPr bwMode="auto">
                <a:xfrm>
                  <a:off x="7100346" y="2327042"/>
                  <a:ext cx="162389" cy="163042"/>
                </a:xfrm>
                <a:custGeom>
                  <a:avLst/>
                  <a:gdLst/>
                  <a:ahLst/>
                  <a:cxnLst>
                    <a:cxn ang="0">
                      <a:pos x="123" y="224"/>
                    </a:cxn>
                    <a:cxn ang="0">
                      <a:pos x="140" y="221"/>
                    </a:cxn>
                    <a:cxn ang="0">
                      <a:pos x="156" y="216"/>
                    </a:cxn>
                    <a:cxn ang="0">
                      <a:pos x="170" y="209"/>
                    </a:cxn>
                    <a:cxn ang="0">
                      <a:pos x="184" y="199"/>
                    </a:cxn>
                    <a:cxn ang="0">
                      <a:pos x="195" y="188"/>
                    </a:cxn>
                    <a:cxn ang="0">
                      <a:pos x="206" y="176"/>
                    </a:cxn>
                    <a:cxn ang="0">
                      <a:pos x="214" y="162"/>
                    </a:cxn>
                    <a:cxn ang="0">
                      <a:pos x="220" y="146"/>
                    </a:cxn>
                    <a:cxn ang="0">
                      <a:pos x="223" y="129"/>
                    </a:cxn>
                    <a:cxn ang="0">
                      <a:pos x="224" y="112"/>
                    </a:cxn>
                    <a:cxn ang="0">
                      <a:pos x="223" y="95"/>
                    </a:cxn>
                    <a:cxn ang="0">
                      <a:pos x="220" y="79"/>
                    </a:cxn>
                    <a:cxn ang="0">
                      <a:pos x="214" y="64"/>
                    </a:cxn>
                    <a:cxn ang="0">
                      <a:pos x="206" y="50"/>
                    </a:cxn>
                    <a:cxn ang="0">
                      <a:pos x="195" y="37"/>
                    </a:cxn>
                    <a:cxn ang="0">
                      <a:pos x="184" y="26"/>
                    </a:cxn>
                    <a:cxn ang="0">
                      <a:pos x="170" y="16"/>
                    </a:cxn>
                    <a:cxn ang="0">
                      <a:pos x="156" y="9"/>
                    </a:cxn>
                    <a:cxn ang="0">
                      <a:pos x="140" y="3"/>
                    </a:cxn>
                    <a:cxn ang="0">
                      <a:pos x="123" y="0"/>
                    </a:cxn>
                    <a:cxn ang="0">
                      <a:pos x="106" y="0"/>
                    </a:cxn>
                    <a:cxn ang="0">
                      <a:pos x="89" y="2"/>
                    </a:cxn>
                    <a:cxn ang="0">
                      <a:pos x="73" y="6"/>
                    </a:cxn>
                    <a:cxn ang="0">
                      <a:pos x="58" y="14"/>
                    </a:cxn>
                    <a:cxn ang="0">
                      <a:pos x="45" y="22"/>
                    </a:cxn>
                    <a:cxn ang="0">
                      <a:pos x="33" y="33"/>
                    </a:cxn>
                    <a:cxn ang="0">
                      <a:pos x="22" y="45"/>
                    </a:cxn>
                    <a:cxn ang="0">
                      <a:pos x="13" y="59"/>
                    </a:cxn>
                    <a:cxn ang="0">
                      <a:pos x="6" y="73"/>
                    </a:cxn>
                    <a:cxn ang="0">
                      <a:pos x="2" y="90"/>
                    </a:cxn>
                    <a:cxn ang="0">
                      <a:pos x="0" y="107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8" y="156"/>
                    </a:cxn>
                    <a:cxn ang="0">
                      <a:pos x="16" y="171"/>
                    </a:cxn>
                    <a:cxn ang="0">
                      <a:pos x="25" y="184"/>
                    </a:cxn>
                    <a:cxn ang="0">
                      <a:pos x="36" y="196"/>
                    </a:cxn>
                    <a:cxn ang="0">
                      <a:pos x="48" y="206"/>
                    </a:cxn>
                    <a:cxn ang="0">
                      <a:pos x="63" y="213"/>
                    </a:cxn>
                    <a:cxn ang="0">
                      <a:pos x="78" y="220"/>
                    </a:cxn>
                    <a:cxn ang="0">
                      <a:pos x="95" y="224"/>
                    </a:cxn>
                    <a:cxn ang="0">
                      <a:pos x="112" y="224"/>
                    </a:cxn>
                  </a:cxnLst>
                  <a:rect l="0" t="0" r="r" b="b"/>
                  <a:pathLst>
                    <a:path w="224" h="224">
                      <a:moveTo>
                        <a:pt x="112" y="224"/>
                      </a:moveTo>
                      <a:lnTo>
                        <a:pt x="117" y="224"/>
                      </a:lnTo>
                      <a:lnTo>
                        <a:pt x="123" y="224"/>
                      </a:lnTo>
                      <a:lnTo>
                        <a:pt x="129" y="224"/>
                      </a:lnTo>
                      <a:lnTo>
                        <a:pt x="134" y="223"/>
                      </a:lnTo>
                      <a:lnTo>
                        <a:pt x="140" y="221"/>
                      </a:lnTo>
                      <a:lnTo>
                        <a:pt x="145" y="220"/>
                      </a:lnTo>
                      <a:lnTo>
                        <a:pt x="151" y="218"/>
                      </a:lnTo>
                      <a:lnTo>
                        <a:pt x="156" y="216"/>
                      </a:lnTo>
                      <a:lnTo>
                        <a:pt x="161" y="213"/>
                      </a:lnTo>
                      <a:lnTo>
                        <a:pt x="165" y="212"/>
                      </a:lnTo>
                      <a:lnTo>
                        <a:pt x="170" y="209"/>
                      </a:lnTo>
                      <a:lnTo>
                        <a:pt x="175" y="206"/>
                      </a:lnTo>
                      <a:lnTo>
                        <a:pt x="179" y="202"/>
                      </a:lnTo>
                      <a:lnTo>
                        <a:pt x="184" y="199"/>
                      </a:lnTo>
                      <a:lnTo>
                        <a:pt x="187" y="196"/>
                      </a:lnTo>
                      <a:lnTo>
                        <a:pt x="192" y="192"/>
                      </a:lnTo>
                      <a:lnTo>
                        <a:pt x="195" y="188"/>
                      </a:lnTo>
                      <a:lnTo>
                        <a:pt x="198" y="184"/>
                      </a:lnTo>
                      <a:lnTo>
                        <a:pt x="203" y="179"/>
                      </a:lnTo>
                      <a:lnTo>
                        <a:pt x="206" y="176"/>
                      </a:lnTo>
                      <a:lnTo>
                        <a:pt x="207" y="171"/>
                      </a:lnTo>
                      <a:lnTo>
                        <a:pt x="210" y="167"/>
                      </a:lnTo>
                      <a:lnTo>
                        <a:pt x="214" y="162"/>
                      </a:lnTo>
                      <a:lnTo>
                        <a:pt x="215" y="156"/>
                      </a:lnTo>
                      <a:lnTo>
                        <a:pt x="218" y="151"/>
                      </a:lnTo>
                      <a:lnTo>
                        <a:pt x="220" y="146"/>
                      </a:lnTo>
                      <a:lnTo>
                        <a:pt x="221" y="140"/>
                      </a:lnTo>
                      <a:lnTo>
                        <a:pt x="221" y="135"/>
                      </a:lnTo>
                      <a:lnTo>
                        <a:pt x="223" y="129"/>
                      </a:lnTo>
                      <a:lnTo>
                        <a:pt x="224" y="125"/>
                      </a:lnTo>
                      <a:lnTo>
                        <a:pt x="224" y="118"/>
                      </a:lnTo>
                      <a:lnTo>
                        <a:pt x="224" y="112"/>
                      </a:lnTo>
                      <a:lnTo>
                        <a:pt x="224" y="107"/>
                      </a:lnTo>
                      <a:lnTo>
                        <a:pt x="224" y="101"/>
                      </a:lnTo>
                      <a:lnTo>
                        <a:pt x="223" y="95"/>
                      </a:lnTo>
                      <a:lnTo>
                        <a:pt x="221" y="90"/>
                      </a:lnTo>
                      <a:lnTo>
                        <a:pt x="221" y="84"/>
                      </a:lnTo>
                      <a:lnTo>
                        <a:pt x="220" y="79"/>
                      </a:lnTo>
                      <a:lnTo>
                        <a:pt x="218" y="73"/>
                      </a:lnTo>
                      <a:lnTo>
                        <a:pt x="215" y="69"/>
                      </a:lnTo>
                      <a:lnTo>
                        <a:pt x="214" y="64"/>
                      </a:lnTo>
                      <a:lnTo>
                        <a:pt x="210" y="59"/>
                      </a:lnTo>
                      <a:lnTo>
                        <a:pt x="207" y="55"/>
                      </a:lnTo>
                      <a:lnTo>
                        <a:pt x="206" y="50"/>
                      </a:lnTo>
                      <a:lnTo>
                        <a:pt x="203" y="45"/>
                      </a:lnTo>
                      <a:lnTo>
                        <a:pt x="198" y="40"/>
                      </a:lnTo>
                      <a:lnTo>
                        <a:pt x="195" y="37"/>
                      </a:lnTo>
                      <a:lnTo>
                        <a:pt x="192" y="33"/>
                      </a:lnTo>
                      <a:lnTo>
                        <a:pt x="187" y="30"/>
                      </a:lnTo>
                      <a:lnTo>
                        <a:pt x="184" y="26"/>
                      </a:lnTo>
                      <a:lnTo>
                        <a:pt x="179" y="22"/>
                      </a:lnTo>
                      <a:lnTo>
                        <a:pt x="175" y="19"/>
                      </a:lnTo>
                      <a:lnTo>
                        <a:pt x="170" y="16"/>
                      </a:lnTo>
                      <a:lnTo>
                        <a:pt x="165" y="14"/>
                      </a:lnTo>
                      <a:lnTo>
                        <a:pt x="161" y="11"/>
                      </a:lnTo>
                      <a:lnTo>
                        <a:pt x="156" y="9"/>
                      </a:lnTo>
                      <a:lnTo>
                        <a:pt x="151" y="6"/>
                      </a:lnTo>
                      <a:lnTo>
                        <a:pt x="145" y="5"/>
                      </a:lnTo>
                      <a:lnTo>
                        <a:pt x="140" y="3"/>
                      </a:lnTo>
                      <a:lnTo>
                        <a:pt x="134" y="2"/>
                      </a:lnTo>
                      <a:lnTo>
                        <a:pt x="129" y="2"/>
                      </a:lnTo>
                      <a:lnTo>
                        <a:pt x="123" y="0"/>
                      </a:lnTo>
                      <a:lnTo>
                        <a:pt x="117" y="0"/>
                      </a:lnTo>
                      <a:lnTo>
                        <a:pt x="112" y="0"/>
                      </a:lnTo>
                      <a:lnTo>
                        <a:pt x="106" y="0"/>
                      </a:lnTo>
                      <a:lnTo>
                        <a:pt x="100" y="0"/>
                      </a:lnTo>
                      <a:lnTo>
                        <a:pt x="95" y="2"/>
                      </a:lnTo>
                      <a:lnTo>
                        <a:pt x="89" y="2"/>
                      </a:lnTo>
                      <a:lnTo>
                        <a:pt x="84" y="3"/>
                      </a:lnTo>
                      <a:lnTo>
                        <a:pt x="78" y="5"/>
                      </a:lnTo>
                      <a:lnTo>
                        <a:pt x="73" y="6"/>
                      </a:lnTo>
                      <a:lnTo>
                        <a:pt x="69" y="9"/>
                      </a:lnTo>
                      <a:lnTo>
                        <a:pt x="63" y="11"/>
                      </a:lnTo>
                      <a:lnTo>
                        <a:pt x="58" y="14"/>
                      </a:lnTo>
                      <a:lnTo>
                        <a:pt x="53" y="16"/>
                      </a:lnTo>
                      <a:lnTo>
                        <a:pt x="48" y="19"/>
                      </a:lnTo>
                      <a:lnTo>
                        <a:pt x="45" y="22"/>
                      </a:lnTo>
                      <a:lnTo>
                        <a:pt x="41" y="26"/>
                      </a:lnTo>
                      <a:lnTo>
                        <a:pt x="36" y="30"/>
                      </a:lnTo>
                      <a:lnTo>
                        <a:pt x="33" y="33"/>
                      </a:lnTo>
                      <a:lnTo>
                        <a:pt x="28" y="37"/>
                      </a:lnTo>
                      <a:lnTo>
                        <a:pt x="25" y="40"/>
                      </a:lnTo>
                      <a:lnTo>
                        <a:pt x="22" y="45"/>
                      </a:lnTo>
                      <a:lnTo>
                        <a:pt x="19" y="50"/>
                      </a:lnTo>
                      <a:lnTo>
                        <a:pt x="16" y="55"/>
                      </a:lnTo>
                      <a:lnTo>
                        <a:pt x="13" y="59"/>
                      </a:lnTo>
                      <a:lnTo>
                        <a:pt x="11" y="64"/>
                      </a:lnTo>
                      <a:lnTo>
                        <a:pt x="8" y="69"/>
                      </a:lnTo>
                      <a:lnTo>
                        <a:pt x="6" y="73"/>
                      </a:lnTo>
                      <a:lnTo>
                        <a:pt x="5" y="79"/>
                      </a:lnTo>
                      <a:lnTo>
                        <a:pt x="3" y="84"/>
                      </a:lnTo>
                      <a:lnTo>
                        <a:pt x="2" y="90"/>
                      </a:lnTo>
                      <a:lnTo>
                        <a:pt x="2" y="95"/>
                      </a:lnTo>
                      <a:lnTo>
                        <a:pt x="0" y="101"/>
                      </a:lnTo>
                      <a:lnTo>
                        <a:pt x="0" y="107"/>
                      </a:lnTo>
                      <a:lnTo>
                        <a:pt x="0" y="112"/>
                      </a:lnTo>
                      <a:lnTo>
                        <a:pt x="0" y="118"/>
                      </a:lnTo>
                      <a:lnTo>
                        <a:pt x="0" y="125"/>
                      </a:lnTo>
                      <a:lnTo>
                        <a:pt x="2" y="129"/>
                      </a:lnTo>
                      <a:lnTo>
                        <a:pt x="2" y="135"/>
                      </a:lnTo>
                      <a:lnTo>
                        <a:pt x="3" y="140"/>
                      </a:lnTo>
                      <a:lnTo>
                        <a:pt x="5" y="146"/>
                      </a:lnTo>
                      <a:lnTo>
                        <a:pt x="6" y="151"/>
                      </a:lnTo>
                      <a:lnTo>
                        <a:pt x="8" y="156"/>
                      </a:lnTo>
                      <a:lnTo>
                        <a:pt x="11" y="162"/>
                      </a:lnTo>
                      <a:lnTo>
                        <a:pt x="13" y="167"/>
                      </a:lnTo>
                      <a:lnTo>
                        <a:pt x="16" y="171"/>
                      </a:lnTo>
                      <a:lnTo>
                        <a:pt x="19" y="176"/>
                      </a:lnTo>
                      <a:lnTo>
                        <a:pt x="22" y="179"/>
                      </a:lnTo>
                      <a:lnTo>
                        <a:pt x="25" y="184"/>
                      </a:lnTo>
                      <a:lnTo>
                        <a:pt x="28" y="188"/>
                      </a:lnTo>
                      <a:lnTo>
                        <a:pt x="33" y="192"/>
                      </a:lnTo>
                      <a:lnTo>
                        <a:pt x="36" y="196"/>
                      </a:lnTo>
                      <a:lnTo>
                        <a:pt x="41" y="199"/>
                      </a:lnTo>
                      <a:lnTo>
                        <a:pt x="45" y="202"/>
                      </a:lnTo>
                      <a:lnTo>
                        <a:pt x="48" y="206"/>
                      </a:lnTo>
                      <a:lnTo>
                        <a:pt x="53" y="209"/>
                      </a:lnTo>
                      <a:lnTo>
                        <a:pt x="58" y="212"/>
                      </a:lnTo>
                      <a:lnTo>
                        <a:pt x="63" y="213"/>
                      </a:lnTo>
                      <a:lnTo>
                        <a:pt x="69" y="216"/>
                      </a:lnTo>
                      <a:lnTo>
                        <a:pt x="73" y="218"/>
                      </a:lnTo>
                      <a:lnTo>
                        <a:pt x="78" y="220"/>
                      </a:lnTo>
                      <a:lnTo>
                        <a:pt x="84" y="221"/>
                      </a:lnTo>
                      <a:lnTo>
                        <a:pt x="89" y="223"/>
                      </a:lnTo>
                      <a:lnTo>
                        <a:pt x="95" y="224"/>
                      </a:lnTo>
                      <a:lnTo>
                        <a:pt x="100" y="224"/>
                      </a:lnTo>
                      <a:lnTo>
                        <a:pt x="106" y="224"/>
                      </a:lnTo>
                      <a:lnTo>
                        <a:pt x="112" y="2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1" name="Freeform 823"/>
                <p:cNvSpPr>
                  <a:spLocks/>
                </p:cNvSpPr>
                <p:nvPr/>
              </p:nvSpPr>
              <p:spPr bwMode="auto">
                <a:xfrm>
                  <a:off x="7034969" y="2474917"/>
                  <a:ext cx="288925" cy="574437"/>
                </a:xfrm>
                <a:custGeom>
                  <a:avLst/>
                  <a:gdLst/>
                  <a:ahLst/>
                  <a:cxnLst>
                    <a:cxn ang="0">
                      <a:pos x="188" y="472"/>
                    </a:cxn>
                    <a:cxn ang="0">
                      <a:pos x="188" y="788"/>
                    </a:cxn>
                    <a:cxn ang="0">
                      <a:pos x="65" y="788"/>
                    </a:cxn>
                    <a:cxn ang="0">
                      <a:pos x="114" y="757"/>
                    </a:cxn>
                    <a:cxn ang="0">
                      <a:pos x="83" y="431"/>
                    </a:cxn>
                    <a:cxn ang="0">
                      <a:pos x="28" y="431"/>
                    </a:cxn>
                    <a:cxn ang="0">
                      <a:pos x="0" y="75"/>
                    </a:cxn>
                    <a:cxn ang="0">
                      <a:pos x="114" y="19"/>
                    </a:cxn>
                    <a:cxn ang="0">
                      <a:pos x="148" y="0"/>
                    </a:cxn>
                    <a:cxn ang="0">
                      <a:pos x="198" y="308"/>
                    </a:cxn>
                    <a:cxn ang="0">
                      <a:pos x="248" y="0"/>
                    </a:cxn>
                    <a:cxn ang="0">
                      <a:pos x="282" y="19"/>
                    </a:cxn>
                    <a:cxn ang="0">
                      <a:pos x="394" y="75"/>
                    </a:cxn>
                    <a:cxn ang="0">
                      <a:pos x="366" y="431"/>
                    </a:cxn>
                    <a:cxn ang="0">
                      <a:pos x="311" y="431"/>
                    </a:cxn>
                    <a:cxn ang="0">
                      <a:pos x="282" y="757"/>
                    </a:cxn>
                    <a:cxn ang="0">
                      <a:pos x="329" y="788"/>
                    </a:cxn>
                    <a:cxn ang="0">
                      <a:pos x="210" y="788"/>
                    </a:cxn>
                    <a:cxn ang="0">
                      <a:pos x="210" y="472"/>
                    </a:cxn>
                    <a:cxn ang="0">
                      <a:pos x="188" y="472"/>
                    </a:cxn>
                  </a:cxnLst>
                  <a:rect l="0" t="0" r="r" b="b"/>
                  <a:pathLst>
                    <a:path w="394" h="788">
                      <a:moveTo>
                        <a:pt x="188" y="472"/>
                      </a:moveTo>
                      <a:lnTo>
                        <a:pt x="188" y="788"/>
                      </a:lnTo>
                      <a:lnTo>
                        <a:pt x="65" y="788"/>
                      </a:lnTo>
                      <a:lnTo>
                        <a:pt x="114" y="757"/>
                      </a:lnTo>
                      <a:lnTo>
                        <a:pt x="83" y="431"/>
                      </a:lnTo>
                      <a:lnTo>
                        <a:pt x="28" y="431"/>
                      </a:lnTo>
                      <a:lnTo>
                        <a:pt x="0" y="75"/>
                      </a:lnTo>
                      <a:lnTo>
                        <a:pt x="114" y="19"/>
                      </a:lnTo>
                      <a:lnTo>
                        <a:pt x="148" y="0"/>
                      </a:lnTo>
                      <a:lnTo>
                        <a:pt x="198" y="308"/>
                      </a:lnTo>
                      <a:lnTo>
                        <a:pt x="248" y="0"/>
                      </a:lnTo>
                      <a:lnTo>
                        <a:pt x="282" y="19"/>
                      </a:lnTo>
                      <a:lnTo>
                        <a:pt x="394" y="75"/>
                      </a:lnTo>
                      <a:lnTo>
                        <a:pt x="366" y="431"/>
                      </a:lnTo>
                      <a:lnTo>
                        <a:pt x="311" y="431"/>
                      </a:lnTo>
                      <a:lnTo>
                        <a:pt x="282" y="757"/>
                      </a:lnTo>
                      <a:lnTo>
                        <a:pt x="329" y="788"/>
                      </a:lnTo>
                      <a:lnTo>
                        <a:pt x="210" y="788"/>
                      </a:lnTo>
                      <a:lnTo>
                        <a:pt x="210" y="472"/>
                      </a:lnTo>
                      <a:lnTo>
                        <a:pt x="188" y="47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" name="Freeform 824"/>
                <p:cNvSpPr>
                  <a:spLocks/>
                </p:cNvSpPr>
                <p:nvPr/>
              </p:nvSpPr>
              <p:spPr bwMode="auto">
                <a:xfrm>
                  <a:off x="7163614" y="2499563"/>
                  <a:ext cx="33743" cy="15356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31"/>
                    </a:cxn>
                    <a:cxn ang="0">
                      <a:pos x="4" y="86"/>
                    </a:cxn>
                    <a:cxn ang="0">
                      <a:pos x="22" y="214"/>
                    </a:cxn>
                    <a:cxn ang="0">
                      <a:pos x="42" y="86"/>
                    </a:cxn>
                    <a:cxn ang="0">
                      <a:pos x="25" y="31"/>
                    </a:cxn>
                    <a:cxn ang="0">
                      <a:pos x="47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" h="214">
                      <a:moveTo>
                        <a:pt x="0" y="0"/>
                      </a:moveTo>
                      <a:lnTo>
                        <a:pt x="19" y="31"/>
                      </a:lnTo>
                      <a:lnTo>
                        <a:pt x="4" y="86"/>
                      </a:lnTo>
                      <a:lnTo>
                        <a:pt x="22" y="214"/>
                      </a:lnTo>
                      <a:lnTo>
                        <a:pt x="42" y="86"/>
                      </a:lnTo>
                      <a:lnTo>
                        <a:pt x="25" y="31"/>
                      </a:lnTo>
                      <a:lnTo>
                        <a:pt x="4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8" name="Text Box 940"/>
              <p:cNvSpPr txBox="1">
                <a:spLocks noChangeArrowheads="1"/>
              </p:cNvSpPr>
              <p:nvPr/>
            </p:nvSpPr>
            <p:spPr bwMode="auto">
              <a:xfrm>
                <a:off x="2223083" y="3305280"/>
                <a:ext cx="30946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0" tIns="0" rIns="0" bIns="0"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en-US" sz="1400" b="1" dirty="0" smtClean="0">
                    <a:solidFill>
                      <a:srgbClr val="FFC000"/>
                    </a:solidFill>
                    <a:latin typeface="Lucida Fax" pitchFamily="18" charset="0"/>
                    <a:cs typeface="Times New Roman" pitchFamily="18" charset="0"/>
                  </a:rPr>
                  <a:t>a</a:t>
                </a:r>
                <a:r>
                  <a:rPr lang="en-US" sz="2000" b="1" baseline="-25000" dirty="0" smtClean="0">
                    <a:solidFill>
                      <a:srgbClr val="FFC000"/>
                    </a:solidFill>
                    <a:latin typeface="Lucida Fax" pitchFamily="18" charset="0"/>
                    <a:cs typeface="Times New Roman" pitchFamily="18" charset="0"/>
                  </a:rPr>
                  <a:t>3</a:t>
                </a:r>
                <a:endParaRPr lang="en-GB" sz="2000" b="1" baseline="-25000" dirty="0">
                  <a:solidFill>
                    <a:srgbClr val="FFC000"/>
                  </a:solidFill>
                  <a:latin typeface="Lucida Fax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83" name="Group 82"/>
            <p:cNvGrpSpPr/>
            <p:nvPr/>
          </p:nvGrpSpPr>
          <p:grpSpPr>
            <a:xfrm>
              <a:off x="1823100" y="3197600"/>
              <a:ext cx="309464" cy="934022"/>
              <a:chOff x="1310781" y="2629205"/>
              <a:chExt cx="309464" cy="934022"/>
            </a:xfrm>
          </p:grpSpPr>
          <p:grpSp>
            <p:nvGrpSpPr>
              <p:cNvPr id="84" name="Group 83"/>
              <p:cNvGrpSpPr/>
              <p:nvPr/>
            </p:nvGrpSpPr>
            <p:grpSpPr>
              <a:xfrm>
                <a:off x="1311229" y="2629205"/>
                <a:ext cx="288925" cy="722312"/>
                <a:chOff x="6966429" y="1001120"/>
                <a:chExt cx="288925" cy="722312"/>
              </a:xfrm>
            </p:grpSpPr>
            <p:sp>
              <p:nvSpPr>
                <p:cNvPr id="86" name="Rectangle 821"/>
                <p:cNvSpPr>
                  <a:spLocks noChangeArrowheads="1"/>
                </p:cNvSpPr>
                <p:nvPr/>
              </p:nvSpPr>
              <p:spPr bwMode="auto">
                <a:xfrm>
                  <a:off x="7046569" y="1154682"/>
                  <a:ext cx="132863" cy="23508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7" name="Freeform 822"/>
                <p:cNvSpPr>
                  <a:spLocks/>
                </p:cNvSpPr>
                <p:nvPr/>
              </p:nvSpPr>
              <p:spPr bwMode="auto">
                <a:xfrm>
                  <a:off x="7031806" y="1001120"/>
                  <a:ext cx="162389" cy="163042"/>
                </a:xfrm>
                <a:custGeom>
                  <a:avLst/>
                  <a:gdLst/>
                  <a:ahLst/>
                  <a:cxnLst>
                    <a:cxn ang="0">
                      <a:pos x="123" y="224"/>
                    </a:cxn>
                    <a:cxn ang="0">
                      <a:pos x="140" y="221"/>
                    </a:cxn>
                    <a:cxn ang="0">
                      <a:pos x="156" y="216"/>
                    </a:cxn>
                    <a:cxn ang="0">
                      <a:pos x="170" y="209"/>
                    </a:cxn>
                    <a:cxn ang="0">
                      <a:pos x="184" y="199"/>
                    </a:cxn>
                    <a:cxn ang="0">
                      <a:pos x="195" y="188"/>
                    </a:cxn>
                    <a:cxn ang="0">
                      <a:pos x="206" y="176"/>
                    </a:cxn>
                    <a:cxn ang="0">
                      <a:pos x="214" y="162"/>
                    </a:cxn>
                    <a:cxn ang="0">
                      <a:pos x="220" y="146"/>
                    </a:cxn>
                    <a:cxn ang="0">
                      <a:pos x="223" y="129"/>
                    </a:cxn>
                    <a:cxn ang="0">
                      <a:pos x="224" y="112"/>
                    </a:cxn>
                    <a:cxn ang="0">
                      <a:pos x="223" y="95"/>
                    </a:cxn>
                    <a:cxn ang="0">
                      <a:pos x="220" y="79"/>
                    </a:cxn>
                    <a:cxn ang="0">
                      <a:pos x="214" y="64"/>
                    </a:cxn>
                    <a:cxn ang="0">
                      <a:pos x="206" y="50"/>
                    </a:cxn>
                    <a:cxn ang="0">
                      <a:pos x="195" y="37"/>
                    </a:cxn>
                    <a:cxn ang="0">
                      <a:pos x="184" y="26"/>
                    </a:cxn>
                    <a:cxn ang="0">
                      <a:pos x="170" y="16"/>
                    </a:cxn>
                    <a:cxn ang="0">
                      <a:pos x="156" y="9"/>
                    </a:cxn>
                    <a:cxn ang="0">
                      <a:pos x="140" y="3"/>
                    </a:cxn>
                    <a:cxn ang="0">
                      <a:pos x="123" y="0"/>
                    </a:cxn>
                    <a:cxn ang="0">
                      <a:pos x="106" y="0"/>
                    </a:cxn>
                    <a:cxn ang="0">
                      <a:pos x="89" y="2"/>
                    </a:cxn>
                    <a:cxn ang="0">
                      <a:pos x="73" y="6"/>
                    </a:cxn>
                    <a:cxn ang="0">
                      <a:pos x="58" y="14"/>
                    </a:cxn>
                    <a:cxn ang="0">
                      <a:pos x="45" y="22"/>
                    </a:cxn>
                    <a:cxn ang="0">
                      <a:pos x="33" y="33"/>
                    </a:cxn>
                    <a:cxn ang="0">
                      <a:pos x="22" y="45"/>
                    </a:cxn>
                    <a:cxn ang="0">
                      <a:pos x="13" y="59"/>
                    </a:cxn>
                    <a:cxn ang="0">
                      <a:pos x="6" y="73"/>
                    </a:cxn>
                    <a:cxn ang="0">
                      <a:pos x="2" y="90"/>
                    </a:cxn>
                    <a:cxn ang="0">
                      <a:pos x="0" y="107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8" y="156"/>
                    </a:cxn>
                    <a:cxn ang="0">
                      <a:pos x="16" y="171"/>
                    </a:cxn>
                    <a:cxn ang="0">
                      <a:pos x="25" y="184"/>
                    </a:cxn>
                    <a:cxn ang="0">
                      <a:pos x="36" y="196"/>
                    </a:cxn>
                    <a:cxn ang="0">
                      <a:pos x="48" y="206"/>
                    </a:cxn>
                    <a:cxn ang="0">
                      <a:pos x="63" y="213"/>
                    </a:cxn>
                    <a:cxn ang="0">
                      <a:pos x="78" y="220"/>
                    </a:cxn>
                    <a:cxn ang="0">
                      <a:pos x="95" y="224"/>
                    </a:cxn>
                    <a:cxn ang="0">
                      <a:pos x="112" y="224"/>
                    </a:cxn>
                  </a:cxnLst>
                  <a:rect l="0" t="0" r="r" b="b"/>
                  <a:pathLst>
                    <a:path w="224" h="224">
                      <a:moveTo>
                        <a:pt x="112" y="224"/>
                      </a:moveTo>
                      <a:lnTo>
                        <a:pt x="117" y="224"/>
                      </a:lnTo>
                      <a:lnTo>
                        <a:pt x="123" y="224"/>
                      </a:lnTo>
                      <a:lnTo>
                        <a:pt x="129" y="224"/>
                      </a:lnTo>
                      <a:lnTo>
                        <a:pt x="134" y="223"/>
                      </a:lnTo>
                      <a:lnTo>
                        <a:pt x="140" y="221"/>
                      </a:lnTo>
                      <a:lnTo>
                        <a:pt x="145" y="220"/>
                      </a:lnTo>
                      <a:lnTo>
                        <a:pt x="151" y="218"/>
                      </a:lnTo>
                      <a:lnTo>
                        <a:pt x="156" y="216"/>
                      </a:lnTo>
                      <a:lnTo>
                        <a:pt x="161" y="213"/>
                      </a:lnTo>
                      <a:lnTo>
                        <a:pt x="165" y="212"/>
                      </a:lnTo>
                      <a:lnTo>
                        <a:pt x="170" y="209"/>
                      </a:lnTo>
                      <a:lnTo>
                        <a:pt x="175" y="206"/>
                      </a:lnTo>
                      <a:lnTo>
                        <a:pt x="179" y="202"/>
                      </a:lnTo>
                      <a:lnTo>
                        <a:pt x="184" y="199"/>
                      </a:lnTo>
                      <a:lnTo>
                        <a:pt x="187" y="196"/>
                      </a:lnTo>
                      <a:lnTo>
                        <a:pt x="192" y="192"/>
                      </a:lnTo>
                      <a:lnTo>
                        <a:pt x="195" y="188"/>
                      </a:lnTo>
                      <a:lnTo>
                        <a:pt x="198" y="184"/>
                      </a:lnTo>
                      <a:lnTo>
                        <a:pt x="203" y="179"/>
                      </a:lnTo>
                      <a:lnTo>
                        <a:pt x="206" y="176"/>
                      </a:lnTo>
                      <a:lnTo>
                        <a:pt x="207" y="171"/>
                      </a:lnTo>
                      <a:lnTo>
                        <a:pt x="210" y="167"/>
                      </a:lnTo>
                      <a:lnTo>
                        <a:pt x="214" y="162"/>
                      </a:lnTo>
                      <a:lnTo>
                        <a:pt x="215" y="156"/>
                      </a:lnTo>
                      <a:lnTo>
                        <a:pt x="218" y="151"/>
                      </a:lnTo>
                      <a:lnTo>
                        <a:pt x="220" y="146"/>
                      </a:lnTo>
                      <a:lnTo>
                        <a:pt x="221" y="140"/>
                      </a:lnTo>
                      <a:lnTo>
                        <a:pt x="221" y="135"/>
                      </a:lnTo>
                      <a:lnTo>
                        <a:pt x="223" y="129"/>
                      </a:lnTo>
                      <a:lnTo>
                        <a:pt x="224" y="125"/>
                      </a:lnTo>
                      <a:lnTo>
                        <a:pt x="224" y="118"/>
                      </a:lnTo>
                      <a:lnTo>
                        <a:pt x="224" y="112"/>
                      </a:lnTo>
                      <a:lnTo>
                        <a:pt x="224" y="107"/>
                      </a:lnTo>
                      <a:lnTo>
                        <a:pt x="224" y="101"/>
                      </a:lnTo>
                      <a:lnTo>
                        <a:pt x="223" y="95"/>
                      </a:lnTo>
                      <a:lnTo>
                        <a:pt x="221" y="90"/>
                      </a:lnTo>
                      <a:lnTo>
                        <a:pt x="221" y="84"/>
                      </a:lnTo>
                      <a:lnTo>
                        <a:pt x="220" y="79"/>
                      </a:lnTo>
                      <a:lnTo>
                        <a:pt x="218" y="73"/>
                      </a:lnTo>
                      <a:lnTo>
                        <a:pt x="215" y="69"/>
                      </a:lnTo>
                      <a:lnTo>
                        <a:pt x="214" y="64"/>
                      </a:lnTo>
                      <a:lnTo>
                        <a:pt x="210" y="59"/>
                      </a:lnTo>
                      <a:lnTo>
                        <a:pt x="207" y="55"/>
                      </a:lnTo>
                      <a:lnTo>
                        <a:pt x="206" y="50"/>
                      </a:lnTo>
                      <a:lnTo>
                        <a:pt x="203" y="45"/>
                      </a:lnTo>
                      <a:lnTo>
                        <a:pt x="198" y="40"/>
                      </a:lnTo>
                      <a:lnTo>
                        <a:pt x="195" y="37"/>
                      </a:lnTo>
                      <a:lnTo>
                        <a:pt x="192" y="33"/>
                      </a:lnTo>
                      <a:lnTo>
                        <a:pt x="187" y="30"/>
                      </a:lnTo>
                      <a:lnTo>
                        <a:pt x="184" y="26"/>
                      </a:lnTo>
                      <a:lnTo>
                        <a:pt x="179" y="22"/>
                      </a:lnTo>
                      <a:lnTo>
                        <a:pt x="175" y="19"/>
                      </a:lnTo>
                      <a:lnTo>
                        <a:pt x="170" y="16"/>
                      </a:lnTo>
                      <a:lnTo>
                        <a:pt x="165" y="14"/>
                      </a:lnTo>
                      <a:lnTo>
                        <a:pt x="161" y="11"/>
                      </a:lnTo>
                      <a:lnTo>
                        <a:pt x="156" y="9"/>
                      </a:lnTo>
                      <a:lnTo>
                        <a:pt x="151" y="6"/>
                      </a:lnTo>
                      <a:lnTo>
                        <a:pt x="145" y="5"/>
                      </a:lnTo>
                      <a:lnTo>
                        <a:pt x="140" y="3"/>
                      </a:lnTo>
                      <a:lnTo>
                        <a:pt x="134" y="2"/>
                      </a:lnTo>
                      <a:lnTo>
                        <a:pt x="129" y="2"/>
                      </a:lnTo>
                      <a:lnTo>
                        <a:pt x="123" y="0"/>
                      </a:lnTo>
                      <a:lnTo>
                        <a:pt x="117" y="0"/>
                      </a:lnTo>
                      <a:lnTo>
                        <a:pt x="112" y="0"/>
                      </a:lnTo>
                      <a:lnTo>
                        <a:pt x="106" y="0"/>
                      </a:lnTo>
                      <a:lnTo>
                        <a:pt x="100" y="0"/>
                      </a:lnTo>
                      <a:lnTo>
                        <a:pt x="95" y="2"/>
                      </a:lnTo>
                      <a:lnTo>
                        <a:pt x="89" y="2"/>
                      </a:lnTo>
                      <a:lnTo>
                        <a:pt x="84" y="3"/>
                      </a:lnTo>
                      <a:lnTo>
                        <a:pt x="78" y="5"/>
                      </a:lnTo>
                      <a:lnTo>
                        <a:pt x="73" y="6"/>
                      </a:lnTo>
                      <a:lnTo>
                        <a:pt x="69" y="9"/>
                      </a:lnTo>
                      <a:lnTo>
                        <a:pt x="63" y="11"/>
                      </a:lnTo>
                      <a:lnTo>
                        <a:pt x="58" y="14"/>
                      </a:lnTo>
                      <a:lnTo>
                        <a:pt x="53" y="16"/>
                      </a:lnTo>
                      <a:lnTo>
                        <a:pt x="48" y="19"/>
                      </a:lnTo>
                      <a:lnTo>
                        <a:pt x="45" y="22"/>
                      </a:lnTo>
                      <a:lnTo>
                        <a:pt x="41" y="26"/>
                      </a:lnTo>
                      <a:lnTo>
                        <a:pt x="36" y="30"/>
                      </a:lnTo>
                      <a:lnTo>
                        <a:pt x="33" y="33"/>
                      </a:lnTo>
                      <a:lnTo>
                        <a:pt x="28" y="37"/>
                      </a:lnTo>
                      <a:lnTo>
                        <a:pt x="25" y="40"/>
                      </a:lnTo>
                      <a:lnTo>
                        <a:pt x="22" y="45"/>
                      </a:lnTo>
                      <a:lnTo>
                        <a:pt x="19" y="50"/>
                      </a:lnTo>
                      <a:lnTo>
                        <a:pt x="16" y="55"/>
                      </a:lnTo>
                      <a:lnTo>
                        <a:pt x="13" y="59"/>
                      </a:lnTo>
                      <a:lnTo>
                        <a:pt x="11" y="64"/>
                      </a:lnTo>
                      <a:lnTo>
                        <a:pt x="8" y="69"/>
                      </a:lnTo>
                      <a:lnTo>
                        <a:pt x="6" y="73"/>
                      </a:lnTo>
                      <a:lnTo>
                        <a:pt x="5" y="79"/>
                      </a:lnTo>
                      <a:lnTo>
                        <a:pt x="3" y="84"/>
                      </a:lnTo>
                      <a:lnTo>
                        <a:pt x="2" y="90"/>
                      </a:lnTo>
                      <a:lnTo>
                        <a:pt x="2" y="95"/>
                      </a:lnTo>
                      <a:lnTo>
                        <a:pt x="0" y="101"/>
                      </a:lnTo>
                      <a:lnTo>
                        <a:pt x="0" y="107"/>
                      </a:lnTo>
                      <a:lnTo>
                        <a:pt x="0" y="112"/>
                      </a:lnTo>
                      <a:lnTo>
                        <a:pt x="0" y="118"/>
                      </a:lnTo>
                      <a:lnTo>
                        <a:pt x="0" y="125"/>
                      </a:lnTo>
                      <a:lnTo>
                        <a:pt x="2" y="129"/>
                      </a:lnTo>
                      <a:lnTo>
                        <a:pt x="2" y="135"/>
                      </a:lnTo>
                      <a:lnTo>
                        <a:pt x="3" y="140"/>
                      </a:lnTo>
                      <a:lnTo>
                        <a:pt x="5" y="146"/>
                      </a:lnTo>
                      <a:lnTo>
                        <a:pt x="6" y="151"/>
                      </a:lnTo>
                      <a:lnTo>
                        <a:pt x="8" y="156"/>
                      </a:lnTo>
                      <a:lnTo>
                        <a:pt x="11" y="162"/>
                      </a:lnTo>
                      <a:lnTo>
                        <a:pt x="13" y="167"/>
                      </a:lnTo>
                      <a:lnTo>
                        <a:pt x="16" y="171"/>
                      </a:lnTo>
                      <a:lnTo>
                        <a:pt x="19" y="176"/>
                      </a:lnTo>
                      <a:lnTo>
                        <a:pt x="22" y="179"/>
                      </a:lnTo>
                      <a:lnTo>
                        <a:pt x="25" y="184"/>
                      </a:lnTo>
                      <a:lnTo>
                        <a:pt x="28" y="188"/>
                      </a:lnTo>
                      <a:lnTo>
                        <a:pt x="33" y="192"/>
                      </a:lnTo>
                      <a:lnTo>
                        <a:pt x="36" y="196"/>
                      </a:lnTo>
                      <a:lnTo>
                        <a:pt x="41" y="199"/>
                      </a:lnTo>
                      <a:lnTo>
                        <a:pt x="45" y="202"/>
                      </a:lnTo>
                      <a:lnTo>
                        <a:pt x="48" y="206"/>
                      </a:lnTo>
                      <a:lnTo>
                        <a:pt x="53" y="209"/>
                      </a:lnTo>
                      <a:lnTo>
                        <a:pt x="58" y="212"/>
                      </a:lnTo>
                      <a:lnTo>
                        <a:pt x="63" y="213"/>
                      </a:lnTo>
                      <a:lnTo>
                        <a:pt x="69" y="216"/>
                      </a:lnTo>
                      <a:lnTo>
                        <a:pt x="73" y="218"/>
                      </a:lnTo>
                      <a:lnTo>
                        <a:pt x="78" y="220"/>
                      </a:lnTo>
                      <a:lnTo>
                        <a:pt x="84" y="221"/>
                      </a:lnTo>
                      <a:lnTo>
                        <a:pt x="89" y="223"/>
                      </a:lnTo>
                      <a:lnTo>
                        <a:pt x="95" y="224"/>
                      </a:lnTo>
                      <a:lnTo>
                        <a:pt x="100" y="224"/>
                      </a:lnTo>
                      <a:lnTo>
                        <a:pt x="106" y="224"/>
                      </a:lnTo>
                      <a:lnTo>
                        <a:pt x="112" y="22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8" name="Freeform 823"/>
                <p:cNvSpPr>
                  <a:spLocks/>
                </p:cNvSpPr>
                <p:nvPr/>
              </p:nvSpPr>
              <p:spPr bwMode="auto">
                <a:xfrm>
                  <a:off x="6966429" y="1148995"/>
                  <a:ext cx="288925" cy="574437"/>
                </a:xfrm>
                <a:custGeom>
                  <a:avLst/>
                  <a:gdLst/>
                  <a:ahLst/>
                  <a:cxnLst>
                    <a:cxn ang="0">
                      <a:pos x="188" y="472"/>
                    </a:cxn>
                    <a:cxn ang="0">
                      <a:pos x="188" y="788"/>
                    </a:cxn>
                    <a:cxn ang="0">
                      <a:pos x="65" y="788"/>
                    </a:cxn>
                    <a:cxn ang="0">
                      <a:pos x="114" y="757"/>
                    </a:cxn>
                    <a:cxn ang="0">
                      <a:pos x="83" y="431"/>
                    </a:cxn>
                    <a:cxn ang="0">
                      <a:pos x="28" y="431"/>
                    </a:cxn>
                    <a:cxn ang="0">
                      <a:pos x="0" y="75"/>
                    </a:cxn>
                    <a:cxn ang="0">
                      <a:pos x="114" y="19"/>
                    </a:cxn>
                    <a:cxn ang="0">
                      <a:pos x="148" y="0"/>
                    </a:cxn>
                    <a:cxn ang="0">
                      <a:pos x="198" y="308"/>
                    </a:cxn>
                    <a:cxn ang="0">
                      <a:pos x="248" y="0"/>
                    </a:cxn>
                    <a:cxn ang="0">
                      <a:pos x="282" y="19"/>
                    </a:cxn>
                    <a:cxn ang="0">
                      <a:pos x="394" y="75"/>
                    </a:cxn>
                    <a:cxn ang="0">
                      <a:pos x="366" y="431"/>
                    </a:cxn>
                    <a:cxn ang="0">
                      <a:pos x="311" y="431"/>
                    </a:cxn>
                    <a:cxn ang="0">
                      <a:pos x="282" y="757"/>
                    </a:cxn>
                    <a:cxn ang="0">
                      <a:pos x="329" y="788"/>
                    </a:cxn>
                    <a:cxn ang="0">
                      <a:pos x="210" y="788"/>
                    </a:cxn>
                    <a:cxn ang="0">
                      <a:pos x="210" y="472"/>
                    </a:cxn>
                    <a:cxn ang="0">
                      <a:pos x="188" y="472"/>
                    </a:cxn>
                  </a:cxnLst>
                  <a:rect l="0" t="0" r="r" b="b"/>
                  <a:pathLst>
                    <a:path w="394" h="788">
                      <a:moveTo>
                        <a:pt x="188" y="472"/>
                      </a:moveTo>
                      <a:lnTo>
                        <a:pt x="188" y="788"/>
                      </a:lnTo>
                      <a:lnTo>
                        <a:pt x="65" y="788"/>
                      </a:lnTo>
                      <a:lnTo>
                        <a:pt x="114" y="757"/>
                      </a:lnTo>
                      <a:lnTo>
                        <a:pt x="83" y="431"/>
                      </a:lnTo>
                      <a:lnTo>
                        <a:pt x="28" y="431"/>
                      </a:lnTo>
                      <a:lnTo>
                        <a:pt x="0" y="75"/>
                      </a:lnTo>
                      <a:lnTo>
                        <a:pt x="114" y="19"/>
                      </a:lnTo>
                      <a:lnTo>
                        <a:pt x="148" y="0"/>
                      </a:lnTo>
                      <a:lnTo>
                        <a:pt x="198" y="308"/>
                      </a:lnTo>
                      <a:lnTo>
                        <a:pt x="248" y="0"/>
                      </a:lnTo>
                      <a:lnTo>
                        <a:pt x="282" y="19"/>
                      </a:lnTo>
                      <a:lnTo>
                        <a:pt x="394" y="75"/>
                      </a:lnTo>
                      <a:lnTo>
                        <a:pt x="366" y="431"/>
                      </a:lnTo>
                      <a:lnTo>
                        <a:pt x="311" y="431"/>
                      </a:lnTo>
                      <a:lnTo>
                        <a:pt x="282" y="757"/>
                      </a:lnTo>
                      <a:lnTo>
                        <a:pt x="329" y="788"/>
                      </a:lnTo>
                      <a:lnTo>
                        <a:pt x="210" y="788"/>
                      </a:lnTo>
                      <a:lnTo>
                        <a:pt x="210" y="472"/>
                      </a:lnTo>
                      <a:lnTo>
                        <a:pt x="188" y="47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9" name="Freeform 824"/>
                <p:cNvSpPr>
                  <a:spLocks/>
                </p:cNvSpPr>
                <p:nvPr/>
              </p:nvSpPr>
              <p:spPr bwMode="auto">
                <a:xfrm>
                  <a:off x="7095074" y="1173641"/>
                  <a:ext cx="33743" cy="15356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31"/>
                    </a:cxn>
                    <a:cxn ang="0">
                      <a:pos x="4" y="86"/>
                    </a:cxn>
                    <a:cxn ang="0">
                      <a:pos x="22" y="214"/>
                    </a:cxn>
                    <a:cxn ang="0">
                      <a:pos x="42" y="86"/>
                    </a:cxn>
                    <a:cxn ang="0">
                      <a:pos x="25" y="31"/>
                    </a:cxn>
                    <a:cxn ang="0">
                      <a:pos x="47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" h="214">
                      <a:moveTo>
                        <a:pt x="0" y="0"/>
                      </a:moveTo>
                      <a:lnTo>
                        <a:pt x="19" y="31"/>
                      </a:lnTo>
                      <a:lnTo>
                        <a:pt x="4" y="86"/>
                      </a:lnTo>
                      <a:lnTo>
                        <a:pt x="22" y="214"/>
                      </a:lnTo>
                      <a:lnTo>
                        <a:pt x="42" y="86"/>
                      </a:lnTo>
                      <a:lnTo>
                        <a:pt x="25" y="31"/>
                      </a:lnTo>
                      <a:lnTo>
                        <a:pt x="4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5" name="Text Box 940"/>
              <p:cNvSpPr txBox="1">
                <a:spLocks noChangeArrowheads="1"/>
              </p:cNvSpPr>
              <p:nvPr/>
            </p:nvSpPr>
            <p:spPr bwMode="auto">
              <a:xfrm>
                <a:off x="1310781" y="3347783"/>
                <a:ext cx="30946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0" tIns="0" rIns="0" bIns="0"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en-US" sz="1400" b="1" dirty="0" smtClean="0">
                    <a:solidFill>
                      <a:srgbClr val="FF0000"/>
                    </a:solidFill>
                    <a:latin typeface="Lucida Fax" pitchFamily="18" charset="0"/>
                    <a:cs typeface="Times New Roman" pitchFamily="18" charset="0"/>
                  </a:rPr>
                  <a:t>a</a:t>
                </a:r>
                <a:r>
                  <a:rPr lang="en-US" sz="2000" b="1" baseline="-25000" dirty="0" smtClean="0">
                    <a:solidFill>
                      <a:srgbClr val="FF0000"/>
                    </a:solidFill>
                    <a:latin typeface="Lucida Fax" pitchFamily="18" charset="0"/>
                    <a:cs typeface="Times New Roman" pitchFamily="18" charset="0"/>
                  </a:rPr>
                  <a:t>2</a:t>
                </a:r>
                <a:endParaRPr lang="en-GB" sz="2000" b="1" baseline="-25000" dirty="0">
                  <a:solidFill>
                    <a:srgbClr val="FF0000"/>
                  </a:solidFill>
                  <a:latin typeface="Lucida Fax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90" name="Rounded Rectangular Callout 89"/>
            <p:cNvSpPr/>
            <p:nvPr/>
          </p:nvSpPr>
          <p:spPr>
            <a:xfrm>
              <a:off x="2288778" y="3255093"/>
              <a:ext cx="696420" cy="804816"/>
            </a:xfrm>
            <a:prstGeom prst="wedgeRoundRectCallout">
              <a:avLst>
                <a:gd name="adj1" fmla="val -75622"/>
                <a:gd name="adj2" fmla="val -43789"/>
                <a:gd name="adj3" fmla="val 16667"/>
              </a:avLst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Rounded Rectangular Callout 91"/>
            <p:cNvSpPr/>
            <p:nvPr/>
          </p:nvSpPr>
          <p:spPr>
            <a:xfrm>
              <a:off x="890317" y="4645814"/>
              <a:ext cx="696420" cy="804816"/>
            </a:xfrm>
            <a:prstGeom prst="wedgeRoundRectCallout">
              <a:avLst>
                <a:gd name="adj1" fmla="val -77886"/>
                <a:gd name="adj2" fmla="val -43789"/>
                <a:gd name="adj3" fmla="val 16667"/>
              </a:avLst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Rounded Rectangular Callout 93"/>
            <p:cNvSpPr/>
            <p:nvPr/>
          </p:nvSpPr>
          <p:spPr>
            <a:xfrm>
              <a:off x="2332457" y="4634094"/>
              <a:ext cx="696420" cy="804816"/>
            </a:xfrm>
            <a:prstGeom prst="wedgeRoundRectCallout">
              <a:avLst>
                <a:gd name="adj1" fmla="val -75622"/>
                <a:gd name="adj2" fmla="val -39871"/>
                <a:gd name="adj3" fmla="val 16667"/>
              </a:avLst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Text Box 940"/>
            <p:cNvSpPr txBox="1">
              <a:spLocks noChangeArrowheads="1"/>
            </p:cNvSpPr>
            <p:nvPr/>
          </p:nvSpPr>
          <p:spPr bwMode="auto">
            <a:xfrm>
              <a:off x="1927280" y="2992988"/>
              <a:ext cx="132848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400" b="1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cs typeface="Times New Roman" pitchFamily="18" charset="0"/>
                </a:rPr>
                <a:t>Possible actions</a:t>
              </a:r>
              <a:endParaRPr lang="en-GB" sz="2000" b="1" baseline="-250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Times New Roman" pitchFamily="18" charset="0"/>
              </a:endParaRPr>
            </a:p>
          </p:txBody>
        </p:sp>
        <p:sp>
          <p:nvSpPr>
            <p:cNvPr id="97" name="Text Box 940"/>
            <p:cNvSpPr txBox="1">
              <a:spLocks noChangeArrowheads="1"/>
            </p:cNvSpPr>
            <p:nvPr/>
          </p:nvSpPr>
          <p:spPr bwMode="auto">
            <a:xfrm>
              <a:off x="532866" y="4398445"/>
              <a:ext cx="128919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400" b="1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cs typeface="Times New Roman" pitchFamily="18" charset="0"/>
                </a:rPr>
                <a:t>Possible actions</a:t>
              </a:r>
              <a:endParaRPr lang="en-GB" sz="2000" b="1" baseline="-250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Times New Roman" pitchFamily="18" charset="0"/>
              </a:endParaRPr>
            </a:p>
          </p:txBody>
        </p:sp>
        <p:sp>
          <p:nvSpPr>
            <p:cNvPr id="98" name="Text Box 940"/>
            <p:cNvSpPr txBox="1">
              <a:spLocks noChangeArrowheads="1"/>
            </p:cNvSpPr>
            <p:nvPr/>
          </p:nvSpPr>
          <p:spPr bwMode="auto">
            <a:xfrm>
              <a:off x="2006436" y="4378043"/>
              <a:ext cx="123356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400" b="1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cs typeface="Times New Roman" pitchFamily="18" charset="0"/>
                </a:rPr>
                <a:t>Possible actions</a:t>
              </a:r>
              <a:endParaRPr lang="en-GB" sz="2000" b="1" baseline="-250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Times New Roman" pitchFamily="18" charset="0"/>
              </a:endParaRPr>
            </a:p>
          </p:txBody>
        </p:sp>
        <p:sp>
          <p:nvSpPr>
            <p:cNvPr id="115" name="Rounded Rectangle 114"/>
            <p:cNvSpPr/>
            <p:nvPr/>
          </p:nvSpPr>
          <p:spPr>
            <a:xfrm>
              <a:off x="227567" y="2860095"/>
              <a:ext cx="3114724" cy="2828878"/>
            </a:xfrm>
            <a:prstGeom prst="roundRect">
              <a:avLst>
                <a:gd name="adj" fmla="val 10125"/>
              </a:avLst>
            </a:prstGeom>
            <a:noFill/>
            <a:ln w="19050">
              <a:solidFill>
                <a:srgbClr val="00007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4" name="Text Box 940"/>
                <p:cNvSpPr txBox="1">
                  <a:spLocks noChangeArrowheads="1"/>
                </p:cNvSpPr>
                <p:nvPr/>
              </p:nvSpPr>
              <p:spPr bwMode="auto">
                <a:xfrm>
                  <a:off x="925738" y="3219240"/>
                  <a:ext cx="682342" cy="7709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lIns="0" tIns="0" rIns="0" bIns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GB" sz="16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𝒅</m:t>
                            </m:r>
                          </m:e>
                          <m:sub>
                            <m:r>
                              <a:rPr lang="en-GB" sz="16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𝟏</m:t>
                            </m:r>
                            <m:r>
                              <a:rPr lang="en-GB" sz="16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,</m:t>
                            </m:r>
                            <m:r>
                              <a:rPr lang="en-GB" sz="16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GB" sz="1600" b="1" i="1" baseline="-25000" dirty="0" smtClean="0">
                    <a:solidFill>
                      <a:srgbClr val="0070C0"/>
                    </a:solidFill>
                    <a:latin typeface="Cambria Math" pitchFamily="18" charset="0"/>
                    <a:ea typeface="Cambria Math" pitchFamily="18" charset="0"/>
                    <a:cs typeface="Times New Roman" pitchFamily="18" charset="0"/>
                  </a:endParaRPr>
                </a:p>
                <a:p>
                  <a:pPr algn="ctr">
                    <a:lnSpc>
                      <a:spcPct val="150000"/>
                    </a:lnSpc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b="1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GB" sz="1600" b="1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𝒅</m:t>
                            </m:r>
                          </m:e>
                          <m:sub>
                            <m:r>
                              <a:rPr lang="en-GB" sz="1600" b="1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𝟏</m:t>
                            </m:r>
                            <m:r>
                              <a:rPr lang="en-GB" sz="1600" b="1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,</m:t>
                            </m:r>
                            <m:r>
                              <a:rPr lang="en-GB" sz="16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GB" sz="1600" b="1" i="1" baseline="-25000" dirty="0">
                    <a:solidFill>
                      <a:srgbClr val="0070C0"/>
                    </a:solidFill>
                    <a:latin typeface="Cambria Math" pitchFamily="18" charset="0"/>
                    <a:ea typeface="Cambria Math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24" name="Text Box 9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25738" y="3219240"/>
                  <a:ext cx="682342" cy="770980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5" name="Text Box 940"/>
                <p:cNvSpPr txBox="1">
                  <a:spLocks noChangeArrowheads="1"/>
                </p:cNvSpPr>
                <p:nvPr/>
              </p:nvSpPr>
              <p:spPr bwMode="auto">
                <a:xfrm>
                  <a:off x="2326037" y="3249353"/>
                  <a:ext cx="682342" cy="7709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lIns="0" tIns="0" rIns="0" bIns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GB" sz="16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𝒅</m:t>
                            </m:r>
                          </m:e>
                          <m:sub>
                            <m:r>
                              <a:rPr lang="en-GB" sz="16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𝟐</m:t>
                            </m:r>
                            <m:r>
                              <a:rPr lang="en-GB" sz="16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,</m:t>
                            </m:r>
                            <m:r>
                              <a:rPr lang="en-GB" sz="16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GB" sz="1600" b="1" i="1" baseline="-25000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Times New Roman" pitchFamily="18" charset="0"/>
                  </a:endParaRPr>
                </a:p>
                <a:p>
                  <a:pPr algn="ctr">
                    <a:lnSpc>
                      <a:spcPct val="150000"/>
                    </a:lnSpc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b="1" i="1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GB" sz="1600" b="1" i="1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𝒅</m:t>
                            </m:r>
                          </m:e>
                          <m:sub>
                            <m:r>
                              <a:rPr lang="en-GB" sz="16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𝟐</m:t>
                            </m:r>
                            <m:r>
                              <a:rPr lang="en-GB" sz="1600" b="1" i="1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,</m:t>
                            </m:r>
                            <m:r>
                              <a:rPr lang="en-GB" sz="16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GB" sz="1600" b="1" i="1" baseline="-25000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25" name="Text Box 9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326037" y="3249353"/>
                  <a:ext cx="682342" cy="77098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6" name="Text Box 940"/>
                <p:cNvSpPr txBox="1">
                  <a:spLocks noChangeArrowheads="1"/>
                </p:cNvSpPr>
                <p:nvPr/>
              </p:nvSpPr>
              <p:spPr bwMode="auto">
                <a:xfrm>
                  <a:off x="2348980" y="4630553"/>
                  <a:ext cx="682342" cy="7709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lIns="0" tIns="0" rIns="0" bIns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b="1" i="1" smtClean="0">
                                <a:solidFill>
                                  <a:srgbClr val="00CC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GB" sz="1600" b="1" i="1" smtClean="0">
                                <a:solidFill>
                                  <a:srgbClr val="00CC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𝒅</m:t>
                            </m:r>
                          </m:e>
                          <m:sub>
                            <m:r>
                              <a:rPr lang="en-GB" sz="1600" b="1" i="1" smtClean="0">
                                <a:solidFill>
                                  <a:srgbClr val="00CC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𝟒</m:t>
                            </m:r>
                            <m:r>
                              <a:rPr lang="en-GB" sz="1600" b="1" i="1" smtClean="0">
                                <a:solidFill>
                                  <a:srgbClr val="00CC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,</m:t>
                            </m:r>
                            <m:r>
                              <a:rPr lang="en-GB" sz="1600" b="1" i="1" smtClean="0">
                                <a:solidFill>
                                  <a:srgbClr val="00CC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GB" sz="1600" b="1" i="1" baseline="-25000" dirty="0" smtClean="0">
                    <a:solidFill>
                      <a:srgbClr val="00CC00"/>
                    </a:solidFill>
                    <a:latin typeface="Cambria Math" pitchFamily="18" charset="0"/>
                    <a:ea typeface="Cambria Math" pitchFamily="18" charset="0"/>
                    <a:cs typeface="Times New Roman" pitchFamily="18" charset="0"/>
                  </a:endParaRPr>
                </a:p>
                <a:p>
                  <a:pPr algn="ctr">
                    <a:lnSpc>
                      <a:spcPct val="150000"/>
                    </a:lnSpc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b="1" i="1">
                                <a:solidFill>
                                  <a:srgbClr val="00CC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GB" sz="1600" b="1" i="1">
                                <a:solidFill>
                                  <a:srgbClr val="00CC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𝒅</m:t>
                            </m:r>
                          </m:e>
                          <m:sub>
                            <m:r>
                              <a:rPr lang="en-GB" sz="1600" b="1" i="1" smtClean="0">
                                <a:solidFill>
                                  <a:srgbClr val="00CC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𝟒</m:t>
                            </m:r>
                            <m:r>
                              <a:rPr lang="en-GB" sz="1600" b="1" i="1">
                                <a:solidFill>
                                  <a:srgbClr val="00CC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,</m:t>
                            </m:r>
                            <m:r>
                              <a:rPr lang="en-GB" sz="1600" b="1" i="1" smtClean="0">
                                <a:solidFill>
                                  <a:srgbClr val="00CC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GB" sz="1600" b="1" i="1" baseline="-25000" dirty="0">
                    <a:solidFill>
                      <a:srgbClr val="00CC00"/>
                    </a:solidFill>
                    <a:latin typeface="Cambria Math" pitchFamily="18" charset="0"/>
                    <a:ea typeface="Cambria Math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26" name="Text Box 9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2348980" y="4630553"/>
                  <a:ext cx="682342" cy="770980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7" name="Text Box 940"/>
                <p:cNvSpPr txBox="1">
                  <a:spLocks noChangeArrowheads="1"/>
                </p:cNvSpPr>
                <p:nvPr/>
              </p:nvSpPr>
              <p:spPr bwMode="auto">
                <a:xfrm>
                  <a:off x="928379" y="4657798"/>
                  <a:ext cx="682342" cy="7709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lIns="0" tIns="0" rIns="0" bIns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b="1" i="1" smtClean="0">
                                <a:solidFill>
                                  <a:srgbClr val="E6AF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GB" sz="1600" b="1" i="1" smtClean="0">
                                <a:solidFill>
                                  <a:srgbClr val="E6AF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𝒅</m:t>
                            </m:r>
                          </m:e>
                          <m:sub>
                            <m:r>
                              <a:rPr lang="en-GB" sz="1600" b="1" i="1" smtClean="0">
                                <a:solidFill>
                                  <a:srgbClr val="E6AF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𝟑</m:t>
                            </m:r>
                            <m:r>
                              <a:rPr lang="en-GB" sz="1600" b="1" i="1" smtClean="0">
                                <a:solidFill>
                                  <a:srgbClr val="E6AF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,</m:t>
                            </m:r>
                            <m:r>
                              <a:rPr lang="en-GB" sz="1600" b="1" i="1" smtClean="0">
                                <a:solidFill>
                                  <a:srgbClr val="E6AF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GB" sz="1600" b="1" i="1" baseline="-25000" dirty="0" smtClean="0">
                    <a:solidFill>
                      <a:srgbClr val="E6AF00"/>
                    </a:solidFill>
                    <a:latin typeface="Cambria Math" pitchFamily="18" charset="0"/>
                    <a:ea typeface="Cambria Math" pitchFamily="18" charset="0"/>
                    <a:cs typeface="Times New Roman" pitchFamily="18" charset="0"/>
                  </a:endParaRPr>
                </a:p>
                <a:p>
                  <a:pPr algn="ctr">
                    <a:lnSpc>
                      <a:spcPct val="150000"/>
                    </a:lnSpc>
                    <a:spcBef>
                      <a:spcPct val="500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b="1" i="1">
                                <a:solidFill>
                                  <a:srgbClr val="E6AF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GB" sz="1600" b="1" i="1">
                                <a:solidFill>
                                  <a:srgbClr val="E6AF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𝒅</m:t>
                            </m:r>
                          </m:e>
                          <m:sub>
                            <m:r>
                              <a:rPr lang="en-GB" sz="1600" b="1" i="1" smtClean="0">
                                <a:solidFill>
                                  <a:srgbClr val="E6AF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𝟑</m:t>
                            </m:r>
                            <m:r>
                              <a:rPr lang="en-GB" sz="1600" b="1" i="1">
                                <a:solidFill>
                                  <a:srgbClr val="E6AF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,</m:t>
                            </m:r>
                            <m:r>
                              <a:rPr lang="en-GB" sz="1600" b="1" i="1" smtClean="0">
                                <a:solidFill>
                                  <a:srgbClr val="E6AF00"/>
                                </a:solidFill>
                                <a:latin typeface="Cambria Math"/>
                                <a:ea typeface="Cambria Math" pitchFamily="18" charset="0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GB" sz="1600" b="1" i="1" baseline="-25000" dirty="0">
                    <a:solidFill>
                      <a:srgbClr val="E6AF00"/>
                    </a:solidFill>
                    <a:latin typeface="Cambria Math" pitchFamily="18" charset="0"/>
                    <a:ea typeface="Cambria Math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27" name="Text Box 9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928379" y="4657798"/>
                  <a:ext cx="682342" cy="770980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057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/>
    </p:bld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Box 2"/>
              <p:cNvSpPr txBox="1">
                <a:spLocks noChangeArrowheads="1"/>
              </p:cNvSpPr>
              <p:nvPr/>
            </p:nvSpPr>
            <p:spPr bwMode="auto">
              <a:xfrm>
                <a:off x="325490" y="860514"/>
                <a:ext cx="8542285" cy="13399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GB" sz="2200" b="1" u="sng" dirty="0" smtClean="0"/>
                  <a:t>Theorem:</a:t>
                </a:r>
                <a:r>
                  <a:rPr lang="en-GB" sz="2200" dirty="0" smtClean="0"/>
                  <a:t> </a:t>
                </a:r>
                <a:r>
                  <a:rPr lang="en-GB" sz="2200" i="1" dirty="0" smtClean="0">
                    <a:latin typeface="Times New Roman" pitchFamily="18" charset="0"/>
                    <a:cs typeface="Times New Roman" pitchFamily="18" charset="0"/>
                  </a:rPr>
                  <a:t>Assume that </a:t>
                </a:r>
                <a:r>
                  <a:rPr lang="en-GB" sz="22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v(C) </a:t>
                </a:r>
                <a:r>
                  <a:rPr lang="en-GB" sz="2200" i="1" u="sng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&gt;</a:t>
                </a:r>
                <a:r>
                  <a:rPr lang="en-GB" sz="22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0</a:t>
                </a:r>
                <a:r>
                  <a:rPr lang="en-GB" sz="2200" i="1" dirty="0" smtClean="0">
                    <a:latin typeface="Times New Roman" pitchFamily="18" charset="0"/>
                    <a:cs typeface="Times New Roman" pitchFamily="18" charset="0"/>
                  </a:rPr>
                  <a:t> for all C. Let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2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𝐶𝑆</m:t>
                        </m:r>
                      </m:e>
                      <m:sup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200" i="1" dirty="0" smtClean="0">
                    <a:latin typeface="Times New Roman" pitchFamily="18" charset="0"/>
                    <a:cs typeface="Times New Roman" pitchFamily="18" charset="0"/>
                  </a:rPr>
                  <a:t> be the optimal coalition structure, and let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2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𝐶𝑆</m:t>
                        </m:r>
                      </m:e>
                      <m:sub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𝑘</m:t>
                        </m:r>
                      </m:sub>
                      <m:sup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GB" sz="2200" i="1" dirty="0" smtClean="0">
                    <a:latin typeface="Times New Roman" pitchFamily="18" charset="0"/>
                    <a:cs typeface="Times New Roman" pitchFamily="18" charset="0"/>
                  </a:rPr>
                  <a:t> be the optimal when the number of “multi-agent” coalitions is at most </a:t>
                </a:r>
                <a:r>
                  <a:rPr lang="en-GB" sz="22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k</a:t>
                </a:r>
                <a:r>
                  <a:rPr lang="en-GB" sz="2200" i="1" dirty="0" smtClean="0">
                    <a:latin typeface="Times New Roman" pitchFamily="18" charset="0"/>
                    <a:cs typeface="Times New Roman" pitchFamily="18" charset="0"/>
                  </a:rPr>
                  <a:t>. The following holds:</a:t>
                </a:r>
                <a:r>
                  <a:rPr lang="en-GB" sz="2200" dirty="0" smtClean="0">
                    <a:latin typeface="+mj-lt"/>
                    <a:cs typeface="Times New Roman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2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</m:ctrlPr>
                      </m:fPr>
                      <m:num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𝑉</m:t>
                        </m:r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(</m:t>
                        </m:r>
                        <m:sSup>
                          <m:sSupPr>
                            <m:ctrlPr>
                              <a:rPr lang="en-GB" sz="2200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itchFamily="18" charset="0"/>
                                <a:sym typeface="Symbol"/>
                              </a:rPr>
                            </m:ctrlPr>
                          </m:sSupPr>
                          <m:e>
                            <m:r>
                              <a:rPr lang="en-GB" sz="2200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itchFamily="18" charset="0"/>
                                <a:sym typeface="Symbol"/>
                              </a:rPr>
                              <m:t>𝐶𝑆</m:t>
                            </m:r>
                          </m:e>
                          <m:sup>
                            <m:r>
                              <a:rPr lang="en-GB" sz="2200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itchFamily="18" charset="0"/>
                                <a:sym typeface="Symbol"/>
                              </a:rPr>
                              <m:t>∗</m:t>
                            </m:r>
                          </m:sup>
                        </m:sSup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) </m:t>
                        </m:r>
                      </m:num>
                      <m:den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𝑉</m:t>
                        </m:r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(</m:t>
                        </m:r>
                        <m:sSubSup>
                          <m:sSubSupPr>
                            <m:ctrlPr>
                              <a:rPr lang="en-GB" sz="22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GB" sz="22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𝐶𝑆</m:t>
                            </m:r>
                          </m:e>
                          <m:sub>
                            <m:r>
                              <a:rPr lang="en-GB" sz="22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𝑘</m:t>
                            </m:r>
                          </m:sub>
                          <m:sup>
                            <m:r>
                              <a:rPr lang="en-GB" sz="22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∗</m:t>
                            </m:r>
                          </m:sup>
                        </m:sSubSup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)</m:t>
                        </m:r>
                      </m:den>
                    </m:f>
                    <m:r>
                      <a:rPr lang="en-GB" sz="2200" i="1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  <a:sym typeface="Symbol"/>
                      </a:rPr>
                      <m:t>  </m:t>
                    </m:r>
                    <m:f>
                      <m:fPr>
                        <m:ctrlP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</m:ctrlPr>
                      </m:fPr>
                      <m:num>
                        <m:d>
                          <m:dPr>
                            <m:begChr m:val=""/>
                            <m:endChr m:val="⌋"/>
                            <m:ctrlPr>
                              <a:rPr lang="en-GB" sz="2200" i="1">
                                <a:solidFill>
                                  <a:srgbClr val="FF0000"/>
                                </a:solidFill>
                                <a:latin typeface="Cambria Math"/>
                                <a:cs typeface="Sakkal Majalla" pitchFamily="2" charset="-78"/>
                              </a:rPr>
                            </m:ctrlPr>
                          </m:dPr>
                          <m:e>
                            <m:d>
                              <m:dPr>
                                <m:begChr m:val="⌊"/>
                                <m:endChr m:val=""/>
                                <m:ctrlPr>
                                  <a:rPr lang="en-GB" sz="22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  <a:cs typeface="Sakkal Majalla" pitchFamily="2" charset="-78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skw"/>
                                    <m:ctrlPr>
                                      <a:rPr lang="en-GB" sz="2200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cs typeface="Sakkal Majalla" pitchFamily="2" charset="-78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2200" b="0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cs typeface="Sakkal Majalla" pitchFamily="2" charset="-78"/>
                                      </a:rPr>
                                      <m:t>𝑛</m:t>
                                    </m:r>
                                  </m:num>
                                  <m:den>
                                    <m:r>
                                      <a:rPr lang="en-GB" sz="2200" b="0" i="1" smtClean="0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  <a:cs typeface="Sakkal Majalla" pitchFamily="2" charset="-78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</m:d>
                      </m:num>
                      <m:den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𝑘</m:t>
                        </m:r>
                      </m:den>
                    </m:f>
                  </m:oMath>
                </a14:m>
                <a:endParaRPr lang="en-GB" sz="2200" dirty="0">
                  <a:solidFill>
                    <a:srgbClr val="00007D"/>
                  </a:solidFill>
                  <a:latin typeface="+mj-lt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5490" y="860514"/>
                <a:ext cx="8542285" cy="1339919"/>
              </a:xfrm>
              <a:prstGeom prst="rect">
                <a:avLst/>
              </a:prstGeom>
              <a:blipFill rotWithShape="1">
                <a:blip r:embed="rId2"/>
                <a:stretch>
                  <a:fillRect l="-856" t="-3182" r="-1427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92369" y="120099"/>
            <a:ext cx="841423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DCOP - Distributed Constraint Optimization (continued…</a:t>
            </a:r>
            <a:r>
              <a:rPr lang="en-GB" sz="22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)</a:t>
            </a:r>
            <a:endParaRPr lang="en-GB" sz="22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2"/>
              <p:cNvSpPr txBox="1">
                <a:spLocks noChangeArrowheads="1"/>
              </p:cNvSpPr>
              <p:nvPr/>
            </p:nvSpPr>
            <p:spPr bwMode="auto">
              <a:xfrm>
                <a:off x="387242" y="2514575"/>
                <a:ext cx="8781393" cy="39053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GB" sz="2000" b="1" u="sng" dirty="0" smtClean="0">
                    <a:solidFill>
                      <a:srgbClr val="00007D"/>
                    </a:solidFill>
                    <a:latin typeface="+mj-lt"/>
                    <a:cs typeface="Sakkal Majalla" pitchFamily="2" charset="-78"/>
                    <a:sym typeface="Symbol"/>
                  </a:rPr>
                  <a:t>Proof: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Sakkal Majalla" pitchFamily="2" charset="-78"/>
                    <a:sym typeface="Symbol"/>
                  </a:rPr>
                  <a:t> Assume that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</m:ctrlPr>
                      </m:sSup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𝐶𝑆</m:t>
                        </m:r>
                      </m:e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Sakkal Majalla" pitchFamily="2" charset="-78"/>
                    <a:sym typeface="Symbol"/>
                  </a:rPr>
                  <a:t> consists of  </a:t>
                </a:r>
                <a:r>
                  <a:rPr lang="en-GB" sz="2000" i="1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l &gt; k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Sakkal Majalla" pitchFamily="2" charset="-78"/>
                    <a:sym typeface="Symbol"/>
                  </a:rPr>
                  <a:t>  multi-agent coalitions, </a:t>
                </a:r>
                <a:r>
                  <a:rPr lang="en-GB" sz="2000" i="1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C</a:t>
                </a:r>
                <a:r>
                  <a:rPr lang="en-GB" sz="2000" baseline="-25000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1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, …, </a:t>
                </a:r>
                <a:r>
                  <a:rPr lang="en-GB" sz="2000" i="1" dirty="0" err="1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C</a:t>
                </a:r>
                <a:r>
                  <a:rPr lang="en-GB" sz="2000" i="1" baseline="-25000" dirty="0" err="1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l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 and assume </a:t>
                </a:r>
                <a:r>
                  <a:rPr lang="en-GB" sz="2000" i="1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v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(</a:t>
                </a:r>
                <a:r>
                  <a:rPr lang="en-GB" sz="2000" i="1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C</a:t>
                </a:r>
                <a:r>
                  <a:rPr lang="en-GB" sz="2000" baseline="-25000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1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) </a:t>
                </a:r>
                <a:r>
                  <a:rPr lang="en-GB" sz="2000" u="sng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&gt;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 … </a:t>
                </a:r>
                <a:r>
                  <a:rPr lang="en-GB" sz="2000" u="sng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&gt;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 </a:t>
                </a:r>
                <a:r>
                  <a:rPr lang="en-GB" sz="2000" i="1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v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(</a:t>
                </a:r>
                <a:r>
                  <a:rPr lang="en-GB" sz="2000" i="1" dirty="0" err="1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C</a:t>
                </a:r>
                <a:r>
                  <a:rPr lang="en-GB" sz="2000" i="1" baseline="-25000" dirty="0" err="1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l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). 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 Then,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v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(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C</a:t>
                </a:r>
                <a:r>
                  <a:rPr lang="en-GB" sz="2000" i="1" baseline="-25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k+1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) +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…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+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v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(</a:t>
                </a:r>
                <a:r>
                  <a:rPr lang="en-GB" sz="2000" i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C</a:t>
                </a:r>
                <a:r>
                  <a:rPr lang="en-GB" sz="2000" i="1" baseline="-25000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l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 )  </a:t>
                </a:r>
                <a:r>
                  <a:rPr lang="en-GB" sz="2000" i="1" u="sng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&lt;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</m:ctrlPr>
                      </m:fPr>
                      <m:num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𝑙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−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𝑘</m:t>
                        </m:r>
                      </m:num>
                      <m:den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𝑙</m:t>
                        </m:r>
                      </m:den>
                    </m:f>
                  </m:oMath>
                </a14:m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 V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</m:ctrlPr>
                      </m:sSup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𝐶𝑆</m:t>
                        </m:r>
                      </m:e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)</a:t>
                </a:r>
                <a:endParaRPr lang="en-GB" sz="2000" dirty="0" smtClean="0">
                  <a:solidFill>
                    <a:srgbClr val="00007D"/>
                  </a:solidFill>
                  <a:latin typeface="Times New Roman" pitchFamily="18" charset="0"/>
                  <a:cs typeface="Times New Roman" pitchFamily="18" charset="0"/>
                  <a:sym typeface="Symbol"/>
                </a:endParaRPr>
              </a:p>
              <a:p>
                <a:endParaRPr lang="en-GB" sz="2000" dirty="0" smtClean="0">
                  <a:solidFill>
                    <a:srgbClr val="00007D"/>
                  </a:solidFill>
                  <a:latin typeface="+mj-lt"/>
                  <a:cs typeface="Times New Roman" pitchFamily="18" charset="0"/>
                  <a:sym typeface="Symbol"/>
                </a:endParaRPr>
              </a:p>
              <a:p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Now</a:t>
                </a:r>
                <a:r>
                  <a:rPr lang="en-GB" sz="20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, consider 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a coalition structure,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  <a:sym typeface="Symbol"/>
                      </a:rPr>
                      <m:t>𝐶𝑆</m:t>
                    </m:r>
                    <m:r>
                      <a:rPr lang="en-GB" sz="2000" i="1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  <a:sym typeface="Symbol"/>
                      </a:rPr>
                      <m:t>′</m:t>
                    </m:r>
                  </m:oMath>
                </a14:m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 , which is identical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</m:ctrlPr>
                      </m:sSup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𝐶𝑆</m:t>
                        </m:r>
                      </m:e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, </a:t>
                </a:r>
                <a:r>
                  <a:rPr lang="en-GB" sz="20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except that 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every </a:t>
                </a:r>
                <a:r>
                  <a:rPr lang="en-GB" sz="2000" i="1" dirty="0" err="1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C</a:t>
                </a:r>
                <a:r>
                  <a:rPr lang="en-GB" sz="2000" i="1" baseline="-25000" dirty="0" err="1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i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 : </a:t>
                </a:r>
                <a:r>
                  <a:rPr lang="en-GB" sz="2000" i="1" dirty="0" err="1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i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 = </a:t>
                </a:r>
                <a:r>
                  <a:rPr lang="en-GB" sz="2000" i="1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k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+1, …, </a:t>
                </a:r>
                <a:r>
                  <a:rPr lang="en-GB" sz="2000" i="1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l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  is </a:t>
                </a:r>
                <a:r>
                  <a:rPr lang="en-GB" sz="20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split into single-agent 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coalitions. Then, the </a:t>
                </a:r>
                <a:r>
                  <a:rPr lang="en-GB" sz="2000" b="1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maximum difference in value between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  <a:sym typeface="Symbol"/>
                      </a:rPr>
                      <m:t>𝐶𝑆</m:t>
                    </m:r>
                    <m:r>
                      <a:rPr lang="en-GB" sz="2000" i="1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  <a:sym typeface="Symbol"/>
                      </a:rPr>
                      <m:t>′</m:t>
                    </m:r>
                  </m:oMath>
                </a14:m>
                <a:r>
                  <a:rPr lang="en-GB" sz="2000" b="1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</m:ctrlPr>
                      </m:sSup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𝐶𝑆</m:t>
                        </m:r>
                      </m:e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000" b="1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 is: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</m:ctrlPr>
                      </m:fPr>
                      <m:num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𝑙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−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𝑘</m:t>
                        </m:r>
                      </m:num>
                      <m:den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𝑙</m:t>
                        </m:r>
                      </m:den>
                    </m:f>
                  </m:oMath>
                </a14:m>
                <a:r>
                  <a:rPr lang="en-GB" sz="20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V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</m:ctrlPr>
                      </m:sSup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𝐶𝑆</m:t>
                        </m:r>
                      </m:e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)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. i.e., </a:t>
                </a:r>
              </a:p>
              <a:p>
                <a:endParaRPr lang="en-GB" sz="1400" dirty="0" smtClean="0">
                  <a:solidFill>
                    <a:srgbClr val="00007D"/>
                  </a:solidFill>
                  <a:latin typeface="+mj-lt"/>
                  <a:cs typeface="Times New Roman" pitchFamily="18" charset="0"/>
                  <a:sym typeface="Symbol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  <a:sym typeface="Symbol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  <a:sym typeface="Symbol"/>
                            </a:rPr>
                            <m:t>𝑉</m:t>
                          </m:r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  <a:sym typeface="Symbol"/>
                            </a:rPr>
                            <m:t>(</m:t>
                          </m:r>
                          <m:sSup>
                            <m:sSupPr>
                              <m:ctrlPr>
                                <a:rPr lang="en-GB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Times New Roman" pitchFamily="18" charset="0"/>
                                  <a:sym typeface="Symbol"/>
                                </a:rPr>
                              </m:ctrlPr>
                            </m:sSupPr>
                            <m:e>
                              <m:r>
                                <a:rPr lang="en-GB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Times New Roman" pitchFamily="18" charset="0"/>
                                  <a:sym typeface="Symbol"/>
                                </a:rPr>
                                <m:t>𝐶𝑆</m:t>
                              </m:r>
                            </m:e>
                            <m:sup>
                              <m:r>
                                <a:rPr lang="en-GB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Times New Roman" pitchFamily="18" charset="0"/>
                                  <a:sym typeface="Symbol"/>
                                </a:rPr>
                                <m:t>∗</m:t>
                              </m:r>
                            </m:sup>
                          </m:sSup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  <a:sym typeface="Symbol"/>
                            </a:rPr>
                            <m:t>)</m:t>
                          </m:r>
                          <m:r>
                            <a:rPr lang="en-GB" sz="200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  <a:sym typeface="Symbol"/>
                            </a:rPr>
                            <m:t> </m:t>
                          </m:r>
                        </m:num>
                        <m:den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  <a:sym typeface="Symbol"/>
                            </a:rPr>
                            <m:t>𝑉</m:t>
                          </m:r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  <a:sym typeface="Symbol"/>
                            </a:rPr>
                            <m:t>(</m:t>
                          </m:r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  <a:sym typeface="Symbol"/>
                            </a:rPr>
                            <m:t>𝐶𝑆</m:t>
                          </m:r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  <a:sym typeface="Symbol"/>
                            </a:rPr>
                            <m:t>′)</m:t>
                          </m:r>
                        </m:den>
                      </m:f>
                      <m:r>
                        <a:rPr lang="en-GB" sz="2000" b="0" i="1" smtClean="0">
                          <a:solidFill>
                            <a:srgbClr val="FF0000"/>
                          </a:solidFill>
                          <a:latin typeface="Cambria Math"/>
                          <a:cs typeface="Times New Roman" pitchFamily="18" charset="0"/>
                          <a:sym typeface="Symbol"/>
                        </a:rPr>
                        <m:t>  </m:t>
                      </m:r>
                      <m:f>
                        <m:fPr>
                          <m:ctrlP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  <a:sym typeface="Symbol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  <a:sym typeface="Symbol"/>
                            </a:rPr>
                            <m:t>𝑙</m:t>
                          </m:r>
                        </m:num>
                        <m:den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  <a:sym typeface="Symbol"/>
                            </a:rPr>
                            <m:t>𝑘</m:t>
                          </m:r>
                        </m:den>
                      </m:f>
                    </m:oMath>
                  </m:oMathPara>
                </a14:m>
                <a:endParaRPr lang="en-GB" sz="2000" i="1" dirty="0" smtClean="0">
                  <a:solidFill>
                    <a:srgbClr val="00007D"/>
                  </a:solidFill>
                  <a:latin typeface="Times New Roman" pitchFamily="18" charset="0"/>
                  <a:cs typeface="Times New Roman" pitchFamily="18" charset="0"/>
                  <a:sym typeface="Symbol"/>
                </a:endParaRPr>
              </a:p>
              <a:p>
                <a:endParaRPr lang="en-GB" sz="1200" i="1" dirty="0" smtClean="0">
                  <a:solidFill>
                    <a:srgbClr val="00007D"/>
                  </a:solidFill>
                  <a:latin typeface="Times New Roman" pitchFamily="18" charset="0"/>
                  <a:cs typeface="Times New Roman" pitchFamily="18" charset="0"/>
                  <a:sym typeface="Symbol"/>
                </a:endParaRPr>
              </a:p>
              <a:p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Finally, </a:t>
                </a:r>
                <a:r>
                  <a:rPr lang="en-GB" sz="20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observe that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l </a:t>
                </a:r>
                <a:r>
                  <a:rPr lang="en-GB" sz="2000" i="1" u="sng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&lt;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 </a:t>
                </a:r>
                <a:r>
                  <a:rPr lang="en-GB" sz="2000" dirty="0">
                    <a:solidFill>
                      <a:srgbClr val="FF0000"/>
                    </a:solidFill>
                    <a:latin typeface="Symbol" pitchFamily="18" charset="2"/>
                    <a:cs typeface="Sakkal Majalla" pitchFamily="2" charset="-78"/>
                    <a:sym typeface="Symbol"/>
                  </a:rPr>
                  <a:t>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fPr>
                      <m:num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𝑛</m:t>
                        </m:r>
                      </m:num>
                      <m:den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2000" dirty="0" smtClean="0">
                    <a:solidFill>
                      <a:srgbClr val="FF0000"/>
                    </a:solidFill>
                    <a:latin typeface="Symbol" pitchFamily="18" charset="2"/>
                    <a:cs typeface="Sakkal Majalla" pitchFamily="2" charset="-78"/>
                    <a:sym typeface="Symbol"/>
                  </a:rPr>
                  <a:t> </a:t>
                </a:r>
                <a:r>
                  <a:rPr lang="en-GB" sz="2000" dirty="0">
                    <a:solidFill>
                      <a:srgbClr val="FF0000"/>
                    </a:solidFill>
                    <a:latin typeface="Symbol" pitchFamily="18" charset="2"/>
                    <a:cs typeface="Sakkal Majalla" pitchFamily="2" charset="-78"/>
                    <a:sym typeface="Symbol"/>
                  </a:rPr>
                  <a:t>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+mj-lt"/>
                    <a:cs typeface="Times New Roman" pitchFamily="18" charset="0"/>
                    <a:sym typeface="Symbol"/>
                  </a:rPr>
                  <a:t>  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(because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</m:ctrlPr>
                      </m:sSupPr>
                      <m:e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𝐶𝑆</m:t>
                        </m:r>
                      </m:e>
                      <m:sup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  <a:sym typeface="Symbol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 </a:t>
                </a:r>
                <a:r>
                  <a:rPr lang="en-GB" sz="20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cannot possibly contain more 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than </a:t>
                </a:r>
                <a:r>
                  <a:rPr lang="en-GB" sz="2000" dirty="0">
                    <a:solidFill>
                      <a:srgbClr val="FF0000"/>
                    </a:solidFill>
                    <a:latin typeface="Symbol" pitchFamily="18" charset="2"/>
                    <a:cs typeface="Sakkal Majalla" pitchFamily="2" charset="-78"/>
                    <a:sym typeface="Symbol"/>
                  </a:rPr>
                  <a:t>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fPr>
                      <m:num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𝑛</m:t>
                        </m:r>
                      </m:num>
                      <m:den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2000" dirty="0">
                    <a:solidFill>
                      <a:srgbClr val="FF0000"/>
                    </a:solidFill>
                    <a:latin typeface="Symbol" pitchFamily="18" charset="2"/>
                    <a:cs typeface="Sakkal Majalla" pitchFamily="2" charset="-78"/>
                    <a:sym typeface="Symbol"/>
                  </a:rPr>
                  <a:t> </a:t>
                </a:r>
                <a:r>
                  <a:rPr lang="en-GB" sz="2000" dirty="0">
                    <a:solidFill>
                      <a:srgbClr val="00007D"/>
                    </a:solidFill>
                    <a:latin typeface="Symbol" pitchFamily="18" charset="2"/>
                    <a:cs typeface="Sakkal Majalla" pitchFamily="2" charset="-78"/>
                    <a:sym typeface="Symbol"/>
                  </a:rPr>
                  <a:t> 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  <a:sym typeface="Symbol"/>
                  </a:rPr>
                  <a:t>multi-agent coalitions).</a:t>
                </a:r>
                <a:endParaRPr lang="en-GB" sz="2000" dirty="0">
                  <a:solidFill>
                    <a:srgbClr val="00007D"/>
                  </a:solidFill>
                  <a:latin typeface="+mj-lt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7242" y="2514575"/>
                <a:ext cx="8781393" cy="3905300"/>
              </a:xfrm>
              <a:prstGeom prst="rect">
                <a:avLst/>
              </a:prstGeom>
              <a:blipFill rotWithShape="1">
                <a:blip r:embed="rId3"/>
                <a:stretch>
                  <a:fillRect l="-1875" t="-936" b="-16849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3325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43726" y="2184740"/>
            <a:ext cx="7790674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0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Compact Representations</a:t>
            </a:r>
          </a:p>
          <a:p>
            <a:pPr algn="ctr"/>
            <a:r>
              <a:rPr lang="en-GB" sz="25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2.</a:t>
            </a:r>
            <a:r>
              <a:rPr lang="en-GB" sz="2500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 Marginal Contribution Nets</a:t>
            </a:r>
            <a:endParaRPr lang="en-GB" sz="25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27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135</a:t>
            </a:fld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92369" y="120099"/>
            <a:ext cx="841423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Marginal Contribution Nets (MC-nets)</a:t>
            </a:r>
            <a:endParaRPr lang="en-GB" sz="22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621880" y="764197"/>
                <a:ext cx="7574672" cy="53091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b="1" u="sng" dirty="0" smtClean="0">
                    <a:solidFill>
                      <a:srgbClr val="00007D"/>
                    </a:solidFill>
                  </a:rPr>
                  <a:t>Definition:</a:t>
                </a:r>
              </a:p>
              <a:p>
                <a:r>
                  <a:rPr lang="en-GB" dirty="0" smtClean="0">
                    <a:solidFill>
                      <a:srgbClr val="00007D"/>
                    </a:solidFill>
                  </a:rPr>
                  <a:t>With MC-nets, a game </a:t>
                </a:r>
                <a:r>
                  <a:rPr lang="en-GB" dirty="0">
                    <a:solidFill>
                      <a:srgbClr val="00007D"/>
                    </a:solidFill>
                  </a:rPr>
                  <a:t>is 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represented by a set of rules </a:t>
                </a:r>
                <a:r>
                  <a:rPr lang="en-GB" dirty="0" smtClean="0">
                    <a:solidFill>
                      <a:srgbClr val="FF0000"/>
                    </a:solidFill>
                    <a:latin typeface="Lucida Calligraphy" pitchFamily="66" charset="0"/>
                  </a:rPr>
                  <a:t>R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:</a:t>
                </a:r>
              </a:p>
              <a:p>
                <a:endParaRPr lang="en-GB" sz="1000" dirty="0">
                  <a:solidFill>
                    <a:srgbClr val="00007D"/>
                  </a:solidFill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dirty="0" smtClean="0">
                    <a:solidFill>
                      <a:srgbClr val="00007D"/>
                    </a:solidFill>
                  </a:rPr>
                  <a:t>Each </a:t>
                </a:r>
                <a:r>
                  <a:rPr lang="en-GB" dirty="0">
                    <a:solidFill>
                      <a:srgbClr val="00007D"/>
                    </a:solidFill>
                  </a:rPr>
                  <a:t>rule </a:t>
                </a:r>
                <a:r>
                  <a:rPr lang="en-GB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∈ </a:t>
                </a:r>
                <a:r>
                  <a:rPr lang="en-GB" dirty="0" smtClean="0">
                    <a:solidFill>
                      <a:srgbClr val="FF0000"/>
                    </a:solidFill>
                    <a:latin typeface="Lucida Calligraphy" pitchFamily="66" charset="0"/>
                  </a:rPr>
                  <a:t>R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 </a:t>
                </a:r>
                <a:r>
                  <a:rPr lang="en-GB" dirty="0">
                    <a:solidFill>
                      <a:srgbClr val="00007D"/>
                    </a:solidFill>
                  </a:rPr>
                  <a:t>is of the 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form: 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GB" i="1" baseline="-25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en-GB" dirty="0" smtClean="0">
                    <a:solidFill>
                      <a:srgbClr val="FF0000"/>
                    </a:solidFill>
                    <a:sym typeface="Symbol"/>
                  </a:rPr>
                  <a:t> </a:t>
                </a:r>
                <a:r>
                  <a:rPr lang="en-GB" dirty="0">
                    <a:solidFill>
                      <a:srgbClr val="FF0000"/>
                    </a:solidFill>
                    <a:sym typeface="Symbol"/>
                  </a:rPr>
                  <a:t>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 </a:t>
                </a:r>
                <a:r>
                  <a:rPr lang="el-GR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ϑ</a:t>
                </a:r>
                <a:r>
                  <a:rPr lang="en-GB" i="1" baseline="-250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r</a:t>
                </a:r>
                <a:endParaRPr lang="en-GB" dirty="0" smtClean="0">
                  <a:solidFill>
                    <a:srgbClr val="00007D"/>
                  </a:solidFill>
                </a:endParaRPr>
              </a:p>
              <a:p>
                <a:pPr marL="742950" lvl="1" indent="-285750">
                  <a:buFont typeface="Wingdings" pitchFamily="2" charset="2"/>
                  <a:buChar char="Ø"/>
                </a:pPr>
                <a:r>
                  <a:rPr lang="en-GB" dirty="0" smtClean="0">
                    <a:solidFill>
                      <a:srgbClr val="00007D"/>
                    </a:solidFill>
                    <a:latin typeface="Arial"/>
                    <a:cs typeface="Arial"/>
                  </a:rPr>
                  <a:t> </a:t>
                </a:r>
                <a:r>
                  <a:rPr lang="el-GR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ϑ</a:t>
                </a:r>
                <a:r>
                  <a:rPr lang="en-GB" i="1" baseline="-25000" dirty="0">
                    <a:solidFill>
                      <a:srgbClr val="FF0000"/>
                    </a:solidFill>
                    <a:latin typeface="Arial"/>
                    <a:cs typeface="Arial"/>
                  </a:rPr>
                  <a:t>r </a:t>
                </a:r>
                <a:r>
                  <a:rPr lang="en-GB" dirty="0">
                    <a:solidFill>
                      <a:srgbClr val="00007D"/>
                    </a:solidFill>
                  </a:rPr>
                  <a:t>is a real value.</a:t>
                </a:r>
              </a:p>
              <a:p>
                <a:pPr marL="742950" lvl="1" indent="-285750">
                  <a:buFont typeface="Wingdings" pitchFamily="2" charset="2"/>
                  <a:buChar char="Ø"/>
                </a:pPr>
                <a:r>
                  <a:rPr lang="en-GB" i="1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GB" i="1" baseline="-25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 is </a:t>
                </a:r>
                <a:r>
                  <a:rPr lang="en-GB" dirty="0">
                    <a:solidFill>
                      <a:srgbClr val="00007D"/>
                    </a:solidFill>
                  </a:rPr>
                  <a:t>a Boolean formula over a set of variables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{</a:t>
                </a:r>
                <a:r>
                  <a:rPr lang="en-GB" i="1" dirty="0" smtClean="0">
                    <a:solidFill>
                      <a:srgbClr val="FF0000"/>
                    </a:solidFill>
                  </a:rPr>
                  <a:t>b</a:t>
                </a:r>
                <a:r>
                  <a:rPr lang="en-GB" i="1" baseline="-25000" dirty="0" smtClean="0">
                    <a:solidFill>
                      <a:srgbClr val="FF0000"/>
                    </a:solidFill>
                  </a:rPr>
                  <a:t>1</a:t>
                </a:r>
                <a:r>
                  <a:rPr lang="en-GB" dirty="0">
                    <a:solidFill>
                      <a:srgbClr val="FF0000"/>
                    </a:solidFill>
                  </a:rPr>
                  <a:t>,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…, </a:t>
                </a:r>
                <a:r>
                  <a:rPr lang="en-GB" i="1" dirty="0" err="1" smtClean="0">
                    <a:solidFill>
                      <a:srgbClr val="FF0000"/>
                    </a:solidFill>
                  </a:rPr>
                  <a:t>b</a:t>
                </a:r>
                <a:r>
                  <a:rPr lang="en-GB" i="1" baseline="-25000" dirty="0" err="1" smtClean="0">
                    <a:solidFill>
                      <a:srgbClr val="FF0000"/>
                    </a:solidFill>
                  </a:rPr>
                  <a:t>n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}</a:t>
                </a:r>
                <a:endParaRPr lang="en-GB" dirty="0" smtClean="0">
                  <a:solidFill>
                    <a:srgbClr val="00007D"/>
                  </a:solidFill>
                  <a:latin typeface="Arial"/>
                  <a:cs typeface="Arial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GB" dirty="0">
                  <a:solidFill>
                    <a:srgbClr val="00007D"/>
                  </a:solidFill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dirty="0" smtClean="0">
                    <a:solidFill>
                      <a:srgbClr val="00007D"/>
                    </a:solidFill>
                  </a:rPr>
                  <a:t>A </a:t>
                </a:r>
                <a:r>
                  <a:rPr lang="en-GB" dirty="0">
                    <a:solidFill>
                      <a:srgbClr val="00007D"/>
                    </a:solidFill>
                  </a:rPr>
                  <a:t>rule </a:t>
                </a:r>
                <a:r>
                  <a:rPr lang="en-GB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 </a:t>
                </a:r>
                <a:r>
                  <a:rPr lang="en-GB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∈ </a:t>
                </a:r>
                <a:r>
                  <a:rPr lang="en-GB" dirty="0">
                    <a:solidFill>
                      <a:srgbClr val="FF0000"/>
                    </a:solidFill>
                    <a:latin typeface="Lucida Calligraphy" pitchFamily="66" charset="0"/>
                  </a:rPr>
                  <a:t>R 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is </a:t>
                </a:r>
                <a:r>
                  <a:rPr lang="en-GB" i="1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applicable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 </a:t>
                </a:r>
                <a:r>
                  <a:rPr lang="en-GB" dirty="0">
                    <a:solidFill>
                      <a:srgbClr val="00007D"/>
                    </a:solidFill>
                  </a:rPr>
                  <a:t>to coalition 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 </a:t>
                </a:r>
                <a:r>
                  <a:rPr lang="en-GB" dirty="0">
                    <a:solidFill>
                      <a:srgbClr val="00007D"/>
                    </a:solidFill>
                  </a:rPr>
                  <a:t>if </a:t>
                </a:r>
                <a:r>
                  <a:rPr lang="en-GB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GB" i="1" baseline="-25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 </a:t>
                </a:r>
                <a:r>
                  <a:rPr lang="en-GB" dirty="0">
                    <a:solidFill>
                      <a:srgbClr val="00007D"/>
                    </a:solidFill>
                  </a:rPr>
                  <a:t>is satisfied by the 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following assignment:</a:t>
                </a:r>
              </a:p>
              <a:p>
                <a:pPr marL="742950" lvl="1" indent="-285750">
                  <a:buFont typeface="Wingdings" pitchFamily="2" charset="2"/>
                  <a:buChar char="Ø"/>
                </a:pPr>
                <a:r>
                  <a:rPr lang="en-GB" i="1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GB" i="1" baseline="-25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GB" dirty="0">
                    <a:solidFill>
                      <a:srgbClr val="FF0000"/>
                    </a:solidFill>
                  </a:rPr>
                  <a:t>= </a:t>
                </a:r>
                <a:r>
                  <a:rPr lang="en-GB" dirty="0" smtClean="0">
                    <a:solidFill>
                      <a:srgbClr val="FF0000"/>
                    </a:solidFill>
                    <a:latin typeface="Lucida Fax" pitchFamily="18" charset="0"/>
                    <a:cs typeface="Arial"/>
                  </a:rPr>
                  <a:t>true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GB" dirty="0">
                    <a:solidFill>
                      <a:srgbClr val="00007D"/>
                    </a:solidFill>
                  </a:rPr>
                  <a:t>if </a:t>
                </a:r>
                <a:r>
                  <a:rPr lang="en-GB" i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GB" i="1" baseline="-25000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rgbClr val="FF0000"/>
                        </a:solidFill>
                        <a:latin typeface="Cambria Math"/>
                      </a:rPr>
                      <m:t>∈</m:t>
                    </m:r>
                  </m:oMath>
                </a14:m>
                <a:r>
                  <a:rPr lang="en-GB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 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, and 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GB" i="1" baseline="-25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GB" dirty="0" smtClean="0">
                    <a:solidFill>
                      <a:srgbClr val="FF0000"/>
                    </a:solidFill>
                    <a:sym typeface="Symbol"/>
                  </a:rPr>
                  <a:t>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= </a:t>
                </a:r>
                <a:r>
                  <a:rPr lang="en-GB" dirty="0" smtClean="0">
                    <a:solidFill>
                      <a:srgbClr val="FF0000"/>
                    </a:solidFill>
                    <a:latin typeface="Lucida Fax" pitchFamily="18" charset="0"/>
                  </a:rPr>
                  <a:t>false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 </a:t>
                </a:r>
                <a:r>
                  <a:rPr lang="en-GB" dirty="0">
                    <a:solidFill>
                      <a:srgbClr val="00007D"/>
                    </a:solidFill>
                  </a:rPr>
                  <a:t>if </a:t>
                </a:r>
                <a:r>
                  <a:rPr lang="en-GB" i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GB" i="1" baseline="-25000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GB" baseline="-25000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rgbClr val="FF0000"/>
                        </a:solidFill>
                        <a:latin typeface="Cambria Math"/>
                      </a:rPr>
                      <m:t>∉</m:t>
                    </m:r>
                  </m:oMath>
                </a14:m>
                <a:r>
                  <a:rPr lang="en-GB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.</a:t>
                </a:r>
              </a:p>
              <a:p>
                <a:endParaRPr lang="en-GB" dirty="0">
                  <a:solidFill>
                    <a:srgbClr val="00007D"/>
                  </a:solidFill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dirty="0" smtClean="0">
                    <a:solidFill>
                      <a:srgbClr val="00007D"/>
                    </a:solidFill>
                  </a:rPr>
                  <a:t>The value of a coalition 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 is the sum of values of all rules applicable to 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</a:p>
              <a:p>
                <a:endParaRPr lang="en-GB" sz="500" b="1" u="sng" dirty="0" smtClean="0">
                  <a:solidFill>
                    <a:srgbClr val="00007D"/>
                  </a:solidFill>
                </a:endParaRPr>
              </a:p>
              <a:p>
                <a:endParaRPr lang="en-GB" b="1" u="sng" dirty="0" smtClean="0">
                  <a:solidFill>
                    <a:srgbClr val="00007D"/>
                  </a:solidFill>
                </a:endParaRPr>
              </a:p>
              <a:p>
                <a:r>
                  <a:rPr lang="en-GB" b="1" u="sng" dirty="0" smtClean="0">
                    <a:solidFill>
                      <a:srgbClr val="00007D"/>
                    </a:solidFill>
                  </a:rPr>
                  <a:t>Example:</a:t>
                </a:r>
                <a:endParaRPr lang="en-GB" b="1" u="sng" dirty="0">
                  <a:solidFill>
                    <a:srgbClr val="00007D"/>
                  </a:solidFill>
                </a:endParaRPr>
              </a:p>
              <a:p>
                <a:r>
                  <a:rPr lang="en-GB" dirty="0" smtClean="0">
                    <a:solidFill>
                      <a:srgbClr val="00007D"/>
                    </a:solidFill>
                  </a:rPr>
                  <a:t>The </a:t>
                </a:r>
                <a:r>
                  <a:rPr lang="en-GB" dirty="0">
                    <a:solidFill>
                      <a:srgbClr val="00007D"/>
                    </a:solidFill>
                  </a:rPr>
                  <a:t>rules </a:t>
                </a:r>
                <a:r>
                  <a:rPr lang="en-GB" dirty="0" smtClean="0">
                    <a:solidFill>
                      <a:srgbClr val="FF0000"/>
                    </a:solidFill>
                    <a:latin typeface="Lucida Calligraphy" pitchFamily="66" charset="0"/>
                  </a:rPr>
                  <a:t>R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 = {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GB" i="1" baseline="-25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a:rPr lang="en-GB" i="1" smtClean="0">
                        <a:solidFill>
                          <a:srgbClr val="FF0000"/>
                        </a:solidFill>
                        <a:latin typeface="Cambria Math"/>
                      </a:rPr>
                      <m:t>∧</m:t>
                    </m:r>
                  </m:oMath>
                </a14:m>
                <a:r>
                  <a:rPr lang="en-GB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GB" i="1" baseline="-25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GB" dirty="0">
                    <a:solidFill>
                      <a:srgbClr val="FF0000"/>
                    </a:solidFill>
                    <a:sym typeface="Symbol"/>
                  </a:rPr>
                  <a:t> </a:t>
                </a:r>
                <a:r>
                  <a:rPr lang="en-GB" dirty="0">
                    <a:solidFill>
                      <a:srgbClr val="FF0000"/>
                    </a:solidFill>
                  </a:rPr>
                  <a:t>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5</a:t>
                </a:r>
                <a:r>
                  <a:rPr lang="en-GB" dirty="0">
                    <a:solidFill>
                      <a:srgbClr val="FF0000"/>
                    </a:solidFill>
                  </a:rPr>
                  <a:t>, 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GB" i="1" baseline="-25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GB" dirty="0">
                    <a:solidFill>
                      <a:srgbClr val="FF0000"/>
                    </a:solidFill>
                    <a:sym typeface="Symbol"/>
                  </a:rPr>
                  <a:t> </a:t>
                </a:r>
                <a:r>
                  <a:rPr lang="en-GB" dirty="0">
                    <a:solidFill>
                      <a:srgbClr val="FF0000"/>
                    </a:solidFill>
                  </a:rPr>
                  <a:t>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2}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 represent the game </a:t>
                </a:r>
                <a:r>
                  <a:rPr lang="en-GB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G</a:t>
                </a:r>
                <a:r>
                  <a:rPr lang="en-GB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=(</a:t>
                </a:r>
                <a:r>
                  <a:rPr lang="en-GB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A,v</a:t>
                </a:r>
                <a:r>
                  <a:rPr lang="en-GB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),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 where: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dirty="0" smtClean="0">
                    <a:solidFill>
                      <a:srgbClr val="00007D"/>
                    </a:solidFill>
                  </a:rPr>
                  <a:t>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A={a</a:t>
                </a:r>
                <a:r>
                  <a:rPr lang="en-GB" baseline="-25000" dirty="0" smtClean="0">
                    <a:solidFill>
                      <a:srgbClr val="FF0000"/>
                    </a:solidFill>
                  </a:rPr>
                  <a:t>1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,a</a:t>
                </a:r>
                <a:r>
                  <a:rPr lang="en-GB" baseline="-25000" dirty="0" smtClean="0">
                    <a:solidFill>
                      <a:srgbClr val="FF0000"/>
                    </a:solidFill>
                  </a:rPr>
                  <a:t>2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},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dirty="0" smtClean="0">
                    <a:solidFill>
                      <a:srgbClr val="00007D"/>
                    </a:solidFill>
                  </a:rPr>
                  <a:t>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v({a</a:t>
                </a:r>
                <a:r>
                  <a:rPr lang="en-GB" baseline="-25000" dirty="0" smtClean="0">
                    <a:solidFill>
                      <a:srgbClr val="FF0000"/>
                    </a:solidFill>
                  </a:rPr>
                  <a:t>1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})=0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dirty="0" smtClean="0">
                    <a:solidFill>
                      <a:srgbClr val="00007D"/>
                    </a:solidFill>
                  </a:rPr>
                  <a:t>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v({a</a:t>
                </a:r>
                <a:r>
                  <a:rPr lang="en-GB" baseline="-25000" dirty="0" smtClean="0">
                    <a:solidFill>
                      <a:srgbClr val="FF0000"/>
                    </a:solidFill>
                  </a:rPr>
                  <a:t>2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})=2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dirty="0" smtClean="0">
                    <a:solidFill>
                      <a:srgbClr val="00007D"/>
                    </a:solidFill>
                  </a:rPr>
                  <a:t>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v({a</a:t>
                </a:r>
                <a:r>
                  <a:rPr lang="en-GB" baseline="-25000" dirty="0" smtClean="0">
                    <a:solidFill>
                      <a:srgbClr val="FF0000"/>
                    </a:solidFill>
                  </a:rPr>
                  <a:t>1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,a</a:t>
                </a:r>
                <a:r>
                  <a:rPr lang="en-GB" baseline="-25000" dirty="0" smtClean="0">
                    <a:solidFill>
                      <a:srgbClr val="FF0000"/>
                    </a:solidFill>
                  </a:rPr>
                  <a:t>2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})=7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880" y="764197"/>
                <a:ext cx="7574672" cy="5309146"/>
              </a:xfrm>
              <a:prstGeom prst="rect">
                <a:avLst/>
              </a:prstGeom>
              <a:blipFill rotWithShape="1">
                <a:blip r:embed="rId3"/>
                <a:stretch>
                  <a:fillRect l="-644" t="-574" b="-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2719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588829" y="783247"/>
                <a:ext cx="7850094" cy="38372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>
                    <a:solidFill>
                      <a:srgbClr val="00007D"/>
                    </a:solidFill>
                  </a:rPr>
                  <a:t>An MC-net is said to be </a:t>
                </a:r>
                <a:r>
                  <a:rPr lang="en-GB" b="1" i="1" u="sng" dirty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basic</a:t>
                </a:r>
                <a:r>
                  <a:rPr lang="en-GB" dirty="0">
                    <a:solidFill>
                      <a:srgbClr val="00007D"/>
                    </a:solidFill>
                  </a:rPr>
                  <a:t> if the left-hand side of any rule is a conjunction of variables or their 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negations.</a:t>
                </a:r>
              </a:p>
              <a:p>
                <a:endParaRPr lang="en-GB" dirty="0">
                  <a:solidFill>
                    <a:srgbClr val="00007D"/>
                  </a:solidFill>
                </a:endParaRPr>
              </a:p>
              <a:p>
                <a:r>
                  <a:rPr lang="en-GB" dirty="0" smtClean="0">
                    <a:solidFill>
                      <a:srgbClr val="00007D"/>
                    </a:solidFill>
                  </a:rPr>
                  <a:t>In </a:t>
                </a:r>
                <a:r>
                  <a:rPr lang="en-GB" dirty="0">
                    <a:solidFill>
                      <a:srgbClr val="00007D"/>
                    </a:solidFill>
                  </a:rPr>
                  <a:t>this case, we write a rule </a:t>
                </a:r>
                <a:r>
                  <a:rPr lang="en-GB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 </a:t>
                </a:r>
                <a:r>
                  <a:rPr lang="en-GB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∈ </a:t>
                </a:r>
                <a:r>
                  <a:rPr lang="en-GB" dirty="0">
                    <a:solidFill>
                      <a:srgbClr val="FF0000"/>
                    </a:solidFill>
                    <a:latin typeface="Lucida Calligraphy" pitchFamily="66" charset="0"/>
                  </a:rPr>
                  <a:t>R</a:t>
                </a:r>
                <a:r>
                  <a:rPr lang="en-GB" dirty="0">
                    <a:solidFill>
                      <a:srgbClr val="00007D"/>
                    </a:solidFill>
                  </a:rPr>
                  <a:t> as </a:t>
                </a:r>
                <a:r>
                  <a:rPr lang="en-GB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n-GB" i="1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P</a:t>
                </a:r>
                <a:r>
                  <a:rPr lang="en-GB" i="1" baseline="-250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en-GB" baseline="-25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en-GB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N</a:t>
                </a:r>
                <a:r>
                  <a:rPr lang="en-GB" i="1" baseline="-25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en-GB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r>
                  <a:rPr lang="en-GB" dirty="0">
                    <a:solidFill>
                      <a:srgbClr val="00007D"/>
                    </a:solidFill>
                  </a:rPr>
                  <a:t> </a:t>
                </a:r>
                <a:r>
                  <a:rPr lang="en-GB" dirty="0">
                    <a:solidFill>
                      <a:srgbClr val="FF0000"/>
                    </a:solidFill>
                    <a:sym typeface="Symbol"/>
                  </a:rPr>
                  <a:t></a:t>
                </a:r>
                <a:r>
                  <a:rPr lang="en-GB" dirty="0">
                    <a:solidFill>
                      <a:srgbClr val="FF0000"/>
                    </a:solidFill>
                  </a:rPr>
                  <a:t> </a:t>
                </a:r>
                <a:r>
                  <a:rPr lang="el-GR" dirty="0">
                    <a:solidFill>
                      <a:srgbClr val="FF0000"/>
                    </a:solidFill>
                    <a:latin typeface="Arial"/>
                    <a:cs typeface="Arial"/>
                  </a:rPr>
                  <a:t>ϑ</a:t>
                </a:r>
                <a:r>
                  <a:rPr lang="en-GB" i="1" baseline="-25000" dirty="0">
                    <a:solidFill>
                      <a:srgbClr val="FF0000"/>
                    </a:solidFill>
                    <a:latin typeface="Arial"/>
                    <a:cs typeface="Arial"/>
                  </a:rPr>
                  <a:t>r</a:t>
                </a:r>
                <a:r>
                  <a:rPr lang="en-GB" dirty="0">
                    <a:solidFill>
                      <a:srgbClr val="00007D"/>
                    </a:solidFill>
                  </a:rPr>
                  <a:t>, where: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dirty="0">
                    <a:solidFill>
                      <a:srgbClr val="00007D"/>
                    </a:solidFill>
                  </a:rPr>
                  <a:t> </a:t>
                </a:r>
                <a:r>
                  <a:rPr lang="en-GB" i="1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P</a:t>
                </a:r>
                <a:r>
                  <a:rPr lang="en-GB" i="1" baseline="-250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en-GB" dirty="0">
                    <a:solidFill>
                      <a:srgbClr val="00007D"/>
                    </a:solidFill>
                  </a:rPr>
                  <a:t> the set of positive literals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dirty="0">
                    <a:solidFill>
                      <a:srgbClr val="00007D"/>
                    </a:solidFill>
                  </a:rPr>
                  <a:t> </a:t>
                </a:r>
                <a:r>
                  <a:rPr lang="en-GB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N</a:t>
                </a:r>
                <a:r>
                  <a:rPr lang="en-GB" i="1" baseline="-25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en-GB" dirty="0">
                    <a:solidFill>
                      <a:srgbClr val="00007D"/>
                    </a:solidFill>
                  </a:rPr>
                  <a:t> the set of negative literals.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GB" dirty="0">
                  <a:solidFill>
                    <a:srgbClr val="00007D"/>
                  </a:solidFill>
                </a:endParaRPr>
              </a:p>
              <a:p>
                <a:r>
                  <a:rPr lang="en-GB" dirty="0">
                    <a:solidFill>
                      <a:srgbClr val="00007D"/>
                    </a:solidFill>
                  </a:rPr>
                  <a:t>Any game </a:t>
                </a:r>
                <a:r>
                  <a:rPr lang="en-GB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G=(</a:t>
                </a:r>
                <a:r>
                  <a:rPr lang="en-GB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A,v</a:t>
                </a:r>
                <a:r>
                  <a:rPr lang="en-GB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r>
                  <a:rPr lang="en-GB" dirty="0">
                    <a:solidFill>
                      <a:srgbClr val="00007D"/>
                    </a:solidFill>
                  </a:rPr>
                  <a:t> can be represented by a basic MC-net with </a:t>
                </a:r>
                <a:r>
                  <a:rPr lang="en-GB" i="1" dirty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at most </a:t>
                </a:r>
                <a:r>
                  <a:rPr lang="en-GB" dirty="0">
                    <a:solidFill>
                      <a:srgbClr val="00007D"/>
                    </a:solidFill>
                  </a:rPr>
                  <a:t>2</a:t>
                </a:r>
                <a:r>
                  <a:rPr lang="en-GB" baseline="30000" dirty="0">
                    <a:solidFill>
                      <a:srgbClr val="00007D"/>
                    </a:solidFill>
                  </a:rPr>
                  <a:t>n</a:t>
                </a:r>
                <a:r>
                  <a:rPr lang="en-GB" dirty="0">
                    <a:solidFill>
                      <a:srgbClr val="00007D"/>
                    </a:solidFill>
                  </a:rPr>
                  <a:t>-1 rules: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dirty="0">
                    <a:solidFill>
                      <a:srgbClr val="00007D"/>
                    </a:solidFill>
                  </a:rPr>
                  <a:t>for each coalition </a:t>
                </a:r>
                <a:r>
                  <a:rPr lang="en-GB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GB" dirty="0">
                    <a:solidFill>
                      <a:srgbClr val="00007D"/>
                    </a:solidFill>
                  </a:rPr>
                  <a:t>, create the rule:</a:t>
                </a:r>
              </a:p>
              <a:p>
                <a:pPr lvl="1"/>
                <a:r>
                  <a:rPr lang="en-GB" sz="2200" dirty="0">
                    <a:solidFill>
                      <a:srgbClr val="FF0000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GB" sz="220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∧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200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i</m:t>
                        </m:r>
                        <m:r>
                          <m:rPr>
                            <m:nor/>
                          </m:rPr>
                          <a:rPr lang="en-GB" sz="2200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:</m:t>
                        </m:r>
                        <m:r>
                          <m:rPr>
                            <m:nor/>
                          </m:rPr>
                          <a:rPr lang="en-GB" sz="2200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ai</m:t>
                        </m:r>
                        <m:r>
                          <a:rPr lang="en-GB" sz="2200" i="1" baseline="-25000" dirty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∈</m:t>
                        </m:r>
                        <m:r>
                          <m:rPr>
                            <m:nor/>
                          </m:rPr>
                          <a:rPr lang="en-GB" sz="22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sz="22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GB" sz="2200" i="1" baseline="-25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 </a:t>
                </a:r>
                <a:r>
                  <a:rPr lang="en-GB" sz="2200" dirty="0">
                    <a:solidFill>
                      <a:srgbClr val="FF0000"/>
                    </a:solidFill>
                  </a:rPr>
                  <a:t>) 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srgbClr val="FF0000"/>
                        </a:solidFill>
                        <a:latin typeface="Cambria Math"/>
                      </a:rPr>
                      <m:t>∧</m:t>
                    </m:r>
                  </m:oMath>
                </a14:m>
                <a:r>
                  <a:rPr lang="en-GB" sz="2200" dirty="0">
                    <a:solidFill>
                      <a:srgbClr val="FF0000"/>
                    </a:solidFill>
                  </a:rPr>
                  <a:t>  (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∧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200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i</m:t>
                        </m:r>
                        <m:r>
                          <m:rPr>
                            <m:nor/>
                          </m:rPr>
                          <a:rPr lang="en-GB" sz="2200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:</m:t>
                        </m:r>
                        <m:r>
                          <m:rPr>
                            <m:nor/>
                          </m:rPr>
                          <a:rPr lang="en-GB" sz="2200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ai</m:t>
                        </m:r>
                        <m:r>
                          <m:rPr>
                            <m:nor/>
                          </m:rPr>
                          <a:rPr lang="en-GB" sz="22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Cambria Math"/>
                            <a:cs typeface="Times New Roman" pitchFamily="18" charset="0"/>
                          </a:rPr>
                          <m:t> </m:t>
                        </m:r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∉</m:t>
                        </m:r>
                        <m:r>
                          <m:rPr>
                            <m:nor/>
                          </m:rPr>
                          <a:rPr lang="en-GB" sz="22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GB" sz="2200" dirty="0">
                    <a:solidFill>
                      <a:srgbClr val="FF0000"/>
                    </a:solidFill>
                  </a:rPr>
                  <a:t> ¬</a:t>
                </a:r>
                <a:r>
                  <a:rPr lang="en-GB" sz="22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GB" sz="2200" i="1" baseline="-25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GB" sz="2200" i="1" baseline="-25000" dirty="0">
                    <a:solidFill>
                      <a:srgbClr val="FF0000"/>
                    </a:solidFill>
                  </a:rPr>
                  <a:t> </a:t>
                </a:r>
                <a:r>
                  <a:rPr lang="en-GB" sz="2200" dirty="0">
                    <a:solidFill>
                      <a:srgbClr val="FF0000"/>
                    </a:solidFill>
                  </a:rPr>
                  <a:t>)</a:t>
                </a:r>
                <a:r>
                  <a:rPr lang="en-GB" sz="2200" dirty="0">
                    <a:solidFill>
                      <a:srgbClr val="FF0000"/>
                    </a:solidFill>
                    <a:sym typeface="Symbol"/>
                  </a:rPr>
                  <a:t>   </a:t>
                </a:r>
                <a:r>
                  <a:rPr lang="en-GB" sz="2200" dirty="0">
                    <a:solidFill>
                      <a:srgbClr val="FF0000"/>
                    </a:solidFill>
                  </a:rPr>
                  <a:t>   </a:t>
                </a:r>
                <a:r>
                  <a:rPr lang="en-GB" sz="22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(C)</a:t>
                </a:r>
                <a:endParaRPr lang="en-GB" sz="2200" dirty="0">
                  <a:solidFill>
                    <a:srgbClr val="FF0000"/>
                  </a:solidFill>
                </a:endParaRPr>
              </a:p>
              <a:p>
                <a:endParaRPr lang="en-GB" dirty="0">
                  <a:solidFill>
                    <a:srgbClr val="00007D"/>
                  </a:solidFill>
                </a:endParaRPr>
              </a:p>
              <a:p>
                <a:r>
                  <a:rPr lang="en-GB" dirty="0">
                    <a:solidFill>
                      <a:srgbClr val="00007D"/>
                    </a:solidFill>
                  </a:rPr>
                  <a:t>However, 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many </a:t>
                </a:r>
                <a:r>
                  <a:rPr lang="en-GB" dirty="0">
                    <a:solidFill>
                      <a:srgbClr val="00007D"/>
                    </a:solidFill>
                  </a:rPr>
                  <a:t>interesting games 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require </a:t>
                </a:r>
                <a:r>
                  <a:rPr lang="en-GB" dirty="0">
                    <a:solidFill>
                      <a:srgbClr val="00007D"/>
                    </a:solidFill>
                  </a:rPr>
                  <a:t>much fewer rules</a:t>
                </a:r>
              </a:p>
              <a:p>
                <a:endParaRPr lang="en-GB" dirty="0">
                  <a:solidFill>
                    <a:srgbClr val="00007D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829" y="783247"/>
                <a:ext cx="7850094" cy="3837269"/>
              </a:xfrm>
              <a:prstGeom prst="rect">
                <a:avLst/>
              </a:prstGeom>
              <a:blipFill rotWithShape="1">
                <a:blip r:embed="rId3"/>
                <a:stretch>
                  <a:fillRect l="-699" t="-9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92369" y="120099"/>
            <a:ext cx="841423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Marginal Contribution Nets (continued…)</a:t>
            </a:r>
            <a:endParaRPr lang="en-GB" sz="22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51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61950" y="808613"/>
                <a:ext cx="8315326" cy="38427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 smtClean="0">
                    <a:solidFill>
                      <a:srgbClr val="00007D"/>
                    </a:solidFill>
                  </a:rPr>
                  <a:t>Coalition </a:t>
                </a:r>
                <a:r>
                  <a:rPr lang="en-GB" dirty="0">
                    <a:solidFill>
                      <a:srgbClr val="00007D"/>
                    </a:solidFill>
                  </a:rPr>
                  <a:t>structure generation 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was studied with a restricted class of basic MC-nets</a:t>
                </a:r>
                <a:r>
                  <a:rPr lang="en-GB" dirty="0">
                    <a:solidFill>
                      <a:srgbClr val="00007D"/>
                    </a:solidFill>
                  </a:rPr>
                  <a:t>, where </a:t>
                </a:r>
                <a:r>
                  <a:rPr lang="en-GB" i="1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P</a:t>
                </a:r>
                <a:r>
                  <a:rPr lang="en-GB" i="1" baseline="-250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en-GB" i="1" baseline="-25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dirty="0" smtClean="0">
                    <a:solidFill>
                      <a:srgbClr val="FF0000"/>
                    </a:solidFill>
                    <a:latin typeface="Cambria Math"/>
                    <a:ea typeface="Cambria Math"/>
                  </a:rPr>
                  <a:t>≠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 </a:t>
                </a:r>
                <a:r>
                  <a:rPr lang="en-GB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Ø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 </a:t>
                </a:r>
                <a:r>
                  <a:rPr lang="en-GB" dirty="0">
                    <a:solidFill>
                      <a:srgbClr val="00007D"/>
                    </a:solidFill>
                  </a:rPr>
                  <a:t>and </a:t>
                </a:r>
                <a:r>
                  <a:rPr lang="el-GR" dirty="0">
                    <a:solidFill>
                      <a:srgbClr val="FF0000"/>
                    </a:solidFill>
                    <a:latin typeface="Arial"/>
                    <a:cs typeface="Arial"/>
                  </a:rPr>
                  <a:t>ϑ</a:t>
                </a:r>
                <a:r>
                  <a:rPr lang="en-GB" i="1" baseline="-25000" dirty="0">
                    <a:solidFill>
                      <a:srgbClr val="FF0000"/>
                    </a:solidFill>
                    <a:latin typeface="Arial"/>
                    <a:cs typeface="Arial"/>
                  </a:rPr>
                  <a:t>r</a:t>
                </a:r>
                <a:r>
                  <a:rPr lang="en-GB" i="1" baseline="-25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&gt;</a:t>
                </a:r>
                <a:r>
                  <a:rPr lang="en-GB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0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 </a:t>
                </a:r>
                <a:r>
                  <a:rPr lang="en-GB" dirty="0">
                    <a:solidFill>
                      <a:srgbClr val="00007D"/>
                    </a:solidFill>
                  </a:rPr>
                  <a:t>for every 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.</a:t>
                </a:r>
              </a:p>
              <a:p>
                <a:endParaRPr lang="en-GB" dirty="0">
                  <a:solidFill>
                    <a:srgbClr val="00007D"/>
                  </a:solidFill>
                </a:endParaRPr>
              </a:p>
              <a:p>
                <a:r>
                  <a:rPr lang="en-GB" b="1" u="sng" dirty="0">
                    <a:solidFill>
                      <a:srgbClr val="00007D"/>
                    </a:solidFill>
                  </a:rPr>
                  <a:t>D</a:t>
                </a:r>
                <a:r>
                  <a:rPr lang="en-GB" b="1" u="sng" dirty="0" smtClean="0">
                    <a:solidFill>
                      <a:srgbClr val="00007D"/>
                    </a:solidFill>
                  </a:rPr>
                  <a:t>efinition:</a:t>
                </a:r>
              </a:p>
              <a:p>
                <a:pPr lvl="1"/>
                <a:r>
                  <a:rPr lang="en-GB" dirty="0" smtClean="0">
                    <a:solidFill>
                      <a:srgbClr val="00007D"/>
                    </a:solidFill>
                  </a:rPr>
                  <a:t>a </a:t>
                </a:r>
                <a:r>
                  <a:rPr lang="en-GB" dirty="0">
                    <a:solidFill>
                      <a:srgbClr val="00007D"/>
                    </a:solidFill>
                  </a:rPr>
                  <a:t>set of rules </a:t>
                </a:r>
                <a:r>
                  <a:rPr lang="en-GB" dirty="0" smtClean="0">
                    <a:solidFill>
                      <a:srgbClr val="FF0000"/>
                    </a:solidFill>
                    <a:latin typeface="Lucida Calligraphy" pitchFamily="66" charset="0"/>
                  </a:rPr>
                  <a:t>R</a:t>
                </a:r>
                <a:r>
                  <a:rPr lang="en-GB" i="1" dirty="0">
                    <a:solidFill>
                      <a:srgbClr val="FF0000"/>
                    </a:solidFill>
                  </a:rPr>
                  <a:t>'</a:t>
                </a:r>
                <a:r>
                  <a:rPr lang="en-GB" dirty="0" smtClean="0">
                    <a:solidFill>
                      <a:srgbClr val="FF0000"/>
                    </a:solidFill>
                    <a:latin typeface="Lucida Calligraphy" pitchFamily="66" charset="0"/>
                  </a:rPr>
                  <a:t> </a:t>
                </a:r>
                <a:r>
                  <a:rPr lang="en-GB" dirty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⊆ </a:t>
                </a:r>
                <a:r>
                  <a:rPr lang="en-GB" dirty="0">
                    <a:solidFill>
                      <a:srgbClr val="FF0000"/>
                    </a:solidFill>
                    <a:latin typeface="Lucida Calligraphy" pitchFamily="66" charset="0"/>
                  </a:rPr>
                  <a:t>R 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is </a:t>
                </a:r>
                <a:r>
                  <a:rPr lang="en-GB" i="1" u="sng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feasible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 </a:t>
                </a:r>
                <a:r>
                  <a:rPr lang="en-GB" dirty="0">
                    <a:solidFill>
                      <a:srgbClr val="00007D"/>
                    </a:solidFill>
                  </a:rPr>
                  <a:t>if all 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rules </a:t>
                </a:r>
                <a:r>
                  <a:rPr lang="en-GB" dirty="0">
                    <a:solidFill>
                      <a:srgbClr val="00007D"/>
                    </a:solidFill>
                  </a:rPr>
                  <a:t>in </a:t>
                </a:r>
                <a:r>
                  <a:rPr lang="en-GB" dirty="0" smtClean="0">
                    <a:solidFill>
                      <a:srgbClr val="FF0000"/>
                    </a:solidFill>
                    <a:latin typeface="Lucida Calligraphy" pitchFamily="66" charset="0"/>
                  </a:rPr>
                  <a:t>R</a:t>
                </a:r>
                <a:r>
                  <a:rPr lang="en-GB" i="1" dirty="0" smtClean="0">
                    <a:solidFill>
                      <a:srgbClr val="FF0000"/>
                    </a:solidFill>
                  </a:rPr>
                  <a:t>'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 </a:t>
                </a:r>
                <a:r>
                  <a:rPr lang="en-GB" dirty="0">
                    <a:solidFill>
                      <a:srgbClr val="00007D"/>
                    </a:solidFill>
                  </a:rPr>
                  <a:t>are applicable </a:t>
                </a:r>
                <a:r>
                  <a:rPr lang="en-GB" i="1" u="sng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at </a:t>
                </a:r>
                <a:r>
                  <a:rPr lang="en-GB" i="1" u="sng" dirty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the same </a:t>
                </a:r>
                <a:r>
                  <a:rPr lang="en-GB" i="1" u="sng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time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 </a:t>
                </a:r>
                <a:r>
                  <a:rPr lang="en-GB" dirty="0">
                    <a:solidFill>
                      <a:srgbClr val="00007D"/>
                    </a:solidFill>
                  </a:rPr>
                  <a:t>to some coalition 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structure 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CS 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(i.e., every </a:t>
                </a:r>
                <a:r>
                  <a:rPr lang="en-GB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 </a:t>
                </a:r>
                <a:r>
                  <a:rPr lang="en-GB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∈</a:t>
                </a:r>
                <a:r>
                  <a:rPr lang="en-GB" dirty="0" smtClean="0">
                    <a:solidFill>
                      <a:srgbClr val="FF0000"/>
                    </a:solidFill>
                    <a:latin typeface="Lucida Calligraphy" pitchFamily="66" charset="0"/>
                  </a:rPr>
                  <a:t>R</a:t>
                </a:r>
                <a:r>
                  <a:rPr lang="en-GB" i="1" dirty="0" smtClean="0">
                    <a:solidFill>
                      <a:srgbClr val="FF0000"/>
                    </a:solidFill>
                  </a:rPr>
                  <a:t>'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 is </a:t>
                </a:r>
                <a:r>
                  <a:rPr lang="en-GB" dirty="0">
                    <a:solidFill>
                      <a:srgbClr val="00007D"/>
                    </a:solidFill>
                  </a:rPr>
                  <a:t>applicable to some 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 </a:t>
                </a:r>
                <a:r>
                  <a:rPr lang="en-GB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∈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CS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).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GB" dirty="0">
                  <a:solidFill>
                    <a:srgbClr val="00007D"/>
                  </a:solidFill>
                </a:endParaRPr>
              </a:p>
              <a:p>
                <a:r>
                  <a:rPr lang="en-GB" b="1" u="sng" dirty="0" smtClean="0">
                    <a:solidFill>
                      <a:schemeClr val="tx1"/>
                    </a:solidFill>
                  </a:rPr>
                  <a:t>Based on this:</a:t>
                </a:r>
                <a:r>
                  <a:rPr lang="en-GB" dirty="0" smtClean="0">
                    <a:solidFill>
                      <a:schemeClr val="tx1"/>
                    </a:solidFill>
                  </a:rPr>
                  <a:t> in MC-nets:</a:t>
                </a:r>
              </a:p>
              <a:p>
                <a:pPr lvl="1"/>
                <a:endParaRPr lang="en-GB" sz="500" dirty="0" smtClean="0">
                  <a:solidFill>
                    <a:schemeClr val="tx1"/>
                  </a:solidFill>
                </a:endParaRPr>
              </a:p>
              <a:p>
                <a:pPr lvl="1"/>
                <a:r>
                  <a:rPr lang="en-GB" dirty="0" smtClean="0">
                    <a:solidFill>
                      <a:schemeClr val="tx1"/>
                    </a:solidFill>
                  </a:rPr>
                  <a:t>coalition structure generation    </a:t>
                </a:r>
                <a:r>
                  <a:rPr lang="en-GB" b="1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en-GB" dirty="0" smtClean="0">
                    <a:solidFill>
                      <a:schemeClr val="tx1"/>
                    </a:solidFill>
                  </a:rPr>
                  <a:t>    find a </a:t>
                </a:r>
                <a:r>
                  <a:rPr lang="en-GB" dirty="0">
                    <a:solidFill>
                      <a:schemeClr val="tx1"/>
                    </a:solidFill>
                  </a:rPr>
                  <a:t>feasible set </a:t>
                </a:r>
                <a:r>
                  <a:rPr lang="en-GB" dirty="0" smtClean="0">
                    <a:solidFill>
                      <a:srgbClr val="FF0000"/>
                    </a:solidFill>
                    <a:latin typeface="Lucida Calligraphy" pitchFamily="66" charset="0"/>
                  </a:rPr>
                  <a:t>R</a:t>
                </a:r>
                <a:r>
                  <a:rPr lang="en-GB" i="1" dirty="0" smtClean="0">
                    <a:solidFill>
                      <a:srgbClr val="FF0000"/>
                    </a:solidFill>
                  </a:rPr>
                  <a:t>'</a:t>
                </a:r>
                <a:r>
                  <a:rPr lang="en-GB" dirty="0" smtClean="0">
                    <a:solidFill>
                      <a:schemeClr val="tx1"/>
                    </a:solidFill>
                  </a:rPr>
                  <a:t> that maximizes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∑</m:t>
                        </m:r>
                      </m:e>
                      <m:sub>
                        <m:r>
                          <m:rPr>
                            <m:nor/>
                          </m:rPr>
                          <a:rPr lang="en-GB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en-GB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Cambria Math"/>
                            <a:cs typeface="Times New Roman" pitchFamily="18" charset="0"/>
                          </a:rPr>
                          <m:t>∈</m:t>
                        </m:r>
                        <m:r>
                          <m:rPr>
                            <m:nor/>
                          </m:rPr>
                          <a:rPr lang="en-GB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en-GB" i="1" dirty="0">
                            <a:solidFill>
                              <a:srgbClr val="FF0000"/>
                            </a:solidFill>
                          </a:rPr>
                          <m:t>′</m:t>
                        </m:r>
                      </m:sub>
                    </m:sSub>
                    <m:r>
                      <a:rPr lang="en-GB" b="0" i="0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l-GR" dirty="0">
                    <a:solidFill>
                      <a:srgbClr val="FF0000"/>
                    </a:solidFill>
                    <a:latin typeface="Arial"/>
                    <a:cs typeface="Arial"/>
                  </a:rPr>
                  <a:t>ϑ</a:t>
                </a:r>
                <a:r>
                  <a:rPr lang="en-GB" i="1" baseline="-250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r</a:t>
                </a:r>
                <a:endParaRPr lang="en-GB" i="1" baseline="-25000" dirty="0" smtClean="0">
                  <a:solidFill>
                    <a:schemeClr val="tx1"/>
                  </a:solidFill>
                  <a:latin typeface="Arial"/>
                  <a:cs typeface="Arial"/>
                </a:endParaRPr>
              </a:p>
              <a:p>
                <a:endParaRPr lang="en-GB" i="1" baseline="-25000" dirty="0">
                  <a:solidFill>
                    <a:srgbClr val="FF0000"/>
                  </a:solidFill>
                  <a:latin typeface="Arial"/>
                  <a:cs typeface="Arial"/>
                </a:endParaRPr>
              </a:p>
              <a:p>
                <a:r>
                  <a:rPr lang="en-GB" b="1" u="sng" dirty="0" smtClean="0">
                    <a:solidFill>
                      <a:srgbClr val="00007D"/>
                    </a:solidFill>
                  </a:rPr>
                  <a:t>Solution:</a:t>
                </a:r>
              </a:p>
              <a:p>
                <a:pPr lvl="1"/>
                <a:r>
                  <a:rPr lang="en-GB" dirty="0" smtClean="0">
                    <a:solidFill>
                      <a:srgbClr val="00007D"/>
                    </a:solidFill>
                  </a:rPr>
                  <a:t>Use mixed integer programming </a:t>
                </a:r>
                <a:r>
                  <a:rPr lang="en-GB" dirty="0">
                    <a:solidFill>
                      <a:srgbClr val="00007D"/>
                    </a:solidFill>
                  </a:rPr>
                  <a:t>(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MIP)</a:t>
                </a:r>
              </a:p>
              <a:p>
                <a:pPr lvl="1"/>
                <a:endParaRPr lang="en-GB" sz="900" dirty="0">
                  <a:solidFill>
                    <a:srgbClr val="00007D"/>
                  </a:solidFill>
                </a:endParaRPr>
              </a:p>
              <a:p>
                <a:pPr lvl="1"/>
                <a:r>
                  <a:rPr lang="en-GB" dirty="0" smtClean="0">
                    <a:solidFill>
                      <a:srgbClr val="00007D"/>
                    </a:solidFill>
                  </a:rPr>
                  <a:t>In the following slides, we explain the MIP formulation</a:t>
                </a:r>
                <a:endParaRPr lang="en-GB" dirty="0">
                  <a:solidFill>
                    <a:srgbClr val="00007D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950" y="808613"/>
                <a:ext cx="8315326" cy="3842783"/>
              </a:xfrm>
              <a:prstGeom prst="rect">
                <a:avLst/>
              </a:prstGeom>
              <a:blipFill rotWithShape="1">
                <a:blip r:embed="rId2"/>
                <a:stretch>
                  <a:fillRect l="-587" t="-794" r="-367" b="-15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92369" y="120099"/>
            <a:ext cx="841423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Marginal Contribution Nets (continued…)</a:t>
            </a:r>
            <a:endParaRPr lang="en-GB" sz="22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9968" y="2665532"/>
            <a:ext cx="8337307" cy="83014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329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5749" y="522863"/>
            <a:ext cx="8486776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007D"/>
                </a:solidFill>
              </a:rPr>
              <a:t>The MIP formulation is based on the observation </a:t>
            </a:r>
            <a:r>
              <a:rPr lang="en-GB" dirty="0">
                <a:solidFill>
                  <a:srgbClr val="00007D"/>
                </a:solidFill>
              </a:rPr>
              <a:t>that, for any two rules </a:t>
            </a:r>
            <a:r>
              <a:rPr lang="en-GB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i="1" dirty="0" smtClean="0">
                <a:solidFill>
                  <a:srgbClr val="FF0000"/>
                </a:solidFill>
              </a:rPr>
              <a:t>, </a:t>
            </a:r>
            <a:r>
              <a:rPr lang="en-GB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i="1" dirty="0" smtClean="0">
                <a:solidFill>
                  <a:srgbClr val="FF0000"/>
                </a:solidFill>
              </a:rPr>
              <a:t>'</a:t>
            </a:r>
            <a:r>
              <a:rPr lang="en-GB" dirty="0" smtClean="0">
                <a:solidFill>
                  <a:srgbClr val="00007D"/>
                </a:solidFill>
              </a:rPr>
              <a:t> the </a:t>
            </a:r>
            <a:r>
              <a:rPr lang="en-GB" dirty="0">
                <a:solidFill>
                  <a:srgbClr val="00007D"/>
                </a:solidFill>
              </a:rPr>
              <a:t>possible relations between </a:t>
            </a:r>
            <a:r>
              <a:rPr lang="en-GB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>
                <a:solidFill>
                  <a:srgbClr val="00007D"/>
                </a:solidFill>
              </a:rPr>
              <a:t>and </a:t>
            </a:r>
            <a:r>
              <a:rPr lang="en-GB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i="1" dirty="0" smtClean="0">
                <a:solidFill>
                  <a:srgbClr val="FF0000"/>
                </a:solidFill>
              </a:rPr>
              <a:t>'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>
                <a:solidFill>
                  <a:srgbClr val="00007D"/>
                </a:solidFill>
              </a:rPr>
              <a:t>can be classified </a:t>
            </a:r>
            <a:r>
              <a:rPr lang="en-GB" dirty="0" smtClean="0">
                <a:solidFill>
                  <a:srgbClr val="00007D"/>
                </a:solidFill>
              </a:rPr>
              <a:t>into 4 classes:</a:t>
            </a:r>
          </a:p>
          <a:p>
            <a:pPr lvl="1"/>
            <a:endParaRPr lang="en-GB" sz="1200" dirty="0">
              <a:solidFill>
                <a:srgbClr val="00007D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>
                <a:solidFill>
                  <a:srgbClr val="00007D"/>
                </a:solidFill>
              </a:rPr>
              <a:t>Incompatible </a:t>
            </a:r>
            <a:r>
              <a:rPr lang="en-GB" b="1" dirty="0">
                <a:solidFill>
                  <a:srgbClr val="00007D"/>
                </a:solidFill>
              </a:rPr>
              <a:t>(</a:t>
            </a:r>
            <a:r>
              <a:rPr lang="en-GB" b="1" dirty="0">
                <a:solidFill>
                  <a:srgbClr val="02AE06"/>
                </a:solidFill>
              </a:rPr>
              <a:t>IC</a:t>
            </a:r>
            <a:r>
              <a:rPr lang="en-GB" b="1" dirty="0" smtClean="0">
                <a:solidFill>
                  <a:srgbClr val="00007D"/>
                </a:solidFill>
              </a:rPr>
              <a:t>)</a:t>
            </a:r>
            <a:r>
              <a:rPr lang="en-GB" dirty="0" smtClean="0">
                <a:solidFill>
                  <a:srgbClr val="00007D"/>
                </a:solidFill>
              </a:rPr>
              <a:t>: </a:t>
            </a:r>
            <a:r>
              <a:rPr lang="en-GB" dirty="0">
                <a:solidFill>
                  <a:srgbClr val="00007D"/>
                </a:solidFill>
              </a:rPr>
              <a:t>This is when </a:t>
            </a:r>
            <a:r>
              <a:rPr lang="en-GB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i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∩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2200" i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2200" i="1" baseline="-25000" dirty="0" smtClean="0">
                <a:solidFill>
                  <a:srgbClr val="FF0000"/>
                </a:solidFill>
              </a:rPr>
              <a:t>'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 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</a:rPr>
              <a:t>≠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Ø </a:t>
            </a:r>
            <a:r>
              <a:rPr lang="en-GB" dirty="0" smtClean="0">
                <a:solidFill>
                  <a:srgbClr val="00007D"/>
                </a:solidFill>
              </a:rPr>
              <a:t>and (</a:t>
            </a:r>
            <a:r>
              <a:rPr lang="en-GB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i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</a:rPr>
              <a:t>∩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GB" sz="2200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2200" i="1" baseline="-25000" dirty="0">
                <a:solidFill>
                  <a:srgbClr val="FF0000"/>
                </a:solidFill>
              </a:rPr>
              <a:t>'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</a:rPr>
              <a:t> ≠</a:t>
            </a:r>
            <a:r>
              <a:rPr lang="en-GB" dirty="0">
                <a:solidFill>
                  <a:srgbClr val="00007D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Ø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>
                <a:solidFill>
                  <a:srgbClr val="00007D"/>
                </a:solidFill>
              </a:rPr>
              <a:t>or </a:t>
            </a:r>
            <a:r>
              <a:rPr lang="en-GB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i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i="1" baseline="-25000" dirty="0">
                <a:solidFill>
                  <a:srgbClr val="FF0000"/>
                </a:solidFill>
              </a:rPr>
              <a:t>'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∩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GB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≠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Ø</a:t>
            </a:r>
            <a:r>
              <a:rPr lang="en-GB" dirty="0" smtClean="0">
                <a:solidFill>
                  <a:srgbClr val="00007D"/>
                </a:solidFill>
              </a:rPr>
              <a:t>).</a:t>
            </a:r>
          </a:p>
          <a:p>
            <a:pPr lvl="2"/>
            <a:endParaRPr lang="en-GB" sz="1500" u="sng" dirty="0" smtClean="0">
              <a:solidFill>
                <a:srgbClr val="00007D"/>
              </a:solidFill>
            </a:endParaRPr>
          </a:p>
          <a:p>
            <a:pPr lvl="1"/>
            <a:r>
              <a:rPr lang="en-GB" u="sng" dirty="0" smtClean="0">
                <a:solidFill>
                  <a:srgbClr val="00007D"/>
                </a:solidFill>
              </a:rPr>
              <a:t>Example: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({a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,a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},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Ø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GB" dirty="0">
                <a:solidFill>
                  <a:srgbClr val="FF0000"/>
                </a:solidFill>
                <a:sym typeface="Symbol"/>
              </a:rPr>
              <a:t>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l-GR" dirty="0" smtClean="0">
                <a:solidFill>
                  <a:srgbClr val="FF0000"/>
                </a:solidFill>
                <a:latin typeface="Arial"/>
                <a:cs typeface="Arial"/>
              </a:rPr>
              <a:t>ϑ</a:t>
            </a:r>
            <a:r>
              <a:rPr lang="en-GB" baseline="-25000" dirty="0" smtClean="0">
                <a:solidFill>
                  <a:srgbClr val="FF0000"/>
                </a:solidFill>
                <a:latin typeface="Arial"/>
                <a:cs typeface="Arial"/>
              </a:rPr>
              <a:t>1</a:t>
            </a:r>
            <a:r>
              <a:rPr lang="en-GB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smtClean="0">
                <a:solidFill>
                  <a:srgbClr val="00007D"/>
                </a:solidFill>
              </a:rPr>
              <a:t>and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({a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,a</a:t>
            </a:r>
            <a:r>
              <a:rPr lang="en-GB" baseline="-25000" dirty="0" smtClean="0">
                <a:solidFill>
                  <a:srgbClr val="FF0000"/>
                </a:solidFill>
              </a:rPr>
              <a:t>3</a:t>
            </a:r>
            <a:r>
              <a:rPr lang="en-GB" dirty="0" smtClean="0">
                <a:solidFill>
                  <a:srgbClr val="FF0000"/>
                </a:solidFill>
              </a:rPr>
              <a:t>},{a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})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GB" dirty="0">
                <a:solidFill>
                  <a:srgbClr val="FF0000"/>
                </a:solidFill>
                <a:sym typeface="Symbol"/>
              </a:rPr>
              <a:t>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l-GR" dirty="0" smtClean="0">
                <a:solidFill>
                  <a:srgbClr val="FF0000"/>
                </a:solidFill>
                <a:latin typeface="Arial"/>
                <a:cs typeface="Arial"/>
              </a:rPr>
              <a:t>ϑ</a:t>
            </a:r>
            <a:r>
              <a:rPr lang="en-GB" i="1" baseline="-25000" dirty="0" smtClean="0">
                <a:solidFill>
                  <a:srgbClr val="FF0000"/>
                </a:solidFill>
                <a:latin typeface="Arial"/>
                <a:cs typeface="Arial"/>
              </a:rPr>
              <a:t>2</a:t>
            </a:r>
            <a:r>
              <a:rPr lang="en-GB" dirty="0" smtClean="0"/>
              <a:t> </a:t>
            </a:r>
            <a:r>
              <a:rPr lang="en-GB" dirty="0">
                <a:solidFill>
                  <a:srgbClr val="00007D"/>
                </a:solidFill>
              </a:rPr>
              <a:t>are not applicable at the </a:t>
            </a:r>
            <a:r>
              <a:rPr lang="en-GB" dirty="0" smtClean="0">
                <a:solidFill>
                  <a:srgbClr val="00007D"/>
                </a:solidFill>
              </a:rPr>
              <a:t>same time, because: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>
                <a:solidFill>
                  <a:srgbClr val="00007D"/>
                </a:solidFill>
              </a:rPr>
              <a:t>the 1</a:t>
            </a:r>
            <a:r>
              <a:rPr lang="en-GB" baseline="30000" dirty="0" smtClean="0">
                <a:solidFill>
                  <a:srgbClr val="00007D"/>
                </a:solidFill>
              </a:rPr>
              <a:t>st</a:t>
            </a:r>
            <a:r>
              <a:rPr lang="en-GB" dirty="0" smtClean="0">
                <a:solidFill>
                  <a:srgbClr val="00007D"/>
                </a:solidFill>
              </a:rPr>
              <a:t> rule requires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>
                <a:solidFill>
                  <a:srgbClr val="00007D"/>
                </a:solidFill>
              </a:rPr>
              <a:t>and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>
                <a:solidFill>
                  <a:srgbClr val="00007D"/>
                </a:solidFill>
              </a:rPr>
              <a:t>to appear together in a </a:t>
            </a:r>
            <a:r>
              <a:rPr lang="en-GB" dirty="0" smtClean="0">
                <a:solidFill>
                  <a:srgbClr val="00007D"/>
                </a:solidFill>
              </a:rPr>
              <a:t>coalition,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GB" dirty="0" smtClean="0">
                <a:solidFill>
                  <a:srgbClr val="00007D"/>
                </a:solidFill>
              </a:rPr>
              <a:t>the 2</a:t>
            </a:r>
            <a:r>
              <a:rPr lang="en-GB" baseline="30000" dirty="0" smtClean="0">
                <a:solidFill>
                  <a:srgbClr val="00007D"/>
                </a:solidFill>
              </a:rPr>
              <a:t>nd</a:t>
            </a:r>
            <a:r>
              <a:rPr lang="en-GB" dirty="0" smtClean="0">
                <a:solidFill>
                  <a:srgbClr val="00007D"/>
                </a:solidFill>
              </a:rPr>
              <a:t> rule requires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00007D"/>
                </a:solidFill>
              </a:rPr>
              <a:t> and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3</a:t>
            </a:r>
            <a:r>
              <a:rPr lang="en-GB" dirty="0" smtClean="0">
                <a:solidFill>
                  <a:srgbClr val="00007D"/>
                </a:solidFill>
              </a:rPr>
              <a:t> to appear together in a coalition that does not contain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endParaRPr lang="en-GB" dirty="0">
              <a:solidFill>
                <a:srgbClr val="FF0000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GB" sz="1500" dirty="0" smtClean="0">
              <a:solidFill>
                <a:srgbClr val="00007D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>
                <a:solidFill>
                  <a:srgbClr val="00007D"/>
                </a:solidFill>
              </a:rPr>
              <a:t>Compatible on </a:t>
            </a:r>
            <a:r>
              <a:rPr lang="en-GB" b="1" dirty="0">
                <a:solidFill>
                  <a:srgbClr val="00007D"/>
                </a:solidFill>
              </a:rPr>
              <a:t>same coalition (</a:t>
            </a:r>
            <a:r>
              <a:rPr lang="en-GB" b="1" dirty="0">
                <a:solidFill>
                  <a:srgbClr val="02AE06"/>
                </a:solidFill>
              </a:rPr>
              <a:t>CS</a:t>
            </a:r>
            <a:r>
              <a:rPr lang="en-GB" b="1" dirty="0" smtClean="0">
                <a:solidFill>
                  <a:srgbClr val="00007D"/>
                </a:solidFill>
              </a:rPr>
              <a:t>):</a:t>
            </a:r>
            <a:r>
              <a:rPr lang="en-GB" dirty="0" smtClean="0">
                <a:solidFill>
                  <a:srgbClr val="00007D"/>
                </a:solidFill>
              </a:rPr>
              <a:t> when </a:t>
            </a:r>
            <a:r>
              <a:rPr lang="en-GB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i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</a:rPr>
              <a:t>∩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2200" i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2200" i="1" baseline="-25000" dirty="0">
                <a:solidFill>
                  <a:srgbClr val="FF0000"/>
                </a:solidFill>
              </a:rPr>
              <a:t>'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</a:rPr>
              <a:t> ≠</a:t>
            </a:r>
            <a:r>
              <a:rPr lang="en-GB" dirty="0">
                <a:solidFill>
                  <a:srgbClr val="00007D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Ø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>
                <a:solidFill>
                  <a:srgbClr val="00007D"/>
                </a:solidFill>
              </a:rPr>
              <a:t>and </a:t>
            </a:r>
            <a:r>
              <a:rPr lang="en-GB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i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</a:rPr>
              <a:t>∩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GB" sz="2200" i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2200" i="1" baseline="-25000" dirty="0">
                <a:solidFill>
                  <a:srgbClr val="FF0000"/>
                </a:solidFill>
              </a:rPr>
              <a:t>'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=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i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i="1" baseline="-25000" dirty="0">
                <a:solidFill>
                  <a:srgbClr val="FF0000"/>
                </a:solidFill>
              </a:rPr>
              <a:t>' 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</a:rPr>
              <a:t>∩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GB" i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=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Ø</a:t>
            </a:r>
            <a:endParaRPr lang="en-GB" dirty="0" smtClean="0">
              <a:solidFill>
                <a:srgbClr val="00007D"/>
              </a:solidFill>
            </a:endParaRPr>
          </a:p>
          <a:p>
            <a:pPr lvl="1"/>
            <a:endParaRPr lang="en-GB" sz="1500" u="sng" dirty="0" smtClean="0">
              <a:solidFill>
                <a:srgbClr val="00007D"/>
              </a:solidFill>
            </a:endParaRPr>
          </a:p>
          <a:p>
            <a:pPr lvl="1"/>
            <a:r>
              <a:rPr lang="en-GB" u="sng" dirty="0" smtClean="0">
                <a:solidFill>
                  <a:srgbClr val="00007D"/>
                </a:solidFill>
              </a:rPr>
              <a:t>Example: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({a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,a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},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Ø</a:t>
            </a:r>
            <a:r>
              <a:rPr lang="en-GB" dirty="0">
                <a:solidFill>
                  <a:srgbClr val="FF0000"/>
                </a:solidFill>
              </a:rPr>
              <a:t>)</a:t>
            </a:r>
            <a:r>
              <a:rPr lang="en-GB" dirty="0">
                <a:solidFill>
                  <a:srgbClr val="FF0000"/>
                </a:solidFill>
                <a:sym typeface="Symbol"/>
              </a:rPr>
              <a:t> 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l-GR" dirty="0">
                <a:solidFill>
                  <a:srgbClr val="FF0000"/>
                </a:solidFill>
                <a:latin typeface="Arial"/>
                <a:cs typeface="Arial"/>
              </a:rPr>
              <a:t>ϑ</a:t>
            </a:r>
            <a:r>
              <a:rPr lang="en-GB" baseline="-25000" dirty="0">
                <a:solidFill>
                  <a:srgbClr val="FF0000"/>
                </a:solidFill>
                <a:latin typeface="Arial"/>
                <a:cs typeface="Arial"/>
              </a:rPr>
              <a:t>1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>
                <a:solidFill>
                  <a:srgbClr val="00007D"/>
                </a:solidFill>
              </a:rPr>
              <a:t>and </a:t>
            </a:r>
            <a:r>
              <a:rPr lang="en-GB" dirty="0" smtClean="0">
                <a:solidFill>
                  <a:srgbClr val="FF0000"/>
                </a:solidFill>
              </a:rPr>
              <a:t>({a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,a</a:t>
            </a:r>
            <a:r>
              <a:rPr lang="en-GB" baseline="-25000" dirty="0" smtClean="0">
                <a:solidFill>
                  <a:srgbClr val="FF0000"/>
                </a:solidFill>
              </a:rPr>
              <a:t>3</a:t>
            </a:r>
            <a:r>
              <a:rPr lang="en-GB" dirty="0" smtClean="0">
                <a:solidFill>
                  <a:srgbClr val="FF0000"/>
                </a:solidFill>
              </a:rPr>
              <a:t>},{a</a:t>
            </a:r>
            <a:r>
              <a:rPr lang="en-GB" baseline="-25000" dirty="0" smtClean="0">
                <a:solidFill>
                  <a:srgbClr val="FF0000"/>
                </a:solidFill>
              </a:rPr>
              <a:t>4</a:t>
            </a:r>
            <a:r>
              <a:rPr lang="en-GB" dirty="0">
                <a:solidFill>
                  <a:srgbClr val="FF0000"/>
                </a:solidFill>
              </a:rPr>
              <a:t> })</a:t>
            </a:r>
            <a:r>
              <a:rPr lang="en-GB" dirty="0">
                <a:solidFill>
                  <a:srgbClr val="FF0000"/>
                </a:solidFill>
                <a:sym typeface="Symbol"/>
              </a:rPr>
              <a:t> 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l-GR" dirty="0">
                <a:solidFill>
                  <a:srgbClr val="FF0000"/>
                </a:solidFill>
                <a:latin typeface="Arial"/>
                <a:cs typeface="Arial"/>
              </a:rPr>
              <a:t>ϑ</a:t>
            </a:r>
            <a:r>
              <a:rPr lang="en-GB" i="1" baseline="-25000" dirty="0">
                <a:solidFill>
                  <a:srgbClr val="FF0000"/>
                </a:solidFill>
                <a:latin typeface="Arial"/>
                <a:cs typeface="Arial"/>
              </a:rPr>
              <a:t>2</a:t>
            </a:r>
            <a:r>
              <a:rPr lang="en-GB" dirty="0">
                <a:solidFill>
                  <a:srgbClr val="00007D"/>
                </a:solidFill>
              </a:rPr>
              <a:t> are applicable </a:t>
            </a:r>
            <a:r>
              <a:rPr lang="en-GB" i="1" dirty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at the same time</a:t>
            </a:r>
            <a:r>
              <a:rPr lang="en-GB" dirty="0">
                <a:solidFill>
                  <a:srgbClr val="00007D"/>
                </a:solidFill>
              </a:rPr>
              <a:t> in </a:t>
            </a:r>
            <a:r>
              <a:rPr lang="en-GB" dirty="0" smtClean="0">
                <a:solidFill>
                  <a:srgbClr val="00007D"/>
                </a:solidFill>
              </a:rPr>
              <a:t>any </a:t>
            </a:r>
            <a:r>
              <a:rPr lang="en-GB" dirty="0">
                <a:solidFill>
                  <a:srgbClr val="00007D"/>
                </a:solidFill>
              </a:rPr>
              <a:t>coalition structure </a:t>
            </a:r>
            <a:r>
              <a:rPr lang="en-GB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CS</a:t>
            </a:r>
            <a:r>
              <a:rPr lang="en-GB" dirty="0" smtClean="0">
                <a:solidFill>
                  <a:srgbClr val="00007D"/>
                </a:solidFill>
              </a:rPr>
              <a:t> that contains a coalition </a:t>
            </a:r>
            <a:r>
              <a:rPr lang="en-GB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dirty="0" smtClean="0">
                <a:solidFill>
                  <a:srgbClr val="00007D"/>
                </a:solidFill>
              </a:rPr>
              <a:t>, where </a:t>
            </a:r>
            <a:r>
              <a:rPr lang="en-GB" dirty="0">
                <a:solidFill>
                  <a:srgbClr val="00007D"/>
                </a:solidFill>
              </a:rPr>
              <a:t>that </a:t>
            </a:r>
            <a:r>
              <a:rPr lang="en-GB" dirty="0" smtClean="0">
                <a:solidFill>
                  <a:srgbClr val="FF0000"/>
                </a:solidFill>
              </a:rPr>
              <a:t>{a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,a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,a</a:t>
            </a:r>
            <a:r>
              <a:rPr lang="en-GB" baseline="-25000" dirty="0" smtClean="0">
                <a:solidFill>
                  <a:srgbClr val="FF0000"/>
                </a:solidFill>
              </a:rPr>
              <a:t>3</a:t>
            </a:r>
            <a:r>
              <a:rPr lang="en-GB" dirty="0" smtClean="0">
                <a:solidFill>
                  <a:srgbClr val="FF0000"/>
                </a:solidFill>
              </a:rPr>
              <a:t>}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⊆</a:t>
            </a:r>
            <a:r>
              <a:rPr lang="en-GB" dirty="0" smtClean="0">
                <a:solidFill>
                  <a:srgbClr val="FF0000"/>
                </a:solidFill>
              </a:rPr>
              <a:t> C </a:t>
            </a:r>
            <a:r>
              <a:rPr lang="en-GB" dirty="0">
                <a:solidFill>
                  <a:srgbClr val="00007D"/>
                </a:solidFill>
              </a:rPr>
              <a:t>and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4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∉</a:t>
            </a:r>
            <a:r>
              <a:rPr lang="en-GB" dirty="0" smtClean="0">
                <a:solidFill>
                  <a:srgbClr val="FF0000"/>
                </a:solidFill>
              </a:rPr>
              <a:t> C</a:t>
            </a:r>
            <a:r>
              <a:rPr lang="en-GB" dirty="0" smtClean="0">
                <a:solidFill>
                  <a:srgbClr val="00007D"/>
                </a:solidFill>
              </a:rPr>
              <a:t>). </a:t>
            </a:r>
            <a:r>
              <a:rPr lang="en-GB" b="1" dirty="0" smtClean="0">
                <a:solidFill>
                  <a:srgbClr val="00007D"/>
                </a:solidFill>
              </a:rPr>
              <a:t>Note:</a:t>
            </a:r>
            <a:r>
              <a:rPr lang="en-GB" i="1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 both rules apply to the same coalition.</a:t>
            </a:r>
            <a:endParaRPr lang="en-GB" i="1" dirty="0">
              <a:solidFill>
                <a:srgbClr val="00007D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7675" lvl="1"/>
            <a:endParaRPr lang="en-GB" sz="1500" dirty="0" smtClean="0">
              <a:solidFill>
                <a:srgbClr val="00007D"/>
              </a:solidFill>
            </a:endParaRPr>
          </a:p>
          <a:p>
            <a:pPr marL="333375" indent="-342900">
              <a:buFont typeface="+mj-lt"/>
              <a:buAutoNum type="arabicPeriod"/>
            </a:pPr>
            <a:r>
              <a:rPr lang="en-GB" b="1" dirty="0" smtClean="0">
                <a:solidFill>
                  <a:srgbClr val="00007D"/>
                </a:solidFill>
              </a:rPr>
              <a:t>Compatible </a:t>
            </a:r>
            <a:r>
              <a:rPr lang="en-GB" b="1" dirty="0">
                <a:solidFill>
                  <a:srgbClr val="00007D"/>
                </a:solidFill>
              </a:rPr>
              <a:t>on different coalitions (</a:t>
            </a:r>
            <a:r>
              <a:rPr lang="en-GB" b="1" dirty="0">
                <a:solidFill>
                  <a:srgbClr val="02AE06"/>
                </a:solidFill>
              </a:rPr>
              <a:t>CD</a:t>
            </a:r>
            <a:r>
              <a:rPr lang="en-GB" b="1" dirty="0" smtClean="0">
                <a:solidFill>
                  <a:srgbClr val="00007D"/>
                </a:solidFill>
              </a:rPr>
              <a:t>):</a:t>
            </a:r>
            <a:r>
              <a:rPr lang="en-GB" dirty="0">
                <a:solidFill>
                  <a:srgbClr val="00007D"/>
                </a:solidFill>
              </a:rPr>
              <a:t> </a:t>
            </a:r>
            <a:r>
              <a:rPr lang="en-GB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i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</a:rPr>
              <a:t>∩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2200" i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2200" i="1" baseline="-25000" dirty="0">
                <a:solidFill>
                  <a:srgbClr val="FF0000"/>
                </a:solidFill>
              </a:rPr>
              <a:t>'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=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Ø </a:t>
            </a:r>
            <a:r>
              <a:rPr lang="en-GB" dirty="0">
                <a:solidFill>
                  <a:srgbClr val="00007D"/>
                </a:solidFill>
              </a:rPr>
              <a:t>and (</a:t>
            </a:r>
            <a:r>
              <a:rPr lang="en-GB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i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</a:rPr>
              <a:t>∩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GB" sz="2200" i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2200" i="1" baseline="-25000" dirty="0">
                <a:solidFill>
                  <a:srgbClr val="FF0000"/>
                </a:solidFill>
              </a:rPr>
              <a:t>'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≠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Ø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>
                <a:solidFill>
                  <a:srgbClr val="00007D"/>
                </a:solidFill>
              </a:rPr>
              <a:t>or </a:t>
            </a:r>
            <a:r>
              <a:rPr lang="en-GB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i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i="1" baseline="-25000" dirty="0">
                <a:solidFill>
                  <a:srgbClr val="FF0000"/>
                </a:solidFill>
              </a:rPr>
              <a:t>' 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</a:rPr>
              <a:t>∩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GB" i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≠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Ø</a:t>
            </a:r>
            <a:r>
              <a:rPr lang="en-GB" dirty="0" smtClean="0">
                <a:solidFill>
                  <a:srgbClr val="00007D"/>
                </a:solidFill>
              </a:rPr>
              <a:t>)</a:t>
            </a:r>
          </a:p>
          <a:p>
            <a:pPr marL="447675" lvl="1"/>
            <a:endParaRPr lang="en-GB" sz="1500" u="sng" dirty="0" smtClean="0">
              <a:solidFill>
                <a:srgbClr val="00007D"/>
              </a:solidFill>
            </a:endParaRPr>
          </a:p>
          <a:p>
            <a:pPr marL="447675" lvl="1"/>
            <a:r>
              <a:rPr lang="en-GB" u="sng" dirty="0" smtClean="0">
                <a:solidFill>
                  <a:srgbClr val="00007D"/>
                </a:solidFill>
              </a:rPr>
              <a:t>Example: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({a</a:t>
            </a:r>
            <a:r>
              <a:rPr lang="en-GB" baseline="-25000" dirty="0">
                <a:solidFill>
                  <a:srgbClr val="FF0000"/>
                </a:solidFill>
              </a:rPr>
              <a:t>1</a:t>
            </a:r>
            <a:r>
              <a:rPr lang="en-GB" dirty="0">
                <a:solidFill>
                  <a:srgbClr val="FF0000"/>
                </a:solidFill>
              </a:rPr>
              <a:t>,a</a:t>
            </a:r>
            <a:r>
              <a:rPr lang="en-GB" baseline="-25000" dirty="0">
                <a:solidFill>
                  <a:srgbClr val="FF0000"/>
                </a:solidFill>
              </a:rPr>
              <a:t>2</a:t>
            </a:r>
            <a:r>
              <a:rPr lang="en-GB" dirty="0">
                <a:solidFill>
                  <a:srgbClr val="FF0000"/>
                </a:solidFill>
              </a:rPr>
              <a:t>},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Ø</a:t>
            </a:r>
            <a:r>
              <a:rPr lang="en-GB" dirty="0">
                <a:solidFill>
                  <a:srgbClr val="FF0000"/>
                </a:solidFill>
              </a:rPr>
              <a:t>)</a:t>
            </a:r>
            <a:r>
              <a:rPr lang="en-GB" dirty="0">
                <a:solidFill>
                  <a:srgbClr val="FF0000"/>
                </a:solidFill>
                <a:sym typeface="Symbol"/>
              </a:rPr>
              <a:t> 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l-GR" dirty="0">
                <a:solidFill>
                  <a:srgbClr val="FF0000"/>
                </a:solidFill>
                <a:latin typeface="Arial"/>
                <a:cs typeface="Arial"/>
              </a:rPr>
              <a:t>ϑ</a:t>
            </a:r>
            <a:r>
              <a:rPr lang="en-GB" baseline="-25000" dirty="0">
                <a:solidFill>
                  <a:srgbClr val="FF0000"/>
                </a:solidFill>
                <a:latin typeface="Arial"/>
                <a:cs typeface="Arial"/>
              </a:rPr>
              <a:t>1</a:t>
            </a:r>
            <a:r>
              <a:rPr lang="en-GB" dirty="0">
                <a:solidFill>
                  <a:srgbClr val="00007D"/>
                </a:solidFill>
              </a:rPr>
              <a:t> and </a:t>
            </a:r>
            <a:r>
              <a:rPr lang="en-GB" dirty="0">
                <a:solidFill>
                  <a:srgbClr val="FF0000"/>
                </a:solidFill>
              </a:rPr>
              <a:t>({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3</a:t>
            </a:r>
            <a:r>
              <a:rPr lang="en-GB" dirty="0" smtClean="0">
                <a:solidFill>
                  <a:srgbClr val="FF0000"/>
                </a:solidFill>
              </a:rPr>
              <a:t>,a</a:t>
            </a:r>
            <a:r>
              <a:rPr lang="en-GB" baseline="-25000" dirty="0" smtClean="0">
                <a:solidFill>
                  <a:srgbClr val="FF0000"/>
                </a:solidFill>
              </a:rPr>
              <a:t>4</a:t>
            </a:r>
            <a:r>
              <a:rPr lang="en-GB" dirty="0" smtClean="0">
                <a:solidFill>
                  <a:srgbClr val="FF0000"/>
                </a:solidFill>
              </a:rPr>
              <a:t>},{a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})</a:t>
            </a:r>
            <a:r>
              <a:rPr lang="en-GB" dirty="0">
                <a:solidFill>
                  <a:srgbClr val="FF0000"/>
                </a:solidFill>
                <a:sym typeface="Symbol"/>
              </a:rPr>
              <a:t> 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l-GR" dirty="0">
                <a:solidFill>
                  <a:srgbClr val="FF0000"/>
                </a:solidFill>
                <a:latin typeface="Arial"/>
                <a:cs typeface="Arial"/>
              </a:rPr>
              <a:t>ϑ</a:t>
            </a:r>
            <a:r>
              <a:rPr lang="en-GB" i="1" baseline="-25000" dirty="0" smtClean="0">
                <a:solidFill>
                  <a:srgbClr val="FF0000"/>
                </a:solidFill>
                <a:latin typeface="Arial"/>
                <a:cs typeface="Arial"/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00007D"/>
                </a:solidFill>
              </a:rPr>
              <a:t>are applicable at the same time in some </a:t>
            </a:r>
            <a:r>
              <a:rPr lang="en-GB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CS</a:t>
            </a:r>
            <a:r>
              <a:rPr lang="en-GB" i="1" dirty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smtClean="0">
                <a:solidFill>
                  <a:srgbClr val="00007D"/>
                </a:solidFill>
              </a:rPr>
              <a:t>as </a:t>
            </a:r>
            <a:r>
              <a:rPr lang="en-GB" dirty="0">
                <a:solidFill>
                  <a:srgbClr val="00007D"/>
                </a:solidFill>
              </a:rPr>
              <a:t>long as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00007D"/>
                </a:solidFill>
              </a:rPr>
              <a:t>,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>
                <a:solidFill>
                  <a:srgbClr val="00007D"/>
                </a:solidFill>
              </a:rPr>
              <a:t>appear in a </a:t>
            </a:r>
            <a:r>
              <a:rPr lang="en-GB" dirty="0" smtClean="0">
                <a:solidFill>
                  <a:srgbClr val="00007D"/>
                </a:solidFill>
              </a:rPr>
              <a:t>coalition, and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3</a:t>
            </a:r>
            <a:r>
              <a:rPr lang="en-GB" dirty="0" smtClean="0">
                <a:solidFill>
                  <a:srgbClr val="00007D"/>
                </a:solidFill>
              </a:rPr>
              <a:t>,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baseline="-25000" dirty="0" smtClean="0">
                <a:solidFill>
                  <a:srgbClr val="FF0000"/>
                </a:solidFill>
              </a:rPr>
              <a:t>4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>
                <a:solidFill>
                  <a:srgbClr val="00007D"/>
                </a:solidFill>
              </a:rPr>
              <a:t>appear in a different </a:t>
            </a:r>
            <a:r>
              <a:rPr lang="en-GB" dirty="0" smtClean="0">
                <a:solidFill>
                  <a:srgbClr val="00007D"/>
                </a:solidFill>
              </a:rPr>
              <a:t>one.</a:t>
            </a:r>
          </a:p>
          <a:p>
            <a:pPr marL="447675" lvl="1"/>
            <a:endParaRPr lang="en-GB" sz="1500" dirty="0">
              <a:solidFill>
                <a:srgbClr val="00007D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b="1" dirty="0" smtClean="0">
                <a:solidFill>
                  <a:srgbClr val="00007D"/>
                </a:solidFill>
              </a:rPr>
              <a:t>Independent </a:t>
            </a:r>
            <a:r>
              <a:rPr lang="en-GB" b="1" dirty="0">
                <a:solidFill>
                  <a:srgbClr val="00007D"/>
                </a:solidFill>
              </a:rPr>
              <a:t>(</a:t>
            </a:r>
            <a:r>
              <a:rPr lang="en-GB" b="1" dirty="0">
                <a:solidFill>
                  <a:srgbClr val="02AE06"/>
                </a:solidFill>
              </a:rPr>
              <a:t>ID</a:t>
            </a:r>
            <a:r>
              <a:rPr lang="en-GB" b="1" dirty="0" smtClean="0">
                <a:solidFill>
                  <a:srgbClr val="00007D"/>
                </a:solidFill>
              </a:rPr>
              <a:t>):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>
                <a:solidFill>
                  <a:srgbClr val="00007D"/>
                </a:solidFill>
              </a:rPr>
              <a:t>This is when </a:t>
            </a:r>
            <a:r>
              <a:rPr lang="en-GB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i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</a:rPr>
              <a:t>∩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2200" i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2200" i="1" baseline="-25000" dirty="0">
                <a:solidFill>
                  <a:srgbClr val="FF0000"/>
                </a:solidFill>
              </a:rPr>
              <a:t>'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=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i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</a:rPr>
              <a:t>∩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GB" sz="2200" i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2200" i="1" baseline="-25000" dirty="0">
                <a:solidFill>
                  <a:srgbClr val="FF0000"/>
                </a:solidFill>
              </a:rPr>
              <a:t>'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</a:rPr>
              <a:t> =</a:t>
            </a:r>
            <a:r>
              <a:rPr lang="en-GB" dirty="0">
                <a:solidFill>
                  <a:srgbClr val="00007D"/>
                </a:solidFill>
              </a:rPr>
              <a:t> </a:t>
            </a:r>
            <a:r>
              <a:rPr lang="en-GB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i="1" baseline="-25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i="1" baseline="-25000" dirty="0">
                <a:solidFill>
                  <a:srgbClr val="FF0000"/>
                </a:solidFill>
              </a:rPr>
              <a:t>' 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</a:rPr>
              <a:t>∩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GB" i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</a:rPr>
              <a:t>=</a:t>
            </a:r>
            <a:r>
              <a:rPr lang="en-GB" dirty="0">
                <a:solidFill>
                  <a:srgbClr val="00007D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Ø</a:t>
            </a:r>
            <a:endParaRPr lang="en-GB" dirty="0">
              <a:solidFill>
                <a:srgbClr val="00007D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92369" y="120099"/>
            <a:ext cx="841423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Marginal Contribution Nets (continued…)</a:t>
            </a:r>
            <a:endParaRPr lang="en-GB" sz="22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52475" y="1771650"/>
            <a:ext cx="7905750" cy="1438275"/>
          </a:xfrm>
          <a:prstGeom prst="rect">
            <a:avLst/>
          </a:prstGeom>
          <a:noFill/>
          <a:ln w="12700">
            <a:solidFill>
              <a:srgbClr val="02AE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62000" y="3905250"/>
            <a:ext cx="7905750" cy="914400"/>
          </a:xfrm>
          <a:prstGeom prst="rect">
            <a:avLst/>
          </a:prstGeom>
          <a:noFill/>
          <a:ln w="12700">
            <a:solidFill>
              <a:srgbClr val="02AE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71525" y="5410199"/>
            <a:ext cx="7905750" cy="676275"/>
          </a:xfrm>
          <a:prstGeom prst="rect">
            <a:avLst/>
          </a:prstGeom>
          <a:noFill/>
          <a:ln w="12700">
            <a:solidFill>
              <a:srgbClr val="02AE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577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</p:bld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47700" y="732413"/>
            <a:ext cx="78581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007D"/>
                </a:solidFill>
              </a:rPr>
              <a:t>Graphical representation</a:t>
            </a:r>
            <a:r>
              <a:rPr lang="en-GB" dirty="0" smtClean="0">
                <a:solidFill>
                  <a:srgbClr val="00007D"/>
                </a:solidFill>
              </a:rPr>
              <a:t> (4 types of edges, representing the 4 types of relations)</a:t>
            </a:r>
            <a:endParaRPr lang="en-GB" dirty="0">
              <a:solidFill>
                <a:srgbClr val="00007D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92369" y="120099"/>
            <a:ext cx="841423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Marginal Contribution Nets (continued…)</a:t>
            </a:r>
            <a:endParaRPr lang="en-GB" sz="22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108404" y="1219179"/>
            <a:ext cx="4907863" cy="3276125"/>
            <a:chOff x="-1270165" y="1035067"/>
            <a:chExt cx="6505834" cy="4342816"/>
          </a:xfrm>
        </p:grpSpPr>
        <p:sp>
          <p:nvSpPr>
            <p:cNvPr id="7" name="Oval 6"/>
            <p:cNvSpPr/>
            <p:nvPr/>
          </p:nvSpPr>
          <p:spPr>
            <a:xfrm>
              <a:off x="-1270165" y="1114100"/>
              <a:ext cx="1752352" cy="117263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200" baseline="-25000" dirty="0">
                <a:solidFill>
                  <a:prstClr val="black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-518676" y="1037804"/>
              <a:ext cx="507846" cy="509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2500" b="1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r</a:t>
              </a:r>
              <a:r>
                <a:rPr lang="en-GB" sz="2500" b="1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GB" sz="2500" b="1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1146971" y="1570399"/>
              <a:ext cx="1491336" cy="6527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6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en-GB" sz="1600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en-GB" sz="1600" i="1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GB" sz="16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= </a:t>
              </a:r>
              <a:r>
                <a:rPr lang="en-GB" sz="1600" dirty="0" smtClean="0">
                  <a:solidFill>
                    <a:prstClr val="black"/>
                  </a:solidFill>
                  <a:latin typeface="+mj-lt"/>
                  <a:cs typeface="Times New Roman" pitchFamily="18" charset="0"/>
                </a:rPr>
                <a:t>{</a:t>
              </a:r>
              <a:r>
                <a:rPr lang="en-GB" sz="16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GB" sz="1600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en-GB" sz="16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,a</a:t>
              </a:r>
              <a:r>
                <a:rPr lang="en-GB" sz="1600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GB" sz="1600" dirty="0" smtClean="0">
                  <a:solidFill>
                    <a:prstClr val="black"/>
                  </a:solidFill>
                  <a:latin typeface="+mj-lt"/>
                  <a:cs typeface="Times New Roman" pitchFamily="18" charset="0"/>
                </a:rPr>
                <a:t>}</a:t>
              </a:r>
              <a:r>
                <a:rPr lang="en-GB" sz="16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N</a:t>
              </a:r>
              <a:r>
                <a:rPr lang="en-GB" sz="1600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en-GB" sz="16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= </a:t>
              </a:r>
              <a:r>
                <a:rPr lang="en-GB" sz="1600" i="1" dirty="0" smtClean="0">
                  <a:solidFill>
                    <a:prstClr val="black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Ø</a:t>
              </a:r>
              <a:endParaRPr lang="en-GB" sz="1600" i="1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3409430" y="1111363"/>
              <a:ext cx="1752352" cy="117263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200" baseline="-25000" dirty="0">
                <a:solidFill>
                  <a:prstClr val="black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160918" y="1035067"/>
              <a:ext cx="566433" cy="509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2500" b="1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r</a:t>
              </a:r>
              <a:r>
                <a:rPr lang="en-GB" sz="2500" b="1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GB" sz="2500" b="1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586898" y="1567663"/>
              <a:ext cx="1540226" cy="6527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6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en-GB" sz="1600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GB" sz="1600" i="1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GB" sz="16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= </a:t>
              </a:r>
              <a:r>
                <a:rPr lang="en-GB" sz="1600" dirty="0" smtClean="0">
                  <a:solidFill>
                    <a:prstClr val="black"/>
                  </a:solidFill>
                  <a:latin typeface="+mj-lt"/>
                  <a:cs typeface="Times New Roman" pitchFamily="18" charset="0"/>
                </a:rPr>
                <a:t>{</a:t>
              </a:r>
              <a:r>
                <a:rPr lang="en-GB" sz="16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GB" sz="1600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GB" sz="16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,a</a:t>
              </a:r>
              <a:r>
                <a:rPr lang="en-GB" sz="1600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en-GB" sz="1600" dirty="0" smtClean="0">
                  <a:solidFill>
                    <a:prstClr val="black"/>
                  </a:solidFill>
                  <a:latin typeface="+mj-lt"/>
                  <a:cs typeface="Times New Roman" pitchFamily="18" charset="0"/>
                </a:rPr>
                <a:t>}</a:t>
              </a:r>
              <a:r>
                <a:rPr lang="en-GB" sz="16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N</a:t>
              </a:r>
              <a:r>
                <a:rPr lang="en-GB" sz="1600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GB" sz="16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= </a:t>
              </a:r>
              <a:r>
                <a:rPr lang="en-GB" sz="1600" i="1" dirty="0" smtClean="0">
                  <a:solidFill>
                    <a:prstClr val="black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Ø</a:t>
              </a:r>
              <a:endParaRPr lang="en-GB" sz="1600" i="1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-1270165" y="4205249"/>
              <a:ext cx="1752352" cy="117263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200" baseline="-25000" dirty="0">
                <a:solidFill>
                  <a:prstClr val="black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-951715" y="4625365"/>
              <a:ext cx="1191063" cy="6527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6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en-GB" sz="1600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en-GB" sz="1600" i="1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GB" sz="16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= </a:t>
              </a:r>
              <a:r>
                <a:rPr lang="en-GB" sz="1600" dirty="0" smtClean="0">
                  <a:solidFill>
                    <a:prstClr val="black"/>
                  </a:solidFill>
                  <a:latin typeface="+mj-lt"/>
                  <a:cs typeface="Times New Roman" pitchFamily="18" charset="0"/>
                </a:rPr>
                <a:t>{</a:t>
              </a:r>
              <a:r>
                <a:rPr lang="en-GB" sz="16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GB" sz="1600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en-GB" sz="1600" dirty="0" smtClean="0">
                  <a:solidFill>
                    <a:prstClr val="black"/>
                  </a:solidFill>
                  <a:latin typeface="+mj-lt"/>
                  <a:cs typeface="Times New Roman" pitchFamily="18" charset="0"/>
                </a:rPr>
                <a:t>}</a:t>
              </a:r>
              <a:r>
                <a:rPr lang="en-GB" sz="16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N</a:t>
              </a:r>
              <a:r>
                <a:rPr lang="en-GB" sz="1600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en-GB" sz="16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= </a:t>
              </a:r>
              <a:r>
                <a:rPr lang="en-GB" sz="1600" dirty="0">
                  <a:solidFill>
                    <a:prstClr val="black"/>
                  </a:solidFill>
                  <a:latin typeface="+mj-lt"/>
                  <a:cs typeface="Times New Roman" pitchFamily="18" charset="0"/>
                </a:rPr>
                <a:t>{</a:t>
              </a:r>
              <a:r>
                <a:rPr lang="en-GB" sz="16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GB" sz="1600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r>
                <a:rPr lang="en-GB" sz="1600" dirty="0" smtClean="0">
                  <a:solidFill>
                    <a:prstClr val="black"/>
                  </a:solidFill>
                  <a:latin typeface="+mj-lt"/>
                  <a:cs typeface="Times New Roman" pitchFamily="18" charset="0"/>
                </a:rPr>
                <a:t>}</a:t>
              </a:r>
              <a:endParaRPr lang="en-GB" sz="1600" i="1" baseline="-25000" dirty="0">
                <a:solidFill>
                  <a:prstClr val="black"/>
                </a:solidFill>
                <a:latin typeface="+mj-lt"/>
                <a:cs typeface="Times New Roman" pitchFamily="18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3407525" y="4205249"/>
              <a:ext cx="1752352" cy="117263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200" baseline="-25000" dirty="0">
                <a:solidFill>
                  <a:prstClr val="black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399587" y="4625365"/>
              <a:ext cx="1836082" cy="65278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6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en-GB" sz="1600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en-GB" sz="1600" i="1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GB" sz="16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= </a:t>
              </a:r>
              <a:r>
                <a:rPr lang="en-GB" sz="1600" dirty="0" smtClean="0">
                  <a:solidFill>
                    <a:prstClr val="black"/>
                  </a:solidFill>
                  <a:latin typeface="+mj-lt"/>
                  <a:cs typeface="Times New Roman" pitchFamily="18" charset="0"/>
                </a:rPr>
                <a:t>{</a:t>
              </a:r>
              <a:r>
                <a:rPr lang="en-GB" sz="16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GB" sz="1600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en-GB" sz="16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,a</a:t>
              </a:r>
              <a:r>
                <a:rPr lang="en-GB" sz="1600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en-GB" sz="16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,a</a:t>
              </a:r>
              <a:r>
                <a:rPr lang="en-GB" sz="1600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r>
                <a:rPr lang="en-GB" sz="1600" dirty="0" smtClean="0">
                  <a:solidFill>
                    <a:prstClr val="black"/>
                  </a:solidFill>
                  <a:latin typeface="+mj-lt"/>
                  <a:cs typeface="Times New Roman" pitchFamily="18" charset="0"/>
                </a:rPr>
                <a:t>}</a:t>
              </a:r>
              <a:r>
                <a:rPr lang="en-GB" sz="16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N</a:t>
              </a:r>
              <a:r>
                <a:rPr lang="en-GB" sz="1600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en-GB" sz="1600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= </a:t>
              </a:r>
              <a:r>
                <a:rPr lang="en-GB" sz="1600" dirty="0">
                  <a:solidFill>
                    <a:prstClr val="black"/>
                  </a:solidFill>
                  <a:latin typeface="+mj-lt"/>
                  <a:cs typeface="Times New Roman" pitchFamily="18" charset="0"/>
                </a:rPr>
                <a:t>{</a:t>
              </a:r>
              <a:r>
                <a:rPr lang="en-GB" sz="1600" i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GB" sz="1600" baseline="-25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en-GB" sz="1600" dirty="0">
                  <a:solidFill>
                    <a:prstClr val="black"/>
                  </a:solidFill>
                  <a:latin typeface="+mj-lt"/>
                  <a:cs typeface="Times New Roman" pitchFamily="18" charset="0"/>
                </a:rPr>
                <a:t>}</a:t>
              </a:r>
              <a:endParaRPr lang="en-GB" sz="1600" i="1" baseline="-25000" dirty="0">
                <a:solidFill>
                  <a:prstClr val="black"/>
                </a:solidFill>
                <a:latin typeface="+mj-lt"/>
                <a:cs typeface="Times New Roman" pitchFamily="18" charset="0"/>
              </a:endParaRPr>
            </a:p>
          </p:txBody>
        </p:sp>
        <p:cxnSp>
          <p:nvCxnSpPr>
            <p:cNvPr id="17" name="Straight Connector 16"/>
            <p:cNvCxnSpPr>
              <a:stCxn id="7" idx="6"/>
              <a:endCxn id="10" idx="2"/>
            </p:cNvCxnSpPr>
            <p:nvPr/>
          </p:nvCxnSpPr>
          <p:spPr>
            <a:xfrm flipV="1">
              <a:off x="482187" y="1697680"/>
              <a:ext cx="2927243" cy="2737"/>
            </a:xfrm>
            <a:prstGeom prst="line">
              <a:avLst/>
            </a:prstGeom>
            <a:ln w="38100">
              <a:solidFill>
                <a:srgbClr val="FF0000"/>
              </a:solidFill>
              <a:prstDash val="lgDashDot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13" idx="6"/>
              <a:endCxn id="15" idx="2"/>
            </p:cNvCxnSpPr>
            <p:nvPr/>
          </p:nvCxnSpPr>
          <p:spPr>
            <a:xfrm>
              <a:off x="482187" y="4791566"/>
              <a:ext cx="2925338" cy="0"/>
            </a:xfrm>
            <a:prstGeom prst="line">
              <a:avLst/>
            </a:prstGeom>
            <a:ln w="38100">
              <a:solidFill>
                <a:srgbClr val="00CC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stCxn id="13" idx="0"/>
              <a:endCxn id="7" idx="4"/>
            </p:cNvCxnSpPr>
            <p:nvPr/>
          </p:nvCxnSpPr>
          <p:spPr>
            <a:xfrm flipV="1">
              <a:off x="-393989" y="2286734"/>
              <a:ext cx="0" cy="1918515"/>
            </a:xfrm>
            <a:prstGeom prst="line">
              <a:avLst/>
            </a:prstGeom>
            <a:ln w="38100">
              <a:solidFill>
                <a:srgbClr val="0065FA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-540522" y="4128952"/>
              <a:ext cx="529692" cy="509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2500" b="1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r</a:t>
              </a:r>
              <a:r>
                <a:rPr lang="en-GB" sz="2500" b="1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en-GB" sz="2500" b="1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1" name="Straight Connector 20"/>
            <p:cNvCxnSpPr>
              <a:stCxn id="15" idx="0"/>
              <a:endCxn id="10" idx="4"/>
            </p:cNvCxnSpPr>
            <p:nvPr/>
          </p:nvCxnSpPr>
          <p:spPr>
            <a:xfrm flipV="1">
              <a:off x="4283701" y="2283997"/>
              <a:ext cx="1905" cy="1921252"/>
            </a:xfrm>
            <a:prstGeom prst="line">
              <a:avLst/>
            </a:prstGeom>
            <a:ln w="38100">
              <a:solidFill>
                <a:srgbClr val="FF0000"/>
              </a:solidFill>
              <a:prstDash val="lgDashDot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4126128" y="4128952"/>
              <a:ext cx="601224" cy="509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2500" b="1" i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r</a:t>
              </a:r>
              <a:r>
                <a:rPr lang="en-GB" sz="2500" b="1" baseline="-25000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GB" sz="2500" b="1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3" name="Straight Connector 22"/>
            <p:cNvCxnSpPr>
              <a:stCxn id="13" idx="7"/>
              <a:endCxn id="10" idx="3"/>
            </p:cNvCxnSpPr>
            <p:nvPr/>
          </p:nvCxnSpPr>
          <p:spPr>
            <a:xfrm flipV="1">
              <a:off x="225561" y="2112269"/>
              <a:ext cx="3440495" cy="2264708"/>
            </a:xfrm>
            <a:prstGeom prst="line">
              <a:avLst/>
            </a:prstGeom>
            <a:ln w="38100">
              <a:solidFill>
                <a:srgbClr val="0065FA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7" idx="5"/>
              <a:endCxn id="15" idx="1"/>
            </p:cNvCxnSpPr>
            <p:nvPr/>
          </p:nvCxnSpPr>
          <p:spPr>
            <a:xfrm>
              <a:off x="225561" y="2115006"/>
              <a:ext cx="3438590" cy="2261971"/>
            </a:xfrm>
            <a:prstGeom prst="line">
              <a:avLst/>
            </a:prstGeom>
            <a:ln w="38100">
              <a:solidFill>
                <a:srgbClr val="F6BB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1798322" y="1153498"/>
              <a:ext cx="633189" cy="509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25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GB" sz="2500" b="1" baseline="-25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GB" sz="2500" b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477734" y="2883166"/>
              <a:ext cx="499238" cy="509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25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GB" sz="2500" b="1" baseline="-25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endParaRPr lang="en-GB" sz="2500" b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822074" y="4784173"/>
              <a:ext cx="609437" cy="509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2500" b="1" i="1" dirty="0" smtClean="0">
                  <a:solidFill>
                    <a:srgbClr val="00CC0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GB" sz="2500" b="1" baseline="-25000" dirty="0" smtClean="0">
                  <a:solidFill>
                    <a:srgbClr val="00CC0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en-GB" sz="2500" b="1" baseline="-25000" dirty="0"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-873052" y="2859618"/>
              <a:ext cx="574897" cy="509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2500" b="1" i="1" dirty="0" smtClean="0">
                  <a:solidFill>
                    <a:srgbClr val="0065FA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GB" sz="2500" b="1" baseline="-25000" dirty="0" smtClean="0">
                  <a:solidFill>
                    <a:srgbClr val="0065FA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GB" sz="2500" b="1" baseline="-25000" dirty="0">
                <a:solidFill>
                  <a:srgbClr val="0065FA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42137" y="3731869"/>
              <a:ext cx="656183" cy="509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2500" b="1" i="1" dirty="0" smtClean="0">
                  <a:solidFill>
                    <a:srgbClr val="0065FA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GB" sz="2500" b="1" baseline="-25000" dirty="0" smtClean="0">
                  <a:solidFill>
                    <a:srgbClr val="0065FA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en-GB" sz="2500" b="1" baseline="-25000" dirty="0">
                <a:solidFill>
                  <a:srgbClr val="0065FA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125839" y="2219145"/>
              <a:ext cx="672481" cy="509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2500" b="1" i="1" dirty="0" smtClean="0">
                  <a:solidFill>
                    <a:srgbClr val="F6BB00"/>
                  </a:solidFill>
                  <a:latin typeface="Times New Roman" pitchFamily="18" charset="0"/>
                  <a:cs typeface="Times New Roman" pitchFamily="18" charset="0"/>
                </a:rPr>
                <a:t>e</a:t>
              </a:r>
              <a:r>
                <a:rPr lang="en-GB" sz="2500" b="1" baseline="-25000" dirty="0" smtClean="0">
                  <a:solidFill>
                    <a:srgbClr val="F6BB0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GB" sz="2500" b="1" baseline="-25000" dirty="0">
                <a:solidFill>
                  <a:srgbClr val="F6BB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2521125" y="4736947"/>
            <a:ext cx="4031276" cy="196865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2741932" y="5022164"/>
            <a:ext cx="925193" cy="2736"/>
          </a:xfrm>
          <a:prstGeom prst="line">
            <a:avLst/>
          </a:prstGeom>
          <a:ln w="38100">
            <a:solidFill>
              <a:srgbClr val="F6BB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2741932" y="6040612"/>
            <a:ext cx="925193" cy="2736"/>
          </a:xfrm>
          <a:prstGeom prst="line">
            <a:avLst/>
          </a:prstGeom>
          <a:ln w="38100">
            <a:solidFill>
              <a:srgbClr val="0065F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2735462" y="6465638"/>
            <a:ext cx="925193" cy="2736"/>
          </a:xfrm>
          <a:prstGeom prst="line">
            <a:avLst/>
          </a:prstGeom>
          <a:ln w="38100">
            <a:solidFill>
              <a:srgbClr val="00CC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2741932" y="5551703"/>
            <a:ext cx="925193" cy="2736"/>
          </a:xfrm>
          <a:prstGeom prst="line">
            <a:avLst/>
          </a:prstGeom>
          <a:ln w="381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790839" y="4860953"/>
            <a:ext cx="2659124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en-GB" sz="16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edge of type </a:t>
            </a:r>
            <a:r>
              <a:rPr lang="en-GB" sz="1600" b="1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CD </a:t>
            </a:r>
            <a:r>
              <a:rPr lang="en-GB" sz="16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(compatible on different coalitions)</a:t>
            </a:r>
            <a:endParaRPr lang="en-GB" sz="1600" baseline="-25000" dirty="0">
              <a:solidFill>
                <a:prstClr val="black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737115" y="5399749"/>
            <a:ext cx="2674747" cy="3683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en-GB" sz="16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edge of type </a:t>
            </a:r>
            <a:r>
              <a:rPr lang="en-GB" sz="1600" b="1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CS</a:t>
            </a:r>
            <a:r>
              <a:rPr lang="en-GB" sz="16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 (compatible on the same coalition)</a:t>
            </a:r>
            <a:endParaRPr lang="en-GB" sz="1600" baseline="-25000" dirty="0">
              <a:solidFill>
                <a:prstClr val="black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853564" y="5908197"/>
            <a:ext cx="265365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edge of type </a:t>
            </a:r>
            <a:r>
              <a:rPr lang="en-GB" sz="1600" b="1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ID</a:t>
            </a:r>
            <a:r>
              <a:rPr lang="en-GB" sz="16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 (independent)</a:t>
            </a:r>
            <a:endParaRPr lang="en-GB" sz="1600" baseline="-25000" dirty="0">
              <a:solidFill>
                <a:prstClr val="black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62979" y="6309251"/>
            <a:ext cx="265365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edge of type </a:t>
            </a:r>
            <a:r>
              <a:rPr lang="en-GB" sz="1600" b="1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IC </a:t>
            </a:r>
            <a:r>
              <a:rPr lang="en-GB" sz="1600" dirty="0">
                <a:solidFill>
                  <a:prstClr val="black"/>
                </a:solidFill>
                <a:cs typeface="Times New Roman" pitchFamily="18" charset="0"/>
              </a:rPr>
              <a:t> (</a:t>
            </a:r>
            <a:r>
              <a:rPr lang="en-GB" sz="1600" dirty="0" smtClean="0">
                <a:solidFill>
                  <a:prstClr val="black"/>
                </a:solidFill>
                <a:cs typeface="Times New Roman" pitchFamily="18" charset="0"/>
              </a:rPr>
              <a:t>incompatible)</a:t>
            </a:r>
            <a:endParaRPr lang="en-GB" sz="1600" b="1" baseline="-25000" dirty="0">
              <a:solidFill>
                <a:prstClr val="black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1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69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Classes of Cooperative Games:</a:t>
            </a:r>
            <a:b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</a:br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The Big Picture</a:t>
            </a:r>
            <a:endParaRPr lang="en-US" sz="35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Any TU game can be represented as an NTU game with a continuum of actions</a:t>
            </a:r>
          </a:p>
          <a:p>
            <a:pPr lvl="1"/>
            <a:r>
              <a:rPr lang="en-GB" dirty="0" smtClean="0"/>
              <a:t>each payoff division scheme in the TU game </a:t>
            </a:r>
            <a:br>
              <a:rPr lang="en-GB" dirty="0" smtClean="0"/>
            </a:br>
            <a:r>
              <a:rPr lang="en-GB" dirty="0" smtClean="0"/>
              <a:t>can be interpreted as an action in the NTU game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We will focus on characteristic function games, and use term “TU games” </a:t>
            </a:r>
            <a:br>
              <a:rPr lang="en-GB" dirty="0" smtClean="0"/>
            </a:br>
            <a:r>
              <a:rPr lang="en-GB" dirty="0" smtClean="0"/>
              <a:t>to refer to such games</a:t>
            </a:r>
            <a:endParaRPr lang="en-US" dirty="0"/>
          </a:p>
        </p:txBody>
      </p:sp>
      <p:sp>
        <p:nvSpPr>
          <p:cNvPr id="4" name="Freeform 3"/>
          <p:cNvSpPr/>
          <p:nvPr/>
        </p:nvSpPr>
        <p:spPr>
          <a:xfrm>
            <a:off x="1733786" y="3425684"/>
            <a:ext cx="4854438" cy="1930983"/>
          </a:xfrm>
          <a:custGeom>
            <a:avLst/>
            <a:gdLst>
              <a:gd name="connsiteX0" fmla="*/ 16637 w 3047220"/>
              <a:gd name="connsiteY0" fmla="*/ 937310 h 1930983"/>
              <a:gd name="connsiteX1" fmla="*/ 16637 w 3047220"/>
              <a:gd name="connsiteY1" fmla="*/ 937310 h 1930983"/>
              <a:gd name="connsiteX2" fmla="*/ 395460 w 3047220"/>
              <a:gd name="connsiteY2" fmla="*/ 388670 h 1930983"/>
              <a:gd name="connsiteX3" fmla="*/ 499963 w 3047220"/>
              <a:gd name="connsiteY3" fmla="*/ 323356 h 1930983"/>
              <a:gd name="connsiteX4" fmla="*/ 578340 w 3047220"/>
              <a:gd name="connsiteY4" fmla="*/ 231916 h 1930983"/>
              <a:gd name="connsiteX5" fmla="*/ 813471 w 3047220"/>
              <a:gd name="connsiteY5" fmla="*/ 101287 h 1930983"/>
              <a:gd name="connsiteX6" fmla="*/ 970225 w 3047220"/>
              <a:gd name="connsiteY6" fmla="*/ 49036 h 1930983"/>
              <a:gd name="connsiteX7" fmla="*/ 1283734 w 3047220"/>
              <a:gd name="connsiteY7" fmla="*/ 9847 h 1930983"/>
              <a:gd name="connsiteX8" fmla="*/ 1989128 w 3047220"/>
              <a:gd name="connsiteY8" fmla="*/ 101287 h 1930983"/>
              <a:gd name="connsiteX9" fmla="*/ 2263448 w 3047220"/>
              <a:gd name="connsiteY9" fmla="*/ 153539 h 1930983"/>
              <a:gd name="connsiteX10" fmla="*/ 2511643 w 3047220"/>
              <a:gd name="connsiteY10" fmla="*/ 244979 h 1930983"/>
              <a:gd name="connsiteX11" fmla="*/ 2799025 w 3047220"/>
              <a:gd name="connsiteY11" fmla="*/ 440922 h 1930983"/>
              <a:gd name="connsiteX12" fmla="*/ 2942717 w 3047220"/>
              <a:gd name="connsiteY12" fmla="*/ 623802 h 1930983"/>
              <a:gd name="connsiteX13" fmla="*/ 3021094 w 3047220"/>
              <a:gd name="connsiteY13" fmla="*/ 1120190 h 1930983"/>
              <a:gd name="connsiteX14" fmla="*/ 3047220 w 3047220"/>
              <a:gd name="connsiteY14" fmla="*/ 1368385 h 1930983"/>
              <a:gd name="connsiteX15" fmla="*/ 3021094 w 3047220"/>
              <a:gd name="connsiteY15" fmla="*/ 1407573 h 1930983"/>
              <a:gd name="connsiteX16" fmla="*/ 2603083 w 3047220"/>
              <a:gd name="connsiteY16" fmla="*/ 1773333 h 1930983"/>
              <a:gd name="connsiteX17" fmla="*/ 2563894 w 3047220"/>
              <a:gd name="connsiteY17" fmla="*/ 1760270 h 1930983"/>
              <a:gd name="connsiteX18" fmla="*/ 1936877 w 3047220"/>
              <a:gd name="connsiteY18" fmla="*/ 1786396 h 1930983"/>
              <a:gd name="connsiteX19" fmla="*/ 1571117 w 3047220"/>
              <a:gd name="connsiteY19" fmla="*/ 1864773 h 1930983"/>
              <a:gd name="connsiteX20" fmla="*/ 643654 w 3047220"/>
              <a:gd name="connsiteY20" fmla="*/ 1799459 h 1930983"/>
              <a:gd name="connsiteX21" fmla="*/ 499963 w 3047220"/>
              <a:gd name="connsiteY21" fmla="*/ 1734145 h 1930983"/>
              <a:gd name="connsiteX22" fmla="*/ 408523 w 3047220"/>
              <a:gd name="connsiteY22" fmla="*/ 1681893 h 1930983"/>
              <a:gd name="connsiteX23" fmla="*/ 356271 w 3047220"/>
              <a:gd name="connsiteY23" fmla="*/ 1590453 h 1930983"/>
              <a:gd name="connsiteX24" fmla="*/ 317083 w 3047220"/>
              <a:gd name="connsiteY24" fmla="*/ 1551265 h 1930983"/>
              <a:gd name="connsiteX25" fmla="*/ 173391 w 3047220"/>
              <a:gd name="connsiteY25" fmla="*/ 1433699 h 1930983"/>
              <a:gd name="connsiteX26" fmla="*/ 81951 w 3047220"/>
              <a:gd name="connsiteY26" fmla="*/ 1355322 h 1930983"/>
              <a:gd name="connsiteX27" fmla="*/ 55825 w 3047220"/>
              <a:gd name="connsiteY27" fmla="*/ 1316133 h 1930983"/>
              <a:gd name="connsiteX28" fmla="*/ 16637 w 3047220"/>
              <a:gd name="connsiteY28" fmla="*/ 1276945 h 1930983"/>
              <a:gd name="connsiteX29" fmla="*/ 3574 w 3047220"/>
              <a:gd name="connsiteY29" fmla="*/ 1211630 h 1930983"/>
              <a:gd name="connsiteX30" fmla="*/ 16637 w 3047220"/>
              <a:gd name="connsiteY30" fmla="*/ 937310 h 1930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047220" h="1930983">
                <a:moveTo>
                  <a:pt x="16637" y="937310"/>
                </a:moveTo>
                <a:lnTo>
                  <a:pt x="16637" y="937310"/>
                </a:lnTo>
                <a:cubicBezTo>
                  <a:pt x="142911" y="754430"/>
                  <a:pt x="257992" y="563292"/>
                  <a:pt x="395460" y="388670"/>
                </a:cubicBezTo>
                <a:cubicBezTo>
                  <a:pt x="420869" y="356393"/>
                  <a:pt x="468774" y="350089"/>
                  <a:pt x="499963" y="323356"/>
                </a:cubicBezTo>
                <a:cubicBezTo>
                  <a:pt x="530443" y="297230"/>
                  <a:pt x="548922" y="259232"/>
                  <a:pt x="578340" y="231916"/>
                </a:cubicBezTo>
                <a:cubicBezTo>
                  <a:pt x="665244" y="151219"/>
                  <a:pt x="701777" y="141903"/>
                  <a:pt x="813471" y="101287"/>
                </a:cubicBezTo>
                <a:cubicBezTo>
                  <a:pt x="865233" y="82465"/>
                  <a:pt x="916160" y="59549"/>
                  <a:pt x="970225" y="49036"/>
                </a:cubicBezTo>
                <a:cubicBezTo>
                  <a:pt x="1073605" y="28934"/>
                  <a:pt x="1179231" y="22910"/>
                  <a:pt x="1283734" y="9847"/>
                </a:cubicBezTo>
                <a:cubicBezTo>
                  <a:pt x="1756828" y="28771"/>
                  <a:pt x="1482697" y="0"/>
                  <a:pt x="1989128" y="101287"/>
                </a:cubicBezTo>
                <a:cubicBezTo>
                  <a:pt x="2080404" y="119542"/>
                  <a:pt x="2176103" y="121359"/>
                  <a:pt x="2263448" y="153539"/>
                </a:cubicBezTo>
                <a:cubicBezTo>
                  <a:pt x="2346180" y="184019"/>
                  <a:pt x="2431189" y="208913"/>
                  <a:pt x="2511643" y="244979"/>
                </a:cubicBezTo>
                <a:cubicBezTo>
                  <a:pt x="2577420" y="274465"/>
                  <a:pt x="2757100" y="398997"/>
                  <a:pt x="2799025" y="440922"/>
                </a:cubicBezTo>
                <a:cubicBezTo>
                  <a:pt x="2853844" y="495741"/>
                  <a:pt x="2894820" y="562842"/>
                  <a:pt x="2942717" y="623802"/>
                </a:cubicBezTo>
                <a:cubicBezTo>
                  <a:pt x="2983665" y="849014"/>
                  <a:pt x="2977427" y="805784"/>
                  <a:pt x="3021094" y="1120190"/>
                </a:cubicBezTo>
                <a:cubicBezTo>
                  <a:pt x="3027486" y="1166209"/>
                  <a:pt x="3043001" y="1326195"/>
                  <a:pt x="3047220" y="1368385"/>
                </a:cubicBezTo>
                <a:cubicBezTo>
                  <a:pt x="3038511" y="1381448"/>
                  <a:pt x="3032395" y="1396675"/>
                  <a:pt x="3021094" y="1407573"/>
                </a:cubicBezTo>
                <a:cubicBezTo>
                  <a:pt x="2708605" y="1708901"/>
                  <a:pt x="2799420" y="1642442"/>
                  <a:pt x="2603083" y="1773333"/>
                </a:cubicBezTo>
                <a:cubicBezTo>
                  <a:pt x="2590020" y="1768979"/>
                  <a:pt x="2577252" y="1763610"/>
                  <a:pt x="2563894" y="1760270"/>
                </a:cubicBezTo>
                <a:cubicBezTo>
                  <a:pt x="2353525" y="1707677"/>
                  <a:pt x="2191128" y="1768657"/>
                  <a:pt x="1936877" y="1786396"/>
                </a:cubicBezTo>
                <a:cubicBezTo>
                  <a:pt x="1687074" y="1869663"/>
                  <a:pt x="1809579" y="1846430"/>
                  <a:pt x="1571117" y="1864773"/>
                </a:cubicBezTo>
                <a:cubicBezTo>
                  <a:pt x="1075591" y="1842249"/>
                  <a:pt x="944279" y="1930983"/>
                  <a:pt x="643654" y="1799459"/>
                </a:cubicBezTo>
                <a:cubicBezTo>
                  <a:pt x="595452" y="1778371"/>
                  <a:pt x="547021" y="1757674"/>
                  <a:pt x="499963" y="1734145"/>
                </a:cubicBezTo>
                <a:cubicBezTo>
                  <a:pt x="468564" y="1718445"/>
                  <a:pt x="439003" y="1699310"/>
                  <a:pt x="408523" y="1681893"/>
                </a:cubicBezTo>
                <a:cubicBezTo>
                  <a:pt x="391106" y="1651413"/>
                  <a:pt x="376403" y="1619212"/>
                  <a:pt x="356271" y="1590453"/>
                </a:cubicBezTo>
                <a:cubicBezTo>
                  <a:pt x="345677" y="1575319"/>
                  <a:pt x="331109" y="1563287"/>
                  <a:pt x="317083" y="1551265"/>
                </a:cubicBezTo>
                <a:cubicBezTo>
                  <a:pt x="270095" y="1510990"/>
                  <a:pt x="217151" y="1477460"/>
                  <a:pt x="173391" y="1433699"/>
                </a:cubicBezTo>
                <a:cubicBezTo>
                  <a:pt x="118808" y="1379115"/>
                  <a:pt x="148982" y="1405594"/>
                  <a:pt x="81951" y="1355322"/>
                </a:cubicBezTo>
                <a:cubicBezTo>
                  <a:pt x="73242" y="1342259"/>
                  <a:pt x="65876" y="1328194"/>
                  <a:pt x="55825" y="1316133"/>
                </a:cubicBezTo>
                <a:cubicBezTo>
                  <a:pt x="43999" y="1301941"/>
                  <a:pt x="24898" y="1293468"/>
                  <a:pt x="16637" y="1276945"/>
                </a:cubicBezTo>
                <a:cubicBezTo>
                  <a:pt x="6708" y="1257086"/>
                  <a:pt x="4366" y="1233819"/>
                  <a:pt x="3574" y="1211630"/>
                </a:cubicBezTo>
                <a:cubicBezTo>
                  <a:pt x="0" y="1111545"/>
                  <a:pt x="14460" y="983030"/>
                  <a:pt x="16637" y="93731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reeform 5"/>
          <p:cNvSpPr/>
          <p:nvPr/>
        </p:nvSpPr>
        <p:spPr>
          <a:xfrm>
            <a:off x="1952429" y="3722914"/>
            <a:ext cx="3614188" cy="1410789"/>
          </a:xfrm>
          <a:custGeom>
            <a:avLst/>
            <a:gdLst>
              <a:gd name="connsiteX0" fmla="*/ 85377 w 3614188"/>
              <a:gd name="connsiteY0" fmla="*/ 783772 h 1410789"/>
              <a:gd name="connsiteX1" fmla="*/ 85377 w 3614188"/>
              <a:gd name="connsiteY1" fmla="*/ 783772 h 1410789"/>
              <a:gd name="connsiteX2" fmla="*/ 581765 w 3614188"/>
              <a:gd name="connsiteY2" fmla="*/ 496389 h 1410789"/>
              <a:gd name="connsiteX3" fmla="*/ 620954 w 3614188"/>
              <a:gd name="connsiteY3" fmla="*/ 444137 h 1410789"/>
              <a:gd name="connsiteX4" fmla="*/ 816897 w 3614188"/>
              <a:gd name="connsiteY4" fmla="*/ 313509 h 1410789"/>
              <a:gd name="connsiteX5" fmla="*/ 869148 w 3614188"/>
              <a:gd name="connsiteY5" fmla="*/ 274320 h 1410789"/>
              <a:gd name="connsiteX6" fmla="*/ 908337 w 3614188"/>
              <a:gd name="connsiteY6" fmla="*/ 222069 h 1410789"/>
              <a:gd name="connsiteX7" fmla="*/ 1221845 w 3614188"/>
              <a:gd name="connsiteY7" fmla="*/ 39189 h 1410789"/>
              <a:gd name="connsiteX8" fmla="*/ 1443914 w 3614188"/>
              <a:gd name="connsiteY8" fmla="*/ 0 h 1410789"/>
              <a:gd name="connsiteX9" fmla="*/ 2423628 w 3614188"/>
              <a:gd name="connsiteY9" fmla="*/ 52252 h 1410789"/>
              <a:gd name="connsiteX10" fmla="*/ 2528131 w 3614188"/>
              <a:gd name="connsiteY10" fmla="*/ 91440 h 1410789"/>
              <a:gd name="connsiteX11" fmla="*/ 2684885 w 3614188"/>
              <a:gd name="connsiteY11" fmla="*/ 104503 h 1410789"/>
              <a:gd name="connsiteX12" fmla="*/ 3037582 w 3614188"/>
              <a:gd name="connsiteY12" fmla="*/ 209006 h 1410789"/>
              <a:gd name="connsiteX13" fmla="*/ 3063708 w 3614188"/>
              <a:gd name="connsiteY13" fmla="*/ 248195 h 1410789"/>
              <a:gd name="connsiteX14" fmla="*/ 3324965 w 3614188"/>
              <a:gd name="connsiteY14" fmla="*/ 431075 h 1410789"/>
              <a:gd name="connsiteX15" fmla="*/ 3442531 w 3614188"/>
              <a:gd name="connsiteY15" fmla="*/ 496389 h 1410789"/>
              <a:gd name="connsiteX16" fmla="*/ 3547034 w 3614188"/>
              <a:gd name="connsiteY16" fmla="*/ 574766 h 1410789"/>
              <a:gd name="connsiteX17" fmla="*/ 3494782 w 3614188"/>
              <a:gd name="connsiteY17" fmla="*/ 836023 h 1410789"/>
              <a:gd name="connsiteX18" fmla="*/ 3416405 w 3614188"/>
              <a:gd name="connsiteY18" fmla="*/ 979715 h 1410789"/>
              <a:gd name="connsiteX19" fmla="*/ 3298840 w 3614188"/>
              <a:gd name="connsiteY19" fmla="*/ 1136469 h 1410789"/>
              <a:gd name="connsiteX20" fmla="*/ 3259651 w 3614188"/>
              <a:gd name="connsiteY20" fmla="*/ 1149532 h 1410789"/>
              <a:gd name="connsiteX21" fmla="*/ 3129022 w 3614188"/>
              <a:gd name="connsiteY21" fmla="*/ 1162595 h 1410789"/>
              <a:gd name="connsiteX22" fmla="*/ 2632634 w 3614188"/>
              <a:gd name="connsiteY22" fmla="*/ 1227909 h 1410789"/>
              <a:gd name="connsiteX23" fmla="*/ 2436691 w 3614188"/>
              <a:gd name="connsiteY23" fmla="*/ 1384663 h 1410789"/>
              <a:gd name="connsiteX24" fmla="*/ 2319125 w 3614188"/>
              <a:gd name="connsiteY24" fmla="*/ 1397726 h 1410789"/>
              <a:gd name="connsiteX25" fmla="*/ 2031742 w 3614188"/>
              <a:gd name="connsiteY25" fmla="*/ 1332412 h 1410789"/>
              <a:gd name="connsiteX26" fmla="*/ 1940302 w 3614188"/>
              <a:gd name="connsiteY26" fmla="*/ 1280160 h 1410789"/>
              <a:gd name="connsiteX27" fmla="*/ 1783548 w 3614188"/>
              <a:gd name="connsiteY27" fmla="*/ 1254035 h 1410789"/>
              <a:gd name="connsiteX28" fmla="*/ 1522291 w 3614188"/>
              <a:gd name="connsiteY28" fmla="*/ 1384663 h 1410789"/>
              <a:gd name="connsiteX29" fmla="*/ 1417788 w 3614188"/>
              <a:gd name="connsiteY29" fmla="*/ 1410789 h 1410789"/>
              <a:gd name="connsiteX30" fmla="*/ 1261034 w 3614188"/>
              <a:gd name="connsiteY30" fmla="*/ 1397726 h 1410789"/>
              <a:gd name="connsiteX31" fmla="*/ 1091217 w 3614188"/>
              <a:gd name="connsiteY31" fmla="*/ 1332412 h 1410789"/>
              <a:gd name="connsiteX32" fmla="*/ 673205 w 3614188"/>
              <a:gd name="connsiteY32" fmla="*/ 1254035 h 1410789"/>
              <a:gd name="connsiteX33" fmla="*/ 620954 w 3614188"/>
              <a:gd name="connsiteY33" fmla="*/ 1214846 h 1410789"/>
              <a:gd name="connsiteX34" fmla="*/ 581765 w 3614188"/>
              <a:gd name="connsiteY34" fmla="*/ 1175657 h 1410789"/>
              <a:gd name="connsiteX35" fmla="*/ 503388 w 3614188"/>
              <a:gd name="connsiteY35" fmla="*/ 1123406 h 1410789"/>
              <a:gd name="connsiteX36" fmla="*/ 242131 w 3614188"/>
              <a:gd name="connsiteY36" fmla="*/ 1071155 h 1410789"/>
              <a:gd name="connsiteX37" fmla="*/ 150691 w 3614188"/>
              <a:gd name="connsiteY37" fmla="*/ 1031966 h 1410789"/>
              <a:gd name="connsiteX38" fmla="*/ 111502 w 3614188"/>
              <a:gd name="connsiteY38" fmla="*/ 1005840 h 1410789"/>
              <a:gd name="connsiteX39" fmla="*/ 59251 w 3614188"/>
              <a:gd name="connsiteY39" fmla="*/ 979715 h 1410789"/>
              <a:gd name="connsiteX40" fmla="*/ 46188 w 3614188"/>
              <a:gd name="connsiteY40" fmla="*/ 783772 h 1410789"/>
              <a:gd name="connsiteX41" fmla="*/ 85377 w 3614188"/>
              <a:gd name="connsiteY41" fmla="*/ 783772 h 1410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3614188" h="1410789">
                <a:moveTo>
                  <a:pt x="85377" y="783772"/>
                </a:moveTo>
                <a:lnTo>
                  <a:pt x="85377" y="783772"/>
                </a:lnTo>
                <a:cubicBezTo>
                  <a:pt x="250840" y="687978"/>
                  <a:pt x="420302" y="598781"/>
                  <a:pt x="581765" y="496389"/>
                </a:cubicBezTo>
                <a:cubicBezTo>
                  <a:pt x="600151" y="484729"/>
                  <a:pt x="603768" y="457503"/>
                  <a:pt x="620954" y="444137"/>
                </a:cubicBezTo>
                <a:cubicBezTo>
                  <a:pt x="682917" y="395944"/>
                  <a:pt x="752112" y="357836"/>
                  <a:pt x="816897" y="313509"/>
                </a:cubicBezTo>
                <a:cubicBezTo>
                  <a:pt x="834865" y="301215"/>
                  <a:pt x="853753" y="289715"/>
                  <a:pt x="869148" y="274320"/>
                </a:cubicBezTo>
                <a:cubicBezTo>
                  <a:pt x="884543" y="258925"/>
                  <a:pt x="890222" y="234146"/>
                  <a:pt x="908337" y="222069"/>
                </a:cubicBezTo>
                <a:cubicBezTo>
                  <a:pt x="1009001" y="154960"/>
                  <a:pt x="1102703" y="60214"/>
                  <a:pt x="1221845" y="39189"/>
                </a:cubicBezTo>
                <a:lnTo>
                  <a:pt x="1443914" y="0"/>
                </a:lnTo>
                <a:cubicBezTo>
                  <a:pt x="1727814" y="11356"/>
                  <a:pt x="2183462" y="27407"/>
                  <a:pt x="2423628" y="52252"/>
                </a:cubicBezTo>
                <a:cubicBezTo>
                  <a:pt x="2460634" y="56080"/>
                  <a:pt x="2491650" y="84144"/>
                  <a:pt x="2528131" y="91440"/>
                </a:cubicBezTo>
                <a:cubicBezTo>
                  <a:pt x="2579545" y="101723"/>
                  <a:pt x="2632634" y="100149"/>
                  <a:pt x="2684885" y="104503"/>
                </a:cubicBezTo>
                <a:cubicBezTo>
                  <a:pt x="2740407" y="119309"/>
                  <a:pt x="2974477" y="177453"/>
                  <a:pt x="3037582" y="209006"/>
                </a:cubicBezTo>
                <a:cubicBezTo>
                  <a:pt x="3051624" y="216027"/>
                  <a:pt x="3051285" y="238595"/>
                  <a:pt x="3063708" y="248195"/>
                </a:cubicBezTo>
                <a:cubicBezTo>
                  <a:pt x="3147823" y="313193"/>
                  <a:pt x="3236048" y="372819"/>
                  <a:pt x="3324965" y="431075"/>
                </a:cubicBezTo>
                <a:cubicBezTo>
                  <a:pt x="3362464" y="455643"/>
                  <a:pt x="3405672" y="470871"/>
                  <a:pt x="3442531" y="496389"/>
                </a:cubicBezTo>
                <a:cubicBezTo>
                  <a:pt x="3614188" y="615228"/>
                  <a:pt x="3389237" y="495867"/>
                  <a:pt x="3547034" y="574766"/>
                </a:cubicBezTo>
                <a:cubicBezTo>
                  <a:pt x="3529617" y="661852"/>
                  <a:pt x="3515508" y="749665"/>
                  <a:pt x="3494782" y="836023"/>
                </a:cubicBezTo>
                <a:cubicBezTo>
                  <a:pt x="3481653" y="890727"/>
                  <a:pt x="3448645" y="935074"/>
                  <a:pt x="3416405" y="979715"/>
                </a:cubicBezTo>
                <a:cubicBezTo>
                  <a:pt x="3378164" y="1032664"/>
                  <a:pt x="3343141" y="1088476"/>
                  <a:pt x="3298840" y="1136469"/>
                </a:cubicBezTo>
                <a:cubicBezTo>
                  <a:pt x="3289500" y="1146587"/>
                  <a:pt x="3273260" y="1147438"/>
                  <a:pt x="3259651" y="1149532"/>
                </a:cubicBezTo>
                <a:cubicBezTo>
                  <a:pt x="3216400" y="1156186"/>
                  <a:pt x="3172444" y="1157167"/>
                  <a:pt x="3129022" y="1162595"/>
                </a:cubicBezTo>
                <a:lnTo>
                  <a:pt x="2632634" y="1227909"/>
                </a:lnTo>
                <a:cubicBezTo>
                  <a:pt x="2561535" y="1310857"/>
                  <a:pt x="2548641" y="1347346"/>
                  <a:pt x="2436691" y="1384663"/>
                </a:cubicBezTo>
                <a:cubicBezTo>
                  <a:pt x="2399285" y="1397132"/>
                  <a:pt x="2358314" y="1393372"/>
                  <a:pt x="2319125" y="1397726"/>
                </a:cubicBezTo>
                <a:cubicBezTo>
                  <a:pt x="2196348" y="1382379"/>
                  <a:pt x="2167766" y="1384231"/>
                  <a:pt x="2031742" y="1332412"/>
                </a:cubicBezTo>
                <a:cubicBezTo>
                  <a:pt x="1998936" y="1319915"/>
                  <a:pt x="1973778" y="1290731"/>
                  <a:pt x="1940302" y="1280160"/>
                </a:cubicBezTo>
                <a:cubicBezTo>
                  <a:pt x="1889789" y="1264208"/>
                  <a:pt x="1835799" y="1262743"/>
                  <a:pt x="1783548" y="1254035"/>
                </a:cubicBezTo>
                <a:cubicBezTo>
                  <a:pt x="1585355" y="1282346"/>
                  <a:pt x="1803729" y="1237243"/>
                  <a:pt x="1522291" y="1384663"/>
                </a:cubicBezTo>
                <a:cubicBezTo>
                  <a:pt x="1490484" y="1401324"/>
                  <a:pt x="1452622" y="1402080"/>
                  <a:pt x="1417788" y="1410789"/>
                </a:cubicBezTo>
                <a:cubicBezTo>
                  <a:pt x="1365537" y="1406435"/>
                  <a:pt x="1312019" y="1409962"/>
                  <a:pt x="1261034" y="1397726"/>
                </a:cubicBezTo>
                <a:cubicBezTo>
                  <a:pt x="1202061" y="1383572"/>
                  <a:pt x="1150968" y="1342804"/>
                  <a:pt x="1091217" y="1332412"/>
                </a:cubicBezTo>
                <a:cubicBezTo>
                  <a:pt x="751220" y="1273282"/>
                  <a:pt x="890002" y="1302211"/>
                  <a:pt x="673205" y="1254035"/>
                </a:cubicBezTo>
                <a:cubicBezTo>
                  <a:pt x="655788" y="1240972"/>
                  <a:pt x="637484" y="1229015"/>
                  <a:pt x="620954" y="1214846"/>
                </a:cubicBezTo>
                <a:cubicBezTo>
                  <a:pt x="606928" y="1202823"/>
                  <a:pt x="596347" y="1186999"/>
                  <a:pt x="581765" y="1175657"/>
                </a:cubicBezTo>
                <a:cubicBezTo>
                  <a:pt x="556980" y="1156380"/>
                  <a:pt x="533176" y="1133335"/>
                  <a:pt x="503388" y="1123406"/>
                </a:cubicBezTo>
                <a:cubicBezTo>
                  <a:pt x="392891" y="1086573"/>
                  <a:pt x="477760" y="1112736"/>
                  <a:pt x="242131" y="1071155"/>
                </a:cubicBezTo>
                <a:cubicBezTo>
                  <a:pt x="211651" y="1058092"/>
                  <a:pt x="180351" y="1046796"/>
                  <a:pt x="150691" y="1031966"/>
                </a:cubicBezTo>
                <a:cubicBezTo>
                  <a:pt x="136649" y="1024945"/>
                  <a:pt x="125133" y="1013629"/>
                  <a:pt x="111502" y="1005840"/>
                </a:cubicBezTo>
                <a:cubicBezTo>
                  <a:pt x="94595" y="996179"/>
                  <a:pt x="76668" y="988423"/>
                  <a:pt x="59251" y="979715"/>
                </a:cubicBezTo>
                <a:cubicBezTo>
                  <a:pt x="33373" y="915020"/>
                  <a:pt x="0" y="860752"/>
                  <a:pt x="46188" y="783772"/>
                </a:cubicBezTo>
                <a:cubicBezTo>
                  <a:pt x="57389" y="765103"/>
                  <a:pt x="78846" y="783772"/>
                  <a:pt x="85377" y="783772"/>
                </a:cubicBezTo>
                <a:close/>
              </a:path>
            </a:pathLst>
          </a:custGeom>
          <a:solidFill>
            <a:schemeClr val="accent1">
              <a:alpha val="32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3618411" y="3931920"/>
            <a:ext cx="1567543" cy="1040036"/>
          </a:xfrm>
          <a:custGeom>
            <a:avLst/>
            <a:gdLst>
              <a:gd name="connsiteX0" fmla="*/ 91440 w 1567543"/>
              <a:gd name="connsiteY0" fmla="*/ 339634 h 1040036"/>
              <a:gd name="connsiteX1" fmla="*/ 91440 w 1567543"/>
              <a:gd name="connsiteY1" fmla="*/ 339634 h 1040036"/>
              <a:gd name="connsiteX2" fmla="*/ 339635 w 1567543"/>
              <a:gd name="connsiteY2" fmla="*/ 65314 h 1040036"/>
              <a:gd name="connsiteX3" fmla="*/ 470263 w 1567543"/>
              <a:gd name="connsiteY3" fmla="*/ 0 h 1040036"/>
              <a:gd name="connsiteX4" fmla="*/ 927463 w 1567543"/>
              <a:gd name="connsiteY4" fmla="*/ 39189 h 1040036"/>
              <a:gd name="connsiteX5" fmla="*/ 979715 w 1567543"/>
              <a:gd name="connsiteY5" fmla="*/ 65314 h 1040036"/>
              <a:gd name="connsiteX6" fmla="*/ 1162595 w 1567543"/>
              <a:gd name="connsiteY6" fmla="*/ 130629 h 1040036"/>
              <a:gd name="connsiteX7" fmla="*/ 1267098 w 1567543"/>
              <a:gd name="connsiteY7" fmla="*/ 195943 h 1040036"/>
              <a:gd name="connsiteX8" fmla="*/ 1449978 w 1567543"/>
              <a:gd name="connsiteY8" fmla="*/ 274320 h 1040036"/>
              <a:gd name="connsiteX9" fmla="*/ 1541418 w 1567543"/>
              <a:gd name="connsiteY9" fmla="*/ 339634 h 1040036"/>
              <a:gd name="connsiteX10" fmla="*/ 1567543 w 1567543"/>
              <a:gd name="connsiteY10" fmla="*/ 378823 h 1040036"/>
              <a:gd name="connsiteX11" fmla="*/ 1541418 w 1567543"/>
              <a:gd name="connsiteY11" fmla="*/ 627017 h 1040036"/>
              <a:gd name="connsiteX12" fmla="*/ 1515292 w 1567543"/>
              <a:gd name="connsiteY12" fmla="*/ 666206 h 1040036"/>
              <a:gd name="connsiteX13" fmla="*/ 1423852 w 1567543"/>
              <a:gd name="connsiteY13" fmla="*/ 731520 h 1040036"/>
              <a:gd name="connsiteX14" fmla="*/ 1371600 w 1567543"/>
              <a:gd name="connsiteY14" fmla="*/ 744583 h 1040036"/>
              <a:gd name="connsiteX15" fmla="*/ 1240972 w 1567543"/>
              <a:gd name="connsiteY15" fmla="*/ 783771 h 1040036"/>
              <a:gd name="connsiteX16" fmla="*/ 940526 w 1567543"/>
              <a:gd name="connsiteY16" fmla="*/ 940526 h 1040036"/>
              <a:gd name="connsiteX17" fmla="*/ 809898 w 1567543"/>
              <a:gd name="connsiteY17" fmla="*/ 1031966 h 1040036"/>
              <a:gd name="connsiteX18" fmla="*/ 705395 w 1567543"/>
              <a:gd name="connsiteY18" fmla="*/ 992777 h 1040036"/>
              <a:gd name="connsiteX19" fmla="*/ 444138 w 1567543"/>
              <a:gd name="connsiteY19" fmla="*/ 979714 h 1040036"/>
              <a:gd name="connsiteX20" fmla="*/ 248195 w 1567543"/>
              <a:gd name="connsiteY20" fmla="*/ 927463 h 1040036"/>
              <a:gd name="connsiteX21" fmla="*/ 117566 w 1567543"/>
              <a:gd name="connsiteY21" fmla="*/ 836023 h 1040036"/>
              <a:gd name="connsiteX22" fmla="*/ 26126 w 1567543"/>
              <a:gd name="connsiteY22" fmla="*/ 692331 h 1040036"/>
              <a:gd name="connsiteX23" fmla="*/ 0 w 1567543"/>
              <a:gd name="connsiteY23" fmla="*/ 653143 h 1040036"/>
              <a:gd name="connsiteX24" fmla="*/ 39189 w 1567543"/>
              <a:gd name="connsiteY24" fmla="*/ 431074 h 1040036"/>
              <a:gd name="connsiteX25" fmla="*/ 91440 w 1567543"/>
              <a:gd name="connsiteY25" fmla="*/ 339634 h 1040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567543" h="1040036">
                <a:moveTo>
                  <a:pt x="91440" y="339634"/>
                </a:moveTo>
                <a:lnTo>
                  <a:pt x="91440" y="339634"/>
                </a:lnTo>
                <a:cubicBezTo>
                  <a:pt x="135057" y="286671"/>
                  <a:pt x="245085" y="122044"/>
                  <a:pt x="339635" y="65314"/>
                </a:cubicBezTo>
                <a:cubicBezTo>
                  <a:pt x="381380" y="40267"/>
                  <a:pt x="426720" y="21771"/>
                  <a:pt x="470263" y="0"/>
                </a:cubicBezTo>
                <a:cubicBezTo>
                  <a:pt x="622663" y="13063"/>
                  <a:pt x="775746" y="19738"/>
                  <a:pt x="927463" y="39189"/>
                </a:cubicBezTo>
                <a:cubicBezTo>
                  <a:pt x="946778" y="41665"/>
                  <a:pt x="961414" y="58659"/>
                  <a:pt x="979715" y="65314"/>
                </a:cubicBezTo>
                <a:cubicBezTo>
                  <a:pt x="1088511" y="104876"/>
                  <a:pt x="1057218" y="74428"/>
                  <a:pt x="1162595" y="130629"/>
                </a:cubicBezTo>
                <a:cubicBezTo>
                  <a:pt x="1198841" y="149960"/>
                  <a:pt x="1231295" y="175804"/>
                  <a:pt x="1267098" y="195943"/>
                </a:cubicBezTo>
                <a:cubicBezTo>
                  <a:pt x="1361014" y="248771"/>
                  <a:pt x="1359556" y="244179"/>
                  <a:pt x="1449978" y="274320"/>
                </a:cubicBezTo>
                <a:cubicBezTo>
                  <a:pt x="1480458" y="296091"/>
                  <a:pt x="1513422" y="314749"/>
                  <a:pt x="1541418" y="339634"/>
                </a:cubicBezTo>
                <a:cubicBezTo>
                  <a:pt x="1553152" y="350064"/>
                  <a:pt x="1567543" y="363123"/>
                  <a:pt x="1567543" y="378823"/>
                </a:cubicBezTo>
                <a:cubicBezTo>
                  <a:pt x="1567543" y="462011"/>
                  <a:pt x="1556299" y="545170"/>
                  <a:pt x="1541418" y="627017"/>
                </a:cubicBezTo>
                <a:cubicBezTo>
                  <a:pt x="1538610" y="642464"/>
                  <a:pt x="1527026" y="655776"/>
                  <a:pt x="1515292" y="666206"/>
                </a:cubicBezTo>
                <a:cubicBezTo>
                  <a:pt x="1487296" y="691091"/>
                  <a:pt x="1456735" y="713584"/>
                  <a:pt x="1423852" y="731520"/>
                </a:cubicBezTo>
                <a:cubicBezTo>
                  <a:pt x="1408091" y="740117"/>
                  <a:pt x="1388863" y="739651"/>
                  <a:pt x="1371600" y="744583"/>
                </a:cubicBezTo>
                <a:cubicBezTo>
                  <a:pt x="1327889" y="757072"/>
                  <a:pt x="1281911" y="764007"/>
                  <a:pt x="1240972" y="783771"/>
                </a:cubicBezTo>
                <a:cubicBezTo>
                  <a:pt x="868251" y="963706"/>
                  <a:pt x="1105989" y="899160"/>
                  <a:pt x="940526" y="940526"/>
                </a:cubicBezTo>
                <a:cubicBezTo>
                  <a:pt x="896983" y="971006"/>
                  <a:pt x="861783" y="1020436"/>
                  <a:pt x="809898" y="1031966"/>
                </a:cubicBezTo>
                <a:cubicBezTo>
                  <a:pt x="773581" y="1040036"/>
                  <a:pt x="742224" y="998038"/>
                  <a:pt x="705395" y="992777"/>
                </a:cubicBezTo>
                <a:cubicBezTo>
                  <a:pt x="619077" y="980446"/>
                  <a:pt x="531224" y="984068"/>
                  <a:pt x="444138" y="979714"/>
                </a:cubicBezTo>
                <a:cubicBezTo>
                  <a:pt x="371340" y="965154"/>
                  <a:pt x="324140" y="957841"/>
                  <a:pt x="248195" y="927463"/>
                </a:cubicBezTo>
                <a:cubicBezTo>
                  <a:pt x="214559" y="914008"/>
                  <a:pt x="141667" y="860124"/>
                  <a:pt x="117566" y="836023"/>
                </a:cubicBezTo>
                <a:cubicBezTo>
                  <a:pt x="82556" y="801012"/>
                  <a:pt x="48480" y="729588"/>
                  <a:pt x="26126" y="692331"/>
                </a:cubicBezTo>
                <a:cubicBezTo>
                  <a:pt x="18049" y="678869"/>
                  <a:pt x="8709" y="666206"/>
                  <a:pt x="0" y="653143"/>
                </a:cubicBezTo>
                <a:cubicBezTo>
                  <a:pt x="13063" y="579120"/>
                  <a:pt x="24447" y="504781"/>
                  <a:pt x="39189" y="431074"/>
                </a:cubicBezTo>
                <a:cubicBezTo>
                  <a:pt x="57760" y="338220"/>
                  <a:pt x="82732" y="354874"/>
                  <a:pt x="91440" y="339634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995936" y="4149080"/>
            <a:ext cx="7634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FF00"/>
                </a:solidFill>
              </a:rPr>
              <a:t>CFG</a:t>
            </a:r>
            <a:endParaRPr lang="en-US" sz="2800" dirty="0" smtClean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15816" y="4149080"/>
            <a:ext cx="590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TU</a:t>
            </a:r>
            <a:endParaRPr lang="en-US" sz="28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5580112" y="4221088"/>
            <a:ext cx="8226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NTU</a:t>
            </a:r>
            <a:endParaRPr lang="en-US" sz="2800" dirty="0" smtClean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92369" y="120099"/>
            <a:ext cx="841423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Marginal Contribution Nets (continued…)</a:t>
            </a:r>
            <a:endParaRPr lang="en-GB" sz="22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89788" y="763032"/>
            <a:ext cx="754933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u="sng" dirty="0" smtClean="0"/>
              <a:t>Theorem:</a:t>
            </a:r>
          </a:p>
          <a:p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GB" i="1" dirty="0">
                <a:latin typeface="Times New Roman" pitchFamily="18" charset="0"/>
                <a:cs typeface="Times New Roman" pitchFamily="18" charset="0"/>
              </a:rPr>
              <a:t>set of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rules </a:t>
            </a:r>
            <a:r>
              <a:rPr lang="en-GB" dirty="0">
                <a:solidFill>
                  <a:srgbClr val="FF0000"/>
                </a:solidFill>
                <a:latin typeface="Lucida Calligraphy" pitchFamily="66" charset="0"/>
              </a:rPr>
              <a:t>R</a:t>
            </a:r>
            <a:r>
              <a:rPr lang="en-GB" i="1" dirty="0">
                <a:solidFill>
                  <a:srgbClr val="FF0000"/>
                </a:solidFill>
              </a:rPr>
              <a:t>'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i="1" dirty="0">
                <a:latin typeface="Times New Roman" pitchFamily="18" charset="0"/>
                <a:cs typeface="Times New Roman" pitchFamily="18" charset="0"/>
              </a:rPr>
              <a:t>is feasible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if and only if:</a:t>
            </a:r>
          </a:p>
          <a:p>
            <a:pPr marL="342900" indent="-342900">
              <a:buFont typeface="+mj-lt"/>
              <a:buAutoNum type="arabicPeriod"/>
            </a:pPr>
            <a:endParaRPr lang="en-GB" sz="1000" dirty="0" smtClean="0">
              <a:solidFill>
                <a:srgbClr val="00007D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GB" i="1" dirty="0">
                <a:latin typeface="Times New Roman" pitchFamily="18" charset="0"/>
                <a:cs typeface="Times New Roman" pitchFamily="18" charset="0"/>
              </a:rPr>
              <a:t>pair</a:t>
            </a:r>
            <a:r>
              <a:rPr lang="en-GB" dirty="0">
                <a:solidFill>
                  <a:srgbClr val="00007D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r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,r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∈ </a:t>
            </a:r>
            <a:r>
              <a:rPr lang="en-GB" dirty="0">
                <a:solidFill>
                  <a:srgbClr val="FF0000"/>
                </a:solidFill>
                <a:latin typeface="Lucida Calligraphy" pitchFamily="66" charset="0"/>
              </a:rPr>
              <a:t>R</a:t>
            </a:r>
            <a:r>
              <a:rPr lang="en-GB" i="1" dirty="0">
                <a:solidFill>
                  <a:srgbClr val="FF0000"/>
                </a:solidFill>
              </a:rPr>
              <a:t>'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are connected </a:t>
            </a:r>
            <a:r>
              <a:rPr lang="en-GB" i="1" dirty="0">
                <a:latin typeface="Times New Roman" pitchFamily="18" charset="0"/>
                <a:cs typeface="Times New Roman" pitchFamily="18" charset="0"/>
              </a:rPr>
              <a:t>by an edge of type </a:t>
            </a:r>
            <a:r>
              <a:rPr lang="en-GB" b="1" i="1" dirty="0" smtClean="0">
                <a:latin typeface="Times New Roman" pitchFamily="18" charset="0"/>
                <a:cs typeface="Times New Roman" pitchFamily="18" charset="0"/>
              </a:rPr>
              <a:t>IC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342900" indent="-342900">
              <a:buFont typeface="+mj-lt"/>
              <a:buAutoNum type="arabicPeriod"/>
            </a:pPr>
            <a:endParaRPr lang="en-GB" sz="1000" dirty="0" smtClean="0">
              <a:solidFill>
                <a:srgbClr val="00007D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GB" i="1" dirty="0"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en-GB" dirty="0">
                <a:solidFill>
                  <a:srgbClr val="00007D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r</a:t>
            </a:r>
            <a:r>
              <a:rPr lang="en-GB" baseline="-25000" dirty="0">
                <a:solidFill>
                  <a:srgbClr val="FF0000"/>
                </a:solidFill>
              </a:rPr>
              <a:t>1</a:t>
            </a:r>
            <a:r>
              <a:rPr lang="en-GB" dirty="0">
                <a:solidFill>
                  <a:srgbClr val="FF0000"/>
                </a:solidFill>
              </a:rPr>
              <a:t>,r</a:t>
            </a:r>
            <a:r>
              <a:rPr lang="en-GB" baseline="-25000" dirty="0">
                <a:solidFill>
                  <a:srgbClr val="FF0000"/>
                </a:solidFill>
              </a:rPr>
              <a:t>2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</a:rPr>
              <a:t>∈ </a:t>
            </a:r>
            <a:r>
              <a:rPr lang="en-GB" dirty="0" smtClean="0">
                <a:solidFill>
                  <a:srgbClr val="FF0000"/>
                </a:solidFill>
                <a:latin typeface="Lucida Calligraphy" pitchFamily="66" charset="0"/>
              </a:rPr>
              <a:t>R</a:t>
            </a:r>
            <a:r>
              <a:rPr lang="en-GB" i="1" dirty="0" smtClean="0">
                <a:solidFill>
                  <a:srgbClr val="FF0000"/>
                </a:solidFill>
              </a:rPr>
              <a:t>'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, if </a:t>
            </a:r>
            <a:r>
              <a:rPr lang="en-GB" dirty="0" smtClean="0">
                <a:solidFill>
                  <a:srgbClr val="FF0000"/>
                </a:solidFill>
              </a:rPr>
              <a:t>r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 can be reached from </a:t>
            </a:r>
            <a:r>
              <a:rPr lang="en-GB" dirty="0" smtClean="0">
                <a:solidFill>
                  <a:srgbClr val="FF0000"/>
                </a:solidFill>
              </a:rPr>
              <a:t>r</a:t>
            </a:r>
            <a:r>
              <a:rPr lang="en-GB" baseline="-25000" dirty="0" smtClean="0">
                <a:solidFill>
                  <a:srgbClr val="FF0000"/>
                </a:solidFill>
              </a:rPr>
              <a:t>2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via series of edges of type </a:t>
            </a:r>
            <a:r>
              <a:rPr lang="en-GB" b="1" i="1" dirty="0" smtClean="0">
                <a:latin typeface="Times New Roman" pitchFamily="18" charset="0"/>
                <a:cs typeface="Times New Roman" pitchFamily="18" charset="0"/>
              </a:rPr>
              <a:t>CS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, then the edge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(r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,r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must NOT be of type </a:t>
            </a:r>
            <a:r>
              <a:rPr lang="en-GB" b="1" i="1" dirty="0" smtClean="0">
                <a:latin typeface="Times New Roman" pitchFamily="18" charset="0"/>
                <a:cs typeface="Times New Roman" pitchFamily="18" charset="0"/>
              </a:rPr>
              <a:t>CD</a:t>
            </a:r>
            <a:endParaRPr lang="en-GB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784944" y="2859804"/>
            <a:ext cx="62603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007D"/>
                </a:solidFill>
              </a:rPr>
              <a:t>The 2</a:t>
            </a:r>
            <a:r>
              <a:rPr lang="en-GB" baseline="30000" dirty="0" smtClean="0">
                <a:solidFill>
                  <a:srgbClr val="00007D"/>
                </a:solidFill>
              </a:rPr>
              <a:t>nd</a:t>
            </a:r>
            <a:r>
              <a:rPr lang="en-GB" dirty="0" smtClean="0">
                <a:solidFill>
                  <a:srgbClr val="00007D"/>
                </a:solidFill>
              </a:rPr>
              <a:t> condition can be </a:t>
            </a:r>
            <a:r>
              <a:rPr lang="en-GB" b="1" dirty="0" smtClean="0">
                <a:solidFill>
                  <a:srgbClr val="00007D"/>
                </a:solidFill>
              </a:rPr>
              <a:t>generalize</a:t>
            </a:r>
            <a:r>
              <a:rPr lang="en-GB" dirty="0" smtClean="0">
                <a:solidFill>
                  <a:srgbClr val="00007D"/>
                </a:solidFill>
              </a:rPr>
              <a:t> as follows:  Any set of rules:</a:t>
            </a:r>
            <a:endParaRPr lang="en-GB" dirty="0">
              <a:solidFill>
                <a:srgbClr val="00007D"/>
              </a:solidFill>
            </a:endParaRPr>
          </a:p>
        </p:txBody>
      </p:sp>
      <p:sp>
        <p:nvSpPr>
          <p:cNvPr id="125" name="Oval 124"/>
          <p:cNvSpPr/>
          <p:nvPr/>
        </p:nvSpPr>
        <p:spPr>
          <a:xfrm>
            <a:off x="1254684" y="3377979"/>
            <a:ext cx="426542" cy="339755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baseline="-25000" dirty="0">
              <a:solidFill>
                <a:prstClr val="black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367825" y="3308635"/>
            <a:ext cx="248810" cy="3539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3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2300" b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GB" sz="2300" b="1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7" name="Oval 126"/>
          <p:cNvSpPr/>
          <p:nvPr/>
        </p:nvSpPr>
        <p:spPr>
          <a:xfrm>
            <a:off x="2560369" y="3367665"/>
            <a:ext cx="454427" cy="361965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baseline="-25000" dirty="0">
              <a:solidFill>
                <a:prstClr val="black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2682320" y="3306641"/>
            <a:ext cx="267814" cy="3539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3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2300" b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GB" sz="2300" b="1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9" name="Straight Connector 128"/>
          <p:cNvCxnSpPr>
            <a:stCxn id="125" idx="6"/>
            <a:endCxn id="127" idx="2"/>
          </p:cNvCxnSpPr>
          <p:nvPr/>
        </p:nvCxnSpPr>
        <p:spPr>
          <a:xfrm>
            <a:off x="1681226" y="3547857"/>
            <a:ext cx="879143" cy="791"/>
          </a:xfrm>
          <a:prstGeom prst="line">
            <a:avLst/>
          </a:prstGeom>
          <a:ln w="381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2066192" y="3143411"/>
            <a:ext cx="283867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2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GB" sz="2200" b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4305951" y="3203860"/>
            <a:ext cx="1083186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3500" b="1" baseline="-250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 . . .</a:t>
            </a:r>
            <a:endParaRPr lang="en-GB" sz="3500" b="1" baseline="-25000" dirty="0">
              <a:solidFill>
                <a:prstClr val="black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36" name="Oval 135"/>
          <p:cNvSpPr/>
          <p:nvPr/>
        </p:nvSpPr>
        <p:spPr>
          <a:xfrm>
            <a:off x="5371379" y="3367665"/>
            <a:ext cx="555839" cy="361965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baseline="-25000" dirty="0">
              <a:solidFill>
                <a:prstClr val="black"/>
              </a:solidFill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5445616" y="3297116"/>
            <a:ext cx="474306" cy="3539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3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2300" b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m-1</a:t>
            </a:r>
            <a:endParaRPr lang="en-GB" sz="2300" b="1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8" name="Oval 137"/>
          <p:cNvSpPr/>
          <p:nvPr/>
        </p:nvSpPr>
        <p:spPr>
          <a:xfrm>
            <a:off x="6818044" y="3367665"/>
            <a:ext cx="454427" cy="361965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baseline="-25000" dirty="0">
              <a:solidFill>
                <a:prstClr val="black"/>
              </a:solidFill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6901894" y="3297116"/>
            <a:ext cx="341225" cy="3539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300" b="1" i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2300" b="1" baseline="-25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endParaRPr lang="en-GB" sz="2300" b="1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0" name="Straight Connector 139"/>
          <p:cNvCxnSpPr>
            <a:stCxn id="136" idx="6"/>
            <a:endCxn id="138" idx="2"/>
          </p:cNvCxnSpPr>
          <p:nvPr/>
        </p:nvCxnSpPr>
        <p:spPr>
          <a:xfrm>
            <a:off x="5927218" y="3548648"/>
            <a:ext cx="890826" cy="0"/>
          </a:xfrm>
          <a:prstGeom prst="line">
            <a:avLst/>
          </a:prstGeom>
          <a:ln w="381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6152417" y="3124361"/>
            <a:ext cx="522961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2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m-1</a:t>
            </a:r>
            <a:endParaRPr lang="en-GB" sz="2200" b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71908" y="3741294"/>
            <a:ext cx="73052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7D"/>
                </a:solidFill>
              </a:rPr>
              <a:t>must all be applicable to a single coalition (which contains </a:t>
            </a:r>
            <a:r>
              <a:rPr lang="en-GB" dirty="0" smtClean="0">
                <a:solidFill>
                  <a:srgbClr val="FF0000"/>
                </a:solidFill>
              </a:rPr>
              <a:t>P</a:t>
            </a:r>
            <a:r>
              <a:rPr lang="en-GB" baseline="-25000" dirty="0" smtClean="0">
                <a:solidFill>
                  <a:srgbClr val="FF0000"/>
                </a:solidFill>
              </a:rPr>
              <a:t>1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∪</a:t>
            </a:r>
            <a:r>
              <a:rPr lang="en-GB" dirty="0" smtClean="0">
                <a:solidFill>
                  <a:srgbClr val="FF0000"/>
                </a:solidFill>
              </a:rPr>
              <a:t> P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 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</a:rPr>
              <a:t>∪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…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</a:rPr>
              <a:t>∪ </a:t>
            </a:r>
            <a:r>
              <a:rPr lang="en-GB" dirty="0" smtClean="0">
                <a:solidFill>
                  <a:srgbClr val="FF0000"/>
                </a:solidFill>
              </a:rPr>
              <a:t>P</a:t>
            </a:r>
            <a:r>
              <a:rPr lang="en-GB" baseline="-25000" dirty="0" smtClean="0">
                <a:solidFill>
                  <a:srgbClr val="FF0000"/>
                </a:solidFill>
              </a:rPr>
              <a:t>m</a:t>
            </a:r>
            <a:r>
              <a:rPr lang="en-GB" dirty="0" smtClean="0">
                <a:solidFill>
                  <a:srgbClr val="00007D"/>
                </a:solidFill>
              </a:rPr>
              <a:t>)</a:t>
            </a:r>
            <a:endParaRPr lang="en-GB" baseline="-25000" dirty="0">
              <a:solidFill>
                <a:srgbClr val="FF0000"/>
              </a:solidFill>
            </a:endParaRPr>
          </a:p>
        </p:txBody>
      </p:sp>
      <p:sp>
        <p:nvSpPr>
          <p:cNvPr id="41" name="Rounded Rectangular Callout 40"/>
          <p:cNvSpPr/>
          <p:nvPr/>
        </p:nvSpPr>
        <p:spPr>
          <a:xfrm>
            <a:off x="689788" y="2820360"/>
            <a:ext cx="7387411" cy="1361116"/>
          </a:xfrm>
          <a:prstGeom prst="wedgeRoundRectCallout">
            <a:avLst>
              <a:gd name="adj1" fmla="val -43394"/>
              <a:gd name="adj2" fmla="val -71861"/>
              <a:gd name="adj3" fmla="val 16667"/>
            </a:avLst>
          </a:prstGeom>
          <a:noFill/>
          <a:ln w="12700">
            <a:solidFill>
              <a:srgbClr val="000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Oval 141"/>
          <p:cNvSpPr/>
          <p:nvPr/>
        </p:nvSpPr>
        <p:spPr>
          <a:xfrm>
            <a:off x="3907805" y="3373216"/>
            <a:ext cx="454427" cy="361965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baseline="-25000" dirty="0">
              <a:solidFill>
                <a:prstClr val="black"/>
              </a:solidFill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029756" y="3312192"/>
            <a:ext cx="267814" cy="3539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3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2300" b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GB" sz="2300" b="1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4" name="Straight Connector 143"/>
          <p:cNvCxnSpPr>
            <a:stCxn id="127" idx="6"/>
            <a:endCxn id="142" idx="2"/>
          </p:cNvCxnSpPr>
          <p:nvPr/>
        </p:nvCxnSpPr>
        <p:spPr>
          <a:xfrm>
            <a:off x="3014796" y="3548648"/>
            <a:ext cx="893009" cy="5551"/>
          </a:xfrm>
          <a:prstGeom prst="line">
            <a:avLst/>
          </a:prstGeom>
          <a:ln w="381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/>
          <p:cNvSpPr txBox="1"/>
          <p:nvPr/>
        </p:nvSpPr>
        <p:spPr>
          <a:xfrm>
            <a:off x="3413628" y="3158487"/>
            <a:ext cx="283867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2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GB" sz="2200" b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521125" y="4736947"/>
            <a:ext cx="4031276" cy="196865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2741932" y="5022164"/>
            <a:ext cx="925193" cy="2736"/>
          </a:xfrm>
          <a:prstGeom prst="line">
            <a:avLst/>
          </a:prstGeom>
          <a:ln w="38100">
            <a:solidFill>
              <a:srgbClr val="F6BB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2741932" y="6040612"/>
            <a:ext cx="925193" cy="2736"/>
          </a:xfrm>
          <a:prstGeom prst="line">
            <a:avLst/>
          </a:prstGeom>
          <a:ln w="38100">
            <a:solidFill>
              <a:srgbClr val="0065F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2735462" y="6465638"/>
            <a:ext cx="925193" cy="2736"/>
          </a:xfrm>
          <a:prstGeom prst="line">
            <a:avLst/>
          </a:prstGeom>
          <a:ln w="38100">
            <a:solidFill>
              <a:srgbClr val="00CC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2741932" y="5551703"/>
            <a:ext cx="925193" cy="2736"/>
          </a:xfrm>
          <a:prstGeom prst="line">
            <a:avLst/>
          </a:prstGeom>
          <a:ln w="381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790839" y="4860953"/>
            <a:ext cx="2659124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en-GB" sz="16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edge of type </a:t>
            </a:r>
            <a:r>
              <a:rPr lang="en-GB" sz="1600" b="1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CD </a:t>
            </a:r>
            <a:r>
              <a:rPr lang="en-GB" sz="16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(compatible on different coalitions)</a:t>
            </a:r>
            <a:endParaRPr lang="en-GB" sz="1600" baseline="-25000" dirty="0">
              <a:solidFill>
                <a:prstClr val="black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737115" y="5399749"/>
            <a:ext cx="2674747" cy="3683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en-GB" sz="16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edge of type </a:t>
            </a:r>
            <a:r>
              <a:rPr lang="en-GB" sz="1600" b="1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CS</a:t>
            </a:r>
            <a:r>
              <a:rPr lang="en-GB" sz="16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 (compatible on the same coalition)</a:t>
            </a:r>
            <a:endParaRPr lang="en-GB" sz="1600" baseline="-25000" dirty="0">
              <a:solidFill>
                <a:prstClr val="black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853564" y="5908197"/>
            <a:ext cx="265365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edge of type </a:t>
            </a:r>
            <a:r>
              <a:rPr lang="en-GB" sz="1600" b="1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ID</a:t>
            </a:r>
            <a:r>
              <a:rPr lang="en-GB" sz="16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 (independent)</a:t>
            </a:r>
            <a:endParaRPr lang="en-GB" sz="1600" baseline="-25000" dirty="0">
              <a:solidFill>
                <a:prstClr val="black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862979" y="6309251"/>
            <a:ext cx="265365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edge of type </a:t>
            </a:r>
            <a:r>
              <a:rPr lang="en-GB" sz="1600" b="1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IC </a:t>
            </a:r>
            <a:r>
              <a:rPr lang="en-GB" sz="1600" dirty="0">
                <a:solidFill>
                  <a:prstClr val="black"/>
                </a:solidFill>
                <a:cs typeface="Times New Roman" pitchFamily="18" charset="0"/>
              </a:rPr>
              <a:t> (</a:t>
            </a:r>
            <a:r>
              <a:rPr lang="en-GB" sz="1600" dirty="0" smtClean="0">
                <a:solidFill>
                  <a:prstClr val="black"/>
                </a:solidFill>
                <a:cs typeface="Times New Roman" pitchFamily="18" charset="0"/>
              </a:rPr>
              <a:t>incompatible)</a:t>
            </a:r>
            <a:endParaRPr lang="en-GB" sz="1600" b="1" baseline="-25000" dirty="0">
              <a:solidFill>
                <a:prstClr val="black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31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92369" y="120099"/>
            <a:ext cx="841423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Marginal Contribution Nets (continued…)</a:t>
            </a:r>
            <a:endParaRPr lang="en-GB" sz="22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4781390" y="906794"/>
            <a:ext cx="1190051" cy="796354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baseline="-250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72139" y="820834"/>
            <a:ext cx="316167" cy="3539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3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2300" b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GB" sz="2300" b="1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67276" y="1180984"/>
            <a:ext cx="101836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16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sz="1600" i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GB" sz="1600" dirty="0" smtClean="0">
                <a:solidFill>
                  <a:prstClr val="black"/>
                </a:solidFill>
                <a:cs typeface="Times New Roman" pitchFamily="18" charset="0"/>
              </a:rPr>
              <a:t>{</a:t>
            </a:r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16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,a</a:t>
            </a:r>
            <a:r>
              <a:rPr lang="en-GB" sz="16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1600" dirty="0" smtClean="0">
                <a:solidFill>
                  <a:prstClr val="black"/>
                </a:solidFill>
                <a:cs typeface="Times New Roman" pitchFamily="18" charset="0"/>
              </a:rPr>
              <a:t>}</a:t>
            </a:r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N</a:t>
            </a:r>
            <a:r>
              <a:rPr lang="en-GB" sz="16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Ø</a:t>
            </a:r>
            <a:endParaRPr lang="en-GB" sz="1600" i="1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7765265" y="895203"/>
            <a:ext cx="1267850" cy="848415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baseline="-25000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90265" y="847705"/>
            <a:ext cx="352641" cy="3539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3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2300" b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GB" sz="2300" b="1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97194" y="1217380"/>
            <a:ext cx="105174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16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1600" i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GB" sz="1600" dirty="0" smtClean="0">
                <a:solidFill>
                  <a:prstClr val="black"/>
                </a:solidFill>
                <a:cs typeface="Times New Roman" pitchFamily="18" charset="0"/>
              </a:rPr>
              <a:t>{</a:t>
            </a:r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16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,a</a:t>
            </a:r>
            <a:r>
              <a:rPr lang="en-GB" sz="16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sz="1600" dirty="0" smtClean="0">
                <a:solidFill>
                  <a:prstClr val="black"/>
                </a:solidFill>
                <a:cs typeface="Times New Roman" pitchFamily="18" charset="0"/>
              </a:rPr>
              <a:t>}</a:t>
            </a:r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N</a:t>
            </a:r>
            <a:r>
              <a:rPr lang="en-GB" sz="16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Ø</a:t>
            </a:r>
            <a:endParaRPr lang="en-GB" sz="1600" i="1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4764468" y="2897547"/>
            <a:ext cx="1206973" cy="807678"/>
          </a:xfrm>
          <a:prstGeom prst="ellipse">
            <a:avLst/>
          </a:prstGeom>
          <a:noFill/>
          <a:ln w="19050">
            <a:solidFill>
              <a:srgbClr val="00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baseline="-2500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68838" y="3140046"/>
            <a:ext cx="81332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i="1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1600" baseline="-250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GB" sz="1600" i="1" baseline="-250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i="1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GB" sz="1600" dirty="0" smtClean="0">
                <a:solidFill>
                  <a:srgbClr val="808080"/>
                </a:solidFill>
                <a:cs typeface="Times New Roman" pitchFamily="18" charset="0"/>
              </a:rPr>
              <a:t>{</a:t>
            </a:r>
            <a:r>
              <a:rPr lang="en-GB" sz="1600" i="1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1600" baseline="-250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GB" sz="1600" dirty="0" smtClean="0">
                <a:solidFill>
                  <a:srgbClr val="808080"/>
                </a:solidFill>
                <a:cs typeface="Times New Roman" pitchFamily="18" charset="0"/>
              </a:rPr>
              <a:t>}</a:t>
            </a:r>
            <a:r>
              <a:rPr lang="en-GB" sz="1600" i="1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N</a:t>
            </a:r>
            <a:r>
              <a:rPr lang="en-GB" sz="1600" baseline="-250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GB" sz="1600" i="1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GB" sz="1600" dirty="0">
                <a:solidFill>
                  <a:srgbClr val="808080"/>
                </a:solidFill>
                <a:cs typeface="Times New Roman" pitchFamily="18" charset="0"/>
              </a:rPr>
              <a:t>{</a:t>
            </a:r>
            <a:r>
              <a:rPr lang="en-GB" sz="1600" i="1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1600" baseline="-250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GB" sz="1600" dirty="0" smtClean="0">
                <a:solidFill>
                  <a:srgbClr val="808080"/>
                </a:solidFill>
                <a:cs typeface="Times New Roman" pitchFamily="18" charset="0"/>
              </a:rPr>
              <a:t>}</a:t>
            </a:r>
            <a:endParaRPr lang="en-GB" sz="1600" i="1" baseline="-25000" dirty="0">
              <a:solidFill>
                <a:srgbClr val="808080"/>
              </a:solidFill>
              <a:cs typeface="Times New Roman" pitchFamily="18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7792654" y="2897547"/>
            <a:ext cx="1206973" cy="807678"/>
          </a:xfrm>
          <a:prstGeom prst="ellipse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baseline="-25000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772269" y="3149571"/>
            <a:ext cx="125377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16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sz="16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GB" sz="1600" dirty="0" smtClean="0">
                <a:solidFill>
                  <a:srgbClr val="000000"/>
                </a:solidFill>
                <a:cs typeface="Times New Roman" pitchFamily="18" charset="0"/>
              </a:rPr>
              <a:t>{</a:t>
            </a:r>
            <a:r>
              <a:rPr lang="en-GB" sz="16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16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sz="16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,a</a:t>
            </a:r>
            <a:r>
              <a:rPr lang="en-GB" sz="16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GB" sz="16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,a</a:t>
            </a:r>
            <a:r>
              <a:rPr lang="en-GB" sz="16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GB" sz="1600" dirty="0" smtClean="0">
                <a:solidFill>
                  <a:srgbClr val="000000"/>
                </a:solidFill>
                <a:cs typeface="Times New Roman" pitchFamily="18" charset="0"/>
              </a:rPr>
              <a:t>}</a:t>
            </a:r>
            <a:r>
              <a:rPr lang="en-GB" sz="16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N</a:t>
            </a:r>
            <a:r>
              <a:rPr lang="en-GB" sz="16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sz="16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GB" sz="1600" dirty="0">
                <a:solidFill>
                  <a:srgbClr val="000000"/>
                </a:solidFill>
                <a:cs typeface="Times New Roman" pitchFamily="18" charset="0"/>
              </a:rPr>
              <a:t>{</a:t>
            </a:r>
            <a:r>
              <a:rPr lang="en-GB" sz="16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16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sz="1600" dirty="0">
                <a:solidFill>
                  <a:srgbClr val="000000"/>
                </a:solidFill>
                <a:cs typeface="Times New Roman" pitchFamily="18" charset="0"/>
              </a:rPr>
              <a:t>}</a:t>
            </a:r>
            <a:endParaRPr lang="en-GB" sz="1600" i="1" baseline="-25000" dirty="0">
              <a:solidFill>
                <a:srgbClr val="000000"/>
              </a:solidFill>
              <a:cs typeface="Times New Roman" pitchFamily="18" charset="0"/>
            </a:endParaRPr>
          </a:p>
        </p:txBody>
      </p:sp>
      <p:cxnSp>
        <p:nvCxnSpPr>
          <p:cNvPr id="18" name="Straight Connector 17"/>
          <p:cNvCxnSpPr>
            <a:stCxn id="8" idx="6"/>
            <a:endCxn id="11" idx="2"/>
          </p:cNvCxnSpPr>
          <p:nvPr/>
        </p:nvCxnSpPr>
        <p:spPr>
          <a:xfrm>
            <a:off x="5971441" y="1304971"/>
            <a:ext cx="1793824" cy="14440"/>
          </a:xfrm>
          <a:prstGeom prst="line">
            <a:avLst/>
          </a:prstGeom>
          <a:ln w="381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4" idx="6"/>
            <a:endCxn id="16" idx="2"/>
          </p:cNvCxnSpPr>
          <p:nvPr/>
        </p:nvCxnSpPr>
        <p:spPr>
          <a:xfrm>
            <a:off x="5971441" y="3301386"/>
            <a:ext cx="1821213" cy="0"/>
          </a:xfrm>
          <a:prstGeom prst="line">
            <a:avLst/>
          </a:prstGeom>
          <a:ln w="38100">
            <a:solidFill>
              <a:srgbClr val="00CC00">
                <a:alpha val="50196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4" idx="0"/>
            <a:endCxn id="8" idx="4"/>
          </p:cNvCxnSpPr>
          <p:nvPr/>
        </p:nvCxnSpPr>
        <p:spPr>
          <a:xfrm flipV="1">
            <a:off x="5367955" y="1703148"/>
            <a:ext cx="8461" cy="1194399"/>
          </a:xfrm>
          <a:prstGeom prst="line">
            <a:avLst/>
          </a:prstGeom>
          <a:ln w="38100">
            <a:solidFill>
              <a:srgbClr val="0065FA">
                <a:alpha val="40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220438" y="2811947"/>
            <a:ext cx="329768" cy="3539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300" b="1" i="1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2300" b="1" baseline="-250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en-GB" sz="2300" b="1" baseline="-25000" dirty="0">
              <a:solidFill>
                <a:srgbClr val="808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Straight Connector 21"/>
          <p:cNvCxnSpPr>
            <a:stCxn id="16" idx="0"/>
            <a:endCxn id="11" idx="4"/>
          </p:cNvCxnSpPr>
          <p:nvPr/>
        </p:nvCxnSpPr>
        <p:spPr>
          <a:xfrm flipV="1">
            <a:off x="8396141" y="1743618"/>
            <a:ext cx="3049" cy="1153929"/>
          </a:xfrm>
          <a:prstGeom prst="line">
            <a:avLst/>
          </a:prstGeom>
          <a:ln w="381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297181" y="2802422"/>
            <a:ext cx="374301" cy="3539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3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2300" b="1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GB" sz="2300" b="1" baseline="-25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Straight Connector 23"/>
          <p:cNvCxnSpPr>
            <a:stCxn id="14" idx="7"/>
            <a:endCxn id="11" idx="3"/>
          </p:cNvCxnSpPr>
          <p:nvPr/>
        </p:nvCxnSpPr>
        <p:spPr>
          <a:xfrm flipV="1">
            <a:off x="5794684" y="1619370"/>
            <a:ext cx="2156253" cy="1396459"/>
          </a:xfrm>
          <a:prstGeom prst="line">
            <a:avLst/>
          </a:prstGeom>
          <a:ln w="38100">
            <a:solidFill>
              <a:srgbClr val="0065FA">
                <a:alpha val="40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8" idx="5"/>
            <a:endCxn id="16" idx="1"/>
          </p:cNvCxnSpPr>
          <p:nvPr/>
        </p:nvCxnSpPr>
        <p:spPr>
          <a:xfrm>
            <a:off x="5797162" y="1586525"/>
            <a:ext cx="2172249" cy="1429304"/>
          </a:xfrm>
          <a:prstGeom prst="line">
            <a:avLst/>
          </a:prstGeom>
          <a:ln w="38100">
            <a:solidFill>
              <a:srgbClr val="F6BB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771770" y="940486"/>
            <a:ext cx="394201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2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GB" sz="2200" b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458928" y="2074465"/>
            <a:ext cx="31080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2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en-GB" sz="2200" b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805608" y="3257964"/>
            <a:ext cx="379414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200" b="1" i="1" dirty="0" smtClean="0">
                <a:solidFill>
                  <a:srgbClr val="61FF6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200" b="1" baseline="-25000" dirty="0" smtClean="0">
                <a:solidFill>
                  <a:srgbClr val="61FF6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en-GB" sz="2200" b="1" baseline="-25000" dirty="0">
              <a:solidFill>
                <a:srgbClr val="61FF6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99142" y="2059805"/>
            <a:ext cx="357911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200" b="1" i="1" dirty="0" smtClean="0">
                <a:solidFill>
                  <a:srgbClr val="6DA8FF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200" b="1" baseline="-25000" dirty="0" smtClean="0">
                <a:solidFill>
                  <a:srgbClr val="6DA8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GB" sz="2200" b="1" baseline="-25000" dirty="0">
              <a:solidFill>
                <a:srgbClr val="6DA8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382303" y="2602838"/>
            <a:ext cx="408517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200" b="1" i="1" dirty="0" smtClean="0">
                <a:solidFill>
                  <a:srgbClr val="6DA8FF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200" b="1" baseline="-25000" dirty="0" smtClean="0">
                <a:solidFill>
                  <a:srgbClr val="6DA8FF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en-GB" sz="2200" b="1" baseline="-25000" dirty="0">
              <a:solidFill>
                <a:srgbClr val="6DA8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00731" y="1661070"/>
            <a:ext cx="418663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200" b="1" i="1" dirty="0" smtClean="0">
                <a:solidFill>
                  <a:srgbClr val="F6BB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200" b="1" baseline="-25000" dirty="0" smtClean="0">
                <a:solidFill>
                  <a:srgbClr val="F6BB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GB" sz="2200" b="1" baseline="-25000" dirty="0">
              <a:solidFill>
                <a:srgbClr val="F6BB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32588" y="610632"/>
            <a:ext cx="46440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u="sng" dirty="0" smtClean="0">
                <a:solidFill>
                  <a:srgbClr val="00007D"/>
                </a:solidFill>
              </a:rPr>
              <a:t>Intuition:</a:t>
            </a:r>
            <a:r>
              <a:rPr lang="en-GB" b="1" dirty="0" smtClean="0">
                <a:solidFill>
                  <a:srgbClr val="00007D"/>
                </a:solidFill>
              </a:rPr>
              <a:t> </a:t>
            </a:r>
            <a:r>
              <a:rPr lang="en-GB" dirty="0" smtClean="0">
                <a:solidFill>
                  <a:srgbClr val="00007D"/>
                </a:solidFill>
              </a:rPr>
              <a:t>consider an example (see figure): 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2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rgbClr val="00007D"/>
                </a:solidFill>
              </a:rPr>
              <a:t>An edge of type </a:t>
            </a:r>
            <a:r>
              <a:rPr lang="en-GB" b="1" dirty="0" smtClean="0">
                <a:solidFill>
                  <a:srgbClr val="00007D"/>
                </a:solidFill>
              </a:rPr>
              <a:t>CS</a:t>
            </a:r>
            <a:r>
              <a:rPr lang="en-GB" dirty="0" smtClean="0">
                <a:solidFill>
                  <a:srgbClr val="00007D"/>
                </a:solidFill>
              </a:rPr>
              <a:t> connects </a:t>
            </a:r>
            <a:r>
              <a:rPr lang="en-GB" dirty="0" smtClean="0">
                <a:solidFill>
                  <a:srgbClr val="FF0000"/>
                </a:solidFill>
              </a:rPr>
              <a:t>r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00007D"/>
                </a:solidFill>
              </a:rPr>
              <a:t> to </a:t>
            </a:r>
            <a:r>
              <a:rPr lang="en-GB" dirty="0" smtClean="0">
                <a:solidFill>
                  <a:srgbClr val="FF0000"/>
                </a:solidFill>
              </a:rPr>
              <a:t>r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00007D"/>
                </a:solidFill>
              </a:rPr>
              <a:t>. </a:t>
            </a:r>
            <a:r>
              <a:rPr lang="en-GB" dirty="0">
                <a:solidFill>
                  <a:srgbClr val="00007D"/>
                </a:solidFill>
              </a:rPr>
              <a:t>Thus, they must be applicable to a single coalition in </a:t>
            </a:r>
            <a:r>
              <a:rPr lang="en-GB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CS</a:t>
            </a:r>
            <a:r>
              <a:rPr lang="en-GB" dirty="0" smtClean="0">
                <a:solidFill>
                  <a:srgbClr val="00007D"/>
                </a:solidFill>
              </a:rPr>
              <a:t>, </a:t>
            </a:r>
            <a:r>
              <a:rPr lang="en-GB" dirty="0">
                <a:solidFill>
                  <a:srgbClr val="00007D"/>
                </a:solidFill>
              </a:rPr>
              <a:t>say </a:t>
            </a:r>
            <a:r>
              <a:rPr lang="en-GB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C'</a:t>
            </a:r>
            <a:r>
              <a:rPr lang="en-GB" dirty="0" smtClean="0">
                <a:solidFill>
                  <a:srgbClr val="00007D"/>
                </a:solidFill>
              </a:rPr>
              <a:t>, </a:t>
            </a:r>
            <a:r>
              <a:rPr lang="en-GB" dirty="0">
                <a:solidFill>
                  <a:srgbClr val="00007D"/>
                </a:solidFill>
              </a:rPr>
              <a:t>such that </a:t>
            </a:r>
            <a:r>
              <a:rPr lang="en-GB" dirty="0" smtClean="0">
                <a:solidFill>
                  <a:srgbClr val="FF0000"/>
                </a:solidFill>
              </a:rPr>
              <a:t>P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∪</a:t>
            </a:r>
            <a:r>
              <a:rPr lang="en-GB" dirty="0" smtClean="0">
                <a:solidFill>
                  <a:srgbClr val="FF0000"/>
                </a:solidFill>
              </a:rPr>
              <a:t> P</a:t>
            </a:r>
            <a:r>
              <a:rPr lang="en-GB" baseline="-25000" dirty="0" smtClean="0">
                <a:solidFill>
                  <a:srgbClr val="FF0000"/>
                </a:solidFill>
              </a:rPr>
              <a:t>2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⊆</a:t>
            </a:r>
            <a:r>
              <a:rPr lang="en-GB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GB" dirty="0" smtClean="0">
                <a:solidFill>
                  <a:srgbClr val="00007D"/>
                </a:solidFill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solidFill>
                <a:srgbClr val="00007D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rgbClr val="00007D"/>
                </a:solidFill>
              </a:rPr>
              <a:t>An </a:t>
            </a:r>
            <a:r>
              <a:rPr lang="en-GB" dirty="0">
                <a:solidFill>
                  <a:srgbClr val="00007D"/>
                </a:solidFill>
              </a:rPr>
              <a:t>edge of type </a:t>
            </a:r>
            <a:r>
              <a:rPr lang="en-GB" b="1" dirty="0" smtClean="0">
                <a:solidFill>
                  <a:srgbClr val="00007D"/>
                </a:solidFill>
              </a:rPr>
              <a:t>CS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>
                <a:solidFill>
                  <a:srgbClr val="00007D"/>
                </a:solidFill>
              </a:rPr>
              <a:t>connects </a:t>
            </a:r>
            <a:r>
              <a:rPr lang="en-GB" dirty="0" smtClean="0">
                <a:solidFill>
                  <a:srgbClr val="FF0000"/>
                </a:solidFill>
              </a:rPr>
              <a:t>r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00007D"/>
                </a:solidFill>
              </a:rPr>
              <a:t> to </a:t>
            </a:r>
            <a:r>
              <a:rPr lang="en-GB" dirty="0" smtClean="0">
                <a:solidFill>
                  <a:srgbClr val="FF0000"/>
                </a:solidFill>
              </a:rPr>
              <a:t>r</a:t>
            </a:r>
            <a:r>
              <a:rPr lang="en-GB" baseline="-25000" dirty="0" smtClean="0">
                <a:solidFill>
                  <a:srgbClr val="FF0000"/>
                </a:solidFill>
              </a:rPr>
              <a:t>3</a:t>
            </a:r>
            <a:r>
              <a:rPr lang="en-GB" dirty="0" smtClean="0">
                <a:solidFill>
                  <a:srgbClr val="00007D"/>
                </a:solidFill>
              </a:rPr>
              <a:t>. Thus, </a:t>
            </a:r>
            <a:r>
              <a:rPr lang="en-GB" dirty="0">
                <a:solidFill>
                  <a:srgbClr val="00007D"/>
                </a:solidFill>
              </a:rPr>
              <a:t>they must be applicable to a single coalition in </a:t>
            </a:r>
            <a:r>
              <a:rPr lang="en-GB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CS</a:t>
            </a:r>
            <a:r>
              <a:rPr lang="en-GB" dirty="0" smtClean="0">
                <a:solidFill>
                  <a:srgbClr val="00007D"/>
                </a:solidFill>
              </a:rPr>
              <a:t>, </a:t>
            </a:r>
            <a:r>
              <a:rPr lang="en-GB" dirty="0">
                <a:solidFill>
                  <a:srgbClr val="00007D"/>
                </a:solidFill>
              </a:rPr>
              <a:t>say </a:t>
            </a:r>
            <a:r>
              <a:rPr lang="en-GB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C''</a:t>
            </a:r>
            <a:r>
              <a:rPr lang="en-GB" dirty="0" smtClean="0">
                <a:solidFill>
                  <a:srgbClr val="00007D"/>
                </a:solidFill>
              </a:rPr>
              <a:t>, </a:t>
            </a:r>
            <a:r>
              <a:rPr lang="en-GB" dirty="0">
                <a:solidFill>
                  <a:srgbClr val="00007D"/>
                </a:solidFill>
              </a:rPr>
              <a:t>such that </a:t>
            </a:r>
            <a:r>
              <a:rPr lang="en-GB" dirty="0" smtClean="0">
                <a:solidFill>
                  <a:srgbClr val="FF0000"/>
                </a:solidFill>
              </a:rPr>
              <a:t>P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 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</a:rPr>
              <a:t>∪ </a:t>
            </a:r>
            <a:r>
              <a:rPr lang="en-GB" dirty="0" smtClean="0">
                <a:solidFill>
                  <a:srgbClr val="FF0000"/>
                </a:solidFill>
              </a:rPr>
              <a:t>P</a:t>
            </a:r>
            <a:r>
              <a:rPr lang="en-GB" baseline="-25000" dirty="0" smtClean="0">
                <a:solidFill>
                  <a:srgbClr val="FF0000"/>
                </a:solidFill>
              </a:rPr>
              <a:t>3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 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</a:rPr>
              <a:t>⊆ </a:t>
            </a:r>
            <a:r>
              <a:rPr lang="en-GB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C''</a:t>
            </a:r>
            <a:r>
              <a:rPr lang="en-GB" dirty="0" smtClean="0">
                <a:solidFill>
                  <a:srgbClr val="00007D"/>
                </a:solidFill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solidFill>
                <a:srgbClr val="00007D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rgbClr val="00007D"/>
                </a:solidFill>
              </a:rPr>
              <a:t>Since </a:t>
            </a:r>
            <a:r>
              <a:rPr lang="en-GB" dirty="0" smtClean="0">
                <a:solidFill>
                  <a:srgbClr val="FF0000"/>
                </a:solidFill>
              </a:rPr>
              <a:t>P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∪ </a:t>
            </a:r>
            <a:r>
              <a:rPr lang="en-GB" dirty="0" smtClean="0">
                <a:solidFill>
                  <a:srgbClr val="FF0000"/>
                </a:solidFill>
              </a:rPr>
              <a:t>P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>
                <a:solidFill>
                  <a:srgbClr val="00007D"/>
                </a:solidFill>
              </a:rPr>
              <a:t>overlaps with </a:t>
            </a:r>
            <a:r>
              <a:rPr lang="en-GB" dirty="0" smtClean="0">
                <a:solidFill>
                  <a:srgbClr val="FF0000"/>
                </a:solidFill>
              </a:rPr>
              <a:t>P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>
                <a:solidFill>
                  <a:srgbClr val="FF0000"/>
                </a:solidFill>
                <a:latin typeface="Cambria Math"/>
                <a:ea typeface="Cambria Math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∪ </a:t>
            </a:r>
            <a:r>
              <a:rPr lang="en-GB" dirty="0" smtClean="0">
                <a:solidFill>
                  <a:srgbClr val="FF0000"/>
                </a:solidFill>
              </a:rPr>
              <a:t>P</a:t>
            </a:r>
            <a:r>
              <a:rPr lang="en-GB" baseline="-25000" dirty="0" smtClean="0">
                <a:solidFill>
                  <a:srgbClr val="FF0000"/>
                </a:solidFill>
              </a:rPr>
              <a:t>3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>
                <a:solidFill>
                  <a:srgbClr val="00007D"/>
                </a:solidFill>
              </a:rPr>
              <a:t>and since the coalitions in </a:t>
            </a:r>
            <a:r>
              <a:rPr lang="en-GB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CS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>
                <a:solidFill>
                  <a:srgbClr val="00007D"/>
                </a:solidFill>
              </a:rPr>
              <a:t>are pairwise disjoint, we must have </a:t>
            </a:r>
            <a:r>
              <a:rPr lang="en-GB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'=</a:t>
            </a:r>
            <a:r>
              <a:rPr lang="en-GB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C''</a:t>
            </a:r>
            <a:r>
              <a:rPr lang="en-GB" dirty="0" smtClean="0">
                <a:solidFill>
                  <a:srgbClr val="00007D"/>
                </a:solidFill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solidFill>
                <a:srgbClr val="00007D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rgbClr val="00007D"/>
                </a:solidFill>
              </a:rPr>
              <a:t>This </a:t>
            </a:r>
            <a:r>
              <a:rPr lang="en-GB" dirty="0">
                <a:solidFill>
                  <a:srgbClr val="00007D"/>
                </a:solidFill>
              </a:rPr>
              <a:t>means that </a:t>
            </a:r>
            <a:r>
              <a:rPr lang="en-GB" dirty="0" smtClean="0">
                <a:solidFill>
                  <a:srgbClr val="FF0000"/>
                </a:solidFill>
              </a:rPr>
              <a:t>r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,r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,r</a:t>
            </a:r>
            <a:r>
              <a:rPr lang="en-GB" baseline="-25000" dirty="0" smtClean="0">
                <a:solidFill>
                  <a:srgbClr val="FF0000"/>
                </a:solidFill>
              </a:rPr>
              <a:t>3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>
                <a:solidFill>
                  <a:srgbClr val="00007D"/>
                </a:solidFill>
              </a:rPr>
              <a:t>must all be applicable to the same </a:t>
            </a:r>
            <a:r>
              <a:rPr lang="en-GB" dirty="0" smtClean="0">
                <a:solidFill>
                  <a:srgbClr val="00007D"/>
                </a:solidFill>
              </a:rPr>
              <a:t>coalition, i.e., the </a:t>
            </a:r>
            <a:r>
              <a:rPr lang="en-GB" dirty="0">
                <a:solidFill>
                  <a:srgbClr val="00007D"/>
                </a:solidFill>
              </a:rPr>
              <a:t>edge between </a:t>
            </a:r>
            <a:r>
              <a:rPr lang="en-GB" dirty="0" smtClean="0">
                <a:solidFill>
                  <a:srgbClr val="FF0000"/>
                </a:solidFill>
              </a:rPr>
              <a:t>r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>
                <a:solidFill>
                  <a:srgbClr val="00007D"/>
                </a:solidFill>
              </a:rPr>
              <a:t>and </a:t>
            </a:r>
            <a:r>
              <a:rPr lang="en-GB" dirty="0" smtClean="0">
                <a:solidFill>
                  <a:srgbClr val="FF0000"/>
                </a:solidFill>
              </a:rPr>
              <a:t>r</a:t>
            </a:r>
            <a:r>
              <a:rPr lang="en-GB" baseline="-25000" dirty="0" smtClean="0">
                <a:solidFill>
                  <a:srgbClr val="FF0000"/>
                </a:solidFill>
              </a:rPr>
              <a:t>3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>
                <a:solidFill>
                  <a:srgbClr val="00007D"/>
                </a:solidFill>
              </a:rPr>
              <a:t>must </a:t>
            </a:r>
            <a:r>
              <a:rPr lang="en-GB" b="1" dirty="0" smtClean="0">
                <a:solidFill>
                  <a:srgbClr val="00007D"/>
                </a:solidFill>
              </a:rPr>
              <a:t>not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>
                <a:solidFill>
                  <a:srgbClr val="00007D"/>
                </a:solidFill>
              </a:rPr>
              <a:t>be of the type </a:t>
            </a:r>
            <a:r>
              <a:rPr lang="en-GB" b="1" dirty="0" smtClean="0">
                <a:solidFill>
                  <a:srgbClr val="00007D"/>
                </a:solidFill>
              </a:rPr>
              <a:t>IC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>
                <a:solidFill>
                  <a:srgbClr val="00007D"/>
                </a:solidFill>
              </a:rPr>
              <a:t>or </a:t>
            </a:r>
            <a:r>
              <a:rPr lang="en-GB" b="1" dirty="0" smtClean="0">
                <a:solidFill>
                  <a:srgbClr val="00007D"/>
                </a:solidFill>
              </a:rPr>
              <a:t>CD</a:t>
            </a:r>
            <a:r>
              <a:rPr lang="en-GB" dirty="0" smtClean="0">
                <a:solidFill>
                  <a:srgbClr val="00007D"/>
                </a:solidFill>
              </a:rPr>
              <a:t>.</a:t>
            </a:r>
            <a:endParaRPr lang="en-GB" dirty="0">
              <a:solidFill>
                <a:srgbClr val="00007D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23961" y="5725120"/>
            <a:ext cx="47448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solidFill>
                  <a:srgbClr val="00007D"/>
                </a:solidFill>
              </a:rPr>
              <a:t>However, in </a:t>
            </a:r>
            <a:r>
              <a:rPr lang="en-GB" dirty="0">
                <a:solidFill>
                  <a:srgbClr val="00007D"/>
                </a:solidFill>
              </a:rPr>
              <a:t>our example we </a:t>
            </a:r>
            <a:r>
              <a:rPr lang="en-GB" dirty="0" smtClean="0">
                <a:solidFill>
                  <a:srgbClr val="00007D"/>
                </a:solidFill>
              </a:rPr>
              <a:t>happen to have </a:t>
            </a:r>
            <a:r>
              <a:rPr lang="en-GB" dirty="0">
                <a:solidFill>
                  <a:srgbClr val="00007D"/>
                </a:solidFill>
              </a:rPr>
              <a:t>an edge of type </a:t>
            </a:r>
            <a:r>
              <a:rPr lang="en-GB" b="1" dirty="0" smtClean="0">
                <a:solidFill>
                  <a:srgbClr val="00007D"/>
                </a:solidFill>
              </a:rPr>
              <a:t>CD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>
                <a:solidFill>
                  <a:srgbClr val="00007D"/>
                </a:solidFill>
              </a:rPr>
              <a:t>between </a:t>
            </a:r>
            <a:r>
              <a:rPr lang="en-GB" dirty="0" smtClean="0">
                <a:solidFill>
                  <a:srgbClr val="FF0000"/>
                </a:solidFill>
              </a:rPr>
              <a:t>r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>
                <a:solidFill>
                  <a:srgbClr val="00007D"/>
                </a:solidFill>
              </a:rPr>
              <a:t>and </a:t>
            </a:r>
            <a:r>
              <a:rPr lang="en-GB" dirty="0" smtClean="0">
                <a:solidFill>
                  <a:srgbClr val="FF0000"/>
                </a:solidFill>
              </a:rPr>
              <a:t>r</a:t>
            </a:r>
            <a:r>
              <a:rPr lang="en-GB" baseline="-25000" dirty="0" smtClean="0">
                <a:solidFill>
                  <a:srgbClr val="FF0000"/>
                </a:solidFill>
              </a:rPr>
              <a:t>3</a:t>
            </a:r>
            <a:r>
              <a:rPr lang="en-GB" dirty="0" smtClean="0">
                <a:solidFill>
                  <a:srgbClr val="00007D"/>
                </a:solidFill>
              </a:rPr>
              <a:t>. Thus, </a:t>
            </a:r>
            <a:r>
              <a:rPr lang="en-GB" dirty="0">
                <a:solidFill>
                  <a:srgbClr val="00007D"/>
                </a:solidFill>
              </a:rPr>
              <a:t>any rule set containing </a:t>
            </a:r>
            <a:r>
              <a:rPr lang="en-GB" dirty="0" smtClean="0">
                <a:solidFill>
                  <a:srgbClr val="FF0000"/>
                </a:solidFill>
              </a:rPr>
              <a:t>r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,r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,r</a:t>
            </a:r>
            <a:r>
              <a:rPr lang="en-GB" baseline="-25000" dirty="0" smtClean="0">
                <a:solidFill>
                  <a:srgbClr val="FF0000"/>
                </a:solidFill>
              </a:rPr>
              <a:t>3</a:t>
            </a:r>
            <a:r>
              <a:rPr lang="en-GB" dirty="0" smtClean="0">
                <a:solidFill>
                  <a:srgbClr val="00007D"/>
                </a:solidFill>
              </a:rPr>
              <a:t> </a:t>
            </a:r>
            <a:r>
              <a:rPr lang="en-GB" dirty="0">
                <a:solidFill>
                  <a:srgbClr val="00007D"/>
                </a:solidFill>
              </a:rPr>
              <a:t>is not feasible.</a:t>
            </a:r>
          </a:p>
        </p:txBody>
      </p:sp>
      <p:sp>
        <p:nvSpPr>
          <p:cNvPr id="55" name="Rectangle 54"/>
          <p:cNvSpPr/>
          <p:nvPr/>
        </p:nvSpPr>
        <p:spPr>
          <a:xfrm>
            <a:off x="5013816" y="4055645"/>
            <a:ext cx="3844434" cy="196865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5167948" y="4359912"/>
            <a:ext cx="925193" cy="2736"/>
          </a:xfrm>
          <a:prstGeom prst="line">
            <a:avLst/>
          </a:prstGeom>
          <a:ln w="38100">
            <a:solidFill>
              <a:srgbClr val="F6BB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5167948" y="5378360"/>
            <a:ext cx="925193" cy="2736"/>
          </a:xfrm>
          <a:prstGeom prst="line">
            <a:avLst/>
          </a:prstGeom>
          <a:ln w="38100">
            <a:solidFill>
              <a:srgbClr val="0065F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5161478" y="5803386"/>
            <a:ext cx="925193" cy="2736"/>
          </a:xfrm>
          <a:prstGeom prst="line">
            <a:avLst/>
          </a:prstGeom>
          <a:ln w="38100">
            <a:solidFill>
              <a:srgbClr val="00CC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5167948" y="4889451"/>
            <a:ext cx="925193" cy="2736"/>
          </a:xfrm>
          <a:prstGeom prst="line">
            <a:avLst/>
          </a:prstGeom>
          <a:ln w="381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238805" y="4198701"/>
            <a:ext cx="2522873" cy="3649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en-GB" sz="15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edge of type </a:t>
            </a:r>
            <a:r>
              <a:rPr lang="en-GB" sz="1500" b="1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CD </a:t>
            </a:r>
            <a:r>
              <a:rPr lang="en-GB" sz="15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(compatible on different coalitions)</a:t>
            </a:r>
            <a:endParaRPr lang="en-GB" sz="1500" baseline="-25000" dirty="0">
              <a:solidFill>
                <a:prstClr val="black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220378" y="4737497"/>
            <a:ext cx="2503200" cy="3683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en-GB" sz="15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edge of type </a:t>
            </a:r>
            <a:r>
              <a:rPr lang="en-GB" sz="1500" b="1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CS</a:t>
            </a:r>
            <a:r>
              <a:rPr lang="en-GB" sz="15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 (compatible on the same coalition)</a:t>
            </a:r>
            <a:endParaRPr lang="en-GB" sz="1500" baseline="-25000" dirty="0">
              <a:solidFill>
                <a:prstClr val="black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279580" y="5245945"/>
            <a:ext cx="2482098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5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edge of type </a:t>
            </a:r>
            <a:r>
              <a:rPr lang="en-GB" sz="1500" b="1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ID</a:t>
            </a:r>
            <a:r>
              <a:rPr lang="en-GB" sz="15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 (independent)</a:t>
            </a:r>
            <a:endParaRPr lang="en-GB" sz="1500" baseline="-25000" dirty="0">
              <a:solidFill>
                <a:prstClr val="black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288995" y="5646999"/>
            <a:ext cx="248074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5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edge of type </a:t>
            </a:r>
            <a:r>
              <a:rPr lang="en-GB" sz="1500" b="1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IC </a:t>
            </a:r>
            <a:r>
              <a:rPr lang="en-GB" sz="1500" dirty="0">
                <a:solidFill>
                  <a:prstClr val="black"/>
                </a:solidFill>
                <a:cs typeface="Times New Roman" pitchFamily="18" charset="0"/>
              </a:rPr>
              <a:t> (</a:t>
            </a:r>
            <a:r>
              <a:rPr lang="en-GB" sz="1500" dirty="0" smtClean="0">
                <a:solidFill>
                  <a:prstClr val="black"/>
                </a:solidFill>
                <a:cs typeface="Times New Roman" pitchFamily="18" charset="0"/>
              </a:rPr>
              <a:t>incompatible)</a:t>
            </a:r>
            <a:endParaRPr lang="en-GB" sz="1500" b="1" baseline="-25000" dirty="0">
              <a:solidFill>
                <a:prstClr val="black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242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92369" y="120099"/>
            <a:ext cx="841423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Marginal Contribution Nets (continued…)</a:t>
            </a:r>
            <a:endParaRPr lang="en-GB" sz="22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Rectangle 77"/>
              <p:cNvSpPr/>
              <p:nvPr/>
            </p:nvSpPr>
            <p:spPr>
              <a:xfrm>
                <a:off x="508813" y="743982"/>
                <a:ext cx="7977962" cy="23610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b="1" u="sng" dirty="0">
                    <a:solidFill>
                      <a:srgbClr val="00007D"/>
                    </a:solidFill>
                  </a:rPr>
                  <a:t>As we said earlier:</a:t>
                </a:r>
              </a:p>
              <a:p>
                <a:pPr marL="0" lvl="1"/>
                <a:r>
                  <a:rPr lang="en-GB" dirty="0" smtClean="0">
                    <a:solidFill>
                      <a:srgbClr val="00007D"/>
                    </a:solidFill>
                  </a:rPr>
                  <a:t>With MC-nets, finding </a:t>
                </a:r>
                <a:r>
                  <a:rPr lang="en-GB" dirty="0">
                    <a:solidFill>
                      <a:srgbClr val="00007D"/>
                    </a:solidFill>
                  </a:rPr>
                  <a:t>an optimal coalition structure generation is equivalent to finding 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a </a:t>
                </a:r>
                <a:r>
                  <a:rPr lang="en-GB" dirty="0">
                    <a:solidFill>
                      <a:srgbClr val="00007D"/>
                    </a:solidFill>
                  </a:rPr>
                  <a:t>feasible set </a:t>
                </a:r>
                <a:r>
                  <a:rPr lang="en-GB" dirty="0">
                    <a:solidFill>
                      <a:srgbClr val="FF0000"/>
                    </a:solidFill>
                    <a:latin typeface="Lucida Calligraphy" pitchFamily="66" charset="0"/>
                  </a:rPr>
                  <a:t>R</a:t>
                </a:r>
                <a:r>
                  <a:rPr lang="en-GB" i="1" dirty="0">
                    <a:solidFill>
                      <a:srgbClr val="FF0000"/>
                    </a:solidFill>
                  </a:rPr>
                  <a:t>'</a:t>
                </a:r>
                <a:r>
                  <a:rPr lang="en-GB" dirty="0">
                    <a:solidFill>
                      <a:srgbClr val="00007D"/>
                    </a:solidFill>
                  </a:rPr>
                  <a:t> that maximizes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00007D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dirty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∑</m:t>
                        </m:r>
                      </m:e>
                      <m:sub>
                        <m:r>
                          <m:rPr>
                            <m:nor/>
                          </m:rPr>
                          <a:rPr lang="en-GB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en-GB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Cambria Math"/>
                            <a:cs typeface="Times New Roman" pitchFamily="18" charset="0"/>
                          </a:rPr>
                          <m:t>∈</m:t>
                        </m:r>
                        <m:r>
                          <m:rPr>
                            <m:nor/>
                          </m:rPr>
                          <a:rPr lang="en-GB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en-GB" i="1" dirty="0">
                            <a:solidFill>
                              <a:srgbClr val="FF0000"/>
                            </a:solidFill>
                          </a:rPr>
                          <m:t>′</m:t>
                        </m:r>
                      </m:sub>
                    </m:sSub>
                    <m:r>
                      <a:rPr lang="en-GB">
                        <a:solidFill>
                          <a:srgbClr val="00007D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l-GR" dirty="0">
                    <a:solidFill>
                      <a:srgbClr val="FF0000"/>
                    </a:solidFill>
                    <a:latin typeface="Arial"/>
                    <a:cs typeface="Arial"/>
                  </a:rPr>
                  <a:t>ϑ</a:t>
                </a:r>
                <a:r>
                  <a:rPr lang="en-GB" i="1" baseline="-25000" dirty="0">
                    <a:solidFill>
                      <a:srgbClr val="FF0000"/>
                    </a:solidFill>
                    <a:latin typeface="Arial"/>
                    <a:cs typeface="Arial"/>
                  </a:rPr>
                  <a:t>r</a:t>
                </a:r>
              </a:p>
              <a:p>
                <a:endParaRPr lang="en-GB" b="1" u="sng" dirty="0" smtClean="0">
                  <a:solidFill>
                    <a:srgbClr val="00007D"/>
                  </a:solidFill>
                </a:endParaRPr>
              </a:p>
              <a:p>
                <a:r>
                  <a:rPr lang="en-GB" b="1" u="sng" dirty="0" smtClean="0">
                    <a:solidFill>
                      <a:srgbClr val="00007D"/>
                    </a:solidFill>
                  </a:rPr>
                  <a:t>The mixed Integer program:</a:t>
                </a:r>
              </a:p>
              <a:p>
                <a:pPr marL="0" lvl="1"/>
                <a:r>
                  <a:rPr lang="en-GB" dirty="0">
                    <a:solidFill>
                      <a:srgbClr val="00007D"/>
                    </a:solidFill>
                  </a:rPr>
                  <a:t>The main objective is to 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find a set of rules that maximize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00007D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dirty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∑</m:t>
                        </m:r>
                      </m:e>
                      <m:sub>
                        <m:r>
                          <m:rPr>
                            <m:nor/>
                          </m:rPr>
                          <a:rPr lang="en-GB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en-GB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Cambria Math"/>
                            <a:cs typeface="Times New Roman" pitchFamily="18" charset="0"/>
                          </a:rPr>
                          <m:t>∈</m:t>
                        </m:r>
                        <m:r>
                          <m:rPr>
                            <m:nor/>
                          </m:rPr>
                          <a:rPr lang="en-GB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R</m:t>
                        </m:r>
                        <m:r>
                          <m:rPr>
                            <m:nor/>
                          </m:rPr>
                          <a:rPr lang="en-GB" i="1" dirty="0">
                            <a:solidFill>
                              <a:srgbClr val="FF0000"/>
                            </a:solidFill>
                          </a:rPr>
                          <m:t>′</m:t>
                        </m:r>
                      </m:sub>
                    </m:sSub>
                    <m:r>
                      <a:rPr lang="en-GB">
                        <a:solidFill>
                          <a:srgbClr val="00007D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l-GR" dirty="0">
                    <a:solidFill>
                      <a:srgbClr val="FF0000"/>
                    </a:solidFill>
                    <a:latin typeface="Arial"/>
                    <a:cs typeface="Arial"/>
                  </a:rPr>
                  <a:t>ϑ</a:t>
                </a:r>
                <a:r>
                  <a:rPr lang="en-GB" i="1" baseline="-25000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r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 while avoiding the following two cases:</a:t>
                </a:r>
              </a:p>
              <a:p>
                <a:endParaRPr lang="en-GB" dirty="0">
                  <a:solidFill>
                    <a:srgbClr val="00007D"/>
                  </a:solidFill>
                </a:endParaRPr>
              </a:p>
            </p:txBody>
          </p:sp>
        </mc:Choice>
        <mc:Fallback xmlns="">
          <p:sp>
            <p:nvSpPr>
              <p:cNvPr id="78" name="Rectangle 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813" y="743982"/>
                <a:ext cx="7977962" cy="2361031"/>
              </a:xfrm>
              <a:prstGeom prst="rect">
                <a:avLst/>
              </a:prstGeom>
              <a:blipFill rotWithShape="1">
                <a:blip r:embed="rId2"/>
                <a:stretch>
                  <a:fillRect l="-611" t="-12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Oval 50"/>
          <p:cNvSpPr/>
          <p:nvPr/>
        </p:nvSpPr>
        <p:spPr>
          <a:xfrm>
            <a:off x="668957" y="3255186"/>
            <a:ext cx="365848" cy="28164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baseline="-25000" dirty="0">
              <a:solidFill>
                <a:prstClr val="black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53523" y="3214416"/>
            <a:ext cx="248810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9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1900" b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GB" sz="1900" b="1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1650792" y="3568721"/>
            <a:ext cx="389765" cy="30005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baseline="-25000" dirty="0">
              <a:solidFill>
                <a:prstClr val="black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744168" y="3536272"/>
            <a:ext cx="267814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9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1900" b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GB" sz="1900" b="1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5" name="Straight Connector 54"/>
          <p:cNvCxnSpPr>
            <a:stCxn id="51" idx="6"/>
            <a:endCxn id="53" idx="2"/>
          </p:cNvCxnSpPr>
          <p:nvPr/>
        </p:nvCxnSpPr>
        <p:spPr>
          <a:xfrm>
            <a:off x="1034805" y="3396007"/>
            <a:ext cx="615987" cy="322741"/>
          </a:xfrm>
          <a:prstGeom prst="line">
            <a:avLst/>
          </a:prstGeom>
          <a:ln w="381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3707979" y="3257263"/>
            <a:ext cx="389765" cy="30005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baseline="-25000" dirty="0">
              <a:solidFill>
                <a:prstClr val="black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801355" y="3215289"/>
            <a:ext cx="248164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9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1900" b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en-GB" sz="1900" b="1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8" name="Straight Connector 57"/>
          <p:cNvCxnSpPr>
            <a:stCxn id="59" idx="6"/>
            <a:endCxn id="56" idx="2"/>
          </p:cNvCxnSpPr>
          <p:nvPr/>
        </p:nvCxnSpPr>
        <p:spPr>
          <a:xfrm flipV="1">
            <a:off x="3092718" y="3407290"/>
            <a:ext cx="615261" cy="317009"/>
          </a:xfrm>
          <a:prstGeom prst="line">
            <a:avLst/>
          </a:prstGeom>
          <a:ln w="381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/>
          <p:cNvSpPr/>
          <p:nvPr/>
        </p:nvSpPr>
        <p:spPr>
          <a:xfrm>
            <a:off x="2702953" y="3574272"/>
            <a:ext cx="389765" cy="30005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baseline="-25000" dirty="0">
              <a:solidFill>
                <a:prstClr val="black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796329" y="3541823"/>
            <a:ext cx="267814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9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1900" b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GB" sz="1900" b="1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1" name="Straight Connector 60"/>
          <p:cNvCxnSpPr>
            <a:stCxn id="53" idx="6"/>
            <a:endCxn id="59" idx="2"/>
          </p:cNvCxnSpPr>
          <p:nvPr/>
        </p:nvCxnSpPr>
        <p:spPr>
          <a:xfrm>
            <a:off x="2040557" y="3718748"/>
            <a:ext cx="662396" cy="5551"/>
          </a:xfrm>
          <a:prstGeom prst="line">
            <a:avLst/>
          </a:prstGeom>
          <a:ln w="381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1034805" y="3357907"/>
            <a:ext cx="2673174" cy="11283"/>
          </a:xfrm>
          <a:prstGeom prst="line">
            <a:avLst/>
          </a:prstGeom>
          <a:ln w="38100">
            <a:solidFill>
              <a:srgbClr val="F6BB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5013816" y="4055645"/>
            <a:ext cx="3844434" cy="196865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4" name="Straight Connector 63"/>
          <p:cNvCxnSpPr/>
          <p:nvPr/>
        </p:nvCxnSpPr>
        <p:spPr>
          <a:xfrm flipV="1">
            <a:off x="5167948" y="4359912"/>
            <a:ext cx="925193" cy="2736"/>
          </a:xfrm>
          <a:prstGeom prst="line">
            <a:avLst/>
          </a:prstGeom>
          <a:ln w="38100">
            <a:solidFill>
              <a:srgbClr val="F6BB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5167948" y="5378360"/>
            <a:ext cx="925193" cy="2736"/>
          </a:xfrm>
          <a:prstGeom prst="line">
            <a:avLst/>
          </a:prstGeom>
          <a:ln w="38100">
            <a:solidFill>
              <a:srgbClr val="0065F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5161478" y="5803386"/>
            <a:ext cx="925193" cy="2736"/>
          </a:xfrm>
          <a:prstGeom prst="line">
            <a:avLst/>
          </a:prstGeom>
          <a:ln w="38100">
            <a:solidFill>
              <a:srgbClr val="00CC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5167948" y="4889451"/>
            <a:ext cx="925193" cy="2736"/>
          </a:xfrm>
          <a:prstGeom prst="line">
            <a:avLst/>
          </a:prstGeom>
          <a:ln w="381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6238805" y="4198701"/>
            <a:ext cx="2522873" cy="3649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en-GB" sz="15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edge of type </a:t>
            </a:r>
            <a:r>
              <a:rPr lang="en-GB" sz="1500" b="1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CD </a:t>
            </a:r>
            <a:r>
              <a:rPr lang="en-GB" sz="15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(compatible on different coalitions)</a:t>
            </a:r>
            <a:endParaRPr lang="en-GB" sz="1500" baseline="-25000" dirty="0">
              <a:solidFill>
                <a:prstClr val="black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220378" y="4737497"/>
            <a:ext cx="2503200" cy="3683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en-GB" sz="15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edge of type </a:t>
            </a:r>
            <a:r>
              <a:rPr lang="en-GB" sz="1500" b="1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CS</a:t>
            </a:r>
            <a:r>
              <a:rPr lang="en-GB" sz="15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 (compatible on the same coalition)</a:t>
            </a:r>
            <a:endParaRPr lang="en-GB" sz="1500" baseline="-25000" dirty="0">
              <a:solidFill>
                <a:prstClr val="black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279580" y="5245945"/>
            <a:ext cx="2482098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5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edge of type </a:t>
            </a:r>
            <a:r>
              <a:rPr lang="en-GB" sz="1500" b="1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ID</a:t>
            </a:r>
            <a:r>
              <a:rPr lang="en-GB" sz="15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 (independent)</a:t>
            </a:r>
            <a:endParaRPr lang="en-GB" sz="1500" baseline="-25000" dirty="0">
              <a:solidFill>
                <a:prstClr val="black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288995" y="5646999"/>
            <a:ext cx="248074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500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edge of type </a:t>
            </a:r>
            <a:r>
              <a:rPr lang="en-GB" sz="1500" b="1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IC </a:t>
            </a:r>
            <a:r>
              <a:rPr lang="en-GB" sz="1500" dirty="0">
                <a:solidFill>
                  <a:prstClr val="black"/>
                </a:solidFill>
                <a:cs typeface="Times New Roman" pitchFamily="18" charset="0"/>
              </a:rPr>
              <a:t> (</a:t>
            </a:r>
            <a:r>
              <a:rPr lang="en-GB" sz="1500" dirty="0" smtClean="0">
                <a:solidFill>
                  <a:prstClr val="black"/>
                </a:solidFill>
                <a:cs typeface="Times New Roman" pitchFamily="18" charset="0"/>
              </a:rPr>
              <a:t>incompatible)</a:t>
            </a:r>
            <a:endParaRPr lang="en-GB" sz="1500" b="1" baseline="-25000" dirty="0">
              <a:solidFill>
                <a:prstClr val="black"/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72" name="Straight Connector 71"/>
          <p:cNvCxnSpPr>
            <a:stCxn id="73" idx="6"/>
            <a:endCxn id="75" idx="2"/>
          </p:cNvCxnSpPr>
          <p:nvPr/>
        </p:nvCxnSpPr>
        <p:spPr>
          <a:xfrm>
            <a:off x="1389350" y="4754789"/>
            <a:ext cx="1892124" cy="1758"/>
          </a:xfrm>
          <a:prstGeom prst="line">
            <a:avLst/>
          </a:prstGeom>
          <a:ln w="38100">
            <a:solidFill>
              <a:srgbClr val="00CC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Oval 72"/>
          <p:cNvSpPr/>
          <p:nvPr/>
        </p:nvSpPr>
        <p:spPr>
          <a:xfrm>
            <a:off x="1023502" y="4613968"/>
            <a:ext cx="365848" cy="28164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baseline="-25000" dirty="0">
              <a:solidFill>
                <a:prstClr val="black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108068" y="4573198"/>
            <a:ext cx="248810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9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1900" b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en-GB" sz="1900" b="1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Oval 74"/>
          <p:cNvSpPr/>
          <p:nvPr/>
        </p:nvSpPr>
        <p:spPr>
          <a:xfrm>
            <a:off x="3281474" y="4606520"/>
            <a:ext cx="389765" cy="300053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baseline="-25000" dirty="0">
              <a:solidFill>
                <a:prstClr val="black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374850" y="4564546"/>
            <a:ext cx="248164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9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1900" b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en-GB" sz="1900" b="1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10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92369" y="120099"/>
            <a:ext cx="841423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Marginal Contribution Nets (continued…)</a:t>
            </a:r>
            <a:endParaRPr lang="en-GB" sz="22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5013816" y="4055645"/>
            <a:ext cx="3844434" cy="196865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80" name="Straight Connector 79"/>
          <p:cNvCxnSpPr/>
          <p:nvPr/>
        </p:nvCxnSpPr>
        <p:spPr>
          <a:xfrm flipV="1">
            <a:off x="5167948" y="4359912"/>
            <a:ext cx="925193" cy="2736"/>
          </a:xfrm>
          <a:prstGeom prst="line">
            <a:avLst/>
          </a:prstGeom>
          <a:ln w="38100">
            <a:solidFill>
              <a:srgbClr val="F6BB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V="1">
            <a:off x="5167948" y="5378360"/>
            <a:ext cx="925193" cy="2736"/>
          </a:xfrm>
          <a:prstGeom prst="line">
            <a:avLst/>
          </a:prstGeom>
          <a:ln w="38100">
            <a:solidFill>
              <a:srgbClr val="0065F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V="1">
            <a:off x="5161478" y="5803386"/>
            <a:ext cx="925193" cy="2736"/>
          </a:xfrm>
          <a:prstGeom prst="line">
            <a:avLst/>
          </a:prstGeom>
          <a:ln w="38100">
            <a:solidFill>
              <a:srgbClr val="00CC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V="1">
            <a:off x="5167948" y="4889451"/>
            <a:ext cx="925193" cy="2736"/>
          </a:xfrm>
          <a:prstGeom prst="line">
            <a:avLst/>
          </a:prstGeom>
          <a:ln w="381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6238805" y="4198701"/>
            <a:ext cx="2522873" cy="3649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en-GB" sz="1500" dirty="0" smtClean="0">
                <a:solidFill>
                  <a:prstClr val="black"/>
                </a:solidFill>
                <a:cs typeface="Times New Roman" pitchFamily="18" charset="0"/>
              </a:rPr>
              <a:t>edge of type </a:t>
            </a:r>
            <a:r>
              <a:rPr lang="en-GB" sz="1500" b="1" dirty="0" smtClean="0">
                <a:solidFill>
                  <a:prstClr val="black"/>
                </a:solidFill>
                <a:cs typeface="Times New Roman" pitchFamily="18" charset="0"/>
              </a:rPr>
              <a:t>CD </a:t>
            </a:r>
            <a:r>
              <a:rPr lang="en-GB" sz="1500" dirty="0" smtClean="0">
                <a:solidFill>
                  <a:prstClr val="black"/>
                </a:solidFill>
                <a:cs typeface="Times New Roman" pitchFamily="18" charset="0"/>
              </a:rPr>
              <a:t>(compatible on different coalitions)</a:t>
            </a:r>
            <a:endParaRPr lang="en-GB" sz="1500" baseline="-25000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220378" y="4737497"/>
            <a:ext cx="2503200" cy="3683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400"/>
              </a:lnSpc>
            </a:pPr>
            <a:r>
              <a:rPr lang="en-GB" sz="1500" dirty="0" smtClean="0">
                <a:solidFill>
                  <a:prstClr val="black"/>
                </a:solidFill>
                <a:cs typeface="Times New Roman" pitchFamily="18" charset="0"/>
              </a:rPr>
              <a:t>edge of type </a:t>
            </a:r>
            <a:r>
              <a:rPr lang="en-GB" sz="1500" b="1" dirty="0" smtClean="0">
                <a:solidFill>
                  <a:prstClr val="black"/>
                </a:solidFill>
                <a:cs typeface="Times New Roman" pitchFamily="18" charset="0"/>
              </a:rPr>
              <a:t>CS</a:t>
            </a:r>
            <a:r>
              <a:rPr lang="en-GB" sz="1500" dirty="0" smtClean="0">
                <a:solidFill>
                  <a:prstClr val="black"/>
                </a:solidFill>
                <a:cs typeface="Times New Roman" pitchFamily="18" charset="0"/>
              </a:rPr>
              <a:t> (compatible on the same coalition)</a:t>
            </a:r>
            <a:endParaRPr lang="en-GB" sz="1500" baseline="-25000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6279580" y="5245945"/>
            <a:ext cx="2482098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500" dirty="0" smtClean="0">
                <a:solidFill>
                  <a:prstClr val="black"/>
                </a:solidFill>
                <a:cs typeface="Times New Roman" pitchFamily="18" charset="0"/>
              </a:rPr>
              <a:t>edge of type </a:t>
            </a:r>
            <a:r>
              <a:rPr lang="en-GB" sz="1500" b="1" dirty="0" smtClean="0">
                <a:solidFill>
                  <a:prstClr val="black"/>
                </a:solidFill>
                <a:cs typeface="Times New Roman" pitchFamily="18" charset="0"/>
              </a:rPr>
              <a:t>ID</a:t>
            </a:r>
            <a:r>
              <a:rPr lang="en-GB" sz="1500" dirty="0" smtClean="0">
                <a:solidFill>
                  <a:prstClr val="black"/>
                </a:solidFill>
                <a:cs typeface="Times New Roman" pitchFamily="18" charset="0"/>
              </a:rPr>
              <a:t> (independent)</a:t>
            </a:r>
            <a:endParaRPr lang="en-GB" sz="1500" baseline="-25000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288995" y="5646999"/>
            <a:ext cx="2480741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500" dirty="0" smtClean="0">
                <a:solidFill>
                  <a:prstClr val="black"/>
                </a:solidFill>
                <a:cs typeface="Times New Roman" pitchFamily="18" charset="0"/>
              </a:rPr>
              <a:t>edge of type </a:t>
            </a:r>
            <a:r>
              <a:rPr lang="en-GB" sz="1500" b="1" dirty="0" smtClean="0">
                <a:solidFill>
                  <a:prstClr val="black"/>
                </a:solidFill>
                <a:cs typeface="Times New Roman" pitchFamily="18" charset="0"/>
              </a:rPr>
              <a:t>IC </a:t>
            </a:r>
            <a:r>
              <a:rPr lang="en-GB" sz="1500" dirty="0">
                <a:solidFill>
                  <a:prstClr val="black"/>
                </a:solidFill>
                <a:cs typeface="Times New Roman" pitchFamily="18" charset="0"/>
              </a:rPr>
              <a:t> (</a:t>
            </a:r>
            <a:r>
              <a:rPr lang="en-GB" sz="1500" dirty="0" smtClean="0">
                <a:solidFill>
                  <a:prstClr val="black"/>
                </a:solidFill>
                <a:cs typeface="Times New Roman" pitchFamily="18" charset="0"/>
              </a:rPr>
              <a:t>incompatible)</a:t>
            </a:r>
            <a:endParaRPr lang="en-GB" sz="1500" b="1" baseline="-25000" dirty="0">
              <a:solidFill>
                <a:prstClr val="black"/>
              </a:solidFill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/>
              <p:cNvSpPr/>
              <p:nvPr/>
            </p:nvSpPr>
            <p:spPr>
              <a:xfrm>
                <a:off x="331501" y="644079"/>
                <a:ext cx="4367987" cy="48013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b="1" u="sng" dirty="0" smtClean="0">
                    <a:solidFill>
                      <a:srgbClr val="00007D"/>
                    </a:solidFill>
                  </a:rPr>
                  <a:t>Details of mixed integer program:</a:t>
                </a:r>
              </a:p>
              <a:p>
                <a:pPr marL="180975" indent="-180975">
                  <a:buFont typeface="Arial" pitchFamily="34" charset="0"/>
                  <a:buChar char="•"/>
                </a:pPr>
                <a:r>
                  <a:rPr lang="en-GB" dirty="0" smtClean="0">
                    <a:solidFill>
                      <a:srgbClr val="00007D"/>
                    </a:solidFill>
                  </a:rPr>
                  <a:t>For every rule 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, define a binary variable </a:t>
                </a:r>
                <a:r>
                  <a:rPr lang="en-GB" i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en-GB" i="1" baseline="-25000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</a:t>
                </a:r>
                <a:endParaRPr lang="en-GB" i="1" baseline="-25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marL="180975" indent="-180975">
                  <a:buFont typeface="Arial" pitchFamily="34" charset="0"/>
                  <a:buChar char="•"/>
                </a:pPr>
                <a:r>
                  <a:rPr lang="en-GB" dirty="0" smtClean="0">
                    <a:solidFill>
                      <a:srgbClr val="00007D"/>
                    </a:solidFill>
                  </a:rPr>
                  <a:t>For every edge 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e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 of type </a:t>
                </a:r>
                <a:r>
                  <a:rPr lang="en-GB" b="1" dirty="0" smtClean="0">
                    <a:solidFill>
                      <a:srgbClr val="00007D"/>
                    </a:solidFill>
                  </a:rPr>
                  <a:t>CD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, and for every rule 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 such that:</a:t>
                </a:r>
              </a:p>
              <a:p>
                <a:pPr marL="638175" lvl="1" indent="-180975">
                  <a:buFont typeface="Arial" pitchFamily="34" charset="0"/>
                  <a:buChar char="•"/>
                </a:pP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 is an endpoint of 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e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, or</a:t>
                </a:r>
              </a:p>
              <a:p>
                <a:pPr marL="638175" lvl="1" indent="-180975">
                  <a:buFont typeface="Arial" pitchFamily="34" charset="0"/>
                  <a:buChar char="•"/>
                </a:pP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 is  an endpoint of some other edge of type </a:t>
                </a:r>
                <a:r>
                  <a:rPr lang="en-GB" b="1" dirty="0" smtClean="0">
                    <a:solidFill>
                      <a:srgbClr val="00007D"/>
                    </a:solidFill>
                  </a:rPr>
                  <a:t>CS</a:t>
                </a:r>
                <a:endParaRPr lang="en-GB" dirty="0" smtClean="0">
                  <a:solidFill>
                    <a:srgbClr val="00007D"/>
                  </a:solidFill>
                </a:endParaRPr>
              </a:p>
              <a:p>
                <a:pPr marL="180975"/>
                <a:r>
                  <a:rPr lang="en-GB" dirty="0" smtClean="0">
                    <a:solidFill>
                      <a:srgbClr val="00007D"/>
                    </a:solidFill>
                  </a:rPr>
                  <a:t>define a variable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GB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GB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𝑟</m:t>
                        </m:r>
                      </m:sub>
                      <m:sup>
                        <m:r>
                          <a:rPr lang="en-GB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𝑒</m:t>
                        </m:r>
                      </m:sup>
                    </m:sSubSup>
                  </m:oMath>
                </a14:m>
                <a:endParaRPr lang="en-GB" dirty="0" smtClean="0">
                  <a:solidFill>
                    <a:srgbClr val="00007D"/>
                  </a:solidFill>
                </a:endParaRPr>
              </a:p>
              <a:p>
                <a:endParaRPr lang="en-GB" dirty="0" smtClean="0">
                  <a:solidFill>
                    <a:srgbClr val="00007D"/>
                  </a:solidFill>
                </a:endParaRPr>
              </a:p>
              <a:p>
                <a:r>
                  <a:rPr lang="en-GB" b="1" u="sng" dirty="0" smtClean="0">
                    <a:solidFill>
                      <a:srgbClr val="00007D"/>
                    </a:solidFill>
                  </a:rPr>
                  <a:t>Example from the figure: </a:t>
                </a:r>
              </a:p>
              <a:p>
                <a:r>
                  <a:rPr lang="en-GB" dirty="0" smtClean="0">
                    <a:solidFill>
                      <a:srgbClr val="00007D"/>
                    </a:solidFill>
                  </a:rPr>
                  <a:t>Since 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e</a:t>
                </a:r>
                <a:r>
                  <a:rPr lang="en-GB" i="1" baseline="-25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 is of type </a:t>
                </a:r>
                <a:r>
                  <a:rPr lang="en-GB" b="1" dirty="0" smtClean="0">
                    <a:solidFill>
                      <a:srgbClr val="00007D"/>
                    </a:solidFill>
                  </a:rPr>
                  <a:t>CD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, we define variables:</a:t>
                </a:r>
                <a:r>
                  <a:rPr lang="en-GB" dirty="0">
                    <a:solidFill>
                      <a:prstClr val="black"/>
                    </a:solidFill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𝑦</m:t>
                        </m:r>
                      </m:e>
                      <m:sub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𝑟</m:t>
                        </m:r>
                        <m:r>
                          <a:rPr lang="en-GB" i="1" baseline="-2500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sub>
                      <m:sup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𝑒</m:t>
                        </m:r>
                        <m:r>
                          <a:rPr lang="en-GB" i="1" baseline="-2500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GB" dirty="0" smtClean="0">
                    <a:solidFill>
                      <a:srgbClr val="FF0000"/>
                    </a:solidFill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𝑦</m:t>
                        </m:r>
                      </m:e>
                      <m:sub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𝑟</m:t>
                        </m:r>
                        <m:r>
                          <a:rPr lang="en-GB" i="1" baseline="-2500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b>
                      <m:sup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𝑒</m:t>
                        </m:r>
                        <m:r>
                          <a:rPr lang="en-GB" i="1" baseline="-2500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GB" dirty="0" smtClean="0">
                    <a:solidFill>
                      <a:srgbClr val="FF0000"/>
                    </a:solidFill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𝑦</m:t>
                        </m:r>
                      </m:e>
                      <m:sub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𝑟</m:t>
                        </m:r>
                        <m:r>
                          <a:rPr lang="en-GB" i="1" baseline="-2500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3</m:t>
                        </m:r>
                      </m:sub>
                      <m:sup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𝑒</m:t>
                        </m:r>
                        <m:r>
                          <a:rPr lang="en-GB" i="1" baseline="-2500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GB" dirty="0" smtClean="0">
                    <a:solidFill>
                      <a:srgbClr val="00007D"/>
                    </a:solidFill>
                  </a:rPr>
                  <a:t> (because every rule in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{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en-GB" i="1" baseline="-25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,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en-GB" i="1" baseline="-25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,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en-GB" i="1" baseline="-25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}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 is either an end point of 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e</a:t>
                </a:r>
                <a:r>
                  <a:rPr lang="en-GB" i="1" baseline="-25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, or an end point of some edge of type </a:t>
                </a:r>
                <a:r>
                  <a:rPr lang="en-GB" b="1" dirty="0" smtClean="0">
                    <a:solidFill>
                      <a:srgbClr val="00007D"/>
                    </a:solidFill>
                  </a:rPr>
                  <a:t>CS</a:t>
                </a:r>
                <a:r>
                  <a:rPr lang="en-GB" dirty="0" smtClean="0">
                    <a:solidFill>
                      <a:srgbClr val="00007D"/>
                    </a:solidFill>
                  </a:rPr>
                  <a:t>)</a:t>
                </a:r>
              </a:p>
              <a:p>
                <a:endParaRPr lang="en-GB" dirty="0" smtClean="0">
                  <a:solidFill>
                    <a:srgbClr val="00007D"/>
                  </a:solidFill>
                </a:endParaRPr>
              </a:p>
              <a:p>
                <a:r>
                  <a:rPr lang="en-GB" dirty="0" smtClean="0">
                    <a:solidFill>
                      <a:srgbClr val="00007D"/>
                    </a:solidFill>
                  </a:rPr>
                  <a:t>In this example, the constraints in the mixed integer program correspond to:</a:t>
                </a:r>
                <a:endParaRPr lang="en-GB" dirty="0">
                  <a:solidFill>
                    <a:srgbClr val="00007D"/>
                  </a:solidFill>
                </a:endParaRPr>
              </a:p>
            </p:txBody>
          </p:sp>
        </mc:Choice>
        <mc:Fallback xmlns="">
          <p:sp>
            <p:nvSpPr>
              <p:cNvPr id="50" name="Rectangle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501" y="644079"/>
                <a:ext cx="4367987" cy="4801314"/>
              </a:xfrm>
              <a:prstGeom prst="rect">
                <a:avLst/>
              </a:prstGeom>
              <a:blipFill rotWithShape="1">
                <a:blip r:embed="rId2"/>
                <a:stretch>
                  <a:fillRect l="-1116" t="-635" r="-418" b="-11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676781" y="5452107"/>
                <a:ext cx="96151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𝑟</m:t>
                        </m:r>
                        <m:r>
                          <a:rPr lang="en-GB" i="1" baseline="-2500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sub>
                      <m:sup>
                        <m:r>
                          <a:rPr lang="en-GB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𝑒</m:t>
                        </m:r>
                        <m:r>
                          <a:rPr lang="en-GB" i="1" baseline="-2500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3</m:t>
                        </m:r>
                      </m:sup>
                    </m:sSubSup>
                    <m:r>
                      <a:rPr lang="en-GB" i="1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GB" b="1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≠</a:t>
                </a:r>
                <a:r>
                  <a:rPr lang="en-GB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𝑟</m:t>
                        </m:r>
                        <m:r>
                          <a:rPr lang="en-GB" b="0" i="1" baseline="-2500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3</m:t>
                        </m:r>
                      </m:sub>
                      <m:sup>
                        <m:r>
                          <a:rPr lang="en-GB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𝑒</m:t>
                        </m:r>
                        <m:r>
                          <a:rPr lang="en-GB" i="1" baseline="-2500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3</m:t>
                        </m:r>
                      </m:sup>
                    </m:sSubSup>
                  </m:oMath>
                </a14:m>
                <a:endParaRPr lang="en-GB" baseline="-25000" dirty="0">
                  <a:solidFill>
                    <a:srgbClr val="FF0000"/>
                  </a:solidFill>
                  <a:latin typeface="Century751 BT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781" y="5452107"/>
                <a:ext cx="961519" cy="276999"/>
              </a:xfrm>
              <a:prstGeom prst="rect">
                <a:avLst/>
              </a:prstGeom>
              <a:blipFill rotWithShape="1">
                <a:blip r:embed="rId3"/>
                <a:stretch>
                  <a:fillRect l="-8228" t="-28261" b="-478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653419" y="5845102"/>
                <a:ext cx="311848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𝑟</m:t>
                        </m:r>
                        <m:r>
                          <a:rPr lang="en-GB" i="1" baseline="-2500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sub>
                      <m:sup>
                        <m:r>
                          <a:rPr lang="en-GB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𝑒</m:t>
                        </m:r>
                        <m:r>
                          <a:rPr lang="en-GB" i="1" baseline="-2500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3</m:t>
                        </m:r>
                      </m:sup>
                    </m:sSubSup>
                    <m:r>
                      <a:rPr lang="en-GB" i="1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GB" b="1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=</a:t>
                </a:r>
                <a:r>
                  <a:rPr lang="en-GB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𝑟</m:t>
                        </m:r>
                        <m:r>
                          <a:rPr lang="en-GB" b="0" i="1" baseline="-2500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b>
                      <m:sup>
                        <m:r>
                          <a:rPr lang="en-GB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𝑒</m:t>
                        </m:r>
                        <m:r>
                          <a:rPr lang="en-GB" i="1" baseline="-2500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GB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(only </a:t>
                </a:r>
                <a:r>
                  <a:rPr lang="en-GB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if </a:t>
                </a:r>
                <a:r>
                  <a:rPr lang="en-GB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en-GB" i="1" baseline="-25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en-GB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=1 and </a:t>
                </a:r>
                <a:r>
                  <a:rPr lang="en-GB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en-GB" baseline="-25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GB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=1</a:t>
                </a:r>
                <a:r>
                  <a:rPr lang="en-GB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)</a:t>
                </a:r>
                <a:endParaRPr lang="en-GB" baseline="-25000" dirty="0">
                  <a:solidFill>
                    <a:prstClr val="black"/>
                  </a:solidFill>
                  <a:latin typeface="Century751 BT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419" y="5845102"/>
                <a:ext cx="3118482" cy="276999"/>
              </a:xfrm>
              <a:prstGeom prst="rect">
                <a:avLst/>
              </a:prstGeom>
              <a:blipFill rotWithShape="1">
                <a:blip r:embed="rId4"/>
                <a:stretch>
                  <a:fillRect l="-2539" t="-33333" r="-1563" b="-5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/>
              <p:cNvSpPr txBox="1"/>
              <p:nvPr/>
            </p:nvSpPr>
            <p:spPr>
              <a:xfrm>
                <a:off x="661144" y="6273515"/>
                <a:ext cx="312980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𝑟</m:t>
                        </m:r>
                        <m:r>
                          <a:rPr lang="en-GB" b="0" i="1" baseline="-2500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b>
                      <m:sup>
                        <m:r>
                          <a:rPr lang="en-GB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𝑒</m:t>
                        </m:r>
                        <m:r>
                          <a:rPr lang="en-GB" i="1" baseline="-2500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3</m:t>
                        </m:r>
                      </m:sup>
                    </m:sSubSup>
                    <m:r>
                      <a:rPr lang="en-GB" i="1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GB" b="1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=</a:t>
                </a:r>
                <a:r>
                  <a:rPr lang="en-GB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𝑟</m:t>
                        </m:r>
                        <m:r>
                          <a:rPr lang="en-GB" b="0" i="1" baseline="-2500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3</m:t>
                        </m:r>
                      </m:sub>
                      <m:sup>
                        <m:r>
                          <a:rPr lang="en-GB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𝑒</m:t>
                        </m:r>
                        <m:r>
                          <a:rPr lang="en-GB" i="1" baseline="-2500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GB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 (only </a:t>
                </a:r>
                <a:r>
                  <a:rPr lang="en-GB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if </a:t>
                </a:r>
                <a:r>
                  <a:rPr lang="en-GB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en-GB" baseline="-25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GB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=1 and </a:t>
                </a:r>
                <a:r>
                  <a:rPr lang="en-GB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en-GB" baseline="-25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GB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=1)</a:t>
                </a:r>
                <a:endParaRPr lang="en-GB" baseline="-25000" dirty="0">
                  <a:solidFill>
                    <a:srgbClr val="00007D"/>
                  </a:solidFill>
                  <a:latin typeface="+mj-lt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144" y="6273515"/>
                <a:ext cx="3129807" cy="276999"/>
              </a:xfrm>
              <a:prstGeom prst="rect">
                <a:avLst/>
              </a:prstGeom>
              <a:blipFill rotWithShape="1">
                <a:blip r:embed="rId5"/>
                <a:stretch>
                  <a:fillRect l="-2529" t="-30435" r="-1167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Oval 40"/>
          <p:cNvSpPr/>
          <p:nvPr/>
        </p:nvSpPr>
        <p:spPr>
          <a:xfrm>
            <a:off x="4781390" y="906794"/>
            <a:ext cx="1190051" cy="796354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baseline="-25000" dirty="0">
              <a:solidFill>
                <a:prstClr val="black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272139" y="820834"/>
            <a:ext cx="316167" cy="3539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3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2300" b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GB" sz="2300" b="1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867276" y="1180984"/>
            <a:ext cx="101836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16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sz="1600" i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GB" sz="1600" dirty="0" smtClean="0">
                <a:solidFill>
                  <a:prstClr val="black"/>
                </a:solidFill>
                <a:cs typeface="Times New Roman" pitchFamily="18" charset="0"/>
              </a:rPr>
              <a:t>{</a:t>
            </a:r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16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,a</a:t>
            </a:r>
            <a:r>
              <a:rPr lang="en-GB" sz="16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1600" dirty="0" smtClean="0">
                <a:solidFill>
                  <a:prstClr val="black"/>
                </a:solidFill>
                <a:cs typeface="Times New Roman" pitchFamily="18" charset="0"/>
              </a:rPr>
              <a:t>}</a:t>
            </a:r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N</a:t>
            </a:r>
            <a:r>
              <a:rPr lang="en-GB" sz="16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Ø</a:t>
            </a:r>
            <a:endParaRPr lang="en-GB" sz="1600" i="1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7765265" y="895203"/>
            <a:ext cx="1267850" cy="848415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baseline="-25000" dirty="0">
              <a:solidFill>
                <a:prstClr val="black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290265" y="847705"/>
            <a:ext cx="352641" cy="3539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3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2300" b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GB" sz="2300" b="1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897194" y="1217380"/>
            <a:ext cx="105174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16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1600" i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GB" sz="1600" dirty="0" smtClean="0">
                <a:solidFill>
                  <a:prstClr val="black"/>
                </a:solidFill>
                <a:cs typeface="Times New Roman" pitchFamily="18" charset="0"/>
              </a:rPr>
              <a:t>{</a:t>
            </a:r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16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,a</a:t>
            </a:r>
            <a:r>
              <a:rPr lang="en-GB" sz="16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sz="1600" dirty="0" smtClean="0">
                <a:solidFill>
                  <a:prstClr val="black"/>
                </a:solidFill>
                <a:cs typeface="Times New Roman" pitchFamily="18" charset="0"/>
              </a:rPr>
              <a:t>}</a:t>
            </a:r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N</a:t>
            </a:r>
            <a:r>
              <a:rPr lang="en-GB" sz="16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GB" sz="1600" i="1" dirty="0" smtClean="0">
                <a:solidFill>
                  <a:prstClr val="black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Ø</a:t>
            </a:r>
            <a:endParaRPr lang="en-GB" sz="1600" i="1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Oval 46"/>
          <p:cNvSpPr/>
          <p:nvPr/>
        </p:nvSpPr>
        <p:spPr>
          <a:xfrm>
            <a:off x="4764468" y="2897547"/>
            <a:ext cx="1206973" cy="807678"/>
          </a:xfrm>
          <a:prstGeom prst="ellipse">
            <a:avLst/>
          </a:prstGeom>
          <a:noFill/>
          <a:ln w="19050">
            <a:solidFill>
              <a:srgbClr val="00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baseline="-25000" dirty="0">
              <a:solidFill>
                <a:prstClr val="black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968838" y="3140046"/>
            <a:ext cx="81332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i="1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1600" baseline="-250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GB" sz="1600" i="1" baseline="-250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i="1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GB" sz="1600" dirty="0" smtClean="0">
                <a:solidFill>
                  <a:srgbClr val="808080"/>
                </a:solidFill>
                <a:cs typeface="Times New Roman" pitchFamily="18" charset="0"/>
              </a:rPr>
              <a:t>{</a:t>
            </a:r>
            <a:r>
              <a:rPr lang="en-GB" sz="1600" i="1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1600" baseline="-250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GB" sz="1600" dirty="0" smtClean="0">
                <a:solidFill>
                  <a:srgbClr val="808080"/>
                </a:solidFill>
                <a:cs typeface="Times New Roman" pitchFamily="18" charset="0"/>
              </a:rPr>
              <a:t>}</a:t>
            </a:r>
            <a:r>
              <a:rPr lang="en-GB" sz="1600" i="1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N</a:t>
            </a:r>
            <a:r>
              <a:rPr lang="en-GB" sz="1600" baseline="-250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GB" sz="1600" i="1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GB" sz="1600" dirty="0">
                <a:solidFill>
                  <a:srgbClr val="808080"/>
                </a:solidFill>
                <a:cs typeface="Times New Roman" pitchFamily="18" charset="0"/>
              </a:rPr>
              <a:t>{</a:t>
            </a:r>
            <a:r>
              <a:rPr lang="en-GB" sz="1600" i="1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1600" baseline="-250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GB" sz="1600" dirty="0" smtClean="0">
                <a:solidFill>
                  <a:srgbClr val="808080"/>
                </a:solidFill>
                <a:cs typeface="Times New Roman" pitchFamily="18" charset="0"/>
              </a:rPr>
              <a:t>}</a:t>
            </a:r>
            <a:endParaRPr lang="en-GB" sz="1600" i="1" baseline="-25000" dirty="0">
              <a:solidFill>
                <a:srgbClr val="808080"/>
              </a:solidFill>
              <a:cs typeface="Times New Roman" pitchFamily="18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7792654" y="2897547"/>
            <a:ext cx="1206973" cy="807678"/>
          </a:xfrm>
          <a:prstGeom prst="ellipse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00" baseline="-25000" dirty="0">
              <a:solidFill>
                <a:prstClr val="black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772269" y="3149571"/>
            <a:ext cx="125377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16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sz="16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GB" sz="1600" dirty="0" smtClean="0">
                <a:solidFill>
                  <a:srgbClr val="000000"/>
                </a:solidFill>
                <a:cs typeface="Times New Roman" pitchFamily="18" charset="0"/>
              </a:rPr>
              <a:t>{</a:t>
            </a:r>
            <a:r>
              <a:rPr lang="en-GB" sz="16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16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sz="16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,a</a:t>
            </a:r>
            <a:r>
              <a:rPr lang="en-GB" sz="16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GB" sz="16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,a</a:t>
            </a:r>
            <a:r>
              <a:rPr lang="en-GB" sz="16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GB" sz="1600" dirty="0" smtClean="0">
                <a:solidFill>
                  <a:srgbClr val="000000"/>
                </a:solidFill>
                <a:cs typeface="Times New Roman" pitchFamily="18" charset="0"/>
              </a:rPr>
              <a:t>}</a:t>
            </a:r>
            <a:r>
              <a:rPr lang="en-GB" sz="16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N</a:t>
            </a:r>
            <a:r>
              <a:rPr lang="en-GB" sz="1600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sz="16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GB" sz="1600" dirty="0">
                <a:solidFill>
                  <a:srgbClr val="000000"/>
                </a:solidFill>
                <a:cs typeface="Times New Roman" pitchFamily="18" charset="0"/>
              </a:rPr>
              <a:t>{</a:t>
            </a:r>
            <a:r>
              <a:rPr lang="en-GB" sz="16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1600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sz="1600" dirty="0">
                <a:solidFill>
                  <a:srgbClr val="000000"/>
                </a:solidFill>
                <a:cs typeface="Times New Roman" pitchFamily="18" charset="0"/>
              </a:rPr>
              <a:t>}</a:t>
            </a:r>
            <a:endParaRPr lang="en-GB" sz="1600" i="1" baseline="-25000" dirty="0">
              <a:solidFill>
                <a:srgbClr val="000000"/>
              </a:solidFill>
              <a:cs typeface="Times New Roman" pitchFamily="18" charset="0"/>
            </a:endParaRPr>
          </a:p>
        </p:txBody>
      </p:sp>
      <p:cxnSp>
        <p:nvCxnSpPr>
          <p:cNvPr id="52" name="Straight Connector 51"/>
          <p:cNvCxnSpPr>
            <a:stCxn id="41" idx="6"/>
            <a:endCxn id="44" idx="2"/>
          </p:cNvCxnSpPr>
          <p:nvPr/>
        </p:nvCxnSpPr>
        <p:spPr>
          <a:xfrm>
            <a:off x="5971441" y="1304971"/>
            <a:ext cx="1793824" cy="14440"/>
          </a:xfrm>
          <a:prstGeom prst="line">
            <a:avLst/>
          </a:prstGeom>
          <a:ln w="381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47" idx="6"/>
            <a:endCxn id="49" idx="2"/>
          </p:cNvCxnSpPr>
          <p:nvPr/>
        </p:nvCxnSpPr>
        <p:spPr>
          <a:xfrm>
            <a:off x="5971441" y="3301386"/>
            <a:ext cx="1821213" cy="0"/>
          </a:xfrm>
          <a:prstGeom prst="line">
            <a:avLst/>
          </a:prstGeom>
          <a:ln w="38100">
            <a:solidFill>
              <a:srgbClr val="00CC00">
                <a:alpha val="50196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47" idx="0"/>
            <a:endCxn id="41" idx="4"/>
          </p:cNvCxnSpPr>
          <p:nvPr/>
        </p:nvCxnSpPr>
        <p:spPr>
          <a:xfrm flipV="1">
            <a:off x="5367955" y="1703148"/>
            <a:ext cx="8461" cy="1194399"/>
          </a:xfrm>
          <a:prstGeom prst="line">
            <a:avLst/>
          </a:prstGeom>
          <a:ln w="38100">
            <a:solidFill>
              <a:srgbClr val="0065FA">
                <a:alpha val="40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5220438" y="2811947"/>
            <a:ext cx="329768" cy="3539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300" b="1" i="1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2300" b="1" baseline="-250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en-GB" sz="2300" b="1" baseline="-25000" dirty="0">
              <a:solidFill>
                <a:srgbClr val="808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6" name="Straight Connector 55"/>
          <p:cNvCxnSpPr>
            <a:stCxn id="49" idx="0"/>
            <a:endCxn id="44" idx="4"/>
          </p:cNvCxnSpPr>
          <p:nvPr/>
        </p:nvCxnSpPr>
        <p:spPr>
          <a:xfrm flipV="1">
            <a:off x="8396141" y="1743618"/>
            <a:ext cx="3049" cy="1153929"/>
          </a:xfrm>
          <a:prstGeom prst="line">
            <a:avLst/>
          </a:prstGeom>
          <a:ln w="38100">
            <a:solidFill>
              <a:srgbClr val="FF000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8297181" y="2802422"/>
            <a:ext cx="374301" cy="3539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3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2300" b="1" baseline="-25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GB" sz="2300" b="1" baseline="-25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8" name="Straight Connector 57"/>
          <p:cNvCxnSpPr>
            <a:stCxn id="47" idx="7"/>
            <a:endCxn id="44" idx="3"/>
          </p:cNvCxnSpPr>
          <p:nvPr/>
        </p:nvCxnSpPr>
        <p:spPr>
          <a:xfrm flipV="1">
            <a:off x="5794684" y="1619370"/>
            <a:ext cx="2156253" cy="1396459"/>
          </a:xfrm>
          <a:prstGeom prst="line">
            <a:avLst/>
          </a:prstGeom>
          <a:ln w="38100">
            <a:solidFill>
              <a:srgbClr val="0065FA">
                <a:alpha val="40000"/>
              </a:srgb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41" idx="5"/>
            <a:endCxn id="49" idx="1"/>
          </p:cNvCxnSpPr>
          <p:nvPr/>
        </p:nvCxnSpPr>
        <p:spPr>
          <a:xfrm>
            <a:off x="5797162" y="1586525"/>
            <a:ext cx="2172249" cy="1429304"/>
          </a:xfrm>
          <a:prstGeom prst="line">
            <a:avLst/>
          </a:prstGeom>
          <a:ln w="38100">
            <a:solidFill>
              <a:srgbClr val="F6BB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6771770" y="940486"/>
            <a:ext cx="394201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2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GB" sz="2200" b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458928" y="2074465"/>
            <a:ext cx="310808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2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en-GB" sz="2200" b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805608" y="3257964"/>
            <a:ext cx="379414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200" b="1" i="1" dirty="0" smtClean="0">
                <a:solidFill>
                  <a:srgbClr val="61FF6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200" b="1" baseline="-25000" dirty="0" smtClean="0">
                <a:solidFill>
                  <a:srgbClr val="61FF6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en-GB" sz="2200" b="1" baseline="-25000" dirty="0">
              <a:solidFill>
                <a:srgbClr val="61FF6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099142" y="2059805"/>
            <a:ext cx="357911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200" b="1" i="1" dirty="0" smtClean="0">
                <a:solidFill>
                  <a:srgbClr val="6DA8FF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200" b="1" baseline="-25000" dirty="0" smtClean="0">
                <a:solidFill>
                  <a:srgbClr val="6DA8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GB" sz="2200" b="1" baseline="-25000" dirty="0">
              <a:solidFill>
                <a:srgbClr val="6DA8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382303" y="2602838"/>
            <a:ext cx="408517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200" b="1" i="1" dirty="0" smtClean="0">
                <a:solidFill>
                  <a:srgbClr val="6DA8FF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200" b="1" baseline="-25000" dirty="0" smtClean="0">
                <a:solidFill>
                  <a:srgbClr val="6DA8FF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en-GB" sz="2200" b="1" baseline="-25000" dirty="0">
              <a:solidFill>
                <a:srgbClr val="6DA8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400731" y="1661070"/>
            <a:ext cx="418663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200" b="1" i="1" dirty="0" smtClean="0">
                <a:solidFill>
                  <a:srgbClr val="F6BB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200" b="1" baseline="-25000" dirty="0" smtClean="0">
                <a:solidFill>
                  <a:srgbClr val="F6BB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GB" sz="2200" b="1" baseline="-25000" dirty="0">
              <a:solidFill>
                <a:srgbClr val="F6BB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544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6" grpId="0"/>
      <p:bldP spid="67" grpId="0"/>
    </p:bld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43726" y="2184740"/>
            <a:ext cx="7790674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0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Compact Representations</a:t>
            </a:r>
          </a:p>
          <a:p>
            <a:pPr algn="ctr"/>
            <a:r>
              <a:rPr lang="en-GB" sz="25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3.</a:t>
            </a:r>
            <a:r>
              <a:rPr lang="en-GB" sz="2500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 Coalitional Skill Games</a:t>
            </a:r>
            <a:endParaRPr lang="en-GB" sz="25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79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39" name="Text Box 2"/>
              <p:cNvSpPr txBox="1">
                <a:spLocks noChangeArrowheads="1"/>
              </p:cNvSpPr>
              <p:nvPr/>
            </p:nvSpPr>
            <p:spPr bwMode="auto">
              <a:xfrm>
                <a:off x="451495" y="886210"/>
                <a:ext cx="8171057" cy="49859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GB" sz="2200" dirty="0" smtClean="0">
                    <a:solidFill>
                      <a:srgbClr val="00007D"/>
                    </a:solidFill>
                  </a:rPr>
                  <a:t>In many settings, the value of a coalition can be defined in terms of the skills that are possessed by the agents.</a:t>
                </a:r>
              </a:p>
              <a:p>
                <a:endParaRPr lang="en-GB" sz="2200" dirty="0" smtClean="0">
                  <a:solidFill>
                    <a:srgbClr val="00007D"/>
                  </a:solidFill>
                </a:endParaRPr>
              </a:p>
              <a:p>
                <a:r>
                  <a:rPr lang="en-GB" sz="2200" b="1" dirty="0" smtClean="0">
                    <a:solidFill>
                      <a:srgbClr val="00007D"/>
                    </a:solidFill>
                  </a:rPr>
                  <a:t>How do we represent this?</a:t>
                </a:r>
                <a:endParaRPr lang="en-GB" sz="2200" dirty="0" smtClean="0">
                  <a:solidFill>
                    <a:srgbClr val="00007D"/>
                  </a:solidFill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:endParaRPr lang="en-GB" sz="500" dirty="0" smtClean="0">
                  <a:solidFill>
                    <a:srgbClr val="00007D"/>
                  </a:solidFill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GB" sz="2200" dirty="0" smtClean="0">
                    <a:solidFill>
                      <a:srgbClr val="00007D"/>
                    </a:solidFill>
                  </a:rPr>
                  <a:t>Set </a:t>
                </a:r>
                <a:r>
                  <a:rPr lang="en-GB" sz="2200" dirty="0">
                    <a:solidFill>
                      <a:srgbClr val="00007D"/>
                    </a:solidFill>
                  </a:rPr>
                  <a:t>of </a:t>
                </a:r>
                <a:r>
                  <a:rPr lang="en-GB" sz="2200" i="1" u="sng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skills</a:t>
                </a:r>
                <a:r>
                  <a:rPr lang="en-GB" sz="2200" dirty="0" smtClean="0">
                    <a:solidFill>
                      <a:srgbClr val="00007D"/>
                    </a:solidFill>
                  </a:rPr>
                  <a:t>, </a:t>
                </a:r>
                <a:r>
                  <a:rPr lang="en-GB" sz="2200" i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S</a:t>
                </a:r>
                <a:endParaRPr lang="en-GB" sz="2200" i="1" dirty="0" smtClean="0">
                  <a:solidFill>
                    <a:srgbClr val="00007D"/>
                  </a:solidFill>
                  <a:latin typeface="Cambria Math" pitchFamily="18" charset="0"/>
                  <a:ea typeface="Cambria Math" pitchFamily="18" charset="0"/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:endParaRPr lang="en-GB" sz="800" dirty="0">
                  <a:solidFill>
                    <a:srgbClr val="00007D"/>
                  </a:solidFill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GB" sz="2200" dirty="0" smtClean="0">
                    <a:solidFill>
                      <a:srgbClr val="00007D"/>
                    </a:solidFill>
                  </a:rPr>
                  <a:t>a </a:t>
                </a:r>
                <a:r>
                  <a:rPr lang="en-GB" sz="2200" dirty="0">
                    <a:solidFill>
                      <a:srgbClr val="00007D"/>
                    </a:solidFill>
                  </a:rPr>
                  <a:t>set of </a:t>
                </a:r>
                <a:r>
                  <a:rPr lang="en-GB" sz="2200" i="1" u="sng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tasks</a:t>
                </a:r>
                <a:r>
                  <a:rPr lang="en-GB" sz="2200" dirty="0" smtClean="0">
                    <a:solidFill>
                      <a:srgbClr val="00007D"/>
                    </a:solidFill>
                  </a:rPr>
                  <a:t>, </a:t>
                </a:r>
                <a:r>
                  <a:rPr lang="en-GB" sz="2200" dirty="0" smtClean="0">
                    <a:solidFill>
                      <a:srgbClr val="FF0000"/>
                    </a:solidFill>
                    <a:sym typeface="Symbol"/>
                  </a:rPr>
                  <a:t>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endParaRPr lang="en-GB" sz="800" dirty="0">
                  <a:solidFill>
                    <a:srgbClr val="00007D"/>
                  </a:solidFill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GB" sz="2200" dirty="0" smtClean="0">
                    <a:solidFill>
                      <a:srgbClr val="00007D"/>
                    </a:solidFill>
                  </a:rPr>
                  <a:t>every </a:t>
                </a:r>
                <a:r>
                  <a:rPr lang="en-GB" sz="2200" dirty="0">
                    <a:solidFill>
                      <a:srgbClr val="00007D"/>
                    </a:solidFill>
                  </a:rPr>
                  <a:t>task </a:t>
                </a:r>
                <a:r>
                  <a:rPr lang="en-GB" sz="2200" dirty="0">
                    <a:solidFill>
                      <a:srgbClr val="FF0000"/>
                    </a:solidFill>
                    <a:sym typeface="Symbol"/>
                  </a:rPr>
                  <a:t> </a:t>
                </a:r>
                <a:r>
                  <a:rPr lang="en-GB" sz="24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∈</a:t>
                </a:r>
                <a:r>
                  <a:rPr lang="en-GB" sz="2200" dirty="0" smtClean="0">
                    <a:solidFill>
                      <a:srgbClr val="FF0000"/>
                    </a:solidFill>
                    <a:sym typeface="Symbol"/>
                  </a:rPr>
                  <a:t> </a:t>
                </a:r>
                <a:r>
                  <a:rPr lang="en-GB" sz="2200" dirty="0">
                    <a:solidFill>
                      <a:srgbClr val="FF0000"/>
                    </a:solidFill>
                    <a:sym typeface="Symbol"/>
                  </a:rPr>
                  <a:t> </a:t>
                </a:r>
                <a:r>
                  <a:rPr lang="en-GB" sz="2200" dirty="0" smtClean="0">
                    <a:solidFill>
                      <a:srgbClr val="00007D"/>
                    </a:solidFill>
                  </a:rPr>
                  <a:t>has </a:t>
                </a:r>
                <a:r>
                  <a:rPr lang="en-GB" sz="2200" dirty="0">
                    <a:solidFill>
                      <a:srgbClr val="00007D"/>
                    </a:solidFill>
                  </a:rPr>
                  <a:t>a </a:t>
                </a:r>
                <a:r>
                  <a:rPr lang="en-GB" sz="2200" i="1" u="sng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skill requirement</a:t>
                </a:r>
                <a:r>
                  <a:rPr lang="en-GB" sz="2200" i="1" dirty="0" smtClean="0">
                    <a:solidFill>
                      <a:srgbClr val="00007D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2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𝑆</m:t>
                        </m:r>
                      </m:e>
                      <m:sup>
                        <m:r>
                          <a:rPr lang="en-GB" sz="2200" i="1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</m:t>
                        </m:r>
                      </m:sup>
                    </m:sSup>
                  </m:oMath>
                </a14:m>
                <a:r>
                  <a:rPr lang="en-GB" sz="2200" dirty="0" smtClean="0">
                    <a:solidFill>
                      <a:srgbClr val="FF0000"/>
                    </a:solidFill>
                    <a:sym typeface="Symbol"/>
                  </a:rPr>
                  <a:t>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⊆ </a:t>
                </a:r>
                <a:r>
                  <a:rPr lang="en-GB" sz="2200" i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S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, </a:t>
                </a:r>
                <a:r>
                  <a:rPr lang="en-GB" sz="2200" dirty="0" smtClean="0">
                    <a:solidFill>
                      <a:srgbClr val="00007D"/>
                    </a:solidFill>
                  </a:rPr>
                  <a:t>and a payoff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endParaRPr lang="en-GB" sz="800" dirty="0">
                  <a:solidFill>
                    <a:srgbClr val="00007D"/>
                  </a:solidFill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GB" sz="2200" dirty="0" smtClean="0">
                    <a:solidFill>
                      <a:srgbClr val="00007D"/>
                    </a:solidFill>
                  </a:rPr>
                  <a:t>each </a:t>
                </a:r>
                <a:r>
                  <a:rPr lang="en-GB" sz="2200" dirty="0">
                    <a:solidFill>
                      <a:srgbClr val="00007D"/>
                    </a:solidFill>
                  </a:rPr>
                  <a:t>agent</a:t>
                </a:r>
                <a:r>
                  <a:rPr lang="en-GB" sz="2400" dirty="0">
                    <a:solidFill>
                      <a:srgbClr val="00007D"/>
                    </a:solidFill>
                  </a:rPr>
                  <a:t> </a:t>
                </a:r>
                <a:r>
                  <a:rPr lang="en-GB" sz="2400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GB" sz="2400" baseline="-25000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GB" sz="24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 ∈</a:t>
                </a:r>
                <a:r>
                  <a:rPr lang="en-GB" sz="2400" dirty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 </a:t>
                </a:r>
                <a:r>
                  <a:rPr lang="en-GB" sz="2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GB" sz="2200" dirty="0" smtClean="0">
                    <a:solidFill>
                      <a:srgbClr val="00007D"/>
                    </a:solidFill>
                  </a:rPr>
                  <a:t> </a:t>
                </a:r>
                <a:r>
                  <a:rPr lang="en-GB" sz="2200" dirty="0">
                    <a:solidFill>
                      <a:srgbClr val="00007D"/>
                    </a:solidFill>
                  </a:rPr>
                  <a:t>has a set of skills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2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𝑆</m:t>
                        </m:r>
                      </m:e>
                      <m:sup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𝑎</m:t>
                        </m:r>
                        <m:r>
                          <a:rPr lang="en-GB" sz="2200" b="0" i="1" baseline="-2500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n-GB" sz="2200" dirty="0" smtClean="0">
                    <a:solidFill>
                      <a:srgbClr val="00007D"/>
                    </a:solidFill>
                  </a:rPr>
                  <a:t> </a:t>
                </a:r>
                <a:r>
                  <a:rPr lang="en-GB" sz="2200" dirty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⊆ </a:t>
                </a:r>
                <a:r>
                  <a:rPr lang="en-GB" sz="2200" i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S</a:t>
                </a:r>
                <a:endParaRPr lang="en-GB" sz="2200" dirty="0" smtClean="0">
                  <a:solidFill>
                    <a:srgbClr val="00007D"/>
                  </a:solidFill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:endParaRPr lang="en-GB" sz="800" dirty="0">
                  <a:solidFill>
                    <a:srgbClr val="00007D"/>
                  </a:solidFill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GB" sz="2200" dirty="0" smtClean="0">
                    <a:solidFill>
                      <a:srgbClr val="00007D"/>
                    </a:solidFill>
                  </a:rPr>
                  <a:t>A </a:t>
                </a:r>
                <a:r>
                  <a:rPr lang="en-GB" sz="2200" dirty="0">
                    <a:solidFill>
                      <a:srgbClr val="00007D"/>
                    </a:solidFill>
                  </a:rPr>
                  <a:t>coalition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⊆ A </a:t>
                </a:r>
                <a:r>
                  <a:rPr lang="en-GB" sz="2200" i="1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achieves</a:t>
                </a:r>
                <a:r>
                  <a:rPr lang="en-GB" sz="2200" i="1" dirty="0" smtClean="0">
                    <a:solidFill>
                      <a:srgbClr val="00007D"/>
                    </a:solidFill>
                  </a:rPr>
                  <a:t> a </a:t>
                </a:r>
                <a:r>
                  <a:rPr lang="en-GB" sz="2200" dirty="0" smtClean="0">
                    <a:solidFill>
                      <a:srgbClr val="00007D"/>
                    </a:solidFill>
                  </a:rPr>
                  <a:t>task </a:t>
                </a:r>
                <a:r>
                  <a:rPr lang="en-GB" sz="2200" dirty="0" smtClean="0">
                    <a:solidFill>
                      <a:srgbClr val="FF0000"/>
                    </a:solidFill>
                    <a:sym typeface="Symbol"/>
                  </a:rPr>
                  <a:t> </a:t>
                </a:r>
                <a:r>
                  <a:rPr lang="en-GB" sz="2200" dirty="0" smtClean="0">
                    <a:solidFill>
                      <a:srgbClr val="00007D"/>
                    </a:solidFill>
                  </a:rPr>
                  <a:t>if </a:t>
                </a:r>
                <a:r>
                  <a:rPr lang="en-GB" sz="2200" dirty="0">
                    <a:solidFill>
                      <a:srgbClr val="00007D"/>
                    </a:solidFill>
                  </a:rPr>
                  <a:t>it has all skills </a:t>
                </a:r>
                <a:r>
                  <a:rPr lang="en-GB" sz="2200" dirty="0" smtClean="0">
                    <a:solidFill>
                      <a:srgbClr val="00007D"/>
                    </a:solidFill>
                  </a:rPr>
                  <a:t>required </a:t>
                </a:r>
                <a:r>
                  <a:rPr lang="en-GB" sz="2200" dirty="0">
                    <a:solidFill>
                      <a:srgbClr val="00007D"/>
                    </a:solidFill>
                  </a:rPr>
                  <a:t>for </a:t>
                </a:r>
                <a:r>
                  <a:rPr lang="en-GB" sz="2200" dirty="0" smtClean="0">
                    <a:solidFill>
                      <a:srgbClr val="FF0000"/>
                    </a:solidFill>
                    <a:sym typeface="Symbol"/>
                  </a:rPr>
                  <a:t></a:t>
                </a:r>
                <a:endParaRPr lang="en-GB" sz="2200" dirty="0" smtClean="0">
                  <a:solidFill>
                    <a:srgbClr val="00007D"/>
                  </a:solidFill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:endParaRPr lang="en-GB" sz="800" dirty="0">
                  <a:solidFill>
                    <a:srgbClr val="00007D"/>
                  </a:solidFill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GB" sz="2200" dirty="0" smtClean="0">
                    <a:solidFill>
                      <a:srgbClr val="00007D"/>
                    </a:solidFill>
                  </a:rPr>
                  <a:t>there </a:t>
                </a:r>
                <a:r>
                  <a:rPr lang="en-GB" sz="2200" dirty="0">
                    <a:solidFill>
                      <a:srgbClr val="00007D"/>
                    </a:solidFill>
                  </a:rPr>
                  <a:t>is a </a:t>
                </a:r>
                <a:r>
                  <a:rPr lang="en-GB" sz="2200" i="1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task </a:t>
                </a:r>
                <a:r>
                  <a:rPr lang="en-GB" sz="2200" i="1" dirty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value </a:t>
                </a:r>
                <a:r>
                  <a:rPr lang="en-GB" sz="2200" i="1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function</a:t>
                </a:r>
                <a:r>
                  <a:rPr lang="en-GB" sz="2200" dirty="0" smtClean="0">
                    <a:solidFill>
                      <a:srgbClr val="00007D"/>
                    </a:solidFill>
                  </a:rPr>
                  <a:t>,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F : 2</a:t>
                </a:r>
                <a:r>
                  <a:rPr lang="en-GB" sz="2200" baseline="30000" dirty="0" smtClean="0">
                    <a:solidFill>
                      <a:srgbClr val="FF0000"/>
                    </a:solidFill>
                    <a:sym typeface="Symbol"/>
                  </a:rPr>
                  <a:t></a:t>
                </a:r>
                <a:r>
                  <a:rPr lang="en-GB" sz="2200" dirty="0" smtClean="0">
                    <a:solidFill>
                      <a:srgbClr val="FF0000"/>
                    </a:solidFill>
                    <a:sym typeface="Symbol"/>
                  </a:rPr>
                  <a:t> </a:t>
                </a:r>
                <a:r>
                  <a:rPr lang="en-GB" sz="22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ℝ</a:t>
                </a:r>
                <a:r>
                  <a:rPr lang="en-GB" sz="2200" dirty="0" smtClean="0">
                    <a:solidFill>
                      <a:srgbClr val="00007D"/>
                    </a:solidFill>
                  </a:rPr>
                  <a:t>. For </a:t>
                </a:r>
                <a:r>
                  <a:rPr lang="en-GB" sz="2200" dirty="0">
                    <a:solidFill>
                      <a:srgbClr val="00007D"/>
                    </a:solidFill>
                  </a:rPr>
                  <a:t>every </a:t>
                </a:r>
                <a:r>
                  <a:rPr lang="en-GB" sz="2200" dirty="0" smtClean="0">
                    <a:solidFill>
                      <a:srgbClr val="00007D"/>
                    </a:solidFill>
                  </a:rPr>
                  <a:t>subset, </a:t>
                </a:r>
                <a:r>
                  <a:rPr lang="en-GB" sz="2200" dirty="0" smtClean="0">
                    <a:solidFill>
                      <a:srgbClr val="FF0000"/>
                    </a:solidFill>
                    <a:sym typeface="Symbol"/>
                  </a:rPr>
                  <a:t></a:t>
                </a:r>
                <a14:m>
                  <m:oMath xmlns:m="http://schemas.openxmlformats.org/officeDocument/2006/math">
                    <m:r>
                      <a:rPr lang="en-GB" sz="2200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  <a:sym typeface="Symbol"/>
                      </a:rPr>
                      <m:t>′</m:t>
                    </m:r>
                  </m:oMath>
                </a14:m>
                <a:r>
                  <a:rPr lang="en-GB" sz="2200" dirty="0">
                    <a:solidFill>
                      <a:srgbClr val="00007D"/>
                    </a:solidFill>
                  </a:rPr>
                  <a:t> </a:t>
                </a:r>
                <a:r>
                  <a:rPr lang="en-GB" sz="2200" dirty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⊆ </a:t>
                </a:r>
                <a:r>
                  <a:rPr lang="en-GB" sz="2200" dirty="0" smtClean="0">
                    <a:solidFill>
                      <a:srgbClr val="FF0000"/>
                    </a:solidFill>
                    <a:sym typeface="Symbol"/>
                  </a:rPr>
                  <a:t></a:t>
                </a:r>
                <a:r>
                  <a:rPr lang="en-GB" sz="2200" dirty="0" smtClean="0">
                    <a:solidFill>
                      <a:srgbClr val="00007D"/>
                    </a:solidFill>
                  </a:rPr>
                  <a:t>, it specifies </a:t>
                </a:r>
                <a:r>
                  <a:rPr lang="en-GB" sz="2200" dirty="0">
                    <a:solidFill>
                      <a:srgbClr val="00007D"/>
                    </a:solidFill>
                  </a:rPr>
                  <a:t>the payoff </a:t>
                </a:r>
                <a:r>
                  <a:rPr lang="en-GB" sz="2200" dirty="0" smtClean="0">
                    <a:solidFill>
                      <a:srgbClr val="00007D"/>
                    </a:solidFill>
                  </a:rPr>
                  <a:t> from achieving </a:t>
                </a:r>
                <a:r>
                  <a:rPr lang="en-GB" sz="2200" dirty="0">
                    <a:solidFill>
                      <a:srgbClr val="00007D"/>
                    </a:solidFill>
                  </a:rPr>
                  <a:t>all tasks in </a:t>
                </a:r>
                <a:r>
                  <a:rPr lang="en-GB" sz="2200" dirty="0">
                    <a:solidFill>
                      <a:srgbClr val="FF0000"/>
                    </a:solidFill>
                    <a:sym typeface="Symbol"/>
                  </a:rPr>
                  <a:t></a:t>
                </a:r>
                <a14:m>
                  <m:oMath xmlns:m="http://schemas.openxmlformats.org/officeDocument/2006/math">
                    <m:r>
                      <a:rPr lang="en-GB" sz="2200" i="1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  <a:sym typeface="Symbol"/>
                      </a:rPr>
                      <m:t>′</m:t>
                    </m:r>
                  </m:oMath>
                </a14:m>
                <a:endParaRPr lang="en-GB" sz="2200" dirty="0" smtClean="0">
                  <a:solidFill>
                    <a:srgbClr val="00007D"/>
                  </a:solidFill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:endParaRPr lang="en-GB" sz="800" dirty="0">
                  <a:solidFill>
                    <a:srgbClr val="00007D"/>
                  </a:solidFill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GB" sz="2200" dirty="0" smtClean="0">
                    <a:solidFill>
                      <a:srgbClr val="00007D"/>
                    </a:solidFill>
                  </a:rPr>
                  <a:t>The value of a coalition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GB" sz="2200" dirty="0" smtClean="0">
                    <a:solidFill>
                      <a:srgbClr val="00007D"/>
                    </a:solidFill>
                  </a:rPr>
                  <a:t> is: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v(C</a:t>
                </a:r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) = F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( {</a:t>
                </a:r>
                <a:r>
                  <a:rPr lang="en-GB" sz="2200" dirty="0" smtClean="0">
                    <a:solidFill>
                      <a:srgbClr val="FF0000"/>
                    </a:solidFill>
                    <a:sym typeface="Symbol"/>
                  </a:rPr>
                  <a:t> 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𝑆</m:t>
                        </m:r>
                      </m:e>
                      <m:sup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</m:t>
                        </m:r>
                      </m:sup>
                    </m:sSup>
                  </m:oMath>
                </a14:m>
                <a:r>
                  <a:rPr lang="en-GB" sz="2200" dirty="0" smtClean="0">
                    <a:solidFill>
                      <a:srgbClr val="FF0000"/>
                    </a:solidFill>
                    <a:latin typeface="Cambria Math"/>
                    <a:ea typeface="Cambria Math"/>
                    <a:cs typeface="Times New Roman" pitchFamily="18" charset="0"/>
                  </a:rPr>
                  <a:t> ⊆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⋃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𝑎</m:t>
                        </m:r>
                        <m:r>
                          <a:rPr lang="en-GB" sz="2000" b="0" i="1" baseline="-2500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𝑖</m:t>
                        </m:r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Cambria Math"/>
                            <a:cs typeface="Times New Roman" pitchFamily="18" charset="0"/>
                          </a:rPr>
                          <m:t>∈</m:t>
                        </m:r>
                        <m:r>
                          <m:rPr>
                            <m:nor/>
                          </m:rPr>
                          <a:rPr lang="en-GB" sz="2000" b="0" i="0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Cambria Math"/>
                            <a:cs typeface="Times New Roman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𝑆</m:t>
                        </m:r>
                      </m:e>
                      <m:sup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𝑎</m:t>
                        </m:r>
                        <m:r>
                          <a:rPr lang="en-GB" sz="2200" i="1" baseline="-25000">
                            <a:solidFill>
                              <a:srgbClr val="FF0000"/>
                            </a:solidFill>
                            <a:latin typeface="Cambria Math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} )</a:t>
                </a:r>
                <a:endParaRPr lang="en-GB" sz="22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39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1495" y="886210"/>
                <a:ext cx="8171057" cy="4985980"/>
              </a:xfrm>
              <a:prstGeom prst="rect">
                <a:avLst/>
              </a:prstGeom>
              <a:blipFill rotWithShape="1">
                <a:blip r:embed="rId3"/>
                <a:stretch>
                  <a:fillRect l="-896" t="-733" r="-448" b="-232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92369" y="120099"/>
            <a:ext cx="841423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Coalitional Skill Games</a:t>
            </a:r>
            <a:endParaRPr lang="en-GB" sz="22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367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3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3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3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3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92369" y="120099"/>
            <a:ext cx="841423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Coalitional Skill Games (continued…)</a:t>
            </a:r>
            <a:endParaRPr lang="en-GB" sz="22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2"/>
              <p:cNvSpPr txBox="1">
                <a:spLocks noChangeArrowheads="1"/>
              </p:cNvSpPr>
              <p:nvPr/>
            </p:nvSpPr>
            <p:spPr bwMode="auto">
              <a:xfrm>
                <a:off x="451495" y="968098"/>
                <a:ext cx="8171057" cy="28469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GB" sz="2200" b="1" dirty="0" smtClean="0">
                    <a:solidFill>
                      <a:srgbClr val="00007D"/>
                    </a:solidFill>
                  </a:rPr>
                  <a:t>How do we find an optimal coalition structure?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endParaRPr lang="en-GB" sz="800" dirty="0" smtClean="0">
                  <a:solidFill>
                    <a:srgbClr val="00007D"/>
                  </a:solidFill>
                </a:endParaRPr>
              </a:p>
              <a:p>
                <a:r>
                  <a:rPr lang="en-GB" sz="2200" dirty="0" smtClean="0">
                    <a:solidFill>
                      <a:srgbClr val="00007D"/>
                    </a:solidFill>
                  </a:rPr>
                  <a:t>To do this, we need more definitions: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endParaRPr lang="en-GB" sz="1500" dirty="0">
                  <a:solidFill>
                    <a:srgbClr val="00007D"/>
                  </a:solidFill>
                </a:endParaRP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GB" sz="2200" dirty="0" smtClean="0">
                    <a:solidFill>
                      <a:srgbClr val="00007D"/>
                    </a:solidFill>
                  </a:rPr>
                  <a:t>Given </a:t>
                </a:r>
                <a:r>
                  <a:rPr lang="en-GB" sz="2200" dirty="0">
                    <a:solidFill>
                      <a:srgbClr val="00007D"/>
                    </a:solidFill>
                  </a:rPr>
                  <a:t>a skill </a:t>
                </a:r>
                <a:r>
                  <a:rPr lang="en-GB" sz="2200" dirty="0" smtClean="0">
                    <a:solidFill>
                      <a:srgbClr val="00007D"/>
                    </a:solidFill>
                  </a:rPr>
                  <a:t>set, </a:t>
                </a:r>
                <a:r>
                  <a:rPr lang="en-GB" sz="2200" i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S</a:t>
                </a:r>
                <a:r>
                  <a:rPr lang="en-GB" sz="2200" dirty="0" smtClean="0">
                    <a:solidFill>
                      <a:srgbClr val="00007D"/>
                    </a:solidFill>
                  </a:rPr>
                  <a:t>, </a:t>
                </a:r>
                <a:r>
                  <a:rPr lang="en-GB" sz="2200" dirty="0">
                    <a:solidFill>
                      <a:srgbClr val="00007D"/>
                    </a:solidFill>
                  </a:rPr>
                  <a:t>its </a:t>
                </a:r>
                <a:r>
                  <a:rPr lang="en-GB" sz="2200" i="1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skill graph</a:t>
                </a:r>
                <a:r>
                  <a:rPr lang="en-GB" sz="2200" dirty="0" smtClean="0">
                    <a:solidFill>
                      <a:srgbClr val="00007D"/>
                    </a:solidFill>
                  </a:rPr>
                  <a:t> </a:t>
                </a:r>
                <a:r>
                  <a:rPr lang="en-GB" sz="2200" dirty="0">
                    <a:solidFill>
                      <a:srgbClr val="00007D"/>
                    </a:solidFill>
                  </a:rPr>
                  <a:t>is a </a:t>
                </a:r>
                <a:r>
                  <a:rPr lang="en-GB" sz="2200" dirty="0" err="1" smtClean="0">
                    <a:solidFill>
                      <a:srgbClr val="00007D"/>
                    </a:solidFill>
                  </a:rPr>
                  <a:t>hypergraph</a:t>
                </a:r>
                <a:r>
                  <a:rPr lang="en-GB" sz="2200" dirty="0" smtClean="0">
                    <a:solidFill>
                      <a:srgbClr val="00007D"/>
                    </a:solidFill>
                  </a:rPr>
                  <a:t>,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g =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V, E</a:t>
                </a:r>
                <a:r>
                  <a:rPr lang="en-GB" sz="2200" dirty="0" smtClean="0">
                    <a:solidFill>
                      <a:srgbClr val="00007D"/>
                    </a:solidFill>
                  </a:rPr>
                  <a:t>:</a:t>
                </a:r>
              </a:p>
              <a:p>
                <a:pPr marL="800100" lvl="1" indent="-342900">
                  <a:buFont typeface="Wingdings" pitchFamily="2" charset="2"/>
                  <a:buChar char="§"/>
                </a:pPr>
                <a:r>
                  <a:rPr lang="en-GB" sz="2200" dirty="0" smtClean="0">
                    <a:solidFill>
                      <a:srgbClr val="00007D"/>
                    </a:solidFill>
                  </a:rPr>
                  <a:t>every </a:t>
                </a:r>
                <a:r>
                  <a:rPr lang="en-GB" sz="2200" dirty="0">
                    <a:solidFill>
                      <a:srgbClr val="00007D"/>
                    </a:solidFill>
                  </a:rPr>
                  <a:t>agent is represented as a </a:t>
                </a:r>
                <a:r>
                  <a:rPr lang="en-GB" sz="2200" dirty="0" smtClean="0">
                    <a:solidFill>
                      <a:srgbClr val="00007D"/>
                    </a:solidFill>
                  </a:rPr>
                  <a:t>vertex,</a:t>
                </a:r>
              </a:p>
              <a:p>
                <a:pPr marL="800100" lvl="1" indent="-342900">
                  <a:buFont typeface="Wingdings" pitchFamily="2" charset="2"/>
                  <a:buChar char="§"/>
                </a:pPr>
                <a:r>
                  <a:rPr lang="en-GB" sz="2200" dirty="0" smtClean="0">
                    <a:solidFill>
                      <a:srgbClr val="00007D"/>
                    </a:solidFill>
                  </a:rPr>
                  <a:t>every skill, </a:t>
                </a:r>
                <a:r>
                  <a:rPr lang="en-GB" sz="2200" i="1" dirty="0" err="1" smtClean="0">
                    <a:solidFill>
                      <a:srgbClr val="FF0000"/>
                    </a:solidFill>
                  </a:rPr>
                  <a:t>s</a:t>
                </a:r>
                <a:r>
                  <a:rPr lang="en-GB" sz="2200" i="1" baseline="-25000" dirty="0" err="1" smtClean="0">
                    <a:solidFill>
                      <a:srgbClr val="FF0000"/>
                    </a:solidFill>
                  </a:rPr>
                  <a:t>j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 </a:t>
                </a:r>
                <a:r>
                  <a:rPr lang="en-GB" sz="2000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∈</a:t>
                </a:r>
                <a:r>
                  <a:rPr lang="en-GB" sz="22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GB" sz="2200" i="1" dirty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S</a:t>
                </a:r>
                <a:r>
                  <a:rPr lang="en-GB" sz="2200" dirty="0" smtClean="0">
                    <a:solidFill>
                      <a:srgbClr val="00007D"/>
                    </a:solidFill>
                  </a:rPr>
                  <a:t>  is </a:t>
                </a:r>
                <a:r>
                  <a:rPr lang="en-GB" sz="2200" dirty="0">
                    <a:solidFill>
                      <a:srgbClr val="00007D"/>
                    </a:solidFill>
                  </a:rPr>
                  <a:t>represented as a </a:t>
                </a:r>
                <a:r>
                  <a:rPr lang="en-GB" sz="2200" dirty="0" err="1">
                    <a:solidFill>
                      <a:srgbClr val="00007D"/>
                    </a:solidFill>
                  </a:rPr>
                  <a:t>hyperedge</a:t>
                </a:r>
                <a:r>
                  <a:rPr lang="en-GB" sz="2200" dirty="0">
                    <a:solidFill>
                      <a:srgbClr val="00007D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𝑒</m:t>
                        </m:r>
                      </m:e>
                      <m:sub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𝑠</m:t>
                        </m:r>
                        <m:r>
                          <a:rPr lang="en-GB" sz="2200" b="0" i="1" baseline="-2500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400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∈ </a:t>
                </a:r>
                <a:r>
                  <a:rPr lang="en-GB" sz="24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E</a:t>
                </a:r>
                <a:r>
                  <a:rPr lang="en-GB" sz="2200" dirty="0" smtClean="0">
                    <a:solidFill>
                      <a:srgbClr val="00007D"/>
                    </a:solidFill>
                  </a:rPr>
                  <a:t> connecting agents </a:t>
                </a:r>
                <a:r>
                  <a:rPr lang="en-GB" sz="2200" dirty="0">
                    <a:solidFill>
                      <a:srgbClr val="00007D"/>
                    </a:solidFill>
                  </a:rPr>
                  <a:t>that possess this </a:t>
                </a:r>
                <a:r>
                  <a:rPr lang="en-GB" sz="2200" dirty="0" smtClean="0">
                    <a:solidFill>
                      <a:srgbClr val="00007D"/>
                    </a:solidFill>
                  </a:rPr>
                  <a:t>skill.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endParaRPr lang="en-GB" sz="2200" dirty="0">
                  <a:solidFill>
                    <a:srgbClr val="00007D"/>
                  </a:solidFill>
                </a:endParaRPr>
              </a:p>
            </p:txBody>
          </p:sp>
        </mc:Choice>
        <mc:Fallback xmlns="">
          <p:sp>
            <p:nvSpPr>
              <p:cNvPr id="5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1495" y="968098"/>
                <a:ext cx="8171057" cy="2846933"/>
              </a:xfrm>
              <a:prstGeom prst="rect">
                <a:avLst/>
              </a:prstGeom>
              <a:blipFill rotWithShape="1">
                <a:blip r:embed="rId3"/>
                <a:stretch>
                  <a:fillRect l="-896" t="-1285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4" name="Group 223"/>
          <p:cNvGrpSpPr/>
          <p:nvPr/>
        </p:nvGrpSpPr>
        <p:grpSpPr>
          <a:xfrm>
            <a:off x="1286687" y="4048355"/>
            <a:ext cx="2777679" cy="2433347"/>
            <a:chOff x="1177503" y="3966467"/>
            <a:chExt cx="2777679" cy="2433347"/>
          </a:xfrm>
        </p:grpSpPr>
        <p:sp>
          <p:nvSpPr>
            <p:cNvPr id="7" name="Oval 6"/>
            <p:cNvSpPr/>
            <p:nvPr/>
          </p:nvSpPr>
          <p:spPr>
            <a:xfrm>
              <a:off x="1349844" y="3966468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81459" y="4016760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1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2350618" y="3966467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482232" y="4016759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2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3357848" y="3966467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489463" y="4016759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3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1349844" y="4857479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481459" y="4907770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4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3357847" y="4858838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489461" y="4909129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5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1349843" y="5770975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81458" y="5821267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6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2361742" y="5770975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493357" y="5821266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7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3370760" y="5766941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502374" y="5817232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8</a:t>
              </a:r>
              <a:endParaRPr lang="en-GB" baseline="-25000" dirty="0">
                <a:latin typeface="+mj-lt"/>
              </a:endParaRPr>
            </a:p>
          </p:txBody>
        </p:sp>
        <p:cxnSp>
          <p:nvCxnSpPr>
            <p:cNvPr id="24" name="Straight Connector 23"/>
            <p:cNvCxnSpPr>
              <a:stCxn id="10" idx="6"/>
              <a:endCxn id="12" idx="2"/>
            </p:cNvCxnSpPr>
            <p:nvPr/>
          </p:nvCxnSpPr>
          <p:spPr>
            <a:xfrm>
              <a:off x="2751126" y="4172980"/>
              <a:ext cx="60672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10" idx="2"/>
              <a:endCxn id="7" idx="6"/>
            </p:cNvCxnSpPr>
            <p:nvPr/>
          </p:nvCxnSpPr>
          <p:spPr>
            <a:xfrm flipH="1">
              <a:off x="1750352" y="4172980"/>
              <a:ext cx="600266" cy="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14" idx="0"/>
              <a:endCxn id="7" idx="4"/>
            </p:cNvCxnSpPr>
            <p:nvPr/>
          </p:nvCxnSpPr>
          <p:spPr>
            <a:xfrm flipV="1">
              <a:off x="1550098" y="4379492"/>
              <a:ext cx="0" cy="4779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stCxn id="10" idx="3"/>
              <a:endCxn id="14" idx="7"/>
            </p:cNvCxnSpPr>
            <p:nvPr/>
          </p:nvCxnSpPr>
          <p:spPr>
            <a:xfrm flipH="1">
              <a:off x="1691699" y="4319005"/>
              <a:ext cx="717572" cy="5989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10" idx="5"/>
              <a:endCxn id="16" idx="1"/>
            </p:cNvCxnSpPr>
            <p:nvPr/>
          </p:nvCxnSpPr>
          <p:spPr>
            <a:xfrm>
              <a:off x="2692473" y="4319005"/>
              <a:ext cx="724027" cy="60031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12" idx="4"/>
              <a:endCxn id="16" idx="0"/>
            </p:cNvCxnSpPr>
            <p:nvPr/>
          </p:nvCxnSpPr>
          <p:spPr>
            <a:xfrm flipH="1">
              <a:off x="3558101" y="4379491"/>
              <a:ext cx="1" cy="47934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1177503" y="4662242"/>
              <a:ext cx="1801393" cy="1737572"/>
            </a:xfrm>
            <a:custGeom>
              <a:avLst/>
              <a:gdLst>
                <a:gd name="connsiteX0" fmla="*/ 23830 w 3286564"/>
                <a:gd name="connsiteY0" fmla="*/ 544777 h 2431562"/>
                <a:gd name="connsiteX1" fmla="*/ 23830 w 3286564"/>
                <a:gd name="connsiteY1" fmla="*/ 1592527 h 2431562"/>
                <a:gd name="connsiteX2" fmla="*/ 271480 w 3286564"/>
                <a:gd name="connsiteY2" fmla="*/ 2173552 h 2431562"/>
                <a:gd name="connsiteX3" fmla="*/ 1176355 w 3286564"/>
                <a:gd name="connsiteY3" fmla="*/ 2430727 h 2431562"/>
                <a:gd name="connsiteX4" fmla="*/ 2871805 w 3286564"/>
                <a:gd name="connsiteY4" fmla="*/ 2240227 h 2431562"/>
                <a:gd name="connsiteX5" fmla="*/ 3281380 w 3286564"/>
                <a:gd name="connsiteY5" fmla="*/ 1830652 h 2431562"/>
                <a:gd name="connsiteX6" fmla="*/ 2938480 w 3286564"/>
                <a:gd name="connsiteY6" fmla="*/ 1316302 h 2431562"/>
                <a:gd name="connsiteX7" fmla="*/ 995380 w 3286564"/>
                <a:gd name="connsiteY7" fmla="*/ 135202 h 2431562"/>
                <a:gd name="connsiteX8" fmla="*/ 300055 w 3286564"/>
                <a:gd name="connsiteY8" fmla="*/ 78052 h 2431562"/>
                <a:gd name="connsiteX9" fmla="*/ 23830 w 3286564"/>
                <a:gd name="connsiteY9" fmla="*/ 601927 h 243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86564" h="2431562">
                  <a:moveTo>
                    <a:pt x="23830" y="544777"/>
                  </a:moveTo>
                  <a:cubicBezTo>
                    <a:pt x="3192" y="932921"/>
                    <a:pt x="-17445" y="1321065"/>
                    <a:pt x="23830" y="1592527"/>
                  </a:cubicBezTo>
                  <a:cubicBezTo>
                    <a:pt x="65105" y="1863989"/>
                    <a:pt x="79393" y="2033852"/>
                    <a:pt x="271480" y="2173552"/>
                  </a:cubicBezTo>
                  <a:cubicBezTo>
                    <a:pt x="463567" y="2313252"/>
                    <a:pt x="742968" y="2419615"/>
                    <a:pt x="1176355" y="2430727"/>
                  </a:cubicBezTo>
                  <a:cubicBezTo>
                    <a:pt x="1609742" y="2441839"/>
                    <a:pt x="2520968" y="2340239"/>
                    <a:pt x="2871805" y="2240227"/>
                  </a:cubicBezTo>
                  <a:cubicBezTo>
                    <a:pt x="3222642" y="2140215"/>
                    <a:pt x="3270268" y="1984640"/>
                    <a:pt x="3281380" y="1830652"/>
                  </a:cubicBezTo>
                  <a:cubicBezTo>
                    <a:pt x="3292493" y="1676665"/>
                    <a:pt x="3319480" y="1598877"/>
                    <a:pt x="2938480" y="1316302"/>
                  </a:cubicBezTo>
                  <a:cubicBezTo>
                    <a:pt x="2557480" y="1033727"/>
                    <a:pt x="1435117" y="341577"/>
                    <a:pt x="995380" y="135202"/>
                  </a:cubicBezTo>
                  <a:cubicBezTo>
                    <a:pt x="555643" y="-71173"/>
                    <a:pt x="461980" y="265"/>
                    <a:pt x="300055" y="78052"/>
                  </a:cubicBezTo>
                  <a:cubicBezTo>
                    <a:pt x="138130" y="155839"/>
                    <a:pt x="80980" y="378883"/>
                    <a:pt x="23830" y="601927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Freeform 42"/>
            <p:cNvSpPr/>
            <p:nvPr/>
          </p:nvSpPr>
          <p:spPr>
            <a:xfrm flipH="1">
              <a:off x="2153789" y="4662242"/>
              <a:ext cx="1801393" cy="1737572"/>
            </a:xfrm>
            <a:custGeom>
              <a:avLst/>
              <a:gdLst>
                <a:gd name="connsiteX0" fmla="*/ 23830 w 3286564"/>
                <a:gd name="connsiteY0" fmla="*/ 544777 h 2431562"/>
                <a:gd name="connsiteX1" fmla="*/ 23830 w 3286564"/>
                <a:gd name="connsiteY1" fmla="*/ 1592527 h 2431562"/>
                <a:gd name="connsiteX2" fmla="*/ 271480 w 3286564"/>
                <a:gd name="connsiteY2" fmla="*/ 2173552 h 2431562"/>
                <a:gd name="connsiteX3" fmla="*/ 1176355 w 3286564"/>
                <a:gd name="connsiteY3" fmla="*/ 2430727 h 2431562"/>
                <a:gd name="connsiteX4" fmla="*/ 2871805 w 3286564"/>
                <a:gd name="connsiteY4" fmla="*/ 2240227 h 2431562"/>
                <a:gd name="connsiteX5" fmla="*/ 3281380 w 3286564"/>
                <a:gd name="connsiteY5" fmla="*/ 1830652 h 2431562"/>
                <a:gd name="connsiteX6" fmla="*/ 2938480 w 3286564"/>
                <a:gd name="connsiteY6" fmla="*/ 1316302 h 2431562"/>
                <a:gd name="connsiteX7" fmla="*/ 995380 w 3286564"/>
                <a:gd name="connsiteY7" fmla="*/ 135202 h 2431562"/>
                <a:gd name="connsiteX8" fmla="*/ 300055 w 3286564"/>
                <a:gd name="connsiteY8" fmla="*/ 78052 h 2431562"/>
                <a:gd name="connsiteX9" fmla="*/ 23830 w 3286564"/>
                <a:gd name="connsiteY9" fmla="*/ 601927 h 243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86564" h="2431562">
                  <a:moveTo>
                    <a:pt x="23830" y="544777"/>
                  </a:moveTo>
                  <a:cubicBezTo>
                    <a:pt x="3192" y="932921"/>
                    <a:pt x="-17445" y="1321065"/>
                    <a:pt x="23830" y="1592527"/>
                  </a:cubicBezTo>
                  <a:cubicBezTo>
                    <a:pt x="65105" y="1863989"/>
                    <a:pt x="79393" y="2033852"/>
                    <a:pt x="271480" y="2173552"/>
                  </a:cubicBezTo>
                  <a:cubicBezTo>
                    <a:pt x="463567" y="2313252"/>
                    <a:pt x="742968" y="2419615"/>
                    <a:pt x="1176355" y="2430727"/>
                  </a:cubicBezTo>
                  <a:cubicBezTo>
                    <a:pt x="1609742" y="2441839"/>
                    <a:pt x="2520968" y="2340239"/>
                    <a:pt x="2871805" y="2240227"/>
                  </a:cubicBezTo>
                  <a:cubicBezTo>
                    <a:pt x="3222642" y="2140215"/>
                    <a:pt x="3270268" y="1984640"/>
                    <a:pt x="3281380" y="1830652"/>
                  </a:cubicBezTo>
                  <a:cubicBezTo>
                    <a:pt x="3292493" y="1676665"/>
                    <a:pt x="3319480" y="1598877"/>
                    <a:pt x="2938480" y="1316302"/>
                  </a:cubicBezTo>
                  <a:cubicBezTo>
                    <a:pt x="2557480" y="1033727"/>
                    <a:pt x="1435117" y="341577"/>
                    <a:pt x="995380" y="135202"/>
                  </a:cubicBezTo>
                  <a:cubicBezTo>
                    <a:pt x="555643" y="-71173"/>
                    <a:pt x="461980" y="265"/>
                    <a:pt x="300055" y="78052"/>
                  </a:cubicBezTo>
                  <a:cubicBezTo>
                    <a:pt x="138130" y="155839"/>
                    <a:pt x="80980" y="378883"/>
                    <a:pt x="23830" y="601927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395787" y="4687634"/>
            <a:ext cx="8967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s</a:t>
            </a:r>
            <a:r>
              <a:rPr lang="en-GB" sz="2000" b="1" dirty="0" smtClean="0"/>
              <a:t>kill graph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370303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2"/>
              <p:cNvSpPr txBox="1">
                <a:spLocks noChangeArrowheads="1"/>
              </p:cNvSpPr>
              <p:nvPr/>
            </p:nvSpPr>
            <p:spPr bwMode="auto">
              <a:xfrm>
                <a:off x="451496" y="599602"/>
                <a:ext cx="8582590" cy="32932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438150" indent="-342900">
                  <a:buFont typeface="Arial" pitchFamily="34" charset="0"/>
                  <a:buChar char="•"/>
                </a:pP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Given </a:t>
                </a:r>
                <a:r>
                  <a:rPr lang="en-GB" sz="22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a </a:t>
                </a:r>
                <a:r>
                  <a:rPr lang="en-GB" sz="2200" dirty="0" err="1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hypergraph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,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+mj-lt"/>
                    <a:cs typeface="Times New Roman" pitchFamily="18" charset="0"/>
                  </a:rPr>
                  <a:t>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g =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  <a:sym typeface="Symbol"/>
                  </a:rPr>
                  <a:t>V, E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, a </a:t>
                </a:r>
                <a:r>
                  <a:rPr lang="en-GB" sz="2200" b="1" i="1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tree decomposition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</a:t>
                </a:r>
                <a:r>
                  <a:rPr lang="en-GB" sz="22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of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g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</a:t>
                </a:r>
                <a:r>
                  <a:rPr lang="en-GB" sz="22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is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Q, </a:t>
                </a:r>
                <a:r>
                  <a:rPr lang="en-GB" sz="22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:</a:t>
                </a:r>
              </a:p>
              <a:p>
                <a:pPr marL="723900" indent="-273050">
                  <a:buFont typeface="Wingdings" pitchFamily="2" charset="2"/>
                  <a:buChar char="§"/>
                </a:pP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</a:t>
                </a:r>
                <a:r>
                  <a:rPr lang="en-GB" sz="22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is a set of subsets of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(each subset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GB" sz="2200" baseline="-25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∈ </a:t>
                </a:r>
                <a:r>
                  <a:rPr lang="en-GB" sz="2200" b="1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B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, is called a </a:t>
                </a:r>
                <a:r>
                  <a:rPr lang="en-GB" sz="2200" i="1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bag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)</a:t>
                </a:r>
              </a:p>
              <a:p>
                <a:pPr marL="723900" indent="-273050">
                  <a:buFont typeface="Wingdings" pitchFamily="2" charset="2"/>
                  <a:buChar char="§"/>
                </a:pP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Q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</a:t>
                </a:r>
                <a:r>
                  <a:rPr lang="en-GB" sz="22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is a tree whose node set is </a:t>
                </a:r>
                <a:r>
                  <a:rPr lang="en-GB" sz="22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, </a:t>
                </a:r>
                <a:r>
                  <a:rPr lang="en-GB" sz="22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such that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:</a:t>
                </a:r>
              </a:p>
              <a:p>
                <a:pPr marL="1181100" lvl="2" indent="-273050">
                  <a:buFont typeface="+mj-lt"/>
                  <a:buAutoNum type="arabicPeriod"/>
                </a:pP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for </a:t>
                </a:r>
                <a:r>
                  <a:rPr lang="en-GB" sz="22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each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e </a:t>
                </a:r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∈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E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, </a:t>
                </a:r>
                <a:r>
                  <a:rPr lang="en-GB" sz="22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there is a bag </a:t>
                </a:r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GB" sz="2200" baseline="-25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GB" sz="2200" dirty="0">
                    <a:solidFill>
                      <a:srgbClr val="00007D"/>
                    </a:solidFill>
                    <a:cs typeface="Times New Roman" pitchFamily="18" charset="0"/>
                  </a:rPr>
                  <a:t> </a:t>
                </a:r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∈ </a:t>
                </a:r>
                <a:r>
                  <a:rPr lang="en-GB" sz="2200" b="1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B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, </a:t>
                </a:r>
                <a:r>
                  <a:rPr lang="en-GB" sz="22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such that </a:t>
                </a:r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e </a:t>
                </a:r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∈ </a:t>
                </a:r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GB" sz="2200" baseline="-25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 </a:t>
                </a:r>
                <a:endParaRPr lang="en-GB" sz="2200" dirty="0" smtClean="0">
                  <a:solidFill>
                    <a:srgbClr val="00007D"/>
                  </a:solidFill>
                  <a:latin typeface="+mj-lt"/>
                  <a:cs typeface="Times New Roman" pitchFamily="18" charset="0"/>
                </a:endParaRPr>
              </a:p>
              <a:p>
                <a:pPr marL="1181100" lvl="2" indent="-273050">
                  <a:buFont typeface="+mj-lt"/>
                  <a:buAutoNum type="arabicPeriod"/>
                </a:pP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for </a:t>
                </a:r>
                <a:r>
                  <a:rPr lang="en-GB" sz="22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each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GB" sz="2200" baseline="-25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∈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, the </a:t>
                </a:r>
                <a:r>
                  <a:rPr lang="en-GB" sz="22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set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{B</a:t>
                </a:r>
                <a:r>
                  <a:rPr lang="en-GB" sz="2200" baseline="-25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GB" sz="2200" dirty="0" smtClean="0">
                    <a:solidFill>
                      <a:srgbClr val="00007D"/>
                    </a:solidFill>
                    <a:cs typeface="Times New Roman" pitchFamily="18" charset="0"/>
                  </a:rPr>
                  <a:t> </a:t>
                </a:r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∈ </a:t>
                </a:r>
                <a:r>
                  <a:rPr lang="en-GB" sz="2200" b="1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B</a:t>
                </a:r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: v</a:t>
                </a:r>
                <a:r>
                  <a:rPr lang="en-GB" sz="2200" baseline="-25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GB" sz="2200" dirty="0" smtClean="0">
                    <a:solidFill>
                      <a:srgbClr val="00007D"/>
                    </a:solidFill>
                    <a:cs typeface="Times New Roman" pitchFamily="18" charset="0"/>
                  </a:rPr>
                  <a:t> </a:t>
                </a:r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∈ </a:t>
                </a:r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GB" sz="2200" baseline="-25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}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</a:t>
                </a:r>
                <a:r>
                  <a:rPr lang="en-GB" sz="22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is non-empty and connected in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Q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.</a:t>
                </a:r>
              </a:p>
              <a:p>
                <a:pPr marL="336550" indent="-342900">
                  <a:buFont typeface="Arial" pitchFamily="34" charset="0"/>
                  <a:buChar char="•"/>
                </a:pPr>
                <a:endParaRPr lang="en-GB" sz="500" dirty="0" smtClean="0">
                  <a:solidFill>
                    <a:srgbClr val="00007D"/>
                  </a:solidFill>
                  <a:latin typeface="+mj-lt"/>
                  <a:cs typeface="Times New Roman" pitchFamily="18" charset="0"/>
                </a:endParaRPr>
              </a:p>
              <a:p>
                <a:pPr marL="336550" indent="-342900">
                  <a:buFont typeface="Arial" pitchFamily="34" charset="0"/>
                  <a:buChar char="•"/>
                </a:pP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The </a:t>
                </a:r>
                <a:r>
                  <a:rPr lang="en-GB" sz="2200" b="1" i="1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tree-width</a:t>
                </a:r>
                <a:r>
                  <a:rPr lang="en-GB" sz="2200" b="1" i="1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of</a:t>
                </a:r>
                <a:r>
                  <a:rPr lang="en-GB" sz="2200" b="1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</a:t>
                </a:r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(Q, </a:t>
                </a:r>
                <a:r>
                  <a:rPr lang="en-GB" sz="22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𝑚𝑎𝑥</m:t>
                        </m:r>
                      </m:e>
                      <m:sub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𝐵</m:t>
                        </m:r>
                        <m:r>
                          <a:rPr lang="en-GB" sz="2200" b="0" i="1" baseline="-25000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𝑖</m:t>
                        </m:r>
                        <m:r>
                          <m:rPr>
                            <m:nor/>
                          </m:rPr>
                          <a:rPr lang="en-GB" sz="22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Cambria Math"/>
                            <a:cs typeface="Times New Roman" pitchFamily="18" charset="0"/>
                          </a:rPr>
                          <m:t>∈</m:t>
                        </m:r>
                        <m:r>
                          <a:rPr lang="en-GB" sz="22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𝑩</m:t>
                        </m:r>
                      </m:sub>
                    </m:sSub>
                  </m:oMath>
                </a14:m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|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B</a:t>
                </a:r>
                <a:r>
                  <a:rPr lang="en-GB" sz="2200" baseline="-25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|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.</a:t>
                </a:r>
              </a:p>
              <a:p>
                <a:pPr marL="336550" indent="-342900">
                  <a:buFont typeface="Arial" pitchFamily="34" charset="0"/>
                  <a:buChar char="•"/>
                </a:pPr>
                <a:endParaRPr lang="en-GB" sz="500" dirty="0" smtClean="0">
                  <a:solidFill>
                    <a:srgbClr val="00007D"/>
                  </a:solidFill>
                  <a:latin typeface="+mj-lt"/>
                  <a:cs typeface="Times New Roman" pitchFamily="18" charset="0"/>
                </a:endParaRPr>
              </a:p>
              <a:p>
                <a:pPr marL="336550" indent="-342900">
                  <a:buFont typeface="Arial" pitchFamily="34" charset="0"/>
                  <a:buChar char="•"/>
                </a:pP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The </a:t>
                </a:r>
                <a:r>
                  <a:rPr lang="en-GB" sz="2200" b="1" i="1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tree-width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</a:t>
                </a:r>
                <a:r>
                  <a:rPr lang="en-GB" sz="22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of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+mj-lt"/>
                    <a:cs typeface="Times New Roman" pitchFamily="18" charset="0"/>
                  </a:rPr>
                  <a:t>g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</a:t>
                </a:r>
                <a:r>
                  <a:rPr lang="en-GB" sz="22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is the minimum 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tree-width </a:t>
                </a:r>
                <a:r>
                  <a:rPr lang="en-GB" sz="22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of </a:t>
                </a:r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(Q, </a:t>
                </a:r>
                <a:r>
                  <a:rPr lang="en-GB" sz="22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</a:t>
                </a:r>
                <a:r>
                  <a:rPr lang="en-GB" sz="22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over all possible tree decompositions </a:t>
                </a:r>
                <a:r>
                  <a:rPr lang="en-GB" sz="22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(Q, </a:t>
                </a:r>
                <a:r>
                  <a:rPr lang="en-GB" sz="22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B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of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g</a:t>
                </a:r>
                <a:r>
                  <a:rPr lang="en-GB" sz="22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.</a:t>
                </a:r>
                <a:endParaRPr lang="en-GB" sz="2200" dirty="0">
                  <a:solidFill>
                    <a:srgbClr val="00007D"/>
                  </a:solidFill>
                  <a:latin typeface="+mj-lt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1496" y="599602"/>
                <a:ext cx="8582590" cy="3293209"/>
              </a:xfrm>
              <a:prstGeom prst="rect">
                <a:avLst/>
              </a:prstGeom>
              <a:blipFill rotWithShape="1">
                <a:blip r:embed="rId3"/>
                <a:stretch>
                  <a:fillRect l="-781" t="-1479" b="-2588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6" name="Group 85"/>
          <p:cNvGrpSpPr/>
          <p:nvPr/>
        </p:nvGrpSpPr>
        <p:grpSpPr>
          <a:xfrm>
            <a:off x="5362851" y="3957031"/>
            <a:ext cx="2618081" cy="2522991"/>
            <a:chOff x="5090621" y="3958920"/>
            <a:chExt cx="2618081" cy="2522991"/>
          </a:xfrm>
        </p:grpSpPr>
        <p:sp>
          <p:nvSpPr>
            <p:cNvPr id="87" name="Oval 86"/>
            <p:cNvSpPr/>
            <p:nvPr/>
          </p:nvSpPr>
          <p:spPr>
            <a:xfrm>
              <a:off x="5090621" y="3971754"/>
              <a:ext cx="796972" cy="58119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5147602" y="4102394"/>
              <a:ext cx="70881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1 </a:t>
              </a:r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2</a:t>
              </a:r>
              <a:r>
                <a:rPr lang="en-GB" dirty="0" smtClean="0">
                  <a:latin typeface="+mj-lt"/>
                </a:rPr>
                <a:t> a</a:t>
              </a:r>
              <a:r>
                <a:rPr lang="en-GB" baseline="-25000" dirty="0" smtClean="0">
                  <a:latin typeface="+mj-lt"/>
                </a:rPr>
                <a:t>4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89" name="Oval 88"/>
            <p:cNvSpPr/>
            <p:nvPr/>
          </p:nvSpPr>
          <p:spPr>
            <a:xfrm>
              <a:off x="6003598" y="4533129"/>
              <a:ext cx="755286" cy="58119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6060579" y="4663769"/>
              <a:ext cx="70881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2 </a:t>
              </a:r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4</a:t>
              </a:r>
              <a:r>
                <a:rPr lang="en-GB" dirty="0" smtClean="0">
                  <a:latin typeface="+mj-lt"/>
                </a:rPr>
                <a:t> a</a:t>
              </a:r>
              <a:r>
                <a:rPr lang="en-GB" baseline="-25000" dirty="0" smtClean="0">
                  <a:latin typeface="+mj-lt"/>
                </a:rPr>
                <a:t>5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91" name="Oval 90"/>
            <p:cNvSpPr/>
            <p:nvPr/>
          </p:nvSpPr>
          <p:spPr>
            <a:xfrm>
              <a:off x="6003598" y="5351106"/>
              <a:ext cx="755286" cy="58119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6060579" y="5473709"/>
              <a:ext cx="70881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4 </a:t>
              </a:r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5</a:t>
              </a:r>
              <a:r>
                <a:rPr lang="en-GB" dirty="0" smtClean="0">
                  <a:latin typeface="+mj-lt"/>
                </a:rPr>
                <a:t> a</a:t>
              </a:r>
              <a:r>
                <a:rPr lang="en-GB" baseline="-25000" dirty="0" smtClean="0">
                  <a:latin typeface="+mj-lt"/>
                </a:rPr>
                <a:t>7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93" name="Oval 92"/>
            <p:cNvSpPr/>
            <p:nvPr/>
          </p:nvSpPr>
          <p:spPr>
            <a:xfrm>
              <a:off x="5090621" y="5900719"/>
              <a:ext cx="796972" cy="58119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5161250" y="6031796"/>
              <a:ext cx="70881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4 </a:t>
              </a:r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6</a:t>
              </a:r>
              <a:r>
                <a:rPr lang="en-GB" dirty="0" smtClean="0">
                  <a:latin typeface="+mj-lt"/>
                </a:rPr>
                <a:t> a</a:t>
              </a:r>
              <a:r>
                <a:rPr lang="en-GB" baseline="-25000" dirty="0" smtClean="0">
                  <a:latin typeface="+mj-lt"/>
                </a:rPr>
                <a:t>7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6929256" y="3958920"/>
              <a:ext cx="779445" cy="58119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6999885" y="4075912"/>
              <a:ext cx="70881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2 </a:t>
              </a:r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3</a:t>
              </a:r>
              <a:r>
                <a:rPr lang="en-GB" dirty="0" smtClean="0">
                  <a:latin typeface="+mj-lt"/>
                </a:rPr>
                <a:t> a</a:t>
              </a:r>
              <a:r>
                <a:rPr lang="en-GB" baseline="-25000" dirty="0" smtClean="0">
                  <a:latin typeface="+mj-lt"/>
                </a:rPr>
                <a:t>5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97" name="Oval 96"/>
            <p:cNvSpPr/>
            <p:nvPr/>
          </p:nvSpPr>
          <p:spPr>
            <a:xfrm>
              <a:off x="6929256" y="5900719"/>
              <a:ext cx="779445" cy="58119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6999885" y="6031796"/>
              <a:ext cx="70881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5 </a:t>
              </a:r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7</a:t>
              </a:r>
              <a:r>
                <a:rPr lang="en-GB" dirty="0" smtClean="0">
                  <a:latin typeface="+mj-lt"/>
                </a:rPr>
                <a:t> a</a:t>
              </a:r>
              <a:r>
                <a:rPr lang="en-GB" baseline="-25000" dirty="0" smtClean="0">
                  <a:latin typeface="+mj-lt"/>
                </a:rPr>
                <a:t>8</a:t>
              </a:r>
              <a:endParaRPr lang="en-GB" baseline="-25000" dirty="0">
                <a:latin typeface="+mj-lt"/>
              </a:endParaRPr>
            </a:p>
          </p:txBody>
        </p:sp>
        <p:grpSp>
          <p:nvGrpSpPr>
            <p:cNvPr id="99" name="Group 98"/>
            <p:cNvGrpSpPr/>
            <p:nvPr/>
          </p:nvGrpSpPr>
          <p:grpSpPr>
            <a:xfrm>
              <a:off x="5740507" y="4427268"/>
              <a:ext cx="357456" cy="276536"/>
              <a:chOff x="5834018" y="1129135"/>
              <a:chExt cx="483614" cy="462444"/>
            </a:xfrm>
          </p:grpSpPr>
          <p:cxnSp>
            <p:nvCxnSpPr>
              <p:cNvPr id="110" name="Straight Connector 109"/>
              <p:cNvCxnSpPr/>
              <p:nvPr/>
            </p:nvCxnSpPr>
            <p:spPr>
              <a:xfrm>
                <a:off x="5834018" y="1211426"/>
                <a:ext cx="431384" cy="38015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>
                <a:off x="5903794" y="1129135"/>
                <a:ext cx="413838" cy="35690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0" name="Straight Connector 99"/>
            <p:cNvCxnSpPr/>
            <p:nvPr/>
          </p:nvCxnSpPr>
          <p:spPr>
            <a:xfrm flipH="1">
              <a:off x="6663022" y="4433307"/>
              <a:ext cx="356109" cy="20797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H="1">
              <a:off x="6715333" y="4487944"/>
              <a:ext cx="356109" cy="20797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2" name="Group 101"/>
            <p:cNvGrpSpPr/>
            <p:nvPr/>
          </p:nvGrpSpPr>
          <p:grpSpPr>
            <a:xfrm>
              <a:off x="6621080" y="5800680"/>
              <a:ext cx="378804" cy="288840"/>
              <a:chOff x="7134129" y="1206373"/>
              <a:chExt cx="431747" cy="416495"/>
            </a:xfrm>
          </p:grpSpPr>
          <p:cxnSp>
            <p:nvCxnSpPr>
              <p:cNvPr id="108" name="Straight Connector 107"/>
              <p:cNvCxnSpPr/>
              <p:nvPr/>
            </p:nvCxnSpPr>
            <p:spPr>
              <a:xfrm>
                <a:off x="7134129" y="1289910"/>
                <a:ext cx="376350" cy="3329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>
                <a:off x="7200880" y="1206373"/>
                <a:ext cx="364996" cy="32142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3" name="Straight Connector 102"/>
            <p:cNvCxnSpPr/>
            <p:nvPr/>
          </p:nvCxnSpPr>
          <p:spPr>
            <a:xfrm>
              <a:off x="6348527" y="5114264"/>
              <a:ext cx="0" cy="23572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6417063" y="5114264"/>
              <a:ext cx="0" cy="23573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5" name="Group 104"/>
            <p:cNvGrpSpPr/>
            <p:nvPr/>
          </p:nvGrpSpPr>
          <p:grpSpPr>
            <a:xfrm>
              <a:off x="5814362" y="5814989"/>
              <a:ext cx="345198" cy="288154"/>
              <a:chOff x="6482936" y="3130692"/>
              <a:chExt cx="571080" cy="384866"/>
            </a:xfrm>
          </p:grpSpPr>
          <p:cxnSp>
            <p:nvCxnSpPr>
              <p:cNvPr id="106" name="Straight Connector 105"/>
              <p:cNvCxnSpPr/>
              <p:nvPr/>
            </p:nvCxnSpPr>
            <p:spPr>
              <a:xfrm flipH="1">
                <a:off x="6482936" y="3130692"/>
                <a:ext cx="468090" cy="28899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 flipH="1">
                <a:off x="6535725" y="3200556"/>
                <a:ext cx="518291" cy="31500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2" name="TextBox 111"/>
          <p:cNvSpPr txBox="1"/>
          <p:nvPr/>
        </p:nvSpPr>
        <p:spPr>
          <a:xfrm>
            <a:off x="7214368" y="4711954"/>
            <a:ext cx="1819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t</a:t>
            </a:r>
            <a:r>
              <a:rPr lang="en-GB" sz="2000" b="1" dirty="0" smtClean="0"/>
              <a:t>ree decomposition</a:t>
            </a:r>
            <a:endParaRPr lang="en-GB" sz="2000" b="1" dirty="0"/>
          </a:p>
        </p:txBody>
      </p:sp>
      <p:sp>
        <p:nvSpPr>
          <p:cNvPr id="113" name="Right Arrow 112"/>
          <p:cNvSpPr/>
          <p:nvPr/>
        </p:nvSpPr>
        <p:spPr>
          <a:xfrm>
            <a:off x="4625865" y="4744611"/>
            <a:ext cx="641445" cy="770765"/>
          </a:xfrm>
          <a:prstGeom prst="rightArrow">
            <a:avLst/>
          </a:prstGeom>
          <a:solidFill>
            <a:srgbClr val="FFABAB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1" name="Group 140"/>
          <p:cNvGrpSpPr/>
          <p:nvPr/>
        </p:nvGrpSpPr>
        <p:grpSpPr>
          <a:xfrm>
            <a:off x="1286687" y="4048355"/>
            <a:ext cx="2777679" cy="2433347"/>
            <a:chOff x="1177503" y="3966467"/>
            <a:chExt cx="2777679" cy="2433347"/>
          </a:xfrm>
        </p:grpSpPr>
        <p:sp>
          <p:nvSpPr>
            <p:cNvPr id="142" name="Oval 141"/>
            <p:cNvSpPr/>
            <p:nvPr/>
          </p:nvSpPr>
          <p:spPr>
            <a:xfrm>
              <a:off x="1349844" y="3966468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481459" y="4016760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1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144" name="Oval 143"/>
            <p:cNvSpPr/>
            <p:nvPr/>
          </p:nvSpPr>
          <p:spPr>
            <a:xfrm>
              <a:off x="2350618" y="3966467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2482232" y="4016759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2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146" name="Oval 145"/>
            <p:cNvSpPr/>
            <p:nvPr/>
          </p:nvSpPr>
          <p:spPr>
            <a:xfrm>
              <a:off x="3357848" y="3966467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3489463" y="4016759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3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148" name="Oval 147"/>
            <p:cNvSpPr/>
            <p:nvPr/>
          </p:nvSpPr>
          <p:spPr>
            <a:xfrm>
              <a:off x="1349844" y="4857479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481459" y="4907770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4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150" name="Oval 149"/>
            <p:cNvSpPr/>
            <p:nvPr/>
          </p:nvSpPr>
          <p:spPr>
            <a:xfrm>
              <a:off x="3357847" y="4858838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3489461" y="4909129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5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152" name="Oval 151"/>
            <p:cNvSpPr/>
            <p:nvPr/>
          </p:nvSpPr>
          <p:spPr>
            <a:xfrm>
              <a:off x="1349843" y="5770975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1481458" y="5821267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6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361742" y="5770975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2493357" y="5821266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7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3370760" y="5766941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3502374" y="5817232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8</a:t>
              </a:r>
              <a:endParaRPr lang="en-GB" baseline="-25000" dirty="0">
                <a:latin typeface="+mj-lt"/>
              </a:endParaRPr>
            </a:p>
          </p:txBody>
        </p:sp>
        <p:cxnSp>
          <p:nvCxnSpPr>
            <p:cNvPr id="158" name="Straight Connector 157"/>
            <p:cNvCxnSpPr>
              <a:stCxn id="144" idx="6"/>
              <a:endCxn id="146" idx="2"/>
            </p:cNvCxnSpPr>
            <p:nvPr/>
          </p:nvCxnSpPr>
          <p:spPr>
            <a:xfrm>
              <a:off x="2751126" y="4172980"/>
              <a:ext cx="60672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>
              <a:stCxn id="144" idx="2"/>
              <a:endCxn id="142" idx="6"/>
            </p:cNvCxnSpPr>
            <p:nvPr/>
          </p:nvCxnSpPr>
          <p:spPr>
            <a:xfrm flipH="1">
              <a:off x="1750352" y="4172980"/>
              <a:ext cx="600266" cy="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>
              <a:stCxn id="148" idx="0"/>
              <a:endCxn id="142" idx="4"/>
            </p:cNvCxnSpPr>
            <p:nvPr/>
          </p:nvCxnSpPr>
          <p:spPr>
            <a:xfrm flipV="1">
              <a:off x="1550098" y="4379492"/>
              <a:ext cx="0" cy="4779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>
              <a:stCxn id="144" idx="3"/>
              <a:endCxn id="148" idx="7"/>
            </p:cNvCxnSpPr>
            <p:nvPr/>
          </p:nvCxnSpPr>
          <p:spPr>
            <a:xfrm flipH="1">
              <a:off x="1691699" y="4319005"/>
              <a:ext cx="717572" cy="5989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>
              <a:stCxn id="144" idx="5"/>
              <a:endCxn id="150" idx="1"/>
            </p:cNvCxnSpPr>
            <p:nvPr/>
          </p:nvCxnSpPr>
          <p:spPr>
            <a:xfrm>
              <a:off x="2692473" y="4319005"/>
              <a:ext cx="724027" cy="60031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>
              <a:stCxn id="146" idx="4"/>
              <a:endCxn id="150" idx="0"/>
            </p:cNvCxnSpPr>
            <p:nvPr/>
          </p:nvCxnSpPr>
          <p:spPr>
            <a:xfrm flipH="1">
              <a:off x="3558101" y="4379491"/>
              <a:ext cx="1" cy="47934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Freeform 163"/>
            <p:cNvSpPr/>
            <p:nvPr/>
          </p:nvSpPr>
          <p:spPr>
            <a:xfrm>
              <a:off x="1177503" y="4662242"/>
              <a:ext cx="1801393" cy="1737572"/>
            </a:xfrm>
            <a:custGeom>
              <a:avLst/>
              <a:gdLst>
                <a:gd name="connsiteX0" fmla="*/ 23830 w 3286564"/>
                <a:gd name="connsiteY0" fmla="*/ 544777 h 2431562"/>
                <a:gd name="connsiteX1" fmla="*/ 23830 w 3286564"/>
                <a:gd name="connsiteY1" fmla="*/ 1592527 h 2431562"/>
                <a:gd name="connsiteX2" fmla="*/ 271480 w 3286564"/>
                <a:gd name="connsiteY2" fmla="*/ 2173552 h 2431562"/>
                <a:gd name="connsiteX3" fmla="*/ 1176355 w 3286564"/>
                <a:gd name="connsiteY3" fmla="*/ 2430727 h 2431562"/>
                <a:gd name="connsiteX4" fmla="*/ 2871805 w 3286564"/>
                <a:gd name="connsiteY4" fmla="*/ 2240227 h 2431562"/>
                <a:gd name="connsiteX5" fmla="*/ 3281380 w 3286564"/>
                <a:gd name="connsiteY5" fmla="*/ 1830652 h 2431562"/>
                <a:gd name="connsiteX6" fmla="*/ 2938480 w 3286564"/>
                <a:gd name="connsiteY6" fmla="*/ 1316302 h 2431562"/>
                <a:gd name="connsiteX7" fmla="*/ 995380 w 3286564"/>
                <a:gd name="connsiteY7" fmla="*/ 135202 h 2431562"/>
                <a:gd name="connsiteX8" fmla="*/ 300055 w 3286564"/>
                <a:gd name="connsiteY8" fmla="*/ 78052 h 2431562"/>
                <a:gd name="connsiteX9" fmla="*/ 23830 w 3286564"/>
                <a:gd name="connsiteY9" fmla="*/ 601927 h 243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86564" h="2431562">
                  <a:moveTo>
                    <a:pt x="23830" y="544777"/>
                  </a:moveTo>
                  <a:cubicBezTo>
                    <a:pt x="3192" y="932921"/>
                    <a:pt x="-17445" y="1321065"/>
                    <a:pt x="23830" y="1592527"/>
                  </a:cubicBezTo>
                  <a:cubicBezTo>
                    <a:pt x="65105" y="1863989"/>
                    <a:pt x="79393" y="2033852"/>
                    <a:pt x="271480" y="2173552"/>
                  </a:cubicBezTo>
                  <a:cubicBezTo>
                    <a:pt x="463567" y="2313252"/>
                    <a:pt x="742968" y="2419615"/>
                    <a:pt x="1176355" y="2430727"/>
                  </a:cubicBezTo>
                  <a:cubicBezTo>
                    <a:pt x="1609742" y="2441839"/>
                    <a:pt x="2520968" y="2340239"/>
                    <a:pt x="2871805" y="2240227"/>
                  </a:cubicBezTo>
                  <a:cubicBezTo>
                    <a:pt x="3222642" y="2140215"/>
                    <a:pt x="3270268" y="1984640"/>
                    <a:pt x="3281380" y="1830652"/>
                  </a:cubicBezTo>
                  <a:cubicBezTo>
                    <a:pt x="3292493" y="1676665"/>
                    <a:pt x="3319480" y="1598877"/>
                    <a:pt x="2938480" y="1316302"/>
                  </a:cubicBezTo>
                  <a:cubicBezTo>
                    <a:pt x="2557480" y="1033727"/>
                    <a:pt x="1435117" y="341577"/>
                    <a:pt x="995380" y="135202"/>
                  </a:cubicBezTo>
                  <a:cubicBezTo>
                    <a:pt x="555643" y="-71173"/>
                    <a:pt x="461980" y="265"/>
                    <a:pt x="300055" y="78052"/>
                  </a:cubicBezTo>
                  <a:cubicBezTo>
                    <a:pt x="138130" y="155839"/>
                    <a:pt x="80980" y="378883"/>
                    <a:pt x="23830" y="601927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" name="Freeform 164"/>
            <p:cNvSpPr/>
            <p:nvPr/>
          </p:nvSpPr>
          <p:spPr>
            <a:xfrm flipH="1">
              <a:off x="2153789" y="4662242"/>
              <a:ext cx="1801393" cy="1737572"/>
            </a:xfrm>
            <a:custGeom>
              <a:avLst/>
              <a:gdLst>
                <a:gd name="connsiteX0" fmla="*/ 23830 w 3286564"/>
                <a:gd name="connsiteY0" fmla="*/ 544777 h 2431562"/>
                <a:gd name="connsiteX1" fmla="*/ 23830 w 3286564"/>
                <a:gd name="connsiteY1" fmla="*/ 1592527 h 2431562"/>
                <a:gd name="connsiteX2" fmla="*/ 271480 w 3286564"/>
                <a:gd name="connsiteY2" fmla="*/ 2173552 h 2431562"/>
                <a:gd name="connsiteX3" fmla="*/ 1176355 w 3286564"/>
                <a:gd name="connsiteY3" fmla="*/ 2430727 h 2431562"/>
                <a:gd name="connsiteX4" fmla="*/ 2871805 w 3286564"/>
                <a:gd name="connsiteY4" fmla="*/ 2240227 h 2431562"/>
                <a:gd name="connsiteX5" fmla="*/ 3281380 w 3286564"/>
                <a:gd name="connsiteY5" fmla="*/ 1830652 h 2431562"/>
                <a:gd name="connsiteX6" fmla="*/ 2938480 w 3286564"/>
                <a:gd name="connsiteY6" fmla="*/ 1316302 h 2431562"/>
                <a:gd name="connsiteX7" fmla="*/ 995380 w 3286564"/>
                <a:gd name="connsiteY7" fmla="*/ 135202 h 2431562"/>
                <a:gd name="connsiteX8" fmla="*/ 300055 w 3286564"/>
                <a:gd name="connsiteY8" fmla="*/ 78052 h 2431562"/>
                <a:gd name="connsiteX9" fmla="*/ 23830 w 3286564"/>
                <a:gd name="connsiteY9" fmla="*/ 601927 h 243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86564" h="2431562">
                  <a:moveTo>
                    <a:pt x="23830" y="544777"/>
                  </a:moveTo>
                  <a:cubicBezTo>
                    <a:pt x="3192" y="932921"/>
                    <a:pt x="-17445" y="1321065"/>
                    <a:pt x="23830" y="1592527"/>
                  </a:cubicBezTo>
                  <a:cubicBezTo>
                    <a:pt x="65105" y="1863989"/>
                    <a:pt x="79393" y="2033852"/>
                    <a:pt x="271480" y="2173552"/>
                  </a:cubicBezTo>
                  <a:cubicBezTo>
                    <a:pt x="463567" y="2313252"/>
                    <a:pt x="742968" y="2419615"/>
                    <a:pt x="1176355" y="2430727"/>
                  </a:cubicBezTo>
                  <a:cubicBezTo>
                    <a:pt x="1609742" y="2441839"/>
                    <a:pt x="2520968" y="2340239"/>
                    <a:pt x="2871805" y="2240227"/>
                  </a:cubicBezTo>
                  <a:cubicBezTo>
                    <a:pt x="3222642" y="2140215"/>
                    <a:pt x="3270268" y="1984640"/>
                    <a:pt x="3281380" y="1830652"/>
                  </a:cubicBezTo>
                  <a:cubicBezTo>
                    <a:pt x="3292493" y="1676665"/>
                    <a:pt x="3319480" y="1598877"/>
                    <a:pt x="2938480" y="1316302"/>
                  </a:cubicBezTo>
                  <a:cubicBezTo>
                    <a:pt x="2557480" y="1033727"/>
                    <a:pt x="1435117" y="341577"/>
                    <a:pt x="995380" y="135202"/>
                  </a:cubicBezTo>
                  <a:cubicBezTo>
                    <a:pt x="555643" y="-71173"/>
                    <a:pt x="461980" y="265"/>
                    <a:pt x="300055" y="78052"/>
                  </a:cubicBezTo>
                  <a:cubicBezTo>
                    <a:pt x="138130" y="155839"/>
                    <a:pt x="80980" y="378883"/>
                    <a:pt x="23830" y="601927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6" name="TextBox 165"/>
          <p:cNvSpPr txBox="1"/>
          <p:nvPr/>
        </p:nvSpPr>
        <p:spPr>
          <a:xfrm>
            <a:off x="395787" y="4687634"/>
            <a:ext cx="8967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s</a:t>
            </a:r>
            <a:r>
              <a:rPr lang="en-GB" sz="2000" b="1" dirty="0" smtClean="0"/>
              <a:t>kill graph</a:t>
            </a:r>
            <a:endParaRPr lang="en-GB" sz="2000" b="1" dirty="0"/>
          </a:p>
        </p:txBody>
      </p:sp>
      <p:sp>
        <p:nvSpPr>
          <p:cNvPr id="59" name="Rectangle 58"/>
          <p:cNvSpPr>
            <a:spLocks noChangeArrowheads="1"/>
          </p:cNvSpPr>
          <p:nvPr/>
        </p:nvSpPr>
        <p:spPr bwMode="auto">
          <a:xfrm>
            <a:off x="492369" y="120099"/>
            <a:ext cx="841423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Coalitional Skill Games (continued…)</a:t>
            </a:r>
            <a:endParaRPr lang="en-GB" sz="22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065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499829" y="621328"/>
            <a:ext cx="8301272" cy="2939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95250"/>
            <a:r>
              <a:rPr lang="en-GB" sz="2000" b="1" dirty="0" smtClean="0">
                <a:solidFill>
                  <a:srgbClr val="00007D"/>
                </a:solidFill>
                <a:cs typeface="Times New Roman" pitchFamily="18" charset="0"/>
              </a:rPr>
              <a:t>Main idea:</a:t>
            </a:r>
            <a:endParaRPr lang="en-GB" sz="2000" dirty="0" smtClean="0">
              <a:solidFill>
                <a:srgbClr val="00007D"/>
              </a:solidFill>
              <a:cs typeface="Times New Roman" pitchFamily="18" charset="0"/>
            </a:endParaRPr>
          </a:p>
          <a:p>
            <a:pPr marL="438150" indent="-3429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In general, </a:t>
            </a:r>
            <a:r>
              <a:rPr lang="en-GB" sz="2000" b="1" dirty="0" smtClean="0">
                <a:solidFill>
                  <a:srgbClr val="00007D"/>
                </a:solidFill>
                <a:cs typeface="Times New Roman" pitchFamily="18" charset="0"/>
              </a:rPr>
              <a:t>constraint satisfaction problems</a:t>
            </a:r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 can be solved in polynomial time if the graph is a tree.</a:t>
            </a:r>
          </a:p>
          <a:p>
            <a:pPr marL="95250"/>
            <a:endParaRPr lang="en-GB" sz="1000" dirty="0" smtClean="0">
              <a:solidFill>
                <a:srgbClr val="00007D"/>
              </a:solidFill>
              <a:cs typeface="Times New Roman" pitchFamily="18" charset="0"/>
            </a:endParaRPr>
          </a:p>
          <a:p>
            <a:pPr marL="95250"/>
            <a:r>
              <a:rPr lang="en-GB" sz="2000" b="1" dirty="0" smtClean="0">
                <a:solidFill>
                  <a:srgbClr val="00007D"/>
                </a:solidFill>
                <a:cs typeface="Times New Roman" pitchFamily="18" charset="0"/>
              </a:rPr>
              <a:t>Based on this:</a:t>
            </a:r>
          </a:p>
          <a:p>
            <a:pPr marL="438150" indent="-342900">
              <a:buFont typeface="Arial" pitchFamily="34" charset="0"/>
              <a:buChar char="•"/>
            </a:pPr>
            <a:endParaRPr lang="en-GB" sz="500" dirty="0" smtClean="0">
              <a:solidFill>
                <a:srgbClr val="00007D"/>
              </a:solidFill>
              <a:cs typeface="Times New Roman" pitchFamily="18" charset="0"/>
            </a:endParaRPr>
          </a:p>
          <a:p>
            <a:pPr marL="438150" indent="-3429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we will show how to represent the coalition structure generation problem as solving </a:t>
            </a:r>
            <a:r>
              <a:rPr lang="en-GB" sz="2000" b="1" dirty="0" smtClean="0">
                <a:solidFill>
                  <a:srgbClr val="00007D"/>
                </a:solidFill>
                <a:cs typeface="Times New Roman" pitchFamily="18" charset="0"/>
              </a:rPr>
              <a:t>multiple </a:t>
            </a:r>
            <a:r>
              <a:rPr lang="en-GB" sz="2000" b="1" dirty="0" smtClean="0">
                <a:solidFill>
                  <a:srgbClr val="00007D"/>
                </a:solidFill>
                <a:latin typeface="+mj-lt"/>
                <a:cs typeface="Times New Roman" pitchFamily="18" charset="0"/>
              </a:rPr>
              <a:t>constraint satisfaction problems </a:t>
            </a:r>
            <a:r>
              <a:rPr lang="en-GB" sz="2000" b="1" u="sng" dirty="0" smtClean="0">
                <a:solidFill>
                  <a:srgbClr val="00007D"/>
                </a:solidFill>
                <a:latin typeface="+mj-lt"/>
                <a:cs typeface="Times New Roman" pitchFamily="18" charset="0"/>
              </a:rPr>
              <a:t>on the skill graph</a:t>
            </a:r>
            <a:endParaRPr lang="en-GB" sz="2000" i="1" dirty="0">
              <a:solidFill>
                <a:srgbClr val="00007D"/>
              </a:solidFill>
              <a:latin typeface="Times New Roman" pitchFamily="18" charset="0"/>
              <a:cs typeface="Times New Roman" pitchFamily="18" charset="0"/>
            </a:endParaRPr>
          </a:p>
          <a:p>
            <a:pPr marL="438150" indent="-342900">
              <a:buFont typeface="Arial" pitchFamily="34" charset="0"/>
              <a:buChar char="•"/>
            </a:pPr>
            <a:endParaRPr lang="en-GB" sz="1000" dirty="0" smtClean="0">
              <a:solidFill>
                <a:srgbClr val="00007D"/>
              </a:solidFill>
              <a:latin typeface="+mj-lt"/>
              <a:cs typeface="Times New Roman" pitchFamily="18" charset="0"/>
            </a:endParaRPr>
          </a:p>
          <a:p>
            <a:pPr marL="438150" indent="-3429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  <a:latin typeface="+mj-lt"/>
                <a:cs typeface="Times New Roman" pitchFamily="18" charset="0"/>
              </a:rPr>
              <a:t>For each such problem, we will show how to convert it to a </a:t>
            </a:r>
            <a:r>
              <a:rPr lang="en-GB" sz="2000" b="1" dirty="0" smtClean="0">
                <a:solidFill>
                  <a:srgbClr val="00007D"/>
                </a:solidFill>
                <a:latin typeface="+mj-lt"/>
                <a:cs typeface="Times New Roman" pitchFamily="18" charset="0"/>
              </a:rPr>
              <a:t>constraint satisfaction problem </a:t>
            </a:r>
            <a:r>
              <a:rPr lang="en-GB" sz="2000" b="1" u="sng" dirty="0" smtClean="0">
                <a:solidFill>
                  <a:srgbClr val="00007D"/>
                </a:solidFill>
                <a:latin typeface="+mj-lt"/>
                <a:cs typeface="Times New Roman" pitchFamily="18" charset="0"/>
              </a:rPr>
              <a:t>on the tree decomposition</a:t>
            </a:r>
          </a:p>
        </p:txBody>
      </p:sp>
      <p:sp>
        <p:nvSpPr>
          <p:cNvPr id="58" name="Rectangle 57"/>
          <p:cNvSpPr>
            <a:spLocks noChangeArrowheads="1"/>
          </p:cNvSpPr>
          <p:nvPr/>
        </p:nvSpPr>
        <p:spPr bwMode="auto">
          <a:xfrm>
            <a:off x="492369" y="120099"/>
            <a:ext cx="841423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Coalitional Skill Games (continued…)</a:t>
            </a:r>
            <a:endParaRPr lang="en-GB" sz="22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362851" y="3957031"/>
            <a:ext cx="2618081" cy="2522991"/>
            <a:chOff x="5090621" y="3958920"/>
            <a:chExt cx="2618081" cy="2522991"/>
          </a:xfrm>
        </p:grpSpPr>
        <p:sp>
          <p:nvSpPr>
            <p:cNvPr id="7" name="Oval 6"/>
            <p:cNvSpPr/>
            <p:nvPr/>
          </p:nvSpPr>
          <p:spPr>
            <a:xfrm>
              <a:off x="5090621" y="3971754"/>
              <a:ext cx="796972" cy="58119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147602" y="4102394"/>
              <a:ext cx="70881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1 </a:t>
              </a:r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2</a:t>
              </a:r>
              <a:r>
                <a:rPr lang="en-GB" dirty="0" smtClean="0">
                  <a:latin typeface="+mj-lt"/>
                </a:rPr>
                <a:t> a</a:t>
              </a:r>
              <a:r>
                <a:rPr lang="en-GB" baseline="-25000" dirty="0" smtClean="0">
                  <a:latin typeface="+mj-lt"/>
                </a:rPr>
                <a:t>4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003598" y="4533129"/>
              <a:ext cx="755286" cy="58119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060579" y="4663769"/>
              <a:ext cx="70881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2 </a:t>
              </a:r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4</a:t>
              </a:r>
              <a:r>
                <a:rPr lang="en-GB" dirty="0" smtClean="0">
                  <a:latin typeface="+mj-lt"/>
                </a:rPr>
                <a:t> a</a:t>
              </a:r>
              <a:r>
                <a:rPr lang="en-GB" baseline="-25000" dirty="0" smtClean="0">
                  <a:latin typeface="+mj-lt"/>
                </a:rPr>
                <a:t>5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003598" y="5351106"/>
              <a:ext cx="755286" cy="58119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60579" y="5473709"/>
              <a:ext cx="70881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4 </a:t>
              </a:r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5</a:t>
              </a:r>
              <a:r>
                <a:rPr lang="en-GB" dirty="0" smtClean="0">
                  <a:latin typeface="+mj-lt"/>
                </a:rPr>
                <a:t> a</a:t>
              </a:r>
              <a:r>
                <a:rPr lang="en-GB" baseline="-25000" dirty="0" smtClean="0">
                  <a:latin typeface="+mj-lt"/>
                </a:rPr>
                <a:t>7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5090621" y="5900719"/>
              <a:ext cx="796972" cy="58119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161250" y="6031796"/>
              <a:ext cx="70881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4 </a:t>
              </a:r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6</a:t>
              </a:r>
              <a:r>
                <a:rPr lang="en-GB" dirty="0" smtClean="0">
                  <a:latin typeface="+mj-lt"/>
                </a:rPr>
                <a:t> a</a:t>
              </a:r>
              <a:r>
                <a:rPr lang="en-GB" baseline="-25000" dirty="0" smtClean="0">
                  <a:latin typeface="+mj-lt"/>
                </a:rPr>
                <a:t>7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6929256" y="3958920"/>
              <a:ext cx="779445" cy="58119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999885" y="4075912"/>
              <a:ext cx="70881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2 </a:t>
              </a:r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3</a:t>
              </a:r>
              <a:r>
                <a:rPr lang="en-GB" dirty="0" smtClean="0">
                  <a:latin typeface="+mj-lt"/>
                </a:rPr>
                <a:t> a</a:t>
              </a:r>
              <a:r>
                <a:rPr lang="en-GB" baseline="-25000" dirty="0" smtClean="0">
                  <a:latin typeface="+mj-lt"/>
                </a:rPr>
                <a:t>5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6929256" y="5900719"/>
              <a:ext cx="779445" cy="58119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999885" y="6031796"/>
              <a:ext cx="70881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5 </a:t>
              </a:r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7</a:t>
              </a:r>
              <a:r>
                <a:rPr lang="en-GB" dirty="0" smtClean="0">
                  <a:latin typeface="+mj-lt"/>
                </a:rPr>
                <a:t> a</a:t>
              </a:r>
              <a:r>
                <a:rPr lang="en-GB" baseline="-25000" dirty="0" smtClean="0">
                  <a:latin typeface="+mj-lt"/>
                </a:rPr>
                <a:t>8</a:t>
              </a:r>
              <a:endParaRPr lang="en-GB" baseline="-25000" dirty="0">
                <a:latin typeface="+mj-lt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5740507" y="4427268"/>
              <a:ext cx="357456" cy="276536"/>
              <a:chOff x="5834018" y="1129135"/>
              <a:chExt cx="483614" cy="462444"/>
            </a:xfrm>
          </p:grpSpPr>
          <p:cxnSp>
            <p:nvCxnSpPr>
              <p:cNvPr id="30" name="Straight Connector 29"/>
              <p:cNvCxnSpPr/>
              <p:nvPr/>
            </p:nvCxnSpPr>
            <p:spPr>
              <a:xfrm>
                <a:off x="5834018" y="1211426"/>
                <a:ext cx="431384" cy="38015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5903794" y="1129135"/>
                <a:ext cx="413838" cy="35690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" name="Straight Connector 19"/>
            <p:cNvCxnSpPr/>
            <p:nvPr/>
          </p:nvCxnSpPr>
          <p:spPr>
            <a:xfrm flipH="1">
              <a:off x="6663022" y="4433307"/>
              <a:ext cx="356109" cy="20797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6715333" y="4487944"/>
              <a:ext cx="356109" cy="20797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oup 21"/>
            <p:cNvGrpSpPr/>
            <p:nvPr/>
          </p:nvGrpSpPr>
          <p:grpSpPr>
            <a:xfrm>
              <a:off x="6621080" y="5800680"/>
              <a:ext cx="378804" cy="288840"/>
              <a:chOff x="7134129" y="1206373"/>
              <a:chExt cx="431747" cy="416495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7134129" y="1289910"/>
                <a:ext cx="376350" cy="3329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7200880" y="1206373"/>
                <a:ext cx="364996" cy="32142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Straight Connector 22"/>
            <p:cNvCxnSpPr/>
            <p:nvPr/>
          </p:nvCxnSpPr>
          <p:spPr>
            <a:xfrm>
              <a:off x="6348527" y="5114264"/>
              <a:ext cx="0" cy="23572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417063" y="5114264"/>
              <a:ext cx="0" cy="23573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>
            <a:xfrm>
              <a:off x="5814362" y="5814989"/>
              <a:ext cx="345198" cy="288154"/>
              <a:chOff x="6482936" y="3130692"/>
              <a:chExt cx="571080" cy="384866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 flipH="1">
                <a:off x="6482936" y="3130692"/>
                <a:ext cx="468090" cy="28899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H="1">
                <a:off x="6535725" y="3200556"/>
                <a:ext cx="518291" cy="31500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" name="TextBox 31"/>
          <p:cNvSpPr txBox="1"/>
          <p:nvPr/>
        </p:nvSpPr>
        <p:spPr>
          <a:xfrm>
            <a:off x="7214368" y="4711954"/>
            <a:ext cx="1819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t</a:t>
            </a:r>
            <a:r>
              <a:rPr lang="en-GB" sz="2000" b="1" dirty="0" smtClean="0"/>
              <a:t>ree decomposition</a:t>
            </a:r>
            <a:endParaRPr lang="en-GB" sz="2000" b="1" dirty="0"/>
          </a:p>
        </p:txBody>
      </p:sp>
      <p:sp>
        <p:nvSpPr>
          <p:cNvPr id="33" name="Right Arrow 32"/>
          <p:cNvSpPr/>
          <p:nvPr/>
        </p:nvSpPr>
        <p:spPr>
          <a:xfrm>
            <a:off x="4625865" y="4744611"/>
            <a:ext cx="641445" cy="770765"/>
          </a:xfrm>
          <a:prstGeom prst="rightArrow">
            <a:avLst/>
          </a:prstGeom>
          <a:solidFill>
            <a:srgbClr val="FFABAB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4" name="Group 33"/>
          <p:cNvGrpSpPr/>
          <p:nvPr/>
        </p:nvGrpSpPr>
        <p:grpSpPr>
          <a:xfrm>
            <a:off x="1286687" y="4048355"/>
            <a:ext cx="2777679" cy="2433347"/>
            <a:chOff x="1177503" y="3966467"/>
            <a:chExt cx="2777679" cy="2433347"/>
          </a:xfrm>
        </p:grpSpPr>
        <p:sp>
          <p:nvSpPr>
            <p:cNvPr id="35" name="Oval 34"/>
            <p:cNvSpPr/>
            <p:nvPr/>
          </p:nvSpPr>
          <p:spPr>
            <a:xfrm>
              <a:off x="1349844" y="3966468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481459" y="4016760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1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2350618" y="3966467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482232" y="4016759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2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3357848" y="3966467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489463" y="4016759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3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349844" y="4857479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481459" y="4907770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4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3357847" y="4858838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489461" y="4909129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5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1349843" y="5770975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481458" y="5821267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6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2361742" y="5770975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493357" y="5821266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7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3370760" y="5766941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502374" y="5817232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8</a:t>
              </a:r>
              <a:endParaRPr lang="en-GB" baseline="-25000" dirty="0">
                <a:latin typeface="+mj-lt"/>
              </a:endParaRPr>
            </a:p>
          </p:txBody>
        </p:sp>
        <p:cxnSp>
          <p:nvCxnSpPr>
            <p:cNvPr id="51" name="Straight Connector 50"/>
            <p:cNvCxnSpPr>
              <a:stCxn id="37" idx="6"/>
              <a:endCxn id="39" idx="2"/>
            </p:cNvCxnSpPr>
            <p:nvPr/>
          </p:nvCxnSpPr>
          <p:spPr>
            <a:xfrm>
              <a:off x="2751126" y="4172980"/>
              <a:ext cx="60672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37" idx="2"/>
              <a:endCxn id="35" idx="6"/>
            </p:cNvCxnSpPr>
            <p:nvPr/>
          </p:nvCxnSpPr>
          <p:spPr>
            <a:xfrm flipH="1">
              <a:off x="1750352" y="4172980"/>
              <a:ext cx="600266" cy="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41" idx="0"/>
              <a:endCxn id="35" idx="4"/>
            </p:cNvCxnSpPr>
            <p:nvPr/>
          </p:nvCxnSpPr>
          <p:spPr>
            <a:xfrm flipV="1">
              <a:off x="1550098" y="4379492"/>
              <a:ext cx="0" cy="4779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stCxn id="37" idx="3"/>
              <a:endCxn id="41" idx="7"/>
            </p:cNvCxnSpPr>
            <p:nvPr/>
          </p:nvCxnSpPr>
          <p:spPr>
            <a:xfrm flipH="1">
              <a:off x="1691699" y="4319005"/>
              <a:ext cx="717572" cy="5989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>
              <a:stCxn id="37" idx="5"/>
              <a:endCxn id="43" idx="1"/>
            </p:cNvCxnSpPr>
            <p:nvPr/>
          </p:nvCxnSpPr>
          <p:spPr>
            <a:xfrm>
              <a:off x="2692473" y="4319005"/>
              <a:ext cx="724027" cy="60031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>
              <a:stCxn id="39" idx="4"/>
              <a:endCxn id="43" idx="0"/>
            </p:cNvCxnSpPr>
            <p:nvPr/>
          </p:nvCxnSpPr>
          <p:spPr>
            <a:xfrm flipH="1">
              <a:off x="3558101" y="4379491"/>
              <a:ext cx="1" cy="47934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Freeform 56"/>
            <p:cNvSpPr/>
            <p:nvPr/>
          </p:nvSpPr>
          <p:spPr>
            <a:xfrm>
              <a:off x="1177503" y="4662242"/>
              <a:ext cx="1801393" cy="1737572"/>
            </a:xfrm>
            <a:custGeom>
              <a:avLst/>
              <a:gdLst>
                <a:gd name="connsiteX0" fmla="*/ 23830 w 3286564"/>
                <a:gd name="connsiteY0" fmla="*/ 544777 h 2431562"/>
                <a:gd name="connsiteX1" fmla="*/ 23830 w 3286564"/>
                <a:gd name="connsiteY1" fmla="*/ 1592527 h 2431562"/>
                <a:gd name="connsiteX2" fmla="*/ 271480 w 3286564"/>
                <a:gd name="connsiteY2" fmla="*/ 2173552 h 2431562"/>
                <a:gd name="connsiteX3" fmla="*/ 1176355 w 3286564"/>
                <a:gd name="connsiteY3" fmla="*/ 2430727 h 2431562"/>
                <a:gd name="connsiteX4" fmla="*/ 2871805 w 3286564"/>
                <a:gd name="connsiteY4" fmla="*/ 2240227 h 2431562"/>
                <a:gd name="connsiteX5" fmla="*/ 3281380 w 3286564"/>
                <a:gd name="connsiteY5" fmla="*/ 1830652 h 2431562"/>
                <a:gd name="connsiteX6" fmla="*/ 2938480 w 3286564"/>
                <a:gd name="connsiteY6" fmla="*/ 1316302 h 2431562"/>
                <a:gd name="connsiteX7" fmla="*/ 995380 w 3286564"/>
                <a:gd name="connsiteY7" fmla="*/ 135202 h 2431562"/>
                <a:gd name="connsiteX8" fmla="*/ 300055 w 3286564"/>
                <a:gd name="connsiteY8" fmla="*/ 78052 h 2431562"/>
                <a:gd name="connsiteX9" fmla="*/ 23830 w 3286564"/>
                <a:gd name="connsiteY9" fmla="*/ 601927 h 243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86564" h="2431562">
                  <a:moveTo>
                    <a:pt x="23830" y="544777"/>
                  </a:moveTo>
                  <a:cubicBezTo>
                    <a:pt x="3192" y="932921"/>
                    <a:pt x="-17445" y="1321065"/>
                    <a:pt x="23830" y="1592527"/>
                  </a:cubicBezTo>
                  <a:cubicBezTo>
                    <a:pt x="65105" y="1863989"/>
                    <a:pt x="79393" y="2033852"/>
                    <a:pt x="271480" y="2173552"/>
                  </a:cubicBezTo>
                  <a:cubicBezTo>
                    <a:pt x="463567" y="2313252"/>
                    <a:pt x="742968" y="2419615"/>
                    <a:pt x="1176355" y="2430727"/>
                  </a:cubicBezTo>
                  <a:cubicBezTo>
                    <a:pt x="1609742" y="2441839"/>
                    <a:pt x="2520968" y="2340239"/>
                    <a:pt x="2871805" y="2240227"/>
                  </a:cubicBezTo>
                  <a:cubicBezTo>
                    <a:pt x="3222642" y="2140215"/>
                    <a:pt x="3270268" y="1984640"/>
                    <a:pt x="3281380" y="1830652"/>
                  </a:cubicBezTo>
                  <a:cubicBezTo>
                    <a:pt x="3292493" y="1676665"/>
                    <a:pt x="3319480" y="1598877"/>
                    <a:pt x="2938480" y="1316302"/>
                  </a:cubicBezTo>
                  <a:cubicBezTo>
                    <a:pt x="2557480" y="1033727"/>
                    <a:pt x="1435117" y="341577"/>
                    <a:pt x="995380" y="135202"/>
                  </a:cubicBezTo>
                  <a:cubicBezTo>
                    <a:pt x="555643" y="-71173"/>
                    <a:pt x="461980" y="265"/>
                    <a:pt x="300055" y="78052"/>
                  </a:cubicBezTo>
                  <a:cubicBezTo>
                    <a:pt x="138130" y="155839"/>
                    <a:pt x="80980" y="378883"/>
                    <a:pt x="23830" y="601927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Freeform 58"/>
            <p:cNvSpPr/>
            <p:nvPr/>
          </p:nvSpPr>
          <p:spPr>
            <a:xfrm flipH="1">
              <a:off x="2153789" y="4662242"/>
              <a:ext cx="1801393" cy="1737572"/>
            </a:xfrm>
            <a:custGeom>
              <a:avLst/>
              <a:gdLst>
                <a:gd name="connsiteX0" fmla="*/ 23830 w 3286564"/>
                <a:gd name="connsiteY0" fmla="*/ 544777 h 2431562"/>
                <a:gd name="connsiteX1" fmla="*/ 23830 w 3286564"/>
                <a:gd name="connsiteY1" fmla="*/ 1592527 h 2431562"/>
                <a:gd name="connsiteX2" fmla="*/ 271480 w 3286564"/>
                <a:gd name="connsiteY2" fmla="*/ 2173552 h 2431562"/>
                <a:gd name="connsiteX3" fmla="*/ 1176355 w 3286564"/>
                <a:gd name="connsiteY3" fmla="*/ 2430727 h 2431562"/>
                <a:gd name="connsiteX4" fmla="*/ 2871805 w 3286564"/>
                <a:gd name="connsiteY4" fmla="*/ 2240227 h 2431562"/>
                <a:gd name="connsiteX5" fmla="*/ 3281380 w 3286564"/>
                <a:gd name="connsiteY5" fmla="*/ 1830652 h 2431562"/>
                <a:gd name="connsiteX6" fmla="*/ 2938480 w 3286564"/>
                <a:gd name="connsiteY6" fmla="*/ 1316302 h 2431562"/>
                <a:gd name="connsiteX7" fmla="*/ 995380 w 3286564"/>
                <a:gd name="connsiteY7" fmla="*/ 135202 h 2431562"/>
                <a:gd name="connsiteX8" fmla="*/ 300055 w 3286564"/>
                <a:gd name="connsiteY8" fmla="*/ 78052 h 2431562"/>
                <a:gd name="connsiteX9" fmla="*/ 23830 w 3286564"/>
                <a:gd name="connsiteY9" fmla="*/ 601927 h 243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86564" h="2431562">
                  <a:moveTo>
                    <a:pt x="23830" y="544777"/>
                  </a:moveTo>
                  <a:cubicBezTo>
                    <a:pt x="3192" y="932921"/>
                    <a:pt x="-17445" y="1321065"/>
                    <a:pt x="23830" y="1592527"/>
                  </a:cubicBezTo>
                  <a:cubicBezTo>
                    <a:pt x="65105" y="1863989"/>
                    <a:pt x="79393" y="2033852"/>
                    <a:pt x="271480" y="2173552"/>
                  </a:cubicBezTo>
                  <a:cubicBezTo>
                    <a:pt x="463567" y="2313252"/>
                    <a:pt x="742968" y="2419615"/>
                    <a:pt x="1176355" y="2430727"/>
                  </a:cubicBezTo>
                  <a:cubicBezTo>
                    <a:pt x="1609742" y="2441839"/>
                    <a:pt x="2520968" y="2340239"/>
                    <a:pt x="2871805" y="2240227"/>
                  </a:cubicBezTo>
                  <a:cubicBezTo>
                    <a:pt x="3222642" y="2140215"/>
                    <a:pt x="3270268" y="1984640"/>
                    <a:pt x="3281380" y="1830652"/>
                  </a:cubicBezTo>
                  <a:cubicBezTo>
                    <a:pt x="3292493" y="1676665"/>
                    <a:pt x="3319480" y="1598877"/>
                    <a:pt x="2938480" y="1316302"/>
                  </a:cubicBezTo>
                  <a:cubicBezTo>
                    <a:pt x="2557480" y="1033727"/>
                    <a:pt x="1435117" y="341577"/>
                    <a:pt x="995380" y="135202"/>
                  </a:cubicBezTo>
                  <a:cubicBezTo>
                    <a:pt x="555643" y="-71173"/>
                    <a:pt x="461980" y="265"/>
                    <a:pt x="300055" y="78052"/>
                  </a:cubicBezTo>
                  <a:cubicBezTo>
                    <a:pt x="138130" y="155839"/>
                    <a:pt x="80980" y="378883"/>
                    <a:pt x="23830" y="601927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395787" y="4687634"/>
            <a:ext cx="8967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s</a:t>
            </a:r>
            <a:r>
              <a:rPr lang="en-GB" sz="2000" b="1" dirty="0" smtClean="0"/>
              <a:t>kill graph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14172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 Box 2"/>
              <p:cNvSpPr txBox="1">
                <a:spLocks noChangeArrowheads="1"/>
              </p:cNvSpPr>
              <p:nvPr/>
            </p:nvSpPr>
            <p:spPr bwMode="auto">
              <a:xfrm>
                <a:off x="452488" y="667842"/>
                <a:ext cx="8224787" cy="31948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95250"/>
                <a:r>
                  <a:rPr lang="en-GB" sz="2000" b="1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Note: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a </a:t>
                </a:r>
                <a:r>
                  <a:rPr lang="en-GB" sz="20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task that requires a skill which only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+mj-lt"/>
                    <a:cs typeface="Times New Roman" pitchFamily="18" charset="0"/>
                  </a:rPr>
                  <a:t>x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agents share </a:t>
                </a:r>
                <a:r>
                  <a:rPr lang="en-GB" sz="20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can be performed at most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+mj-lt"/>
                    <a:cs typeface="Times New Roman" pitchFamily="18" charset="0"/>
                  </a:rPr>
                  <a:t>x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</a:t>
                </a:r>
                <a:r>
                  <a:rPr lang="en-GB" sz="20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times (this is when each one of those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+mj-lt"/>
                    <a:cs typeface="Times New Roman" pitchFamily="18" charset="0"/>
                  </a:rPr>
                  <a:t>x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</a:t>
                </a:r>
                <a:r>
                  <a:rPr lang="en-GB" sz="20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agents appears in a different 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coalition).</a:t>
                </a:r>
              </a:p>
              <a:p>
                <a:pPr marL="95250"/>
                <a:endParaRPr lang="en-GB" sz="2000" dirty="0">
                  <a:solidFill>
                    <a:srgbClr val="00007D"/>
                  </a:solidFill>
                  <a:latin typeface="+mj-lt"/>
                  <a:cs typeface="Times New Roman" pitchFamily="18" charset="0"/>
                </a:endParaRPr>
              </a:p>
              <a:p>
                <a:pPr marL="95250"/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Based on this, if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m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is the largest number of tasks, and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d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is </a:t>
                </a:r>
                <a:r>
                  <a:rPr lang="en-GB" sz="20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the largest number of agents sharing a single 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skill, then </a:t>
                </a:r>
                <a:r>
                  <a:rPr lang="en-GB" sz="20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a coalition 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structure </a:t>
                </a:r>
                <a:r>
                  <a:rPr lang="en-GB" sz="20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can accomplish at most </a:t>
                </a:r>
                <a:r>
                  <a:rPr lang="en-GB" sz="2000" i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dm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tasks.</a:t>
                </a:r>
              </a:p>
              <a:p>
                <a:pPr marL="95250"/>
                <a:endParaRPr lang="en-GB" sz="2000" dirty="0">
                  <a:solidFill>
                    <a:srgbClr val="00007D"/>
                  </a:solidFill>
                  <a:latin typeface="+mj-lt"/>
                  <a:cs typeface="Times New Roman" pitchFamily="18" charset="0"/>
                </a:endParaRPr>
              </a:p>
              <a:p>
                <a:pPr marL="95250"/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We can then define a </a:t>
                </a:r>
                <a:r>
                  <a:rPr lang="en-GB" sz="2000" i="1" u="sng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candidate </a:t>
                </a:r>
                <a:r>
                  <a:rPr lang="en-GB" sz="2000" i="1" u="sng" dirty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task </a:t>
                </a:r>
                <a:r>
                  <a:rPr lang="en-GB" sz="2000" i="1" u="sng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solution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as </a:t>
                </a:r>
                <a:r>
                  <a:rPr lang="en-GB" sz="20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a set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{</m:t>
                        </m:r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sym typeface="Symbol"/>
                          </a:rPr>
                          <m:t></m:t>
                        </m:r>
                        <m:r>
                          <a:rPr lang="en-GB" sz="2000" b="0" i="1" baseline="-25000" dirty="0" smtClean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𝑖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}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𝑖</m:t>
                        </m:r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=1</m:t>
                        </m:r>
                      </m:sub>
                      <m:sup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h</m:t>
                        </m:r>
                      </m:sup>
                    </m:sSubSup>
                  </m:oMath>
                </a14:m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, </a:t>
                </a:r>
                <a:r>
                  <a:rPr lang="en-GB" sz="20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where each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000" dirty="0">
                        <a:solidFill>
                          <a:srgbClr val="FF0000"/>
                        </a:solidFill>
                        <a:sym typeface="Symbol"/>
                      </a:rPr>
                      <m:t></m:t>
                    </m:r>
                    <m:r>
                      <a:rPr lang="en-GB" sz="2000" i="1" baseline="-25000" dirty="0">
                        <a:solidFill>
                          <a:srgbClr val="FF0000"/>
                        </a:solidFill>
                        <a:latin typeface="Cambria Math"/>
                        <a:sym typeface="Symbol"/>
                      </a:rPr>
                      <m:t>𝑖</m:t>
                    </m:r>
                  </m:oMath>
                </a14:m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 is </a:t>
                </a:r>
                <a:r>
                  <a:rPr lang="en-GB" sz="20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a 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subset </a:t>
                </a:r>
                <a:r>
                  <a:rPr lang="en-GB" sz="20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of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000" dirty="0">
                        <a:solidFill>
                          <a:srgbClr val="FF0000"/>
                        </a:solidFill>
                        <a:sym typeface="Symbol"/>
                      </a:rPr>
                      <m:t></m:t>
                    </m:r>
                  </m:oMath>
                </a14:m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, </a:t>
                </a:r>
                <a:r>
                  <a:rPr lang="en-GB" sz="2000" dirty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and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h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+mj-lt"/>
                    <a:cs typeface="Times New Roman" pitchFamily="18" charset="0"/>
                  </a:rPr>
                  <a:t> </a:t>
                </a:r>
                <a:r>
                  <a:rPr lang="en-GB" sz="2000" u="sng" dirty="0" smtClean="0">
                    <a:solidFill>
                      <a:srgbClr val="FF0000"/>
                    </a:solidFill>
                    <a:latin typeface="+mj-lt"/>
                    <a:cs typeface="Times New Roman" pitchFamily="18" charset="0"/>
                  </a:rPr>
                  <a:t>&lt;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+mj-lt"/>
                    <a:cs typeface="Times New Roman" pitchFamily="18" charset="0"/>
                  </a:rPr>
                  <a:t>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dm</a:t>
                </a:r>
                <a:r>
                  <a:rPr lang="en-GB" sz="2000" dirty="0" smtClean="0">
                    <a:solidFill>
                      <a:srgbClr val="00007D"/>
                    </a:solidFill>
                    <a:latin typeface="+mj-lt"/>
                    <a:cs typeface="Times New Roman" pitchFamily="18" charset="0"/>
                  </a:rPr>
                  <a:t>.</a:t>
                </a:r>
                <a:endParaRPr lang="en-GB" sz="2000" dirty="0" smtClean="0">
                  <a:solidFill>
                    <a:srgbClr val="00007D"/>
                  </a:solidFill>
                  <a:latin typeface="+mj-lt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5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2488" y="667842"/>
                <a:ext cx="8224787" cy="3194849"/>
              </a:xfrm>
              <a:prstGeom prst="rect">
                <a:avLst/>
              </a:prstGeom>
              <a:blipFill rotWithShape="1">
                <a:blip r:embed="rId3"/>
                <a:stretch>
                  <a:fillRect t="-954" r="-1038" b="-2481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Rectangle 57"/>
          <p:cNvSpPr>
            <a:spLocks noChangeArrowheads="1"/>
          </p:cNvSpPr>
          <p:nvPr/>
        </p:nvSpPr>
        <p:spPr bwMode="auto">
          <a:xfrm>
            <a:off x="492369" y="120099"/>
            <a:ext cx="841423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Coalitional Skill Games (continued…)</a:t>
            </a:r>
            <a:endParaRPr lang="en-GB" sz="22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89438" y="5540177"/>
                <a:ext cx="8254512" cy="9455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95250"/>
                <a:r>
                  <a:rPr lang="en-GB" b="1" dirty="0" smtClean="0">
                    <a:solidFill>
                      <a:srgbClr val="00007D"/>
                    </a:solidFill>
                    <a:cs typeface="Times New Roman" pitchFamily="18" charset="0"/>
                  </a:rPr>
                  <a:t>Algorithm</a:t>
                </a:r>
                <a:r>
                  <a:rPr lang="en-GB" b="1" dirty="0">
                    <a:solidFill>
                      <a:srgbClr val="00007D"/>
                    </a:solidFill>
                    <a:cs typeface="Times New Roman" pitchFamily="18" charset="0"/>
                  </a:rPr>
                  <a:t>:</a:t>
                </a:r>
                <a:r>
                  <a:rPr lang="en-GB" dirty="0">
                    <a:solidFill>
                      <a:srgbClr val="00007D"/>
                    </a:solidFill>
                    <a:cs typeface="Times New Roman" pitchFamily="18" charset="0"/>
                  </a:rPr>
                  <a:t> iterate over all possible choices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{</m:t>
                        </m:r>
                        <m:r>
                          <m:rPr>
                            <m:nor/>
                          </m:rPr>
                          <a:rPr lang="en-GB" dirty="0">
                            <a:solidFill>
                              <a:srgbClr val="FF0000"/>
                            </a:solidFill>
                            <a:sym typeface="Symbol"/>
                          </a:rPr>
                          <m:t></m:t>
                        </m:r>
                        <m:r>
                          <a:rPr lang="en-GB" i="1" baseline="-25000" dirty="0">
                            <a:solidFill>
                              <a:srgbClr val="FF0000"/>
                            </a:solidFill>
                            <a:latin typeface="Cambria Math"/>
                            <a:sym typeface="Symbol"/>
                          </a:rPr>
                          <m:t>𝑖</m:t>
                        </m:r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}</m:t>
                        </m:r>
                      </m:e>
                      <m:sub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𝑖</m:t>
                        </m:r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=1</m:t>
                        </m:r>
                      </m:sub>
                      <m:sup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h</m:t>
                        </m:r>
                      </m:sup>
                    </m:sSubSup>
                  </m:oMath>
                </a14:m>
                <a:r>
                  <a:rPr lang="en-GB" dirty="0">
                    <a:solidFill>
                      <a:srgbClr val="00007D"/>
                    </a:solidFill>
                    <a:cs typeface="Times New Roman" pitchFamily="18" charset="0"/>
                  </a:rPr>
                  <a:t>. For each such choice: </a:t>
                </a:r>
                <a:r>
                  <a:rPr lang="en-GB" i="1" dirty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find the coalition structure that accomplishes it, or determine that it is not feasible.</a:t>
                </a:r>
                <a:r>
                  <a:rPr lang="en-GB" dirty="0">
                    <a:solidFill>
                      <a:srgbClr val="00007D"/>
                    </a:solidFill>
                    <a:cs typeface="Times New Roman" pitchFamily="18" charset="0"/>
                  </a:rPr>
                  <a:t> Next, we show how this is done.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438" y="5540177"/>
                <a:ext cx="8254512" cy="945580"/>
              </a:xfrm>
              <a:prstGeom prst="rect">
                <a:avLst/>
              </a:prstGeom>
              <a:blipFill rotWithShape="1">
                <a:blip r:embed="rId4"/>
                <a:stretch>
                  <a:fillRect t="-1290" b="-96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/>
          <p:cNvGrpSpPr/>
          <p:nvPr/>
        </p:nvGrpSpPr>
        <p:grpSpPr>
          <a:xfrm>
            <a:off x="425693" y="3979982"/>
            <a:ext cx="8337307" cy="1268293"/>
            <a:chOff x="425693" y="3979982"/>
            <a:chExt cx="8337307" cy="1268293"/>
          </a:xfrm>
        </p:grpSpPr>
        <p:sp>
          <p:nvSpPr>
            <p:cNvPr id="6" name="Rectangle 5"/>
            <p:cNvSpPr/>
            <p:nvPr/>
          </p:nvSpPr>
          <p:spPr>
            <a:xfrm>
              <a:off x="543026" y="4514648"/>
              <a:ext cx="201919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95250" algn="ctr"/>
              <a:r>
                <a:rPr lang="en-GB" dirty="0">
                  <a:cs typeface="Times New Roman" pitchFamily="18" charset="0"/>
                </a:rPr>
                <a:t>coalition structure </a:t>
              </a:r>
              <a:r>
                <a:rPr lang="en-GB" dirty="0" smtClean="0">
                  <a:cs typeface="Times New Roman" pitchFamily="18" charset="0"/>
                </a:rPr>
                <a:t>generation</a:t>
              </a:r>
              <a:endParaRPr lang="en-GB" dirty="0">
                <a:cs typeface="Times New Roman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/>
                <p:cNvSpPr/>
                <p:nvPr/>
              </p:nvSpPr>
              <p:spPr>
                <a:xfrm>
                  <a:off x="3133725" y="4467023"/>
                  <a:ext cx="5581650" cy="66858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95250"/>
                  <a:r>
                    <a:rPr lang="en-GB" dirty="0" smtClean="0">
                      <a:solidFill>
                        <a:schemeClr val="tx1"/>
                      </a:solidFill>
                      <a:cs typeface="Times New Roman" pitchFamily="18" charset="0"/>
                    </a:rPr>
                    <a:t>find a </a:t>
                  </a:r>
                  <a:r>
                    <a:rPr lang="en-GB" i="1" u="sng" dirty="0">
                      <a:solidFill>
                        <a:schemeClr val="tx1"/>
                      </a:solidFill>
                      <a:latin typeface="Times New Roman" pitchFamily="18" charset="0"/>
                      <a:cs typeface="Times New Roman" pitchFamily="18" charset="0"/>
                    </a:rPr>
                    <a:t>candidate task solution</a:t>
                  </a:r>
                  <a:r>
                    <a:rPr lang="en-GB" dirty="0">
                      <a:solidFill>
                        <a:schemeClr val="tx1"/>
                      </a:solidFill>
                      <a:cs typeface="Times New Roman" pitchFamily="18" charset="0"/>
                    </a:rPr>
                    <a:t> that maximizes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  <a:sym typeface="Symbol"/>
                            </a:rPr>
                            <m:t>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𝑖</m:t>
                          </m:r>
                          <m:r>
                            <a:rPr lang="en-GB" i="1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i="1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h</m:t>
                          </m:r>
                        </m:sup>
                      </m:sSubSup>
                    </m:oMath>
                  </a14:m>
                  <a:r>
                    <a:rPr lang="en-GB" dirty="0">
                      <a:solidFill>
                        <a:srgbClr val="FF0000"/>
                      </a:solidFill>
                      <a:cs typeface="Times New Roman" pitchFamily="18" charset="0"/>
                    </a:rPr>
                    <a:t> </a:t>
                  </a:r>
                  <a:r>
                    <a:rPr lang="en-GB" dirty="0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rPr>
                    <a:t>F</a:t>
                  </a:r>
                  <a:r>
                    <a:rPr lang="en-GB" dirty="0">
                      <a:solidFill>
                        <a:srgbClr val="FF0000"/>
                      </a:solidFill>
                      <a:cs typeface="Times New Roman" pitchFamily="18" charset="0"/>
                    </a:rPr>
                    <a:t>(</a:t>
                  </a:r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GB" dirty="0">
                          <a:solidFill>
                            <a:srgbClr val="FF0000"/>
                          </a:solidFill>
                          <a:sym typeface="Symbol"/>
                        </a:rPr>
                        <m:t></m:t>
                      </m:r>
                      <m:r>
                        <a:rPr lang="en-GB" i="1" baseline="-25000" dirty="0">
                          <a:solidFill>
                            <a:srgbClr val="FF0000"/>
                          </a:solidFill>
                          <a:latin typeface="Cambria Math"/>
                          <a:sym typeface="Symbol"/>
                        </a:rPr>
                        <m:t>𝑖</m:t>
                      </m:r>
                      <m:r>
                        <a:rPr lang="en-GB" i="1" baseline="-25000" dirty="0">
                          <a:solidFill>
                            <a:srgbClr val="FF0000"/>
                          </a:solidFill>
                          <a:latin typeface="Cambria Math"/>
                          <a:sym typeface="Symbol"/>
                        </a:rPr>
                        <m:t> </m:t>
                      </m:r>
                    </m:oMath>
                  </a14:m>
                  <a:r>
                    <a:rPr lang="en-GB" dirty="0">
                      <a:solidFill>
                        <a:srgbClr val="FF0000"/>
                      </a:solidFill>
                      <a:cs typeface="Times New Roman" pitchFamily="18" charset="0"/>
                    </a:rPr>
                    <a:t>) </a:t>
                  </a:r>
                  <a:r>
                    <a:rPr lang="en-GB" dirty="0">
                      <a:solidFill>
                        <a:schemeClr val="tx1"/>
                      </a:solidFill>
                      <a:cs typeface="Times New Roman" pitchFamily="18" charset="0"/>
                    </a:rPr>
                    <a:t>and can be accomplished by some coalition structure.</a:t>
                  </a:r>
                </a:p>
              </p:txBody>
            </p:sp>
          </mc:Choice>
          <mc:Fallback xmlns="">
            <p:sp>
              <p:nvSpPr>
                <p:cNvPr id="4" name="Rectangle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33725" y="4467023"/>
                  <a:ext cx="5581650" cy="668581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t="-1835" r="-109" b="-1467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Rectangle 7"/>
            <p:cNvSpPr/>
            <p:nvPr/>
          </p:nvSpPr>
          <p:spPr>
            <a:xfrm>
              <a:off x="2619527" y="4551861"/>
              <a:ext cx="447524" cy="4770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95250" algn="ctr"/>
              <a:r>
                <a:rPr lang="en-GB" sz="2500" b="1" dirty="0" smtClean="0">
                  <a:latin typeface="Times New Roman" pitchFamily="18" charset="0"/>
                  <a:cs typeface="Times New Roman" pitchFamily="18" charset="0"/>
                </a:rPr>
                <a:t>=</a:t>
              </a:r>
              <a:endParaRPr lang="en-GB" sz="25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425693" y="3979982"/>
              <a:ext cx="8337307" cy="126829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40681" y="4092968"/>
              <a:ext cx="441935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95250" lvl="0"/>
              <a:r>
                <a:rPr lang="en-GB" sz="2000" b="1" dirty="0">
                  <a:solidFill>
                    <a:prstClr val="black"/>
                  </a:solidFill>
                  <a:cs typeface="Times New Roman" pitchFamily="18" charset="0"/>
                </a:rPr>
                <a:t>Based on this:</a:t>
              </a:r>
              <a:r>
                <a:rPr lang="en-GB" sz="2000" dirty="0">
                  <a:solidFill>
                    <a:prstClr val="black"/>
                  </a:solidFill>
                  <a:cs typeface="Times New Roman" pitchFamily="18" charset="0"/>
                </a:rPr>
                <a:t> in coalitional skill games: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8695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How Is a Cooperative Game Played? </a:t>
            </a:r>
            <a:endParaRPr lang="en-US" sz="35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Even though agents work together they are still </a:t>
            </a:r>
            <a:r>
              <a:rPr lang="en-GB" dirty="0" smtClean="0">
                <a:solidFill>
                  <a:schemeClr val="accent1"/>
                </a:solidFill>
              </a:rPr>
              <a:t>selfish</a:t>
            </a:r>
          </a:p>
          <a:p>
            <a:r>
              <a:rPr lang="en-GB" dirty="0" smtClean="0"/>
              <a:t>The partition into coalitions and payoff distribution should be such that no player </a:t>
            </a:r>
            <a:br>
              <a:rPr lang="en-GB" dirty="0" smtClean="0"/>
            </a:br>
            <a:r>
              <a:rPr lang="en-GB" dirty="0" smtClean="0"/>
              <a:t>(or group of players) has an </a:t>
            </a:r>
            <a:r>
              <a:rPr lang="en-GB" dirty="0" smtClean="0">
                <a:solidFill>
                  <a:schemeClr val="accent1"/>
                </a:solidFill>
              </a:rPr>
              <a:t>incentive to deviate</a:t>
            </a:r>
          </a:p>
          <a:p>
            <a:r>
              <a:rPr lang="en-GB" dirty="0" smtClean="0"/>
              <a:t>We may also want to ensure that the outcome is </a:t>
            </a:r>
            <a:r>
              <a:rPr lang="en-GB" dirty="0" smtClean="0">
                <a:solidFill>
                  <a:schemeClr val="accent1"/>
                </a:solidFill>
              </a:rPr>
              <a:t>fair</a:t>
            </a:r>
            <a:r>
              <a:rPr lang="en-GB" dirty="0" smtClean="0"/>
              <a:t>: the payoff of each agent is proportional to his </a:t>
            </a:r>
            <a:r>
              <a:rPr lang="en-GB" dirty="0" smtClean="0">
                <a:solidFill>
                  <a:schemeClr val="accent1"/>
                </a:solidFill>
              </a:rPr>
              <a:t>contribution</a:t>
            </a:r>
          </a:p>
          <a:p>
            <a:r>
              <a:rPr lang="en-GB" dirty="0" smtClean="0"/>
              <a:t>We will now see how to formalize these ideas</a:t>
            </a:r>
          </a:p>
          <a:p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55960" y="695138"/>
            <a:ext cx="7497318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95250"/>
            <a:r>
              <a:rPr lang="en-GB" sz="2200" dirty="0" smtClean="0">
                <a:solidFill>
                  <a:srgbClr val="00007D"/>
                </a:solidFill>
                <a:cs typeface="Times New Roman" pitchFamily="18" charset="0"/>
              </a:rPr>
              <a:t>every </a:t>
            </a:r>
            <a:r>
              <a:rPr lang="en-GB" sz="2200" dirty="0">
                <a:solidFill>
                  <a:srgbClr val="00007D"/>
                </a:solidFill>
                <a:cs typeface="Times New Roman" pitchFamily="18" charset="0"/>
              </a:rPr>
              <a:t>coalition structure can be viewed as a </a:t>
            </a:r>
            <a:r>
              <a:rPr lang="en-GB" sz="2200" b="1" dirty="0" err="1">
                <a:solidFill>
                  <a:srgbClr val="00007D"/>
                </a:solidFill>
                <a:cs typeface="Times New Roman" pitchFamily="18" charset="0"/>
              </a:rPr>
              <a:t>coloring</a:t>
            </a:r>
            <a:r>
              <a:rPr lang="en-GB" sz="2200" dirty="0">
                <a:solidFill>
                  <a:srgbClr val="00007D"/>
                </a:solidFill>
                <a:cs typeface="Times New Roman" pitchFamily="18" charset="0"/>
              </a:rPr>
              <a:t> of agents (agents with the same </a:t>
            </a:r>
            <a:r>
              <a:rPr lang="en-GB" sz="2200" dirty="0" err="1">
                <a:solidFill>
                  <a:srgbClr val="00007D"/>
                </a:solidFill>
                <a:cs typeface="Times New Roman" pitchFamily="18" charset="0"/>
              </a:rPr>
              <a:t>color</a:t>
            </a:r>
            <a:r>
              <a:rPr lang="en-GB" sz="2200" dirty="0">
                <a:solidFill>
                  <a:srgbClr val="00007D"/>
                </a:solidFill>
                <a:cs typeface="Times New Roman" pitchFamily="18" charset="0"/>
              </a:rPr>
              <a:t> belong to the same coalition).</a:t>
            </a:r>
          </a:p>
          <a:p>
            <a:pPr marL="95250"/>
            <a:endParaRPr lang="en-GB" sz="2200" dirty="0">
              <a:solidFill>
                <a:srgbClr val="00007D"/>
              </a:solidFill>
              <a:cs typeface="Times New Roman" pitchFamily="18" charset="0"/>
            </a:endParaRPr>
          </a:p>
          <a:p>
            <a:pPr marL="95250"/>
            <a:r>
              <a:rPr lang="en-GB" sz="2200" dirty="0">
                <a:solidFill>
                  <a:srgbClr val="00007D"/>
                </a:solidFill>
                <a:cs typeface="Times New Roman" pitchFamily="18" charset="0"/>
              </a:rPr>
              <a:t>Based on this, define a </a:t>
            </a:r>
            <a:r>
              <a:rPr lang="en-GB" sz="2200" b="1" dirty="0">
                <a:solidFill>
                  <a:srgbClr val="00007D"/>
                </a:solidFill>
                <a:cs typeface="Times New Roman" pitchFamily="18" charset="0"/>
              </a:rPr>
              <a:t>constraint satisfaction problem whose underlying graph is the skill graph</a:t>
            </a:r>
            <a:r>
              <a:rPr lang="en-GB" sz="2200" dirty="0">
                <a:solidFill>
                  <a:srgbClr val="00007D"/>
                </a:solidFill>
                <a:cs typeface="Times New Roman" pitchFamily="18" charset="0"/>
              </a:rPr>
              <a:t> </a:t>
            </a:r>
            <a:r>
              <a:rPr lang="en-GB" sz="2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GB" sz="2200" dirty="0">
                <a:solidFill>
                  <a:srgbClr val="00007D"/>
                </a:solidFill>
                <a:cs typeface="Times New Roman" pitchFamily="18" charset="0"/>
              </a:rPr>
              <a:t>, where</a:t>
            </a:r>
            <a:r>
              <a:rPr lang="en-GB" sz="2200" dirty="0" smtClean="0">
                <a:solidFill>
                  <a:srgbClr val="00007D"/>
                </a:solidFill>
                <a:cs typeface="Times New Roman" pitchFamily="18" charset="0"/>
              </a:rPr>
              <a:t>:</a:t>
            </a:r>
            <a:endParaRPr lang="en-GB" sz="2200" dirty="0">
              <a:solidFill>
                <a:srgbClr val="00007D"/>
              </a:solidFill>
              <a:cs typeface="Times New Roman" pitchFamily="18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92369" y="120099"/>
            <a:ext cx="841423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Coalitional Skill Games (continued…)</a:t>
            </a:r>
            <a:endParaRPr lang="en-GB" sz="22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874460" y="2814802"/>
            <a:ext cx="2777679" cy="2433347"/>
            <a:chOff x="1177503" y="3966467"/>
            <a:chExt cx="2777679" cy="2433347"/>
          </a:xfrm>
        </p:grpSpPr>
        <p:sp>
          <p:nvSpPr>
            <p:cNvPr id="7" name="Oval 6"/>
            <p:cNvSpPr/>
            <p:nvPr/>
          </p:nvSpPr>
          <p:spPr>
            <a:xfrm>
              <a:off x="1349844" y="3966468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81459" y="4016760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1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2350618" y="3966467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482232" y="4016759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2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3357848" y="3966467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89463" y="4016759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3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1349844" y="4857479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81459" y="4907770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4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3357847" y="4858838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489461" y="4909129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5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1349843" y="5770975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481458" y="5821267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6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2361742" y="5770975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493357" y="5821266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7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3370760" y="5766941"/>
              <a:ext cx="400508" cy="4130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502374" y="5817232"/>
              <a:ext cx="214756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8</a:t>
              </a:r>
              <a:endParaRPr lang="en-GB" baseline="-25000" dirty="0">
                <a:latin typeface="+mj-lt"/>
              </a:endParaRPr>
            </a:p>
          </p:txBody>
        </p:sp>
        <p:cxnSp>
          <p:nvCxnSpPr>
            <p:cNvPr id="23" name="Straight Connector 22"/>
            <p:cNvCxnSpPr>
              <a:stCxn id="9" idx="6"/>
              <a:endCxn id="11" idx="2"/>
            </p:cNvCxnSpPr>
            <p:nvPr/>
          </p:nvCxnSpPr>
          <p:spPr>
            <a:xfrm>
              <a:off x="2751126" y="4172980"/>
              <a:ext cx="60672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9" idx="2"/>
              <a:endCxn id="7" idx="6"/>
            </p:cNvCxnSpPr>
            <p:nvPr/>
          </p:nvCxnSpPr>
          <p:spPr>
            <a:xfrm flipH="1">
              <a:off x="1750352" y="4172980"/>
              <a:ext cx="600266" cy="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13" idx="0"/>
              <a:endCxn id="7" idx="4"/>
            </p:cNvCxnSpPr>
            <p:nvPr/>
          </p:nvCxnSpPr>
          <p:spPr>
            <a:xfrm flipV="1">
              <a:off x="1550098" y="4379492"/>
              <a:ext cx="0" cy="4779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9" idx="3"/>
              <a:endCxn id="13" idx="7"/>
            </p:cNvCxnSpPr>
            <p:nvPr/>
          </p:nvCxnSpPr>
          <p:spPr>
            <a:xfrm flipH="1">
              <a:off x="1691699" y="4319005"/>
              <a:ext cx="717572" cy="5989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stCxn id="9" idx="5"/>
              <a:endCxn id="15" idx="1"/>
            </p:cNvCxnSpPr>
            <p:nvPr/>
          </p:nvCxnSpPr>
          <p:spPr>
            <a:xfrm>
              <a:off x="2692473" y="4319005"/>
              <a:ext cx="724027" cy="60031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11" idx="4"/>
              <a:endCxn id="15" idx="0"/>
            </p:cNvCxnSpPr>
            <p:nvPr/>
          </p:nvCxnSpPr>
          <p:spPr>
            <a:xfrm flipH="1">
              <a:off x="3558101" y="4379491"/>
              <a:ext cx="1" cy="47934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reeform 28"/>
            <p:cNvSpPr/>
            <p:nvPr/>
          </p:nvSpPr>
          <p:spPr>
            <a:xfrm>
              <a:off x="1177503" y="4662242"/>
              <a:ext cx="1801393" cy="1737572"/>
            </a:xfrm>
            <a:custGeom>
              <a:avLst/>
              <a:gdLst>
                <a:gd name="connsiteX0" fmla="*/ 23830 w 3286564"/>
                <a:gd name="connsiteY0" fmla="*/ 544777 h 2431562"/>
                <a:gd name="connsiteX1" fmla="*/ 23830 w 3286564"/>
                <a:gd name="connsiteY1" fmla="*/ 1592527 h 2431562"/>
                <a:gd name="connsiteX2" fmla="*/ 271480 w 3286564"/>
                <a:gd name="connsiteY2" fmla="*/ 2173552 h 2431562"/>
                <a:gd name="connsiteX3" fmla="*/ 1176355 w 3286564"/>
                <a:gd name="connsiteY3" fmla="*/ 2430727 h 2431562"/>
                <a:gd name="connsiteX4" fmla="*/ 2871805 w 3286564"/>
                <a:gd name="connsiteY4" fmla="*/ 2240227 h 2431562"/>
                <a:gd name="connsiteX5" fmla="*/ 3281380 w 3286564"/>
                <a:gd name="connsiteY5" fmla="*/ 1830652 h 2431562"/>
                <a:gd name="connsiteX6" fmla="*/ 2938480 w 3286564"/>
                <a:gd name="connsiteY6" fmla="*/ 1316302 h 2431562"/>
                <a:gd name="connsiteX7" fmla="*/ 995380 w 3286564"/>
                <a:gd name="connsiteY7" fmla="*/ 135202 h 2431562"/>
                <a:gd name="connsiteX8" fmla="*/ 300055 w 3286564"/>
                <a:gd name="connsiteY8" fmla="*/ 78052 h 2431562"/>
                <a:gd name="connsiteX9" fmla="*/ 23830 w 3286564"/>
                <a:gd name="connsiteY9" fmla="*/ 601927 h 243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86564" h="2431562">
                  <a:moveTo>
                    <a:pt x="23830" y="544777"/>
                  </a:moveTo>
                  <a:cubicBezTo>
                    <a:pt x="3192" y="932921"/>
                    <a:pt x="-17445" y="1321065"/>
                    <a:pt x="23830" y="1592527"/>
                  </a:cubicBezTo>
                  <a:cubicBezTo>
                    <a:pt x="65105" y="1863989"/>
                    <a:pt x="79393" y="2033852"/>
                    <a:pt x="271480" y="2173552"/>
                  </a:cubicBezTo>
                  <a:cubicBezTo>
                    <a:pt x="463567" y="2313252"/>
                    <a:pt x="742968" y="2419615"/>
                    <a:pt x="1176355" y="2430727"/>
                  </a:cubicBezTo>
                  <a:cubicBezTo>
                    <a:pt x="1609742" y="2441839"/>
                    <a:pt x="2520968" y="2340239"/>
                    <a:pt x="2871805" y="2240227"/>
                  </a:cubicBezTo>
                  <a:cubicBezTo>
                    <a:pt x="3222642" y="2140215"/>
                    <a:pt x="3270268" y="1984640"/>
                    <a:pt x="3281380" y="1830652"/>
                  </a:cubicBezTo>
                  <a:cubicBezTo>
                    <a:pt x="3292493" y="1676665"/>
                    <a:pt x="3319480" y="1598877"/>
                    <a:pt x="2938480" y="1316302"/>
                  </a:cubicBezTo>
                  <a:cubicBezTo>
                    <a:pt x="2557480" y="1033727"/>
                    <a:pt x="1435117" y="341577"/>
                    <a:pt x="995380" y="135202"/>
                  </a:cubicBezTo>
                  <a:cubicBezTo>
                    <a:pt x="555643" y="-71173"/>
                    <a:pt x="461980" y="265"/>
                    <a:pt x="300055" y="78052"/>
                  </a:cubicBezTo>
                  <a:cubicBezTo>
                    <a:pt x="138130" y="155839"/>
                    <a:pt x="80980" y="378883"/>
                    <a:pt x="23830" y="601927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Freeform 29"/>
            <p:cNvSpPr/>
            <p:nvPr/>
          </p:nvSpPr>
          <p:spPr>
            <a:xfrm flipH="1">
              <a:off x="2153789" y="4662242"/>
              <a:ext cx="1801393" cy="1737572"/>
            </a:xfrm>
            <a:custGeom>
              <a:avLst/>
              <a:gdLst>
                <a:gd name="connsiteX0" fmla="*/ 23830 w 3286564"/>
                <a:gd name="connsiteY0" fmla="*/ 544777 h 2431562"/>
                <a:gd name="connsiteX1" fmla="*/ 23830 w 3286564"/>
                <a:gd name="connsiteY1" fmla="*/ 1592527 h 2431562"/>
                <a:gd name="connsiteX2" fmla="*/ 271480 w 3286564"/>
                <a:gd name="connsiteY2" fmla="*/ 2173552 h 2431562"/>
                <a:gd name="connsiteX3" fmla="*/ 1176355 w 3286564"/>
                <a:gd name="connsiteY3" fmla="*/ 2430727 h 2431562"/>
                <a:gd name="connsiteX4" fmla="*/ 2871805 w 3286564"/>
                <a:gd name="connsiteY4" fmla="*/ 2240227 h 2431562"/>
                <a:gd name="connsiteX5" fmla="*/ 3281380 w 3286564"/>
                <a:gd name="connsiteY5" fmla="*/ 1830652 h 2431562"/>
                <a:gd name="connsiteX6" fmla="*/ 2938480 w 3286564"/>
                <a:gd name="connsiteY6" fmla="*/ 1316302 h 2431562"/>
                <a:gd name="connsiteX7" fmla="*/ 995380 w 3286564"/>
                <a:gd name="connsiteY7" fmla="*/ 135202 h 2431562"/>
                <a:gd name="connsiteX8" fmla="*/ 300055 w 3286564"/>
                <a:gd name="connsiteY8" fmla="*/ 78052 h 2431562"/>
                <a:gd name="connsiteX9" fmla="*/ 23830 w 3286564"/>
                <a:gd name="connsiteY9" fmla="*/ 601927 h 2431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86564" h="2431562">
                  <a:moveTo>
                    <a:pt x="23830" y="544777"/>
                  </a:moveTo>
                  <a:cubicBezTo>
                    <a:pt x="3192" y="932921"/>
                    <a:pt x="-17445" y="1321065"/>
                    <a:pt x="23830" y="1592527"/>
                  </a:cubicBezTo>
                  <a:cubicBezTo>
                    <a:pt x="65105" y="1863989"/>
                    <a:pt x="79393" y="2033852"/>
                    <a:pt x="271480" y="2173552"/>
                  </a:cubicBezTo>
                  <a:cubicBezTo>
                    <a:pt x="463567" y="2313252"/>
                    <a:pt x="742968" y="2419615"/>
                    <a:pt x="1176355" y="2430727"/>
                  </a:cubicBezTo>
                  <a:cubicBezTo>
                    <a:pt x="1609742" y="2441839"/>
                    <a:pt x="2520968" y="2340239"/>
                    <a:pt x="2871805" y="2240227"/>
                  </a:cubicBezTo>
                  <a:cubicBezTo>
                    <a:pt x="3222642" y="2140215"/>
                    <a:pt x="3270268" y="1984640"/>
                    <a:pt x="3281380" y="1830652"/>
                  </a:cubicBezTo>
                  <a:cubicBezTo>
                    <a:pt x="3292493" y="1676665"/>
                    <a:pt x="3319480" y="1598877"/>
                    <a:pt x="2938480" y="1316302"/>
                  </a:cubicBezTo>
                  <a:cubicBezTo>
                    <a:pt x="2557480" y="1033727"/>
                    <a:pt x="1435117" y="341577"/>
                    <a:pt x="995380" y="135202"/>
                  </a:cubicBezTo>
                  <a:cubicBezTo>
                    <a:pt x="555643" y="-71173"/>
                    <a:pt x="461980" y="265"/>
                    <a:pt x="300055" y="78052"/>
                  </a:cubicBezTo>
                  <a:cubicBezTo>
                    <a:pt x="138130" y="155839"/>
                    <a:pt x="80980" y="378883"/>
                    <a:pt x="23830" y="601927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6849302" y="5392273"/>
            <a:ext cx="8967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s</a:t>
            </a:r>
            <a:r>
              <a:rPr lang="en-GB" sz="2000" b="1" dirty="0" smtClean="0"/>
              <a:t>kill graph</a:t>
            </a:r>
            <a:endParaRPr lang="en-GB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 Box 2"/>
              <p:cNvSpPr txBox="1">
                <a:spLocks noChangeArrowheads="1"/>
              </p:cNvSpPr>
              <p:nvPr/>
            </p:nvSpPr>
            <p:spPr bwMode="auto">
              <a:xfrm>
                <a:off x="368493" y="2658632"/>
                <a:ext cx="5240740" cy="38472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438150" indent="-342900">
                  <a:buFont typeface="Arial" pitchFamily="34" charset="0"/>
                  <a:buChar char="•"/>
                </a:pPr>
                <a:r>
                  <a:rPr lang="en-GB" sz="2200" dirty="0" smtClean="0">
                    <a:solidFill>
                      <a:srgbClr val="00007D"/>
                    </a:solidFill>
                    <a:cs typeface="Times New Roman" pitchFamily="18" charset="0"/>
                  </a:rPr>
                  <a:t>the </a:t>
                </a:r>
                <a:r>
                  <a:rPr lang="en-GB" sz="2200" b="1" dirty="0">
                    <a:solidFill>
                      <a:srgbClr val="00007D"/>
                    </a:solidFill>
                    <a:cs typeface="Times New Roman" pitchFamily="18" charset="0"/>
                  </a:rPr>
                  <a:t>variables</a:t>
                </a:r>
                <a:r>
                  <a:rPr lang="en-GB" sz="2200" dirty="0">
                    <a:solidFill>
                      <a:srgbClr val="00007D"/>
                    </a:solidFill>
                    <a:cs typeface="Times New Roman" pitchFamily="18" charset="0"/>
                  </a:rPr>
                  <a:t> correspond to the agents; </a:t>
                </a:r>
              </a:p>
              <a:p>
                <a:pPr marL="438150" indent="-342900">
                  <a:buFont typeface="Arial" pitchFamily="34" charset="0"/>
                  <a:buChar char="•"/>
                </a:pPr>
                <a:endParaRPr lang="en-GB" sz="1200" dirty="0">
                  <a:solidFill>
                    <a:srgbClr val="00007D"/>
                  </a:solidFill>
                  <a:cs typeface="Times New Roman" pitchFamily="18" charset="0"/>
                </a:endParaRPr>
              </a:p>
              <a:p>
                <a:pPr marL="438150" indent="-342900">
                  <a:buFont typeface="Arial" pitchFamily="34" charset="0"/>
                  <a:buChar char="•"/>
                </a:pPr>
                <a:r>
                  <a:rPr lang="en-GB" sz="2200" dirty="0">
                    <a:solidFill>
                      <a:srgbClr val="00007D"/>
                    </a:solidFill>
                    <a:cs typeface="Times New Roman" pitchFamily="18" charset="0"/>
                  </a:rPr>
                  <a:t>the </a:t>
                </a:r>
                <a:r>
                  <a:rPr lang="en-GB" sz="2200" b="1" dirty="0">
                    <a:solidFill>
                      <a:srgbClr val="00007D"/>
                    </a:solidFill>
                    <a:cs typeface="Times New Roman" pitchFamily="18" charset="0"/>
                  </a:rPr>
                  <a:t>domain</a:t>
                </a:r>
                <a:r>
                  <a:rPr lang="en-GB" sz="2200" dirty="0">
                    <a:solidFill>
                      <a:srgbClr val="00007D"/>
                    </a:solidFill>
                    <a:cs typeface="Times New Roman" pitchFamily="18" charset="0"/>
                  </a:rPr>
                  <a:t> (i.e., the possible values) of each variable (i.e., agent) consists of the possible </a:t>
                </a:r>
                <a:r>
                  <a:rPr lang="en-GB" sz="2200" dirty="0" err="1">
                    <a:solidFill>
                      <a:srgbClr val="00007D"/>
                    </a:solidFill>
                    <a:cs typeface="Times New Roman" pitchFamily="18" charset="0"/>
                  </a:rPr>
                  <a:t>colors</a:t>
                </a:r>
                <a:r>
                  <a:rPr lang="en-GB" sz="2200" dirty="0">
                    <a:solidFill>
                      <a:srgbClr val="00007D"/>
                    </a:solidFill>
                    <a:cs typeface="Times New Roman" pitchFamily="18" charset="0"/>
                  </a:rPr>
                  <a:t> (i.e., the possible coalitions that the agent can join</a:t>
                </a:r>
                <a:r>
                  <a:rPr lang="en-GB" sz="2200" dirty="0" smtClean="0">
                    <a:solidFill>
                      <a:srgbClr val="00007D"/>
                    </a:solidFill>
                    <a:cs typeface="Times New Roman" pitchFamily="18" charset="0"/>
                  </a:rPr>
                  <a:t>), </a:t>
                </a:r>
                <a:r>
                  <a:rPr lang="en-GB" sz="2200" dirty="0">
                    <a:solidFill>
                      <a:srgbClr val="00007D"/>
                    </a:solidFill>
                    <a:cs typeface="Times New Roman" pitchFamily="18" charset="0"/>
                  </a:rPr>
                  <a:t>which are </a:t>
                </a:r>
                <a:r>
                  <a:rPr lang="en-GB" sz="22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h</a:t>
                </a:r>
                <a:r>
                  <a:rPr lang="en-GB" sz="2200" dirty="0">
                    <a:solidFill>
                      <a:srgbClr val="00007D"/>
                    </a:solidFill>
                    <a:cs typeface="Times New Roman" pitchFamily="18" charset="0"/>
                  </a:rPr>
                  <a:t> in total;</a:t>
                </a:r>
              </a:p>
              <a:p>
                <a:pPr marL="438150" indent="-342900">
                  <a:buFont typeface="Arial" pitchFamily="34" charset="0"/>
                  <a:buChar char="•"/>
                </a:pPr>
                <a:endParaRPr lang="en-GB" sz="1200" dirty="0">
                  <a:solidFill>
                    <a:srgbClr val="00007D"/>
                  </a:solidFill>
                  <a:cs typeface="Times New Roman" pitchFamily="18" charset="0"/>
                </a:endParaRPr>
              </a:p>
              <a:p>
                <a:pPr marL="438150" indent="-342900">
                  <a:buFont typeface="Arial" pitchFamily="34" charset="0"/>
                  <a:buChar char="•"/>
                </a:pPr>
                <a:r>
                  <a:rPr lang="en-GB" sz="2200" dirty="0">
                    <a:solidFill>
                      <a:srgbClr val="00007D"/>
                    </a:solidFill>
                    <a:cs typeface="Times New Roman" pitchFamily="18" charset="0"/>
                  </a:rPr>
                  <a:t>For each skill </a:t>
                </a:r>
                <a:r>
                  <a:rPr lang="en-GB" sz="22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s</a:t>
                </a:r>
                <a:r>
                  <a:rPr lang="en-GB" sz="2200" dirty="0">
                    <a:solidFill>
                      <a:srgbClr val="00007D"/>
                    </a:solidFill>
                    <a:cs typeface="Times New Roman" pitchFamily="18" charset="0"/>
                  </a:rPr>
                  <a:t>, we have the following </a:t>
                </a:r>
                <a:r>
                  <a:rPr lang="en-GB" sz="2200" b="1" dirty="0">
                    <a:solidFill>
                      <a:srgbClr val="00007D"/>
                    </a:solidFill>
                    <a:cs typeface="Times New Roman" pitchFamily="18" charset="0"/>
                  </a:rPr>
                  <a:t>constraint</a:t>
                </a:r>
                <a:r>
                  <a:rPr lang="en-GB" sz="2200" dirty="0">
                    <a:solidFill>
                      <a:srgbClr val="00007D"/>
                    </a:solidFill>
                    <a:cs typeface="Times New Roman" pitchFamily="18" charset="0"/>
                  </a:rPr>
                  <a:t>: </a:t>
                </a:r>
                <a:r>
                  <a:rPr lang="en-GB" sz="2200" i="1" dirty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For </a:t>
                </a:r>
                <a:r>
                  <a:rPr lang="en-GB" sz="2200" i="1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GB" sz="22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= 1, ..., h</a:t>
                </a:r>
                <a:r>
                  <a:rPr lang="en-GB" sz="2200" i="1" dirty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, if some task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2200" dirty="0">
                            <a:solidFill>
                              <a:srgbClr val="FF0000"/>
                            </a:solidFill>
                            <a:sym typeface="Symbol"/>
                          </a:rPr>
                          <m:t></m:t>
                        </m:r>
                      </m:e>
                      <m:sub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200" i="1" dirty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 requires </a:t>
                </a:r>
                <a:r>
                  <a:rPr lang="en-GB" sz="22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s</a:t>
                </a:r>
                <a:r>
                  <a:rPr lang="en-GB" sz="2200" i="1" dirty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, then at least one agent in </a:t>
                </a:r>
                <a:r>
                  <a:rPr lang="en-GB" sz="2200" i="1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GB" sz="2200" i="1" baseline="-250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GB" sz="2200" i="1" dirty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 has </a:t>
                </a:r>
                <a:r>
                  <a:rPr lang="en-GB" sz="22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s</a:t>
                </a:r>
                <a:r>
                  <a:rPr lang="en-GB" sz="2200" i="1" dirty="0" smtClean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en-GB" sz="2200" i="1" dirty="0">
                  <a:solidFill>
                    <a:srgbClr val="00007D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2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8493" y="2658632"/>
                <a:ext cx="5240740" cy="3847207"/>
              </a:xfrm>
              <a:prstGeom prst="rect">
                <a:avLst/>
              </a:prstGeom>
              <a:blipFill rotWithShape="1">
                <a:blip r:embed="rId3"/>
                <a:stretch>
                  <a:fillRect t="-951" r="-2326" b="-2219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224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2"/>
              <p:cNvSpPr txBox="1">
                <a:spLocks noChangeArrowheads="1"/>
              </p:cNvSpPr>
              <p:nvPr/>
            </p:nvSpPr>
            <p:spPr bwMode="auto">
              <a:xfrm>
                <a:off x="289850" y="1620492"/>
                <a:ext cx="5469506" cy="51090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438150" indent="-342900">
                  <a:buFont typeface="Arial" pitchFamily="34" charset="0"/>
                  <a:buChar char="•"/>
                </a:pPr>
                <a:r>
                  <a:rPr lang="en-GB" sz="2200" dirty="0" smtClean="0">
                    <a:solidFill>
                      <a:srgbClr val="00007D"/>
                    </a:solidFill>
                    <a:cs typeface="Times New Roman" pitchFamily="18" charset="0"/>
                  </a:rPr>
                  <a:t>the </a:t>
                </a:r>
                <a:r>
                  <a:rPr lang="en-GB" sz="2200" b="1" dirty="0">
                    <a:solidFill>
                      <a:srgbClr val="00007D"/>
                    </a:solidFill>
                    <a:cs typeface="Times New Roman" pitchFamily="18" charset="0"/>
                  </a:rPr>
                  <a:t>variables</a:t>
                </a:r>
                <a:r>
                  <a:rPr lang="en-GB" sz="2200" dirty="0">
                    <a:solidFill>
                      <a:srgbClr val="00007D"/>
                    </a:solidFill>
                    <a:cs typeface="Times New Roman" pitchFamily="18" charset="0"/>
                  </a:rPr>
                  <a:t> correspond to the bags in the tree decomposition;</a:t>
                </a:r>
              </a:p>
              <a:p>
                <a:pPr marL="438150" indent="-342900">
                  <a:buFont typeface="Arial" pitchFamily="34" charset="0"/>
                  <a:buChar char="•"/>
                </a:pPr>
                <a:endParaRPr lang="en-GB" sz="1000" dirty="0">
                  <a:solidFill>
                    <a:srgbClr val="00007D"/>
                  </a:solidFill>
                  <a:cs typeface="Times New Roman" pitchFamily="18" charset="0"/>
                </a:endParaRPr>
              </a:p>
              <a:p>
                <a:pPr marL="438150" indent="-342900">
                  <a:buFont typeface="Arial" pitchFamily="34" charset="0"/>
                  <a:buChar char="•"/>
                </a:pPr>
                <a:r>
                  <a:rPr lang="en-GB" sz="2200" dirty="0">
                    <a:solidFill>
                      <a:srgbClr val="00007D"/>
                    </a:solidFill>
                    <a:cs typeface="Times New Roman" pitchFamily="18" charset="0"/>
                  </a:rPr>
                  <a:t>the </a:t>
                </a:r>
                <a:r>
                  <a:rPr lang="en-GB" sz="2200" b="1" dirty="0">
                    <a:solidFill>
                      <a:srgbClr val="00007D"/>
                    </a:solidFill>
                    <a:cs typeface="Times New Roman" pitchFamily="18" charset="0"/>
                  </a:rPr>
                  <a:t>domain</a:t>
                </a:r>
                <a:r>
                  <a:rPr lang="en-GB" sz="2200" dirty="0">
                    <a:solidFill>
                      <a:srgbClr val="00007D"/>
                    </a:solidFill>
                    <a:cs typeface="Times New Roman" pitchFamily="18" charset="0"/>
                  </a:rPr>
                  <a:t> of every bag consists of the possible </a:t>
                </a:r>
                <a:r>
                  <a:rPr lang="en-GB" sz="2200" dirty="0" err="1">
                    <a:solidFill>
                      <a:srgbClr val="00007D"/>
                    </a:solidFill>
                    <a:cs typeface="Times New Roman" pitchFamily="18" charset="0"/>
                  </a:rPr>
                  <a:t>colorings</a:t>
                </a:r>
                <a:r>
                  <a:rPr lang="en-GB" sz="2200" dirty="0">
                    <a:solidFill>
                      <a:srgbClr val="00007D"/>
                    </a:solidFill>
                    <a:cs typeface="Times New Roman" pitchFamily="18" charset="0"/>
                  </a:rPr>
                  <a:t> of the agents in the bag. </a:t>
                </a:r>
              </a:p>
              <a:p>
                <a:pPr marL="438150" indent="-342900">
                  <a:buFont typeface="Arial" pitchFamily="34" charset="0"/>
                  <a:buChar char="•"/>
                </a:pPr>
                <a:endParaRPr lang="en-GB" sz="1000" dirty="0">
                  <a:solidFill>
                    <a:srgbClr val="00007D"/>
                  </a:solidFill>
                  <a:cs typeface="Times New Roman" pitchFamily="18" charset="0"/>
                </a:endParaRPr>
              </a:p>
              <a:p>
                <a:pPr marL="438150" indent="-342900">
                  <a:buFont typeface="Arial" pitchFamily="34" charset="0"/>
                  <a:buChar char="•"/>
                </a:pPr>
                <a:r>
                  <a:rPr lang="en-GB" sz="2200" dirty="0">
                    <a:solidFill>
                      <a:srgbClr val="00007D"/>
                    </a:solidFill>
                    <a:cs typeface="Times New Roman" pitchFamily="18" charset="0"/>
                  </a:rPr>
                  <a:t>the </a:t>
                </a:r>
                <a:r>
                  <a:rPr lang="en-GB" sz="2200" b="1" dirty="0">
                    <a:solidFill>
                      <a:srgbClr val="00007D"/>
                    </a:solidFill>
                    <a:cs typeface="Times New Roman" pitchFamily="18" charset="0"/>
                  </a:rPr>
                  <a:t>constraints</a:t>
                </a:r>
                <a:r>
                  <a:rPr lang="en-GB" sz="2200" dirty="0">
                    <a:solidFill>
                      <a:srgbClr val="00007D"/>
                    </a:solidFill>
                    <a:cs typeface="Times New Roman" pitchFamily="18" charset="0"/>
                  </a:rPr>
                  <a:t> are of two types</a:t>
                </a:r>
                <a:r>
                  <a:rPr lang="en-GB" sz="2200" dirty="0" smtClean="0">
                    <a:solidFill>
                      <a:srgbClr val="00007D"/>
                    </a:solidFill>
                    <a:cs typeface="Times New Roman" pitchFamily="18" charset="0"/>
                  </a:rPr>
                  <a:t>.</a:t>
                </a:r>
              </a:p>
              <a:p>
                <a:pPr marL="438150" indent="-342900">
                  <a:buFont typeface="Arial" pitchFamily="34" charset="0"/>
                  <a:buChar char="•"/>
                </a:pPr>
                <a:endParaRPr lang="en-GB" sz="1000" dirty="0">
                  <a:solidFill>
                    <a:srgbClr val="00007D"/>
                  </a:solidFill>
                  <a:cs typeface="Times New Roman" pitchFamily="18" charset="0"/>
                </a:endParaRPr>
              </a:p>
              <a:p>
                <a:pPr marL="895350" lvl="1" indent="-342900">
                  <a:buFont typeface="Wingdings" pitchFamily="2" charset="2"/>
                  <a:buChar char="Ø"/>
                </a:pPr>
                <a:r>
                  <a:rPr lang="en-GB" sz="2200" dirty="0">
                    <a:solidFill>
                      <a:srgbClr val="00007D"/>
                    </a:solidFill>
                    <a:cs typeface="Times New Roman" pitchFamily="18" charset="0"/>
                  </a:rPr>
                  <a:t>The 1</a:t>
                </a:r>
                <a:r>
                  <a:rPr lang="en-GB" sz="2200" baseline="30000" dirty="0">
                    <a:solidFill>
                      <a:srgbClr val="00007D"/>
                    </a:solidFill>
                    <a:cs typeface="Times New Roman" pitchFamily="18" charset="0"/>
                  </a:rPr>
                  <a:t>st</a:t>
                </a:r>
                <a:r>
                  <a:rPr lang="en-GB" sz="2200" dirty="0">
                    <a:solidFill>
                      <a:srgbClr val="00007D"/>
                    </a:solidFill>
                    <a:cs typeface="Times New Roman" pitchFamily="18" charset="0"/>
                  </a:rPr>
                  <a:t> prevents an agent from getting different </a:t>
                </a:r>
                <a:r>
                  <a:rPr lang="en-GB" sz="2200" dirty="0" err="1">
                    <a:solidFill>
                      <a:srgbClr val="00007D"/>
                    </a:solidFill>
                    <a:cs typeface="Times New Roman" pitchFamily="18" charset="0"/>
                  </a:rPr>
                  <a:t>colors</a:t>
                </a:r>
                <a:r>
                  <a:rPr lang="en-GB" sz="2200" dirty="0">
                    <a:solidFill>
                      <a:srgbClr val="00007D"/>
                    </a:solidFill>
                    <a:cs typeface="Times New Roman" pitchFamily="18" charset="0"/>
                  </a:rPr>
                  <a:t> in two </a:t>
                </a:r>
                <a:r>
                  <a:rPr lang="en-GB" sz="2200" dirty="0" err="1">
                    <a:solidFill>
                      <a:srgbClr val="00007D"/>
                    </a:solidFill>
                    <a:cs typeface="Times New Roman" pitchFamily="18" charset="0"/>
                  </a:rPr>
                  <a:t>neighboring</a:t>
                </a:r>
                <a:r>
                  <a:rPr lang="en-GB" sz="2200" dirty="0">
                    <a:solidFill>
                      <a:srgbClr val="00007D"/>
                    </a:solidFill>
                    <a:cs typeface="Times New Roman" pitchFamily="18" charset="0"/>
                  </a:rPr>
                  <a:t> bags. This, in turn, ensures that every agent gets the same </a:t>
                </a:r>
                <a:r>
                  <a:rPr lang="en-GB" sz="2200" dirty="0" err="1">
                    <a:solidFill>
                      <a:srgbClr val="00007D"/>
                    </a:solidFill>
                    <a:cs typeface="Times New Roman" pitchFamily="18" charset="0"/>
                  </a:rPr>
                  <a:t>color</a:t>
                </a:r>
                <a:r>
                  <a:rPr lang="en-GB" sz="2200" dirty="0">
                    <a:solidFill>
                      <a:srgbClr val="00007D"/>
                    </a:solidFill>
                    <a:cs typeface="Times New Roman" pitchFamily="18" charset="0"/>
                  </a:rPr>
                  <a:t> in </a:t>
                </a:r>
                <a:r>
                  <a:rPr lang="en-GB" sz="2200" i="1" dirty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all</a:t>
                </a:r>
                <a:r>
                  <a:rPr lang="en-GB" sz="2200" dirty="0">
                    <a:solidFill>
                      <a:srgbClr val="00007D"/>
                    </a:solidFill>
                    <a:cs typeface="Times New Roman" pitchFamily="18" charset="0"/>
                  </a:rPr>
                  <a:t> bags. </a:t>
                </a:r>
              </a:p>
              <a:p>
                <a:pPr marL="895350" lvl="1" indent="-342900">
                  <a:buFont typeface="Wingdings" pitchFamily="2" charset="2"/>
                  <a:buChar char="Ø"/>
                </a:pPr>
                <a:endParaRPr lang="en-GB" sz="1000" dirty="0" smtClean="0">
                  <a:solidFill>
                    <a:srgbClr val="00007D"/>
                  </a:solidFill>
                  <a:cs typeface="Times New Roman" pitchFamily="18" charset="0"/>
                </a:endParaRPr>
              </a:p>
              <a:p>
                <a:pPr marL="895350" lvl="1" indent="-342900">
                  <a:buFont typeface="Wingdings" pitchFamily="2" charset="2"/>
                  <a:buChar char="Ø"/>
                </a:pPr>
                <a:r>
                  <a:rPr lang="en-GB" sz="2200" dirty="0" smtClean="0">
                    <a:solidFill>
                      <a:srgbClr val="00007D"/>
                    </a:solidFill>
                    <a:cs typeface="Times New Roman" pitchFamily="18" charset="0"/>
                  </a:rPr>
                  <a:t>The </a:t>
                </a:r>
                <a:r>
                  <a:rPr lang="en-GB" sz="2200" dirty="0">
                    <a:solidFill>
                      <a:srgbClr val="00007D"/>
                    </a:solidFill>
                    <a:cs typeface="Times New Roman" pitchFamily="18" charset="0"/>
                  </a:rPr>
                  <a:t>2</a:t>
                </a:r>
                <a:r>
                  <a:rPr lang="en-GB" sz="2200" baseline="30000" dirty="0">
                    <a:solidFill>
                      <a:srgbClr val="00007D"/>
                    </a:solidFill>
                    <a:cs typeface="Times New Roman" pitchFamily="18" charset="0"/>
                  </a:rPr>
                  <a:t>nd</a:t>
                </a:r>
                <a:r>
                  <a:rPr lang="en-GB" sz="2200" dirty="0">
                    <a:solidFill>
                      <a:srgbClr val="00007D"/>
                    </a:solidFill>
                    <a:cs typeface="Times New Roman" pitchFamily="18" charset="0"/>
                  </a:rPr>
                  <a:t> type is the same as before: </a:t>
                </a:r>
                <a:r>
                  <a:rPr lang="en-GB" sz="2200" i="1" dirty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For </a:t>
                </a:r>
                <a:r>
                  <a:rPr lang="en-GB" sz="2200" i="1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GB" sz="22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= 1, ..., h</a:t>
                </a:r>
                <a:r>
                  <a:rPr lang="en-GB" sz="2200" i="1" dirty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, if some task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>
                            <a:solidFill>
                              <a:srgbClr val="00007D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2200" dirty="0">
                            <a:solidFill>
                              <a:srgbClr val="FF0000"/>
                            </a:solidFill>
                            <a:sym typeface="Symbol"/>
                          </a:rPr>
                          <m:t></m:t>
                        </m:r>
                      </m:e>
                      <m:sub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2200" i="1" dirty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 requires </a:t>
                </a:r>
                <a:r>
                  <a:rPr lang="en-GB" sz="22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s</a:t>
                </a:r>
                <a:r>
                  <a:rPr lang="en-GB" sz="2200" i="1" dirty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, then at least one agent in </a:t>
                </a:r>
                <a:r>
                  <a:rPr lang="en-GB" sz="2200" i="1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GB" sz="2200" i="1" baseline="-25000" dirty="0" err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GB" sz="2200" i="1" dirty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 has </a:t>
                </a:r>
                <a:r>
                  <a:rPr lang="en-GB" sz="2200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s</a:t>
                </a:r>
                <a:r>
                  <a:rPr lang="en-GB" sz="2200" i="1" dirty="0">
                    <a:solidFill>
                      <a:srgbClr val="00007D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  <a:r>
                  <a:rPr lang="en-GB" sz="2200" dirty="0">
                    <a:solidFill>
                      <a:srgbClr val="00007D"/>
                    </a:solidFill>
                    <a:cs typeface="Times New Roman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9850" y="1620492"/>
                <a:ext cx="5469506" cy="5109091"/>
              </a:xfrm>
              <a:prstGeom prst="rect">
                <a:avLst/>
              </a:prstGeom>
              <a:blipFill rotWithShape="1">
                <a:blip r:embed="rId3"/>
                <a:stretch>
                  <a:fillRect t="-716" r="-2230" b="-131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92369" y="120099"/>
            <a:ext cx="841423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Coalitional Skill Games (continued…)</a:t>
            </a:r>
            <a:endParaRPr lang="en-GB" sz="22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031603" y="2865191"/>
            <a:ext cx="2618081" cy="2522991"/>
            <a:chOff x="5090621" y="3958920"/>
            <a:chExt cx="2618081" cy="2522991"/>
          </a:xfrm>
        </p:grpSpPr>
        <p:sp>
          <p:nvSpPr>
            <p:cNvPr id="7" name="Oval 6"/>
            <p:cNvSpPr/>
            <p:nvPr/>
          </p:nvSpPr>
          <p:spPr>
            <a:xfrm>
              <a:off x="5090621" y="3971754"/>
              <a:ext cx="796972" cy="58119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147602" y="4102394"/>
              <a:ext cx="70881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1 </a:t>
              </a:r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2</a:t>
              </a:r>
              <a:r>
                <a:rPr lang="en-GB" dirty="0" smtClean="0">
                  <a:latin typeface="+mj-lt"/>
                </a:rPr>
                <a:t> a</a:t>
              </a:r>
              <a:r>
                <a:rPr lang="en-GB" baseline="-25000" dirty="0" smtClean="0">
                  <a:latin typeface="+mj-lt"/>
                </a:rPr>
                <a:t>4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003598" y="4533129"/>
              <a:ext cx="755286" cy="58119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060579" y="4663769"/>
              <a:ext cx="70881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2 </a:t>
              </a:r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4</a:t>
              </a:r>
              <a:r>
                <a:rPr lang="en-GB" dirty="0" smtClean="0">
                  <a:latin typeface="+mj-lt"/>
                </a:rPr>
                <a:t> a</a:t>
              </a:r>
              <a:r>
                <a:rPr lang="en-GB" baseline="-25000" dirty="0" smtClean="0">
                  <a:latin typeface="+mj-lt"/>
                </a:rPr>
                <a:t>5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003598" y="5351106"/>
              <a:ext cx="755286" cy="58119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60579" y="5473709"/>
              <a:ext cx="70881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4 </a:t>
              </a:r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5</a:t>
              </a:r>
              <a:r>
                <a:rPr lang="en-GB" dirty="0" smtClean="0">
                  <a:latin typeface="+mj-lt"/>
                </a:rPr>
                <a:t> a</a:t>
              </a:r>
              <a:r>
                <a:rPr lang="en-GB" baseline="-25000" dirty="0" smtClean="0">
                  <a:latin typeface="+mj-lt"/>
                </a:rPr>
                <a:t>7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5090621" y="5900719"/>
              <a:ext cx="796972" cy="58119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161250" y="6031796"/>
              <a:ext cx="70881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4 </a:t>
              </a:r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6</a:t>
              </a:r>
              <a:r>
                <a:rPr lang="en-GB" dirty="0" smtClean="0">
                  <a:latin typeface="+mj-lt"/>
                </a:rPr>
                <a:t> a</a:t>
              </a:r>
              <a:r>
                <a:rPr lang="en-GB" baseline="-25000" dirty="0" smtClean="0">
                  <a:latin typeface="+mj-lt"/>
                </a:rPr>
                <a:t>7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6929256" y="3958920"/>
              <a:ext cx="779445" cy="58119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999885" y="4075912"/>
              <a:ext cx="70881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2 </a:t>
              </a:r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3</a:t>
              </a:r>
              <a:r>
                <a:rPr lang="en-GB" dirty="0" smtClean="0">
                  <a:latin typeface="+mj-lt"/>
                </a:rPr>
                <a:t> a</a:t>
              </a:r>
              <a:r>
                <a:rPr lang="en-GB" baseline="-25000" dirty="0" smtClean="0">
                  <a:latin typeface="+mj-lt"/>
                </a:rPr>
                <a:t>5</a:t>
              </a:r>
              <a:endParaRPr lang="en-GB" baseline="-25000" dirty="0">
                <a:latin typeface="+mj-lt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6929256" y="5900719"/>
              <a:ext cx="779445" cy="58119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999885" y="6031796"/>
              <a:ext cx="70881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5 </a:t>
              </a:r>
              <a:r>
                <a:rPr lang="en-GB" dirty="0" smtClean="0">
                  <a:latin typeface="+mj-lt"/>
                </a:rPr>
                <a:t>a</a:t>
              </a:r>
              <a:r>
                <a:rPr lang="en-GB" baseline="-25000" dirty="0" smtClean="0">
                  <a:latin typeface="+mj-lt"/>
                </a:rPr>
                <a:t>7</a:t>
              </a:r>
              <a:r>
                <a:rPr lang="en-GB" dirty="0" smtClean="0">
                  <a:latin typeface="+mj-lt"/>
                </a:rPr>
                <a:t> a</a:t>
              </a:r>
              <a:r>
                <a:rPr lang="en-GB" baseline="-25000" dirty="0" smtClean="0">
                  <a:latin typeface="+mj-lt"/>
                </a:rPr>
                <a:t>8</a:t>
              </a:r>
              <a:endParaRPr lang="en-GB" baseline="-25000" dirty="0">
                <a:latin typeface="+mj-lt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5740507" y="4427268"/>
              <a:ext cx="357456" cy="276536"/>
              <a:chOff x="5834018" y="1129135"/>
              <a:chExt cx="483614" cy="462444"/>
            </a:xfrm>
          </p:grpSpPr>
          <p:cxnSp>
            <p:nvCxnSpPr>
              <p:cNvPr id="30" name="Straight Connector 29"/>
              <p:cNvCxnSpPr/>
              <p:nvPr/>
            </p:nvCxnSpPr>
            <p:spPr>
              <a:xfrm>
                <a:off x="5834018" y="1211426"/>
                <a:ext cx="431384" cy="38015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5903794" y="1129135"/>
                <a:ext cx="413838" cy="35690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" name="Straight Connector 19"/>
            <p:cNvCxnSpPr/>
            <p:nvPr/>
          </p:nvCxnSpPr>
          <p:spPr>
            <a:xfrm flipH="1">
              <a:off x="6663022" y="4433307"/>
              <a:ext cx="356109" cy="20797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6715333" y="4487944"/>
              <a:ext cx="356109" cy="20797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oup 21"/>
            <p:cNvGrpSpPr/>
            <p:nvPr/>
          </p:nvGrpSpPr>
          <p:grpSpPr>
            <a:xfrm>
              <a:off x="6621080" y="5800680"/>
              <a:ext cx="378804" cy="288840"/>
              <a:chOff x="7134129" y="1206373"/>
              <a:chExt cx="431747" cy="416495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7134129" y="1289910"/>
                <a:ext cx="376350" cy="33295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7200880" y="1206373"/>
                <a:ext cx="364996" cy="32142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Straight Connector 22"/>
            <p:cNvCxnSpPr/>
            <p:nvPr/>
          </p:nvCxnSpPr>
          <p:spPr>
            <a:xfrm>
              <a:off x="6348527" y="5114264"/>
              <a:ext cx="0" cy="23572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417063" y="5114264"/>
              <a:ext cx="0" cy="23573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>
            <a:xfrm>
              <a:off x="5814362" y="5814989"/>
              <a:ext cx="345198" cy="288154"/>
              <a:chOff x="6482936" y="3130692"/>
              <a:chExt cx="571080" cy="384866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 flipH="1">
                <a:off x="6482936" y="3130692"/>
                <a:ext cx="468090" cy="288999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H="1">
                <a:off x="6535725" y="3200556"/>
                <a:ext cx="518291" cy="31500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" name="TextBox 31"/>
          <p:cNvSpPr txBox="1"/>
          <p:nvPr/>
        </p:nvSpPr>
        <p:spPr>
          <a:xfrm>
            <a:off x="6489205" y="5401830"/>
            <a:ext cx="1819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t</a:t>
            </a:r>
            <a:r>
              <a:rPr lang="en-GB" sz="2000" b="1" dirty="0" smtClean="0"/>
              <a:t>ree decomposition</a:t>
            </a:r>
            <a:endParaRPr lang="en-GB" sz="2000" b="1" dirty="0"/>
          </a:p>
        </p:txBody>
      </p:sp>
      <p:sp>
        <p:nvSpPr>
          <p:cNvPr id="85" name="Text Box 2"/>
          <p:cNvSpPr txBox="1">
            <a:spLocks noChangeArrowheads="1"/>
          </p:cNvSpPr>
          <p:nvPr/>
        </p:nvSpPr>
        <p:spPr bwMode="auto">
          <a:xfrm>
            <a:off x="262695" y="738354"/>
            <a:ext cx="848551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95250"/>
            <a:r>
              <a:rPr lang="en-GB" sz="2200" dirty="0" smtClean="0">
                <a:solidFill>
                  <a:srgbClr val="00007D"/>
                </a:solidFill>
                <a:cs typeface="Times New Roman" pitchFamily="18" charset="0"/>
              </a:rPr>
              <a:t>To </a:t>
            </a:r>
            <a:r>
              <a:rPr lang="en-GB" sz="2200" dirty="0">
                <a:solidFill>
                  <a:srgbClr val="00007D"/>
                </a:solidFill>
                <a:cs typeface="Times New Roman" pitchFamily="18" charset="0"/>
              </a:rPr>
              <a:t>solve </a:t>
            </a:r>
            <a:r>
              <a:rPr lang="en-GB" sz="2200" dirty="0" smtClean="0">
                <a:solidFill>
                  <a:srgbClr val="00007D"/>
                </a:solidFill>
                <a:cs typeface="Times New Roman" pitchFamily="18" charset="0"/>
              </a:rPr>
              <a:t>this </a:t>
            </a:r>
            <a:r>
              <a:rPr lang="en-GB" sz="2200" dirty="0">
                <a:solidFill>
                  <a:srgbClr val="00007D"/>
                </a:solidFill>
                <a:cs typeface="Times New Roman" pitchFamily="18" charset="0"/>
              </a:rPr>
              <a:t>problem, we define </a:t>
            </a:r>
            <a:r>
              <a:rPr lang="en-GB" sz="2200" dirty="0" smtClean="0">
                <a:solidFill>
                  <a:srgbClr val="00007D"/>
                </a:solidFill>
                <a:cs typeface="Times New Roman" pitchFamily="18" charset="0"/>
              </a:rPr>
              <a:t>another </a:t>
            </a:r>
            <a:r>
              <a:rPr lang="en-GB" sz="2200" dirty="0">
                <a:solidFill>
                  <a:srgbClr val="00007D"/>
                </a:solidFill>
                <a:cs typeface="Times New Roman" pitchFamily="18" charset="0"/>
              </a:rPr>
              <a:t>constraint satisfaction problem </a:t>
            </a:r>
            <a:r>
              <a:rPr lang="en-GB" sz="2200" b="1" dirty="0">
                <a:solidFill>
                  <a:srgbClr val="00007D"/>
                </a:solidFill>
                <a:cs typeface="Times New Roman" pitchFamily="18" charset="0"/>
              </a:rPr>
              <a:t>whose underlying graph is the tree decomposition of</a:t>
            </a:r>
            <a:r>
              <a:rPr lang="en-GB" sz="2200" dirty="0">
                <a:solidFill>
                  <a:srgbClr val="00007D"/>
                </a:solidFill>
                <a:cs typeface="Times New Roman" pitchFamily="18" charset="0"/>
              </a:rPr>
              <a:t> </a:t>
            </a:r>
            <a:r>
              <a:rPr lang="en-GB" sz="2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GB" sz="2200" dirty="0">
                <a:solidFill>
                  <a:srgbClr val="00007D"/>
                </a:solidFill>
                <a:cs typeface="Times New Roman" pitchFamily="18" charset="0"/>
              </a:rPr>
              <a:t>, </a:t>
            </a:r>
            <a:r>
              <a:rPr lang="en-GB" sz="2200" dirty="0" smtClean="0">
                <a:solidFill>
                  <a:srgbClr val="00007D"/>
                </a:solidFill>
                <a:cs typeface="Times New Roman" pitchFamily="18" charset="0"/>
              </a:rPr>
              <a:t>where:</a:t>
            </a:r>
            <a:endParaRPr lang="en-GB" sz="2200" dirty="0">
              <a:solidFill>
                <a:srgbClr val="00007D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86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43726" y="2184740"/>
            <a:ext cx="7790674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0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Compact Representations</a:t>
            </a:r>
          </a:p>
          <a:p>
            <a:pPr algn="ctr"/>
            <a:r>
              <a:rPr lang="en-GB" sz="25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4.</a:t>
            </a:r>
            <a:r>
              <a:rPr lang="en-GB" sz="2500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 Agent-type Representation</a:t>
            </a:r>
            <a:endParaRPr lang="en-GB" sz="25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70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92369" y="120099"/>
            <a:ext cx="841423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Agent-type Representation</a:t>
            </a:r>
            <a:endParaRPr lang="en-GB" sz="22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526909" y="985937"/>
            <a:ext cx="3271647" cy="900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95250">
              <a:lnSpc>
                <a:spcPts val="2100"/>
              </a:lnSpc>
            </a:pPr>
            <a:r>
              <a:rPr lang="en-GB" sz="2200" dirty="0" smtClean="0">
                <a:solidFill>
                  <a:srgbClr val="00007D"/>
                </a:solidFill>
                <a:latin typeface="+mj-lt"/>
                <a:cs typeface="Times New Roman" pitchFamily="18" charset="0"/>
              </a:rPr>
              <a:t>In the general case: each agent is considered to be unique.</a:t>
            </a:r>
            <a:endParaRPr lang="en-GB" sz="2200" dirty="0">
              <a:solidFill>
                <a:srgbClr val="00007D"/>
              </a:solidFill>
              <a:latin typeface="+mj-lt"/>
              <a:cs typeface="Times New Roman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329983" y="2361202"/>
            <a:ext cx="309464" cy="941006"/>
            <a:chOff x="446932" y="2597864"/>
            <a:chExt cx="309464" cy="941006"/>
          </a:xfrm>
        </p:grpSpPr>
        <p:grpSp>
          <p:nvGrpSpPr>
            <p:cNvPr id="8" name="Group 820"/>
            <p:cNvGrpSpPr>
              <a:grpSpLocks/>
            </p:cNvGrpSpPr>
            <p:nvPr/>
          </p:nvGrpSpPr>
          <p:grpSpPr bwMode="auto">
            <a:xfrm>
              <a:off x="452587" y="2597864"/>
              <a:ext cx="288924" cy="722311"/>
              <a:chOff x="3288" y="2024"/>
              <a:chExt cx="137" cy="381"/>
            </a:xfrm>
          </p:grpSpPr>
          <p:sp>
            <p:nvSpPr>
              <p:cNvPr id="10" name="Rectangle 821"/>
              <p:cNvSpPr>
                <a:spLocks noChangeArrowheads="1"/>
              </p:cNvSpPr>
              <p:nvPr/>
            </p:nvSpPr>
            <p:spPr bwMode="auto">
              <a:xfrm>
                <a:off x="3326" y="2105"/>
                <a:ext cx="63" cy="12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Freeform 822"/>
              <p:cNvSpPr>
                <a:spLocks/>
              </p:cNvSpPr>
              <p:nvPr/>
            </p:nvSpPr>
            <p:spPr bwMode="auto">
              <a:xfrm>
                <a:off x="3319" y="2024"/>
                <a:ext cx="77" cy="86"/>
              </a:xfrm>
              <a:custGeom>
                <a:avLst/>
                <a:gdLst/>
                <a:ahLst/>
                <a:cxnLst>
                  <a:cxn ang="0">
                    <a:pos x="123" y="224"/>
                  </a:cxn>
                  <a:cxn ang="0">
                    <a:pos x="140" y="221"/>
                  </a:cxn>
                  <a:cxn ang="0">
                    <a:pos x="156" y="216"/>
                  </a:cxn>
                  <a:cxn ang="0">
                    <a:pos x="170" y="209"/>
                  </a:cxn>
                  <a:cxn ang="0">
                    <a:pos x="184" y="199"/>
                  </a:cxn>
                  <a:cxn ang="0">
                    <a:pos x="195" y="188"/>
                  </a:cxn>
                  <a:cxn ang="0">
                    <a:pos x="206" y="176"/>
                  </a:cxn>
                  <a:cxn ang="0">
                    <a:pos x="214" y="162"/>
                  </a:cxn>
                  <a:cxn ang="0">
                    <a:pos x="220" y="146"/>
                  </a:cxn>
                  <a:cxn ang="0">
                    <a:pos x="223" y="129"/>
                  </a:cxn>
                  <a:cxn ang="0">
                    <a:pos x="224" y="112"/>
                  </a:cxn>
                  <a:cxn ang="0">
                    <a:pos x="223" y="95"/>
                  </a:cxn>
                  <a:cxn ang="0">
                    <a:pos x="220" y="79"/>
                  </a:cxn>
                  <a:cxn ang="0">
                    <a:pos x="214" y="64"/>
                  </a:cxn>
                  <a:cxn ang="0">
                    <a:pos x="206" y="50"/>
                  </a:cxn>
                  <a:cxn ang="0">
                    <a:pos x="195" y="37"/>
                  </a:cxn>
                  <a:cxn ang="0">
                    <a:pos x="184" y="26"/>
                  </a:cxn>
                  <a:cxn ang="0">
                    <a:pos x="170" y="16"/>
                  </a:cxn>
                  <a:cxn ang="0">
                    <a:pos x="156" y="9"/>
                  </a:cxn>
                  <a:cxn ang="0">
                    <a:pos x="140" y="3"/>
                  </a:cxn>
                  <a:cxn ang="0">
                    <a:pos x="123" y="0"/>
                  </a:cxn>
                  <a:cxn ang="0">
                    <a:pos x="106" y="0"/>
                  </a:cxn>
                  <a:cxn ang="0">
                    <a:pos x="89" y="2"/>
                  </a:cxn>
                  <a:cxn ang="0">
                    <a:pos x="73" y="6"/>
                  </a:cxn>
                  <a:cxn ang="0">
                    <a:pos x="58" y="14"/>
                  </a:cxn>
                  <a:cxn ang="0">
                    <a:pos x="45" y="22"/>
                  </a:cxn>
                  <a:cxn ang="0">
                    <a:pos x="33" y="33"/>
                  </a:cxn>
                  <a:cxn ang="0">
                    <a:pos x="22" y="45"/>
                  </a:cxn>
                  <a:cxn ang="0">
                    <a:pos x="13" y="59"/>
                  </a:cxn>
                  <a:cxn ang="0">
                    <a:pos x="6" y="73"/>
                  </a:cxn>
                  <a:cxn ang="0">
                    <a:pos x="2" y="90"/>
                  </a:cxn>
                  <a:cxn ang="0">
                    <a:pos x="0" y="107"/>
                  </a:cxn>
                  <a:cxn ang="0">
                    <a:pos x="0" y="125"/>
                  </a:cxn>
                  <a:cxn ang="0">
                    <a:pos x="3" y="140"/>
                  </a:cxn>
                  <a:cxn ang="0">
                    <a:pos x="8" y="156"/>
                  </a:cxn>
                  <a:cxn ang="0">
                    <a:pos x="16" y="171"/>
                  </a:cxn>
                  <a:cxn ang="0">
                    <a:pos x="25" y="184"/>
                  </a:cxn>
                  <a:cxn ang="0">
                    <a:pos x="36" y="196"/>
                  </a:cxn>
                  <a:cxn ang="0">
                    <a:pos x="48" y="206"/>
                  </a:cxn>
                  <a:cxn ang="0">
                    <a:pos x="63" y="213"/>
                  </a:cxn>
                  <a:cxn ang="0">
                    <a:pos x="78" y="220"/>
                  </a:cxn>
                  <a:cxn ang="0">
                    <a:pos x="95" y="224"/>
                  </a:cxn>
                  <a:cxn ang="0">
                    <a:pos x="112" y="224"/>
                  </a:cxn>
                </a:cxnLst>
                <a:rect l="0" t="0" r="r" b="b"/>
                <a:pathLst>
                  <a:path w="224" h="224">
                    <a:moveTo>
                      <a:pt x="112" y="224"/>
                    </a:moveTo>
                    <a:lnTo>
                      <a:pt x="117" y="224"/>
                    </a:lnTo>
                    <a:lnTo>
                      <a:pt x="123" y="224"/>
                    </a:lnTo>
                    <a:lnTo>
                      <a:pt x="129" y="224"/>
                    </a:lnTo>
                    <a:lnTo>
                      <a:pt x="134" y="223"/>
                    </a:lnTo>
                    <a:lnTo>
                      <a:pt x="140" y="221"/>
                    </a:lnTo>
                    <a:lnTo>
                      <a:pt x="145" y="220"/>
                    </a:lnTo>
                    <a:lnTo>
                      <a:pt x="151" y="218"/>
                    </a:lnTo>
                    <a:lnTo>
                      <a:pt x="156" y="216"/>
                    </a:lnTo>
                    <a:lnTo>
                      <a:pt x="161" y="213"/>
                    </a:lnTo>
                    <a:lnTo>
                      <a:pt x="165" y="212"/>
                    </a:lnTo>
                    <a:lnTo>
                      <a:pt x="170" y="209"/>
                    </a:lnTo>
                    <a:lnTo>
                      <a:pt x="175" y="206"/>
                    </a:lnTo>
                    <a:lnTo>
                      <a:pt x="179" y="202"/>
                    </a:lnTo>
                    <a:lnTo>
                      <a:pt x="184" y="199"/>
                    </a:lnTo>
                    <a:lnTo>
                      <a:pt x="187" y="196"/>
                    </a:lnTo>
                    <a:lnTo>
                      <a:pt x="192" y="192"/>
                    </a:lnTo>
                    <a:lnTo>
                      <a:pt x="195" y="188"/>
                    </a:lnTo>
                    <a:lnTo>
                      <a:pt x="198" y="184"/>
                    </a:lnTo>
                    <a:lnTo>
                      <a:pt x="203" y="179"/>
                    </a:lnTo>
                    <a:lnTo>
                      <a:pt x="206" y="176"/>
                    </a:lnTo>
                    <a:lnTo>
                      <a:pt x="207" y="171"/>
                    </a:lnTo>
                    <a:lnTo>
                      <a:pt x="210" y="167"/>
                    </a:lnTo>
                    <a:lnTo>
                      <a:pt x="214" y="162"/>
                    </a:lnTo>
                    <a:lnTo>
                      <a:pt x="215" y="156"/>
                    </a:lnTo>
                    <a:lnTo>
                      <a:pt x="218" y="151"/>
                    </a:lnTo>
                    <a:lnTo>
                      <a:pt x="220" y="146"/>
                    </a:lnTo>
                    <a:lnTo>
                      <a:pt x="221" y="140"/>
                    </a:lnTo>
                    <a:lnTo>
                      <a:pt x="221" y="135"/>
                    </a:lnTo>
                    <a:lnTo>
                      <a:pt x="223" y="129"/>
                    </a:lnTo>
                    <a:lnTo>
                      <a:pt x="224" y="125"/>
                    </a:lnTo>
                    <a:lnTo>
                      <a:pt x="224" y="118"/>
                    </a:lnTo>
                    <a:lnTo>
                      <a:pt x="224" y="112"/>
                    </a:lnTo>
                    <a:lnTo>
                      <a:pt x="224" y="107"/>
                    </a:lnTo>
                    <a:lnTo>
                      <a:pt x="224" y="101"/>
                    </a:lnTo>
                    <a:lnTo>
                      <a:pt x="223" y="95"/>
                    </a:lnTo>
                    <a:lnTo>
                      <a:pt x="221" y="90"/>
                    </a:lnTo>
                    <a:lnTo>
                      <a:pt x="221" y="84"/>
                    </a:lnTo>
                    <a:lnTo>
                      <a:pt x="220" y="79"/>
                    </a:lnTo>
                    <a:lnTo>
                      <a:pt x="218" y="73"/>
                    </a:lnTo>
                    <a:lnTo>
                      <a:pt x="215" y="69"/>
                    </a:lnTo>
                    <a:lnTo>
                      <a:pt x="214" y="64"/>
                    </a:lnTo>
                    <a:lnTo>
                      <a:pt x="210" y="59"/>
                    </a:lnTo>
                    <a:lnTo>
                      <a:pt x="207" y="55"/>
                    </a:lnTo>
                    <a:lnTo>
                      <a:pt x="206" y="50"/>
                    </a:lnTo>
                    <a:lnTo>
                      <a:pt x="203" y="45"/>
                    </a:lnTo>
                    <a:lnTo>
                      <a:pt x="198" y="40"/>
                    </a:lnTo>
                    <a:lnTo>
                      <a:pt x="195" y="37"/>
                    </a:lnTo>
                    <a:lnTo>
                      <a:pt x="192" y="33"/>
                    </a:lnTo>
                    <a:lnTo>
                      <a:pt x="187" y="30"/>
                    </a:lnTo>
                    <a:lnTo>
                      <a:pt x="184" y="26"/>
                    </a:lnTo>
                    <a:lnTo>
                      <a:pt x="179" y="22"/>
                    </a:lnTo>
                    <a:lnTo>
                      <a:pt x="175" y="19"/>
                    </a:lnTo>
                    <a:lnTo>
                      <a:pt x="170" y="16"/>
                    </a:lnTo>
                    <a:lnTo>
                      <a:pt x="165" y="14"/>
                    </a:lnTo>
                    <a:lnTo>
                      <a:pt x="161" y="11"/>
                    </a:lnTo>
                    <a:lnTo>
                      <a:pt x="156" y="9"/>
                    </a:lnTo>
                    <a:lnTo>
                      <a:pt x="151" y="6"/>
                    </a:lnTo>
                    <a:lnTo>
                      <a:pt x="145" y="5"/>
                    </a:lnTo>
                    <a:lnTo>
                      <a:pt x="140" y="3"/>
                    </a:lnTo>
                    <a:lnTo>
                      <a:pt x="134" y="2"/>
                    </a:lnTo>
                    <a:lnTo>
                      <a:pt x="129" y="2"/>
                    </a:lnTo>
                    <a:lnTo>
                      <a:pt x="123" y="0"/>
                    </a:lnTo>
                    <a:lnTo>
                      <a:pt x="117" y="0"/>
                    </a:lnTo>
                    <a:lnTo>
                      <a:pt x="112" y="0"/>
                    </a:lnTo>
                    <a:lnTo>
                      <a:pt x="106" y="0"/>
                    </a:lnTo>
                    <a:lnTo>
                      <a:pt x="100" y="0"/>
                    </a:lnTo>
                    <a:lnTo>
                      <a:pt x="95" y="2"/>
                    </a:lnTo>
                    <a:lnTo>
                      <a:pt x="89" y="2"/>
                    </a:lnTo>
                    <a:lnTo>
                      <a:pt x="84" y="3"/>
                    </a:lnTo>
                    <a:lnTo>
                      <a:pt x="78" y="5"/>
                    </a:lnTo>
                    <a:lnTo>
                      <a:pt x="73" y="6"/>
                    </a:lnTo>
                    <a:lnTo>
                      <a:pt x="69" y="9"/>
                    </a:lnTo>
                    <a:lnTo>
                      <a:pt x="63" y="11"/>
                    </a:lnTo>
                    <a:lnTo>
                      <a:pt x="58" y="14"/>
                    </a:lnTo>
                    <a:lnTo>
                      <a:pt x="53" y="16"/>
                    </a:lnTo>
                    <a:lnTo>
                      <a:pt x="48" y="19"/>
                    </a:lnTo>
                    <a:lnTo>
                      <a:pt x="45" y="22"/>
                    </a:lnTo>
                    <a:lnTo>
                      <a:pt x="41" y="26"/>
                    </a:lnTo>
                    <a:lnTo>
                      <a:pt x="36" y="30"/>
                    </a:lnTo>
                    <a:lnTo>
                      <a:pt x="33" y="33"/>
                    </a:lnTo>
                    <a:lnTo>
                      <a:pt x="28" y="37"/>
                    </a:lnTo>
                    <a:lnTo>
                      <a:pt x="25" y="40"/>
                    </a:lnTo>
                    <a:lnTo>
                      <a:pt x="22" y="45"/>
                    </a:lnTo>
                    <a:lnTo>
                      <a:pt x="19" y="50"/>
                    </a:lnTo>
                    <a:lnTo>
                      <a:pt x="16" y="55"/>
                    </a:lnTo>
                    <a:lnTo>
                      <a:pt x="13" y="59"/>
                    </a:lnTo>
                    <a:lnTo>
                      <a:pt x="11" y="64"/>
                    </a:lnTo>
                    <a:lnTo>
                      <a:pt x="8" y="69"/>
                    </a:lnTo>
                    <a:lnTo>
                      <a:pt x="6" y="73"/>
                    </a:lnTo>
                    <a:lnTo>
                      <a:pt x="5" y="79"/>
                    </a:lnTo>
                    <a:lnTo>
                      <a:pt x="3" y="84"/>
                    </a:lnTo>
                    <a:lnTo>
                      <a:pt x="2" y="90"/>
                    </a:lnTo>
                    <a:lnTo>
                      <a:pt x="2" y="95"/>
                    </a:lnTo>
                    <a:lnTo>
                      <a:pt x="0" y="101"/>
                    </a:lnTo>
                    <a:lnTo>
                      <a:pt x="0" y="107"/>
                    </a:lnTo>
                    <a:lnTo>
                      <a:pt x="0" y="112"/>
                    </a:lnTo>
                    <a:lnTo>
                      <a:pt x="0" y="118"/>
                    </a:lnTo>
                    <a:lnTo>
                      <a:pt x="0" y="125"/>
                    </a:lnTo>
                    <a:lnTo>
                      <a:pt x="2" y="129"/>
                    </a:lnTo>
                    <a:lnTo>
                      <a:pt x="2" y="135"/>
                    </a:lnTo>
                    <a:lnTo>
                      <a:pt x="3" y="140"/>
                    </a:lnTo>
                    <a:lnTo>
                      <a:pt x="5" y="146"/>
                    </a:lnTo>
                    <a:lnTo>
                      <a:pt x="6" y="151"/>
                    </a:lnTo>
                    <a:lnTo>
                      <a:pt x="8" y="156"/>
                    </a:lnTo>
                    <a:lnTo>
                      <a:pt x="11" y="162"/>
                    </a:lnTo>
                    <a:lnTo>
                      <a:pt x="13" y="167"/>
                    </a:lnTo>
                    <a:lnTo>
                      <a:pt x="16" y="171"/>
                    </a:lnTo>
                    <a:lnTo>
                      <a:pt x="19" y="176"/>
                    </a:lnTo>
                    <a:lnTo>
                      <a:pt x="22" y="179"/>
                    </a:lnTo>
                    <a:lnTo>
                      <a:pt x="25" y="184"/>
                    </a:lnTo>
                    <a:lnTo>
                      <a:pt x="28" y="188"/>
                    </a:lnTo>
                    <a:lnTo>
                      <a:pt x="33" y="192"/>
                    </a:lnTo>
                    <a:lnTo>
                      <a:pt x="36" y="196"/>
                    </a:lnTo>
                    <a:lnTo>
                      <a:pt x="41" y="199"/>
                    </a:lnTo>
                    <a:lnTo>
                      <a:pt x="45" y="202"/>
                    </a:lnTo>
                    <a:lnTo>
                      <a:pt x="48" y="206"/>
                    </a:lnTo>
                    <a:lnTo>
                      <a:pt x="53" y="209"/>
                    </a:lnTo>
                    <a:lnTo>
                      <a:pt x="58" y="212"/>
                    </a:lnTo>
                    <a:lnTo>
                      <a:pt x="63" y="213"/>
                    </a:lnTo>
                    <a:lnTo>
                      <a:pt x="69" y="216"/>
                    </a:lnTo>
                    <a:lnTo>
                      <a:pt x="73" y="218"/>
                    </a:lnTo>
                    <a:lnTo>
                      <a:pt x="78" y="220"/>
                    </a:lnTo>
                    <a:lnTo>
                      <a:pt x="84" y="221"/>
                    </a:lnTo>
                    <a:lnTo>
                      <a:pt x="89" y="223"/>
                    </a:lnTo>
                    <a:lnTo>
                      <a:pt x="95" y="224"/>
                    </a:lnTo>
                    <a:lnTo>
                      <a:pt x="100" y="224"/>
                    </a:lnTo>
                    <a:lnTo>
                      <a:pt x="106" y="224"/>
                    </a:lnTo>
                    <a:lnTo>
                      <a:pt x="112" y="224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Freeform 823"/>
              <p:cNvSpPr>
                <a:spLocks/>
              </p:cNvSpPr>
              <p:nvPr/>
            </p:nvSpPr>
            <p:spPr bwMode="auto">
              <a:xfrm>
                <a:off x="3288" y="2102"/>
                <a:ext cx="137" cy="303"/>
              </a:xfrm>
              <a:custGeom>
                <a:avLst/>
                <a:gdLst/>
                <a:ahLst/>
                <a:cxnLst>
                  <a:cxn ang="0">
                    <a:pos x="188" y="472"/>
                  </a:cxn>
                  <a:cxn ang="0">
                    <a:pos x="188" y="788"/>
                  </a:cxn>
                  <a:cxn ang="0">
                    <a:pos x="65" y="788"/>
                  </a:cxn>
                  <a:cxn ang="0">
                    <a:pos x="114" y="757"/>
                  </a:cxn>
                  <a:cxn ang="0">
                    <a:pos x="83" y="431"/>
                  </a:cxn>
                  <a:cxn ang="0">
                    <a:pos x="28" y="431"/>
                  </a:cxn>
                  <a:cxn ang="0">
                    <a:pos x="0" y="75"/>
                  </a:cxn>
                  <a:cxn ang="0">
                    <a:pos x="114" y="19"/>
                  </a:cxn>
                  <a:cxn ang="0">
                    <a:pos x="148" y="0"/>
                  </a:cxn>
                  <a:cxn ang="0">
                    <a:pos x="198" y="308"/>
                  </a:cxn>
                  <a:cxn ang="0">
                    <a:pos x="248" y="0"/>
                  </a:cxn>
                  <a:cxn ang="0">
                    <a:pos x="282" y="19"/>
                  </a:cxn>
                  <a:cxn ang="0">
                    <a:pos x="394" y="75"/>
                  </a:cxn>
                  <a:cxn ang="0">
                    <a:pos x="366" y="431"/>
                  </a:cxn>
                  <a:cxn ang="0">
                    <a:pos x="311" y="431"/>
                  </a:cxn>
                  <a:cxn ang="0">
                    <a:pos x="282" y="757"/>
                  </a:cxn>
                  <a:cxn ang="0">
                    <a:pos x="329" y="788"/>
                  </a:cxn>
                  <a:cxn ang="0">
                    <a:pos x="210" y="788"/>
                  </a:cxn>
                  <a:cxn ang="0">
                    <a:pos x="210" y="472"/>
                  </a:cxn>
                  <a:cxn ang="0">
                    <a:pos x="188" y="472"/>
                  </a:cxn>
                </a:cxnLst>
                <a:rect l="0" t="0" r="r" b="b"/>
                <a:pathLst>
                  <a:path w="394" h="788">
                    <a:moveTo>
                      <a:pt x="188" y="472"/>
                    </a:moveTo>
                    <a:lnTo>
                      <a:pt x="188" y="788"/>
                    </a:lnTo>
                    <a:lnTo>
                      <a:pt x="65" y="788"/>
                    </a:lnTo>
                    <a:lnTo>
                      <a:pt x="114" y="757"/>
                    </a:lnTo>
                    <a:lnTo>
                      <a:pt x="83" y="431"/>
                    </a:lnTo>
                    <a:lnTo>
                      <a:pt x="28" y="431"/>
                    </a:lnTo>
                    <a:lnTo>
                      <a:pt x="0" y="75"/>
                    </a:lnTo>
                    <a:lnTo>
                      <a:pt x="114" y="19"/>
                    </a:lnTo>
                    <a:lnTo>
                      <a:pt x="148" y="0"/>
                    </a:lnTo>
                    <a:lnTo>
                      <a:pt x="198" y="308"/>
                    </a:lnTo>
                    <a:lnTo>
                      <a:pt x="248" y="0"/>
                    </a:lnTo>
                    <a:lnTo>
                      <a:pt x="282" y="19"/>
                    </a:lnTo>
                    <a:lnTo>
                      <a:pt x="394" y="75"/>
                    </a:lnTo>
                    <a:lnTo>
                      <a:pt x="366" y="431"/>
                    </a:lnTo>
                    <a:lnTo>
                      <a:pt x="311" y="431"/>
                    </a:lnTo>
                    <a:lnTo>
                      <a:pt x="282" y="757"/>
                    </a:lnTo>
                    <a:lnTo>
                      <a:pt x="329" y="788"/>
                    </a:lnTo>
                    <a:lnTo>
                      <a:pt x="210" y="788"/>
                    </a:lnTo>
                    <a:lnTo>
                      <a:pt x="210" y="472"/>
                    </a:lnTo>
                    <a:lnTo>
                      <a:pt x="188" y="472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Freeform 824"/>
              <p:cNvSpPr>
                <a:spLocks/>
              </p:cNvSpPr>
              <p:nvPr/>
            </p:nvSpPr>
            <p:spPr bwMode="auto">
              <a:xfrm>
                <a:off x="3349" y="2115"/>
                <a:ext cx="16" cy="8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31"/>
                  </a:cxn>
                  <a:cxn ang="0">
                    <a:pos x="4" y="86"/>
                  </a:cxn>
                  <a:cxn ang="0">
                    <a:pos x="22" y="214"/>
                  </a:cxn>
                  <a:cxn ang="0">
                    <a:pos x="42" y="86"/>
                  </a:cxn>
                  <a:cxn ang="0">
                    <a:pos x="25" y="31"/>
                  </a:cxn>
                  <a:cxn ang="0">
                    <a:pos x="47" y="0"/>
                  </a:cxn>
                  <a:cxn ang="0">
                    <a:pos x="0" y="0"/>
                  </a:cxn>
                </a:cxnLst>
                <a:rect l="0" t="0" r="r" b="b"/>
                <a:pathLst>
                  <a:path w="47" h="214">
                    <a:moveTo>
                      <a:pt x="0" y="0"/>
                    </a:moveTo>
                    <a:lnTo>
                      <a:pt x="19" y="31"/>
                    </a:lnTo>
                    <a:lnTo>
                      <a:pt x="4" y="86"/>
                    </a:lnTo>
                    <a:lnTo>
                      <a:pt x="22" y="214"/>
                    </a:lnTo>
                    <a:lnTo>
                      <a:pt x="42" y="86"/>
                    </a:lnTo>
                    <a:lnTo>
                      <a:pt x="25" y="31"/>
                    </a:lnTo>
                    <a:lnTo>
                      <a:pt x="4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" name="Text Box 940"/>
            <p:cNvSpPr txBox="1">
              <a:spLocks noChangeArrowheads="1"/>
            </p:cNvSpPr>
            <p:nvPr/>
          </p:nvSpPr>
          <p:spPr bwMode="auto">
            <a:xfrm>
              <a:off x="446932" y="3323426"/>
              <a:ext cx="30946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rtl="0">
                <a:spcBef>
                  <a:spcPct val="50000"/>
                </a:spcBef>
              </a:pPr>
              <a:r>
                <a:rPr lang="en-US" sz="1400" b="1" dirty="0" smtClean="0">
                  <a:solidFill>
                    <a:srgbClr val="0070C0"/>
                  </a:solidFill>
                  <a:latin typeface="Lucida Fax" pitchFamily="18" charset="0"/>
                  <a:cs typeface="Times New Roman" pitchFamily="18" charset="0"/>
                </a:rPr>
                <a:t>a</a:t>
              </a:r>
              <a:r>
                <a:rPr lang="en-US" sz="2000" b="1" baseline="-25000" dirty="0" smtClean="0">
                  <a:solidFill>
                    <a:srgbClr val="0070C0"/>
                  </a:solidFill>
                  <a:latin typeface="Lucida Fax" pitchFamily="18" charset="0"/>
                  <a:cs typeface="Times New Roman" pitchFamily="18" charset="0"/>
                </a:rPr>
                <a:t>1</a:t>
              </a:r>
              <a:endParaRPr lang="en-GB" sz="2000" b="1" baseline="-25000" dirty="0">
                <a:solidFill>
                  <a:srgbClr val="0070C0"/>
                </a:solidFill>
                <a:latin typeface="Lucida Fax" pitchFamily="18" charset="0"/>
                <a:cs typeface="Times New Roman" pitchFamily="18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736484" y="2389779"/>
            <a:ext cx="309464" cy="941210"/>
            <a:chOff x="3218931" y="2557871"/>
            <a:chExt cx="309464" cy="941210"/>
          </a:xfrm>
        </p:grpSpPr>
        <p:grpSp>
          <p:nvGrpSpPr>
            <p:cNvPr id="15" name="Group 14"/>
            <p:cNvGrpSpPr/>
            <p:nvPr/>
          </p:nvGrpSpPr>
          <p:grpSpPr>
            <a:xfrm>
              <a:off x="3221613" y="2557871"/>
              <a:ext cx="288925" cy="722312"/>
              <a:chOff x="6472238" y="1370809"/>
              <a:chExt cx="288925" cy="722312"/>
            </a:xfrm>
          </p:grpSpPr>
          <p:sp>
            <p:nvSpPr>
              <p:cNvPr id="17" name="Rectangle 821"/>
              <p:cNvSpPr>
                <a:spLocks noChangeArrowheads="1"/>
              </p:cNvSpPr>
              <p:nvPr/>
            </p:nvSpPr>
            <p:spPr bwMode="auto">
              <a:xfrm>
                <a:off x="6552378" y="1524371"/>
                <a:ext cx="132863" cy="23508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Freeform 822"/>
              <p:cNvSpPr>
                <a:spLocks/>
              </p:cNvSpPr>
              <p:nvPr/>
            </p:nvSpPr>
            <p:spPr bwMode="auto">
              <a:xfrm>
                <a:off x="6537615" y="1370809"/>
                <a:ext cx="162389" cy="163042"/>
              </a:xfrm>
              <a:custGeom>
                <a:avLst/>
                <a:gdLst/>
                <a:ahLst/>
                <a:cxnLst>
                  <a:cxn ang="0">
                    <a:pos x="123" y="224"/>
                  </a:cxn>
                  <a:cxn ang="0">
                    <a:pos x="140" y="221"/>
                  </a:cxn>
                  <a:cxn ang="0">
                    <a:pos x="156" y="216"/>
                  </a:cxn>
                  <a:cxn ang="0">
                    <a:pos x="170" y="209"/>
                  </a:cxn>
                  <a:cxn ang="0">
                    <a:pos x="184" y="199"/>
                  </a:cxn>
                  <a:cxn ang="0">
                    <a:pos x="195" y="188"/>
                  </a:cxn>
                  <a:cxn ang="0">
                    <a:pos x="206" y="176"/>
                  </a:cxn>
                  <a:cxn ang="0">
                    <a:pos x="214" y="162"/>
                  </a:cxn>
                  <a:cxn ang="0">
                    <a:pos x="220" y="146"/>
                  </a:cxn>
                  <a:cxn ang="0">
                    <a:pos x="223" y="129"/>
                  </a:cxn>
                  <a:cxn ang="0">
                    <a:pos x="224" y="112"/>
                  </a:cxn>
                  <a:cxn ang="0">
                    <a:pos x="223" y="95"/>
                  </a:cxn>
                  <a:cxn ang="0">
                    <a:pos x="220" y="79"/>
                  </a:cxn>
                  <a:cxn ang="0">
                    <a:pos x="214" y="64"/>
                  </a:cxn>
                  <a:cxn ang="0">
                    <a:pos x="206" y="50"/>
                  </a:cxn>
                  <a:cxn ang="0">
                    <a:pos x="195" y="37"/>
                  </a:cxn>
                  <a:cxn ang="0">
                    <a:pos x="184" y="26"/>
                  </a:cxn>
                  <a:cxn ang="0">
                    <a:pos x="170" y="16"/>
                  </a:cxn>
                  <a:cxn ang="0">
                    <a:pos x="156" y="9"/>
                  </a:cxn>
                  <a:cxn ang="0">
                    <a:pos x="140" y="3"/>
                  </a:cxn>
                  <a:cxn ang="0">
                    <a:pos x="123" y="0"/>
                  </a:cxn>
                  <a:cxn ang="0">
                    <a:pos x="106" y="0"/>
                  </a:cxn>
                  <a:cxn ang="0">
                    <a:pos x="89" y="2"/>
                  </a:cxn>
                  <a:cxn ang="0">
                    <a:pos x="73" y="6"/>
                  </a:cxn>
                  <a:cxn ang="0">
                    <a:pos x="58" y="14"/>
                  </a:cxn>
                  <a:cxn ang="0">
                    <a:pos x="45" y="22"/>
                  </a:cxn>
                  <a:cxn ang="0">
                    <a:pos x="33" y="33"/>
                  </a:cxn>
                  <a:cxn ang="0">
                    <a:pos x="22" y="45"/>
                  </a:cxn>
                  <a:cxn ang="0">
                    <a:pos x="13" y="59"/>
                  </a:cxn>
                  <a:cxn ang="0">
                    <a:pos x="6" y="73"/>
                  </a:cxn>
                  <a:cxn ang="0">
                    <a:pos x="2" y="90"/>
                  </a:cxn>
                  <a:cxn ang="0">
                    <a:pos x="0" y="107"/>
                  </a:cxn>
                  <a:cxn ang="0">
                    <a:pos x="0" y="125"/>
                  </a:cxn>
                  <a:cxn ang="0">
                    <a:pos x="3" y="140"/>
                  </a:cxn>
                  <a:cxn ang="0">
                    <a:pos x="8" y="156"/>
                  </a:cxn>
                  <a:cxn ang="0">
                    <a:pos x="16" y="171"/>
                  </a:cxn>
                  <a:cxn ang="0">
                    <a:pos x="25" y="184"/>
                  </a:cxn>
                  <a:cxn ang="0">
                    <a:pos x="36" y="196"/>
                  </a:cxn>
                  <a:cxn ang="0">
                    <a:pos x="48" y="206"/>
                  </a:cxn>
                  <a:cxn ang="0">
                    <a:pos x="63" y="213"/>
                  </a:cxn>
                  <a:cxn ang="0">
                    <a:pos x="78" y="220"/>
                  </a:cxn>
                  <a:cxn ang="0">
                    <a:pos x="95" y="224"/>
                  </a:cxn>
                  <a:cxn ang="0">
                    <a:pos x="112" y="224"/>
                  </a:cxn>
                </a:cxnLst>
                <a:rect l="0" t="0" r="r" b="b"/>
                <a:pathLst>
                  <a:path w="224" h="224">
                    <a:moveTo>
                      <a:pt x="112" y="224"/>
                    </a:moveTo>
                    <a:lnTo>
                      <a:pt x="117" y="224"/>
                    </a:lnTo>
                    <a:lnTo>
                      <a:pt x="123" y="224"/>
                    </a:lnTo>
                    <a:lnTo>
                      <a:pt x="129" y="224"/>
                    </a:lnTo>
                    <a:lnTo>
                      <a:pt x="134" y="223"/>
                    </a:lnTo>
                    <a:lnTo>
                      <a:pt x="140" y="221"/>
                    </a:lnTo>
                    <a:lnTo>
                      <a:pt x="145" y="220"/>
                    </a:lnTo>
                    <a:lnTo>
                      <a:pt x="151" y="218"/>
                    </a:lnTo>
                    <a:lnTo>
                      <a:pt x="156" y="216"/>
                    </a:lnTo>
                    <a:lnTo>
                      <a:pt x="161" y="213"/>
                    </a:lnTo>
                    <a:lnTo>
                      <a:pt x="165" y="212"/>
                    </a:lnTo>
                    <a:lnTo>
                      <a:pt x="170" y="209"/>
                    </a:lnTo>
                    <a:lnTo>
                      <a:pt x="175" y="206"/>
                    </a:lnTo>
                    <a:lnTo>
                      <a:pt x="179" y="202"/>
                    </a:lnTo>
                    <a:lnTo>
                      <a:pt x="184" y="199"/>
                    </a:lnTo>
                    <a:lnTo>
                      <a:pt x="187" y="196"/>
                    </a:lnTo>
                    <a:lnTo>
                      <a:pt x="192" y="192"/>
                    </a:lnTo>
                    <a:lnTo>
                      <a:pt x="195" y="188"/>
                    </a:lnTo>
                    <a:lnTo>
                      <a:pt x="198" y="184"/>
                    </a:lnTo>
                    <a:lnTo>
                      <a:pt x="203" y="179"/>
                    </a:lnTo>
                    <a:lnTo>
                      <a:pt x="206" y="176"/>
                    </a:lnTo>
                    <a:lnTo>
                      <a:pt x="207" y="171"/>
                    </a:lnTo>
                    <a:lnTo>
                      <a:pt x="210" y="167"/>
                    </a:lnTo>
                    <a:lnTo>
                      <a:pt x="214" y="162"/>
                    </a:lnTo>
                    <a:lnTo>
                      <a:pt x="215" y="156"/>
                    </a:lnTo>
                    <a:lnTo>
                      <a:pt x="218" y="151"/>
                    </a:lnTo>
                    <a:lnTo>
                      <a:pt x="220" y="146"/>
                    </a:lnTo>
                    <a:lnTo>
                      <a:pt x="221" y="140"/>
                    </a:lnTo>
                    <a:lnTo>
                      <a:pt x="221" y="135"/>
                    </a:lnTo>
                    <a:lnTo>
                      <a:pt x="223" y="129"/>
                    </a:lnTo>
                    <a:lnTo>
                      <a:pt x="224" y="125"/>
                    </a:lnTo>
                    <a:lnTo>
                      <a:pt x="224" y="118"/>
                    </a:lnTo>
                    <a:lnTo>
                      <a:pt x="224" y="112"/>
                    </a:lnTo>
                    <a:lnTo>
                      <a:pt x="224" y="107"/>
                    </a:lnTo>
                    <a:lnTo>
                      <a:pt x="224" y="101"/>
                    </a:lnTo>
                    <a:lnTo>
                      <a:pt x="223" y="95"/>
                    </a:lnTo>
                    <a:lnTo>
                      <a:pt x="221" y="90"/>
                    </a:lnTo>
                    <a:lnTo>
                      <a:pt x="221" y="84"/>
                    </a:lnTo>
                    <a:lnTo>
                      <a:pt x="220" y="79"/>
                    </a:lnTo>
                    <a:lnTo>
                      <a:pt x="218" y="73"/>
                    </a:lnTo>
                    <a:lnTo>
                      <a:pt x="215" y="69"/>
                    </a:lnTo>
                    <a:lnTo>
                      <a:pt x="214" y="64"/>
                    </a:lnTo>
                    <a:lnTo>
                      <a:pt x="210" y="59"/>
                    </a:lnTo>
                    <a:lnTo>
                      <a:pt x="207" y="55"/>
                    </a:lnTo>
                    <a:lnTo>
                      <a:pt x="206" y="50"/>
                    </a:lnTo>
                    <a:lnTo>
                      <a:pt x="203" y="45"/>
                    </a:lnTo>
                    <a:lnTo>
                      <a:pt x="198" y="40"/>
                    </a:lnTo>
                    <a:lnTo>
                      <a:pt x="195" y="37"/>
                    </a:lnTo>
                    <a:lnTo>
                      <a:pt x="192" y="33"/>
                    </a:lnTo>
                    <a:lnTo>
                      <a:pt x="187" y="30"/>
                    </a:lnTo>
                    <a:lnTo>
                      <a:pt x="184" y="26"/>
                    </a:lnTo>
                    <a:lnTo>
                      <a:pt x="179" y="22"/>
                    </a:lnTo>
                    <a:lnTo>
                      <a:pt x="175" y="19"/>
                    </a:lnTo>
                    <a:lnTo>
                      <a:pt x="170" y="16"/>
                    </a:lnTo>
                    <a:lnTo>
                      <a:pt x="165" y="14"/>
                    </a:lnTo>
                    <a:lnTo>
                      <a:pt x="161" y="11"/>
                    </a:lnTo>
                    <a:lnTo>
                      <a:pt x="156" y="9"/>
                    </a:lnTo>
                    <a:lnTo>
                      <a:pt x="151" y="6"/>
                    </a:lnTo>
                    <a:lnTo>
                      <a:pt x="145" y="5"/>
                    </a:lnTo>
                    <a:lnTo>
                      <a:pt x="140" y="3"/>
                    </a:lnTo>
                    <a:lnTo>
                      <a:pt x="134" y="2"/>
                    </a:lnTo>
                    <a:lnTo>
                      <a:pt x="129" y="2"/>
                    </a:lnTo>
                    <a:lnTo>
                      <a:pt x="123" y="0"/>
                    </a:lnTo>
                    <a:lnTo>
                      <a:pt x="117" y="0"/>
                    </a:lnTo>
                    <a:lnTo>
                      <a:pt x="112" y="0"/>
                    </a:lnTo>
                    <a:lnTo>
                      <a:pt x="106" y="0"/>
                    </a:lnTo>
                    <a:lnTo>
                      <a:pt x="100" y="0"/>
                    </a:lnTo>
                    <a:lnTo>
                      <a:pt x="95" y="2"/>
                    </a:lnTo>
                    <a:lnTo>
                      <a:pt x="89" y="2"/>
                    </a:lnTo>
                    <a:lnTo>
                      <a:pt x="84" y="3"/>
                    </a:lnTo>
                    <a:lnTo>
                      <a:pt x="78" y="5"/>
                    </a:lnTo>
                    <a:lnTo>
                      <a:pt x="73" y="6"/>
                    </a:lnTo>
                    <a:lnTo>
                      <a:pt x="69" y="9"/>
                    </a:lnTo>
                    <a:lnTo>
                      <a:pt x="63" y="11"/>
                    </a:lnTo>
                    <a:lnTo>
                      <a:pt x="58" y="14"/>
                    </a:lnTo>
                    <a:lnTo>
                      <a:pt x="53" y="16"/>
                    </a:lnTo>
                    <a:lnTo>
                      <a:pt x="48" y="19"/>
                    </a:lnTo>
                    <a:lnTo>
                      <a:pt x="45" y="22"/>
                    </a:lnTo>
                    <a:lnTo>
                      <a:pt x="41" y="26"/>
                    </a:lnTo>
                    <a:lnTo>
                      <a:pt x="36" y="30"/>
                    </a:lnTo>
                    <a:lnTo>
                      <a:pt x="33" y="33"/>
                    </a:lnTo>
                    <a:lnTo>
                      <a:pt x="28" y="37"/>
                    </a:lnTo>
                    <a:lnTo>
                      <a:pt x="25" y="40"/>
                    </a:lnTo>
                    <a:lnTo>
                      <a:pt x="22" y="45"/>
                    </a:lnTo>
                    <a:lnTo>
                      <a:pt x="19" y="50"/>
                    </a:lnTo>
                    <a:lnTo>
                      <a:pt x="16" y="55"/>
                    </a:lnTo>
                    <a:lnTo>
                      <a:pt x="13" y="59"/>
                    </a:lnTo>
                    <a:lnTo>
                      <a:pt x="11" y="64"/>
                    </a:lnTo>
                    <a:lnTo>
                      <a:pt x="8" y="69"/>
                    </a:lnTo>
                    <a:lnTo>
                      <a:pt x="6" y="73"/>
                    </a:lnTo>
                    <a:lnTo>
                      <a:pt x="5" y="79"/>
                    </a:lnTo>
                    <a:lnTo>
                      <a:pt x="3" y="84"/>
                    </a:lnTo>
                    <a:lnTo>
                      <a:pt x="2" y="90"/>
                    </a:lnTo>
                    <a:lnTo>
                      <a:pt x="2" y="95"/>
                    </a:lnTo>
                    <a:lnTo>
                      <a:pt x="0" y="101"/>
                    </a:lnTo>
                    <a:lnTo>
                      <a:pt x="0" y="107"/>
                    </a:lnTo>
                    <a:lnTo>
                      <a:pt x="0" y="112"/>
                    </a:lnTo>
                    <a:lnTo>
                      <a:pt x="0" y="118"/>
                    </a:lnTo>
                    <a:lnTo>
                      <a:pt x="0" y="125"/>
                    </a:lnTo>
                    <a:lnTo>
                      <a:pt x="2" y="129"/>
                    </a:lnTo>
                    <a:lnTo>
                      <a:pt x="2" y="135"/>
                    </a:lnTo>
                    <a:lnTo>
                      <a:pt x="3" y="140"/>
                    </a:lnTo>
                    <a:lnTo>
                      <a:pt x="5" y="146"/>
                    </a:lnTo>
                    <a:lnTo>
                      <a:pt x="6" y="151"/>
                    </a:lnTo>
                    <a:lnTo>
                      <a:pt x="8" y="156"/>
                    </a:lnTo>
                    <a:lnTo>
                      <a:pt x="11" y="162"/>
                    </a:lnTo>
                    <a:lnTo>
                      <a:pt x="13" y="167"/>
                    </a:lnTo>
                    <a:lnTo>
                      <a:pt x="16" y="171"/>
                    </a:lnTo>
                    <a:lnTo>
                      <a:pt x="19" y="176"/>
                    </a:lnTo>
                    <a:lnTo>
                      <a:pt x="22" y="179"/>
                    </a:lnTo>
                    <a:lnTo>
                      <a:pt x="25" y="184"/>
                    </a:lnTo>
                    <a:lnTo>
                      <a:pt x="28" y="188"/>
                    </a:lnTo>
                    <a:lnTo>
                      <a:pt x="33" y="192"/>
                    </a:lnTo>
                    <a:lnTo>
                      <a:pt x="36" y="196"/>
                    </a:lnTo>
                    <a:lnTo>
                      <a:pt x="41" y="199"/>
                    </a:lnTo>
                    <a:lnTo>
                      <a:pt x="45" y="202"/>
                    </a:lnTo>
                    <a:lnTo>
                      <a:pt x="48" y="206"/>
                    </a:lnTo>
                    <a:lnTo>
                      <a:pt x="53" y="209"/>
                    </a:lnTo>
                    <a:lnTo>
                      <a:pt x="58" y="212"/>
                    </a:lnTo>
                    <a:lnTo>
                      <a:pt x="63" y="213"/>
                    </a:lnTo>
                    <a:lnTo>
                      <a:pt x="69" y="216"/>
                    </a:lnTo>
                    <a:lnTo>
                      <a:pt x="73" y="218"/>
                    </a:lnTo>
                    <a:lnTo>
                      <a:pt x="78" y="220"/>
                    </a:lnTo>
                    <a:lnTo>
                      <a:pt x="84" y="221"/>
                    </a:lnTo>
                    <a:lnTo>
                      <a:pt x="89" y="223"/>
                    </a:lnTo>
                    <a:lnTo>
                      <a:pt x="95" y="224"/>
                    </a:lnTo>
                    <a:lnTo>
                      <a:pt x="100" y="224"/>
                    </a:lnTo>
                    <a:lnTo>
                      <a:pt x="106" y="224"/>
                    </a:lnTo>
                    <a:lnTo>
                      <a:pt x="112" y="224"/>
                    </a:lnTo>
                    <a:close/>
                  </a:path>
                </a:pathLst>
              </a:cu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Freeform 823"/>
              <p:cNvSpPr>
                <a:spLocks/>
              </p:cNvSpPr>
              <p:nvPr/>
            </p:nvSpPr>
            <p:spPr bwMode="auto">
              <a:xfrm>
                <a:off x="6472238" y="1518684"/>
                <a:ext cx="288925" cy="574437"/>
              </a:xfrm>
              <a:custGeom>
                <a:avLst/>
                <a:gdLst/>
                <a:ahLst/>
                <a:cxnLst>
                  <a:cxn ang="0">
                    <a:pos x="188" y="472"/>
                  </a:cxn>
                  <a:cxn ang="0">
                    <a:pos x="188" y="788"/>
                  </a:cxn>
                  <a:cxn ang="0">
                    <a:pos x="65" y="788"/>
                  </a:cxn>
                  <a:cxn ang="0">
                    <a:pos x="114" y="757"/>
                  </a:cxn>
                  <a:cxn ang="0">
                    <a:pos x="83" y="431"/>
                  </a:cxn>
                  <a:cxn ang="0">
                    <a:pos x="28" y="431"/>
                  </a:cxn>
                  <a:cxn ang="0">
                    <a:pos x="0" y="75"/>
                  </a:cxn>
                  <a:cxn ang="0">
                    <a:pos x="114" y="19"/>
                  </a:cxn>
                  <a:cxn ang="0">
                    <a:pos x="148" y="0"/>
                  </a:cxn>
                  <a:cxn ang="0">
                    <a:pos x="198" y="308"/>
                  </a:cxn>
                  <a:cxn ang="0">
                    <a:pos x="248" y="0"/>
                  </a:cxn>
                  <a:cxn ang="0">
                    <a:pos x="282" y="19"/>
                  </a:cxn>
                  <a:cxn ang="0">
                    <a:pos x="394" y="75"/>
                  </a:cxn>
                  <a:cxn ang="0">
                    <a:pos x="366" y="431"/>
                  </a:cxn>
                  <a:cxn ang="0">
                    <a:pos x="311" y="431"/>
                  </a:cxn>
                  <a:cxn ang="0">
                    <a:pos x="282" y="757"/>
                  </a:cxn>
                  <a:cxn ang="0">
                    <a:pos x="329" y="788"/>
                  </a:cxn>
                  <a:cxn ang="0">
                    <a:pos x="210" y="788"/>
                  </a:cxn>
                  <a:cxn ang="0">
                    <a:pos x="210" y="472"/>
                  </a:cxn>
                  <a:cxn ang="0">
                    <a:pos x="188" y="472"/>
                  </a:cxn>
                </a:cxnLst>
                <a:rect l="0" t="0" r="r" b="b"/>
                <a:pathLst>
                  <a:path w="394" h="788">
                    <a:moveTo>
                      <a:pt x="188" y="472"/>
                    </a:moveTo>
                    <a:lnTo>
                      <a:pt x="188" y="788"/>
                    </a:lnTo>
                    <a:lnTo>
                      <a:pt x="65" y="788"/>
                    </a:lnTo>
                    <a:lnTo>
                      <a:pt x="114" y="757"/>
                    </a:lnTo>
                    <a:lnTo>
                      <a:pt x="83" y="431"/>
                    </a:lnTo>
                    <a:lnTo>
                      <a:pt x="28" y="431"/>
                    </a:lnTo>
                    <a:lnTo>
                      <a:pt x="0" y="75"/>
                    </a:lnTo>
                    <a:lnTo>
                      <a:pt x="114" y="19"/>
                    </a:lnTo>
                    <a:lnTo>
                      <a:pt x="148" y="0"/>
                    </a:lnTo>
                    <a:lnTo>
                      <a:pt x="198" y="308"/>
                    </a:lnTo>
                    <a:lnTo>
                      <a:pt x="248" y="0"/>
                    </a:lnTo>
                    <a:lnTo>
                      <a:pt x="282" y="19"/>
                    </a:lnTo>
                    <a:lnTo>
                      <a:pt x="394" y="75"/>
                    </a:lnTo>
                    <a:lnTo>
                      <a:pt x="366" y="431"/>
                    </a:lnTo>
                    <a:lnTo>
                      <a:pt x="311" y="431"/>
                    </a:lnTo>
                    <a:lnTo>
                      <a:pt x="282" y="757"/>
                    </a:lnTo>
                    <a:lnTo>
                      <a:pt x="329" y="788"/>
                    </a:lnTo>
                    <a:lnTo>
                      <a:pt x="210" y="788"/>
                    </a:lnTo>
                    <a:lnTo>
                      <a:pt x="210" y="472"/>
                    </a:lnTo>
                    <a:lnTo>
                      <a:pt x="188" y="472"/>
                    </a:lnTo>
                    <a:close/>
                  </a:path>
                </a:pathLst>
              </a:cu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Freeform 824"/>
              <p:cNvSpPr>
                <a:spLocks/>
              </p:cNvSpPr>
              <p:nvPr/>
            </p:nvSpPr>
            <p:spPr bwMode="auto">
              <a:xfrm>
                <a:off x="6600883" y="1543330"/>
                <a:ext cx="33743" cy="1535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31"/>
                  </a:cxn>
                  <a:cxn ang="0">
                    <a:pos x="4" y="86"/>
                  </a:cxn>
                  <a:cxn ang="0">
                    <a:pos x="22" y="214"/>
                  </a:cxn>
                  <a:cxn ang="0">
                    <a:pos x="42" y="86"/>
                  </a:cxn>
                  <a:cxn ang="0">
                    <a:pos x="25" y="31"/>
                  </a:cxn>
                  <a:cxn ang="0">
                    <a:pos x="47" y="0"/>
                  </a:cxn>
                  <a:cxn ang="0">
                    <a:pos x="0" y="0"/>
                  </a:cxn>
                </a:cxnLst>
                <a:rect l="0" t="0" r="r" b="b"/>
                <a:pathLst>
                  <a:path w="47" h="214">
                    <a:moveTo>
                      <a:pt x="0" y="0"/>
                    </a:moveTo>
                    <a:lnTo>
                      <a:pt x="19" y="31"/>
                    </a:lnTo>
                    <a:lnTo>
                      <a:pt x="4" y="86"/>
                    </a:lnTo>
                    <a:lnTo>
                      <a:pt x="22" y="214"/>
                    </a:lnTo>
                    <a:lnTo>
                      <a:pt x="42" y="86"/>
                    </a:lnTo>
                    <a:lnTo>
                      <a:pt x="25" y="31"/>
                    </a:lnTo>
                    <a:lnTo>
                      <a:pt x="4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" name="Text Box 940"/>
            <p:cNvSpPr txBox="1">
              <a:spLocks noChangeArrowheads="1"/>
            </p:cNvSpPr>
            <p:nvPr/>
          </p:nvSpPr>
          <p:spPr bwMode="auto">
            <a:xfrm>
              <a:off x="3218931" y="3283637"/>
              <a:ext cx="30946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rtl="0">
                <a:spcBef>
                  <a:spcPct val="50000"/>
                </a:spcBef>
              </a:pPr>
              <a:r>
                <a:rPr lang="en-US" sz="1400" b="1" dirty="0" smtClean="0">
                  <a:solidFill>
                    <a:srgbClr val="00CC00"/>
                  </a:solidFill>
                  <a:latin typeface="Lucida Fax" pitchFamily="18" charset="0"/>
                  <a:cs typeface="Times New Roman" pitchFamily="18" charset="0"/>
                </a:rPr>
                <a:t>a</a:t>
              </a:r>
              <a:r>
                <a:rPr lang="en-US" sz="2000" b="1" baseline="-25000" dirty="0" smtClean="0">
                  <a:solidFill>
                    <a:srgbClr val="00CC00"/>
                  </a:solidFill>
                  <a:latin typeface="Lucida Fax" pitchFamily="18" charset="0"/>
                  <a:cs typeface="Times New Roman" pitchFamily="18" charset="0"/>
                </a:rPr>
                <a:t>3</a:t>
              </a:r>
              <a:endParaRPr lang="en-GB" sz="2000" b="1" baseline="-25000" dirty="0">
                <a:solidFill>
                  <a:srgbClr val="00CC00"/>
                </a:solidFill>
                <a:latin typeface="Lucida Fax" pitchFamily="18" charset="0"/>
                <a:cs typeface="Times New Roman" pitchFamily="18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370119" y="3323652"/>
            <a:ext cx="311897" cy="944380"/>
            <a:chOff x="2220650" y="2576344"/>
            <a:chExt cx="311897" cy="944380"/>
          </a:xfrm>
        </p:grpSpPr>
        <p:grpSp>
          <p:nvGrpSpPr>
            <p:cNvPr id="22" name="Group 21"/>
            <p:cNvGrpSpPr/>
            <p:nvPr/>
          </p:nvGrpSpPr>
          <p:grpSpPr>
            <a:xfrm>
              <a:off x="2220650" y="2576344"/>
              <a:ext cx="288925" cy="722312"/>
              <a:chOff x="7034969" y="2327042"/>
              <a:chExt cx="288925" cy="722312"/>
            </a:xfrm>
          </p:grpSpPr>
          <p:sp>
            <p:nvSpPr>
              <p:cNvPr id="24" name="Rectangle 821"/>
              <p:cNvSpPr>
                <a:spLocks noChangeArrowheads="1"/>
              </p:cNvSpPr>
              <p:nvPr/>
            </p:nvSpPr>
            <p:spPr bwMode="auto">
              <a:xfrm>
                <a:off x="7115109" y="2480604"/>
                <a:ext cx="132863" cy="23508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Freeform 822"/>
              <p:cNvSpPr>
                <a:spLocks/>
              </p:cNvSpPr>
              <p:nvPr/>
            </p:nvSpPr>
            <p:spPr bwMode="auto">
              <a:xfrm>
                <a:off x="7100346" y="2327042"/>
                <a:ext cx="162389" cy="163042"/>
              </a:xfrm>
              <a:custGeom>
                <a:avLst/>
                <a:gdLst/>
                <a:ahLst/>
                <a:cxnLst>
                  <a:cxn ang="0">
                    <a:pos x="123" y="224"/>
                  </a:cxn>
                  <a:cxn ang="0">
                    <a:pos x="140" y="221"/>
                  </a:cxn>
                  <a:cxn ang="0">
                    <a:pos x="156" y="216"/>
                  </a:cxn>
                  <a:cxn ang="0">
                    <a:pos x="170" y="209"/>
                  </a:cxn>
                  <a:cxn ang="0">
                    <a:pos x="184" y="199"/>
                  </a:cxn>
                  <a:cxn ang="0">
                    <a:pos x="195" y="188"/>
                  </a:cxn>
                  <a:cxn ang="0">
                    <a:pos x="206" y="176"/>
                  </a:cxn>
                  <a:cxn ang="0">
                    <a:pos x="214" y="162"/>
                  </a:cxn>
                  <a:cxn ang="0">
                    <a:pos x="220" y="146"/>
                  </a:cxn>
                  <a:cxn ang="0">
                    <a:pos x="223" y="129"/>
                  </a:cxn>
                  <a:cxn ang="0">
                    <a:pos x="224" y="112"/>
                  </a:cxn>
                  <a:cxn ang="0">
                    <a:pos x="223" y="95"/>
                  </a:cxn>
                  <a:cxn ang="0">
                    <a:pos x="220" y="79"/>
                  </a:cxn>
                  <a:cxn ang="0">
                    <a:pos x="214" y="64"/>
                  </a:cxn>
                  <a:cxn ang="0">
                    <a:pos x="206" y="50"/>
                  </a:cxn>
                  <a:cxn ang="0">
                    <a:pos x="195" y="37"/>
                  </a:cxn>
                  <a:cxn ang="0">
                    <a:pos x="184" y="26"/>
                  </a:cxn>
                  <a:cxn ang="0">
                    <a:pos x="170" y="16"/>
                  </a:cxn>
                  <a:cxn ang="0">
                    <a:pos x="156" y="9"/>
                  </a:cxn>
                  <a:cxn ang="0">
                    <a:pos x="140" y="3"/>
                  </a:cxn>
                  <a:cxn ang="0">
                    <a:pos x="123" y="0"/>
                  </a:cxn>
                  <a:cxn ang="0">
                    <a:pos x="106" y="0"/>
                  </a:cxn>
                  <a:cxn ang="0">
                    <a:pos x="89" y="2"/>
                  </a:cxn>
                  <a:cxn ang="0">
                    <a:pos x="73" y="6"/>
                  </a:cxn>
                  <a:cxn ang="0">
                    <a:pos x="58" y="14"/>
                  </a:cxn>
                  <a:cxn ang="0">
                    <a:pos x="45" y="22"/>
                  </a:cxn>
                  <a:cxn ang="0">
                    <a:pos x="33" y="33"/>
                  </a:cxn>
                  <a:cxn ang="0">
                    <a:pos x="22" y="45"/>
                  </a:cxn>
                  <a:cxn ang="0">
                    <a:pos x="13" y="59"/>
                  </a:cxn>
                  <a:cxn ang="0">
                    <a:pos x="6" y="73"/>
                  </a:cxn>
                  <a:cxn ang="0">
                    <a:pos x="2" y="90"/>
                  </a:cxn>
                  <a:cxn ang="0">
                    <a:pos x="0" y="107"/>
                  </a:cxn>
                  <a:cxn ang="0">
                    <a:pos x="0" y="125"/>
                  </a:cxn>
                  <a:cxn ang="0">
                    <a:pos x="3" y="140"/>
                  </a:cxn>
                  <a:cxn ang="0">
                    <a:pos x="8" y="156"/>
                  </a:cxn>
                  <a:cxn ang="0">
                    <a:pos x="16" y="171"/>
                  </a:cxn>
                  <a:cxn ang="0">
                    <a:pos x="25" y="184"/>
                  </a:cxn>
                  <a:cxn ang="0">
                    <a:pos x="36" y="196"/>
                  </a:cxn>
                  <a:cxn ang="0">
                    <a:pos x="48" y="206"/>
                  </a:cxn>
                  <a:cxn ang="0">
                    <a:pos x="63" y="213"/>
                  </a:cxn>
                  <a:cxn ang="0">
                    <a:pos x="78" y="220"/>
                  </a:cxn>
                  <a:cxn ang="0">
                    <a:pos x="95" y="224"/>
                  </a:cxn>
                  <a:cxn ang="0">
                    <a:pos x="112" y="224"/>
                  </a:cxn>
                </a:cxnLst>
                <a:rect l="0" t="0" r="r" b="b"/>
                <a:pathLst>
                  <a:path w="224" h="224">
                    <a:moveTo>
                      <a:pt x="112" y="224"/>
                    </a:moveTo>
                    <a:lnTo>
                      <a:pt x="117" y="224"/>
                    </a:lnTo>
                    <a:lnTo>
                      <a:pt x="123" y="224"/>
                    </a:lnTo>
                    <a:lnTo>
                      <a:pt x="129" y="224"/>
                    </a:lnTo>
                    <a:lnTo>
                      <a:pt x="134" y="223"/>
                    </a:lnTo>
                    <a:lnTo>
                      <a:pt x="140" y="221"/>
                    </a:lnTo>
                    <a:lnTo>
                      <a:pt x="145" y="220"/>
                    </a:lnTo>
                    <a:lnTo>
                      <a:pt x="151" y="218"/>
                    </a:lnTo>
                    <a:lnTo>
                      <a:pt x="156" y="216"/>
                    </a:lnTo>
                    <a:lnTo>
                      <a:pt x="161" y="213"/>
                    </a:lnTo>
                    <a:lnTo>
                      <a:pt x="165" y="212"/>
                    </a:lnTo>
                    <a:lnTo>
                      <a:pt x="170" y="209"/>
                    </a:lnTo>
                    <a:lnTo>
                      <a:pt x="175" y="206"/>
                    </a:lnTo>
                    <a:lnTo>
                      <a:pt x="179" y="202"/>
                    </a:lnTo>
                    <a:lnTo>
                      <a:pt x="184" y="199"/>
                    </a:lnTo>
                    <a:lnTo>
                      <a:pt x="187" y="196"/>
                    </a:lnTo>
                    <a:lnTo>
                      <a:pt x="192" y="192"/>
                    </a:lnTo>
                    <a:lnTo>
                      <a:pt x="195" y="188"/>
                    </a:lnTo>
                    <a:lnTo>
                      <a:pt x="198" y="184"/>
                    </a:lnTo>
                    <a:lnTo>
                      <a:pt x="203" y="179"/>
                    </a:lnTo>
                    <a:lnTo>
                      <a:pt x="206" y="176"/>
                    </a:lnTo>
                    <a:lnTo>
                      <a:pt x="207" y="171"/>
                    </a:lnTo>
                    <a:lnTo>
                      <a:pt x="210" y="167"/>
                    </a:lnTo>
                    <a:lnTo>
                      <a:pt x="214" y="162"/>
                    </a:lnTo>
                    <a:lnTo>
                      <a:pt x="215" y="156"/>
                    </a:lnTo>
                    <a:lnTo>
                      <a:pt x="218" y="151"/>
                    </a:lnTo>
                    <a:lnTo>
                      <a:pt x="220" y="146"/>
                    </a:lnTo>
                    <a:lnTo>
                      <a:pt x="221" y="140"/>
                    </a:lnTo>
                    <a:lnTo>
                      <a:pt x="221" y="135"/>
                    </a:lnTo>
                    <a:lnTo>
                      <a:pt x="223" y="129"/>
                    </a:lnTo>
                    <a:lnTo>
                      <a:pt x="224" y="125"/>
                    </a:lnTo>
                    <a:lnTo>
                      <a:pt x="224" y="118"/>
                    </a:lnTo>
                    <a:lnTo>
                      <a:pt x="224" y="112"/>
                    </a:lnTo>
                    <a:lnTo>
                      <a:pt x="224" y="107"/>
                    </a:lnTo>
                    <a:lnTo>
                      <a:pt x="224" y="101"/>
                    </a:lnTo>
                    <a:lnTo>
                      <a:pt x="223" y="95"/>
                    </a:lnTo>
                    <a:lnTo>
                      <a:pt x="221" y="90"/>
                    </a:lnTo>
                    <a:lnTo>
                      <a:pt x="221" y="84"/>
                    </a:lnTo>
                    <a:lnTo>
                      <a:pt x="220" y="79"/>
                    </a:lnTo>
                    <a:lnTo>
                      <a:pt x="218" y="73"/>
                    </a:lnTo>
                    <a:lnTo>
                      <a:pt x="215" y="69"/>
                    </a:lnTo>
                    <a:lnTo>
                      <a:pt x="214" y="64"/>
                    </a:lnTo>
                    <a:lnTo>
                      <a:pt x="210" y="59"/>
                    </a:lnTo>
                    <a:lnTo>
                      <a:pt x="207" y="55"/>
                    </a:lnTo>
                    <a:lnTo>
                      <a:pt x="206" y="50"/>
                    </a:lnTo>
                    <a:lnTo>
                      <a:pt x="203" y="45"/>
                    </a:lnTo>
                    <a:lnTo>
                      <a:pt x="198" y="40"/>
                    </a:lnTo>
                    <a:lnTo>
                      <a:pt x="195" y="37"/>
                    </a:lnTo>
                    <a:lnTo>
                      <a:pt x="192" y="33"/>
                    </a:lnTo>
                    <a:lnTo>
                      <a:pt x="187" y="30"/>
                    </a:lnTo>
                    <a:lnTo>
                      <a:pt x="184" y="26"/>
                    </a:lnTo>
                    <a:lnTo>
                      <a:pt x="179" y="22"/>
                    </a:lnTo>
                    <a:lnTo>
                      <a:pt x="175" y="19"/>
                    </a:lnTo>
                    <a:lnTo>
                      <a:pt x="170" y="16"/>
                    </a:lnTo>
                    <a:lnTo>
                      <a:pt x="165" y="14"/>
                    </a:lnTo>
                    <a:lnTo>
                      <a:pt x="161" y="11"/>
                    </a:lnTo>
                    <a:lnTo>
                      <a:pt x="156" y="9"/>
                    </a:lnTo>
                    <a:lnTo>
                      <a:pt x="151" y="6"/>
                    </a:lnTo>
                    <a:lnTo>
                      <a:pt x="145" y="5"/>
                    </a:lnTo>
                    <a:lnTo>
                      <a:pt x="140" y="3"/>
                    </a:lnTo>
                    <a:lnTo>
                      <a:pt x="134" y="2"/>
                    </a:lnTo>
                    <a:lnTo>
                      <a:pt x="129" y="2"/>
                    </a:lnTo>
                    <a:lnTo>
                      <a:pt x="123" y="0"/>
                    </a:lnTo>
                    <a:lnTo>
                      <a:pt x="117" y="0"/>
                    </a:lnTo>
                    <a:lnTo>
                      <a:pt x="112" y="0"/>
                    </a:lnTo>
                    <a:lnTo>
                      <a:pt x="106" y="0"/>
                    </a:lnTo>
                    <a:lnTo>
                      <a:pt x="100" y="0"/>
                    </a:lnTo>
                    <a:lnTo>
                      <a:pt x="95" y="2"/>
                    </a:lnTo>
                    <a:lnTo>
                      <a:pt x="89" y="2"/>
                    </a:lnTo>
                    <a:lnTo>
                      <a:pt x="84" y="3"/>
                    </a:lnTo>
                    <a:lnTo>
                      <a:pt x="78" y="5"/>
                    </a:lnTo>
                    <a:lnTo>
                      <a:pt x="73" y="6"/>
                    </a:lnTo>
                    <a:lnTo>
                      <a:pt x="69" y="9"/>
                    </a:lnTo>
                    <a:lnTo>
                      <a:pt x="63" y="11"/>
                    </a:lnTo>
                    <a:lnTo>
                      <a:pt x="58" y="14"/>
                    </a:lnTo>
                    <a:lnTo>
                      <a:pt x="53" y="16"/>
                    </a:lnTo>
                    <a:lnTo>
                      <a:pt x="48" y="19"/>
                    </a:lnTo>
                    <a:lnTo>
                      <a:pt x="45" y="22"/>
                    </a:lnTo>
                    <a:lnTo>
                      <a:pt x="41" y="26"/>
                    </a:lnTo>
                    <a:lnTo>
                      <a:pt x="36" y="30"/>
                    </a:lnTo>
                    <a:lnTo>
                      <a:pt x="33" y="33"/>
                    </a:lnTo>
                    <a:lnTo>
                      <a:pt x="28" y="37"/>
                    </a:lnTo>
                    <a:lnTo>
                      <a:pt x="25" y="40"/>
                    </a:lnTo>
                    <a:lnTo>
                      <a:pt x="22" y="45"/>
                    </a:lnTo>
                    <a:lnTo>
                      <a:pt x="19" y="50"/>
                    </a:lnTo>
                    <a:lnTo>
                      <a:pt x="16" y="55"/>
                    </a:lnTo>
                    <a:lnTo>
                      <a:pt x="13" y="59"/>
                    </a:lnTo>
                    <a:lnTo>
                      <a:pt x="11" y="64"/>
                    </a:lnTo>
                    <a:lnTo>
                      <a:pt x="8" y="69"/>
                    </a:lnTo>
                    <a:lnTo>
                      <a:pt x="6" y="73"/>
                    </a:lnTo>
                    <a:lnTo>
                      <a:pt x="5" y="79"/>
                    </a:lnTo>
                    <a:lnTo>
                      <a:pt x="3" y="84"/>
                    </a:lnTo>
                    <a:lnTo>
                      <a:pt x="2" y="90"/>
                    </a:lnTo>
                    <a:lnTo>
                      <a:pt x="2" y="95"/>
                    </a:lnTo>
                    <a:lnTo>
                      <a:pt x="0" y="101"/>
                    </a:lnTo>
                    <a:lnTo>
                      <a:pt x="0" y="107"/>
                    </a:lnTo>
                    <a:lnTo>
                      <a:pt x="0" y="112"/>
                    </a:lnTo>
                    <a:lnTo>
                      <a:pt x="0" y="118"/>
                    </a:lnTo>
                    <a:lnTo>
                      <a:pt x="0" y="125"/>
                    </a:lnTo>
                    <a:lnTo>
                      <a:pt x="2" y="129"/>
                    </a:lnTo>
                    <a:lnTo>
                      <a:pt x="2" y="135"/>
                    </a:lnTo>
                    <a:lnTo>
                      <a:pt x="3" y="140"/>
                    </a:lnTo>
                    <a:lnTo>
                      <a:pt x="5" y="146"/>
                    </a:lnTo>
                    <a:lnTo>
                      <a:pt x="6" y="151"/>
                    </a:lnTo>
                    <a:lnTo>
                      <a:pt x="8" y="156"/>
                    </a:lnTo>
                    <a:lnTo>
                      <a:pt x="11" y="162"/>
                    </a:lnTo>
                    <a:lnTo>
                      <a:pt x="13" y="167"/>
                    </a:lnTo>
                    <a:lnTo>
                      <a:pt x="16" y="171"/>
                    </a:lnTo>
                    <a:lnTo>
                      <a:pt x="19" y="176"/>
                    </a:lnTo>
                    <a:lnTo>
                      <a:pt x="22" y="179"/>
                    </a:lnTo>
                    <a:lnTo>
                      <a:pt x="25" y="184"/>
                    </a:lnTo>
                    <a:lnTo>
                      <a:pt x="28" y="188"/>
                    </a:lnTo>
                    <a:lnTo>
                      <a:pt x="33" y="192"/>
                    </a:lnTo>
                    <a:lnTo>
                      <a:pt x="36" y="196"/>
                    </a:lnTo>
                    <a:lnTo>
                      <a:pt x="41" y="199"/>
                    </a:lnTo>
                    <a:lnTo>
                      <a:pt x="45" y="202"/>
                    </a:lnTo>
                    <a:lnTo>
                      <a:pt x="48" y="206"/>
                    </a:lnTo>
                    <a:lnTo>
                      <a:pt x="53" y="209"/>
                    </a:lnTo>
                    <a:lnTo>
                      <a:pt x="58" y="212"/>
                    </a:lnTo>
                    <a:lnTo>
                      <a:pt x="63" y="213"/>
                    </a:lnTo>
                    <a:lnTo>
                      <a:pt x="69" y="216"/>
                    </a:lnTo>
                    <a:lnTo>
                      <a:pt x="73" y="218"/>
                    </a:lnTo>
                    <a:lnTo>
                      <a:pt x="78" y="220"/>
                    </a:lnTo>
                    <a:lnTo>
                      <a:pt x="84" y="221"/>
                    </a:lnTo>
                    <a:lnTo>
                      <a:pt x="89" y="223"/>
                    </a:lnTo>
                    <a:lnTo>
                      <a:pt x="95" y="224"/>
                    </a:lnTo>
                    <a:lnTo>
                      <a:pt x="100" y="224"/>
                    </a:lnTo>
                    <a:lnTo>
                      <a:pt x="106" y="224"/>
                    </a:lnTo>
                    <a:lnTo>
                      <a:pt x="112" y="224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Freeform 823"/>
              <p:cNvSpPr>
                <a:spLocks/>
              </p:cNvSpPr>
              <p:nvPr/>
            </p:nvSpPr>
            <p:spPr bwMode="auto">
              <a:xfrm>
                <a:off x="7034969" y="2474917"/>
                <a:ext cx="288925" cy="574437"/>
              </a:xfrm>
              <a:custGeom>
                <a:avLst/>
                <a:gdLst/>
                <a:ahLst/>
                <a:cxnLst>
                  <a:cxn ang="0">
                    <a:pos x="188" y="472"/>
                  </a:cxn>
                  <a:cxn ang="0">
                    <a:pos x="188" y="788"/>
                  </a:cxn>
                  <a:cxn ang="0">
                    <a:pos x="65" y="788"/>
                  </a:cxn>
                  <a:cxn ang="0">
                    <a:pos x="114" y="757"/>
                  </a:cxn>
                  <a:cxn ang="0">
                    <a:pos x="83" y="431"/>
                  </a:cxn>
                  <a:cxn ang="0">
                    <a:pos x="28" y="431"/>
                  </a:cxn>
                  <a:cxn ang="0">
                    <a:pos x="0" y="75"/>
                  </a:cxn>
                  <a:cxn ang="0">
                    <a:pos x="114" y="19"/>
                  </a:cxn>
                  <a:cxn ang="0">
                    <a:pos x="148" y="0"/>
                  </a:cxn>
                  <a:cxn ang="0">
                    <a:pos x="198" y="308"/>
                  </a:cxn>
                  <a:cxn ang="0">
                    <a:pos x="248" y="0"/>
                  </a:cxn>
                  <a:cxn ang="0">
                    <a:pos x="282" y="19"/>
                  </a:cxn>
                  <a:cxn ang="0">
                    <a:pos x="394" y="75"/>
                  </a:cxn>
                  <a:cxn ang="0">
                    <a:pos x="366" y="431"/>
                  </a:cxn>
                  <a:cxn ang="0">
                    <a:pos x="311" y="431"/>
                  </a:cxn>
                  <a:cxn ang="0">
                    <a:pos x="282" y="757"/>
                  </a:cxn>
                  <a:cxn ang="0">
                    <a:pos x="329" y="788"/>
                  </a:cxn>
                  <a:cxn ang="0">
                    <a:pos x="210" y="788"/>
                  </a:cxn>
                  <a:cxn ang="0">
                    <a:pos x="210" y="472"/>
                  </a:cxn>
                  <a:cxn ang="0">
                    <a:pos x="188" y="472"/>
                  </a:cxn>
                </a:cxnLst>
                <a:rect l="0" t="0" r="r" b="b"/>
                <a:pathLst>
                  <a:path w="394" h="788">
                    <a:moveTo>
                      <a:pt x="188" y="472"/>
                    </a:moveTo>
                    <a:lnTo>
                      <a:pt x="188" y="788"/>
                    </a:lnTo>
                    <a:lnTo>
                      <a:pt x="65" y="788"/>
                    </a:lnTo>
                    <a:lnTo>
                      <a:pt x="114" y="757"/>
                    </a:lnTo>
                    <a:lnTo>
                      <a:pt x="83" y="431"/>
                    </a:lnTo>
                    <a:lnTo>
                      <a:pt x="28" y="431"/>
                    </a:lnTo>
                    <a:lnTo>
                      <a:pt x="0" y="75"/>
                    </a:lnTo>
                    <a:lnTo>
                      <a:pt x="114" y="19"/>
                    </a:lnTo>
                    <a:lnTo>
                      <a:pt x="148" y="0"/>
                    </a:lnTo>
                    <a:lnTo>
                      <a:pt x="198" y="308"/>
                    </a:lnTo>
                    <a:lnTo>
                      <a:pt x="248" y="0"/>
                    </a:lnTo>
                    <a:lnTo>
                      <a:pt x="282" y="19"/>
                    </a:lnTo>
                    <a:lnTo>
                      <a:pt x="394" y="75"/>
                    </a:lnTo>
                    <a:lnTo>
                      <a:pt x="366" y="431"/>
                    </a:lnTo>
                    <a:lnTo>
                      <a:pt x="311" y="431"/>
                    </a:lnTo>
                    <a:lnTo>
                      <a:pt x="282" y="757"/>
                    </a:lnTo>
                    <a:lnTo>
                      <a:pt x="329" y="788"/>
                    </a:lnTo>
                    <a:lnTo>
                      <a:pt x="210" y="788"/>
                    </a:lnTo>
                    <a:lnTo>
                      <a:pt x="210" y="472"/>
                    </a:lnTo>
                    <a:lnTo>
                      <a:pt x="188" y="472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Freeform 824"/>
              <p:cNvSpPr>
                <a:spLocks/>
              </p:cNvSpPr>
              <p:nvPr/>
            </p:nvSpPr>
            <p:spPr bwMode="auto">
              <a:xfrm>
                <a:off x="7163614" y="2499563"/>
                <a:ext cx="33743" cy="1535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31"/>
                  </a:cxn>
                  <a:cxn ang="0">
                    <a:pos x="4" y="86"/>
                  </a:cxn>
                  <a:cxn ang="0">
                    <a:pos x="22" y="214"/>
                  </a:cxn>
                  <a:cxn ang="0">
                    <a:pos x="42" y="86"/>
                  </a:cxn>
                  <a:cxn ang="0">
                    <a:pos x="25" y="31"/>
                  </a:cxn>
                  <a:cxn ang="0">
                    <a:pos x="47" y="0"/>
                  </a:cxn>
                  <a:cxn ang="0">
                    <a:pos x="0" y="0"/>
                  </a:cxn>
                </a:cxnLst>
                <a:rect l="0" t="0" r="r" b="b"/>
                <a:pathLst>
                  <a:path w="47" h="214">
                    <a:moveTo>
                      <a:pt x="0" y="0"/>
                    </a:moveTo>
                    <a:lnTo>
                      <a:pt x="19" y="31"/>
                    </a:lnTo>
                    <a:lnTo>
                      <a:pt x="4" y="86"/>
                    </a:lnTo>
                    <a:lnTo>
                      <a:pt x="22" y="214"/>
                    </a:lnTo>
                    <a:lnTo>
                      <a:pt x="42" y="86"/>
                    </a:lnTo>
                    <a:lnTo>
                      <a:pt x="25" y="31"/>
                    </a:lnTo>
                    <a:lnTo>
                      <a:pt x="4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3" name="Text Box 940"/>
            <p:cNvSpPr txBox="1">
              <a:spLocks noChangeArrowheads="1"/>
            </p:cNvSpPr>
            <p:nvPr/>
          </p:nvSpPr>
          <p:spPr bwMode="auto">
            <a:xfrm>
              <a:off x="2223083" y="3305280"/>
              <a:ext cx="30946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rtl="0">
                <a:spcBef>
                  <a:spcPct val="50000"/>
                </a:spcBef>
              </a:pPr>
              <a:r>
                <a:rPr lang="en-US" sz="1400" b="1" dirty="0" smtClean="0">
                  <a:solidFill>
                    <a:srgbClr val="FFC000"/>
                  </a:solidFill>
                  <a:latin typeface="Lucida Fax" pitchFamily="18" charset="0"/>
                  <a:cs typeface="Times New Roman" pitchFamily="18" charset="0"/>
                </a:rPr>
                <a:t>a</a:t>
              </a:r>
              <a:r>
                <a:rPr lang="en-US" sz="2000" b="1" baseline="-25000" dirty="0" smtClean="0">
                  <a:solidFill>
                    <a:srgbClr val="FFC000"/>
                  </a:solidFill>
                  <a:latin typeface="Lucida Fax" pitchFamily="18" charset="0"/>
                  <a:cs typeface="Times New Roman" pitchFamily="18" charset="0"/>
                </a:rPr>
                <a:t>6</a:t>
              </a:r>
              <a:endParaRPr lang="en-GB" sz="2000" b="1" baseline="-25000" dirty="0">
                <a:solidFill>
                  <a:srgbClr val="FFC000"/>
                </a:solidFill>
                <a:latin typeface="Lucida Fax" pitchFamily="18" charset="0"/>
                <a:cs typeface="Times New Roman" pitchFamily="18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013278" y="2213327"/>
            <a:ext cx="309464" cy="934022"/>
            <a:chOff x="1310781" y="2629205"/>
            <a:chExt cx="309464" cy="934022"/>
          </a:xfrm>
        </p:grpSpPr>
        <p:grpSp>
          <p:nvGrpSpPr>
            <p:cNvPr id="29" name="Group 28"/>
            <p:cNvGrpSpPr/>
            <p:nvPr/>
          </p:nvGrpSpPr>
          <p:grpSpPr>
            <a:xfrm>
              <a:off x="1311229" y="2629205"/>
              <a:ext cx="288925" cy="722312"/>
              <a:chOff x="6966429" y="1001120"/>
              <a:chExt cx="288925" cy="722312"/>
            </a:xfrm>
          </p:grpSpPr>
          <p:sp>
            <p:nvSpPr>
              <p:cNvPr id="31" name="Rectangle 821"/>
              <p:cNvSpPr>
                <a:spLocks noChangeArrowheads="1"/>
              </p:cNvSpPr>
              <p:nvPr/>
            </p:nvSpPr>
            <p:spPr bwMode="auto">
              <a:xfrm>
                <a:off x="7046569" y="1154682"/>
                <a:ext cx="132863" cy="23508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Freeform 822"/>
              <p:cNvSpPr>
                <a:spLocks/>
              </p:cNvSpPr>
              <p:nvPr/>
            </p:nvSpPr>
            <p:spPr bwMode="auto">
              <a:xfrm>
                <a:off x="7031806" y="1001120"/>
                <a:ext cx="162389" cy="163042"/>
              </a:xfrm>
              <a:custGeom>
                <a:avLst/>
                <a:gdLst/>
                <a:ahLst/>
                <a:cxnLst>
                  <a:cxn ang="0">
                    <a:pos x="123" y="224"/>
                  </a:cxn>
                  <a:cxn ang="0">
                    <a:pos x="140" y="221"/>
                  </a:cxn>
                  <a:cxn ang="0">
                    <a:pos x="156" y="216"/>
                  </a:cxn>
                  <a:cxn ang="0">
                    <a:pos x="170" y="209"/>
                  </a:cxn>
                  <a:cxn ang="0">
                    <a:pos x="184" y="199"/>
                  </a:cxn>
                  <a:cxn ang="0">
                    <a:pos x="195" y="188"/>
                  </a:cxn>
                  <a:cxn ang="0">
                    <a:pos x="206" y="176"/>
                  </a:cxn>
                  <a:cxn ang="0">
                    <a:pos x="214" y="162"/>
                  </a:cxn>
                  <a:cxn ang="0">
                    <a:pos x="220" y="146"/>
                  </a:cxn>
                  <a:cxn ang="0">
                    <a:pos x="223" y="129"/>
                  </a:cxn>
                  <a:cxn ang="0">
                    <a:pos x="224" y="112"/>
                  </a:cxn>
                  <a:cxn ang="0">
                    <a:pos x="223" y="95"/>
                  </a:cxn>
                  <a:cxn ang="0">
                    <a:pos x="220" y="79"/>
                  </a:cxn>
                  <a:cxn ang="0">
                    <a:pos x="214" y="64"/>
                  </a:cxn>
                  <a:cxn ang="0">
                    <a:pos x="206" y="50"/>
                  </a:cxn>
                  <a:cxn ang="0">
                    <a:pos x="195" y="37"/>
                  </a:cxn>
                  <a:cxn ang="0">
                    <a:pos x="184" y="26"/>
                  </a:cxn>
                  <a:cxn ang="0">
                    <a:pos x="170" y="16"/>
                  </a:cxn>
                  <a:cxn ang="0">
                    <a:pos x="156" y="9"/>
                  </a:cxn>
                  <a:cxn ang="0">
                    <a:pos x="140" y="3"/>
                  </a:cxn>
                  <a:cxn ang="0">
                    <a:pos x="123" y="0"/>
                  </a:cxn>
                  <a:cxn ang="0">
                    <a:pos x="106" y="0"/>
                  </a:cxn>
                  <a:cxn ang="0">
                    <a:pos x="89" y="2"/>
                  </a:cxn>
                  <a:cxn ang="0">
                    <a:pos x="73" y="6"/>
                  </a:cxn>
                  <a:cxn ang="0">
                    <a:pos x="58" y="14"/>
                  </a:cxn>
                  <a:cxn ang="0">
                    <a:pos x="45" y="22"/>
                  </a:cxn>
                  <a:cxn ang="0">
                    <a:pos x="33" y="33"/>
                  </a:cxn>
                  <a:cxn ang="0">
                    <a:pos x="22" y="45"/>
                  </a:cxn>
                  <a:cxn ang="0">
                    <a:pos x="13" y="59"/>
                  </a:cxn>
                  <a:cxn ang="0">
                    <a:pos x="6" y="73"/>
                  </a:cxn>
                  <a:cxn ang="0">
                    <a:pos x="2" y="90"/>
                  </a:cxn>
                  <a:cxn ang="0">
                    <a:pos x="0" y="107"/>
                  </a:cxn>
                  <a:cxn ang="0">
                    <a:pos x="0" y="125"/>
                  </a:cxn>
                  <a:cxn ang="0">
                    <a:pos x="3" y="140"/>
                  </a:cxn>
                  <a:cxn ang="0">
                    <a:pos x="8" y="156"/>
                  </a:cxn>
                  <a:cxn ang="0">
                    <a:pos x="16" y="171"/>
                  </a:cxn>
                  <a:cxn ang="0">
                    <a:pos x="25" y="184"/>
                  </a:cxn>
                  <a:cxn ang="0">
                    <a:pos x="36" y="196"/>
                  </a:cxn>
                  <a:cxn ang="0">
                    <a:pos x="48" y="206"/>
                  </a:cxn>
                  <a:cxn ang="0">
                    <a:pos x="63" y="213"/>
                  </a:cxn>
                  <a:cxn ang="0">
                    <a:pos x="78" y="220"/>
                  </a:cxn>
                  <a:cxn ang="0">
                    <a:pos x="95" y="224"/>
                  </a:cxn>
                  <a:cxn ang="0">
                    <a:pos x="112" y="224"/>
                  </a:cxn>
                </a:cxnLst>
                <a:rect l="0" t="0" r="r" b="b"/>
                <a:pathLst>
                  <a:path w="224" h="224">
                    <a:moveTo>
                      <a:pt x="112" y="224"/>
                    </a:moveTo>
                    <a:lnTo>
                      <a:pt x="117" y="224"/>
                    </a:lnTo>
                    <a:lnTo>
                      <a:pt x="123" y="224"/>
                    </a:lnTo>
                    <a:lnTo>
                      <a:pt x="129" y="224"/>
                    </a:lnTo>
                    <a:lnTo>
                      <a:pt x="134" y="223"/>
                    </a:lnTo>
                    <a:lnTo>
                      <a:pt x="140" y="221"/>
                    </a:lnTo>
                    <a:lnTo>
                      <a:pt x="145" y="220"/>
                    </a:lnTo>
                    <a:lnTo>
                      <a:pt x="151" y="218"/>
                    </a:lnTo>
                    <a:lnTo>
                      <a:pt x="156" y="216"/>
                    </a:lnTo>
                    <a:lnTo>
                      <a:pt x="161" y="213"/>
                    </a:lnTo>
                    <a:lnTo>
                      <a:pt x="165" y="212"/>
                    </a:lnTo>
                    <a:lnTo>
                      <a:pt x="170" y="209"/>
                    </a:lnTo>
                    <a:lnTo>
                      <a:pt x="175" y="206"/>
                    </a:lnTo>
                    <a:lnTo>
                      <a:pt x="179" y="202"/>
                    </a:lnTo>
                    <a:lnTo>
                      <a:pt x="184" y="199"/>
                    </a:lnTo>
                    <a:lnTo>
                      <a:pt x="187" y="196"/>
                    </a:lnTo>
                    <a:lnTo>
                      <a:pt x="192" y="192"/>
                    </a:lnTo>
                    <a:lnTo>
                      <a:pt x="195" y="188"/>
                    </a:lnTo>
                    <a:lnTo>
                      <a:pt x="198" y="184"/>
                    </a:lnTo>
                    <a:lnTo>
                      <a:pt x="203" y="179"/>
                    </a:lnTo>
                    <a:lnTo>
                      <a:pt x="206" y="176"/>
                    </a:lnTo>
                    <a:lnTo>
                      <a:pt x="207" y="171"/>
                    </a:lnTo>
                    <a:lnTo>
                      <a:pt x="210" y="167"/>
                    </a:lnTo>
                    <a:lnTo>
                      <a:pt x="214" y="162"/>
                    </a:lnTo>
                    <a:lnTo>
                      <a:pt x="215" y="156"/>
                    </a:lnTo>
                    <a:lnTo>
                      <a:pt x="218" y="151"/>
                    </a:lnTo>
                    <a:lnTo>
                      <a:pt x="220" y="146"/>
                    </a:lnTo>
                    <a:lnTo>
                      <a:pt x="221" y="140"/>
                    </a:lnTo>
                    <a:lnTo>
                      <a:pt x="221" y="135"/>
                    </a:lnTo>
                    <a:lnTo>
                      <a:pt x="223" y="129"/>
                    </a:lnTo>
                    <a:lnTo>
                      <a:pt x="224" y="125"/>
                    </a:lnTo>
                    <a:lnTo>
                      <a:pt x="224" y="118"/>
                    </a:lnTo>
                    <a:lnTo>
                      <a:pt x="224" y="112"/>
                    </a:lnTo>
                    <a:lnTo>
                      <a:pt x="224" y="107"/>
                    </a:lnTo>
                    <a:lnTo>
                      <a:pt x="224" y="101"/>
                    </a:lnTo>
                    <a:lnTo>
                      <a:pt x="223" y="95"/>
                    </a:lnTo>
                    <a:lnTo>
                      <a:pt x="221" y="90"/>
                    </a:lnTo>
                    <a:lnTo>
                      <a:pt x="221" y="84"/>
                    </a:lnTo>
                    <a:lnTo>
                      <a:pt x="220" y="79"/>
                    </a:lnTo>
                    <a:lnTo>
                      <a:pt x="218" y="73"/>
                    </a:lnTo>
                    <a:lnTo>
                      <a:pt x="215" y="69"/>
                    </a:lnTo>
                    <a:lnTo>
                      <a:pt x="214" y="64"/>
                    </a:lnTo>
                    <a:lnTo>
                      <a:pt x="210" y="59"/>
                    </a:lnTo>
                    <a:lnTo>
                      <a:pt x="207" y="55"/>
                    </a:lnTo>
                    <a:lnTo>
                      <a:pt x="206" y="50"/>
                    </a:lnTo>
                    <a:lnTo>
                      <a:pt x="203" y="45"/>
                    </a:lnTo>
                    <a:lnTo>
                      <a:pt x="198" y="40"/>
                    </a:lnTo>
                    <a:lnTo>
                      <a:pt x="195" y="37"/>
                    </a:lnTo>
                    <a:lnTo>
                      <a:pt x="192" y="33"/>
                    </a:lnTo>
                    <a:lnTo>
                      <a:pt x="187" y="30"/>
                    </a:lnTo>
                    <a:lnTo>
                      <a:pt x="184" y="26"/>
                    </a:lnTo>
                    <a:lnTo>
                      <a:pt x="179" y="22"/>
                    </a:lnTo>
                    <a:lnTo>
                      <a:pt x="175" y="19"/>
                    </a:lnTo>
                    <a:lnTo>
                      <a:pt x="170" y="16"/>
                    </a:lnTo>
                    <a:lnTo>
                      <a:pt x="165" y="14"/>
                    </a:lnTo>
                    <a:lnTo>
                      <a:pt x="161" y="11"/>
                    </a:lnTo>
                    <a:lnTo>
                      <a:pt x="156" y="9"/>
                    </a:lnTo>
                    <a:lnTo>
                      <a:pt x="151" y="6"/>
                    </a:lnTo>
                    <a:lnTo>
                      <a:pt x="145" y="5"/>
                    </a:lnTo>
                    <a:lnTo>
                      <a:pt x="140" y="3"/>
                    </a:lnTo>
                    <a:lnTo>
                      <a:pt x="134" y="2"/>
                    </a:lnTo>
                    <a:lnTo>
                      <a:pt x="129" y="2"/>
                    </a:lnTo>
                    <a:lnTo>
                      <a:pt x="123" y="0"/>
                    </a:lnTo>
                    <a:lnTo>
                      <a:pt x="117" y="0"/>
                    </a:lnTo>
                    <a:lnTo>
                      <a:pt x="112" y="0"/>
                    </a:lnTo>
                    <a:lnTo>
                      <a:pt x="106" y="0"/>
                    </a:lnTo>
                    <a:lnTo>
                      <a:pt x="100" y="0"/>
                    </a:lnTo>
                    <a:lnTo>
                      <a:pt x="95" y="2"/>
                    </a:lnTo>
                    <a:lnTo>
                      <a:pt x="89" y="2"/>
                    </a:lnTo>
                    <a:lnTo>
                      <a:pt x="84" y="3"/>
                    </a:lnTo>
                    <a:lnTo>
                      <a:pt x="78" y="5"/>
                    </a:lnTo>
                    <a:lnTo>
                      <a:pt x="73" y="6"/>
                    </a:lnTo>
                    <a:lnTo>
                      <a:pt x="69" y="9"/>
                    </a:lnTo>
                    <a:lnTo>
                      <a:pt x="63" y="11"/>
                    </a:lnTo>
                    <a:lnTo>
                      <a:pt x="58" y="14"/>
                    </a:lnTo>
                    <a:lnTo>
                      <a:pt x="53" y="16"/>
                    </a:lnTo>
                    <a:lnTo>
                      <a:pt x="48" y="19"/>
                    </a:lnTo>
                    <a:lnTo>
                      <a:pt x="45" y="22"/>
                    </a:lnTo>
                    <a:lnTo>
                      <a:pt x="41" y="26"/>
                    </a:lnTo>
                    <a:lnTo>
                      <a:pt x="36" y="30"/>
                    </a:lnTo>
                    <a:lnTo>
                      <a:pt x="33" y="33"/>
                    </a:lnTo>
                    <a:lnTo>
                      <a:pt x="28" y="37"/>
                    </a:lnTo>
                    <a:lnTo>
                      <a:pt x="25" y="40"/>
                    </a:lnTo>
                    <a:lnTo>
                      <a:pt x="22" y="45"/>
                    </a:lnTo>
                    <a:lnTo>
                      <a:pt x="19" y="50"/>
                    </a:lnTo>
                    <a:lnTo>
                      <a:pt x="16" y="55"/>
                    </a:lnTo>
                    <a:lnTo>
                      <a:pt x="13" y="59"/>
                    </a:lnTo>
                    <a:lnTo>
                      <a:pt x="11" y="64"/>
                    </a:lnTo>
                    <a:lnTo>
                      <a:pt x="8" y="69"/>
                    </a:lnTo>
                    <a:lnTo>
                      <a:pt x="6" y="73"/>
                    </a:lnTo>
                    <a:lnTo>
                      <a:pt x="5" y="79"/>
                    </a:lnTo>
                    <a:lnTo>
                      <a:pt x="3" y="84"/>
                    </a:lnTo>
                    <a:lnTo>
                      <a:pt x="2" y="90"/>
                    </a:lnTo>
                    <a:lnTo>
                      <a:pt x="2" y="95"/>
                    </a:lnTo>
                    <a:lnTo>
                      <a:pt x="0" y="101"/>
                    </a:lnTo>
                    <a:lnTo>
                      <a:pt x="0" y="107"/>
                    </a:lnTo>
                    <a:lnTo>
                      <a:pt x="0" y="112"/>
                    </a:lnTo>
                    <a:lnTo>
                      <a:pt x="0" y="118"/>
                    </a:lnTo>
                    <a:lnTo>
                      <a:pt x="0" y="125"/>
                    </a:lnTo>
                    <a:lnTo>
                      <a:pt x="2" y="129"/>
                    </a:lnTo>
                    <a:lnTo>
                      <a:pt x="2" y="135"/>
                    </a:lnTo>
                    <a:lnTo>
                      <a:pt x="3" y="140"/>
                    </a:lnTo>
                    <a:lnTo>
                      <a:pt x="5" y="146"/>
                    </a:lnTo>
                    <a:lnTo>
                      <a:pt x="6" y="151"/>
                    </a:lnTo>
                    <a:lnTo>
                      <a:pt x="8" y="156"/>
                    </a:lnTo>
                    <a:lnTo>
                      <a:pt x="11" y="162"/>
                    </a:lnTo>
                    <a:lnTo>
                      <a:pt x="13" y="167"/>
                    </a:lnTo>
                    <a:lnTo>
                      <a:pt x="16" y="171"/>
                    </a:lnTo>
                    <a:lnTo>
                      <a:pt x="19" y="176"/>
                    </a:lnTo>
                    <a:lnTo>
                      <a:pt x="22" y="179"/>
                    </a:lnTo>
                    <a:lnTo>
                      <a:pt x="25" y="184"/>
                    </a:lnTo>
                    <a:lnTo>
                      <a:pt x="28" y="188"/>
                    </a:lnTo>
                    <a:lnTo>
                      <a:pt x="33" y="192"/>
                    </a:lnTo>
                    <a:lnTo>
                      <a:pt x="36" y="196"/>
                    </a:lnTo>
                    <a:lnTo>
                      <a:pt x="41" y="199"/>
                    </a:lnTo>
                    <a:lnTo>
                      <a:pt x="45" y="202"/>
                    </a:lnTo>
                    <a:lnTo>
                      <a:pt x="48" y="206"/>
                    </a:lnTo>
                    <a:lnTo>
                      <a:pt x="53" y="209"/>
                    </a:lnTo>
                    <a:lnTo>
                      <a:pt x="58" y="212"/>
                    </a:lnTo>
                    <a:lnTo>
                      <a:pt x="63" y="213"/>
                    </a:lnTo>
                    <a:lnTo>
                      <a:pt x="69" y="216"/>
                    </a:lnTo>
                    <a:lnTo>
                      <a:pt x="73" y="218"/>
                    </a:lnTo>
                    <a:lnTo>
                      <a:pt x="78" y="220"/>
                    </a:lnTo>
                    <a:lnTo>
                      <a:pt x="84" y="221"/>
                    </a:lnTo>
                    <a:lnTo>
                      <a:pt x="89" y="223"/>
                    </a:lnTo>
                    <a:lnTo>
                      <a:pt x="95" y="224"/>
                    </a:lnTo>
                    <a:lnTo>
                      <a:pt x="100" y="224"/>
                    </a:lnTo>
                    <a:lnTo>
                      <a:pt x="106" y="224"/>
                    </a:lnTo>
                    <a:lnTo>
                      <a:pt x="112" y="224"/>
                    </a:lnTo>
                    <a:close/>
                  </a:path>
                </a:pathLst>
              </a:custGeom>
              <a:solidFill>
                <a:srgbClr val="E6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Freeform 823"/>
              <p:cNvSpPr>
                <a:spLocks/>
              </p:cNvSpPr>
              <p:nvPr/>
            </p:nvSpPr>
            <p:spPr bwMode="auto">
              <a:xfrm>
                <a:off x="6966429" y="1148995"/>
                <a:ext cx="288925" cy="574437"/>
              </a:xfrm>
              <a:custGeom>
                <a:avLst/>
                <a:gdLst/>
                <a:ahLst/>
                <a:cxnLst>
                  <a:cxn ang="0">
                    <a:pos x="188" y="472"/>
                  </a:cxn>
                  <a:cxn ang="0">
                    <a:pos x="188" y="788"/>
                  </a:cxn>
                  <a:cxn ang="0">
                    <a:pos x="65" y="788"/>
                  </a:cxn>
                  <a:cxn ang="0">
                    <a:pos x="114" y="757"/>
                  </a:cxn>
                  <a:cxn ang="0">
                    <a:pos x="83" y="431"/>
                  </a:cxn>
                  <a:cxn ang="0">
                    <a:pos x="28" y="431"/>
                  </a:cxn>
                  <a:cxn ang="0">
                    <a:pos x="0" y="75"/>
                  </a:cxn>
                  <a:cxn ang="0">
                    <a:pos x="114" y="19"/>
                  </a:cxn>
                  <a:cxn ang="0">
                    <a:pos x="148" y="0"/>
                  </a:cxn>
                  <a:cxn ang="0">
                    <a:pos x="198" y="308"/>
                  </a:cxn>
                  <a:cxn ang="0">
                    <a:pos x="248" y="0"/>
                  </a:cxn>
                  <a:cxn ang="0">
                    <a:pos x="282" y="19"/>
                  </a:cxn>
                  <a:cxn ang="0">
                    <a:pos x="394" y="75"/>
                  </a:cxn>
                  <a:cxn ang="0">
                    <a:pos x="366" y="431"/>
                  </a:cxn>
                  <a:cxn ang="0">
                    <a:pos x="311" y="431"/>
                  </a:cxn>
                  <a:cxn ang="0">
                    <a:pos x="282" y="757"/>
                  </a:cxn>
                  <a:cxn ang="0">
                    <a:pos x="329" y="788"/>
                  </a:cxn>
                  <a:cxn ang="0">
                    <a:pos x="210" y="788"/>
                  </a:cxn>
                  <a:cxn ang="0">
                    <a:pos x="210" y="472"/>
                  </a:cxn>
                  <a:cxn ang="0">
                    <a:pos x="188" y="472"/>
                  </a:cxn>
                </a:cxnLst>
                <a:rect l="0" t="0" r="r" b="b"/>
                <a:pathLst>
                  <a:path w="394" h="788">
                    <a:moveTo>
                      <a:pt x="188" y="472"/>
                    </a:moveTo>
                    <a:lnTo>
                      <a:pt x="188" y="788"/>
                    </a:lnTo>
                    <a:lnTo>
                      <a:pt x="65" y="788"/>
                    </a:lnTo>
                    <a:lnTo>
                      <a:pt x="114" y="757"/>
                    </a:lnTo>
                    <a:lnTo>
                      <a:pt x="83" y="431"/>
                    </a:lnTo>
                    <a:lnTo>
                      <a:pt x="28" y="431"/>
                    </a:lnTo>
                    <a:lnTo>
                      <a:pt x="0" y="75"/>
                    </a:lnTo>
                    <a:lnTo>
                      <a:pt x="114" y="19"/>
                    </a:lnTo>
                    <a:lnTo>
                      <a:pt x="148" y="0"/>
                    </a:lnTo>
                    <a:lnTo>
                      <a:pt x="198" y="308"/>
                    </a:lnTo>
                    <a:lnTo>
                      <a:pt x="248" y="0"/>
                    </a:lnTo>
                    <a:lnTo>
                      <a:pt x="282" y="19"/>
                    </a:lnTo>
                    <a:lnTo>
                      <a:pt x="394" y="75"/>
                    </a:lnTo>
                    <a:lnTo>
                      <a:pt x="366" y="431"/>
                    </a:lnTo>
                    <a:lnTo>
                      <a:pt x="311" y="431"/>
                    </a:lnTo>
                    <a:lnTo>
                      <a:pt x="282" y="757"/>
                    </a:lnTo>
                    <a:lnTo>
                      <a:pt x="329" y="788"/>
                    </a:lnTo>
                    <a:lnTo>
                      <a:pt x="210" y="788"/>
                    </a:lnTo>
                    <a:lnTo>
                      <a:pt x="210" y="472"/>
                    </a:lnTo>
                    <a:lnTo>
                      <a:pt x="188" y="472"/>
                    </a:lnTo>
                    <a:close/>
                  </a:path>
                </a:pathLst>
              </a:custGeom>
              <a:solidFill>
                <a:srgbClr val="E6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Freeform 824"/>
              <p:cNvSpPr>
                <a:spLocks/>
              </p:cNvSpPr>
              <p:nvPr/>
            </p:nvSpPr>
            <p:spPr bwMode="auto">
              <a:xfrm>
                <a:off x="7095074" y="1173641"/>
                <a:ext cx="33743" cy="1535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31"/>
                  </a:cxn>
                  <a:cxn ang="0">
                    <a:pos x="4" y="86"/>
                  </a:cxn>
                  <a:cxn ang="0">
                    <a:pos x="22" y="214"/>
                  </a:cxn>
                  <a:cxn ang="0">
                    <a:pos x="42" y="86"/>
                  </a:cxn>
                  <a:cxn ang="0">
                    <a:pos x="25" y="31"/>
                  </a:cxn>
                  <a:cxn ang="0">
                    <a:pos x="47" y="0"/>
                  </a:cxn>
                  <a:cxn ang="0">
                    <a:pos x="0" y="0"/>
                  </a:cxn>
                </a:cxnLst>
                <a:rect l="0" t="0" r="r" b="b"/>
                <a:pathLst>
                  <a:path w="47" h="214">
                    <a:moveTo>
                      <a:pt x="0" y="0"/>
                    </a:moveTo>
                    <a:lnTo>
                      <a:pt x="19" y="31"/>
                    </a:lnTo>
                    <a:lnTo>
                      <a:pt x="4" y="86"/>
                    </a:lnTo>
                    <a:lnTo>
                      <a:pt x="22" y="214"/>
                    </a:lnTo>
                    <a:lnTo>
                      <a:pt x="42" y="86"/>
                    </a:lnTo>
                    <a:lnTo>
                      <a:pt x="25" y="31"/>
                    </a:lnTo>
                    <a:lnTo>
                      <a:pt x="4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6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" name="Text Box 940"/>
            <p:cNvSpPr txBox="1">
              <a:spLocks noChangeArrowheads="1"/>
            </p:cNvSpPr>
            <p:nvPr/>
          </p:nvSpPr>
          <p:spPr bwMode="auto">
            <a:xfrm>
              <a:off x="1310781" y="3347783"/>
              <a:ext cx="30946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rtl="0">
                <a:spcBef>
                  <a:spcPct val="50000"/>
                </a:spcBef>
              </a:pPr>
              <a:r>
                <a:rPr lang="en-US" sz="1400" b="1" dirty="0" smtClean="0">
                  <a:solidFill>
                    <a:srgbClr val="FF0000"/>
                  </a:solidFill>
                  <a:latin typeface="Lucida Fax" pitchFamily="18" charset="0"/>
                  <a:cs typeface="Times New Roman" pitchFamily="18" charset="0"/>
                </a:rPr>
                <a:t>a</a:t>
              </a:r>
              <a:r>
                <a:rPr lang="en-US" sz="2000" b="1" baseline="-25000" dirty="0" smtClean="0">
                  <a:solidFill>
                    <a:srgbClr val="FF0000"/>
                  </a:solidFill>
                  <a:latin typeface="Lucida Fax" pitchFamily="18" charset="0"/>
                  <a:cs typeface="Times New Roman" pitchFamily="18" charset="0"/>
                </a:rPr>
                <a:t>2</a:t>
              </a:r>
              <a:endParaRPr lang="en-GB" sz="2000" b="1" baseline="-25000" dirty="0">
                <a:solidFill>
                  <a:srgbClr val="FF0000"/>
                </a:solidFill>
                <a:latin typeface="Lucida Fax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5" name="Group 224"/>
          <p:cNvGrpSpPr/>
          <p:nvPr/>
        </p:nvGrpSpPr>
        <p:grpSpPr>
          <a:xfrm>
            <a:off x="3284902" y="3312387"/>
            <a:ext cx="309464" cy="941006"/>
            <a:chOff x="4247854" y="3832535"/>
            <a:chExt cx="309464" cy="941006"/>
          </a:xfrm>
        </p:grpSpPr>
        <p:grpSp>
          <p:nvGrpSpPr>
            <p:cNvPr id="3" name="Group 2"/>
            <p:cNvGrpSpPr/>
            <p:nvPr/>
          </p:nvGrpSpPr>
          <p:grpSpPr>
            <a:xfrm>
              <a:off x="4253509" y="3832535"/>
              <a:ext cx="288924" cy="722311"/>
              <a:chOff x="4253509" y="3832535"/>
              <a:chExt cx="288924" cy="722311"/>
            </a:xfrm>
          </p:grpSpPr>
          <p:sp>
            <p:nvSpPr>
              <p:cNvPr id="38" name="Rectangle 821"/>
              <p:cNvSpPr>
                <a:spLocks noChangeArrowheads="1"/>
              </p:cNvSpPr>
              <p:nvPr/>
            </p:nvSpPr>
            <p:spPr bwMode="auto">
              <a:xfrm>
                <a:off x="4333649" y="3986097"/>
                <a:ext cx="132863" cy="23508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Freeform 822"/>
              <p:cNvSpPr>
                <a:spLocks/>
              </p:cNvSpPr>
              <p:nvPr/>
            </p:nvSpPr>
            <p:spPr bwMode="auto">
              <a:xfrm>
                <a:off x="4318886" y="3832535"/>
                <a:ext cx="162388" cy="163041"/>
              </a:xfrm>
              <a:custGeom>
                <a:avLst/>
                <a:gdLst/>
                <a:ahLst/>
                <a:cxnLst>
                  <a:cxn ang="0">
                    <a:pos x="123" y="224"/>
                  </a:cxn>
                  <a:cxn ang="0">
                    <a:pos x="140" y="221"/>
                  </a:cxn>
                  <a:cxn ang="0">
                    <a:pos x="156" y="216"/>
                  </a:cxn>
                  <a:cxn ang="0">
                    <a:pos x="170" y="209"/>
                  </a:cxn>
                  <a:cxn ang="0">
                    <a:pos x="184" y="199"/>
                  </a:cxn>
                  <a:cxn ang="0">
                    <a:pos x="195" y="188"/>
                  </a:cxn>
                  <a:cxn ang="0">
                    <a:pos x="206" y="176"/>
                  </a:cxn>
                  <a:cxn ang="0">
                    <a:pos x="214" y="162"/>
                  </a:cxn>
                  <a:cxn ang="0">
                    <a:pos x="220" y="146"/>
                  </a:cxn>
                  <a:cxn ang="0">
                    <a:pos x="223" y="129"/>
                  </a:cxn>
                  <a:cxn ang="0">
                    <a:pos x="224" y="112"/>
                  </a:cxn>
                  <a:cxn ang="0">
                    <a:pos x="223" y="95"/>
                  </a:cxn>
                  <a:cxn ang="0">
                    <a:pos x="220" y="79"/>
                  </a:cxn>
                  <a:cxn ang="0">
                    <a:pos x="214" y="64"/>
                  </a:cxn>
                  <a:cxn ang="0">
                    <a:pos x="206" y="50"/>
                  </a:cxn>
                  <a:cxn ang="0">
                    <a:pos x="195" y="37"/>
                  </a:cxn>
                  <a:cxn ang="0">
                    <a:pos x="184" y="26"/>
                  </a:cxn>
                  <a:cxn ang="0">
                    <a:pos x="170" y="16"/>
                  </a:cxn>
                  <a:cxn ang="0">
                    <a:pos x="156" y="9"/>
                  </a:cxn>
                  <a:cxn ang="0">
                    <a:pos x="140" y="3"/>
                  </a:cxn>
                  <a:cxn ang="0">
                    <a:pos x="123" y="0"/>
                  </a:cxn>
                  <a:cxn ang="0">
                    <a:pos x="106" y="0"/>
                  </a:cxn>
                  <a:cxn ang="0">
                    <a:pos x="89" y="2"/>
                  </a:cxn>
                  <a:cxn ang="0">
                    <a:pos x="73" y="6"/>
                  </a:cxn>
                  <a:cxn ang="0">
                    <a:pos x="58" y="14"/>
                  </a:cxn>
                  <a:cxn ang="0">
                    <a:pos x="45" y="22"/>
                  </a:cxn>
                  <a:cxn ang="0">
                    <a:pos x="33" y="33"/>
                  </a:cxn>
                  <a:cxn ang="0">
                    <a:pos x="22" y="45"/>
                  </a:cxn>
                  <a:cxn ang="0">
                    <a:pos x="13" y="59"/>
                  </a:cxn>
                  <a:cxn ang="0">
                    <a:pos x="6" y="73"/>
                  </a:cxn>
                  <a:cxn ang="0">
                    <a:pos x="2" y="90"/>
                  </a:cxn>
                  <a:cxn ang="0">
                    <a:pos x="0" y="107"/>
                  </a:cxn>
                  <a:cxn ang="0">
                    <a:pos x="0" y="125"/>
                  </a:cxn>
                  <a:cxn ang="0">
                    <a:pos x="3" y="140"/>
                  </a:cxn>
                  <a:cxn ang="0">
                    <a:pos x="8" y="156"/>
                  </a:cxn>
                  <a:cxn ang="0">
                    <a:pos x="16" y="171"/>
                  </a:cxn>
                  <a:cxn ang="0">
                    <a:pos x="25" y="184"/>
                  </a:cxn>
                  <a:cxn ang="0">
                    <a:pos x="36" y="196"/>
                  </a:cxn>
                  <a:cxn ang="0">
                    <a:pos x="48" y="206"/>
                  </a:cxn>
                  <a:cxn ang="0">
                    <a:pos x="63" y="213"/>
                  </a:cxn>
                  <a:cxn ang="0">
                    <a:pos x="78" y="220"/>
                  </a:cxn>
                  <a:cxn ang="0">
                    <a:pos x="95" y="224"/>
                  </a:cxn>
                  <a:cxn ang="0">
                    <a:pos x="112" y="224"/>
                  </a:cxn>
                </a:cxnLst>
                <a:rect l="0" t="0" r="r" b="b"/>
                <a:pathLst>
                  <a:path w="224" h="224">
                    <a:moveTo>
                      <a:pt x="112" y="224"/>
                    </a:moveTo>
                    <a:lnTo>
                      <a:pt x="117" y="224"/>
                    </a:lnTo>
                    <a:lnTo>
                      <a:pt x="123" y="224"/>
                    </a:lnTo>
                    <a:lnTo>
                      <a:pt x="129" y="224"/>
                    </a:lnTo>
                    <a:lnTo>
                      <a:pt x="134" y="223"/>
                    </a:lnTo>
                    <a:lnTo>
                      <a:pt x="140" y="221"/>
                    </a:lnTo>
                    <a:lnTo>
                      <a:pt x="145" y="220"/>
                    </a:lnTo>
                    <a:lnTo>
                      <a:pt x="151" y="218"/>
                    </a:lnTo>
                    <a:lnTo>
                      <a:pt x="156" y="216"/>
                    </a:lnTo>
                    <a:lnTo>
                      <a:pt x="161" y="213"/>
                    </a:lnTo>
                    <a:lnTo>
                      <a:pt x="165" y="212"/>
                    </a:lnTo>
                    <a:lnTo>
                      <a:pt x="170" y="209"/>
                    </a:lnTo>
                    <a:lnTo>
                      <a:pt x="175" y="206"/>
                    </a:lnTo>
                    <a:lnTo>
                      <a:pt x="179" y="202"/>
                    </a:lnTo>
                    <a:lnTo>
                      <a:pt x="184" y="199"/>
                    </a:lnTo>
                    <a:lnTo>
                      <a:pt x="187" y="196"/>
                    </a:lnTo>
                    <a:lnTo>
                      <a:pt x="192" y="192"/>
                    </a:lnTo>
                    <a:lnTo>
                      <a:pt x="195" y="188"/>
                    </a:lnTo>
                    <a:lnTo>
                      <a:pt x="198" y="184"/>
                    </a:lnTo>
                    <a:lnTo>
                      <a:pt x="203" y="179"/>
                    </a:lnTo>
                    <a:lnTo>
                      <a:pt x="206" y="176"/>
                    </a:lnTo>
                    <a:lnTo>
                      <a:pt x="207" y="171"/>
                    </a:lnTo>
                    <a:lnTo>
                      <a:pt x="210" y="167"/>
                    </a:lnTo>
                    <a:lnTo>
                      <a:pt x="214" y="162"/>
                    </a:lnTo>
                    <a:lnTo>
                      <a:pt x="215" y="156"/>
                    </a:lnTo>
                    <a:lnTo>
                      <a:pt x="218" y="151"/>
                    </a:lnTo>
                    <a:lnTo>
                      <a:pt x="220" y="146"/>
                    </a:lnTo>
                    <a:lnTo>
                      <a:pt x="221" y="140"/>
                    </a:lnTo>
                    <a:lnTo>
                      <a:pt x="221" y="135"/>
                    </a:lnTo>
                    <a:lnTo>
                      <a:pt x="223" y="129"/>
                    </a:lnTo>
                    <a:lnTo>
                      <a:pt x="224" y="125"/>
                    </a:lnTo>
                    <a:lnTo>
                      <a:pt x="224" y="118"/>
                    </a:lnTo>
                    <a:lnTo>
                      <a:pt x="224" y="112"/>
                    </a:lnTo>
                    <a:lnTo>
                      <a:pt x="224" y="107"/>
                    </a:lnTo>
                    <a:lnTo>
                      <a:pt x="224" y="101"/>
                    </a:lnTo>
                    <a:lnTo>
                      <a:pt x="223" y="95"/>
                    </a:lnTo>
                    <a:lnTo>
                      <a:pt x="221" y="90"/>
                    </a:lnTo>
                    <a:lnTo>
                      <a:pt x="221" y="84"/>
                    </a:lnTo>
                    <a:lnTo>
                      <a:pt x="220" y="79"/>
                    </a:lnTo>
                    <a:lnTo>
                      <a:pt x="218" y="73"/>
                    </a:lnTo>
                    <a:lnTo>
                      <a:pt x="215" y="69"/>
                    </a:lnTo>
                    <a:lnTo>
                      <a:pt x="214" y="64"/>
                    </a:lnTo>
                    <a:lnTo>
                      <a:pt x="210" y="59"/>
                    </a:lnTo>
                    <a:lnTo>
                      <a:pt x="207" y="55"/>
                    </a:lnTo>
                    <a:lnTo>
                      <a:pt x="206" y="50"/>
                    </a:lnTo>
                    <a:lnTo>
                      <a:pt x="203" y="45"/>
                    </a:lnTo>
                    <a:lnTo>
                      <a:pt x="198" y="40"/>
                    </a:lnTo>
                    <a:lnTo>
                      <a:pt x="195" y="37"/>
                    </a:lnTo>
                    <a:lnTo>
                      <a:pt x="192" y="33"/>
                    </a:lnTo>
                    <a:lnTo>
                      <a:pt x="187" y="30"/>
                    </a:lnTo>
                    <a:lnTo>
                      <a:pt x="184" y="26"/>
                    </a:lnTo>
                    <a:lnTo>
                      <a:pt x="179" y="22"/>
                    </a:lnTo>
                    <a:lnTo>
                      <a:pt x="175" y="19"/>
                    </a:lnTo>
                    <a:lnTo>
                      <a:pt x="170" y="16"/>
                    </a:lnTo>
                    <a:lnTo>
                      <a:pt x="165" y="14"/>
                    </a:lnTo>
                    <a:lnTo>
                      <a:pt x="161" y="11"/>
                    </a:lnTo>
                    <a:lnTo>
                      <a:pt x="156" y="9"/>
                    </a:lnTo>
                    <a:lnTo>
                      <a:pt x="151" y="6"/>
                    </a:lnTo>
                    <a:lnTo>
                      <a:pt x="145" y="5"/>
                    </a:lnTo>
                    <a:lnTo>
                      <a:pt x="140" y="3"/>
                    </a:lnTo>
                    <a:lnTo>
                      <a:pt x="134" y="2"/>
                    </a:lnTo>
                    <a:lnTo>
                      <a:pt x="129" y="2"/>
                    </a:lnTo>
                    <a:lnTo>
                      <a:pt x="123" y="0"/>
                    </a:lnTo>
                    <a:lnTo>
                      <a:pt x="117" y="0"/>
                    </a:lnTo>
                    <a:lnTo>
                      <a:pt x="112" y="0"/>
                    </a:lnTo>
                    <a:lnTo>
                      <a:pt x="106" y="0"/>
                    </a:lnTo>
                    <a:lnTo>
                      <a:pt x="100" y="0"/>
                    </a:lnTo>
                    <a:lnTo>
                      <a:pt x="95" y="2"/>
                    </a:lnTo>
                    <a:lnTo>
                      <a:pt x="89" y="2"/>
                    </a:lnTo>
                    <a:lnTo>
                      <a:pt x="84" y="3"/>
                    </a:lnTo>
                    <a:lnTo>
                      <a:pt x="78" y="5"/>
                    </a:lnTo>
                    <a:lnTo>
                      <a:pt x="73" y="6"/>
                    </a:lnTo>
                    <a:lnTo>
                      <a:pt x="69" y="9"/>
                    </a:lnTo>
                    <a:lnTo>
                      <a:pt x="63" y="11"/>
                    </a:lnTo>
                    <a:lnTo>
                      <a:pt x="58" y="14"/>
                    </a:lnTo>
                    <a:lnTo>
                      <a:pt x="53" y="16"/>
                    </a:lnTo>
                    <a:lnTo>
                      <a:pt x="48" y="19"/>
                    </a:lnTo>
                    <a:lnTo>
                      <a:pt x="45" y="22"/>
                    </a:lnTo>
                    <a:lnTo>
                      <a:pt x="41" y="26"/>
                    </a:lnTo>
                    <a:lnTo>
                      <a:pt x="36" y="30"/>
                    </a:lnTo>
                    <a:lnTo>
                      <a:pt x="33" y="33"/>
                    </a:lnTo>
                    <a:lnTo>
                      <a:pt x="28" y="37"/>
                    </a:lnTo>
                    <a:lnTo>
                      <a:pt x="25" y="40"/>
                    </a:lnTo>
                    <a:lnTo>
                      <a:pt x="22" y="45"/>
                    </a:lnTo>
                    <a:lnTo>
                      <a:pt x="19" y="50"/>
                    </a:lnTo>
                    <a:lnTo>
                      <a:pt x="16" y="55"/>
                    </a:lnTo>
                    <a:lnTo>
                      <a:pt x="13" y="59"/>
                    </a:lnTo>
                    <a:lnTo>
                      <a:pt x="11" y="64"/>
                    </a:lnTo>
                    <a:lnTo>
                      <a:pt x="8" y="69"/>
                    </a:lnTo>
                    <a:lnTo>
                      <a:pt x="6" y="73"/>
                    </a:lnTo>
                    <a:lnTo>
                      <a:pt x="5" y="79"/>
                    </a:lnTo>
                    <a:lnTo>
                      <a:pt x="3" y="84"/>
                    </a:lnTo>
                    <a:lnTo>
                      <a:pt x="2" y="90"/>
                    </a:lnTo>
                    <a:lnTo>
                      <a:pt x="2" y="95"/>
                    </a:lnTo>
                    <a:lnTo>
                      <a:pt x="0" y="101"/>
                    </a:lnTo>
                    <a:lnTo>
                      <a:pt x="0" y="107"/>
                    </a:lnTo>
                    <a:lnTo>
                      <a:pt x="0" y="112"/>
                    </a:lnTo>
                    <a:lnTo>
                      <a:pt x="0" y="118"/>
                    </a:lnTo>
                    <a:lnTo>
                      <a:pt x="0" y="125"/>
                    </a:lnTo>
                    <a:lnTo>
                      <a:pt x="2" y="129"/>
                    </a:lnTo>
                    <a:lnTo>
                      <a:pt x="2" y="135"/>
                    </a:lnTo>
                    <a:lnTo>
                      <a:pt x="3" y="140"/>
                    </a:lnTo>
                    <a:lnTo>
                      <a:pt x="5" y="146"/>
                    </a:lnTo>
                    <a:lnTo>
                      <a:pt x="6" y="151"/>
                    </a:lnTo>
                    <a:lnTo>
                      <a:pt x="8" y="156"/>
                    </a:lnTo>
                    <a:lnTo>
                      <a:pt x="11" y="162"/>
                    </a:lnTo>
                    <a:lnTo>
                      <a:pt x="13" y="167"/>
                    </a:lnTo>
                    <a:lnTo>
                      <a:pt x="16" y="171"/>
                    </a:lnTo>
                    <a:lnTo>
                      <a:pt x="19" y="176"/>
                    </a:lnTo>
                    <a:lnTo>
                      <a:pt x="22" y="179"/>
                    </a:lnTo>
                    <a:lnTo>
                      <a:pt x="25" y="184"/>
                    </a:lnTo>
                    <a:lnTo>
                      <a:pt x="28" y="188"/>
                    </a:lnTo>
                    <a:lnTo>
                      <a:pt x="33" y="192"/>
                    </a:lnTo>
                    <a:lnTo>
                      <a:pt x="36" y="196"/>
                    </a:lnTo>
                    <a:lnTo>
                      <a:pt x="41" y="199"/>
                    </a:lnTo>
                    <a:lnTo>
                      <a:pt x="45" y="202"/>
                    </a:lnTo>
                    <a:lnTo>
                      <a:pt x="48" y="206"/>
                    </a:lnTo>
                    <a:lnTo>
                      <a:pt x="53" y="209"/>
                    </a:lnTo>
                    <a:lnTo>
                      <a:pt x="58" y="212"/>
                    </a:lnTo>
                    <a:lnTo>
                      <a:pt x="63" y="213"/>
                    </a:lnTo>
                    <a:lnTo>
                      <a:pt x="69" y="216"/>
                    </a:lnTo>
                    <a:lnTo>
                      <a:pt x="73" y="218"/>
                    </a:lnTo>
                    <a:lnTo>
                      <a:pt x="78" y="220"/>
                    </a:lnTo>
                    <a:lnTo>
                      <a:pt x="84" y="221"/>
                    </a:lnTo>
                    <a:lnTo>
                      <a:pt x="89" y="223"/>
                    </a:lnTo>
                    <a:lnTo>
                      <a:pt x="95" y="224"/>
                    </a:lnTo>
                    <a:lnTo>
                      <a:pt x="100" y="224"/>
                    </a:lnTo>
                    <a:lnTo>
                      <a:pt x="106" y="224"/>
                    </a:lnTo>
                    <a:lnTo>
                      <a:pt x="112" y="224"/>
                    </a:lnTo>
                    <a:close/>
                  </a:path>
                </a:pathLst>
              </a:custGeom>
              <a:solidFill>
                <a:srgbClr val="703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 823"/>
              <p:cNvSpPr>
                <a:spLocks/>
              </p:cNvSpPr>
              <p:nvPr/>
            </p:nvSpPr>
            <p:spPr bwMode="auto">
              <a:xfrm>
                <a:off x="4253509" y="3980410"/>
                <a:ext cx="288924" cy="574436"/>
              </a:xfrm>
              <a:custGeom>
                <a:avLst/>
                <a:gdLst/>
                <a:ahLst/>
                <a:cxnLst>
                  <a:cxn ang="0">
                    <a:pos x="188" y="472"/>
                  </a:cxn>
                  <a:cxn ang="0">
                    <a:pos x="188" y="788"/>
                  </a:cxn>
                  <a:cxn ang="0">
                    <a:pos x="65" y="788"/>
                  </a:cxn>
                  <a:cxn ang="0">
                    <a:pos x="114" y="757"/>
                  </a:cxn>
                  <a:cxn ang="0">
                    <a:pos x="83" y="431"/>
                  </a:cxn>
                  <a:cxn ang="0">
                    <a:pos x="28" y="431"/>
                  </a:cxn>
                  <a:cxn ang="0">
                    <a:pos x="0" y="75"/>
                  </a:cxn>
                  <a:cxn ang="0">
                    <a:pos x="114" y="19"/>
                  </a:cxn>
                  <a:cxn ang="0">
                    <a:pos x="148" y="0"/>
                  </a:cxn>
                  <a:cxn ang="0">
                    <a:pos x="198" y="308"/>
                  </a:cxn>
                  <a:cxn ang="0">
                    <a:pos x="248" y="0"/>
                  </a:cxn>
                  <a:cxn ang="0">
                    <a:pos x="282" y="19"/>
                  </a:cxn>
                  <a:cxn ang="0">
                    <a:pos x="394" y="75"/>
                  </a:cxn>
                  <a:cxn ang="0">
                    <a:pos x="366" y="431"/>
                  </a:cxn>
                  <a:cxn ang="0">
                    <a:pos x="311" y="431"/>
                  </a:cxn>
                  <a:cxn ang="0">
                    <a:pos x="282" y="757"/>
                  </a:cxn>
                  <a:cxn ang="0">
                    <a:pos x="329" y="788"/>
                  </a:cxn>
                  <a:cxn ang="0">
                    <a:pos x="210" y="788"/>
                  </a:cxn>
                  <a:cxn ang="0">
                    <a:pos x="210" y="472"/>
                  </a:cxn>
                  <a:cxn ang="0">
                    <a:pos x="188" y="472"/>
                  </a:cxn>
                </a:cxnLst>
                <a:rect l="0" t="0" r="r" b="b"/>
                <a:pathLst>
                  <a:path w="394" h="788">
                    <a:moveTo>
                      <a:pt x="188" y="472"/>
                    </a:moveTo>
                    <a:lnTo>
                      <a:pt x="188" y="788"/>
                    </a:lnTo>
                    <a:lnTo>
                      <a:pt x="65" y="788"/>
                    </a:lnTo>
                    <a:lnTo>
                      <a:pt x="114" y="757"/>
                    </a:lnTo>
                    <a:lnTo>
                      <a:pt x="83" y="431"/>
                    </a:lnTo>
                    <a:lnTo>
                      <a:pt x="28" y="431"/>
                    </a:lnTo>
                    <a:lnTo>
                      <a:pt x="0" y="75"/>
                    </a:lnTo>
                    <a:lnTo>
                      <a:pt x="114" y="19"/>
                    </a:lnTo>
                    <a:lnTo>
                      <a:pt x="148" y="0"/>
                    </a:lnTo>
                    <a:lnTo>
                      <a:pt x="198" y="308"/>
                    </a:lnTo>
                    <a:lnTo>
                      <a:pt x="248" y="0"/>
                    </a:lnTo>
                    <a:lnTo>
                      <a:pt x="282" y="19"/>
                    </a:lnTo>
                    <a:lnTo>
                      <a:pt x="394" y="75"/>
                    </a:lnTo>
                    <a:lnTo>
                      <a:pt x="366" y="431"/>
                    </a:lnTo>
                    <a:lnTo>
                      <a:pt x="311" y="431"/>
                    </a:lnTo>
                    <a:lnTo>
                      <a:pt x="282" y="757"/>
                    </a:lnTo>
                    <a:lnTo>
                      <a:pt x="329" y="788"/>
                    </a:lnTo>
                    <a:lnTo>
                      <a:pt x="210" y="788"/>
                    </a:lnTo>
                    <a:lnTo>
                      <a:pt x="210" y="472"/>
                    </a:lnTo>
                    <a:lnTo>
                      <a:pt x="188" y="472"/>
                    </a:lnTo>
                    <a:close/>
                  </a:path>
                </a:pathLst>
              </a:custGeom>
              <a:solidFill>
                <a:srgbClr val="703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Freeform 824"/>
              <p:cNvSpPr>
                <a:spLocks/>
              </p:cNvSpPr>
              <p:nvPr/>
            </p:nvSpPr>
            <p:spPr bwMode="auto">
              <a:xfrm>
                <a:off x="4382154" y="4005055"/>
                <a:ext cx="33743" cy="1535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31"/>
                  </a:cxn>
                  <a:cxn ang="0">
                    <a:pos x="4" y="86"/>
                  </a:cxn>
                  <a:cxn ang="0">
                    <a:pos x="22" y="214"/>
                  </a:cxn>
                  <a:cxn ang="0">
                    <a:pos x="42" y="86"/>
                  </a:cxn>
                  <a:cxn ang="0">
                    <a:pos x="25" y="31"/>
                  </a:cxn>
                  <a:cxn ang="0">
                    <a:pos x="47" y="0"/>
                  </a:cxn>
                  <a:cxn ang="0">
                    <a:pos x="0" y="0"/>
                  </a:cxn>
                </a:cxnLst>
                <a:rect l="0" t="0" r="r" b="b"/>
                <a:pathLst>
                  <a:path w="47" h="214">
                    <a:moveTo>
                      <a:pt x="0" y="0"/>
                    </a:moveTo>
                    <a:lnTo>
                      <a:pt x="19" y="31"/>
                    </a:lnTo>
                    <a:lnTo>
                      <a:pt x="4" y="86"/>
                    </a:lnTo>
                    <a:lnTo>
                      <a:pt x="22" y="214"/>
                    </a:lnTo>
                    <a:lnTo>
                      <a:pt x="42" y="86"/>
                    </a:lnTo>
                    <a:lnTo>
                      <a:pt x="25" y="31"/>
                    </a:lnTo>
                    <a:lnTo>
                      <a:pt x="4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030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7" name="Text Box 940"/>
            <p:cNvSpPr txBox="1">
              <a:spLocks noChangeArrowheads="1"/>
            </p:cNvSpPr>
            <p:nvPr/>
          </p:nvSpPr>
          <p:spPr bwMode="auto">
            <a:xfrm>
              <a:off x="4247854" y="4558097"/>
              <a:ext cx="30946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rtl="0">
                <a:spcBef>
                  <a:spcPct val="50000"/>
                </a:spcBef>
              </a:pPr>
              <a:r>
                <a:rPr lang="en-US" sz="1400" b="1" dirty="0" smtClean="0">
                  <a:solidFill>
                    <a:srgbClr val="7030A0"/>
                  </a:solidFill>
                  <a:latin typeface="Lucida Fax" pitchFamily="18" charset="0"/>
                  <a:cs typeface="Times New Roman" pitchFamily="18" charset="0"/>
                </a:rPr>
                <a:t>a</a:t>
              </a:r>
              <a:r>
                <a:rPr lang="en-US" sz="2000" b="1" baseline="-25000" dirty="0" smtClean="0">
                  <a:solidFill>
                    <a:srgbClr val="7030A0"/>
                  </a:solidFill>
                  <a:latin typeface="Lucida Fax" pitchFamily="18" charset="0"/>
                  <a:cs typeface="Times New Roman" pitchFamily="18" charset="0"/>
                </a:rPr>
                <a:t>7</a:t>
              </a:r>
              <a:endParaRPr lang="en-GB" sz="2000" b="1" baseline="-25000" dirty="0">
                <a:solidFill>
                  <a:srgbClr val="7030A0"/>
                </a:solidFill>
                <a:latin typeface="Lucida Fax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7" name="Group 226"/>
          <p:cNvGrpSpPr/>
          <p:nvPr/>
        </p:nvGrpSpPr>
        <p:grpSpPr>
          <a:xfrm>
            <a:off x="790796" y="3315170"/>
            <a:ext cx="309464" cy="935439"/>
            <a:chOff x="5504422" y="3826632"/>
            <a:chExt cx="309464" cy="935439"/>
          </a:xfrm>
        </p:grpSpPr>
        <p:grpSp>
          <p:nvGrpSpPr>
            <p:cNvPr id="224" name="Group 223"/>
            <p:cNvGrpSpPr/>
            <p:nvPr/>
          </p:nvGrpSpPr>
          <p:grpSpPr>
            <a:xfrm>
              <a:off x="5514692" y="3826632"/>
              <a:ext cx="288924" cy="722311"/>
              <a:chOff x="5020272" y="3951543"/>
              <a:chExt cx="288924" cy="722311"/>
            </a:xfrm>
          </p:grpSpPr>
          <p:sp>
            <p:nvSpPr>
              <p:cNvPr id="47" name="Rectangle 821"/>
              <p:cNvSpPr>
                <a:spLocks noChangeArrowheads="1"/>
              </p:cNvSpPr>
              <p:nvPr/>
            </p:nvSpPr>
            <p:spPr bwMode="auto">
              <a:xfrm>
                <a:off x="5100412" y="4105105"/>
                <a:ext cx="132863" cy="23508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Freeform 822"/>
              <p:cNvSpPr>
                <a:spLocks/>
              </p:cNvSpPr>
              <p:nvPr/>
            </p:nvSpPr>
            <p:spPr bwMode="auto">
              <a:xfrm>
                <a:off x="5085649" y="3951543"/>
                <a:ext cx="162388" cy="163041"/>
              </a:xfrm>
              <a:custGeom>
                <a:avLst/>
                <a:gdLst/>
                <a:ahLst/>
                <a:cxnLst>
                  <a:cxn ang="0">
                    <a:pos x="123" y="224"/>
                  </a:cxn>
                  <a:cxn ang="0">
                    <a:pos x="140" y="221"/>
                  </a:cxn>
                  <a:cxn ang="0">
                    <a:pos x="156" y="216"/>
                  </a:cxn>
                  <a:cxn ang="0">
                    <a:pos x="170" y="209"/>
                  </a:cxn>
                  <a:cxn ang="0">
                    <a:pos x="184" y="199"/>
                  </a:cxn>
                  <a:cxn ang="0">
                    <a:pos x="195" y="188"/>
                  </a:cxn>
                  <a:cxn ang="0">
                    <a:pos x="206" y="176"/>
                  </a:cxn>
                  <a:cxn ang="0">
                    <a:pos x="214" y="162"/>
                  </a:cxn>
                  <a:cxn ang="0">
                    <a:pos x="220" y="146"/>
                  </a:cxn>
                  <a:cxn ang="0">
                    <a:pos x="223" y="129"/>
                  </a:cxn>
                  <a:cxn ang="0">
                    <a:pos x="224" y="112"/>
                  </a:cxn>
                  <a:cxn ang="0">
                    <a:pos x="223" y="95"/>
                  </a:cxn>
                  <a:cxn ang="0">
                    <a:pos x="220" y="79"/>
                  </a:cxn>
                  <a:cxn ang="0">
                    <a:pos x="214" y="64"/>
                  </a:cxn>
                  <a:cxn ang="0">
                    <a:pos x="206" y="50"/>
                  </a:cxn>
                  <a:cxn ang="0">
                    <a:pos x="195" y="37"/>
                  </a:cxn>
                  <a:cxn ang="0">
                    <a:pos x="184" y="26"/>
                  </a:cxn>
                  <a:cxn ang="0">
                    <a:pos x="170" y="16"/>
                  </a:cxn>
                  <a:cxn ang="0">
                    <a:pos x="156" y="9"/>
                  </a:cxn>
                  <a:cxn ang="0">
                    <a:pos x="140" y="3"/>
                  </a:cxn>
                  <a:cxn ang="0">
                    <a:pos x="123" y="0"/>
                  </a:cxn>
                  <a:cxn ang="0">
                    <a:pos x="106" y="0"/>
                  </a:cxn>
                  <a:cxn ang="0">
                    <a:pos x="89" y="2"/>
                  </a:cxn>
                  <a:cxn ang="0">
                    <a:pos x="73" y="6"/>
                  </a:cxn>
                  <a:cxn ang="0">
                    <a:pos x="58" y="14"/>
                  </a:cxn>
                  <a:cxn ang="0">
                    <a:pos x="45" y="22"/>
                  </a:cxn>
                  <a:cxn ang="0">
                    <a:pos x="33" y="33"/>
                  </a:cxn>
                  <a:cxn ang="0">
                    <a:pos x="22" y="45"/>
                  </a:cxn>
                  <a:cxn ang="0">
                    <a:pos x="13" y="59"/>
                  </a:cxn>
                  <a:cxn ang="0">
                    <a:pos x="6" y="73"/>
                  </a:cxn>
                  <a:cxn ang="0">
                    <a:pos x="2" y="90"/>
                  </a:cxn>
                  <a:cxn ang="0">
                    <a:pos x="0" y="107"/>
                  </a:cxn>
                  <a:cxn ang="0">
                    <a:pos x="0" y="125"/>
                  </a:cxn>
                  <a:cxn ang="0">
                    <a:pos x="3" y="140"/>
                  </a:cxn>
                  <a:cxn ang="0">
                    <a:pos x="8" y="156"/>
                  </a:cxn>
                  <a:cxn ang="0">
                    <a:pos x="16" y="171"/>
                  </a:cxn>
                  <a:cxn ang="0">
                    <a:pos x="25" y="184"/>
                  </a:cxn>
                  <a:cxn ang="0">
                    <a:pos x="36" y="196"/>
                  </a:cxn>
                  <a:cxn ang="0">
                    <a:pos x="48" y="206"/>
                  </a:cxn>
                  <a:cxn ang="0">
                    <a:pos x="63" y="213"/>
                  </a:cxn>
                  <a:cxn ang="0">
                    <a:pos x="78" y="220"/>
                  </a:cxn>
                  <a:cxn ang="0">
                    <a:pos x="95" y="224"/>
                  </a:cxn>
                  <a:cxn ang="0">
                    <a:pos x="112" y="224"/>
                  </a:cxn>
                </a:cxnLst>
                <a:rect l="0" t="0" r="r" b="b"/>
                <a:pathLst>
                  <a:path w="224" h="224">
                    <a:moveTo>
                      <a:pt x="112" y="224"/>
                    </a:moveTo>
                    <a:lnTo>
                      <a:pt x="117" y="224"/>
                    </a:lnTo>
                    <a:lnTo>
                      <a:pt x="123" y="224"/>
                    </a:lnTo>
                    <a:lnTo>
                      <a:pt x="129" y="224"/>
                    </a:lnTo>
                    <a:lnTo>
                      <a:pt x="134" y="223"/>
                    </a:lnTo>
                    <a:lnTo>
                      <a:pt x="140" y="221"/>
                    </a:lnTo>
                    <a:lnTo>
                      <a:pt x="145" y="220"/>
                    </a:lnTo>
                    <a:lnTo>
                      <a:pt x="151" y="218"/>
                    </a:lnTo>
                    <a:lnTo>
                      <a:pt x="156" y="216"/>
                    </a:lnTo>
                    <a:lnTo>
                      <a:pt x="161" y="213"/>
                    </a:lnTo>
                    <a:lnTo>
                      <a:pt x="165" y="212"/>
                    </a:lnTo>
                    <a:lnTo>
                      <a:pt x="170" y="209"/>
                    </a:lnTo>
                    <a:lnTo>
                      <a:pt x="175" y="206"/>
                    </a:lnTo>
                    <a:lnTo>
                      <a:pt x="179" y="202"/>
                    </a:lnTo>
                    <a:lnTo>
                      <a:pt x="184" y="199"/>
                    </a:lnTo>
                    <a:lnTo>
                      <a:pt x="187" y="196"/>
                    </a:lnTo>
                    <a:lnTo>
                      <a:pt x="192" y="192"/>
                    </a:lnTo>
                    <a:lnTo>
                      <a:pt x="195" y="188"/>
                    </a:lnTo>
                    <a:lnTo>
                      <a:pt x="198" y="184"/>
                    </a:lnTo>
                    <a:lnTo>
                      <a:pt x="203" y="179"/>
                    </a:lnTo>
                    <a:lnTo>
                      <a:pt x="206" y="176"/>
                    </a:lnTo>
                    <a:lnTo>
                      <a:pt x="207" y="171"/>
                    </a:lnTo>
                    <a:lnTo>
                      <a:pt x="210" y="167"/>
                    </a:lnTo>
                    <a:lnTo>
                      <a:pt x="214" y="162"/>
                    </a:lnTo>
                    <a:lnTo>
                      <a:pt x="215" y="156"/>
                    </a:lnTo>
                    <a:lnTo>
                      <a:pt x="218" y="151"/>
                    </a:lnTo>
                    <a:lnTo>
                      <a:pt x="220" y="146"/>
                    </a:lnTo>
                    <a:lnTo>
                      <a:pt x="221" y="140"/>
                    </a:lnTo>
                    <a:lnTo>
                      <a:pt x="221" y="135"/>
                    </a:lnTo>
                    <a:lnTo>
                      <a:pt x="223" y="129"/>
                    </a:lnTo>
                    <a:lnTo>
                      <a:pt x="224" y="125"/>
                    </a:lnTo>
                    <a:lnTo>
                      <a:pt x="224" y="118"/>
                    </a:lnTo>
                    <a:lnTo>
                      <a:pt x="224" y="112"/>
                    </a:lnTo>
                    <a:lnTo>
                      <a:pt x="224" y="107"/>
                    </a:lnTo>
                    <a:lnTo>
                      <a:pt x="224" y="101"/>
                    </a:lnTo>
                    <a:lnTo>
                      <a:pt x="223" y="95"/>
                    </a:lnTo>
                    <a:lnTo>
                      <a:pt x="221" y="90"/>
                    </a:lnTo>
                    <a:lnTo>
                      <a:pt x="221" y="84"/>
                    </a:lnTo>
                    <a:lnTo>
                      <a:pt x="220" y="79"/>
                    </a:lnTo>
                    <a:lnTo>
                      <a:pt x="218" y="73"/>
                    </a:lnTo>
                    <a:lnTo>
                      <a:pt x="215" y="69"/>
                    </a:lnTo>
                    <a:lnTo>
                      <a:pt x="214" y="64"/>
                    </a:lnTo>
                    <a:lnTo>
                      <a:pt x="210" y="59"/>
                    </a:lnTo>
                    <a:lnTo>
                      <a:pt x="207" y="55"/>
                    </a:lnTo>
                    <a:lnTo>
                      <a:pt x="206" y="50"/>
                    </a:lnTo>
                    <a:lnTo>
                      <a:pt x="203" y="45"/>
                    </a:lnTo>
                    <a:lnTo>
                      <a:pt x="198" y="40"/>
                    </a:lnTo>
                    <a:lnTo>
                      <a:pt x="195" y="37"/>
                    </a:lnTo>
                    <a:lnTo>
                      <a:pt x="192" y="33"/>
                    </a:lnTo>
                    <a:lnTo>
                      <a:pt x="187" y="30"/>
                    </a:lnTo>
                    <a:lnTo>
                      <a:pt x="184" y="26"/>
                    </a:lnTo>
                    <a:lnTo>
                      <a:pt x="179" y="22"/>
                    </a:lnTo>
                    <a:lnTo>
                      <a:pt x="175" y="19"/>
                    </a:lnTo>
                    <a:lnTo>
                      <a:pt x="170" y="16"/>
                    </a:lnTo>
                    <a:lnTo>
                      <a:pt x="165" y="14"/>
                    </a:lnTo>
                    <a:lnTo>
                      <a:pt x="161" y="11"/>
                    </a:lnTo>
                    <a:lnTo>
                      <a:pt x="156" y="9"/>
                    </a:lnTo>
                    <a:lnTo>
                      <a:pt x="151" y="6"/>
                    </a:lnTo>
                    <a:lnTo>
                      <a:pt x="145" y="5"/>
                    </a:lnTo>
                    <a:lnTo>
                      <a:pt x="140" y="3"/>
                    </a:lnTo>
                    <a:lnTo>
                      <a:pt x="134" y="2"/>
                    </a:lnTo>
                    <a:lnTo>
                      <a:pt x="129" y="2"/>
                    </a:lnTo>
                    <a:lnTo>
                      <a:pt x="123" y="0"/>
                    </a:lnTo>
                    <a:lnTo>
                      <a:pt x="117" y="0"/>
                    </a:lnTo>
                    <a:lnTo>
                      <a:pt x="112" y="0"/>
                    </a:lnTo>
                    <a:lnTo>
                      <a:pt x="106" y="0"/>
                    </a:lnTo>
                    <a:lnTo>
                      <a:pt x="100" y="0"/>
                    </a:lnTo>
                    <a:lnTo>
                      <a:pt x="95" y="2"/>
                    </a:lnTo>
                    <a:lnTo>
                      <a:pt x="89" y="2"/>
                    </a:lnTo>
                    <a:lnTo>
                      <a:pt x="84" y="3"/>
                    </a:lnTo>
                    <a:lnTo>
                      <a:pt x="78" y="5"/>
                    </a:lnTo>
                    <a:lnTo>
                      <a:pt x="73" y="6"/>
                    </a:lnTo>
                    <a:lnTo>
                      <a:pt x="69" y="9"/>
                    </a:lnTo>
                    <a:lnTo>
                      <a:pt x="63" y="11"/>
                    </a:lnTo>
                    <a:lnTo>
                      <a:pt x="58" y="14"/>
                    </a:lnTo>
                    <a:lnTo>
                      <a:pt x="53" y="16"/>
                    </a:lnTo>
                    <a:lnTo>
                      <a:pt x="48" y="19"/>
                    </a:lnTo>
                    <a:lnTo>
                      <a:pt x="45" y="22"/>
                    </a:lnTo>
                    <a:lnTo>
                      <a:pt x="41" y="26"/>
                    </a:lnTo>
                    <a:lnTo>
                      <a:pt x="36" y="30"/>
                    </a:lnTo>
                    <a:lnTo>
                      <a:pt x="33" y="33"/>
                    </a:lnTo>
                    <a:lnTo>
                      <a:pt x="28" y="37"/>
                    </a:lnTo>
                    <a:lnTo>
                      <a:pt x="25" y="40"/>
                    </a:lnTo>
                    <a:lnTo>
                      <a:pt x="22" y="45"/>
                    </a:lnTo>
                    <a:lnTo>
                      <a:pt x="19" y="50"/>
                    </a:lnTo>
                    <a:lnTo>
                      <a:pt x="16" y="55"/>
                    </a:lnTo>
                    <a:lnTo>
                      <a:pt x="13" y="59"/>
                    </a:lnTo>
                    <a:lnTo>
                      <a:pt x="11" y="64"/>
                    </a:lnTo>
                    <a:lnTo>
                      <a:pt x="8" y="69"/>
                    </a:lnTo>
                    <a:lnTo>
                      <a:pt x="6" y="73"/>
                    </a:lnTo>
                    <a:lnTo>
                      <a:pt x="5" y="79"/>
                    </a:lnTo>
                    <a:lnTo>
                      <a:pt x="3" y="84"/>
                    </a:lnTo>
                    <a:lnTo>
                      <a:pt x="2" y="90"/>
                    </a:lnTo>
                    <a:lnTo>
                      <a:pt x="2" y="95"/>
                    </a:lnTo>
                    <a:lnTo>
                      <a:pt x="0" y="101"/>
                    </a:lnTo>
                    <a:lnTo>
                      <a:pt x="0" y="107"/>
                    </a:lnTo>
                    <a:lnTo>
                      <a:pt x="0" y="112"/>
                    </a:lnTo>
                    <a:lnTo>
                      <a:pt x="0" y="118"/>
                    </a:lnTo>
                    <a:lnTo>
                      <a:pt x="0" y="125"/>
                    </a:lnTo>
                    <a:lnTo>
                      <a:pt x="2" y="129"/>
                    </a:lnTo>
                    <a:lnTo>
                      <a:pt x="2" y="135"/>
                    </a:lnTo>
                    <a:lnTo>
                      <a:pt x="3" y="140"/>
                    </a:lnTo>
                    <a:lnTo>
                      <a:pt x="5" y="146"/>
                    </a:lnTo>
                    <a:lnTo>
                      <a:pt x="6" y="151"/>
                    </a:lnTo>
                    <a:lnTo>
                      <a:pt x="8" y="156"/>
                    </a:lnTo>
                    <a:lnTo>
                      <a:pt x="11" y="162"/>
                    </a:lnTo>
                    <a:lnTo>
                      <a:pt x="13" y="167"/>
                    </a:lnTo>
                    <a:lnTo>
                      <a:pt x="16" y="171"/>
                    </a:lnTo>
                    <a:lnTo>
                      <a:pt x="19" y="176"/>
                    </a:lnTo>
                    <a:lnTo>
                      <a:pt x="22" y="179"/>
                    </a:lnTo>
                    <a:lnTo>
                      <a:pt x="25" y="184"/>
                    </a:lnTo>
                    <a:lnTo>
                      <a:pt x="28" y="188"/>
                    </a:lnTo>
                    <a:lnTo>
                      <a:pt x="33" y="192"/>
                    </a:lnTo>
                    <a:lnTo>
                      <a:pt x="36" y="196"/>
                    </a:lnTo>
                    <a:lnTo>
                      <a:pt x="41" y="199"/>
                    </a:lnTo>
                    <a:lnTo>
                      <a:pt x="45" y="202"/>
                    </a:lnTo>
                    <a:lnTo>
                      <a:pt x="48" y="206"/>
                    </a:lnTo>
                    <a:lnTo>
                      <a:pt x="53" y="209"/>
                    </a:lnTo>
                    <a:lnTo>
                      <a:pt x="58" y="212"/>
                    </a:lnTo>
                    <a:lnTo>
                      <a:pt x="63" y="213"/>
                    </a:lnTo>
                    <a:lnTo>
                      <a:pt x="69" y="216"/>
                    </a:lnTo>
                    <a:lnTo>
                      <a:pt x="73" y="218"/>
                    </a:lnTo>
                    <a:lnTo>
                      <a:pt x="78" y="220"/>
                    </a:lnTo>
                    <a:lnTo>
                      <a:pt x="84" y="221"/>
                    </a:lnTo>
                    <a:lnTo>
                      <a:pt x="89" y="223"/>
                    </a:lnTo>
                    <a:lnTo>
                      <a:pt x="95" y="224"/>
                    </a:lnTo>
                    <a:lnTo>
                      <a:pt x="100" y="224"/>
                    </a:lnTo>
                    <a:lnTo>
                      <a:pt x="106" y="224"/>
                    </a:lnTo>
                    <a:lnTo>
                      <a:pt x="112" y="224"/>
                    </a:lnTo>
                    <a:close/>
                  </a:path>
                </a:pathLst>
              </a:custGeom>
              <a:solidFill>
                <a:srgbClr val="77777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Freeform 823"/>
              <p:cNvSpPr>
                <a:spLocks/>
              </p:cNvSpPr>
              <p:nvPr/>
            </p:nvSpPr>
            <p:spPr bwMode="auto">
              <a:xfrm>
                <a:off x="5020272" y="4099418"/>
                <a:ext cx="288924" cy="574436"/>
              </a:xfrm>
              <a:custGeom>
                <a:avLst/>
                <a:gdLst/>
                <a:ahLst/>
                <a:cxnLst>
                  <a:cxn ang="0">
                    <a:pos x="188" y="472"/>
                  </a:cxn>
                  <a:cxn ang="0">
                    <a:pos x="188" y="788"/>
                  </a:cxn>
                  <a:cxn ang="0">
                    <a:pos x="65" y="788"/>
                  </a:cxn>
                  <a:cxn ang="0">
                    <a:pos x="114" y="757"/>
                  </a:cxn>
                  <a:cxn ang="0">
                    <a:pos x="83" y="431"/>
                  </a:cxn>
                  <a:cxn ang="0">
                    <a:pos x="28" y="431"/>
                  </a:cxn>
                  <a:cxn ang="0">
                    <a:pos x="0" y="75"/>
                  </a:cxn>
                  <a:cxn ang="0">
                    <a:pos x="114" y="19"/>
                  </a:cxn>
                  <a:cxn ang="0">
                    <a:pos x="148" y="0"/>
                  </a:cxn>
                  <a:cxn ang="0">
                    <a:pos x="198" y="308"/>
                  </a:cxn>
                  <a:cxn ang="0">
                    <a:pos x="248" y="0"/>
                  </a:cxn>
                  <a:cxn ang="0">
                    <a:pos x="282" y="19"/>
                  </a:cxn>
                  <a:cxn ang="0">
                    <a:pos x="394" y="75"/>
                  </a:cxn>
                  <a:cxn ang="0">
                    <a:pos x="366" y="431"/>
                  </a:cxn>
                  <a:cxn ang="0">
                    <a:pos x="311" y="431"/>
                  </a:cxn>
                  <a:cxn ang="0">
                    <a:pos x="282" y="757"/>
                  </a:cxn>
                  <a:cxn ang="0">
                    <a:pos x="329" y="788"/>
                  </a:cxn>
                  <a:cxn ang="0">
                    <a:pos x="210" y="788"/>
                  </a:cxn>
                  <a:cxn ang="0">
                    <a:pos x="210" y="472"/>
                  </a:cxn>
                  <a:cxn ang="0">
                    <a:pos x="188" y="472"/>
                  </a:cxn>
                </a:cxnLst>
                <a:rect l="0" t="0" r="r" b="b"/>
                <a:pathLst>
                  <a:path w="394" h="788">
                    <a:moveTo>
                      <a:pt x="188" y="472"/>
                    </a:moveTo>
                    <a:lnTo>
                      <a:pt x="188" y="788"/>
                    </a:lnTo>
                    <a:lnTo>
                      <a:pt x="65" y="788"/>
                    </a:lnTo>
                    <a:lnTo>
                      <a:pt x="114" y="757"/>
                    </a:lnTo>
                    <a:lnTo>
                      <a:pt x="83" y="431"/>
                    </a:lnTo>
                    <a:lnTo>
                      <a:pt x="28" y="431"/>
                    </a:lnTo>
                    <a:lnTo>
                      <a:pt x="0" y="75"/>
                    </a:lnTo>
                    <a:lnTo>
                      <a:pt x="114" y="19"/>
                    </a:lnTo>
                    <a:lnTo>
                      <a:pt x="148" y="0"/>
                    </a:lnTo>
                    <a:lnTo>
                      <a:pt x="198" y="308"/>
                    </a:lnTo>
                    <a:lnTo>
                      <a:pt x="248" y="0"/>
                    </a:lnTo>
                    <a:lnTo>
                      <a:pt x="282" y="19"/>
                    </a:lnTo>
                    <a:lnTo>
                      <a:pt x="394" y="75"/>
                    </a:lnTo>
                    <a:lnTo>
                      <a:pt x="366" y="431"/>
                    </a:lnTo>
                    <a:lnTo>
                      <a:pt x="311" y="431"/>
                    </a:lnTo>
                    <a:lnTo>
                      <a:pt x="282" y="757"/>
                    </a:lnTo>
                    <a:lnTo>
                      <a:pt x="329" y="788"/>
                    </a:lnTo>
                    <a:lnTo>
                      <a:pt x="210" y="788"/>
                    </a:lnTo>
                    <a:lnTo>
                      <a:pt x="210" y="472"/>
                    </a:lnTo>
                    <a:lnTo>
                      <a:pt x="188" y="472"/>
                    </a:lnTo>
                    <a:close/>
                  </a:path>
                </a:pathLst>
              </a:custGeom>
              <a:solidFill>
                <a:srgbClr val="77777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Freeform 824"/>
              <p:cNvSpPr>
                <a:spLocks/>
              </p:cNvSpPr>
              <p:nvPr/>
            </p:nvSpPr>
            <p:spPr bwMode="auto">
              <a:xfrm>
                <a:off x="5148917" y="4124063"/>
                <a:ext cx="33743" cy="1535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31"/>
                  </a:cxn>
                  <a:cxn ang="0">
                    <a:pos x="4" y="86"/>
                  </a:cxn>
                  <a:cxn ang="0">
                    <a:pos x="22" y="214"/>
                  </a:cxn>
                  <a:cxn ang="0">
                    <a:pos x="42" y="86"/>
                  </a:cxn>
                  <a:cxn ang="0">
                    <a:pos x="25" y="31"/>
                  </a:cxn>
                  <a:cxn ang="0">
                    <a:pos x="47" y="0"/>
                  </a:cxn>
                  <a:cxn ang="0">
                    <a:pos x="0" y="0"/>
                  </a:cxn>
                </a:cxnLst>
                <a:rect l="0" t="0" r="r" b="b"/>
                <a:pathLst>
                  <a:path w="47" h="214">
                    <a:moveTo>
                      <a:pt x="0" y="0"/>
                    </a:moveTo>
                    <a:lnTo>
                      <a:pt x="19" y="31"/>
                    </a:lnTo>
                    <a:lnTo>
                      <a:pt x="4" y="86"/>
                    </a:lnTo>
                    <a:lnTo>
                      <a:pt x="22" y="214"/>
                    </a:lnTo>
                    <a:lnTo>
                      <a:pt x="42" y="86"/>
                    </a:lnTo>
                    <a:lnTo>
                      <a:pt x="25" y="31"/>
                    </a:lnTo>
                    <a:lnTo>
                      <a:pt x="4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7777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3" name="Text Box 940"/>
            <p:cNvSpPr txBox="1">
              <a:spLocks noChangeArrowheads="1"/>
            </p:cNvSpPr>
            <p:nvPr/>
          </p:nvSpPr>
          <p:spPr bwMode="auto">
            <a:xfrm>
              <a:off x="5504422" y="4546627"/>
              <a:ext cx="30946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rtl="0">
                <a:spcBef>
                  <a:spcPct val="50000"/>
                </a:spcBef>
              </a:pPr>
              <a:r>
                <a:rPr lang="en-US" sz="1400" b="1" dirty="0" smtClean="0">
                  <a:solidFill>
                    <a:srgbClr val="777777"/>
                  </a:solidFill>
                  <a:latin typeface="Lucida Fax" pitchFamily="18" charset="0"/>
                  <a:cs typeface="Times New Roman" pitchFamily="18" charset="0"/>
                </a:rPr>
                <a:t>a</a:t>
              </a:r>
              <a:r>
                <a:rPr lang="en-US" sz="2000" b="1" baseline="-25000" dirty="0" smtClean="0">
                  <a:solidFill>
                    <a:srgbClr val="777777"/>
                  </a:solidFill>
                  <a:latin typeface="Lucida Fax" pitchFamily="18" charset="0"/>
                  <a:cs typeface="Times New Roman" pitchFamily="18" charset="0"/>
                </a:rPr>
                <a:t>4</a:t>
              </a:r>
              <a:endParaRPr lang="en-GB" sz="2000" b="1" baseline="-25000" dirty="0">
                <a:solidFill>
                  <a:srgbClr val="777777"/>
                </a:solidFill>
                <a:latin typeface="Lucida Fax" pitchFamily="18" charset="0"/>
                <a:cs typeface="Times New Roman" pitchFamily="18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821305" y="4035548"/>
            <a:ext cx="309464" cy="941006"/>
            <a:chOff x="4247854" y="3832535"/>
            <a:chExt cx="309464" cy="941006"/>
          </a:xfrm>
        </p:grpSpPr>
        <p:grpSp>
          <p:nvGrpSpPr>
            <p:cNvPr id="58" name="Group 57"/>
            <p:cNvGrpSpPr/>
            <p:nvPr/>
          </p:nvGrpSpPr>
          <p:grpSpPr>
            <a:xfrm>
              <a:off x="4253509" y="3832535"/>
              <a:ext cx="288924" cy="722311"/>
              <a:chOff x="4253509" y="3832535"/>
              <a:chExt cx="288924" cy="722311"/>
            </a:xfrm>
          </p:grpSpPr>
          <p:sp>
            <p:nvSpPr>
              <p:cNvPr id="60" name="Rectangle 821"/>
              <p:cNvSpPr>
                <a:spLocks noChangeArrowheads="1"/>
              </p:cNvSpPr>
              <p:nvPr/>
            </p:nvSpPr>
            <p:spPr bwMode="auto">
              <a:xfrm>
                <a:off x="4333649" y="3986097"/>
                <a:ext cx="132863" cy="23508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Freeform 822"/>
              <p:cNvSpPr>
                <a:spLocks/>
              </p:cNvSpPr>
              <p:nvPr/>
            </p:nvSpPr>
            <p:spPr bwMode="auto">
              <a:xfrm>
                <a:off x="4318886" y="3832535"/>
                <a:ext cx="162388" cy="163041"/>
              </a:xfrm>
              <a:custGeom>
                <a:avLst/>
                <a:gdLst/>
                <a:ahLst/>
                <a:cxnLst>
                  <a:cxn ang="0">
                    <a:pos x="123" y="224"/>
                  </a:cxn>
                  <a:cxn ang="0">
                    <a:pos x="140" y="221"/>
                  </a:cxn>
                  <a:cxn ang="0">
                    <a:pos x="156" y="216"/>
                  </a:cxn>
                  <a:cxn ang="0">
                    <a:pos x="170" y="209"/>
                  </a:cxn>
                  <a:cxn ang="0">
                    <a:pos x="184" y="199"/>
                  </a:cxn>
                  <a:cxn ang="0">
                    <a:pos x="195" y="188"/>
                  </a:cxn>
                  <a:cxn ang="0">
                    <a:pos x="206" y="176"/>
                  </a:cxn>
                  <a:cxn ang="0">
                    <a:pos x="214" y="162"/>
                  </a:cxn>
                  <a:cxn ang="0">
                    <a:pos x="220" y="146"/>
                  </a:cxn>
                  <a:cxn ang="0">
                    <a:pos x="223" y="129"/>
                  </a:cxn>
                  <a:cxn ang="0">
                    <a:pos x="224" y="112"/>
                  </a:cxn>
                  <a:cxn ang="0">
                    <a:pos x="223" y="95"/>
                  </a:cxn>
                  <a:cxn ang="0">
                    <a:pos x="220" y="79"/>
                  </a:cxn>
                  <a:cxn ang="0">
                    <a:pos x="214" y="64"/>
                  </a:cxn>
                  <a:cxn ang="0">
                    <a:pos x="206" y="50"/>
                  </a:cxn>
                  <a:cxn ang="0">
                    <a:pos x="195" y="37"/>
                  </a:cxn>
                  <a:cxn ang="0">
                    <a:pos x="184" y="26"/>
                  </a:cxn>
                  <a:cxn ang="0">
                    <a:pos x="170" y="16"/>
                  </a:cxn>
                  <a:cxn ang="0">
                    <a:pos x="156" y="9"/>
                  </a:cxn>
                  <a:cxn ang="0">
                    <a:pos x="140" y="3"/>
                  </a:cxn>
                  <a:cxn ang="0">
                    <a:pos x="123" y="0"/>
                  </a:cxn>
                  <a:cxn ang="0">
                    <a:pos x="106" y="0"/>
                  </a:cxn>
                  <a:cxn ang="0">
                    <a:pos x="89" y="2"/>
                  </a:cxn>
                  <a:cxn ang="0">
                    <a:pos x="73" y="6"/>
                  </a:cxn>
                  <a:cxn ang="0">
                    <a:pos x="58" y="14"/>
                  </a:cxn>
                  <a:cxn ang="0">
                    <a:pos x="45" y="22"/>
                  </a:cxn>
                  <a:cxn ang="0">
                    <a:pos x="33" y="33"/>
                  </a:cxn>
                  <a:cxn ang="0">
                    <a:pos x="22" y="45"/>
                  </a:cxn>
                  <a:cxn ang="0">
                    <a:pos x="13" y="59"/>
                  </a:cxn>
                  <a:cxn ang="0">
                    <a:pos x="6" y="73"/>
                  </a:cxn>
                  <a:cxn ang="0">
                    <a:pos x="2" y="90"/>
                  </a:cxn>
                  <a:cxn ang="0">
                    <a:pos x="0" y="107"/>
                  </a:cxn>
                  <a:cxn ang="0">
                    <a:pos x="0" y="125"/>
                  </a:cxn>
                  <a:cxn ang="0">
                    <a:pos x="3" y="140"/>
                  </a:cxn>
                  <a:cxn ang="0">
                    <a:pos x="8" y="156"/>
                  </a:cxn>
                  <a:cxn ang="0">
                    <a:pos x="16" y="171"/>
                  </a:cxn>
                  <a:cxn ang="0">
                    <a:pos x="25" y="184"/>
                  </a:cxn>
                  <a:cxn ang="0">
                    <a:pos x="36" y="196"/>
                  </a:cxn>
                  <a:cxn ang="0">
                    <a:pos x="48" y="206"/>
                  </a:cxn>
                  <a:cxn ang="0">
                    <a:pos x="63" y="213"/>
                  </a:cxn>
                  <a:cxn ang="0">
                    <a:pos x="78" y="220"/>
                  </a:cxn>
                  <a:cxn ang="0">
                    <a:pos x="95" y="224"/>
                  </a:cxn>
                  <a:cxn ang="0">
                    <a:pos x="112" y="224"/>
                  </a:cxn>
                </a:cxnLst>
                <a:rect l="0" t="0" r="r" b="b"/>
                <a:pathLst>
                  <a:path w="224" h="224">
                    <a:moveTo>
                      <a:pt x="112" y="224"/>
                    </a:moveTo>
                    <a:lnTo>
                      <a:pt x="117" y="224"/>
                    </a:lnTo>
                    <a:lnTo>
                      <a:pt x="123" y="224"/>
                    </a:lnTo>
                    <a:lnTo>
                      <a:pt x="129" y="224"/>
                    </a:lnTo>
                    <a:lnTo>
                      <a:pt x="134" y="223"/>
                    </a:lnTo>
                    <a:lnTo>
                      <a:pt x="140" y="221"/>
                    </a:lnTo>
                    <a:lnTo>
                      <a:pt x="145" y="220"/>
                    </a:lnTo>
                    <a:lnTo>
                      <a:pt x="151" y="218"/>
                    </a:lnTo>
                    <a:lnTo>
                      <a:pt x="156" y="216"/>
                    </a:lnTo>
                    <a:lnTo>
                      <a:pt x="161" y="213"/>
                    </a:lnTo>
                    <a:lnTo>
                      <a:pt x="165" y="212"/>
                    </a:lnTo>
                    <a:lnTo>
                      <a:pt x="170" y="209"/>
                    </a:lnTo>
                    <a:lnTo>
                      <a:pt x="175" y="206"/>
                    </a:lnTo>
                    <a:lnTo>
                      <a:pt x="179" y="202"/>
                    </a:lnTo>
                    <a:lnTo>
                      <a:pt x="184" y="199"/>
                    </a:lnTo>
                    <a:lnTo>
                      <a:pt x="187" y="196"/>
                    </a:lnTo>
                    <a:lnTo>
                      <a:pt x="192" y="192"/>
                    </a:lnTo>
                    <a:lnTo>
                      <a:pt x="195" y="188"/>
                    </a:lnTo>
                    <a:lnTo>
                      <a:pt x="198" y="184"/>
                    </a:lnTo>
                    <a:lnTo>
                      <a:pt x="203" y="179"/>
                    </a:lnTo>
                    <a:lnTo>
                      <a:pt x="206" y="176"/>
                    </a:lnTo>
                    <a:lnTo>
                      <a:pt x="207" y="171"/>
                    </a:lnTo>
                    <a:lnTo>
                      <a:pt x="210" y="167"/>
                    </a:lnTo>
                    <a:lnTo>
                      <a:pt x="214" y="162"/>
                    </a:lnTo>
                    <a:lnTo>
                      <a:pt x="215" y="156"/>
                    </a:lnTo>
                    <a:lnTo>
                      <a:pt x="218" y="151"/>
                    </a:lnTo>
                    <a:lnTo>
                      <a:pt x="220" y="146"/>
                    </a:lnTo>
                    <a:lnTo>
                      <a:pt x="221" y="140"/>
                    </a:lnTo>
                    <a:lnTo>
                      <a:pt x="221" y="135"/>
                    </a:lnTo>
                    <a:lnTo>
                      <a:pt x="223" y="129"/>
                    </a:lnTo>
                    <a:lnTo>
                      <a:pt x="224" y="125"/>
                    </a:lnTo>
                    <a:lnTo>
                      <a:pt x="224" y="118"/>
                    </a:lnTo>
                    <a:lnTo>
                      <a:pt x="224" y="112"/>
                    </a:lnTo>
                    <a:lnTo>
                      <a:pt x="224" y="107"/>
                    </a:lnTo>
                    <a:lnTo>
                      <a:pt x="224" y="101"/>
                    </a:lnTo>
                    <a:lnTo>
                      <a:pt x="223" y="95"/>
                    </a:lnTo>
                    <a:lnTo>
                      <a:pt x="221" y="90"/>
                    </a:lnTo>
                    <a:lnTo>
                      <a:pt x="221" y="84"/>
                    </a:lnTo>
                    <a:lnTo>
                      <a:pt x="220" y="79"/>
                    </a:lnTo>
                    <a:lnTo>
                      <a:pt x="218" y="73"/>
                    </a:lnTo>
                    <a:lnTo>
                      <a:pt x="215" y="69"/>
                    </a:lnTo>
                    <a:lnTo>
                      <a:pt x="214" y="64"/>
                    </a:lnTo>
                    <a:lnTo>
                      <a:pt x="210" y="59"/>
                    </a:lnTo>
                    <a:lnTo>
                      <a:pt x="207" y="55"/>
                    </a:lnTo>
                    <a:lnTo>
                      <a:pt x="206" y="50"/>
                    </a:lnTo>
                    <a:lnTo>
                      <a:pt x="203" y="45"/>
                    </a:lnTo>
                    <a:lnTo>
                      <a:pt x="198" y="40"/>
                    </a:lnTo>
                    <a:lnTo>
                      <a:pt x="195" y="37"/>
                    </a:lnTo>
                    <a:lnTo>
                      <a:pt x="192" y="33"/>
                    </a:lnTo>
                    <a:lnTo>
                      <a:pt x="187" y="30"/>
                    </a:lnTo>
                    <a:lnTo>
                      <a:pt x="184" y="26"/>
                    </a:lnTo>
                    <a:lnTo>
                      <a:pt x="179" y="22"/>
                    </a:lnTo>
                    <a:lnTo>
                      <a:pt x="175" y="19"/>
                    </a:lnTo>
                    <a:lnTo>
                      <a:pt x="170" y="16"/>
                    </a:lnTo>
                    <a:lnTo>
                      <a:pt x="165" y="14"/>
                    </a:lnTo>
                    <a:lnTo>
                      <a:pt x="161" y="11"/>
                    </a:lnTo>
                    <a:lnTo>
                      <a:pt x="156" y="9"/>
                    </a:lnTo>
                    <a:lnTo>
                      <a:pt x="151" y="6"/>
                    </a:lnTo>
                    <a:lnTo>
                      <a:pt x="145" y="5"/>
                    </a:lnTo>
                    <a:lnTo>
                      <a:pt x="140" y="3"/>
                    </a:lnTo>
                    <a:lnTo>
                      <a:pt x="134" y="2"/>
                    </a:lnTo>
                    <a:lnTo>
                      <a:pt x="129" y="2"/>
                    </a:lnTo>
                    <a:lnTo>
                      <a:pt x="123" y="0"/>
                    </a:lnTo>
                    <a:lnTo>
                      <a:pt x="117" y="0"/>
                    </a:lnTo>
                    <a:lnTo>
                      <a:pt x="112" y="0"/>
                    </a:lnTo>
                    <a:lnTo>
                      <a:pt x="106" y="0"/>
                    </a:lnTo>
                    <a:lnTo>
                      <a:pt x="100" y="0"/>
                    </a:lnTo>
                    <a:lnTo>
                      <a:pt x="95" y="2"/>
                    </a:lnTo>
                    <a:lnTo>
                      <a:pt x="89" y="2"/>
                    </a:lnTo>
                    <a:lnTo>
                      <a:pt x="84" y="3"/>
                    </a:lnTo>
                    <a:lnTo>
                      <a:pt x="78" y="5"/>
                    </a:lnTo>
                    <a:lnTo>
                      <a:pt x="73" y="6"/>
                    </a:lnTo>
                    <a:lnTo>
                      <a:pt x="69" y="9"/>
                    </a:lnTo>
                    <a:lnTo>
                      <a:pt x="63" y="11"/>
                    </a:lnTo>
                    <a:lnTo>
                      <a:pt x="58" y="14"/>
                    </a:lnTo>
                    <a:lnTo>
                      <a:pt x="53" y="16"/>
                    </a:lnTo>
                    <a:lnTo>
                      <a:pt x="48" y="19"/>
                    </a:lnTo>
                    <a:lnTo>
                      <a:pt x="45" y="22"/>
                    </a:lnTo>
                    <a:lnTo>
                      <a:pt x="41" y="26"/>
                    </a:lnTo>
                    <a:lnTo>
                      <a:pt x="36" y="30"/>
                    </a:lnTo>
                    <a:lnTo>
                      <a:pt x="33" y="33"/>
                    </a:lnTo>
                    <a:lnTo>
                      <a:pt x="28" y="37"/>
                    </a:lnTo>
                    <a:lnTo>
                      <a:pt x="25" y="40"/>
                    </a:lnTo>
                    <a:lnTo>
                      <a:pt x="22" y="45"/>
                    </a:lnTo>
                    <a:lnTo>
                      <a:pt x="19" y="50"/>
                    </a:lnTo>
                    <a:lnTo>
                      <a:pt x="16" y="55"/>
                    </a:lnTo>
                    <a:lnTo>
                      <a:pt x="13" y="59"/>
                    </a:lnTo>
                    <a:lnTo>
                      <a:pt x="11" y="64"/>
                    </a:lnTo>
                    <a:lnTo>
                      <a:pt x="8" y="69"/>
                    </a:lnTo>
                    <a:lnTo>
                      <a:pt x="6" y="73"/>
                    </a:lnTo>
                    <a:lnTo>
                      <a:pt x="5" y="79"/>
                    </a:lnTo>
                    <a:lnTo>
                      <a:pt x="3" y="84"/>
                    </a:lnTo>
                    <a:lnTo>
                      <a:pt x="2" y="90"/>
                    </a:lnTo>
                    <a:lnTo>
                      <a:pt x="2" y="95"/>
                    </a:lnTo>
                    <a:lnTo>
                      <a:pt x="0" y="101"/>
                    </a:lnTo>
                    <a:lnTo>
                      <a:pt x="0" y="107"/>
                    </a:lnTo>
                    <a:lnTo>
                      <a:pt x="0" y="112"/>
                    </a:lnTo>
                    <a:lnTo>
                      <a:pt x="0" y="118"/>
                    </a:lnTo>
                    <a:lnTo>
                      <a:pt x="0" y="125"/>
                    </a:lnTo>
                    <a:lnTo>
                      <a:pt x="2" y="129"/>
                    </a:lnTo>
                    <a:lnTo>
                      <a:pt x="2" y="135"/>
                    </a:lnTo>
                    <a:lnTo>
                      <a:pt x="3" y="140"/>
                    </a:lnTo>
                    <a:lnTo>
                      <a:pt x="5" y="146"/>
                    </a:lnTo>
                    <a:lnTo>
                      <a:pt x="6" y="151"/>
                    </a:lnTo>
                    <a:lnTo>
                      <a:pt x="8" y="156"/>
                    </a:lnTo>
                    <a:lnTo>
                      <a:pt x="11" y="162"/>
                    </a:lnTo>
                    <a:lnTo>
                      <a:pt x="13" y="167"/>
                    </a:lnTo>
                    <a:lnTo>
                      <a:pt x="16" y="171"/>
                    </a:lnTo>
                    <a:lnTo>
                      <a:pt x="19" y="176"/>
                    </a:lnTo>
                    <a:lnTo>
                      <a:pt x="22" y="179"/>
                    </a:lnTo>
                    <a:lnTo>
                      <a:pt x="25" y="184"/>
                    </a:lnTo>
                    <a:lnTo>
                      <a:pt x="28" y="188"/>
                    </a:lnTo>
                    <a:lnTo>
                      <a:pt x="33" y="192"/>
                    </a:lnTo>
                    <a:lnTo>
                      <a:pt x="36" y="196"/>
                    </a:lnTo>
                    <a:lnTo>
                      <a:pt x="41" y="199"/>
                    </a:lnTo>
                    <a:lnTo>
                      <a:pt x="45" y="202"/>
                    </a:lnTo>
                    <a:lnTo>
                      <a:pt x="48" y="206"/>
                    </a:lnTo>
                    <a:lnTo>
                      <a:pt x="53" y="209"/>
                    </a:lnTo>
                    <a:lnTo>
                      <a:pt x="58" y="212"/>
                    </a:lnTo>
                    <a:lnTo>
                      <a:pt x="63" y="213"/>
                    </a:lnTo>
                    <a:lnTo>
                      <a:pt x="69" y="216"/>
                    </a:lnTo>
                    <a:lnTo>
                      <a:pt x="73" y="218"/>
                    </a:lnTo>
                    <a:lnTo>
                      <a:pt x="78" y="220"/>
                    </a:lnTo>
                    <a:lnTo>
                      <a:pt x="84" y="221"/>
                    </a:lnTo>
                    <a:lnTo>
                      <a:pt x="89" y="223"/>
                    </a:lnTo>
                    <a:lnTo>
                      <a:pt x="95" y="224"/>
                    </a:lnTo>
                    <a:lnTo>
                      <a:pt x="100" y="224"/>
                    </a:lnTo>
                    <a:lnTo>
                      <a:pt x="106" y="224"/>
                    </a:lnTo>
                    <a:lnTo>
                      <a:pt x="112" y="224"/>
                    </a:lnTo>
                    <a:close/>
                  </a:path>
                </a:pathLst>
              </a:custGeom>
              <a:solidFill>
                <a:srgbClr val="EA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Freeform 823"/>
              <p:cNvSpPr>
                <a:spLocks/>
              </p:cNvSpPr>
              <p:nvPr/>
            </p:nvSpPr>
            <p:spPr bwMode="auto">
              <a:xfrm>
                <a:off x="4253509" y="3980410"/>
                <a:ext cx="288924" cy="574436"/>
              </a:xfrm>
              <a:custGeom>
                <a:avLst/>
                <a:gdLst/>
                <a:ahLst/>
                <a:cxnLst>
                  <a:cxn ang="0">
                    <a:pos x="188" y="472"/>
                  </a:cxn>
                  <a:cxn ang="0">
                    <a:pos x="188" y="788"/>
                  </a:cxn>
                  <a:cxn ang="0">
                    <a:pos x="65" y="788"/>
                  </a:cxn>
                  <a:cxn ang="0">
                    <a:pos x="114" y="757"/>
                  </a:cxn>
                  <a:cxn ang="0">
                    <a:pos x="83" y="431"/>
                  </a:cxn>
                  <a:cxn ang="0">
                    <a:pos x="28" y="431"/>
                  </a:cxn>
                  <a:cxn ang="0">
                    <a:pos x="0" y="75"/>
                  </a:cxn>
                  <a:cxn ang="0">
                    <a:pos x="114" y="19"/>
                  </a:cxn>
                  <a:cxn ang="0">
                    <a:pos x="148" y="0"/>
                  </a:cxn>
                  <a:cxn ang="0">
                    <a:pos x="198" y="308"/>
                  </a:cxn>
                  <a:cxn ang="0">
                    <a:pos x="248" y="0"/>
                  </a:cxn>
                  <a:cxn ang="0">
                    <a:pos x="282" y="19"/>
                  </a:cxn>
                  <a:cxn ang="0">
                    <a:pos x="394" y="75"/>
                  </a:cxn>
                  <a:cxn ang="0">
                    <a:pos x="366" y="431"/>
                  </a:cxn>
                  <a:cxn ang="0">
                    <a:pos x="311" y="431"/>
                  </a:cxn>
                  <a:cxn ang="0">
                    <a:pos x="282" y="757"/>
                  </a:cxn>
                  <a:cxn ang="0">
                    <a:pos x="329" y="788"/>
                  </a:cxn>
                  <a:cxn ang="0">
                    <a:pos x="210" y="788"/>
                  </a:cxn>
                  <a:cxn ang="0">
                    <a:pos x="210" y="472"/>
                  </a:cxn>
                  <a:cxn ang="0">
                    <a:pos x="188" y="472"/>
                  </a:cxn>
                </a:cxnLst>
                <a:rect l="0" t="0" r="r" b="b"/>
                <a:pathLst>
                  <a:path w="394" h="788">
                    <a:moveTo>
                      <a:pt x="188" y="472"/>
                    </a:moveTo>
                    <a:lnTo>
                      <a:pt x="188" y="788"/>
                    </a:lnTo>
                    <a:lnTo>
                      <a:pt x="65" y="788"/>
                    </a:lnTo>
                    <a:lnTo>
                      <a:pt x="114" y="757"/>
                    </a:lnTo>
                    <a:lnTo>
                      <a:pt x="83" y="431"/>
                    </a:lnTo>
                    <a:lnTo>
                      <a:pt x="28" y="431"/>
                    </a:lnTo>
                    <a:lnTo>
                      <a:pt x="0" y="75"/>
                    </a:lnTo>
                    <a:lnTo>
                      <a:pt x="114" y="19"/>
                    </a:lnTo>
                    <a:lnTo>
                      <a:pt x="148" y="0"/>
                    </a:lnTo>
                    <a:lnTo>
                      <a:pt x="198" y="308"/>
                    </a:lnTo>
                    <a:lnTo>
                      <a:pt x="248" y="0"/>
                    </a:lnTo>
                    <a:lnTo>
                      <a:pt x="282" y="19"/>
                    </a:lnTo>
                    <a:lnTo>
                      <a:pt x="394" y="75"/>
                    </a:lnTo>
                    <a:lnTo>
                      <a:pt x="366" y="431"/>
                    </a:lnTo>
                    <a:lnTo>
                      <a:pt x="311" y="431"/>
                    </a:lnTo>
                    <a:lnTo>
                      <a:pt x="282" y="757"/>
                    </a:lnTo>
                    <a:lnTo>
                      <a:pt x="329" y="788"/>
                    </a:lnTo>
                    <a:lnTo>
                      <a:pt x="210" y="788"/>
                    </a:lnTo>
                    <a:lnTo>
                      <a:pt x="210" y="472"/>
                    </a:lnTo>
                    <a:lnTo>
                      <a:pt x="188" y="472"/>
                    </a:lnTo>
                    <a:close/>
                  </a:path>
                </a:pathLst>
              </a:custGeom>
              <a:solidFill>
                <a:srgbClr val="EA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" name="Freeform 824"/>
              <p:cNvSpPr>
                <a:spLocks/>
              </p:cNvSpPr>
              <p:nvPr/>
            </p:nvSpPr>
            <p:spPr bwMode="auto">
              <a:xfrm>
                <a:off x="4382154" y="4005055"/>
                <a:ext cx="33743" cy="1535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31"/>
                  </a:cxn>
                  <a:cxn ang="0">
                    <a:pos x="4" y="86"/>
                  </a:cxn>
                  <a:cxn ang="0">
                    <a:pos x="22" y="214"/>
                  </a:cxn>
                  <a:cxn ang="0">
                    <a:pos x="42" y="86"/>
                  </a:cxn>
                  <a:cxn ang="0">
                    <a:pos x="25" y="31"/>
                  </a:cxn>
                  <a:cxn ang="0">
                    <a:pos x="47" y="0"/>
                  </a:cxn>
                  <a:cxn ang="0">
                    <a:pos x="0" y="0"/>
                  </a:cxn>
                </a:cxnLst>
                <a:rect l="0" t="0" r="r" b="b"/>
                <a:pathLst>
                  <a:path w="47" h="214">
                    <a:moveTo>
                      <a:pt x="0" y="0"/>
                    </a:moveTo>
                    <a:lnTo>
                      <a:pt x="19" y="31"/>
                    </a:lnTo>
                    <a:lnTo>
                      <a:pt x="4" y="86"/>
                    </a:lnTo>
                    <a:lnTo>
                      <a:pt x="22" y="214"/>
                    </a:lnTo>
                    <a:lnTo>
                      <a:pt x="42" y="86"/>
                    </a:lnTo>
                    <a:lnTo>
                      <a:pt x="25" y="31"/>
                    </a:lnTo>
                    <a:lnTo>
                      <a:pt x="4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A5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9" name="Text Box 940"/>
            <p:cNvSpPr txBox="1">
              <a:spLocks noChangeArrowheads="1"/>
            </p:cNvSpPr>
            <p:nvPr/>
          </p:nvSpPr>
          <p:spPr bwMode="auto">
            <a:xfrm>
              <a:off x="4247854" y="4558097"/>
              <a:ext cx="30946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rtl="0">
                <a:spcBef>
                  <a:spcPct val="50000"/>
                </a:spcBef>
              </a:pPr>
              <a:r>
                <a:rPr lang="en-US" sz="1400" b="1" dirty="0" smtClean="0">
                  <a:solidFill>
                    <a:srgbClr val="EA5F00"/>
                  </a:solidFill>
                  <a:latin typeface="Lucida Fax" pitchFamily="18" charset="0"/>
                  <a:cs typeface="Times New Roman" pitchFamily="18" charset="0"/>
                </a:rPr>
                <a:t>a</a:t>
              </a:r>
              <a:r>
                <a:rPr lang="en-US" sz="2000" b="1" baseline="-25000" dirty="0" smtClean="0">
                  <a:solidFill>
                    <a:srgbClr val="EA5F00"/>
                  </a:solidFill>
                  <a:latin typeface="Lucida Fax" pitchFamily="18" charset="0"/>
                  <a:cs typeface="Times New Roman" pitchFamily="18" charset="0"/>
                </a:rPr>
                <a:t>9</a:t>
              </a:r>
              <a:endParaRPr lang="en-GB" sz="2000" b="1" baseline="-25000" dirty="0">
                <a:solidFill>
                  <a:srgbClr val="EA5F00"/>
                </a:solidFill>
                <a:latin typeface="Lucida Fax" pitchFamily="18" charset="0"/>
                <a:cs typeface="Times New Roman" pitchFamily="18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1675919" y="3303485"/>
            <a:ext cx="309464" cy="941006"/>
            <a:chOff x="4247854" y="3832535"/>
            <a:chExt cx="309464" cy="941006"/>
          </a:xfrm>
        </p:grpSpPr>
        <p:grpSp>
          <p:nvGrpSpPr>
            <p:cNvPr id="65" name="Group 64"/>
            <p:cNvGrpSpPr/>
            <p:nvPr/>
          </p:nvGrpSpPr>
          <p:grpSpPr>
            <a:xfrm>
              <a:off x="4253509" y="3832535"/>
              <a:ext cx="288924" cy="722311"/>
              <a:chOff x="4253509" y="3832535"/>
              <a:chExt cx="288924" cy="722311"/>
            </a:xfrm>
          </p:grpSpPr>
          <p:sp>
            <p:nvSpPr>
              <p:cNvPr id="67" name="Rectangle 821"/>
              <p:cNvSpPr>
                <a:spLocks noChangeArrowheads="1"/>
              </p:cNvSpPr>
              <p:nvPr/>
            </p:nvSpPr>
            <p:spPr bwMode="auto">
              <a:xfrm>
                <a:off x="4333649" y="3986097"/>
                <a:ext cx="132863" cy="23508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Freeform 822"/>
              <p:cNvSpPr>
                <a:spLocks/>
              </p:cNvSpPr>
              <p:nvPr/>
            </p:nvSpPr>
            <p:spPr bwMode="auto">
              <a:xfrm>
                <a:off x="4318886" y="3832535"/>
                <a:ext cx="162388" cy="163041"/>
              </a:xfrm>
              <a:custGeom>
                <a:avLst/>
                <a:gdLst/>
                <a:ahLst/>
                <a:cxnLst>
                  <a:cxn ang="0">
                    <a:pos x="123" y="224"/>
                  </a:cxn>
                  <a:cxn ang="0">
                    <a:pos x="140" y="221"/>
                  </a:cxn>
                  <a:cxn ang="0">
                    <a:pos x="156" y="216"/>
                  </a:cxn>
                  <a:cxn ang="0">
                    <a:pos x="170" y="209"/>
                  </a:cxn>
                  <a:cxn ang="0">
                    <a:pos x="184" y="199"/>
                  </a:cxn>
                  <a:cxn ang="0">
                    <a:pos x="195" y="188"/>
                  </a:cxn>
                  <a:cxn ang="0">
                    <a:pos x="206" y="176"/>
                  </a:cxn>
                  <a:cxn ang="0">
                    <a:pos x="214" y="162"/>
                  </a:cxn>
                  <a:cxn ang="0">
                    <a:pos x="220" y="146"/>
                  </a:cxn>
                  <a:cxn ang="0">
                    <a:pos x="223" y="129"/>
                  </a:cxn>
                  <a:cxn ang="0">
                    <a:pos x="224" y="112"/>
                  </a:cxn>
                  <a:cxn ang="0">
                    <a:pos x="223" y="95"/>
                  </a:cxn>
                  <a:cxn ang="0">
                    <a:pos x="220" y="79"/>
                  </a:cxn>
                  <a:cxn ang="0">
                    <a:pos x="214" y="64"/>
                  </a:cxn>
                  <a:cxn ang="0">
                    <a:pos x="206" y="50"/>
                  </a:cxn>
                  <a:cxn ang="0">
                    <a:pos x="195" y="37"/>
                  </a:cxn>
                  <a:cxn ang="0">
                    <a:pos x="184" y="26"/>
                  </a:cxn>
                  <a:cxn ang="0">
                    <a:pos x="170" y="16"/>
                  </a:cxn>
                  <a:cxn ang="0">
                    <a:pos x="156" y="9"/>
                  </a:cxn>
                  <a:cxn ang="0">
                    <a:pos x="140" y="3"/>
                  </a:cxn>
                  <a:cxn ang="0">
                    <a:pos x="123" y="0"/>
                  </a:cxn>
                  <a:cxn ang="0">
                    <a:pos x="106" y="0"/>
                  </a:cxn>
                  <a:cxn ang="0">
                    <a:pos x="89" y="2"/>
                  </a:cxn>
                  <a:cxn ang="0">
                    <a:pos x="73" y="6"/>
                  </a:cxn>
                  <a:cxn ang="0">
                    <a:pos x="58" y="14"/>
                  </a:cxn>
                  <a:cxn ang="0">
                    <a:pos x="45" y="22"/>
                  </a:cxn>
                  <a:cxn ang="0">
                    <a:pos x="33" y="33"/>
                  </a:cxn>
                  <a:cxn ang="0">
                    <a:pos x="22" y="45"/>
                  </a:cxn>
                  <a:cxn ang="0">
                    <a:pos x="13" y="59"/>
                  </a:cxn>
                  <a:cxn ang="0">
                    <a:pos x="6" y="73"/>
                  </a:cxn>
                  <a:cxn ang="0">
                    <a:pos x="2" y="90"/>
                  </a:cxn>
                  <a:cxn ang="0">
                    <a:pos x="0" y="107"/>
                  </a:cxn>
                  <a:cxn ang="0">
                    <a:pos x="0" y="125"/>
                  </a:cxn>
                  <a:cxn ang="0">
                    <a:pos x="3" y="140"/>
                  </a:cxn>
                  <a:cxn ang="0">
                    <a:pos x="8" y="156"/>
                  </a:cxn>
                  <a:cxn ang="0">
                    <a:pos x="16" y="171"/>
                  </a:cxn>
                  <a:cxn ang="0">
                    <a:pos x="25" y="184"/>
                  </a:cxn>
                  <a:cxn ang="0">
                    <a:pos x="36" y="196"/>
                  </a:cxn>
                  <a:cxn ang="0">
                    <a:pos x="48" y="206"/>
                  </a:cxn>
                  <a:cxn ang="0">
                    <a:pos x="63" y="213"/>
                  </a:cxn>
                  <a:cxn ang="0">
                    <a:pos x="78" y="220"/>
                  </a:cxn>
                  <a:cxn ang="0">
                    <a:pos x="95" y="224"/>
                  </a:cxn>
                  <a:cxn ang="0">
                    <a:pos x="112" y="224"/>
                  </a:cxn>
                </a:cxnLst>
                <a:rect l="0" t="0" r="r" b="b"/>
                <a:pathLst>
                  <a:path w="224" h="224">
                    <a:moveTo>
                      <a:pt x="112" y="224"/>
                    </a:moveTo>
                    <a:lnTo>
                      <a:pt x="117" y="224"/>
                    </a:lnTo>
                    <a:lnTo>
                      <a:pt x="123" y="224"/>
                    </a:lnTo>
                    <a:lnTo>
                      <a:pt x="129" y="224"/>
                    </a:lnTo>
                    <a:lnTo>
                      <a:pt x="134" y="223"/>
                    </a:lnTo>
                    <a:lnTo>
                      <a:pt x="140" y="221"/>
                    </a:lnTo>
                    <a:lnTo>
                      <a:pt x="145" y="220"/>
                    </a:lnTo>
                    <a:lnTo>
                      <a:pt x="151" y="218"/>
                    </a:lnTo>
                    <a:lnTo>
                      <a:pt x="156" y="216"/>
                    </a:lnTo>
                    <a:lnTo>
                      <a:pt x="161" y="213"/>
                    </a:lnTo>
                    <a:lnTo>
                      <a:pt x="165" y="212"/>
                    </a:lnTo>
                    <a:lnTo>
                      <a:pt x="170" y="209"/>
                    </a:lnTo>
                    <a:lnTo>
                      <a:pt x="175" y="206"/>
                    </a:lnTo>
                    <a:lnTo>
                      <a:pt x="179" y="202"/>
                    </a:lnTo>
                    <a:lnTo>
                      <a:pt x="184" y="199"/>
                    </a:lnTo>
                    <a:lnTo>
                      <a:pt x="187" y="196"/>
                    </a:lnTo>
                    <a:lnTo>
                      <a:pt x="192" y="192"/>
                    </a:lnTo>
                    <a:lnTo>
                      <a:pt x="195" y="188"/>
                    </a:lnTo>
                    <a:lnTo>
                      <a:pt x="198" y="184"/>
                    </a:lnTo>
                    <a:lnTo>
                      <a:pt x="203" y="179"/>
                    </a:lnTo>
                    <a:lnTo>
                      <a:pt x="206" y="176"/>
                    </a:lnTo>
                    <a:lnTo>
                      <a:pt x="207" y="171"/>
                    </a:lnTo>
                    <a:lnTo>
                      <a:pt x="210" y="167"/>
                    </a:lnTo>
                    <a:lnTo>
                      <a:pt x="214" y="162"/>
                    </a:lnTo>
                    <a:lnTo>
                      <a:pt x="215" y="156"/>
                    </a:lnTo>
                    <a:lnTo>
                      <a:pt x="218" y="151"/>
                    </a:lnTo>
                    <a:lnTo>
                      <a:pt x="220" y="146"/>
                    </a:lnTo>
                    <a:lnTo>
                      <a:pt x="221" y="140"/>
                    </a:lnTo>
                    <a:lnTo>
                      <a:pt x="221" y="135"/>
                    </a:lnTo>
                    <a:lnTo>
                      <a:pt x="223" y="129"/>
                    </a:lnTo>
                    <a:lnTo>
                      <a:pt x="224" y="125"/>
                    </a:lnTo>
                    <a:lnTo>
                      <a:pt x="224" y="118"/>
                    </a:lnTo>
                    <a:lnTo>
                      <a:pt x="224" y="112"/>
                    </a:lnTo>
                    <a:lnTo>
                      <a:pt x="224" y="107"/>
                    </a:lnTo>
                    <a:lnTo>
                      <a:pt x="224" y="101"/>
                    </a:lnTo>
                    <a:lnTo>
                      <a:pt x="223" y="95"/>
                    </a:lnTo>
                    <a:lnTo>
                      <a:pt x="221" y="90"/>
                    </a:lnTo>
                    <a:lnTo>
                      <a:pt x="221" y="84"/>
                    </a:lnTo>
                    <a:lnTo>
                      <a:pt x="220" y="79"/>
                    </a:lnTo>
                    <a:lnTo>
                      <a:pt x="218" y="73"/>
                    </a:lnTo>
                    <a:lnTo>
                      <a:pt x="215" y="69"/>
                    </a:lnTo>
                    <a:lnTo>
                      <a:pt x="214" y="64"/>
                    </a:lnTo>
                    <a:lnTo>
                      <a:pt x="210" y="59"/>
                    </a:lnTo>
                    <a:lnTo>
                      <a:pt x="207" y="55"/>
                    </a:lnTo>
                    <a:lnTo>
                      <a:pt x="206" y="50"/>
                    </a:lnTo>
                    <a:lnTo>
                      <a:pt x="203" y="45"/>
                    </a:lnTo>
                    <a:lnTo>
                      <a:pt x="198" y="40"/>
                    </a:lnTo>
                    <a:lnTo>
                      <a:pt x="195" y="37"/>
                    </a:lnTo>
                    <a:lnTo>
                      <a:pt x="192" y="33"/>
                    </a:lnTo>
                    <a:lnTo>
                      <a:pt x="187" y="30"/>
                    </a:lnTo>
                    <a:lnTo>
                      <a:pt x="184" y="26"/>
                    </a:lnTo>
                    <a:lnTo>
                      <a:pt x="179" y="22"/>
                    </a:lnTo>
                    <a:lnTo>
                      <a:pt x="175" y="19"/>
                    </a:lnTo>
                    <a:lnTo>
                      <a:pt x="170" y="16"/>
                    </a:lnTo>
                    <a:lnTo>
                      <a:pt x="165" y="14"/>
                    </a:lnTo>
                    <a:lnTo>
                      <a:pt x="161" y="11"/>
                    </a:lnTo>
                    <a:lnTo>
                      <a:pt x="156" y="9"/>
                    </a:lnTo>
                    <a:lnTo>
                      <a:pt x="151" y="6"/>
                    </a:lnTo>
                    <a:lnTo>
                      <a:pt x="145" y="5"/>
                    </a:lnTo>
                    <a:lnTo>
                      <a:pt x="140" y="3"/>
                    </a:lnTo>
                    <a:lnTo>
                      <a:pt x="134" y="2"/>
                    </a:lnTo>
                    <a:lnTo>
                      <a:pt x="129" y="2"/>
                    </a:lnTo>
                    <a:lnTo>
                      <a:pt x="123" y="0"/>
                    </a:lnTo>
                    <a:lnTo>
                      <a:pt x="117" y="0"/>
                    </a:lnTo>
                    <a:lnTo>
                      <a:pt x="112" y="0"/>
                    </a:lnTo>
                    <a:lnTo>
                      <a:pt x="106" y="0"/>
                    </a:lnTo>
                    <a:lnTo>
                      <a:pt x="100" y="0"/>
                    </a:lnTo>
                    <a:lnTo>
                      <a:pt x="95" y="2"/>
                    </a:lnTo>
                    <a:lnTo>
                      <a:pt x="89" y="2"/>
                    </a:lnTo>
                    <a:lnTo>
                      <a:pt x="84" y="3"/>
                    </a:lnTo>
                    <a:lnTo>
                      <a:pt x="78" y="5"/>
                    </a:lnTo>
                    <a:lnTo>
                      <a:pt x="73" y="6"/>
                    </a:lnTo>
                    <a:lnTo>
                      <a:pt x="69" y="9"/>
                    </a:lnTo>
                    <a:lnTo>
                      <a:pt x="63" y="11"/>
                    </a:lnTo>
                    <a:lnTo>
                      <a:pt x="58" y="14"/>
                    </a:lnTo>
                    <a:lnTo>
                      <a:pt x="53" y="16"/>
                    </a:lnTo>
                    <a:lnTo>
                      <a:pt x="48" y="19"/>
                    </a:lnTo>
                    <a:lnTo>
                      <a:pt x="45" y="22"/>
                    </a:lnTo>
                    <a:lnTo>
                      <a:pt x="41" y="26"/>
                    </a:lnTo>
                    <a:lnTo>
                      <a:pt x="36" y="30"/>
                    </a:lnTo>
                    <a:lnTo>
                      <a:pt x="33" y="33"/>
                    </a:lnTo>
                    <a:lnTo>
                      <a:pt x="28" y="37"/>
                    </a:lnTo>
                    <a:lnTo>
                      <a:pt x="25" y="40"/>
                    </a:lnTo>
                    <a:lnTo>
                      <a:pt x="22" y="45"/>
                    </a:lnTo>
                    <a:lnTo>
                      <a:pt x="19" y="50"/>
                    </a:lnTo>
                    <a:lnTo>
                      <a:pt x="16" y="55"/>
                    </a:lnTo>
                    <a:lnTo>
                      <a:pt x="13" y="59"/>
                    </a:lnTo>
                    <a:lnTo>
                      <a:pt x="11" y="64"/>
                    </a:lnTo>
                    <a:lnTo>
                      <a:pt x="8" y="69"/>
                    </a:lnTo>
                    <a:lnTo>
                      <a:pt x="6" y="73"/>
                    </a:lnTo>
                    <a:lnTo>
                      <a:pt x="5" y="79"/>
                    </a:lnTo>
                    <a:lnTo>
                      <a:pt x="3" y="84"/>
                    </a:lnTo>
                    <a:lnTo>
                      <a:pt x="2" y="90"/>
                    </a:lnTo>
                    <a:lnTo>
                      <a:pt x="2" y="95"/>
                    </a:lnTo>
                    <a:lnTo>
                      <a:pt x="0" y="101"/>
                    </a:lnTo>
                    <a:lnTo>
                      <a:pt x="0" y="107"/>
                    </a:lnTo>
                    <a:lnTo>
                      <a:pt x="0" y="112"/>
                    </a:lnTo>
                    <a:lnTo>
                      <a:pt x="0" y="118"/>
                    </a:lnTo>
                    <a:lnTo>
                      <a:pt x="0" y="125"/>
                    </a:lnTo>
                    <a:lnTo>
                      <a:pt x="2" y="129"/>
                    </a:lnTo>
                    <a:lnTo>
                      <a:pt x="2" y="135"/>
                    </a:lnTo>
                    <a:lnTo>
                      <a:pt x="3" y="140"/>
                    </a:lnTo>
                    <a:lnTo>
                      <a:pt x="5" y="146"/>
                    </a:lnTo>
                    <a:lnTo>
                      <a:pt x="6" y="151"/>
                    </a:lnTo>
                    <a:lnTo>
                      <a:pt x="8" y="156"/>
                    </a:lnTo>
                    <a:lnTo>
                      <a:pt x="11" y="162"/>
                    </a:lnTo>
                    <a:lnTo>
                      <a:pt x="13" y="167"/>
                    </a:lnTo>
                    <a:lnTo>
                      <a:pt x="16" y="171"/>
                    </a:lnTo>
                    <a:lnTo>
                      <a:pt x="19" y="176"/>
                    </a:lnTo>
                    <a:lnTo>
                      <a:pt x="22" y="179"/>
                    </a:lnTo>
                    <a:lnTo>
                      <a:pt x="25" y="184"/>
                    </a:lnTo>
                    <a:lnTo>
                      <a:pt x="28" y="188"/>
                    </a:lnTo>
                    <a:lnTo>
                      <a:pt x="33" y="192"/>
                    </a:lnTo>
                    <a:lnTo>
                      <a:pt x="36" y="196"/>
                    </a:lnTo>
                    <a:lnTo>
                      <a:pt x="41" y="199"/>
                    </a:lnTo>
                    <a:lnTo>
                      <a:pt x="45" y="202"/>
                    </a:lnTo>
                    <a:lnTo>
                      <a:pt x="48" y="206"/>
                    </a:lnTo>
                    <a:lnTo>
                      <a:pt x="53" y="209"/>
                    </a:lnTo>
                    <a:lnTo>
                      <a:pt x="58" y="212"/>
                    </a:lnTo>
                    <a:lnTo>
                      <a:pt x="63" y="213"/>
                    </a:lnTo>
                    <a:lnTo>
                      <a:pt x="69" y="216"/>
                    </a:lnTo>
                    <a:lnTo>
                      <a:pt x="73" y="218"/>
                    </a:lnTo>
                    <a:lnTo>
                      <a:pt x="78" y="220"/>
                    </a:lnTo>
                    <a:lnTo>
                      <a:pt x="84" y="221"/>
                    </a:lnTo>
                    <a:lnTo>
                      <a:pt x="89" y="223"/>
                    </a:lnTo>
                    <a:lnTo>
                      <a:pt x="95" y="224"/>
                    </a:lnTo>
                    <a:lnTo>
                      <a:pt x="100" y="224"/>
                    </a:lnTo>
                    <a:lnTo>
                      <a:pt x="106" y="224"/>
                    </a:lnTo>
                    <a:lnTo>
                      <a:pt x="112" y="224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" name="Freeform 823"/>
              <p:cNvSpPr>
                <a:spLocks/>
              </p:cNvSpPr>
              <p:nvPr/>
            </p:nvSpPr>
            <p:spPr bwMode="auto">
              <a:xfrm>
                <a:off x="4253509" y="3980410"/>
                <a:ext cx="288924" cy="574436"/>
              </a:xfrm>
              <a:custGeom>
                <a:avLst/>
                <a:gdLst/>
                <a:ahLst/>
                <a:cxnLst>
                  <a:cxn ang="0">
                    <a:pos x="188" y="472"/>
                  </a:cxn>
                  <a:cxn ang="0">
                    <a:pos x="188" y="788"/>
                  </a:cxn>
                  <a:cxn ang="0">
                    <a:pos x="65" y="788"/>
                  </a:cxn>
                  <a:cxn ang="0">
                    <a:pos x="114" y="757"/>
                  </a:cxn>
                  <a:cxn ang="0">
                    <a:pos x="83" y="431"/>
                  </a:cxn>
                  <a:cxn ang="0">
                    <a:pos x="28" y="431"/>
                  </a:cxn>
                  <a:cxn ang="0">
                    <a:pos x="0" y="75"/>
                  </a:cxn>
                  <a:cxn ang="0">
                    <a:pos x="114" y="19"/>
                  </a:cxn>
                  <a:cxn ang="0">
                    <a:pos x="148" y="0"/>
                  </a:cxn>
                  <a:cxn ang="0">
                    <a:pos x="198" y="308"/>
                  </a:cxn>
                  <a:cxn ang="0">
                    <a:pos x="248" y="0"/>
                  </a:cxn>
                  <a:cxn ang="0">
                    <a:pos x="282" y="19"/>
                  </a:cxn>
                  <a:cxn ang="0">
                    <a:pos x="394" y="75"/>
                  </a:cxn>
                  <a:cxn ang="0">
                    <a:pos x="366" y="431"/>
                  </a:cxn>
                  <a:cxn ang="0">
                    <a:pos x="311" y="431"/>
                  </a:cxn>
                  <a:cxn ang="0">
                    <a:pos x="282" y="757"/>
                  </a:cxn>
                  <a:cxn ang="0">
                    <a:pos x="329" y="788"/>
                  </a:cxn>
                  <a:cxn ang="0">
                    <a:pos x="210" y="788"/>
                  </a:cxn>
                  <a:cxn ang="0">
                    <a:pos x="210" y="472"/>
                  </a:cxn>
                  <a:cxn ang="0">
                    <a:pos x="188" y="472"/>
                  </a:cxn>
                </a:cxnLst>
                <a:rect l="0" t="0" r="r" b="b"/>
                <a:pathLst>
                  <a:path w="394" h="788">
                    <a:moveTo>
                      <a:pt x="188" y="472"/>
                    </a:moveTo>
                    <a:lnTo>
                      <a:pt x="188" y="788"/>
                    </a:lnTo>
                    <a:lnTo>
                      <a:pt x="65" y="788"/>
                    </a:lnTo>
                    <a:lnTo>
                      <a:pt x="114" y="757"/>
                    </a:lnTo>
                    <a:lnTo>
                      <a:pt x="83" y="431"/>
                    </a:lnTo>
                    <a:lnTo>
                      <a:pt x="28" y="431"/>
                    </a:lnTo>
                    <a:lnTo>
                      <a:pt x="0" y="75"/>
                    </a:lnTo>
                    <a:lnTo>
                      <a:pt x="114" y="19"/>
                    </a:lnTo>
                    <a:lnTo>
                      <a:pt x="148" y="0"/>
                    </a:lnTo>
                    <a:lnTo>
                      <a:pt x="198" y="308"/>
                    </a:lnTo>
                    <a:lnTo>
                      <a:pt x="248" y="0"/>
                    </a:lnTo>
                    <a:lnTo>
                      <a:pt x="282" y="19"/>
                    </a:lnTo>
                    <a:lnTo>
                      <a:pt x="394" y="75"/>
                    </a:lnTo>
                    <a:lnTo>
                      <a:pt x="366" y="431"/>
                    </a:lnTo>
                    <a:lnTo>
                      <a:pt x="311" y="431"/>
                    </a:lnTo>
                    <a:lnTo>
                      <a:pt x="282" y="757"/>
                    </a:lnTo>
                    <a:lnTo>
                      <a:pt x="329" y="788"/>
                    </a:lnTo>
                    <a:lnTo>
                      <a:pt x="210" y="788"/>
                    </a:lnTo>
                    <a:lnTo>
                      <a:pt x="210" y="472"/>
                    </a:lnTo>
                    <a:lnTo>
                      <a:pt x="188" y="472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" name="Freeform 824"/>
              <p:cNvSpPr>
                <a:spLocks/>
              </p:cNvSpPr>
              <p:nvPr/>
            </p:nvSpPr>
            <p:spPr bwMode="auto">
              <a:xfrm>
                <a:off x="4382154" y="4005055"/>
                <a:ext cx="33743" cy="1535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31"/>
                  </a:cxn>
                  <a:cxn ang="0">
                    <a:pos x="4" y="86"/>
                  </a:cxn>
                  <a:cxn ang="0">
                    <a:pos x="22" y="214"/>
                  </a:cxn>
                  <a:cxn ang="0">
                    <a:pos x="42" y="86"/>
                  </a:cxn>
                  <a:cxn ang="0">
                    <a:pos x="25" y="31"/>
                  </a:cxn>
                  <a:cxn ang="0">
                    <a:pos x="47" y="0"/>
                  </a:cxn>
                  <a:cxn ang="0">
                    <a:pos x="0" y="0"/>
                  </a:cxn>
                </a:cxnLst>
                <a:rect l="0" t="0" r="r" b="b"/>
                <a:pathLst>
                  <a:path w="47" h="214">
                    <a:moveTo>
                      <a:pt x="0" y="0"/>
                    </a:moveTo>
                    <a:lnTo>
                      <a:pt x="19" y="31"/>
                    </a:lnTo>
                    <a:lnTo>
                      <a:pt x="4" y="86"/>
                    </a:lnTo>
                    <a:lnTo>
                      <a:pt x="22" y="214"/>
                    </a:lnTo>
                    <a:lnTo>
                      <a:pt x="42" y="86"/>
                    </a:lnTo>
                    <a:lnTo>
                      <a:pt x="25" y="31"/>
                    </a:lnTo>
                    <a:lnTo>
                      <a:pt x="4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6" name="Text Box 940"/>
            <p:cNvSpPr txBox="1">
              <a:spLocks noChangeArrowheads="1"/>
            </p:cNvSpPr>
            <p:nvPr/>
          </p:nvSpPr>
          <p:spPr bwMode="auto">
            <a:xfrm>
              <a:off x="4247854" y="4558097"/>
              <a:ext cx="30946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rtl="0">
                <a:spcBef>
                  <a:spcPct val="50000"/>
                </a:spcBef>
              </a:pPr>
              <a:r>
                <a:rPr lang="en-US" sz="1400" b="1" dirty="0" smtClean="0">
                  <a:solidFill>
                    <a:srgbClr val="FF6699"/>
                  </a:solidFill>
                  <a:latin typeface="Lucida Fax" pitchFamily="18" charset="0"/>
                  <a:cs typeface="Times New Roman" pitchFamily="18" charset="0"/>
                </a:rPr>
                <a:t>a</a:t>
              </a:r>
              <a:r>
                <a:rPr lang="en-US" sz="2000" b="1" baseline="-25000" dirty="0" smtClean="0">
                  <a:solidFill>
                    <a:srgbClr val="FF6699"/>
                  </a:solidFill>
                  <a:latin typeface="Lucida Fax" pitchFamily="18" charset="0"/>
                  <a:cs typeface="Times New Roman" pitchFamily="18" charset="0"/>
                </a:rPr>
                <a:t>5</a:t>
              </a:r>
              <a:endParaRPr lang="en-GB" sz="2000" b="1" baseline="-25000" dirty="0">
                <a:solidFill>
                  <a:srgbClr val="FF6699"/>
                </a:solidFill>
                <a:latin typeface="Lucida Fax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1258502" y="4025796"/>
            <a:ext cx="309464" cy="935439"/>
            <a:chOff x="5504422" y="3826632"/>
            <a:chExt cx="309464" cy="935439"/>
          </a:xfrm>
        </p:grpSpPr>
        <p:grpSp>
          <p:nvGrpSpPr>
            <p:cNvPr id="128" name="Group 127"/>
            <p:cNvGrpSpPr/>
            <p:nvPr/>
          </p:nvGrpSpPr>
          <p:grpSpPr>
            <a:xfrm>
              <a:off x="5514692" y="3826632"/>
              <a:ext cx="288924" cy="722311"/>
              <a:chOff x="5020272" y="3951543"/>
              <a:chExt cx="288924" cy="722311"/>
            </a:xfrm>
          </p:grpSpPr>
          <p:sp>
            <p:nvSpPr>
              <p:cNvPr id="130" name="Rectangle 821"/>
              <p:cNvSpPr>
                <a:spLocks noChangeArrowheads="1"/>
              </p:cNvSpPr>
              <p:nvPr/>
            </p:nvSpPr>
            <p:spPr bwMode="auto">
              <a:xfrm>
                <a:off x="5100412" y="4105105"/>
                <a:ext cx="132863" cy="23508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1" name="Freeform 822"/>
              <p:cNvSpPr>
                <a:spLocks/>
              </p:cNvSpPr>
              <p:nvPr/>
            </p:nvSpPr>
            <p:spPr bwMode="auto">
              <a:xfrm>
                <a:off x="5085649" y="3951543"/>
                <a:ext cx="162388" cy="163041"/>
              </a:xfrm>
              <a:custGeom>
                <a:avLst/>
                <a:gdLst/>
                <a:ahLst/>
                <a:cxnLst>
                  <a:cxn ang="0">
                    <a:pos x="123" y="224"/>
                  </a:cxn>
                  <a:cxn ang="0">
                    <a:pos x="140" y="221"/>
                  </a:cxn>
                  <a:cxn ang="0">
                    <a:pos x="156" y="216"/>
                  </a:cxn>
                  <a:cxn ang="0">
                    <a:pos x="170" y="209"/>
                  </a:cxn>
                  <a:cxn ang="0">
                    <a:pos x="184" y="199"/>
                  </a:cxn>
                  <a:cxn ang="0">
                    <a:pos x="195" y="188"/>
                  </a:cxn>
                  <a:cxn ang="0">
                    <a:pos x="206" y="176"/>
                  </a:cxn>
                  <a:cxn ang="0">
                    <a:pos x="214" y="162"/>
                  </a:cxn>
                  <a:cxn ang="0">
                    <a:pos x="220" y="146"/>
                  </a:cxn>
                  <a:cxn ang="0">
                    <a:pos x="223" y="129"/>
                  </a:cxn>
                  <a:cxn ang="0">
                    <a:pos x="224" y="112"/>
                  </a:cxn>
                  <a:cxn ang="0">
                    <a:pos x="223" y="95"/>
                  </a:cxn>
                  <a:cxn ang="0">
                    <a:pos x="220" y="79"/>
                  </a:cxn>
                  <a:cxn ang="0">
                    <a:pos x="214" y="64"/>
                  </a:cxn>
                  <a:cxn ang="0">
                    <a:pos x="206" y="50"/>
                  </a:cxn>
                  <a:cxn ang="0">
                    <a:pos x="195" y="37"/>
                  </a:cxn>
                  <a:cxn ang="0">
                    <a:pos x="184" y="26"/>
                  </a:cxn>
                  <a:cxn ang="0">
                    <a:pos x="170" y="16"/>
                  </a:cxn>
                  <a:cxn ang="0">
                    <a:pos x="156" y="9"/>
                  </a:cxn>
                  <a:cxn ang="0">
                    <a:pos x="140" y="3"/>
                  </a:cxn>
                  <a:cxn ang="0">
                    <a:pos x="123" y="0"/>
                  </a:cxn>
                  <a:cxn ang="0">
                    <a:pos x="106" y="0"/>
                  </a:cxn>
                  <a:cxn ang="0">
                    <a:pos x="89" y="2"/>
                  </a:cxn>
                  <a:cxn ang="0">
                    <a:pos x="73" y="6"/>
                  </a:cxn>
                  <a:cxn ang="0">
                    <a:pos x="58" y="14"/>
                  </a:cxn>
                  <a:cxn ang="0">
                    <a:pos x="45" y="22"/>
                  </a:cxn>
                  <a:cxn ang="0">
                    <a:pos x="33" y="33"/>
                  </a:cxn>
                  <a:cxn ang="0">
                    <a:pos x="22" y="45"/>
                  </a:cxn>
                  <a:cxn ang="0">
                    <a:pos x="13" y="59"/>
                  </a:cxn>
                  <a:cxn ang="0">
                    <a:pos x="6" y="73"/>
                  </a:cxn>
                  <a:cxn ang="0">
                    <a:pos x="2" y="90"/>
                  </a:cxn>
                  <a:cxn ang="0">
                    <a:pos x="0" y="107"/>
                  </a:cxn>
                  <a:cxn ang="0">
                    <a:pos x="0" y="125"/>
                  </a:cxn>
                  <a:cxn ang="0">
                    <a:pos x="3" y="140"/>
                  </a:cxn>
                  <a:cxn ang="0">
                    <a:pos x="8" y="156"/>
                  </a:cxn>
                  <a:cxn ang="0">
                    <a:pos x="16" y="171"/>
                  </a:cxn>
                  <a:cxn ang="0">
                    <a:pos x="25" y="184"/>
                  </a:cxn>
                  <a:cxn ang="0">
                    <a:pos x="36" y="196"/>
                  </a:cxn>
                  <a:cxn ang="0">
                    <a:pos x="48" y="206"/>
                  </a:cxn>
                  <a:cxn ang="0">
                    <a:pos x="63" y="213"/>
                  </a:cxn>
                  <a:cxn ang="0">
                    <a:pos x="78" y="220"/>
                  </a:cxn>
                  <a:cxn ang="0">
                    <a:pos x="95" y="224"/>
                  </a:cxn>
                  <a:cxn ang="0">
                    <a:pos x="112" y="224"/>
                  </a:cxn>
                </a:cxnLst>
                <a:rect l="0" t="0" r="r" b="b"/>
                <a:pathLst>
                  <a:path w="224" h="224">
                    <a:moveTo>
                      <a:pt x="112" y="224"/>
                    </a:moveTo>
                    <a:lnTo>
                      <a:pt x="117" y="224"/>
                    </a:lnTo>
                    <a:lnTo>
                      <a:pt x="123" y="224"/>
                    </a:lnTo>
                    <a:lnTo>
                      <a:pt x="129" y="224"/>
                    </a:lnTo>
                    <a:lnTo>
                      <a:pt x="134" y="223"/>
                    </a:lnTo>
                    <a:lnTo>
                      <a:pt x="140" y="221"/>
                    </a:lnTo>
                    <a:lnTo>
                      <a:pt x="145" y="220"/>
                    </a:lnTo>
                    <a:lnTo>
                      <a:pt x="151" y="218"/>
                    </a:lnTo>
                    <a:lnTo>
                      <a:pt x="156" y="216"/>
                    </a:lnTo>
                    <a:lnTo>
                      <a:pt x="161" y="213"/>
                    </a:lnTo>
                    <a:lnTo>
                      <a:pt x="165" y="212"/>
                    </a:lnTo>
                    <a:lnTo>
                      <a:pt x="170" y="209"/>
                    </a:lnTo>
                    <a:lnTo>
                      <a:pt x="175" y="206"/>
                    </a:lnTo>
                    <a:lnTo>
                      <a:pt x="179" y="202"/>
                    </a:lnTo>
                    <a:lnTo>
                      <a:pt x="184" y="199"/>
                    </a:lnTo>
                    <a:lnTo>
                      <a:pt x="187" y="196"/>
                    </a:lnTo>
                    <a:lnTo>
                      <a:pt x="192" y="192"/>
                    </a:lnTo>
                    <a:lnTo>
                      <a:pt x="195" y="188"/>
                    </a:lnTo>
                    <a:lnTo>
                      <a:pt x="198" y="184"/>
                    </a:lnTo>
                    <a:lnTo>
                      <a:pt x="203" y="179"/>
                    </a:lnTo>
                    <a:lnTo>
                      <a:pt x="206" y="176"/>
                    </a:lnTo>
                    <a:lnTo>
                      <a:pt x="207" y="171"/>
                    </a:lnTo>
                    <a:lnTo>
                      <a:pt x="210" y="167"/>
                    </a:lnTo>
                    <a:lnTo>
                      <a:pt x="214" y="162"/>
                    </a:lnTo>
                    <a:lnTo>
                      <a:pt x="215" y="156"/>
                    </a:lnTo>
                    <a:lnTo>
                      <a:pt x="218" y="151"/>
                    </a:lnTo>
                    <a:lnTo>
                      <a:pt x="220" y="146"/>
                    </a:lnTo>
                    <a:lnTo>
                      <a:pt x="221" y="140"/>
                    </a:lnTo>
                    <a:lnTo>
                      <a:pt x="221" y="135"/>
                    </a:lnTo>
                    <a:lnTo>
                      <a:pt x="223" y="129"/>
                    </a:lnTo>
                    <a:lnTo>
                      <a:pt x="224" y="125"/>
                    </a:lnTo>
                    <a:lnTo>
                      <a:pt x="224" y="118"/>
                    </a:lnTo>
                    <a:lnTo>
                      <a:pt x="224" y="112"/>
                    </a:lnTo>
                    <a:lnTo>
                      <a:pt x="224" y="107"/>
                    </a:lnTo>
                    <a:lnTo>
                      <a:pt x="224" y="101"/>
                    </a:lnTo>
                    <a:lnTo>
                      <a:pt x="223" y="95"/>
                    </a:lnTo>
                    <a:lnTo>
                      <a:pt x="221" y="90"/>
                    </a:lnTo>
                    <a:lnTo>
                      <a:pt x="221" y="84"/>
                    </a:lnTo>
                    <a:lnTo>
                      <a:pt x="220" y="79"/>
                    </a:lnTo>
                    <a:lnTo>
                      <a:pt x="218" y="73"/>
                    </a:lnTo>
                    <a:lnTo>
                      <a:pt x="215" y="69"/>
                    </a:lnTo>
                    <a:lnTo>
                      <a:pt x="214" y="64"/>
                    </a:lnTo>
                    <a:lnTo>
                      <a:pt x="210" y="59"/>
                    </a:lnTo>
                    <a:lnTo>
                      <a:pt x="207" y="55"/>
                    </a:lnTo>
                    <a:lnTo>
                      <a:pt x="206" y="50"/>
                    </a:lnTo>
                    <a:lnTo>
                      <a:pt x="203" y="45"/>
                    </a:lnTo>
                    <a:lnTo>
                      <a:pt x="198" y="40"/>
                    </a:lnTo>
                    <a:lnTo>
                      <a:pt x="195" y="37"/>
                    </a:lnTo>
                    <a:lnTo>
                      <a:pt x="192" y="33"/>
                    </a:lnTo>
                    <a:lnTo>
                      <a:pt x="187" y="30"/>
                    </a:lnTo>
                    <a:lnTo>
                      <a:pt x="184" y="26"/>
                    </a:lnTo>
                    <a:lnTo>
                      <a:pt x="179" y="22"/>
                    </a:lnTo>
                    <a:lnTo>
                      <a:pt x="175" y="19"/>
                    </a:lnTo>
                    <a:lnTo>
                      <a:pt x="170" y="16"/>
                    </a:lnTo>
                    <a:lnTo>
                      <a:pt x="165" y="14"/>
                    </a:lnTo>
                    <a:lnTo>
                      <a:pt x="161" y="11"/>
                    </a:lnTo>
                    <a:lnTo>
                      <a:pt x="156" y="9"/>
                    </a:lnTo>
                    <a:lnTo>
                      <a:pt x="151" y="6"/>
                    </a:lnTo>
                    <a:lnTo>
                      <a:pt x="145" y="5"/>
                    </a:lnTo>
                    <a:lnTo>
                      <a:pt x="140" y="3"/>
                    </a:lnTo>
                    <a:lnTo>
                      <a:pt x="134" y="2"/>
                    </a:lnTo>
                    <a:lnTo>
                      <a:pt x="129" y="2"/>
                    </a:lnTo>
                    <a:lnTo>
                      <a:pt x="123" y="0"/>
                    </a:lnTo>
                    <a:lnTo>
                      <a:pt x="117" y="0"/>
                    </a:lnTo>
                    <a:lnTo>
                      <a:pt x="112" y="0"/>
                    </a:lnTo>
                    <a:lnTo>
                      <a:pt x="106" y="0"/>
                    </a:lnTo>
                    <a:lnTo>
                      <a:pt x="100" y="0"/>
                    </a:lnTo>
                    <a:lnTo>
                      <a:pt x="95" y="2"/>
                    </a:lnTo>
                    <a:lnTo>
                      <a:pt x="89" y="2"/>
                    </a:lnTo>
                    <a:lnTo>
                      <a:pt x="84" y="3"/>
                    </a:lnTo>
                    <a:lnTo>
                      <a:pt x="78" y="5"/>
                    </a:lnTo>
                    <a:lnTo>
                      <a:pt x="73" y="6"/>
                    </a:lnTo>
                    <a:lnTo>
                      <a:pt x="69" y="9"/>
                    </a:lnTo>
                    <a:lnTo>
                      <a:pt x="63" y="11"/>
                    </a:lnTo>
                    <a:lnTo>
                      <a:pt x="58" y="14"/>
                    </a:lnTo>
                    <a:lnTo>
                      <a:pt x="53" y="16"/>
                    </a:lnTo>
                    <a:lnTo>
                      <a:pt x="48" y="19"/>
                    </a:lnTo>
                    <a:lnTo>
                      <a:pt x="45" y="22"/>
                    </a:lnTo>
                    <a:lnTo>
                      <a:pt x="41" y="26"/>
                    </a:lnTo>
                    <a:lnTo>
                      <a:pt x="36" y="30"/>
                    </a:lnTo>
                    <a:lnTo>
                      <a:pt x="33" y="33"/>
                    </a:lnTo>
                    <a:lnTo>
                      <a:pt x="28" y="37"/>
                    </a:lnTo>
                    <a:lnTo>
                      <a:pt x="25" y="40"/>
                    </a:lnTo>
                    <a:lnTo>
                      <a:pt x="22" y="45"/>
                    </a:lnTo>
                    <a:lnTo>
                      <a:pt x="19" y="50"/>
                    </a:lnTo>
                    <a:lnTo>
                      <a:pt x="16" y="55"/>
                    </a:lnTo>
                    <a:lnTo>
                      <a:pt x="13" y="59"/>
                    </a:lnTo>
                    <a:lnTo>
                      <a:pt x="11" y="64"/>
                    </a:lnTo>
                    <a:lnTo>
                      <a:pt x="8" y="69"/>
                    </a:lnTo>
                    <a:lnTo>
                      <a:pt x="6" y="73"/>
                    </a:lnTo>
                    <a:lnTo>
                      <a:pt x="5" y="79"/>
                    </a:lnTo>
                    <a:lnTo>
                      <a:pt x="3" y="84"/>
                    </a:lnTo>
                    <a:lnTo>
                      <a:pt x="2" y="90"/>
                    </a:lnTo>
                    <a:lnTo>
                      <a:pt x="2" y="95"/>
                    </a:lnTo>
                    <a:lnTo>
                      <a:pt x="0" y="101"/>
                    </a:lnTo>
                    <a:lnTo>
                      <a:pt x="0" y="107"/>
                    </a:lnTo>
                    <a:lnTo>
                      <a:pt x="0" y="112"/>
                    </a:lnTo>
                    <a:lnTo>
                      <a:pt x="0" y="118"/>
                    </a:lnTo>
                    <a:lnTo>
                      <a:pt x="0" y="125"/>
                    </a:lnTo>
                    <a:lnTo>
                      <a:pt x="2" y="129"/>
                    </a:lnTo>
                    <a:lnTo>
                      <a:pt x="2" y="135"/>
                    </a:lnTo>
                    <a:lnTo>
                      <a:pt x="3" y="140"/>
                    </a:lnTo>
                    <a:lnTo>
                      <a:pt x="5" y="146"/>
                    </a:lnTo>
                    <a:lnTo>
                      <a:pt x="6" y="151"/>
                    </a:lnTo>
                    <a:lnTo>
                      <a:pt x="8" y="156"/>
                    </a:lnTo>
                    <a:lnTo>
                      <a:pt x="11" y="162"/>
                    </a:lnTo>
                    <a:lnTo>
                      <a:pt x="13" y="167"/>
                    </a:lnTo>
                    <a:lnTo>
                      <a:pt x="16" y="171"/>
                    </a:lnTo>
                    <a:lnTo>
                      <a:pt x="19" y="176"/>
                    </a:lnTo>
                    <a:lnTo>
                      <a:pt x="22" y="179"/>
                    </a:lnTo>
                    <a:lnTo>
                      <a:pt x="25" y="184"/>
                    </a:lnTo>
                    <a:lnTo>
                      <a:pt x="28" y="188"/>
                    </a:lnTo>
                    <a:lnTo>
                      <a:pt x="33" y="192"/>
                    </a:lnTo>
                    <a:lnTo>
                      <a:pt x="36" y="196"/>
                    </a:lnTo>
                    <a:lnTo>
                      <a:pt x="41" y="199"/>
                    </a:lnTo>
                    <a:lnTo>
                      <a:pt x="45" y="202"/>
                    </a:lnTo>
                    <a:lnTo>
                      <a:pt x="48" y="206"/>
                    </a:lnTo>
                    <a:lnTo>
                      <a:pt x="53" y="209"/>
                    </a:lnTo>
                    <a:lnTo>
                      <a:pt x="58" y="212"/>
                    </a:lnTo>
                    <a:lnTo>
                      <a:pt x="63" y="213"/>
                    </a:lnTo>
                    <a:lnTo>
                      <a:pt x="69" y="216"/>
                    </a:lnTo>
                    <a:lnTo>
                      <a:pt x="73" y="218"/>
                    </a:lnTo>
                    <a:lnTo>
                      <a:pt x="78" y="220"/>
                    </a:lnTo>
                    <a:lnTo>
                      <a:pt x="84" y="221"/>
                    </a:lnTo>
                    <a:lnTo>
                      <a:pt x="89" y="223"/>
                    </a:lnTo>
                    <a:lnTo>
                      <a:pt x="95" y="224"/>
                    </a:lnTo>
                    <a:lnTo>
                      <a:pt x="100" y="224"/>
                    </a:lnTo>
                    <a:lnTo>
                      <a:pt x="106" y="224"/>
                    </a:lnTo>
                    <a:lnTo>
                      <a:pt x="112" y="224"/>
                    </a:lnTo>
                    <a:close/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2" name="Freeform 823"/>
              <p:cNvSpPr>
                <a:spLocks/>
              </p:cNvSpPr>
              <p:nvPr/>
            </p:nvSpPr>
            <p:spPr bwMode="auto">
              <a:xfrm>
                <a:off x="5020272" y="4099418"/>
                <a:ext cx="288924" cy="574436"/>
              </a:xfrm>
              <a:custGeom>
                <a:avLst/>
                <a:gdLst/>
                <a:ahLst/>
                <a:cxnLst>
                  <a:cxn ang="0">
                    <a:pos x="188" y="472"/>
                  </a:cxn>
                  <a:cxn ang="0">
                    <a:pos x="188" y="788"/>
                  </a:cxn>
                  <a:cxn ang="0">
                    <a:pos x="65" y="788"/>
                  </a:cxn>
                  <a:cxn ang="0">
                    <a:pos x="114" y="757"/>
                  </a:cxn>
                  <a:cxn ang="0">
                    <a:pos x="83" y="431"/>
                  </a:cxn>
                  <a:cxn ang="0">
                    <a:pos x="28" y="431"/>
                  </a:cxn>
                  <a:cxn ang="0">
                    <a:pos x="0" y="75"/>
                  </a:cxn>
                  <a:cxn ang="0">
                    <a:pos x="114" y="19"/>
                  </a:cxn>
                  <a:cxn ang="0">
                    <a:pos x="148" y="0"/>
                  </a:cxn>
                  <a:cxn ang="0">
                    <a:pos x="198" y="308"/>
                  </a:cxn>
                  <a:cxn ang="0">
                    <a:pos x="248" y="0"/>
                  </a:cxn>
                  <a:cxn ang="0">
                    <a:pos x="282" y="19"/>
                  </a:cxn>
                  <a:cxn ang="0">
                    <a:pos x="394" y="75"/>
                  </a:cxn>
                  <a:cxn ang="0">
                    <a:pos x="366" y="431"/>
                  </a:cxn>
                  <a:cxn ang="0">
                    <a:pos x="311" y="431"/>
                  </a:cxn>
                  <a:cxn ang="0">
                    <a:pos x="282" y="757"/>
                  </a:cxn>
                  <a:cxn ang="0">
                    <a:pos x="329" y="788"/>
                  </a:cxn>
                  <a:cxn ang="0">
                    <a:pos x="210" y="788"/>
                  </a:cxn>
                  <a:cxn ang="0">
                    <a:pos x="210" y="472"/>
                  </a:cxn>
                  <a:cxn ang="0">
                    <a:pos x="188" y="472"/>
                  </a:cxn>
                </a:cxnLst>
                <a:rect l="0" t="0" r="r" b="b"/>
                <a:pathLst>
                  <a:path w="394" h="788">
                    <a:moveTo>
                      <a:pt x="188" y="472"/>
                    </a:moveTo>
                    <a:lnTo>
                      <a:pt x="188" y="788"/>
                    </a:lnTo>
                    <a:lnTo>
                      <a:pt x="65" y="788"/>
                    </a:lnTo>
                    <a:lnTo>
                      <a:pt x="114" y="757"/>
                    </a:lnTo>
                    <a:lnTo>
                      <a:pt x="83" y="431"/>
                    </a:lnTo>
                    <a:lnTo>
                      <a:pt x="28" y="431"/>
                    </a:lnTo>
                    <a:lnTo>
                      <a:pt x="0" y="75"/>
                    </a:lnTo>
                    <a:lnTo>
                      <a:pt x="114" y="19"/>
                    </a:lnTo>
                    <a:lnTo>
                      <a:pt x="148" y="0"/>
                    </a:lnTo>
                    <a:lnTo>
                      <a:pt x="198" y="308"/>
                    </a:lnTo>
                    <a:lnTo>
                      <a:pt x="248" y="0"/>
                    </a:lnTo>
                    <a:lnTo>
                      <a:pt x="282" y="19"/>
                    </a:lnTo>
                    <a:lnTo>
                      <a:pt x="394" y="75"/>
                    </a:lnTo>
                    <a:lnTo>
                      <a:pt x="366" y="431"/>
                    </a:lnTo>
                    <a:lnTo>
                      <a:pt x="311" y="431"/>
                    </a:lnTo>
                    <a:lnTo>
                      <a:pt x="282" y="757"/>
                    </a:lnTo>
                    <a:lnTo>
                      <a:pt x="329" y="788"/>
                    </a:lnTo>
                    <a:lnTo>
                      <a:pt x="210" y="788"/>
                    </a:lnTo>
                    <a:lnTo>
                      <a:pt x="210" y="472"/>
                    </a:lnTo>
                    <a:lnTo>
                      <a:pt x="188" y="472"/>
                    </a:lnTo>
                    <a:close/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" name="Freeform 824"/>
              <p:cNvSpPr>
                <a:spLocks/>
              </p:cNvSpPr>
              <p:nvPr/>
            </p:nvSpPr>
            <p:spPr bwMode="auto">
              <a:xfrm>
                <a:off x="5148917" y="4124063"/>
                <a:ext cx="33743" cy="1535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31"/>
                  </a:cxn>
                  <a:cxn ang="0">
                    <a:pos x="4" y="86"/>
                  </a:cxn>
                  <a:cxn ang="0">
                    <a:pos x="22" y="214"/>
                  </a:cxn>
                  <a:cxn ang="0">
                    <a:pos x="42" y="86"/>
                  </a:cxn>
                  <a:cxn ang="0">
                    <a:pos x="25" y="31"/>
                  </a:cxn>
                  <a:cxn ang="0">
                    <a:pos x="47" y="0"/>
                  </a:cxn>
                  <a:cxn ang="0">
                    <a:pos x="0" y="0"/>
                  </a:cxn>
                </a:cxnLst>
                <a:rect l="0" t="0" r="r" b="b"/>
                <a:pathLst>
                  <a:path w="47" h="214">
                    <a:moveTo>
                      <a:pt x="0" y="0"/>
                    </a:moveTo>
                    <a:lnTo>
                      <a:pt x="19" y="31"/>
                    </a:lnTo>
                    <a:lnTo>
                      <a:pt x="4" y="86"/>
                    </a:lnTo>
                    <a:lnTo>
                      <a:pt x="22" y="214"/>
                    </a:lnTo>
                    <a:lnTo>
                      <a:pt x="42" y="86"/>
                    </a:lnTo>
                    <a:lnTo>
                      <a:pt x="25" y="31"/>
                    </a:lnTo>
                    <a:lnTo>
                      <a:pt x="4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9" name="Text Box 940"/>
            <p:cNvSpPr txBox="1">
              <a:spLocks noChangeArrowheads="1"/>
            </p:cNvSpPr>
            <p:nvPr/>
          </p:nvSpPr>
          <p:spPr bwMode="auto">
            <a:xfrm>
              <a:off x="5504422" y="4546627"/>
              <a:ext cx="30946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rtl="0">
                <a:spcBef>
                  <a:spcPct val="50000"/>
                </a:spcBef>
              </a:pPr>
              <a:r>
                <a:rPr lang="en-US" sz="1400" b="1" dirty="0" smtClean="0">
                  <a:solidFill>
                    <a:srgbClr val="33CCFF"/>
                  </a:solidFill>
                  <a:latin typeface="Lucida Fax" pitchFamily="18" charset="0"/>
                  <a:cs typeface="Times New Roman" pitchFamily="18" charset="0"/>
                </a:rPr>
                <a:t>a</a:t>
              </a:r>
              <a:r>
                <a:rPr lang="en-US" sz="2000" b="1" baseline="-25000" dirty="0" smtClean="0">
                  <a:solidFill>
                    <a:srgbClr val="33CCFF"/>
                  </a:solidFill>
                  <a:latin typeface="Lucida Fax" pitchFamily="18" charset="0"/>
                  <a:cs typeface="Times New Roman" pitchFamily="18" charset="0"/>
                </a:rPr>
                <a:t>8</a:t>
              </a:r>
              <a:endParaRPr lang="en-GB" sz="2000" b="1" baseline="-25000" dirty="0">
                <a:solidFill>
                  <a:srgbClr val="33CCFF"/>
                </a:solidFill>
                <a:latin typeface="Lucida Fax" pitchFamily="18" charset="0"/>
                <a:cs typeface="Times New Roman" pitchFamily="18" charset="0"/>
              </a:endParaRPr>
            </a:p>
          </p:txBody>
        </p:sp>
      </p:grpSp>
      <p:sp>
        <p:nvSpPr>
          <p:cNvPr id="228" name="Oval 227"/>
          <p:cNvSpPr/>
          <p:nvPr/>
        </p:nvSpPr>
        <p:spPr>
          <a:xfrm>
            <a:off x="609600" y="2009775"/>
            <a:ext cx="3149519" cy="3456099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3" name="Group 142"/>
          <p:cNvGrpSpPr/>
          <p:nvPr/>
        </p:nvGrpSpPr>
        <p:grpSpPr>
          <a:xfrm>
            <a:off x="2011196" y="4349117"/>
            <a:ext cx="386200" cy="941006"/>
            <a:chOff x="4209754" y="3832535"/>
            <a:chExt cx="386200" cy="941006"/>
          </a:xfrm>
        </p:grpSpPr>
        <p:grpSp>
          <p:nvGrpSpPr>
            <p:cNvPr id="144" name="Group 143"/>
            <p:cNvGrpSpPr/>
            <p:nvPr/>
          </p:nvGrpSpPr>
          <p:grpSpPr>
            <a:xfrm>
              <a:off x="4253509" y="3832535"/>
              <a:ext cx="288924" cy="722311"/>
              <a:chOff x="4253509" y="3832535"/>
              <a:chExt cx="288924" cy="722311"/>
            </a:xfrm>
          </p:grpSpPr>
          <p:sp>
            <p:nvSpPr>
              <p:cNvPr id="146" name="Rectangle 821"/>
              <p:cNvSpPr>
                <a:spLocks noChangeArrowheads="1"/>
              </p:cNvSpPr>
              <p:nvPr/>
            </p:nvSpPr>
            <p:spPr bwMode="auto">
              <a:xfrm>
                <a:off x="4333649" y="3986097"/>
                <a:ext cx="132863" cy="23508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7" name="Freeform 822"/>
              <p:cNvSpPr>
                <a:spLocks/>
              </p:cNvSpPr>
              <p:nvPr/>
            </p:nvSpPr>
            <p:spPr bwMode="auto">
              <a:xfrm>
                <a:off x="4318886" y="3832535"/>
                <a:ext cx="162388" cy="163041"/>
              </a:xfrm>
              <a:custGeom>
                <a:avLst/>
                <a:gdLst/>
                <a:ahLst/>
                <a:cxnLst>
                  <a:cxn ang="0">
                    <a:pos x="123" y="224"/>
                  </a:cxn>
                  <a:cxn ang="0">
                    <a:pos x="140" y="221"/>
                  </a:cxn>
                  <a:cxn ang="0">
                    <a:pos x="156" y="216"/>
                  </a:cxn>
                  <a:cxn ang="0">
                    <a:pos x="170" y="209"/>
                  </a:cxn>
                  <a:cxn ang="0">
                    <a:pos x="184" y="199"/>
                  </a:cxn>
                  <a:cxn ang="0">
                    <a:pos x="195" y="188"/>
                  </a:cxn>
                  <a:cxn ang="0">
                    <a:pos x="206" y="176"/>
                  </a:cxn>
                  <a:cxn ang="0">
                    <a:pos x="214" y="162"/>
                  </a:cxn>
                  <a:cxn ang="0">
                    <a:pos x="220" y="146"/>
                  </a:cxn>
                  <a:cxn ang="0">
                    <a:pos x="223" y="129"/>
                  </a:cxn>
                  <a:cxn ang="0">
                    <a:pos x="224" y="112"/>
                  </a:cxn>
                  <a:cxn ang="0">
                    <a:pos x="223" y="95"/>
                  </a:cxn>
                  <a:cxn ang="0">
                    <a:pos x="220" y="79"/>
                  </a:cxn>
                  <a:cxn ang="0">
                    <a:pos x="214" y="64"/>
                  </a:cxn>
                  <a:cxn ang="0">
                    <a:pos x="206" y="50"/>
                  </a:cxn>
                  <a:cxn ang="0">
                    <a:pos x="195" y="37"/>
                  </a:cxn>
                  <a:cxn ang="0">
                    <a:pos x="184" y="26"/>
                  </a:cxn>
                  <a:cxn ang="0">
                    <a:pos x="170" y="16"/>
                  </a:cxn>
                  <a:cxn ang="0">
                    <a:pos x="156" y="9"/>
                  </a:cxn>
                  <a:cxn ang="0">
                    <a:pos x="140" y="3"/>
                  </a:cxn>
                  <a:cxn ang="0">
                    <a:pos x="123" y="0"/>
                  </a:cxn>
                  <a:cxn ang="0">
                    <a:pos x="106" y="0"/>
                  </a:cxn>
                  <a:cxn ang="0">
                    <a:pos x="89" y="2"/>
                  </a:cxn>
                  <a:cxn ang="0">
                    <a:pos x="73" y="6"/>
                  </a:cxn>
                  <a:cxn ang="0">
                    <a:pos x="58" y="14"/>
                  </a:cxn>
                  <a:cxn ang="0">
                    <a:pos x="45" y="22"/>
                  </a:cxn>
                  <a:cxn ang="0">
                    <a:pos x="33" y="33"/>
                  </a:cxn>
                  <a:cxn ang="0">
                    <a:pos x="22" y="45"/>
                  </a:cxn>
                  <a:cxn ang="0">
                    <a:pos x="13" y="59"/>
                  </a:cxn>
                  <a:cxn ang="0">
                    <a:pos x="6" y="73"/>
                  </a:cxn>
                  <a:cxn ang="0">
                    <a:pos x="2" y="90"/>
                  </a:cxn>
                  <a:cxn ang="0">
                    <a:pos x="0" y="107"/>
                  </a:cxn>
                  <a:cxn ang="0">
                    <a:pos x="0" y="125"/>
                  </a:cxn>
                  <a:cxn ang="0">
                    <a:pos x="3" y="140"/>
                  </a:cxn>
                  <a:cxn ang="0">
                    <a:pos x="8" y="156"/>
                  </a:cxn>
                  <a:cxn ang="0">
                    <a:pos x="16" y="171"/>
                  </a:cxn>
                  <a:cxn ang="0">
                    <a:pos x="25" y="184"/>
                  </a:cxn>
                  <a:cxn ang="0">
                    <a:pos x="36" y="196"/>
                  </a:cxn>
                  <a:cxn ang="0">
                    <a:pos x="48" y="206"/>
                  </a:cxn>
                  <a:cxn ang="0">
                    <a:pos x="63" y="213"/>
                  </a:cxn>
                  <a:cxn ang="0">
                    <a:pos x="78" y="220"/>
                  </a:cxn>
                  <a:cxn ang="0">
                    <a:pos x="95" y="224"/>
                  </a:cxn>
                  <a:cxn ang="0">
                    <a:pos x="112" y="224"/>
                  </a:cxn>
                </a:cxnLst>
                <a:rect l="0" t="0" r="r" b="b"/>
                <a:pathLst>
                  <a:path w="224" h="224">
                    <a:moveTo>
                      <a:pt x="112" y="224"/>
                    </a:moveTo>
                    <a:lnTo>
                      <a:pt x="117" y="224"/>
                    </a:lnTo>
                    <a:lnTo>
                      <a:pt x="123" y="224"/>
                    </a:lnTo>
                    <a:lnTo>
                      <a:pt x="129" y="224"/>
                    </a:lnTo>
                    <a:lnTo>
                      <a:pt x="134" y="223"/>
                    </a:lnTo>
                    <a:lnTo>
                      <a:pt x="140" y="221"/>
                    </a:lnTo>
                    <a:lnTo>
                      <a:pt x="145" y="220"/>
                    </a:lnTo>
                    <a:lnTo>
                      <a:pt x="151" y="218"/>
                    </a:lnTo>
                    <a:lnTo>
                      <a:pt x="156" y="216"/>
                    </a:lnTo>
                    <a:lnTo>
                      <a:pt x="161" y="213"/>
                    </a:lnTo>
                    <a:lnTo>
                      <a:pt x="165" y="212"/>
                    </a:lnTo>
                    <a:lnTo>
                      <a:pt x="170" y="209"/>
                    </a:lnTo>
                    <a:lnTo>
                      <a:pt x="175" y="206"/>
                    </a:lnTo>
                    <a:lnTo>
                      <a:pt x="179" y="202"/>
                    </a:lnTo>
                    <a:lnTo>
                      <a:pt x="184" y="199"/>
                    </a:lnTo>
                    <a:lnTo>
                      <a:pt x="187" y="196"/>
                    </a:lnTo>
                    <a:lnTo>
                      <a:pt x="192" y="192"/>
                    </a:lnTo>
                    <a:lnTo>
                      <a:pt x="195" y="188"/>
                    </a:lnTo>
                    <a:lnTo>
                      <a:pt x="198" y="184"/>
                    </a:lnTo>
                    <a:lnTo>
                      <a:pt x="203" y="179"/>
                    </a:lnTo>
                    <a:lnTo>
                      <a:pt x="206" y="176"/>
                    </a:lnTo>
                    <a:lnTo>
                      <a:pt x="207" y="171"/>
                    </a:lnTo>
                    <a:lnTo>
                      <a:pt x="210" y="167"/>
                    </a:lnTo>
                    <a:lnTo>
                      <a:pt x="214" y="162"/>
                    </a:lnTo>
                    <a:lnTo>
                      <a:pt x="215" y="156"/>
                    </a:lnTo>
                    <a:lnTo>
                      <a:pt x="218" y="151"/>
                    </a:lnTo>
                    <a:lnTo>
                      <a:pt x="220" y="146"/>
                    </a:lnTo>
                    <a:lnTo>
                      <a:pt x="221" y="140"/>
                    </a:lnTo>
                    <a:lnTo>
                      <a:pt x="221" y="135"/>
                    </a:lnTo>
                    <a:lnTo>
                      <a:pt x="223" y="129"/>
                    </a:lnTo>
                    <a:lnTo>
                      <a:pt x="224" y="125"/>
                    </a:lnTo>
                    <a:lnTo>
                      <a:pt x="224" y="118"/>
                    </a:lnTo>
                    <a:lnTo>
                      <a:pt x="224" y="112"/>
                    </a:lnTo>
                    <a:lnTo>
                      <a:pt x="224" y="107"/>
                    </a:lnTo>
                    <a:lnTo>
                      <a:pt x="224" y="101"/>
                    </a:lnTo>
                    <a:lnTo>
                      <a:pt x="223" y="95"/>
                    </a:lnTo>
                    <a:lnTo>
                      <a:pt x="221" y="90"/>
                    </a:lnTo>
                    <a:lnTo>
                      <a:pt x="221" y="84"/>
                    </a:lnTo>
                    <a:lnTo>
                      <a:pt x="220" y="79"/>
                    </a:lnTo>
                    <a:lnTo>
                      <a:pt x="218" y="73"/>
                    </a:lnTo>
                    <a:lnTo>
                      <a:pt x="215" y="69"/>
                    </a:lnTo>
                    <a:lnTo>
                      <a:pt x="214" y="64"/>
                    </a:lnTo>
                    <a:lnTo>
                      <a:pt x="210" y="59"/>
                    </a:lnTo>
                    <a:lnTo>
                      <a:pt x="207" y="55"/>
                    </a:lnTo>
                    <a:lnTo>
                      <a:pt x="206" y="50"/>
                    </a:lnTo>
                    <a:lnTo>
                      <a:pt x="203" y="45"/>
                    </a:lnTo>
                    <a:lnTo>
                      <a:pt x="198" y="40"/>
                    </a:lnTo>
                    <a:lnTo>
                      <a:pt x="195" y="37"/>
                    </a:lnTo>
                    <a:lnTo>
                      <a:pt x="192" y="33"/>
                    </a:lnTo>
                    <a:lnTo>
                      <a:pt x="187" y="30"/>
                    </a:lnTo>
                    <a:lnTo>
                      <a:pt x="184" y="26"/>
                    </a:lnTo>
                    <a:lnTo>
                      <a:pt x="179" y="22"/>
                    </a:lnTo>
                    <a:lnTo>
                      <a:pt x="175" y="19"/>
                    </a:lnTo>
                    <a:lnTo>
                      <a:pt x="170" y="16"/>
                    </a:lnTo>
                    <a:lnTo>
                      <a:pt x="165" y="14"/>
                    </a:lnTo>
                    <a:lnTo>
                      <a:pt x="161" y="11"/>
                    </a:lnTo>
                    <a:lnTo>
                      <a:pt x="156" y="9"/>
                    </a:lnTo>
                    <a:lnTo>
                      <a:pt x="151" y="6"/>
                    </a:lnTo>
                    <a:lnTo>
                      <a:pt x="145" y="5"/>
                    </a:lnTo>
                    <a:lnTo>
                      <a:pt x="140" y="3"/>
                    </a:lnTo>
                    <a:lnTo>
                      <a:pt x="134" y="2"/>
                    </a:lnTo>
                    <a:lnTo>
                      <a:pt x="129" y="2"/>
                    </a:lnTo>
                    <a:lnTo>
                      <a:pt x="123" y="0"/>
                    </a:lnTo>
                    <a:lnTo>
                      <a:pt x="117" y="0"/>
                    </a:lnTo>
                    <a:lnTo>
                      <a:pt x="112" y="0"/>
                    </a:lnTo>
                    <a:lnTo>
                      <a:pt x="106" y="0"/>
                    </a:lnTo>
                    <a:lnTo>
                      <a:pt x="100" y="0"/>
                    </a:lnTo>
                    <a:lnTo>
                      <a:pt x="95" y="2"/>
                    </a:lnTo>
                    <a:lnTo>
                      <a:pt x="89" y="2"/>
                    </a:lnTo>
                    <a:lnTo>
                      <a:pt x="84" y="3"/>
                    </a:lnTo>
                    <a:lnTo>
                      <a:pt x="78" y="5"/>
                    </a:lnTo>
                    <a:lnTo>
                      <a:pt x="73" y="6"/>
                    </a:lnTo>
                    <a:lnTo>
                      <a:pt x="69" y="9"/>
                    </a:lnTo>
                    <a:lnTo>
                      <a:pt x="63" y="11"/>
                    </a:lnTo>
                    <a:lnTo>
                      <a:pt x="58" y="14"/>
                    </a:lnTo>
                    <a:lnTo>
                      <a:pt x="53" y="16"/>
                    </a:lnTo>
                    <a:lnTo>
                      <a:pt x="48" y="19"/>
                    </a:lnTo>
                    <a:lnTo>
                      <a:pt x="45" y="22"/>
                    </a:lnTo>
                    <a:lnTo>
                      <a:pt x="41" y="26"/>
                    </a:lnTo>
                    <a:lnTo>
                      <a:pt x="36" y="30"/>
                    </a:lnTo>
                    <a:lnTo>
                      <a:pt x="33" y="33"/>
                    </a:lnTo>
                    <a:lnTo>
                      <a:pt x="28" y="37"/>
                    </a:lnTo>
                    <a:lnTo>
                      <a:pt x="25" y="40"/>
                    </a:lnTo>
                    <a:lnTo>
                      <a:pt x="22" y="45"/>
                    </a:lnTo>
                    <a:lnTo>
                      <a:pt x="19" y="50"/>
                    </a:lnTo>
                    <a:lnTo>
                      <a:pt x="16" y="55"/>
                    </a:lnTo>
                    <a:lnTo>
                      <a:pt x="13" y="59"/>
                    </a:lnTo>
                    <a:lnTo>
                      <a:pt x="11" y="64"/>
                    </a:lnTo>
                    <a:lnTo>
                      <a:pt x="8" y="69"/>
                    </a:lnTo>
                    <a:lnTo>
                      <a:pt x="6" y="73"/>
                    </a:lnTo>
                    <a:lnTo>
                      <a:pt x="5" y="79"/>
                    </a:lnTo>
                    <a:lnTo>
                      <a:pt x="3" y="84"/>
                    </a:lnTo>
                    <a:lnTo>
                      <a:pt x="2" y="90"/>
                    </a:lnTo>
                    <a:lnTo>
                      <a:pt x="2" y="95"/>
                    </a:lnTo>
                    <a:lnTo>
                      <a:pt x="0" y="101"/>
                    </a:lnTo>
                    <a:lnTo>
                      <a:pt x="0" y="107"/>
                    </a:lnTo>
                    <a:lnTo>
                      <a:pt x="0" y="112"/>
                    </a:lnTo>
                    <a:lnTo>
                      <a:pt x="0" y="118"/>
                    </a:lnTo>
                    <a:lnTo>
                      <a:pt x="0" y="125"/>
                    </a:lnTo>
                    <a:lnTo>
                      <a:pt x="2" y="129"/>
                    </a:lnTo>
                    <a:lnTo>
                      <a:pt x="2" y="135"/>
                    </a:lnTo>
                    <a:lnTo>
                      <a:pt x="3" y="140"/>
                    </a:lnTo>
                    <a:lnTo>
                      <a:pt x="5" y="146"/>
                    </a:lnTo>
                    <a:lnTo>
                      <a:pt x="6" y="151"/>
                    </a:lnTo>
                    <a:lnTo>
                      <a:pt x="8" y="156"/>
                    </a:lnTo>
                    <a:lnTo>
                      <a:pt x="11" y="162"/>
                    </a:lnTo>
                    <a:lnTo>
                      <a:pt x="13" y="167"/>
                    </a:lnTo>
                    <a:lnTo>
                      <a:pt x="16" y="171"/>
                    </a:lnTo>
                    <a:lnTo>
                      <a:pt x="19" y="176"/>
                    </a:lnTo>
                    <a:lnTo>
                      <a:pt x="22" y="179"/>
                    </a:lnTo>
                    <a:lnTo>
                      <a:pt x="25" y="184"/>
                    </a:lnTo>
                    <a:lnTo>
                      <a:pt x="28" y="188"/>
                    </a:lnTo>
                    <a:lnTo>
                      <a:pt x="33" y="192"/>
                    </a:lnTo>
                    <a:lnTo>
                      <a:pt x="36" y="196"/>
                    </a:lnTo>
                    <a:lnTo>
                      <a:pt x="41" y="199"/>
                    </a:lnTo>
                    <a:lnTo>
                      <a:pt x="45" y="202"/>
                    </a:lnTo>
                    <a:lnTo>
                      <a:pt x="48" y="206"/>
                    </a:lnTo>
                    <a:lnTo>
                      <a:pt x="53" y="209"/>
                    </a:lnTo>
                    <a:lnTo>
                      <a:pt x="58" y="212"/>
                    </a:lnTo>
                    <a:lnTo>
                      <a:pt x="63" y="213"/>
                    </a:lnTo>
                    <a:lnTo>
                      <a:pt x="69" y="216"/>
                    </a:lnTo>
                    <a:lnTo>
                      <a:pt x="73" y="218"/>
                    </a:lnTo>
                    <a:lnTo>
                      <a:pt x="78" y="220"/>
                    </a:lnTo>
                    <a:lnTo>
                      <a:pt x="84" y="221"/>
                    </a:lnTo>
                    <a:lnTo>
                      <a:pt x="89" y="223"/>
                    </a:lnTo>
                    <a:lnTo>
                      <a:pt x="95" y="224"/>
                    </a:lnTo>
                    <a:lnTo>
                      <a:pt x="100" y="224"/>
                    </a:lnTo>
                    <a:lnTo>
                      <a:pt x="106" y="224"/>
                    </a:lnTo>
                    <a:lnTo>
                      <a:pt x="112" y="224"/>
                    </a:lnTo>
                    <a:close/>
                  </a:path>
                </a:pathLst>
              </a:custGeom>
              <a:solidFill>
                <a:srgbClr val="1C1C1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05400"/>
                  </a:solidFill>
                </a:endParaRPr>
              </a:p>
            </p:txBody>
          </p:sp>
          <p:sp>
            <p:nvSpPr>
              <p:cNvPr id="148" name="Freeform 823"/>
              <p:cNvSpPr>
                <a:spLocks/>
              </p:cNvSpPr>
              <p:nvPr/>
            </p:nvSpPr>
            <p:spPr bwMode="auto">
              <a:xfrm>
                <a:off x="4253509" y="3980410"/>
                <a:ext cx="288924" cy="574436"/>
              </a:xfrm>
              <a:custGeom>
                <a:avLst/>
                <a:gdLst/>
                <a:ahLst/>
                <a:cxnLst>
                  <a:cxn ang="0">
                    <a:pos x="188" y="472"/>
                  </a:cxn>
                  <a:cxn ang="0">
                    <a:pos x="188" y="788"/>
                  </a:cxn>
                  <a:cxn ang="0">
                    <a:pos x="65" y="788"/>
                  </a:cxn>
                  <a:cxn ang="0">
                    <a:pos x="114" y="757"/>
                  </a:cxn>
                  <a:cxn ang="0">
                    <a:pos x="83" y="431"/>
                  </a:cxn>
                  <a:cxn ang="0">
                    <a:pos x="28" y="431"/>
                  </a:cxn>
                  <a:cxn ang="0">
                    <a:pos x="0" y="75"/>
                  </a:cxn>
                  <a:cxn ang="0">
                    <a:pos x="114" y="19"/>
                  </a:cxn>
                  <a:cxn ang="0">
                    <a:pos x="148" y="0"/>
                  </a:cxn>
                  <a:cxn ang="0">
                    <a:pos x="198" y="308"/>
                  </a:cxn>
                  <a:cxn ang="0">
                    <a:pos x="248" y="0"/>
                  </a:cxn>
                  <a:cxn ang="0">
                    <a:pos x="282" y="19"/>
                  </a:cxn>
                  <a:cxn ang="0">
                    <a:pos x="394" y="75"/>
                  </a:cxn>
                  <a:cxn ang="0">
                    <a:pos x="366" y="431"/>
                  </a:cxn>
                  <a:cxn ang="0">
                    <a:pos x="311" y="431"/>
                  </a:cxn>
                  <a:cxn ang="0">
                    <a:pos x="282" y="757"/>
                  </a:cxn>
                  <a:cxn ang="0">
                    <a:pos x="329" y="788"/>
                  </a:cxn>
                  <a:cxn ang="0">
                    <a:pos x="210" y="788"/>
                  </a:cxn>
                  <a:cxn ang="0">
                    <a:pos x="210" y="472"/>
                  </a:cxn>
                  <a:cxn ang="0">
                    <a:pos x="188" y="472"/>
                  </a:cxn>
                </a:cxnLst>
                <a:rect l="0" t="0" r="r" b="b"/>
                <a:pathLst>
                  <a:path w="394" h="788">
                    <a:moveTo>
                      <a:pt x="188" y="472"/>
                    </a:moveTo>
                    <a:lnTo>
                      <a:pt x="188" y="788"/>
                    </a:lnTo>
                    <a:lnTo>
                      <a:pt x="65" y="788"/>
                    </a:lnTo>
                    <a:lnTo>
                      <a:pt x="114" y="757"/>
                    </a:lnTo>
                    <a:lnTo>
                      <a:pt x="83" y="431"/>
                    </a:lnTo>
                    <a:lnTo>
                      <a:pt x="28" y="431"/>
                    </a:lnTo>
                    <a:lnTo>
                      <a:pt x="0" y="75"/>
                    </a:lnTo>
                    <a:lnTo>
                      <a:pt x="114" y="19"/>
                    </a:lnTo>
                    <a:lnTo>
                      <a:pt x="148" y="0"/>
                    </a:lnTo>
                    <a:lnTo>
                      <a:pt x="198" y="308"/>
                    </a:lnTo>
                    <a:lnTo>
                      <a:pt x="248" y="0"/>
                    </a:lnTo>
                    <a:lnTo>
                      <a:pt x="282" y="19"/>
                    </a:lnTo>
                    <a:lnTo>
                      <a:pt x="394" y="75"/>
                    </a:lnTo>
                    <a:lnTo>
                      <a:pt x="366" y="431"/>
                    </a:lnTo>
                    <a:lnTo>
                      <a:pt x="311" y="431"/>
                    </a:lnTo>
                    <a:lnTo>
                      <a:pt x="282" y="757"/>
                    </a:lnTo>
                    <a:lnTo>
                      <a:pt x="329" y="788"/>
                    </a:lnTo>
                    <a:lnTo>
                      <a:pt x="210" y="788"/>
                    </a:lnTo>
                    <a:lnTo>
                      <a:pt x="210" y="472"/>
                    </a:lnTo>
                    <a:lnTo>
                      <a:pt x="188" y="472"/>
                    </a:lnTo>
                    <a:close/>
                  </a:path>
                </a:pathLst>
              </a:custGeom>
              <a:solidFill>
                <a:srgbClr val="1C1C1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05400"/>
                  </a:solidFill>
                </a:endParaRPr>
              </a:p>
            </p:txBody>
          </p:sp>
          <p:sp>
            <p:nvSpPr>
              <p:cNvPr id="149" name="Freeform 824"/>
              <p:cNvSpPr>
                <a:spLocks/>
              </p:cNvSpPr>
              <p:nvPr/>
            </p:nvSpPr>
            <p:spPr bwMode="auto">
              <a:xfrm>
                <a:off x="4382154" y="4005055"/>
                <a:ext cx="33743" cy="1535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31"/>
                  </a:cxn>
                  <a:cxn ang="0">
                    <a:pos x="4" y="86"/>
                  </a:cxn>
                  <a:cxn ang="0">
                    <a:pos x="22" y="214"/>
                  </a:cxn>
                  <a:cxn ang="0">
                    <a:pos x="42" y="86"/>
                  </a:cxn>
                  <a:cxn ang="0">
                    <a:pos x="25" y="31"/>
                  </a:cxn>
                  <a:cxn ang="0">
                    <a:pos x="47" y="0"/>
                  </a:cxn>
                  <a:cxn ang="0">
                    <a:pos x="0" y="0"/>
                  </a:cxn>
                </a:cxnLst>
                <a:rect l="0" t="0" r="r" b="b"/>
                <a:pathLst>
                  <a:path w="47" h="214">
                    <a:moveTo>
                      <a:pt x="0" y="0"/>
                    </a:moveTo>
                    <a:lnTo>
                      <a:pt x="19" y="31"/>
                    </a:lnTo>
                    <a:lnTo>
                      <a:pt x="4" y="86"/>
                    </a:lnTo>
                    <a:lnTo>
                      <a:pt x="22" y="214"/>
                    </a:lnTo>
                    <a:lnTo>
                      <a:pt x="42" y="86"/>
                    </a:lnTo>
                    <a:lnTo>
                      <a:pt x="25" y="31"/>
                    </a:lnTo>
                    <a:lnTo>
                      <a:pt x="4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C1C1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05400"/>
                  </a:solidFill>
                </a:endParaRPr>
              </a:p>
            </p:txBody>
          </p:sp>
        </p:grpSp>
        <p:sp>
          <p:nvSpPr>
            <p:cNvPr id="145" name="Text Box 940"/>
            <p:cNvSpPr txBox="1">
              <a:spLocks noChangeArrowheads="1"/>
            </p:cNvSpPr>
            <p:nvPr/>
          </p:nvSpPr>
          <p:spPr bwMode="auto">
            <a:xfrm>
              <a:off x="4209754" y="4558097"/>
              <a:ext cx="38620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rtl="0">
                <a:spcBef>
                  <a:spcPct val="50000"/>
                </a:spcBef>
              </a:pPr>
              <a:r>
                <a:rPr lang="en-US" sz="1400" b="1" dirty="0" smtClean="0">
                  <a:solidFill>
                    <a:srgbClr val="1C1C1C"/>
                  </a:solidFill>
                  <a:latin typeface="Lucida Fax" pitchFamily="18" charset="0"/>
                  <a:cs typeface="Times New Roman" pitchFamily="18" charset="0"/>
                </a:rPr>
                <a:t>a</a:t>
              </a:r>
              <a:r>
                <a:rPr lang="en-US" sz="2000" b="1" baseline="-25000" dirty="0" smtClean="0">
                  <a:solidFill>
                    <a:srgbClr val="1C1C1C"/>
                  </a:solidFill>
                  <a:latin typeface="Lucida Fax" pitchFamily="18" charset="0"/>
                  <a:cs typeface="Times New Roman" pitchFamily="18" charset="0"/>
                </a:rPr>
                <a:t>10</a:t>
              </a:r>
              <a:endParaRPr lang="en-GB" sz="2000" b="1" baseline="-25000" dirty="0">
                <a:solidFill>
                  <a:srgbClr val="1C1C1C"/>
                </a:solidFill>
                <a:latin typeface="Lucida Fax" pitchFamily="18" charset="0"/>
                <a:cs typeface="Times New Roman" pitchFamily="18" charset="0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622984" y="5581650"/>
            <a:ext cx="1106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 agents</a:t>
            </a:r>
            <a:endParaRPr lang="en-GB" dirty="0"/>
          </a:p>
        </p:txBody>
      </p:sp>
      <p:grpSp>
        <p:nvGrpSpPr>
          <p:cNvPr id="226" name="Group 225"/>
          <p:cNvGrpSpPr/>
          <p:nvPr/>
        </p:nvGrpSpPr>
        <p:grpSpPr>
          <a:xfrm>
            <a:off x="4467225" y="885825"/>
            <a:ext cx="4440531" cy="4991505"/>
            <a:chOff x="4467225" y="885825"/>
            <a:chExt cx="4440531" cy="4991505"/>
          </a:xfrm>
        </p:grpSpPr>
        <p:sp>
          <p:nvSpPr>
            <p:cNvPr id="135" name="Text Box 2"/>
            <p:cNvSpPr txBox="1">
              <a:spLocks noChangeArrowheads="1"/>
            </p:cNvSpPr>
            <p:nvPr/>
          </p:nvSpPr>
          <p:spPr bwMode="auto">
            <a:xfrm>
              <a:off x="4791501" y="975110"/>
              <a:ext cx="4116255" cy="900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95250">
                <a:lnSpc>
                  <a:spcPts val="2100"/>
                </a:lnSpc>
              </a:pPr>
              <a:r>
                <a:rPr lang="en-GB" sz="2200" dirty="0" smtClean="0">
                  <a:solidFill>
                    <a:srgbClr val="00007D"/>
                  </a:solidFill>
                  <a:latin typeface="+mj-lt"/>
                  <a:cs typeface="Times New Roman" pitchFamily="18" charset="0"/>
                </a:rPr>
                <a:t>In the agent-type representation, some agents are identical, i.e., of the same </a:t>
              </a:r>
              <a:r>
                <a:rPr lang="en-GB" sz="2200" b="1" dirty="0" smtClean="0">
                  <a:solidFill>
                    <a:srgbClr val="00007D"/>
                  </a:solidFill>
                  <a:latin typeface="+mj-lt"/>
                  <a:cs typeface="Times New Roman" pitchFamily="18" charset="0"/>
                </a:rPr>
                <a:t>“type”</a:t>
              </a:r>
              <a:endParaRPr lang="en-GB" sz="2200" b="1" dirty="0">
                <a:solidFill>
                  <a:srgbClr val="00007D"/>
                </a:solidFill>
                <a:latin typeface="+mj-lt"/>
                <a:cs typeface="Times New Roman" pitchFamily="18" charset="0"/>
              </a:endParaRPr>
            </a:p>
          </p:txBody>
        </p:sp>
        <p:grpSp>
          <p:nvGrpSpPr>
            <p:cNvPr id="151" name="Group 150"/>
            <p:cNvGrpSpPr/>
            <p:nvPr/>
          </p:nvGrpSpPr>
          <p:grpSpPr>
            <a:xfrm>
              <a:off x="6000489" y="2362678"/>
              <a:ext cx="309464" cy="941006"/>
              <a:chOff x="446932" y="2597864"/>
              <a:chExt cx="309464" cy="941006"/>
            </a:xfrm>
          </p:grpSpPr>
          <p:grpSp>
            <p:nvGrpSpPr>
              <p:cNvPr id="152" name="Group 820"/>
              <p:cNvGrpSpPr>
                <a:grpSpLocks/>
              </p:cNvGrpSpPr>
              <p:nvPr/>
            </p:nvGrpSpPr>
            <p:grpSpPr bwMode="auto">
              <a:xfrm>
                <a:off x="452587" y="2597864"/>
                <a:ext cx="288924" cy="722311"/>
                <a:chOff x="3288" y="2024"/>
                <a:chExt cx="137" cy="381"/>
              </a:xfrm>
            </p:grpSpPr>
            <p:sp>
              <p:nvSpPr>
                <p:cNvPr id="154" name="Rectangle 821"/>
                <p:cNvSpPr>
                  <a:spLocks noChangeArrowheads="1"/>
                </p:cNvSpPr>
                <p:nvPr/>
              </p:nvSpPr>
              <p:spPr bwMode="auto">
                <a:xfrm>
                  <a:off x="3326" y="2105"/>
                  <a:ext cx="63" cy="12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5" name="Freeform 822"/>
                <p:cNvSpPr>
                  <a:spLocks/>
                </p:cNvSpPr>
                <p:nvPr/>
              </p:nvSpPr>
              <p:spPr bwMode="auto">
                <a:xfrm>
                  <a:off x="3319" y="2024"/>
                  <a:ext cx="77" cy="86"/>
                </a:xfrm>
                <a:custGeom>
                  <a:avLst/>
                  <a:gdLst/>
                  <a:ahLst/>
                  <a:cxnLst>
                    <a:cxn ang="0">
                      <a:pos x="123" y="224"/>
                    </a:cxn>
                    <a:cxn ang="0">
                      <a:pos x="140" y="221"/>
                    </a:cxn>
                    <a:cxn ang="0">
                      <a:pos x="156" y="216"/>
                    </a:cxn>
                    <a:cxn ang="0">
                      <a:pos x="170" y="209"/>
                    </a:cxn>
                    <a:cxn ang="0">
                      <a:pos x="184" y="199"/>
                    </a:cxn>
                    <a:cxn ang="0">
                      <a:pos x="195" y="188"/>
                    </a:cxn>
                    <a:cxn ang="0">
                      <a:pos x="206" y="176"/>
                    </a:cxn>
                    <a:cxn ang="0">
                      <a:pos x="214" y="162"/>
                    </a:cxn>
                    <a:cxn ang="0">
                      <a:pos x="220" y="146"/>
                    </a:cxn>
                    <a:cxn ang="0">
                      <a:pos x="223" y="129"/>
                    </a:cxn>
                    <a:cxn ang="0">
                      <a:pos x="224" y="112"/>
                    </a:cxn>
                    <a:cxn ang="0">
                      <a:pos x="223" y="95"/>
                    </a:cxn>
                    <a:cxn ang="0">
                      <a:pos x="220" y="79"/>
                    </a:cxn>
                    <a:cxn ang="0">
                      <a:pos x="214" y="64"/>
                    </a:cxn>
                    <a:cxn ang="0">
                      <a:pos x="206" y="50"/>
                    </a:cxn>
                    <a:cxn ang="0">
                      <a:pos x="195" y="37"/>
                    </a:cxn>
                    <a:cxn ang="0">
                      <a:pos x="184" y="26"/>
                    </a:cxn>
                    <a:cxn ang="0">
                      <a:pos x="170" y="16"/>
                    </a:cxn>
                    <a:cxn ang="0">
                      <a:pos x="156" y="9"/>
                    </a:cxn>
                    <a:cxn ang="0">
                      <a:pos x="140" y="3"/>
                    </a:cxn>
                    <a:cxn ang="0">
                      <a:pos x="123" y="0"/>
                    </a:cxn>
                    <a:cxn ang="0">
                      <a:pos x="106" y="0"/>
                    </a:cxn>
                    <a:cxn ang="0">
                      <a:pos x="89" y="2"/>
                    </a:cxn>
                    <a:cxn ang="0">
                      <a:pos x="73" y="6"/>
                    </a:cxn>
                    <a:cxn ang="0">
                      <a:pos x="58" y="14"/>
                    </a:cxn>
                    <a:cxn ang="0">
                      <a:pos x="45" y="22"/>
                    </a:cxn>
                    <a:cxn ang="0">
                      <a:pos x="33" y="33"/>
                    </a:cxn>
                    <a:cxn ang="0">
                      <a:pos x="22" y="45"/>
                    </a:cxn>
                    <a:cxn ang="0">
                      <a:pos x="13" y="59"/>
                    </a:cxn>
                    <a:cxn ang="0">
                      <a:pos x="6" y="73"/>
                    </a:cxn>
                    <a:cxn ang="0">
                      <a:pos x="2" y="90"/>
                    </a:cxn>
                    <a:cxn ang="0">
                      <a:pos x="0" y="107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8" y="156"/>
                    </a:cxn>
                    <a:cxn ang="0">
                      <a:pos x="16" y="171"/>
                    </a:cxn>
                    <a:cxn ang="0">
                      <a:pos x="25" y="184"/>
                    </a:cxn>
                    <a:cxn ang="0">
                      <a:pos x="36" y="196"/>
                    </a:cxn>
                    <a:cxn ang="0">
                      <a:pos x="48" y="206"/>
                    </a:cxn>
                    <a:cxn ang="0">
                      <a:pos x="63" y="213"/>
                    </a:cxn>
                    <a:cxn ang="0">
                      <a:pos x="78" y="220"/>
                    </a:cxn>
                    <a:cxn ang="0">
                      <a:pos x="95" y="224"/>
                    </a:cxn>
                    <a:cxn ang="0">
                      <a:pos x="112" y="224"/>
                    </a:cxn>
                  </a:cxnLst>
                  <a:rect l="0" t="0" r="r" b="b"/>
                  <a:pathLst>
                    <a:path w="224" h="224">
                      <a:moveTo>
                        <a:pt x="112" y="224"/>
                      </a:moveTo>
                      <a:lnTo>
                        <a:pt x="117" y="224"/>
                      </a:lnTo>
                      <a:lnTo>
                        <a:pt x="123" y="224"/>
                      </a:lnTo>
                      <a:lnTo>
                        <a:pt x="129" y="224"/>
                      </a:lnTo>
                      <a:lnTo>
                        <a:pt x="134" y="223"/>
                      </a:lnTo>
                      <a:lnTo>
                        <a:pt x="140" y="221"/>
                      </a:lnTo>
                      <a:lnTo>
                        <a:pt x="145" y="220"/>
                      </a:lnTo>
                      <a:lnTo>
                        <a:pt x="151" y="218"/>
                      </a:lnTo>
                      <a:lnTo>
                        <a:pt x="156" y="216"/>
                      </a:lnTo>
                      <a:lnTo>
                        <a:pt x="161" y="213"/>
                      </a:lnTo>
                      <a:lnTo>
                        <a:pt x="165" y="212"/>
                      </a:lnTo>
                      <a:lnTo>
                        <a:pt x="170" y="209"/>
                      </a:lnTo>
                      <a:lnTo>
                        <a:pt x="175" y="206"/>
                      </a:lnTo>
                      <a:lnTo>
                        <a:pt x="179" y="202"/>
                      </a:lnTo>
                      <a:lnTo>
                        <a:pt x="184" y="199"/>
                      </a:lnTo>
                      <a:lnTo>
                        <a:pt x="187" y="196"/>
                      </a:lnTo>
                      <a:lnTo>
                        <a:pt x="192" y="192"/>
                      </a:lnTo>
                      <a:lnTo>
                        <a:pt x="195" y="188"/>
                      </a:lnTo>
                      <a:lnTo>
                        <a:pt x="198" y="184"/>
                      </a:lnTo>
                      <a:lnTo>
                        <a:pt x="203" y="179"/>
                      </a:lnTo>
                      <a:lnTo>
                        <a:pt x="206" y="176"/>
                      </a:lnTo>
                      <a:lnTo>
                        <a:pt x="207" y="171"/>
                      </a:lnTo>
                      <a:lnTo>
                        <a:pt x="210" y="167"/>
                      </a:lnTo>
                      <a:lnTo>
                        <a:pt x="214" y="162"/>
                      </a:lnTo>
                      <a:lnTo>
                        <a:pt x="215" y="156"/>
                      </a:lnTo>
                      <a:lnTo>
                        <a:pt x="218" y="151"/>
                      </a:lnTo>
                      <a:lnTo>
                        <a:pt x="220" y="146"/>
                      </a:lnTo>
                      <a:lnTo>
                        <a:pt x="221" y="140"/>
                      </a:lnTo>
                      <a:lnTo>
                        <a:pt x="221" y="135"/>
                      </a:lnTo>
                      <a:lnTo>
                        <a:pt x="223" y="129"/>
                      </a:lnTo>
                      <a:lnTo>
                        <a:pt x="224" y="125"/>
                      </a:lnTo>
                      <a:lnTo>
                        <a:pt x="224" y="118"/>
                      </a:lnTo>
                      <a:lnTo>
                        <a:pt x="224" y="112"/>
                      </a:lnTo>
                      <a:lnTo>
                        <a:pt x="224" y="107"/>
                      </a:lnTo>
                      <a:lnTo>
                        <a:pt x="224" y="101"/>
                      </a:lnTo>
                      <a:lnTo>
                        <a:pt x="223" y="95"/>
                      </a:lnTo>
                      <a:lnTo>
                        <a:pt x="221" y="90"/>
                      </a:lnTo>
                      <a:lnTo>
                        <a:pt x="221" y="84"/>
                      </a:lnTo>
                      <a:lnTo>
                        <a:pt x="220" y="79"/>
                      </a:lnTo>
                      <a:lnTo>
                        <a:pt x="218" y="73"/>
                      </a:lnTo>
                      <a:lnTo>
                        <a:pt x="215" y="69"/>
                      </a:lnTo>
                      <a:lnTo>
                        <a:pt x="214" y="64"/>
                      </a:lnTo>
                      <a:lnTo>
                        <a:pt x="210" y="59"/>
                      </a:lnTo>
                      <a:lnTo>
                        <a:pt x="207" y="55"/>
                      </a:lnTo>
                      <a:lnTo>
                        <a:pt x="206" y="50"/>
                      </a:lnTo>
                      <a:lnTo>
                        <a:pt x="203" y="45"/>
                      </a:lnTo>
                      <a:lnTo>
                        <a:pt x="198" y="40"/>
                      </a:lnTo>
                      <a:lnTo>
                        <a:pt x="195" y="37"/>
                      </a:lnTo>
                      <a:lnTo>
                        <a:pt x="192" y="33"/>
                      </a:lnTo>
                      <a:lnTo>
                        <a:pt x="187" y="30"/>
                      </a:lnTo>
                      <a:lnTo>
                        <a:pt x="184" y="26"/>
                      </a:lnTo>
                      <a:lnTo>
                        <a:pt x="179" y="22"/>
                      </a:lnTo>
                      <a:lnTo>
                        <a:pt x="175" y="19"/>
                      </a:lnTo>
                      <a:lnTo>
                        <a:pt x="170" y="16"/>
                      </a:lnTo>
                      <a:lnTo>
                        <a:pt x="165" y="14"/>
                      </a:lnTo>
                      <a:lnTo>
                        <a:pt x="161" y="11"/>
                      </a:lnTo>
                      <a:lnTo>
                        <a:pt x="156" y="9"/>
                      </a:lnTo>
                      <a:lnTo>
                        <a:pt x="151" y="6"/>
                      </a:lnTo>
                      <a:lnTo>
                        <a:pt x="145" y="5"/>
                      </a:lnTo>
                      <a:lnTo>
                        <a:pt x="140" y="3"/>
                      </a:lnTo>
                      <a:lnTo>
                        <a:pt x="134" y="2"/>
                      </a:lnTo>
                      <a:lnTo>
                        <a:pt x="129" y="2"/>
                      </a:lnTo>
                      <a:lnTo>
                        <a:pt x="123" y="0"/>
                      </a:lnTo>
                      <a:lnTo>
                        <a:pt x="117" y="0"/>
                      </a:lnTo>
                      <a:lnTo>
                        <a:pt x="112" y="0"/>
                      </a:lnTo>
                      <a:lnTo>
                        <a:pt x="106" y="0"/>
                      </a:lnTo>
                      <a:lnTo>
                        <a:pt x="100" y="0"/>
                      </a:lnTo>
                      <a:lnTo>
                        <a:pt x="95" y="2"/>
                      </a:lnTo>
                      <a:lnTo>
                        <a:pt x="89" y="2"/>
                      </a:lnTo>
                      <a:lnTo>
                        <a:pt x="84" y="3"/>
                      </a:lnTo>
                      <a:lnTo>
                        <a:pt x="78" y="5"/>
                      </a:lnTo>
                      <a:lnTo>
                        <a:pt x="73" y="6"/>
                      </a:lnTo>
                      <a:lnTo>
                        <a:pt x="69" y="9"/>
                      </a:lnTo>
                      <a:lnTo>
                        <a:pt x="63" y="11"/>
                      </a:lnTo>
                      <a:lnTo>
                        <a:pt x="58" y="14"/>
                      </a:lnTo>
                      <a:lnTo>
                        <a:pt x="53" y="16"/>
                      </a:lnTo>
                      <a:lnTo>
                        <a:pt x="48" y="19"/>
                      </a:lnTo>
                      <a:lnTo>
                        <a:pt x="45" y="22"/>
                      </a:lnTo>
                      <a:lnTo>
                        <a:pt x="41" y="26"/>
                      </a:lnTo>
                      <a:lnTo>
                        <a:pt x="36" y="30"/>
                      </a:lnTo>
                      <a:lnTo>
                        <a:pt x="33" y="33"/>
                      </a:lnTo>
                      <a:lnTo>
                        <a:pt x="28" y="37"/>
                      </a:lnTo>
                      <a:lnTo>
                        <a:pt x="25" y="40"/>
                      </a:lnTo>
                      <a:lnTo>
                        <a:pt x="22" y="45"/>
                      </a:lnTo>
                      <a:lnTo>
                        <a:pt x="19" y="50"/>
                      </a:lnTo>
                      <a:lnTo>
                        <a:pt x="16" y="55"/>
                      </a:lnTo>
                      <a:lnTo>
                        <a:pt x="13" y="59"/>
                      </a:lnTo>
                      <a:lnTo>
                        <a:pt x="11" y="64"/>
                      </a:lnTo>
                      <a:lnTo>
                        <a:pt x="8" y="69"/>
                      </a:lnTo>
                      <a:lnTo>
                        <a:pt x="6" y="73"/>
                      </a:lnTo>
                      <a:lnTo>
                        <a:pt x="5" y="79"/>
                      </a:lnTo>
                      <a:lnTo>
                        <a:pt x="3" y="84"/>
                      </a:lnTo>
                      <a:lnTo>
                        <a:pt x="2" y="90"/>
                      </a:lnTo>
                      <a:lnTo>
                        <a:pt x="2" y="95"/>
                      </a:lnTo>
                      <a:lnTo>
                        <a:pt x="0" y="101"/>
                      </a:lnTo>
                      <a:lnTo>
                        <a:pt x="0" y="107"/>
                      </a:lnTo>
                      <a:lnTo>
                        <a:pt x="0" y="112"/>
                      </a:lnTo>
                      <a:lnTo>
                        <a:pt x="0" y="118"/>
                      </a:lnTo>
                      <a:lnTo>
                        <a:pt x="0" y="125"/>
                      </a:lnTo>
                      <a:lnTo>
                        <a:pt x="2" y="129"/>
                      </a:lnTo>
                      <a:lnTo>
                        <a:pt x="2" y="135"/>
                      </a:lnTo>
                      <a:lnTo>
                        <a:pt x="3" y="140"/>
                      </a:lnTo>
                      <a:lnTo>
                        <a:pt x="5" y="146"/>
                      </a:lnTo>
                      <a:lnTo>
                        <a:pt x="6" y="151"/>
                      </a:lnTo>
                      <a:lnTo>
                        <a:pt x="8" y="156"/>
                      </a:lnTo>
                      <a:lnTo>
                        <a:pt x="11" y="162"/>
                      </a:lnTo>
                      <a:lnTo>
                        <a:pt x="13" y="167"/>
                      </a:lnTo>
                      <a:lnTo>
                        <a:pt x="16" y="171"/>
                      </a:lnTo>
                      <a:lnTo>
                        <a:pt x="19" y="176"/>
                      </a:lnTo>
                      <a:lnTo>
                        <a:pt x="22" y="179"/>
                      </a:lnTo>
                      <a:lnTo>
                        <a:pt x="25" y="184"/>
                      </a:lnTo>
                      <a:lnTo>
                        <a:pt x="28" y="188"/>
                      </a:lnTo>
                      <a:lnTo>
                        <a:pt x="33" y="192"/>
                      </a:lnTo>
                      <a:lnTo>
                        <a:pt x="36" y="196"/>
                      </a:lnTo>
                      <a:lnTo>
                        <a:pt x="41" y="199"/>
                      </a:lnTo>
                      <a:lnTo>
                        <a:pt x="45" y="202"/>
                      </a:lnTo>
                      <a:lnTo>
                        <a:pt x="48" y="206"/>
                      </a:lnTo>
                      <a:lnTo>
                        <a:pt x="53" y="209"/>
                      </a:lnTo>
                      <a:lnTo>
                        <a:pt x="58" y="212"/>
                      </a:lnTo>
                      <a:lnTo>
                        <a:pt x="63" y="213"/>
                      </a:lnTo>
                      <a:lnTo>
                        <a:pt x="69" y="216"/>
                      </a:lnTo>
                      <a:lnTo>
                        <a:pt x="73" y="218"/>
                      </a:lnTo>
                      <a:lnTo>
                        <a:pt x="78" y="220"/>
                      </a:lnTo>
                      <a:lnTo>
                        <a:pt x="84" y="221"/>
                      </a:lnTo>
                      <a:lnTo>
                        <a:pt x="89" y="223"/>
                      </a:lnTo>
                      <a:lnTo>
                        <a:pt x="95" y="224"/>
                      </a:lnTo>
                      <a:lnTo>
                        <a:pt x="100" y="224"/>
                      </a:lnTo>
                      <a:lnTo>
                        <a:pt x="106" y="224"/>
                      </a:lnTo>
                      <a:lnTo>
                        <a:pt x="112" y="224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6" name="Freeform 823"/>
                <p:cNvSpPr>
                  <a:spLocks/>
                </p:cNvSpPr>
                <p:nvPr/>
              </p:nvSpPr>
              <p:spPr bwMode="auto">
                <a:xfrm>
                  <a:off x="3288" y="2102"/>
                  <a:ext cx="137" cy="303"/>
                </a:xfrm>
                <a:custGeom>
                  <a:avLst/>
                  <a:gdLst/>
                  <a:ahLst/>
                  <a:cxnLst>
                    <a:cxn ang="0">
                      <a:pos x="188" y="472"/>
                    </a:cxn>
                    <a:cxn ang="0">
                      <a:pos x="188" y="788"/>
                    </a:cxn>
                    <a:cxn ang="0">
                      <a:pos x="65" y="788"/>
                    </a:cxn>
                    <a:cxn ang="0">
                      <a:pos x="114" y="757"/>
                    </a:cxn>
                    <a:cxn ang="0">
                      <a:pos x="83" y="431"/>
                    </a:cxn>
                    <a:cxn ang="0">
                      <a:pos x="28" y="431"/>
                    </a:cxn>
                    <a:cxn ang="0">
                      <a:pos x="0" y="75"/>
                    </a:cxn>
                    <a:cxn ang="0">
                      <a:pos x="114" y="19"/>
                    </a:cxn>
                    <a:cxn ang="0">
                      <a:pos x="148" y="0"/>
                    </a:cxn>
                    <a:cxn ang="0">
                      <a:pos x="198" y="308"/>
                    </a:cxn>
                    <a:cxn ang="0">
                      <a:pos x="248" y="0"/>
                    </a:cxn>
                    <a:cxn ang="0">
                      <a:pos x="282" y="19"/>
                    </a:cxn>
                    <a:cxn ang="0">
                      <a:pos x="394" y="75"/>
                    </a:cxn>
                    <a:cxn ang="0">
                      <a:pos x="366" y="431"/>
                    </a:cxn>
                    <a:cxn ang="0">
                      <a:pos x="311" y="431"/>
                    </a:cxn>
                    <a:cxn ang="0">
                      <a:pos x="282" y="757"/>
                    </a:cxn>
                    <a:cxn ang="0">
                      <a:pos x="329" y="788"/>
                    </a:cxn>
                    <a:cxn ang="0">
                      <a:pos x="210" y="788"/>
                    </a:cxn>
                    <a:cxn ang="0">
                      <a:pos x="210" y="472"/>
                    </a:cxn>
                    <a:cxn ang="0">
                      <a:pos x="188" y="472"/>
                    </a:cxn>
                  </a:cxnLst>
                  <a:rect l="0" t="0" r="r" b="b"/>
                  <a:pathLst>
                    <a:path w="394" h="788">
                      <a:moveTo>
                        <a:pt x="188" y="472"/>
                      </a:moveTo>
                      <a:lnTo>
                        <a:pt x="188" y="788"/>
                      </a:lnTo>
                      <a:lnTo>
                        <a:pt x="65" y="788"/>
                      </a:lnTo>
                      <a:lnTo>
                        <a:pt x="114" y="757"/>
                      </a:lnTo>
                      <a:lnTo>
                        <a:pt x="83" y="431"/>
                      </a:lnTo>
                      <a:lnTo>
                        <a:pt x="28" y="431"/>
                      </a:lnTo>
                      <a:lnTo>
                        <a:pt x="0" y="75"/>
                      </a:lnTo>
                      <a:lnTo>
                        <a:pt x="114" y="19"/>
                      </a:lnTo>
                      <a:lnTo>
                        <a:pt x="148" y="0"/>
                      </a:lnTo>
                      <a:lnTo>
                        <a:pt x="198" y="308"/>
                      </a:lnTo>
                      <a:lnTo>
                        <a:pt x="248" y="0"/>
                      </a:lnTo>
                      <a:lnTo>
                        <a:pt x="282" y="19"/>
                      </a:lnTo>
                      <a:lnTo>
                        <a:pt x="394" y="75"/>
                      </a:lnTo>
                      <a:lnTo>
                        <a:pt x="366" y="431"/>
                      </a:lnTo>
                      <a:lnTo>
                        <a:pt x="311" y="431"/>
                      </a:lnTo>
                      <a:lnTo>
                        <a:pt x="282" y="757"/>
                      </a:lnTo>
                      <a:lnTo>
                        <a:pt x="329" y="788"/>
                      </a:lnTo>
                      <a:lnTo>
                        <a:pt x="210" y="788"/>
                      </a:lnTo>
                      <a:lnTo>
                        <a:pt x="210" y="472"/>
                      </a:lnTo>
                      <a:lnTo>
                        <a:pt x="188" y="47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57" name="Freeform 824"/>
                <p:cNvSpPr>
                  <a:spLocks/>
                </p:cNvSpPr>
                <p:nvPr/>
              </p:nvSpPr>
              <p:spPr bwMode="auto">
                <a:xfrm>
                  <a:off x="3349" y="2115"/>
                  <a:ext cx="16" cy="8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31"/>
                    </a:cxn>
                    <a:cxn ang="0">
                      <a:pos x="4" y="86"/>
                    </a:cxn>
                    <a:cxn ang="0">
                      <a:pos x="22" y="214"/>
                    </a:cxn>
                    <a:cxn ang="0">
                      <a:pos x="42" y="86"/>
                    </a:cxn>
                    <a:cxn ang="0">
                      <a:pos x="25" y="31"/>
                    </a:cxn>
                    <a:cxn ang="0">
                      <a:pos x="47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" h="214">
                      <a:moveTo>
                        <a:pt x="0" y="0"/>
                      </a:moveTo>
                      <a:lnTo>
                        <a:pt x="19" y="31"/>
                      </a:lnTo>
                      <a:lnTo>
                        <a:pt x="4" y="86"/>
                      </a:lnTo>
                      <a:lnTo>
                        <a:pt x="22" y="214"/>
                      </a:lnTo>
                      <a:lnTo>
                        <a:pt x="42" y="86"/>
                      </a:lnTo>
                      <a:lnTo>
                        <a:pt x="25" y="31"/>
                      </a:lnTo>
                      <a:lnTo>
                        <a:pt x="4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3" name="Text Box 940"/>
              <p:cNvSpPr txBox="1">
                <a:spLocks noChangeArrowheads="1"/>
              </p:cNvSpPr>
              <p:nvPr/>
            </p:nvSpPr>
            <p:spPr bwMode="auto">
              <a:xfrm>
                <a:off x="446932" y="3323426"/>
                <a:ext cx="30946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0" tIns="0" rIns="0" bIns="0"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en-US" sz="1400" b="1" dirty="0" smtClean="0">
                    <a:solidFill>
                      <a:srgbClr val="0070C0"/>
                    </a:solidFill>
                    <a:latin typeface="Lucida Fax" pitchFamily="18" charset="0"/>
                    <a:cs typeface="Times New Roman" pitchFamily="18" charset="0"/>
                  </a:rPr>
                  <a:t>a</a:t>
                </a:r>
                <a:r>
                  <a:rPr lang="en-US" sz="2000" b="1" baseline="-25000" dirty="0" smtClean="0">
                    <a:solidFill>
                      <a:srgbClr val="0070C0"/>
                    </a:solidFill>
                    <a:latin typeface="Lucida Fax" pitchFamily="18" charset="0"/>
                    <a:cs typeface="Times New Roman" pitchFamily="18" charset="0"/>
                  </a:rPr>
                  <a:t>1</a:t>
                </a:r>
                <a:endParaRPr lang="en-GB" sz="2000" b="1" baseline="-25000" dirty="0">
                  <a:solidFill>
                    <a:srgbClr val="0070C0"/>
                  </a:solidFill>
                  <a:latin typeface="Lucida Fax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58" name="Group 157"/>
            <p:cNvGrpSpPr/>
            <p:nvPr/>
          </p:nvGrpSpPr>
          <p:grpSpPr>
            <a:xfrm>
              <a:off x="7406990" y="2391255"/>
              <a:ext cx="309464" cy="941210"/>
              <a:chOff x="3218931" y="2557871"/>
              <a:chExt cx="309464" cy="941210"/>
            </a:xfrm>
          </p:grpSpPr>
          <p:grpSp>
            <p:nvGrpSpPr>
              <p:cNvPr id="159" name="Group 158"/>
              <p:cNvGrpSpPr/>
              <p:nvPr/>
            </p:nvGrpSpPr>
            <p:grpSpPr>
              <a:xfrm>
                <a:off x="3221613" y="2557871"/>
                <a:ext cx="288925" cy="722312"/>
                <a:chOff x="6472238" y="1370809"/>
                <a:chExt cx="288925" cy="722312"/>
              </a:xfrm>
            </p:grpSpPr>
            <p:sp>
              <p:nvSpPr>
                <p:cNvPr id="161" name="Rectangle 821"/>
                <p:cNvSpPr>
                  <a:spLocks noChangeArrowheads="1"/>
                </p:cNvSpPr>
                <p:nvPr/>
              </p:nvSpPr>
              <p:spPr bwMode="auto">
                <a:xfrm>
                  <a:off x="6552378" y="1524371"/>
                  <a:ext cx="132863" cy="23508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2" name="Freeform 822"/>
                <p:cNvSpPr>
                  <a:spLocks/>
                </p:cNvSpPr>
                <p:nvPr/>
              </p:nvSpPr>
              <p:spPr bwMode="auto">
                <a:xfrm>
                  <a:off x="6537615" y="1370809"/>
                  <a:ext cx="162389" cy="163042"/>
                </a:xfrm>
                <a:custGeom>
                  <a:avLst/>
                  <a:gdLst/>
                  <a:ahLst/>
                  <a:cxnLst>
                    <a:cxn ang="0">
                      <a:pos x="123" y="224"/>
                    </a:cxn>
                    <a:cxn ang="0">
                      <a:pos x="140" y="221"/>
                    </a:cxn>
                    <a:cxn ang="0">
                      <a:pos x="156" y="216"/>
                    </a:cxn>
                    <a:cxn ang="0">
                      <a:pos x="170" y="209"/>
                    </a:cxn>
                    <a:cxn ang="0">
                      <a:pos x="184" y="199"/>
                    </a:cxn>
                    <a:cxn ang="0">
                      <a:pos x="195" y="188"/>
                    </a:cxn>
                    <a:cxn ang="0">
                      <a:pos x="206" y="176"/>
                    </a:cxn>
                    <a:cxn ang="0">
                      <a:pos x="214" y="162"/>
                    </a:cxn>
                    <a:cxn ang="0">
                      <a:pos x="220" y="146"/>
                    </a:cxn>
                    <a:cxn ang="0">
                      <a:pos x="223" y="129"/>
                    </a:cxn>
                    <a:cxn ang="0">
                      <a:pos x="224" y="112"/>
                    </a:cxn>
                    <a:cxn ang="0">
                      <a:pos x="223" y="95"/>
                    </a:cxn>
                    <a:cxn ang="0">
                      <a:pos x="220" y="79"/>
                    </a:cxn>
                    <a:cxn ang="0">
                      <a:pos x="214" y="64"/>
                    </a:cxn>
                    <a:cxn ang="0">
                      <a:pos x="206" y="50"/>
                    </a:cxn>
                    <a:cxn ang="0">
                      <a:pos x="195" y="37"/>
                    </a:cxn>
                    <a:cxn ang="0">
                      <a:pos x="184" y="26"/>
                    </a:cxn>
                    <a:cxn ang="0">
                      <a:pos x="170" y="16"/>
                    </a:cxn>
                    <a:cxn ang="0">
                      <a:pos x="156" y="9"/>
                    </a:cxn>
                    <a:cxn ang="0">
                      <a:pos x="140" y="3"/>
                    </a:cxn>
                    <a:cxn ang="0">
                      <a:pos x="123" y="0"/>
                    </a:cxn>
                    <a:cxn ang="0">
                      <a:pos x="106" y="0"/>
                    </a:cxn>
                    <a:cxn ang="0">
                      <a:pos x="89" y="2"/>
                    </a:cxn>
                    <a:cxn ang="0">
                      <a:pos x="73" y="6"/>
                    </a:cxn>
                    <a:cxn ang="0">
                      <a:pos x="58" y="14"/>
                    </a:cxn>
                    <a:cxn ang="0">
                      <a:pos x="45" y="22"/>
                    </a:cxn>
                    <a:cxn ang="0">
                      <a:pos x="33" y="33"/>
                    </a:cxn>
                    <a:cxn ang="0">
                      <a:pos x="22" y="45"/>
                    </a:cxn>
                    <a:cxn ang="0">
                      <a:pos x="13" y="59"/>
                    </a:cxn>
                    <a:cxn ang="0">
                      <a:pos x="6" y="73"/>
                    </a:cxn>
                    <a:cxn ang="0">
                      <a:pos x="2" y="90"/>
                    </a:cxn>
                    <a:cxn ang="0">
                      <a:pos x="0" y="107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8" y="156"/>
                    </a:cxn>
                    <a:cxn ang="0">
                      <a:pos x="16" y="171"/>
                    </a:cxn>
                    <a:cxn ang="0">
                      <a:pos x="25" y="184"/>
                    </a:cxn>
                    <a:cxn ang="0">
                      <a:pos x="36" y="196"/>
                    </a:cxn>
                    <a:cxn ang="0">
                      <a:pos x="48" y="206"/>
                    </a:cxn>
                    <a:cxn ang="0">
                      <a:pos x="63" y="213"/>
                    </a:cxn>
                    <a:cxn ang="0">
                      <a:pos x="78" y="220"/>
                    </a:cxn>
                    <a:cxn ang="0">
                      <a:pos x="95" y="224"/>
                    </a:cxn>
                    <a:cxn ang="0">
                      <a:pos x="112" y="224"/>
                    </a:cxn>
                  </a:cxnLst>
                  <a:rect l="0" t="0" r="r" b="b"/>
                  <a:pathLst>
                    <a:path w="224" h="224">
                      <a:moveTo>
                        <a:pt x="112" y="224"/>
                      </a:moveTo>
                      <a:lnTo>
                        <a:pt x="117" y="224"/>
                      </a:lnTo>
                      <a:lnTo>
                        <a:pt x="123" y="224"/>
                      </a:lnTo>
                      <a:lnTo>
                        <a:pt x="129" y="224"/>
                      </a:lnTo>
                      <a:lnTo>
                        <a:pt x="134" y="223"/>
                      </a:lnTo>
                      <a:lnTo>
                        <a:pt x="140" y="221"/>
                      </a:lnTo>
                      <a:lnTo>
                        <a:pt x="145" y="220"/>
                      </a:lnTo>
                      <a:lnTo>
                        <a:pt x="151" y="218"/>
                      </a:lnTo>
                      <a:lnTo>
                        <a:pt x="156" y="216"/>
                      </a:lnTo>
                      <a:lnTo>
                        <a:pt x="161" y="213"/>
                      </a:lnTo>
                      <a:lnTo>
                        <a:pt x="165" y="212"/>
                      </a:lnTo>
                      <a:lnTo>
                        <a:pt x="170" y="209"/>
                      </a:lnTo>
                      <a:lnTo>
                        <a:pt x="175" y="206"/>
                      </a:lnTo>
                      <a:lnTo>
                        <a:pt x="179" y="202"/>
                      </a:lnTo>
                      <a:lnTo>
                        <a:pt x="184" y="199"/>
                      </a:lnTo>
                      <a:lnTo>
                        <a:pt x="187" y="196"/>
                      </a:lnTo>
                      <a:lnTo>
                        <a:pt x="192" y="192"/>
                      </a:lnTo>
                      <a:lnTo>
                        <a:pt x="195" y="188"/>
                      </a:lnTo>
                      <a:lnTo>
                        <a:pt x="198" y="184"/>
                      </a:lnTo>
                      <a:lnTo>
                        <a:pt x="203" y="179"/>
                      </a:lnTo>
                      <a:lnTo>
                        <a:pt x="206" y="176"/>
                      </a:lnTo>
                      <a:lnTo>
                        <a:pt x="207" y="171"/>
                      </a:lnTo>
                      <a:lnTo>
                        <a:pt x="210" y="167"/>
                      </a:lnTo>
                      <a:lnTo>
                        <a:pt x="214" y="162"/>
                      </a:lnTo>
                      <a:lnTo>
                        <a:pt x="215" y="156"/>
                      </a:lnTo>
                      <a:lnTo>
                        <a:pt x="218" y="151"/>
                      </a:lnTo>
                      <a:lnTo>
                        <a:pt x="220" y="146"/>
                      </a:lnTo>
                      <a:lnTo>
                        <a:pt x="221" y="140"/>
                      </a:lnTo>
                      <a:lnTo>
                        <a:pt x="221" y="135"/>
                      </a:lnTo>
                      <a:lnTo>
                        <a:pt x="223" y="129"/>
                      </a:lnTo>
                      <a:lnTo>
                        <a:pt x="224" y="125"/>
                      </a:lnTo>
                      <a:lnTo>
                        <a:pt x="224" y="118"/>
                      </a:lnTo>
                      <a:lnTo>
                        <a:pt x="224" y="112"/>
                      </a:lnTo>
                      <a:lnTo>
                        <a:pt x="224" y="107"/>
                      </a:lnTo>
                      <a:lnTo>
                        <a:pt x="224" y="101"/>
                      </a:lnTo>
                      <a:lnTo>
                        <a:pt x="223" y="95"/>
                      </a:lnTo>
                      <a:lnTo>
                        <a:pt x="221" y="90"/>
                      </a:lnTo>
                      <a:lnTo>
                        <a:pt x="221" y="84"/>
                      </a:lnTo>
                      <a:lnTo>
                        <a:pt x="220" y="79"/>
                      </a:lnTo>
                      <a:lnTo>
                        <a:pt x="218" y="73"/>
                      </a:lnTo>
                      <a:lnTo>
                        <a:pt x="215" y="69"/>
                      </a:lnTo>
                      <a:lnTo>
                        <a:pt x="214" y="64"/>
                      </a:lnTo>
                      <a:lnTo>
                        <a:pt x="210" y="59"/>
                      </a:lnTo>
                      <a:lnTo>
                        <a:pt x="207" y="55"/>
                      </a:lnTo>
                      <a:lnTo>
                        <a:pt x="206" y="50"/>
                      </a:lnTo>
                      <a:lnTo>
                        <a:pt x="203" y="45"/>
                      </a:lnTo>
                      <a:lnTo>
                        <a:pt x="198" y="40"/>
                      </a:lnTo>
                      <a:lnTo>
                        <a:pt x="195" y="37"/>
                      </a:lnTo>
                      <a:lnTo>
                        <a:pt x="192" y="33"/>
                      </a:lnTo>
                      <a:lnTo>
                        <a:pt x="187" y="30"/>
                      </a:lnTo>
                      <a:lnTo>
                        <a:pt x="184" y="26"/>
                      </a:lnTo>
                      <a:lnTo>
                        <a:pt x="179" y="22"/>
                      </a:lnTo>
                      <a:lnTo>
                        <a:pt x="175" y="19"/>
                      </a:lnTo>
                      <a:lnTo>
                        <a:pt x="170" y="16"/>
                      </a:lnTo>
                      <a:lnTo>
                        <a:pt x="165" y="14"/>
                      </a:lnTo>
                      <a:lnTo>
                        <a:pt x="161" y="11"/>
                      </a:lnTo>
                      <a:lnTo>
                        <a:pt x="156" y="9"/>
                      </a:lnTo>
                      <a:lnTo>
                        <a:pt x="151" y="6"/>
                      </a:lnTo>
                      <a:lnTo>
                        <a:pt x="145" y="5"/>
                      </a:lnTo>
                      <a:lnTo>
                        <a:pt x="140" y="3"/>
                      </a:lnTo>
                      <a:lnTo>
                        <a:pt x="134" y="2"/>
                      </a:lnTo>
                      <a:lnTo>
                        <a:pt x="129" y="2"/>
                      </a:lnTo>
                      <a:lnTo>
                        <a:pt x="123" y="0"/>
                      </a:lnTo>
                      <a:lnTo>
                        <a:pt x="117" y="0"/>
                      </a:lnTo>
                      <a:lnTo>
                        <a:pt x="112" y="0"/>
                      </a:lnTo>
                      <a:lnTo>
                        <a:pt x="106" y="0"/>
                      </a:lnTo>
                      <a:lnTo>
                        <a:pt x="100" y="0"/>
                      </a:lnTo>
                      <a:lnTo>
                        <a:pt x="95" y="2"/>
                      </a:lnTo>
                      <a:lnTo>
                        <a:pt x="89" y="2"/>
                      </a:lnTo>
                      <a:lnTo>
                        <a:pt x="84" y="3"/>
                      </a:lnTo>
                      <a:lnTo>
                        <a:pt x="78" y="5"/>
                      </a:lnTo>
                      <a:lnTo>
                        <a:pt x="73" y="6"/>
                      </a:lnTo>
                      <a:lnTo>
                        <a:pt x="69" y="9"/>
                      </a:lnTo>
                      <a:lnTo>
                        <a:pt x="63" y="11"/>
                      </a:lnTo>
                      <a:lnTo>
                        <a:pt x="58" y="14"/>
                      </a:lnTo>
                      <a:lnTo>
                        <a:pt x="53" y="16"/>
                      </a:lnTo>
                      <a:lnTo>
                        <a:pt x="48" y="19"/>
                      </a:lnTo>
                      <a:lnTo>
                        <a:pt x="45" y="22"/>
                      </a:lnTo>
                      <a:lnTo>
                        <a:pt x="41" y="26"/>
                      </a:lnTo>
                      <a:lnTo>
                        <a:pt x="36" y="30"/>
                      </a:lnTo>
                      <a:lnTo>
                        <a:pt x="33" y="33"/>
                      </a:lnTo>
                      <a:lnTo>
                        <a:pt x="28" y="37"/>
                      </a:lnTo>
                      <a:lnTo>
                        <a:pt x="25" y="40"/>
                      </a:lnTo>
                      <a:lnTo>
                        <a:pt x="22" y="45"/>
                      </a:lnTo>
                      <a:lnTo>
                        <a:pt x="19" y="50"/>
                      </a:lnTo>
                      <a:lnTo>
                        <a:pt x="16" y="55"/>
                      </a:lnTo>
                      <a:lnTo>
                        <a:pt x="13" y="59"/>
                      </a:lnTo>
                      <a:lnTo>
                        <a:pt x="11" y="64"/>
                      </a:lnTo>
                      <a:lnTo>
                        <a:pt x="8" y="69"/>
                      </a:lnTo>
                      <a:lnTo>
                        <a:pt x="6" y="73"/>
                      </a:lnTo>
                      <a:lnTo>
                        <a:pt x="5" y="79"/>
                      </a:lnTo>
                      <a:lnTo>
                        <a:pt x="3" y="84"/>
                      </a:lnTo>
                      <a:lnTo>
                        <a:pt x="2" y="90"/>
                      </a:lnTo>
                      <a:lnTo>
                        <a:pt x="2" y="95"/>
                      </a:lnTo>
                      <a:lnTo>
                        <a:pt x="0" y="101"/>
                      </a:lnTo>
                      <a:lnTo>
                        <a:pt x="0" y="107"/>
                      </a:lnTo>
                      <a:lnTo>
                        <a:pt x="0" y="112"/>
                      </a:lnTo>
                      <a:lnTo>
                        <a:pt x="0" y="118"/>
                      </a:lnTo>
                      <a:lnTo>
                        <a:pt x="0" y="125"/>
                      </a:lnTo>
                      <a:lnTo>
                        <a:pt x="2" y="129"/>
                      </a:lnTo>
                      <a:lnTo>
                        <a:pt x="2" y="135"/>
                      </a:lnTo>
                      <a:lnTo>
                        <a:pt x="3" y="140"/>
                      </a:lnTo>
                      <a:lnTo>
                        <a:pt x="5" y="146"/>
                      </a:lnTo>
                      <a:lnTo>
                        <a:pt x="6" y="151"/>
                      </a:lnTo>
                      <a:lnTo>
                        <a:pt x="8" y="156"/>
                      </a:lnTo>
                      <a:lnTo>
                        <a:pt x="11" y="162"/>
                      </a:lnTo>
                      <a:lnTo>
                        <a:pt x="13" y="167"/>
                      </a:lnTo>
                      <a:lnTo>
                        <a:pt x="16" y="171"/>
                      </a:lnTo>
                      <a:lnTo>
                        <a:pt x="19" y="176"/>
                      </a:lnTo>
                      <a:lnTo>
                        <a:pt x="22" y="179"/>
                      </a:lnTo>
                      <a:lnTo>
                        <a:pt x="25" y="184"/>
                      </a:lnTo>
                      <a:lnTo>
                        <a:pt x="28" y="188"/>
                      </a:lnTo>
                      <a:lnTo>
                        <a:pt x="33" y="192"/>
                      </a:lnTo>
                      <a:lnTo>
                        <a:pt x="36" y="196"/>
                      </a:lnTo>
                      <a:lnTo>
                        <a:pt x="41" y="199"/>
                      </a:lnTo>
                      <a:lnTo>
                        <a:pt x="45" y="202"/>
                      </a:lnTo>
                      <a:lnTo>
                        <a:pt x="48" y="206"/>
                      </a:lnTo>
                      <a:lnTo>
                        <a:pt x="53" y="209"/>
                      </a:lnTo>
                      <a:lnTo>
                        <a:pt x="58" y="212"/>
                      </a:lnTo>
                      <a:lnTo>
                        <a:pt x="63" y="213"/>
                      </a:lnTo>
                      <a:lnTo>
                        <a:pt x="69" y="216"/>
                      </a:lnTo>
                      <a:lnTo>
                        <a:pt x="73" y="218"/>
                      </a:lnTo>
                      <a:lnTo>
                        <a:pt x="78" y="220"/>
                      </a:lnTo>
                      <a:lnTo>
                        <a:pt x="84" y="221"/>
                      </a:lnTo>
                      <a:lnTo>
                        <a:pt x="89" y="223"/>
                      </a:lnTo>
                      <a:lnTo>
                        <a:pt x="95" y="224"/>
                      </a:lnTo>
                      <a:lnTo>
                        <a:pt x="100" y="224"/>
                      </a:lnTo>
                      <a:lnTo>
                        <a:pt x="106" y="224"/>
                      </a:lnTo>
                      <a:lnTo>
                        <a:pt x="112" y="224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3" name="Freeform 823"/>
                <p:cNvSpPr>
                  <a:spLocks/>
                </p:cNvSpPr>
                <p:nvPr/>
              </p:nvSpPr>
              <p:spPr bwMode="auto">
                <a:xfrm>
                  <a:off x="6472238" y="1518684"/>
                  <a:ext cx="288925" cy="574437"/>
                </a:xfrm>
                <a:custGeom>
                  <a:avLst/>
                  <a:gdLst/>
                  <a:ahLst/>
                  <a:cxnLst>
                    <a:cxn ang="0">
                      <a:pos x="188" y="472"/>
                    </a:cxn>
                    <a:cxn ang="0">
                      <a:pos x="188" y="788"/>
                    </a:cxn>
                    <a:cxn ang="0">
                      <a:pos x="65" y="788"/>
                    </a:cxn>
                    <a:cxn ang="0">
                      <a:pos x="114" y="757"/>
                    </a:cxn>
                    <a:cxn ang="0">
                      <a:pos x="83" y="431"/>
                    </a:cxn>
                    <a:cxn ang="0">
                      <a:pos x="28" y="431"/>
                    </a:cxn>
                    <a:cxn ang="0">
                      <a:pos x="0" y="75"/>
                    </a:cxn>
                    <a:cxn ang="0">
                      <a:pos x="114" y="19"/>
                    </a:cxn>
                    <a:cxn ang="0">
                      <a:pos x="148" y="0"/>
                    </a:cxn>
                    <a:cxn ang="0">
                      <a:pos x="198" y="308"/>
                    </a:cxn>
                    <a:cxn ang="0">
                      <a:pos x="248" y="0"/>
                    </a:cxn>
                    <a:cxn ang="0">
                      <a:pos x="282" y="19"/>
                    </a:cxn>
                    <a:cxn ang="0">
                      <a:pos x="394" y="75"/>
                    </a:cxn>
                    <a:cxn ang="0">
                      <a:pos x="366" y="431"/>
                    </a:cxn>
                    <a:cxn ang="0">
                      <a:pos x="311" y="431"/>
                    </a:cxn>
                    <a:cxn ang="0">
                      <a:pos x="282" y="757"/>
                    </a:cxn>
                    <a:cxn ang="0">
                      <a:pos x="329" y="788"/>
                    </a:cxn>
                    <a:cxn ang="0">
                      <a:pos x="210" y="788"/>
                    </a:cxn>
                    <a:cxn ang="0">
                      <a:pos x="210" y="472"/>
                    </a:cxn>
                    <a:cxn ang="0">
                      <a:pos x="188" y="472"/>
                    </a:cxn>
                  </a:cxnLst>
                  <a:rect l="0" t="0" r="r" b="b"/>
                  <a:pathLst>
                    <a:path w="394" h="788">
                      <a:moveTo>
                        <a:pt x="188" y="472"/>
                      </a:moveTo>
                      <a:lnTo>
                        <a:pt x="188" y="788"/>
                      </a:lnTo>
                      <a:lnTo>
                        <a:pt x="65" y="788"/>
                      </a:lnTo>
                      <a:lnTo>
                        <a:pt x="114" y="757"/>
                      </a:lnTo>
                      <a:lnTo>
                        <a:pt x="83" y="431"/>
                      </a:lnTo>
                      <a:lnTo>
                        <a:pt x="28" y="431"/>
                      </a:lnTo>
                      <a:lnTo>
                        <a:pt x="0" y="75"/>
                      </a:lnTo>
                      <a:lnTo>
                        <a:pt x="114" y="19"/>
                      </a:lnTo>
                      <a:lnTo>
                        <a:pt x="148" y="0"/>
                      </a:lnTo>
                      <a:lnTo>
                        <a:pt x="198" y="308"/>
                      </a:lnTo>
                      <a:lnTo>
                        <a:pt x="248" y="0"/>
                      </a:lnTo>
                      <a:lnTo>
                        <a:pt x="282" y="19"/>
                      </a:lnTo>
                      <a:lnTo>
                        <a:pt x="394" y="75"/>
                      </a:lnTo>
                      <a:lnTo>
                        <a:pt x="366" y="431"/>
                      </a:lnTo>
                      <a:lnTo>
                        <a:pt x="311" y="431"/>
                      </a:lnTo>
                      <a:lnTo>
                        <a:pt x="282" y="757"/>
                      </a:lnTo>
                      <a:lnTo>
                        <a:pt x="329" y="788"/>
                      </a:lnTo>
                      <a:lnTo>
                        <a:pt x="210" y="788"/>
                      </a:lnTo>
                      <a:lnTo>
                        <a:pt x="210" y="472"/>
                      </a:lnTo>
                      <a:lnTo>
                        <a:pt x="188" y="472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" name="Freeform 824"/>
                <p:cNvSpPr>
                  <a:spLocks/>
                </p:cNvSpPr>
                <p:nvPr/>
              </p:nvSpPr>
              <p:spPr bwMode="auto">
                <a:xfrm>
                  <a:off x="6600883" y="1543330"/>
                  <a:ext cx="33743" cy="15356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31"/>
                    </a:cxn>
                    <a:cxn ang="0">
                      <a:pos x="4" y="86"/>
                    </a:cxn>
                    <a:cxn ang="0">
                      <a:pos x="22" y="214"/>
                    </a:cxn>
                    <a:cxn ang="0">
                      <a:pos x="42" y="86"/>
                    </a:cxn>
                    <a:cxn ang="0">
                      <a:pos x="25" y="31"/>
                    </a:cxn>
                    <a:cxn ang="0">
                      <a:pos x="47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" h="214">
                      <a:moveTo>
                        <a:pt x="0" y="0"/>
                      </a:moveTo>
                      <a:lnTo>
                        <a:pt x="19" y="31"/>
                      </a:lnTo>
                      <a:lnTo>
                        <a:pt x="4" y="86"/>
                      </a:lnTo>
                      <a:lnTo>
                        <a:pt x="22" y="214"/>
                      </a:lnTo>
                      <a:lnTo>
                        <a:pt x="42" y="86"/>
                      </a:lnTo>
                      <a:lnTo>
                        <a:pt x="25" y="31"/>
                      </a:lnTo>
                      <a:lnTo>
                        <a:pt x="4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60" name="Text Box 940"/>
              <p:cNvSpPr txBox="1">
                <a:spLocks noChangeArrowheads="1"/>
              </p:cNvSpPr>
              <p:nvPr/>
            </p:nvSpPr>
            <p:spPr bwMode="auto">
              <a:xfrm>
                <a:off x="3218931" y="3283637"/>
                <a:ext cx="30946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0" tIns="0" rIns="0" bIns="0"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en-US" sz="1400" b="1" dirty="0" smtClean="0">
                    <a:solidFill>
                      <a:srgbClr val="00CC00"/>
                    </a:solidFill>
                    <a:latin typeface="Lucida Fax" pitchFamily="18" charset="0"/>
                    <a:cs typeface="Times New Roman" pitchFamily="18" charset="0"/>
                  </a:rPr>
                  <a:t>a</a:t>
                </a:r>
                <a:r>
                  <a:rPr lang="en-US" sz="2000" b="1" baseline="-25000" dirty="0" smtClean="0">
                    <a:solidFill>
                      <a:srgbClr val="00CC00"/>
                    </a:solidFill>
                    <a:latin typeface="Lucida Fax" pitchFamily="18" charset="0"/>
                    <a:cs typeface="Times New Roman" pitchFamily="18" charset="0"/>
                  </a:rPr>
                  <a:t>3</a:t>
                </a:r>
                <a:endParaRPr lang="en-GB" sz="2000" b="1" baseline="-25000" dirty="0">
                  <a:solidFill>
                    <a:srgbClr val="00CC00"/>
                  </a:solidFill>
                  <a:latin typeface="Lucida Fax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72" name="Group 171"/>
            <p:cNvGrpSpPr/>
            <p:nvPr/>
          </p:nvGrpSpPr>
          <p:grpSpPr>
            <a:xfrm>
              <a:off x="6683784" y="2214803"/>
              <a:ext cx="309464" cy="934022"/>
              <a:chOff x="1310781" y="2629205"/>
              <a:chExt cx="309464" cy="934022"/>
            </a:xfrm>
          </p:grpSpPr>
          <p:grpSp>
            <p:nvGrpSpPr>
              <p:cNvPr id="173" name="Group 172"/>
              <p:cNvGrpSpPr/>
              <p:nvPr/>
            </p:nvGrpSpPr>
            <p:grpSpPr>
              <a:xfrm>
                <a:off x="1311229" y="2629205"/>
                <a:ext cx="288925" cy="722312"/>
                <a:chOff x="6966429" y="1001120"/>
                <a:chExt cx="288925" cy="722312"/>
              </a:xfrm>
            </p:grpSpPr>
            <p:sp>
              <p:nvSpPr>
                <p:cNvPr id="175" name="Rectangle 821"/>
                <p:cNvSpPr>
                  <a:spLocks noChangeArrowheads="1"/>
                </p:cNvSpPr>
                <p:nvPr/>
              </p:nvSpPr>
              <p:spPr bwMode="auto">
                <a:xfrm>
                  <a:off x="7046569" y="1154682"/>
                  <a:ext cx="132863" cy="23508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" name="Freeform 822"/>
                <p:cNvSpPr>
                  <a:spLocks/>
                </p:cNvSpPr>
                <p:nvPr/>
              </p:nvSpPr>
              <p:spPr bwMode="auto">
                <a:xfrm>
                  <a:off x="7031806" y="1001120"/>
                  <a:ext cx="162389" cy="163042"/>
                </a:xfrm>
                <a:custGeom>
                  <a:avLst/>
                  <a:gdLst/>
                  <a:ahLst/>
                  <a:cxnLst>
                    <a:cxn ang="0">
                      <a:pos x="123" y="224"/>
                    </a:cxn>
                    <a:cxn ang="0">
                      <a:pos x="140" y="221"/>
                    </a:cxn>
                    <a:cxn ang="0">
                      <a:pos x="156" y="216"/>
                    </a:cxn>
                    <a:cxn ang="0">
                      <a:pos x="170" y="209"/>
                    </a:cxn>
                    <a:cxn ang="0">
                      <a:pos x="184" y="199"/>
                    </a:cxn>
                    <a:cxn ang="0">
                      <a:pos x="195" y="188"/>
                    </a:cxn>
                    <a:cxn ang="0">
                      <a:pos x="206" y="176"/>
                    </a:cxn>
                    <a:cxn ang="0">
                      <a:pos x="214" y="162"/>
                    </a:cxn>
                    <a:cxn ang="0">
                      <a:pos x="220" y="146"/>
                    </a:cxn>
                    <a:cxn ang="0">
                      <a:pos x="223" y="129"/>
                    </a:cxn>
                    <a:cxn ang="0">
                      <a:pos x="224" y="112"/>
                    </a:cxn>
                    <a:cxn ang="0">
                      <a:pos x="223" y="95"/>
                    </a:cxn>
                    <a:cxn ang="0">
                      <a:pos x="220" y="79"/>
                    </a:cxn>
                    <a:cxn ang="0">
                      <a:pos x="214" y="64"/>
                    </a:cxn>
                    <a:cxn ang="0">
                      <a:pos x="206" y="50"/>
                    </a:cxn>
                    <a:cxn ang="0">
                      <a:pos x="195" y="37"/>
                    </a:cxn>
                    <a:cxn ang="0">
                      <a:pos x="184" y="26"/>
                    </a:cxn>
                    <a:cxn ang="0">
                      <a:pos x="170" y="16"/>
                    </a:cxn>
                    <a:cxn ang="0">
                      <a:pos x="156" y="9"/>
                    </a:cxn>
                    <a:cxn ang="0">
                      <a:pos x="140" y="3"/>
                    </a:cxn>
                    <a:cxn ang="0">
                      <a:pos x="123" y="0"/>
                    </a:cxn>
                    <a:cxn ang="0">
                      <a:pos x="106" y="0"/>
                    </a:cxn>
                    <a:cxn ang="0">
                      <a:pos x="89" y="2"/>
                    </a:cxn>
                    <a:cxn ang="0">
                      <a:pos x="73" y="6"/>
                    </a:cxn>
                    <a:cxn ang="0">
                      <a:pos x="58" y="14"/>
                    </a:cxn>
                    <a:cxn ang="0">
                      <a:pos x="45" y="22"/>
                    </a:cxn>
                    <a:cxn ang="0">
                      <a:pos x="33" y="33"/>
                    </a:cxn>
                    <a:cxn ang="0">
                      <a:pos x="22" y="45"/>
                    </a:cxn>
                    <a:cxn ang="0">
                      <a:pos x="13" y="59"/>
                    </a:cxn>
                    <a:cxn ang="0">
                      <a:pos x="6" y="73"/>
                    </a:cxn>
                    <a:cxn ang="0">
                      <a:pos x="2" y="90"/>
                    </a:cxn>
                    <a:cxn ang="0">
                      <a:pos x="0" y="107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8" y="156"/>
                    </a:cxn>
                    <a:cxn ang="0">
                      <a:pos x="16" y="171"/>
                    </a:cxn>
                    <a:cxn ang="0">
                      <a:pos x="25" y="184"/>
                    </a:cxn>
                    <a:cxn ang="0">
                      <a:pos x="36" y="196"/>
                    </a:cxn>
                    <a:cxn ang="0">
                      <a:pos x="48" y="206"/>
                    </a:cxn>
                    <a:cxn ang="0">
                      <a:pos x="63" y="213"/>
                    </a:cxn>
                    <a:cxn ang="0">
                      <a:pos x="78" y="220"/>
                    </a:cxn>
                    <a:cxn ang="0">
                      <a:pos x="95" y="224"/>
                    </a:cxn>
                    <a:cxn ang="0">
                      <a:pos x="112" y="224"/>
                    </a:cxn>
                  </a:cxnLst>
                  <a:rect l="0" t="0" r="r" b="b"/>
                  <a:pathLst>
                    <a:path w="224" h="224">
                      <a:moveTo>
                        <a:pt x="112" y="224"/>
                      </a:moveTo>
                      <a:lnTo>
                        <a:pt x="117" y="224"/>
                      </a:lnTo>
                      <a:lnTo>
                        <a:pt x="123" y="224"/>
                      </a:lnTo>
                      <a:lnTo>
                        <a:pt x="129" y="224"/>
                      </a:lnTo>
                      <a:lnTo>
                        <a:pt x="134" y="223"/>
                      </a:lnTo>
                      <a:lnTo>
                        <a:pt x="140" y="221"/>
                      </a:lnTo>
                      <a:lnTo>
                        <a:pt x="145" y="220"/>
                      </a:lnTo>
                      <a:lnTo>
                        <a:pt x="151" y="218"/>
                      </a:lnTo>
                      <a:lnTo>
                        <a:pt x="156" y="216"/>
                      </a:lnTo>
                      <a:lnTo>
                        <a:pt x="161" y="213"/>
                      </a:lnTo>
                      <a:lnTo>
                        <a:pt x="165" y="212"/>
                      </a:lnTo>
                      <a:lnTo>
                        <a:pt x="170" y="209"/>
                      </a:lnTo>
                      <a:lnTo>
                        <a:pt x="175" y="206"/>
                      </a:lnTo>
                      <a:lnTo>
                        <a:pt x="179" y="202"/>
                      </a:lnTo>
                      <a:lnTo>
                        <a:pt x="184" y="199"/>
                      </a:lnTo>
                      <a:lnTo>
                        <a:pt x="187" y="196"/>
                      </a:lnTo>
                      <a:lnTo>
                        <a:pt x="192" y="192"/>
                      </a:lnTo>
                      <a:lnTo>
                        <a:pt x="195" y="188"/>
                      </a:lnTo>
                      <a:lnTo>
                        <a:pt x="198" y="184"/>
                      </a:lnTo>
                      <a:lnTo>
                        <a:pt x="203" y="179"/>
                      </a:lnTo>
                      <a:lnTo>
                        <a:pt x="206" y="176"/>
                      </a:lnTo>
                      <a:lnTo>
                        <a:pt x="207" y="171"/>
                      </a:lnTo>
                      <a:lnTo>
                        <a:pt x="210" y="167"/>
                      </a:lnTo>
                      <a:lnTo>
                        <a:pt x="214" y="162"/>
                      </a:lnTo>
                      <a:lnTo>
                        <a:pt x="215" y="156"/>
                      </a:lnTo>
                      <a:lnTo>
                        <a:pt x="218" y="151"/>
                      </a:lnTo>
                      <a:lnTo>
                        <a:pt x="220" y="146"/>
                      </a:lnTo>
                      <a:lnTo>
                        <a:pt x="221" y="140"/>
                      </a:lnTo>
                      <a:lnTo>
                        <a:pt x="221" y="135"/>
                      </a:lnTo>
                      <a:lnTo>
                        <a:pt x="223" y="129"/>
                      </a:lnTo>
                      <a:lnTo>
                        <a:pt x="224" y="125"/>
                      </a:lnTo>
                      <a:lnTo>
                        <a:pt x="224" y="118"/>
                      </a:lnTo>
                      <a:lnTo>
                        <a:pt x="224" y="112"/>
                      </a:lnTo>
                      <a:lnTo>
                        <a:pt x="224" y="107"/>
                      </a:lnTo>
                      <a:lnTo>
                        <a:pt x="224" y="101"/>
                      </a:lnTo>
                      <a:lnTo>
                        <a:pt x="223" y="95"/>
                      </a:lnTo>
                      <a:lnTo>
                        <a:pt x="221" y="90"/>
                      </a:lnTo>
                      <a:lnTo>
                        <a:pt x="221" y="84"/>
                      </a:lnTo>
                      <a:lnTo>
                        <a:pt x="220" y="79"/>
                      </a:lnTo>
                      <a:lnTo>
                        <a:pt x="218" y="73"/>
                      </a:lnTo>
                      <a:lnTo>
                        <a:pt x="215" y="69"/>
                      </a:lnTo>
                      <a:lnTo>
                        <a:pt x="214" y="64"/>
                      </a:lnTo>
                      <a:lnTo>
                        <a:pt x="210" y="59"/>
                      </a:lnTo>
                      <a:lnTo>
                        <a:pt x="207" y="55"/>
                      </a:lnTo>
                      <a:lnTo>
                        <a:pt x="206" y="50"/>
                      </a:lnTo>
                      <a:lnTo>
                        <a:pt x="203" y="45"/>
                      </a:lnTo>
                      <a:lnTo>
                        <a:pt x="198" y="40"/>
                      </a:lnTo>
                      <a:lnTo>
                        <a:pt x="195" y="37"/>
                      </a:lnTo>
                      <a:lnTo>
                        <a:pt x="192" y="33"/>
                      </a:lnTo>
                      <a:lnTo>
                        <a:pt x="187" y="30"/>
                      </a:lnTo>
                      <a:lnTo>
                        <a:pt x="184" y="26"/>
                      </a:lnTo>
                      <a:lnTo>
                        <a:pt x="179" y="22"/>
                      </a:lnTo>
                      <a:lnTo>
                        <a:pt x="175" y="19"/>
                      </a:lnTo>
                      <a:lnTo>
                        <a:pt x="170" y="16"/>
                      </a:lnTo>
                      <a:lnTo>
                        <a:pt x="165" y="14"/>
                      </a:lnTo>
                      <a:lnTo>
                        <a:pt x="161" y="11"/>
                      </a:lnTo>
                      <a:lnTo>
                        <a:pt x="156" y="9"/>
                      </a:lnTo>
                      <a:lnTo>
                        <a:pt x="151" y="6"/>
                      </a:lnTo>
                      <a:lnTo>
                        <a:pt x="145" y="5"/>
                      </a:lnTo>
                      <a:lnTo>
                        <a:pt x="140" y="3"/>
                      </a:lnTo>
                      <a:lnTo>
                        <a:pt x="134" y="2"/>
                      </a:lnTo>
                      <a:lnTo>
                        <a:pt x="129" y="2"/>
                      </a:lnTo>
                      <a:lnTo>
                        <a:pt x="123" y="0"/>
                      </a:lnTo>
                      <a:lnTo>
                        <a:pt x="117" y="0"/>
                      </a:lnTo>
                      <a:lnTo>
                        <a:pt x="112" y="0"/>
                      </a:lnTo>
                      <a:lnTo>
                        <a:pt x="106" y="0"/>
                      </a:lnTo>
                      <a:lnTo>
                        <a:pt x="100" y="0"/>
                      </a:lnTo>
                      <a:lnTo>
                        <a:pt x="95" y="2"/>
                      </a:lnTo>
                      <a:lnTo>
                        <a:pt x="89" y="2"/>
                      </a:lnTo>
                      <a:lnTo>
                        <a:pt x="84" y="3"/>
                      </a:lnTo>
                      <a:lnTo>
                        <a:pt x="78" y="5"/>
                      </a:lnTo>
                      <a:lnTo>
                        <a:pt x="73" y="6"/>
                      </a:lnTo>
                      <a:lnTo>
                        <a:pt x="69" y="9"/>
                      </a:lnTo>
                      <a:lnTo>
                        <a:pt x="63" y="11"/>
                      </a:lnTo>
                      <a:lnTo>
                        <a:pt x="58" y="14"/>
                      </a:lnTo>
                      <a:lnTo>
                        <a:pt x="53" y="16"/>
                      </a:lnTo>
                      <a:lnTo>
                        <a:pt x="48" y="19"/>
                      </a:lnTo>
                      <a:lnTo>
                        <a:pt x="45" y="22"/>
                      </a:lnTo>
                      <a:lnTo>
                        <a:pt x="41" y="26"/>
                      </a:lnTo>
                      <a:lnTo>
                        <a:pt x="36" y="30"/>
                      </a:lnTo>
                      <a:lnTo>
                        <a:pt x="33" y="33"/>
                      </a:lnTo>
                      <a:lnTo>
                        <a:pt x="28" y="37"/>
                      </a:lnTo>
                      <a:lnTo>
                        <a:pt x="25" y="40"/>
                      </a:lnTo>
                      <a:lnTo>
                        <a:pt x="22" y="45"/>
                      </a:lnTo>
                      <a:lnTo>
                        <a:pt x="19" y="50"/>
                      </a:lnTo>
                      <a:lnTo>
                        <a:pt x="16" y="55"/>
                      </a:lnTo>
                      <a:lnTo>
                        <a:pt x="13" y="59"/>
                      </a:lnTo>
                      <a:lnTo>
                        <a:pt x="11" y="64"/>
                      </a:lnTo>
                      <a:lnTo>
                        <a:pt x="8" y="69"/>
                      </a:lnTo>
                      <a:lnTo>
                        <a:pt x="6" y="73"/>
                      </a:lnTo>
                      <a:lnTo>
                        <a:pt x="5" y="79"/>
                      </a:lnTo>
                      <a:lnTo>
                        <a:pt x="3" y="84"/>
                      </a:lnTo>
                      <a:lnTo>
                        <a:pt x="2" y="90"/>
                      </a:lnTo>
                      <a:lnTo>
                        <a:pt x="2" y="95"/>
                      </a:lnTo>
                      <a:lnTo>
                        <a:pt x="0" y="101"/>
                      </a:lnTo>
                      <a:lnTo>
                        <a:pt x="0" y="107"/>
                      </a:lnTo>
                      <a:lnTo>
                        <a:pt x="0" y="112"/>
                      </a:lnTo>
                      <a:lnTo>
                        <a:pt x="0" y="118"/>
                      </a:lnTo>
                      <a:lnTo>
                        <a:pt x="0" y="125"/>
                      </a:lnTo>
                      <a:lnTo>
                        <a:pt x="2" y="129"/>
                      </a:lnTo>
                      <a:lnTo>
                        <a:pt x="2" y="135"/>
                      </a:lnTo>
                      <a:lnTo>
                        <a:pt x="3" y="140"/>
                      </a:lnTo>
                      <a:lnTo>
                        <a:pt x="5" y="146"/>
                      </a:lnTo>
                      <a:lnTo>
                        <a:pt x="6" y="151"/>
                      </a:lnTo>
                      <a:lnTo>
                        <a:pt x="8" y="156"/>
                      </a:lnTo>
                      <a:lnTo>
                        <a:pt x="11" y="162"/>
                      </a:lnTo>
                      <a:lnTo>
                        <a:pt x="13" y="167"/>
                      </a:lnTo>
                      <a:lnTo>
                        <a:pt x="16" y="171"/>
                      </a:lnTo>
                      <a:lnTo>
                        <a:pt x="19" y="176"/>
                      </a:lnTo>
                      <a:lnTo>
                        <a:pt x="22" y="179"/>
                      </a:lnTo>
                      <a:lnTo>
                        <a:pt x="25" y="184"/>
                      </a:lnTo>
                      <a:lnTo>
                        <a:pt x="28" y="188"/>
                      </a:lnTo>
                      <a:lnTo>
                        <a:pt x="33" y="192"/>
                      </a:lnTo>
                      <a:lnTo>
                        <a:pt x="36" y="196"/>
                      </a:lnTo>
                      <a:lnTo>
                        <a:pt x="41" y="199"/>
                      </a:lnTo>
                      <a:lnTo>
                        <a:pt x="45" y="202"/>
                      </a:lnTo>
                      <a:lnTo>
                        <a:pt x="48" y="206"/>
                      </a:lnTo>
                      <a:lnTo>
                        <a:pt x="53" y="209"/>
                      </a:lnTo>
                      <a:lnTo>
                        <a:pt x="58" y="212"/>
                      </a:lnTo>
                      <a:lnTo>
                        <a:pt x="63" y="213"/>
                      </a:lnTo>
                      <a:lnTo>
                        <a:pt x="69" y="216"/>
                      </a:lnTo>
                      <a:lnTo>
                        <a:pt x="73" y="218"/>
                      </a:lnTo>
                      <a:lnTo>
                        <a:pt x="78" y="220"/>
                      </a:lnTo>
                      <a:lnTo>
                        <a:pt x="84" y="221"/>
                      </a:lnTo>
                      <a:lnTo>
                        <a:pt x="89" y="223"/>
                      </a:lnTo>
                      <a:lnTo>
                        <a:pt x="95" y="224"/>
                      </a:lnTo>
                      <a:lnTo>
                        <a:pt x="100" y="224"/>
                      </a:lnTo>
                      <a:lnTo>
                        <a:pt x="106" y="224"/>
                      </a:lnTo>
                      <a:lnTo>
                        <a:pt x="112" y="224"/>
                      </a:lnTo>
                      <a:close/>
                    </a:path>
                  </a:pathLst>
                </a:custGeom>
                <a:solidFill>
                  <a:srgbClr val="E6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7" name="Freeform 823"/>
                <p:cNvSpPr>
                  <a:spLocks/>
                </p:cNvSpPr>
                <p:nvPr/>
              </p:nvSpPr>
              <p:spPr bwMode="auto">
                <a:xfrm>
                  <a:off x="6966429" y="1148995"/>
                  <a:ext cx="288925" cy="574437"/>
                </a:xfrm>
                <a:custGeom>
                  <a:avLst/>
                  <a:gdLst/>
                  <a:ahLst/>
                  <a:cxnLst>
                    <a:cxn ang="0">
                      <a:pos x="188" y="472"/>
                    </a:cxn>
                    <a:cxn ang="0">
                      <a:pos x="188" y="788"/>
                    </a:cxn>
                    <a:cxn ang="0">
                      <a:pos x="65" y="788"/>
                    </a:cxn>
                    <a:cxn ang="0">
                      <a:pos x="114" y="757"/>
                    </a:cxn>
                    <a:cxn ang="0">
                      <a:pos x="83" y="431"/>
                    </a:cxn>
                    <a:cxn ang="0">
                      <a:pos x="28" y="431"/>
                    </a:cxn>
                    <a:cxn ang="0">
                      <a:pos x="0" y="75"/>
                    </a:cxn>
                    <a:cxn ang="0">
                      <a:pos x="114" y="19"/>
                    </a:cxn>
                    <a:cxn ang="0">
                      <a:pos x="148" y="0"/>
                    </a:cxn>
                    <a:cxn ang="0">
                      <a:pos x="198" y="308"/>
                    </a:cxn>
                    <a:cxn ang="0">
                      <a:pos x="248" y="0"/>
                    </a:cxn>
                    <a:cxn ang="0">
                      <a:pos x="282" y="19"/>
                    </a:cxn>
                    <a:cxn ang="0">
                      <a:pos x="394" y="75"/>
                    </a:cxn>
                    <a:cxn ang="0">
                      <a:pos x="366" y="431"/>
                    </a:cxn>
                    <a:cxn ang="0">
                      <a:pos x="311" y="431"/>
                    </a:cxn>
                    <a:cxn ang="0">
                      <a:pos x="282" y="757"/>
                    </a:cxn>
                    <a:cxn ang="0">
                      <a:pos x="329" y="788"/>
                    </a:cxn>
                    <a:cxn ang="0">
                      <a:pos x="210" y="788"/>
                    </a:cxn>
                    <a:cxn ang="0">
                      <a:pos x="210" y="472"/>
                    </a:cxn>
                    <a:cxn ang="0">
                      <a:pos x="188" y="472"/>
                    </a:cxn>
                  </a:cxnLst>
                  <a:rect l="0" t="0" r="r" b="b"/>
                  <a:pathLst>
                    <a:path w="394" h="788">
                      <a:moveTo>
                        <a:pt x="188" y="472"/>
                      </a:moveTo>
                      <a:lnTo>
                        <a:pt x="188" y="788"/>
                      </a:lnTo>
                      <a:lnTo>
                        <a:pt x="65" y="788"/>
                      </a:lnTo>
                      <a:lnTo>
                        <a:pt x="114" y="757"/>
                      </a:lnTo>
                      <a:lnTo>
                        <a:pt x="83" y="431"/>
                      </a:lnTo>
                      <a:lnTo>
                        <a:pt x="28" y="431"/>
                      </a:lnTo>
                      <a:lnTo>
                        <a:pt x="0" y="75"/>
                      </a:lnTo>
                      <a:lnTo>
                        <a:pt x="114" y="19"/>
                      </a:lnTo>
                      <a:lnTo>
                        <a:pt x="148" y="0"/>
                      </a:lnTo>
                      <a:lnTo>
                        <a:pt x="198" y="308"/>
                      </a:lnTo>
                      <a:lnTo>
                        <a:pt x="248" y="0"/>
                      </a:lnTo>
                      <a:lnTo>
                        <a:pt x="282" y="19"/>
                      </a:lnTo>
                      <a:lnTo>
                        <a:pt x="394" y="75"/>
                      </a:lnTo>
                      <a:lnTo>
                        <a:pt x="366" y="431"/>
                      </a:lnTo>
                      <a:lnTo>
                        <a:pt x="311" y="431"/>
                      </a:lnTo>
                      <a:lnTo>
                        <a:pt x="282" y="757"/>
                      </a:lnTo>
                      <a:lnTo>
                        <a:pt x="329" y="788"/>
                      </a:lnTo>
                      <a:lnTo>
                        <a:pt x="210" y="788"/>
                      </a:lnTo>
                      <a:lnTo>
                        <a:pt x="210" y="472"/>
                      </a:lnTo>
                      <a:lnTo>
                        <a:pt x="188" y="472"/>
                      </a:lnTo>
                      <a:close/>
                    </a:path>
                  </a:pathLst>
                </a:custGeom>
                <a:solidFill>
                  <a:srgbClr val="E6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8" name="Freeform 824"/>
                <p:cNvSpPr>
                  <a:spLocks/>
                </p:cNvSpPr>
                <p:nvPr/>
              </p:nvSpPr>
              <p:spPr bwMode="auto">
                <a:xfrm>
                  <a:off x="7095074" y="1173641"/>
                  <a:ext cx="33743" cy="15356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31"/>
                    </a:cxn>
                    <a:cxn ang="0">
                      <a:pos x="4" y="86"/>
                    </a:cxn>
                    <a:cxn ang="0">
                      <a:pos x="22" y="214"/>
                    </a:cxn>
                    <a:cxn ang="0">
                      <a:pos x="42" y="86"/>
                    </a:cxn>
                    <a:cxn ang="0">
                      <a:pos x="25" y="31"/>
                    </a:cxn>
                    <a:cxn ang="0">
                      <a:pos x="47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" h="214">
                      <a:moveTo>
                        <a:pt x="0" y="0"/>
                      </a:moveTo>
                      <a:lnTo>
                        <a:pt x="19" y="31"/>
                      </a:lnTo>
                      <a:lnTo>
                        <a:pt x="4" y="86"/>
                      </a:lnTo>
                      <a:lnTo>
                        <a:pt x="22" y="214"/>
                      </a:lnTo>
                      <a:lnTo>
                        <a:pt x="42" y="86"/>
                      </a:lnTo>
                      <a:lnTo>
                        <a:pt x="25" y="31"/>
                      </a:lnTo>
                      <a:lnTo>
                        <a:pt x="4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6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74" name="Text Box 940"/>
              <p:cNvSpPr txBox="1">
                <a:spLocks noChangeArrowheads="1"/>
              </p:cNvSpPr>
              <p:nvPr/>
            </p:nvSpPr>
            <p:spPr bwMode="auto">
              <a:xfrm>
                <a:off x="1310781" y="3347783"/>
                <a:ext cx="30946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0" tIns="0" rIns="0" bIns="0"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en-US" sz="1400" b="1" dirty="0" smtClean="0">
                    <a:solidFill>
                      <a:srgbClr val="FF0000"/>
                    </a:solidFill>
                    <a:latin typeface="Lucida Fax" pitchFamily="18" charset="0"/>
                    <a:cs typeface="Times New Roman" pitchFamily="18" charset="0"/>
                  </a:rPr>
                  <a:t>a</a:t>
                </a:r>
                <a:r>
                  <a:rPr lang="en-US" sz="2000" b="1" baseline="-25000" dirty="0" smtClean="0">
                    <a:solidFill>
                      <a:srgbClr val="FF0000"/>
                    </a:solidFill>
                    <a:latin typeface="Lucida Fax" pitchFamily="18" charset="0"/>
                    <a:cs typeface="Times New Roman" pitchFamily="18" charset="0"/>
                  </a:rPr>
                  <a:t>2</a:t>
                </a:r>
                <a:endParaRPr lang="en-GB" sz="2000" b="1" baseline="-25000" dirty="0">
                  <a:solidFill>
                    <a:srgbClr val="FF0000"/>
                  </a:solidFill>
                  <a:latin typeface="Lucida Fax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14" name="Oval 213"/>
            <p:cNvSpPr/>
            <p:nvPr/>
          </p:nvSpPr>
          <p:spPr>
            <a:xfrm>
              <a:off x="5213431" y="2011251"/>
              <a:ext cx="3149519" cy="3456099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22" name="Group 221"/>
            <p:cNvGrpSpPr/>
            <p:nvPr/>
          </p:nvGrpSpPr>
          <p:grpSpPr>
            <a:xfrm>
              <a:off x="5476614" y="3316103"/>
              <a:ext cx="309464" cy="941006"/>
              <a:chOff x="446932" y="2597864"/>
              <a:chExt cx="309464" cy="941006"/>
            </a:xfrm>
          </p:grpSpPr>
          <p:grpSp>
            <p:nvGrpSpPr>
              <p:cNvPr id="223" name="Group 820"/>
              <p:cNvGrpSpPr>
                <a:grpSpLocks/>
              </p:cNvGrpSpPr>
              <p:nvPr/>
            </p:nvGrpSpPr>
            <p:grpSpPr bwMode="auto">
              <a:xfrm>
                <a:off x="452587" y="2597864"/>
                <a:ext cx="288924" cy="722311"/>
                <a:chOff x="3288" y="2024"/>
                <a:chExt cx="137" cy="381"/>
              </a:xfrm>
            </p:grpSpPr>
            <p:sp>
              <p:nvSpPr>
                <p:cNvPr id="230" name="Rectangle 821"/>
                <p:cNvSpPr>
                  <a:spLocks noChangeArrowheads="1"/>
                </p:cNvSpPr>
                <p:nvPr/>
              </p:nvSpPr>
              <p:spPr bwMode="auto">
                <a:xfrm>
                  <a:off x="3326" y="2105"/>
                  <a:ext cx="63" cy="12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1" name="Freeform 822"/>
                <p:cNvSpPr>
                  <a:spLocks/>
                </p:cNvSpPr>
                <p:nvPr/>
              </p:nvSpPr>
              <p:spPr bwMode="auto">
                <a:xfrm>
                  <a:off x="3319" y="2024"/>
                  <a:ext cx="77" cy="86"/>
                </a:xfrm>
                <a:custGeom>
                  <a:avLst/>
                  <a:gdLst/>
                  <a:ahLst/>
                  <a:cxnLst>
                    <a:cxn ang="0">
                      <a:pos x="123" y="224"/>
                    </a:cxn>
                    <a:cxn ang="0">
                      <a:pos x="140" y="221"/>
                    </a:cxn>
                    <a:cxn ang="0">
                      <a:pos x="156" y="216"/>
                    </a:cxn>
                    <a:cxn ang="0">
                      <a:pos x="170" y="209"/>
                    </a:cxn>
                    <a:cxn ang="0">
                      <a:pos x="184" y="199"/>
                    </a:cxn>
                    <a:cxn ang="0">
                      <a:pos x="195" y="188"/>
                    </a:cxn>
                    <a:cxn ang="0">
                      <a:pos x="206" y="176"/>
                    </a:cxn>
                    <a:cxn ang="0">
                      <a:pos x="214" y="162"/>
                    </a:cxn>
                    <a:cxn ang="0">
                      <a:pos x="220" y="146"/>
                    </a:cxn>
                    <a:cxn ang="0">
                      <a:pos x="223" y="129"/>
                    </a:cxn>
                    <a:cxn ang="0">
                      <a:pos x="224" y="112"/>
                    </a:cxn>
                    <a:cxn ang="0">
                      <a:pos x="223" y="95"/>
                    </a:cxn>
                    <a:cxn ang="0">
                      <a:pos x="220" y="79"/>
                    </a:cxn>
                    <a:cxn ang="0">
                      <a:pos x="214" y="64"/>
                    </a:cxn>
                    <a:cxn ang="0">
                      <a:pos x="206" y="50"/>
                    </a:cxn>
                    <a:cxn ang="0">
                      <a:pos x="195" y="37"/>
                    </a:cxn>
                    <a:cxn ang="0">
                      <a:pos x="184" y="26"/>
                    </a:cxn>
                    <a:cxn ang="0">
                      <a:pos x="170" y="16"/>
                    </a:cxn>
                    <a:cxn ang="0">
                      <a:pos x="156" y="9"/>
                    </a:cxn>
                    <a:cxn ang="0">
                      <a:pos x="140" y="3"/>
                    </a:cxn>
                    <a:cxn ang="0">
                      <a:pos x="123" y="0"/>
                    </a:cxn>
                    <a:cxn ang="0">
                      <a:pos x="106" y="0"/>
                    </a:cxn>
                    <a:cxn ang="0">
                      <a:pos x="89" y="2"/>
                    </a:cxn>
                    <a:cxn ang="0">
                      <a:pos x="73" y="6"/>
                    </a:cxn>
                    <a:cxn ang="0">
                      <a:pos x="58" y="14"/>
                    </a:cxn>
                    <a:cxn ang="0">
                      <a:pos x="45" y="22"/>
                    </a:cxn>
                    <a:cxn ang="0">
                      <a:pos x="33" y="33"/>
                    </a:cxn>
                    <a:cxn ang="0">
                      <a:pos x="22" y="45"/>
                    </a:cxn>
                    <a:cxn ang="0">
                      <a:pos x="13" y="59"/>
                    </a:cxn>
                    <a:cxn ang="0">
                      <a:pos x="6" y="73"/>
                    </a:cxn>
                    <a:cxn ang="0">
                      <a:pos x="2" y="90"/>
                    </a:cxn>
                    <a:cxn ang="0">
                      <a:pos x="0" y="107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8" y="156"/>
                    </a:cxn>
                    <a:cxn ang="0">
                      <a:pos x="16" y="171"/>
                    </a:cxn>
                    <a:cxn ang="0">
                      <a:pos x="25" y="184"/>
                    </a:cxn>
                    <a:cxn ang="0">
                      <a:pos x="36" y="196"/>
                    </a:cxn>
                    <a:cxn ang="0">
                      <a:pos x="48" y="206"/>
                    </a:cxn>
                    <a:cxn ang="0">
                      <a:pos x="63" y="213"/>
                    </a:cxn>
                    <a:cxn ang="0">
                      <a:pos x="78" y="220"/>
                    </a:cxn>
                    <a:cxn ang="0">
                      <a:pos x="95" y="224"/>
                    </a:cxn>
                    <a:cxn ang="0">
                      <a:pos x="112" y="224"/>
                    </a:cxn>
                  </a:cxnLst>
                  <a:rect l="0" t="0" r="r" b="b"/>
                  <a:pathLst>
                    <a:path w="224" h="224">
                      <a:moveTo>
                        <a:pt x="112" y="224"/>
                      </a:moveTo>
                      <a:lnTo>
                        <a:pt x="117" y="224"/>
                      </a:lnTo>
                      <a:lnTo>
                        <a:pt x="123" y="224"/>
                      </a:lnTo>
                      <a:lnTo>
                        <a:pt x="129" y="224"/>
                      </a:lnTo>
                      <a:lnTo>
                        <a:pt x="134" y="223"/>
                      </a:lnTo>
                      <a:lnTo>
                        <a:pt x="140" y="221"/>
                      </a:lnTo>
                      <a:lnTo>
                        <a:pt x="145" y="220"/>
                      </a:lnTo>
                      <a:lnTo>
                        <a:pt x="151" y="218"/>
                      </a:lnTo>
                      <a:lnTo>
                        <a:pt x="156" y="216"/>
                      </a:lnTo>
                      <a:lnTo>
                        <a:pt x="161" y="213"/>
                      </a:lnTo>
                      <a:lnTo>
                        <a:pt x="165" y="212"/>
                      </a:lnTo>
                      <a:lnTo>
                        <a:pt x="170" y="209"/>
                      </a:lnTo>
                      <a:lnTo>
                        <a:pt x="175" y="206"/>
                      </a:lnTo>
                      <a:lnTo>
                        <a:pt x="179" y="202"/>
                      </a:lnTo>
                      <a:lnTo>
                        <a:pt x="184" y="199"/>
                      </a:lnTo>
                      <a:lnTo>
                        <a:pt x="187" y="196"/>
                      </a:lnTo>
                      <a:lnTo>
                        <a:pt x="192" y="192"/>
                      </a:lnTo>
                      <a:lnTo>
                        <a:pt x="195" y="188"/>
                      </a:lnTo>
                      <a:lnTo>
                        <a:pt x="198" y="184"/>
                      </a:lnTo>
                      <a:lnTo>
                        <a:pt x="203" y="179"/>
                      </a:lnTo>
                      <a:lnTo>
                        <a:pt x="206" y="176"/>
                      </a:lnTo>
                      <a:lnTo>
                        <a:pt x="207" y="171"/>
                      </a:lnTo>
                      <a:lnTo>
                        <a:pt x="210" y="167"/>
                      </a:lnTo>
                      <a:lnTo>
                        <a:pt x="214" y="162"/>
                      </a:lnTo>
                      <a:lnTo>
                        <a:pt x="215" y="156"/>
                      </a:lnTo>
                      <a:lnTo>
                        <a:pt x="218" y="151"/>
                      </a:lnTo>
                      <a:lnTo>
                        <a:pt x="220" y="146"/>
                      </a:lnTo>
                      <a:lnTo>
                        <a:pt x="221" y="140"/>
                      </a:lnTo>
                      <a:lnTo>
                        <a:pt x="221" y="135"/>
                      </a:lnTo>
                      <a:lnTo>
                        <a:pt x="223" y="129"/>
                      </a:lnTo>
                      <a:lnTo>
                        <a:pt x="224" y="125"/>
                      </a:lnTo>
                      <a:lnTo>
                        <a:pt x="224" y="118"/>
                      </a:lnTo>
                      <a:lnTo>
                        <a:pt x="224" y="112"/>
                      </a:lnTo>
                      <a:lnTo>
                        <a:pt x="224" y="107"/>
                      </a:lnTo>
                      <a:lnTo>
                        <a:pt x="224" y="101"/>
                      </a:lnTo>
                      <a:lnTo>
                        <a:pt x="223" y="95"/>
                      </a:lnTo>
                      <a:lnTo>
                        <a:pt x="221" y="90"/>
                      </a:lnTo>
                      <a:lnTo>
                        <a:pt x="221" y="84"/>
                      </a:lnTo>
                      <a:lnTo>
                        <a:pt x="220" y="79"/>
                      </a:lnTo>
                      <a:lnTo>
                        <a:pt x="218" y="73"/>
                      </a:lnTo>
                      <a:lnTo>
                        <a:pt x="215" y="69"/>
                      </a:lnTo>
                      <a:lnTo>
                        <a:pt x="214" y="64"/>
                      </a:lnTo>
                      <a:lnTo>
                        <a:pt x="210" y="59"/>
                      </a:lnTo>
                      <a:lnTo>
                        <a:pt x="207" y="55"/>
                      </a:lnTo>
                      <a:lnTo>
                        <a:pt x="206" y="50"/>
                      </a:lnTo>
                      <a:lnTo>
                        <a:pt x="203" y="45"/>
                      </a:lnTo>
                      <a:lnTo>
                        <a:pt x="198" y="40"/>
                      </a:lnTo>
                      <a:lnTo>
                        <a:pt x="195" y="37"/>
                      </a:lnTo>
                      <a:lnTo>
                        <a:pt x="192" y="33"/>
                      </a:lnTo>
                      <a:lnTo>
                        <a:pt x="187" y="30"/>
                      </a:lnTo>
                      <a:lnTo>
                        <a:pt x="184" y="26"/>
                      </a:lnTo>
                      <a:lnTo>
                        <a:pt x="179" y="22"/>
                      </a:lnTo>
                      <a:lnTo>
                        <a:pt x="175" y="19"/>
                      </a:lnTo>
                      <a:lnTo>
                        <a:pt x="170" y="16"/>
                      </a:lnTo>
                      <a:lnTo>
                        <a:pt x="165" y="14"/>
                      </a:lnTo>
                      <a:lnTo>
                        <a:pt x="161" y="11"/>
                      </a:lnTo>
                      <a:lnTo>
                        <a:pt x="156" y="9"/>
                      </a:lnTo>
                      <a:lnTo>
                        <a:pt x="151" y="6"/>
                      </a:lnTo>
                      <a:lnTo>
                        <a:pt x="145" y="5"/>
                      </a:lnTo>
                      <a:lnTo>
                        <a:pt x="140" y="3"/>
                      </a:lnTo>
                      <a:lnTo>
                        <a:pt x="134" y="2"/>
                      </a:lnTo>
                      <a:lnTo>
                        <a:pt x="129" y="2"/>
                      </a:lnTo>
                      <a:lnTo>
                        <a:pt x="123" y="0"/>
                      </a:lnTo>
                      <a:lnTo>
                        <a:pt x="117" y="0"/>
                      </a:lnTo>
                      <a:lnTo>
                        <a:pt x="112" y="0"/>
                      </a:lnTo>
                      <a:lnTo>
                        <a:pt x="106" y="0"/>
                      </a:lnTo>
                      <a:lnTo>
                        <a:pt x="100" y="0"/>
                      </a:lnTo>
                      <a:lnTo>
                        <a:pt x="95" y="2"/>
                      </a:lnTo>
                      <a:lnTo>
                        <a:pt x="89" y="2"/>
                      </a:lnTo>
                      <a:lnTo>
                        <a:pt x="84" y="3"/>
                      </a:lnTo>
                      <a:lnTo>
                        <a:pt x="78" y="5"/>
                      </a:lnTo>
                      <a:lnTo>
                        <a:pt x="73" y="6"/>
                      </a:lnTo>
                      <a:lnTo>
                        <a:pt x="69" y="9"/>
                      </a:lnTo>
                      <a:lnTo>
                        <a:pt x="63" y="11"/>
                      </a:lnTo>
                      <a:lnTo>
                        <a:pt x="58" y="14"/>
                      </a:lnTo>
                      <a:lnTo>
                        <a:pt x="53" y="16"/>
                      </a:lnTo>
                      <a:lnTo>
                        <a:pt x="48" y="19"/>
                      </a:lnTo>
                      <a:lnTo>
                        <a:pt x="45" y="22"/>
                      </a:lnTo>
                      <a:lnTo>
                        <a:pt x="41" y="26"/>
                      </a:lnTo>
                      <a:lnTo>
                        <a:pt x="36" y="30"/>
                      </a:lnTo>
                      <a:lnTo>
                        <a:pt x="33" y="33"/>
                      </a:lnTo>
                      <a:lnTo>
                        <a:pt x="28" y="37"/>
                      </a:lnTo>
                      <a:lnTo>
                        <a:pt x="25" y="40"/>
                      </a:lnTo>
                      <a:lnTo>
                        <a:pt x="22" y="45"/>
                      </a:lnTo>
                      <a:lnTo>
                        <a:pt x="19" y="50"/>
                      </a:lnTo>
                      <a:lnTo>
                        <a:pt x="16" y="55"/>
                      </a:lnTo>
                      <a:lnTo>
                        <a:pt x="13" y="59"/>
                      </a:lnTo>
                      <a:lnTo>
                        <a:pt x="11" y="64"/>
                      </a:lnTo>
                      <a:lnTo>
                        <a:pt x="8" y="69"/>
                      </a:lnTo>
                      <a:lnTo>
                        <a:pt x="6" y="73"/>
                      </a:lnTo>
                      <a:lnTo>
                        <a:pt x="5" y="79"/>
                      </a:lnTo>
                      <a:lnTo>
                        <a:pt x="3" y="84"/>
                      </a:lnTo>
                      <a:lnTo>
                        <a:pt x="2" y="90"/>
                      </a:lnTo>
                      <a:lnTo>
                        <a:pt x="2" y="95"/>
                      </a:lnTo>
                      <a:lnTo>
                        <a:pt x="0" y="101"/>
                      </a:lnTo>
                      <a:lnTo>
                        <a:pt x="0" y="107"/>
                      </a:lnTo>
                      <a:lnTo>
                        <a:pt x="0" y="112"/>
                      </a:lnTo>
                      <a:lnTo>
                        <a:pt x="0" y="118"/>
                      </a:lnTo>
                      <a:lnTo>
                        <a:pt x="0" y="125"/>
                      </a:lnTo>
                      <a:lnTo>
                        <a:pt x="2" y="129"/>
                      </a:lnTo>
                      <a:lnTo>
                        <a:pt x="2" y="135"/>
                      </a:lnTo>
                      <a:lnTo>
                        <a:pt x="3" y="140"/>
                      </a:lnTo>
                      <a:lnTo>
                        <a:pt x="5" y="146"/>
                      </a:lnTo>
                      <a:lnTo>
                        <a:pt x="6" y="151"/>
                      </a:lnTo>
                      <a:lnTo>
                        <a:pt x="8" y="156"/>
                      </a:lnTo>
                      <a:lnTo>
                        <a:pt x="11" y="162"/>
                      </a:lnTo>
                      <a:lnTo>
                        <a:pt x="13" y="167"/>
                      </a:lnTo>
                      <a:lnTo>
                        <a:pt x="16" y="171"/>
                      </a:lnTo>
                      <a:lnTo>
                        <a:pt x="19" y="176"/>
                      </a:lnTo>
                      <a:lnTo>
                        <a:pt x="22" y="179"/>
                      </a:lnTo>
                      <a:lnTo>
                        <a:pt x="25" y="184"/>
                      </a:lnTo>
                      <a:lnTo>
                        <a:pt x="28" y="188"/>
                      </a:lnTo>
                      <a:lnTo>
                        <a:pt x="33" y="192"/>
                      </a:lnTo>
                      <a:lnTo>
                        <a:pt x="36" y="196"/>
                      </a:lnTo>
                      <a:lnTo>
                        <a:pt x="41" y="199"/>
                      </a:lnTo>
                      <a:lnTo>
                        <a:pt x="45" y="202"/>
                      </a:lnTo>
                      <a:lnTo>
                        <a:pt x="48" y="206"/>
                      </a:lnTo>
                      <a:lnTo>
                        <a:pt x="53" y="209"/>
                      </a:lnTo>
                      <a:lnTo>
                        <a:pt x="58" y="212"/>
                      </a:lnTo>
                      <a:lnTo>
                        <a:pt x="63" y="213"/>
                      </a:lnTo>
                      <a:lnTo>
                        <a:pt x="69" y="216"/>
                      </a:lnTo>
                      <a:lnTo>
                        <a:pt x="73" y="218"/>
                      </a:lnTo>
                      <a:lnTo>
                        <a:pt x="78" y="220"/>
                      </a:lnTo>
                      <a:lnTo>
                        <a:pt x="84" y="221"/>
                      </a:lnTo>
                      <a:lnTo>
                        <a:pt x="89" y="223"/>
                      </a:lnTo>
                      <a:lnTo>
                        <a:pt x="95" y="224"/>
                      </a:lnTo>
                      <a:lnTo>
                        <a:pt x="100" y="224"/>
                      </a:lnTo>
                      <a:lnTo>
                        <a:pt x="106" y="224"/>
                      </a:lnTo>
                      <a:lnTo>
                        <a:pt x="112" y="224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2" name="Freeform 823"/>
                <p:cNvSpPr>
                  <a:spLocks/>
                </p:cNvSpPr>
                <p:nvPr/>
              </p:nvSpPr>
              <p:spPr bwMode="auto">
                <a:xfrm>
                  <a:off x="3288" y="2102"/>
                  <a:ext cx="137" cy="303"/>
                </a:xfrm>
                <a:custGeom>
                  <a:avLst/>
                  <a:gdLst/>
                  <a:ahLst/>
                  <a:cxnLst>
                    <a:cxn ang="0">
                      <a:pos x="188" y="472"/>
                    </a:cxn>
                    <a:cxn ang="0">
                      <a:pos x="188" y="788"/>
                    </a:cxn>
                    <a:cxn ang="0">
                      <a:pos x="65" y="788"/>
                    </a:cxn>
                    <a:cxn ang="0">
                      <a:pos x="114" y="757"/>
                    </a:cxn>
                    <a:cxn ang="0">
                      <a:pos x="83" y="431"/>
                    </a:cxn>
                    <a:cxn ang="0">
                      <a:pos x="28" y="431"/>
                    </a:cxn>
                    <a:cxn ang="0">
                      <a:pos x="0" y="75"/>
                    </a:cxn>
                    <a:cxn ang="0">
                      <a:pos x="114" y="19"/>
                    </a:cxn>
                    <a:cxn ang="0">
                      <a:pos x="148" y="0"/>
                    </a:cxn>
                    <a:cxn ang="0">
                      <a:pos x="198" y="308"/>
                    </a:cxn>
                    <a:cxn ang="0">
                      <a:pos x="248" y="0"/>
                    </a:cxn>
                    <a:cxn ang="0">
                      <a:pos x="282" y="19"/>
                    </a:cxn>
                    <a:cxn ang="0">
                      <a:pos x="394" y="75"/>
                    </a:cxn>
                    <a:cxn ang="0">
                      <a:pos x="366" y="431"/>
                    </a:cxn>
                    <a:cxn ang="0">
                      <a:pos x="311" y="431"/>
                    </a:cxn>
                    <a:cxn ang="0">
                      <a:pos x="282" y="757"/>
                    </a:cxn>
                    <a:cxn ang="0">
                      <a:pos x="329" y="788"/>
                    </a:cxn>
                    <a:cxn ang="0">
                      <a:pos x="210" y="788"/>
                    </a:cxn>
                    <a:cxn ang="0">
                      <a:pos x="210" y="472"/>
                    </a:cxn>
                    <a:cxn ang="0">
                      <a:pos x="188" y="472"/>
                    </a:cxn>
                  </a:cxnLst>
                  <a:rect l="0" t="0" r="r" b="b"/>
                  <a:pathLst>
                    <a:path w="394" h="788">
                      <a:moveTo>
                        <a:pt x="188" y="472"/>
                      </a:moveTo>
                      <a:lnTo>
                        <a:pt x="188" y="788"/>
                      </a:lnTo>
                      <a:lnTo>
                        <a:pt x="65" y="788"/>
                      </a:lnTo>
                      <a:lnTo>
                        <a:pt x="114" y="757"/>
                      </a:lnTo>
                      <a:lnTo>
                        <a:pt x="83" y="431"/>
                      </a:lnTo>
                      <a:lnTo>
                        <a:pt x="28" y="431"/>
                      </a:lnTo>
                      <a:lnTo>
                        <a:pt x="0" y="75"/>
                      </a:lnTo>
                      <a:lnTo>
                        <a:pt x="114" y="19"/>
                      </a:lnTo>
                      <a:lnTo>
                        <a:pt x="148" y="0"/>
                      </a:lnTo>
                      <a:lnTo>
                        <a:pt x="198" y="308"/>
                      </a:lnTo>
                      <a:lnTo>
                        <a:pt x="248" y="0"/>
                      </a:lnTo>
                      <a:lnTo>
                        <a:pt x="282" y="19"/>
                      </a:lnTo>
                      <a:lnTo>
                        <a:pt x="394" y="75"/>
                      </a:lnTo>
                      <a:lnTo>
                        <a:pt x="366" y="431"/>
                      </a:lnTo>
                      <a:lnTo>
                        <a:pt x="311" y="431"/>
                      </a:lnTo>
                      <a:lnTo>
                        <a:pt x="282" y="757"/>
                      </a:lnTo>
                      <a:lnTo>
                        <a:pt x="329" y="788"/>
                      </a:lnTo>
                      <a:lnTo>
                        <a:pt x="210" y="788"/>
                      </a:lnTo>
                      <a:lnTo>
                        <a:pt x="210" y="472"/>
                      </a:lnTo>
                      <a:lnTo>
                        <a:pt x="188" y="47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33" name="Freeform 824"/>
                <p:cNvSpPr>
                  <a:spLocks/>
                </p:cNvSpPr>
                <p:nvPr/>
              </p:nvSpPr>
              <p:spPr bwMode="auto">
                <a:xfrm>
                  <a:off x="3349" y="2115"/>
                  <a:ext cx="16" cy="8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31"/>
                    </a:cxn>
                    <a:cxn ang="0">
                      <a:pos x="4" y="86"/>
                    </a:cxn>
                    <a:cxn ang="0">
                      <a:pos x="22" y="214"/>
                    </a:cxn>
                    <a:cxn ang="0">
                      <a:pos x="42" y="86"/>
                    </a:cxn>
                    <a:cxn ang="0">
                      <a:pos x="25" y="31"/>
                    </a:cxn>
                    <a:cxn ang="0">
                      <a:pos x="47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" h="214">
                      <a:moveTo>
                        <a:pt x="0" y="0"/>
                      </a:moveTo>
                      <a:lnTo>
                        <a:pt x="19" y="31"/>
                      </a:lnTo>
                      <a:lnTo>
                        <a:pt x="4" y="86"/>
                      </a:lnTo>
                      <a:lnTo>
                        <a:pt x="22" y="214"/>
                      </a:lnTo>
                      <a:lnTo>
                        <a:pt x="42" y="86"/>
                      </a:lnTo>
                      <a:lnTo>
                        <a:pt x="25" y="31"/>
                      </a:lnTo>
                      <a:lnTo>
                        <a:pt x="4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29" name="Text Box 940"/>
              <p:cNvSpPr txBox="1">
                <a:spLocks noChangeArrowheads="1"/>
              </p:cNvSpPr>
              <p:nvPr/>
            </p:nvSpPr>
            <p:spPr bwMode="auto">
              <a:xfrm>
                <a:off x="446932" y="3323426"/>
                <a:ext cx="30946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0" tIns="0" rIns="0" bIns="0"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en-US" sz="1400" b="1" dirty="0" smtClean="0">
                    <a:solidFill>
                      <a:srgbClr val="0070C0"/>
                    </a:solidFill>
                    <a:latin typeface="Lucida Fax" pitchFamily="18" charset="0"/>
                    <a:cs typeface="Times New Roman" pitchFamily="18" charset="0"/>
                  </a:rPr>
                  <a:t>a</a:t>
                </a:r>
                <a:r>
                  <a:rPr lang="en-US" sz="2000" b="1" baseline="-25000" dirty="0" smtClean="0">
                    <a:solidFill>
                      <a:srgbClr val="0070C0"/>
                    </a:solidFill>
                    <a:latin typeface="Lucida Fax" pitchFamily="18" charset="0"/>
                    <a:cs typeface="Times New Roman" pitchFamily="18" charset="0"/>
                  </a:rPr>
                  <a:t>1</a:t>
                </a:r>
                <a:endParaRPr lang="en-GB" sz="2000" b="1" baseline="-25000" dirty="0">
                  <a:solidFill>
                    <a:srgbClr val="0070C0"/>
                  </a:solidFill>
                  <a:latin typeface="Lucida Fax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34" name="Group 233"/>
            <p:cNvGrpSpPr/>
            <p:nvPr/>
          </p:nvGrpSpPr>
          <p:grpSpPr>
            <a:xfrm>
              <a:off x="5876709" y="4093034"/>
              <a:ext cx="309464" cy="941006"/>
              <a:chOff x="446932" y="2597864"/>
              <a:chExt cx="309464" cy="941006"/>
            </a:xfrm>
          </p:grpSpPr>
          <p:grpSp>
            <p:nvGrpSpPr>
              <p:cNvPr id="235" name="Group 820"/>
              <p:cNvGrpSpPr>
                <a:grpSpLocks/>
              </p:cNvGrpSpPr>
              <p:nvPr/>
            </p:nvGrpSpPr>
            <p:grpSpPr bwMode="auto">
              <a:xfrm>
                <a:off x="452587" y="2597864"/>
                <a:ext cx="288924" cy="722311"/>
                <a:chOff x="3288" y="2024"/>
                <a:chExt cx="137" cy="381"/>
              </a:xfrm>
            </p:grpSpPr>
            <p:sp>
              <p:nvSpPr>
                <p:cNvPr id="237" name="Rectangle 821"/>
                <p:cNvSpPr>
                  <a:spLocks noChangeArrowheads="1"/>
                </p:cNvSpPr>
                <p:nvPr/>
              </p:nvSpPr>
              <p:spPr bwMode="auto">
                <a:xfrm>
                  <a:off x="3326" y="2105"/>
                  <a:ext cx="63" cy="12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8" name="Freeform 822"/>
                <p:cNvSpPr>
                  <a:spLocks/>
                </p:cNvSpPr>
                <p:nvPr/>
              </p:nvSpPr>
              <p:spPr bwMode="auto">
                <a:xfrm>
                  <a:off x="3319" y="2024"/>
                  <a:ext cx="77" cy="86"/>
                </a:xfrm>
                <a:custGeom>
                  <a:avLst/>
                  <a:gdLst/>
                  <a:ahLst/>
                  <a:cxnLst>
                    <a:cxn ang="0">
                      <a:pos x="123" y="224"/>
                    </a:cxn>
                    <a:cxn ang="0">
                      <a:pos x="140" y="221"/>
                    </a:cxn>
                    <a:cxn ang="0">
                      <a:pos x="156" y="216"/>
                    </a:cxn>
                    <a:cxn ang="0">
                      <a:pos x="170" y="209"/>
                    </a:cxn>
                    <a:cxn ang="0">
                      <a:pos x="184" y="199"/>
                    </a:cxn>
                    <a:cxn ang="0">
                      <a:pos x="195" y="188"/>
                    </a:cxn>
                    <a:cxn ang="0">
                      <a:pos x="206" y="176"/>
                    </a:cxn>
                    <a:cxn ang="0">
                      <a:pos x="214" y="162"/>
                    </a:cxn>
                    <a:cxn ang="0">
                      <a:pos x="220" y="146"/>
                    </a:cxn>
                    <a:cxn ang="0">
                      <a:pos x="223" y="129"/>
                    </a:cxn>
                    <a:cxn ang="0">
                      <a:pos x="224" y="112"/>
                    </a:cxn>
                    <a:cxn ang="0">
                      <a:pos x="223" y="95"/>
                    </a:cxn>
                    <a:cxn ang="0">
                      <a:pos x="220" y="79"/>
                    </a:cxn>
                    <a:cxn ang="0">
                      <a:pos x="214" y="64"/>
                    </a:cxn>
                    <a:cxn ang="0">
                      <a:pos x="206" y="50"/>
                    </a:cxn>
                    <a:cxn ang="0">
                      <a:pos x="195" y="37"/>
                    </a:cxn>
                    <a:cxn ang="0">
                      <a:pos x="184" y="26"/>
                    </a:cxn>
                    <a:cxn ang="0">
                      <a:pos x="170" y="16"/>
                    </a:cxn>
                    <a:cxn ang="0">
                      <a:pos x="156" y="9"/>
                    </a:cxn>
                    <a:cxn ang="0">
                      <a:pos x="140" y="3"/>
                    </a:cxn>
                    <a:cxn ang="0">
                      <a:pos x="123" y="0"/>
                    </a:cxn>
                    <a:cxn ang="0">
                      <a:pos x="106" y="0"/>
                    </a:cxn>
                    <a:cxn ang="0">
                      <a:pos x="89" y="2"/>
                    </a:cxn>
                    <a:cxn ang="0">
                      <a:pos x="73" y="6"/>
                    </a:cxn>
                    <a:cxn ang="0">
                      <a:pos x="58" y="14"/>
                    </a:cxn>
                    <a:cxn ang="0">
                      <a:pos x="45" y="22"/>
                    </a:cxn>
                    <a:cxn ang="0">
                      <a:pos x="33" y="33"/>
                    </a:cxn>
                    <a:cxn ang="0">
                      <a:pos x="22" y="45"/>
                    </a:cxn>
                    <a:cxn ang="0">
                      <a:pos x="13" y="59"/>
                    </a:cxn>
                    <a:cxn ang="0">
                      <a:pos x="6" y="73"/>
                    </a:cxn>
                    <a:cxn ang="0">
                      <a:pos x="2" y="90"/>
                    </a:cxn>
                    <a:cxn ang="0">
                      <a:pos x="0" y="107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8" y="156"/>
                    </a:cxn>
                    <a:cxn ang="0">
                      <a:pos x="16" y="171"/>
                    </a:cxn>
                    <a:cxn ang="0">
                      <a:pos x="25" y="184"/>
                    </a:cxn>
                    <a:cxn ang="0">
                      <a:pos x="36" y="196"/>
                    </a:cxn>
                    <a:cxn ang="0">
                      <a:pos x="48" y="206"/>
                    </a:cxn>
                    <a:cxn ang="0">
                      <a:pos x="63" y="213"/>
                    </a:cxn>
                    <a:cxn ang="0">
                      <a:pos x="78" y="220"/>
                    </a:cxn>
                    <a:cxn ang="0">
                      <a:pos x="95" y="224"/>
                    </a:cxn>
                    <a:cxn ang="0">
                      <a:pos x="112" y="224"/>
                    </a:cxn>
                  </a:cxnLst>
                  <a:rect l="0" t="0" r="r" b="b"/>
                  <a:pathLst>
                    <a:path w="224" h="224">
                      <a:moveTo>
                        <a:pt x="112" y="224"/>
                      </a:moveTo>
                      <a:lnTo>
                        <a:pt x="117" y="224"/>
                      </a:lnTo>
                      <a:lnTo>
                        <a:pt x="123" y="224"/>
                      </a:lnTo>
                      <a:lnTo>
                        <a:pt x="129" y="224"/>
                      </a:lnTo>
                      <a:lnTo>
                        <a:pt x="134" y="223"/>
                      </a:lnTo>
                      <a:lnTo>
                        <a:pt x="140" y="221"/>
                      </a:lnTo>
                      <a:lnTo>
                        <a:pt x="145" y="220"/>
                      </a:lnTo>
                      <a:lnTo>
                        <a:pt x="151" y="218"/>
                      </a:lnTo>
                      <a:lnTo>
                        <a:pt x="156" y="216"/>
                      </a:lnTo>
                      <a:lnTo>
                        <a:pt x="161" y="213"/>
                      </a:lnTo>
                      <a:lnTo>
                        <a:pt x="165" y="212"/>
                      </a:lnTo>
                      <a:lnTo>
                        <a:pt x="170" y="209"/>
                      </a:lnTo>
                      <a:lnTo>
                        <a:pt x="175" y="206"/>
                      </a:lnTo>
                      <a:lnTo>
                        <a:pt x="179" y="202"/>
                      </a:lnTo>
                      <a:lnTo>
                        <a:pt x="184" y="199"/>
                      </a:lnTo>
                      <a:lnTo>
                        <a:pt x="187" y="196"/>
                      </a:lnTo>
                      <a:lnTo>
                        <a:pt x="192" y="192"/>
                      </a:lnTo>
                      <a:lnTo>
                        <a:pt x="195" y="188"/>
                      </a:lnTo>
                      <a:lnTo>
                        <a:pt x="198" y="184"/>
                      </a:lnTo>
                      <a:lnTo>
                        <a:pt x="203" y="179"/>
                      </a:lnTo>
                      <a:lnTo>
                        <a:pt x="206" y="176"/>
                      </a:lnTo>
                      <a:lnTo>
                        <a:pt x="207" y="171"/>
                      </a:lnTo>
                      <a:lnTo>
                        <a:pt x="210" y="167"/>
                      </a:lnTo>
                      <a:lnTo>
                        <a:pt x="214" y="162"/>
                      </a:lnTo>
                      <a:lnTo>
                        <a:pt x="215" y="156"/>
                      </a:lnTo>
                      <a:lnTo>
                        <a:pt x="218" y="151"/>
                      </a:lnTo>
                      <a:lnTo>
                        <a:pt x="220" y="146"/>
                      </a:lnTo>
                      <a:lnTo>
                        <a:pt x="221" y="140"/>
                      </a:lnTo>
                      <a:lnTo>
                        <a:pt x="221" y="135"/>
                      </a:lnTo>
                      <a:lnTo>
                        <a:pt x="223" y="129"/>
                      </a:lnTo>
                      <a:lnTo>
                        <a:pt x="224" y="125"/>
                      </a:lnTo>
                      <a:lnTo>
                        <a:pt x="224" y="118"/>
                      </a:lnTo>
                      <a:lnTo>
                        <a:pt x="224" y="112"/>
                      </a:lnTo>
                      <a:lnTo>
                        <a:pt x="224" y="107"/>
                      </a:lnTo>
                      <a:lnTo>
                        <a:pt x="224" y="101"/>
                      </a:lnTo>
                      <a:lnTo>
                        <a:pt x="223" y="95"/>
                      </a:lnTo>
                      <a:lnTo>
                        <a:pt x="221" y="90"/>
                      </a:lnTo>
                      <a:lnTo>
                        <a:pt x="221" y="84"/>
                      </a:lnTo>
                      <a:lnTo>
                        <a:pt x="220" y="79"/>
                      </a:lnTo>
                      <a:lnTo>
                        <a:pt x="218" y="73"/>
                      </a:lnTo>
                      <a:lnTo>
                        <a:pt x="215" y="69"/>
                      </a:lnTo>
                      <a:lnTo>
                        <a:pt x="214" y="64"/>
                      </a:lnTo>
                      <a:lnTo>
                        <a:pt x="210" y="59"/>
                      </a:lnTo>
                      <a:lnTo>
                        <a:pt x="207" y="55"/>
                      </a:lnTo>
                      <a:lnTo>
                        <a:pt x="206" y="50"/>
                      </a:lnTo>
                      <a:lnTo>
                        <a:pt x="203" y="45"/>
                      </a:lnTo>
                      <a:lnTo>
                        <a:pt x="198" y="40"/>
                      </a:lnTo>
                      <a:lnTo>
                        <a:pt x="195" y="37"/>
                      </a:lnTo>
                      <a:lnTo>
                        <a:pt x="192" y="33"/>
                      </a:lnTo>
                      <a:lnTo>
                        <a:pt x="187" y="30"/>
                      </a:lnTo>
                      <a:lnTo>
                        <a:pt x="184" y="26"/>
                      </a:lnTo>
                      <a:lnTo>
                        <a:pt x="179" y="22"/>
                      </a:lnTo>
                      <a:lnTo>
                        <a:pt x="175" y="19"/>
                      </a:lnTo>
                      <a:lnTo>
                        <a:pt x="170" y="16"/>
                      </a:lnTo>
                      <a:lnTo>
                        <a:pt x="165" y="14"/>
                      </a:lnTo>
                      <a:lnTo>
                        <a:pt x="161" y="11"/>
                      </a:lnTo>
                      <a:lnTo>
                        <a:pt x="156" y="9"/>
                      </a:lnTo>
                      <a:lnTo>
                        <a:pt x="151" y="6"/>
                      </a:lnTo>
                      <a:lnTo>
                        <a:pt x="145" y="5"/>
                      </a:lnTo>
                      <a:lnTo>
                        <a:pt x="140" y="3"/>
                      </a:lnTo>
                      <a:lnTo>
                        <a:pt x="134" y="2"/>
                      </a:lnTo>
                      <a:lnTo>
                        <a:pt x="129" y="2"/>
                      </a:lnTo>
                      <a:lnTo>
                        <a:pt x="123" y="0"/>
                      </a:lnTo>
                      <a:lnTo>
                        <a:pt x="117" y="0"/>
                      </a:lnTo>
                      <a:lnTo>
                        <a:pt x="112" y="0"/>
                      </a:lnTo>
                      <a:lnTo>
                        <a:pt x="106" y="0"/>
                      </a:lnTo>
                      <a:lnTo>
                        <a:pt x="100" y="0"/>
                      </a:lnTo>
                      <a:lnTo>
                        <a:pt x="95" y="2"/>
                      </a:lnTo>
                      <a:lnTo>
                        <a:pt x="89" y="2"/>
                      </a:lnTo>
                      <a:lnTo>
                        <a:pt x="84" y="3"/>
                      </a:lnTo>
                      <a:lnTo>
                        <a:pt x="78" y="5"/>
                      </a:lnTo>
                      <a:lnTo>
                        <a:pt x="73" y="6"/>
                      </a:lnTo>
                      <a:lnTo>
                        <a:pt x="69" y="9"/>
                      </a:lnTo>
                      <a:lnTo>
                        <a:pt x="63" y="11"/>
                      </a:lnTo>
                      <a:lnTo>
                        <a:pt x="58" y="14"/>
                      </a:lnTo>
                      <a:lnTo>
                        <a:pt x="53" y="16"/>
                      </a:lnTo>
                      <a:lnTo>
                        <a:pt x="48" y="19"/>
                      </a:lnTo>
                      <a:lnTo>
                        <a:pt x="45" y="22"/>
                      </a:lnTo>
                      <a:lnTo>
                        <a:pt x="41" y="26"/>
                      </a:lnTo>
                      <a:lnTo>
                        <a:pt x="36" y="30"/>
                      </a:lnTo>
                      <a:lnTo>
                        <a:pt x="33" y="33"/>
                      </a:lnTo>
                      <a:lnTo>
                        <a:pt x="28" y="37"/>
                      </a:lnTo>
                      <a:lnTo>
                        <a:pt x="25" y="40"/>
                      </a:lnTo>
                      <a:lnTo>
                        <a:pt x="22" y="45"/>
                      </a:lnTo>
                      <a:lnTo>
                        <a:pt x="19" y="50"/>
                      </a:lnTo>
                      <a:lnTo>
                        <a:pt x="16" y="55"/>
                      </a:lnTo>
                      <a:lnTo>
                        <a:pt x="13" y="59"/>
                      </a:lnTo>
                      <a:lnTo>
                        <a:pt x="11" y="64"/>
                      </a:lnTo>
                      <a:lnTo>
                        <a:pt x="8" y="69"/>
                      </a:lnTo>
                      <a:lnTo>
                        <a:pt x="6" y="73"/>
                      </a:lnTo>
                      <a:lnTo>
                        <a:pt x="5" y="79"/>
                      </a:lnTo>
                      <a:lnTo>
                        <a:pt x="3" y="84"/>
                      </a:lnTo>
                      <a:lnTo>
                        <a:pt x="2" y="90"/>
                      </a:lnTo>
                      <a:lnTo>
                        <a:pt x="2" y="95"/>
                      </a:lnTo>
                      <a:lnTo>
                        <a:pt x="0" y="101"/>
                      </a:lnTo>
                      <a:lnTo>
                        <a:pt x="0" y="107"/>
                      </a:lnTo>
                      <a:lnTo>
                        <a:pt x="0" y="112"/>
                      </a:lnTo>
                      <a:lnTo>
                        <a:pt x="0" y="118"/>
                      </a:lnTo>
                      <a:lnTo>
                        <a:pt x="0" y="125"/>
                      </a:lnTo>
                      <a:lnTo>
                        <a:pt x="2" y="129"/>
                      </a:lnTo>
                      <a:lnTo>
                        <a:pt x="2" y="135"/>
                      </a:lnTo>
                      <a:lnTo>
                        <a:pt x="3" y="140"/>
                      </a:lnTo>
                      <a:lnTo>
                        <a:pt x="5" y="146"/>
                      </a:lnTo>
                      <a:lnTo>
                        <a:pt x="6" y="151"/>
                      </a:lnTo>
                      <a:lnTo>
                        <a:pt x="8" y="156"/>
                      </a:lnTo>
                      <a:lnTo>
                        <a:pt x="11" y="162"/>
                      </a:lnTo>
                      <a:lnTo>
                        <a:pt x="13" y="167"/>
                      </a:lnTo>
                      <a:lnTo>
                        <a:pt x="16" y="171"/>
                      </a:lnTo>
                      <a:lnTo>
                        <a:pt x="19" y="176"/>
                      </a:lnTo>
                      <a:lnTo>
                        <a:pt x="22" y="179"/>
                      </a:lnTo>
                      <a:lnTo>
                        <a:pt x="25" y="184"/>
                      </a:lnTo>
                      <a:lnTo>
                        <a:pt x="28" y="188"/>
                      </a:lnTo>
                      <a:lnTo>
                        <a:pt x="33" y="192"/>
                      </a:lnTo>
                      <a:lnTo>
                        <a:pt x="36" y="196"/>
                      </a:lnTo>
                      <a:lnTo>
                        <a:pt x="41" y="199"/>
                      </a:lnTo>
                      <a:lnTo>
                        <a:pt x="45" y="202"/>
                      </a:lnTo>
                      <a:lnTo>
                        <a:pt x="48" y="206"/>
                      </a:lnTo>
                      <a:lnTo>
                        <a:pt x="53" y="209"/>
                      </a:lnTo>
                      <a:lnTo>
                        <a:pt x="58" y="212"/>
                      </a:lnTo>
                      <a:lnTo>
                        <a:pt x="63" y="213"/>
                      </a:lnTo>
                      <a:lnTo>
                        <a:pt x="69" y="216"/>
                      </a:lnTo>
                      <a:lnTo>
                        <a:pt x="73" y="218"/>
                      </a:lnTo>
                      <a:lnTo>
                        <a:pt x="78" y="220"/>
                      </a:lnTo>
                      <a:lnTo>
                        <a:pt x="84" y="221"/>
                      </a:lnTo>
                      <a:lnTo>
                        <a:pt x="89" y="223"/>
                      </a:lnTo>
                      <a:lnTo>
                        <a:pt x="95" y="224"/>
                      </a:lnTo>
                      <a:lnTo>
                        <a:pt x="100" y="224"/>
                      </a:lnTo>
                      <a:lnTo>
                        <a:pt x="106" y="224"/>
                      </a:lnTo>
                      <a:lnTo>
                        <a:pt x="112" y="224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0" name="Freeform 823"/>
                <p:cNvSpPr>
                  <a:spLocks/>
                </p:cNvSpPr>
                <p:nvPr/>
              </p:nvSpPr>
              <p:spPr bwMode="auto">
                <a:xfrm>
                  <a:off x="3288" y="2102"/>
                  <a:ext cx="137" cy="303"/>
                </a:xfrm>
                <a:custGeom>
                  <a:avLst/>
                  <a:gdLst/>
                  <a:ahLst/>
                  <a:cxnLst>
                    <a:cxn ang="0">
                      <a:pos x="188" y="472"/>
                    </a:cxn>
                    <a:cxn ang="0">
                      <a:pos x="188" y="788"/>
                    </a:cxn>
                    <a:cxn ang="0">
                      <a:pos x="65" y="788"/>
                    </a:cxn>
                    <a:cxn ang="0">
                      <a:pos x="114" y="757"/>
                    </a:cxn>
                    <a:cxn ang="0">
                      <a:pos x="83" y="431"/>
                    </a:cxn>
                    <a:cxn ang="0">
                      <a:pos x="28" y="431"/>
                    </a:cxn>
                    <a:cxn ang="0">
                      <a:pos x="0" y="75"/>
                    </a:cxn>
                    <a:cxn ang="0">
                      <a:pos x="114" y="19"/>
                    </a:cxn>
                    <a:cxn ang="0">
                      <a:pos x="148" y="0"/>
                    </a:cxn>
                    <a:cxn ang="0">
                      <a:pos x="198" y="308"/>
                    </a:cxn>
                    <a:cxn ang="0">
                      <a:pos x="248" y="0"/>
                    </a:cxn>
                    <a:cxn ang="0">
                      <a:pos x="282" y="19"/>
                    </a:cxn>
                    <a:cxn ang="0">
                      <a:pos x="394" y="75"/>
                    </a:cxn>
                    <a:cxn ang="0">
                      <a:pos x="366" y="431"/>
                    </a:cxn>
                    <a:cxn ang="0">
                      <a:pos x="311" y="431"/>
                    </a:cxn>
                    <a:cxn ang="0">
                      <a:pos x="282" y="757"/>
                    </a:cxn>
                    <a:cxn ang="0">
                      <a:pos x="329" y="788"/>
                    </a:cxn>
                    <a:cxn ang="0">
                      <a:pos x="210" y="788"/>
                    </a:cxn>
                    <a:cxn ang="0">
                      <a:pos x="210" y="472"/>
                    </a:cxn>
                    <a:cxn ang="0">
                      <a:pos x="188" y="472"/>
                    </a:cxn>
                  </a:cxnLst>
                  <a:rect l="0" t="0" r="r" b="b"/>
                  <a:pathLst>
                    <a:path w="394" h="788">
                      <a:moveTo>
                        <a:pt x="188" y="472"/>
                      </a:moveTo>
                      <a:lnTo>
                        <a:pt x="188" y="788"/>
                      </a:lnTo>
                      <a:lnTo>
                        <a:pt x="65" y="788"/>
                      </a:lnTo>
                      <a:lnTo>
                        <a:pt x="114" y="757"/>
                      </a:lnTo>
                      <a:lnTo>
                        <a:pt x="83" y="431"/>
                      </a:lnTo>
                      <a:lnTo>
                        <a:pt x="28" y="431"/>
                      </a:lnTo>
                      <a:lnTo>
                        <a:pt x="0" y="75"/>
                      </a:lnTo>
                      <a:lnTo>
                        <a:pt x="114" y="19"/>
                      </a:lnTo>
                      <a:lnTo>
                        <a:pt x="148" y="0"/>
                      </a:lnTo>
                      <a:lnTo>
                        <a:pt x="198" y="308"/>
                      </a:lnTo>
                      <a:lnTo>
                        <a:pt x="248" y="0"/>
                      </a:lnTo>
                      <a:lnTo>
                        <a:pt x="282" y="19"/>
                      </a:lnTo>
                      <a:lnTo>
                        <a:pt x="394" y="75"/>
                      </a:lnTo>
                      <a:lnTo>
                        <a:pt x="366" y="431"/>
                      </a:lnTo>
                      <a:lnTo>
                        <a:pt x="311" y="431"/>
                      </a:lnTo>
                      <a:lnTo>
                        <a:pt x="282" y="757"/>
                      </a:lnTo>
                      <a:lnTo>
                        <a:pt x="329" y="788"/>
                      </a:lnTo>
                      <a:lnTo>
                        <a:pt x="210" y="788"/>
                      </a:lnTo>
                      <a:lnTo>
                        <a:pt x="210" y="472"/>
                      </a:lnTo>
                      <a:lnTo>
                        <a:pt x="188" y="47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1" name="Freeform 824"/>
                <p:cNvSpPr>
                  <a:spLocks/>
                </p:cNvSpPr>
                <p:nvPr/>
              </p:nvSpPr>
              <p:spPr bwMode="auto">
                <a:xfrm>
                  <a:off x="3349" y="2115"/>
                  <a:ext cx="16" cy="8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31"/>
                    </a:cxn>
                    <a:cxn ang="0">
                      <a:pos x="4" y="86"/>
                    </a:cxn>
                    <a:cxn ang="0">
                      <a:pos x="22" y="214"/>
                    </a:cxn>
                    <a:cxn ang="0">
                      <a:pos x="42" y="86"/>
                    </a:cxn>
                    <a:cxn ang="0">
                      <a:pos x="25" y="31"/>
                    </a:cxn>
                    <a:cxn ang="0">
                      <a:pos x="47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" h="214">
                      <a:moveTo>
                        <a:pt x="0" y="0"/>
                      </a:moveTo>
                      <a:lnTo>
                        <a:pt x="19" y="31"/>
                      </a:lnTo>
                      <a:lnTo>
                        <a:pt x="4" y="86"/>
                      </a:lnTo>
                      <a:lnTo>
                        <a:pt x="22" y="214"/>
                      </a:lnTo>
                      <a:lnTo>
                        <a:pt x="42" y="86"/>
                      </a:lnTo>
                      <a:lnTo>
                        <a:pt x="25" y="31"/>
                      </a:lnTo>
                      <a:lnTo>
                        <a:pt x="4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36" name="Text Box 940"/>
              <p:cNvSpPr txBox="1">
                <a:spLocks noChangeArrowheads="1"/>
              </p:cNvSpPr>
              <p:nvPr/>
            </p:nvSpPr>
            <p:spPr bwMode="auto">
              <a:xfrm>
                <a:off x="446932" y="3323426"/>
                <a:ext cx="30946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0" tIns="0" rIns="0" bIns="0"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en-US" sz="1400" b="1" dirty="0" smtClean="0">
                    <a:solidFill>
                      <a:srgbClr val="0070C0"/>
                    </a:solidFill>
                    <a:latin typeface="Lucida Fax" pitchFamily="18" charset="0"/>
                    <a:cs typeface="Times New Roman" pitchFamily="18" charset="0"/>
                  </a:rPr>
                  <a:t>a</a:t>
                </a:r>
                <a:r>
                  <a:rPr lang="en-US" sz="2000" b="1" baseline="-25000" dirty="0" smtClean="0">
                    <a:solidFill>
                      <a:srgbClr val="0070C0"/>
                    </a:solidFill>
                    <a:latin typeface="Lucida Fax" pitchFamily="18" charset="0"/>
                    <a:cs typeface="Times New Roman" pitchFamily="18" charset="0"/>
                  </a:rPr>
                  <a:t>1</a:t>
                </a:r>
                <a:endParaRPr lang="en-GB" sz="2000" b="1" baseline="-25000" dirty="0">
                  <a:solidFill>
                    <a:srgbClr val="0070C0"/>
                  </a:solidFill>
                  <a:latin typeface="Lucida Fax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42" name="Group 241"/>
            <p:cNvGrpSpPr/>
            <p:nvPr/>
          </p:nvGrpSpPr>
          <p:grpSpPr>
            <a:xfrm>
              <a:off x="6311586" y="3309405"/>
              <a:ext cx="309464" cy="934022"/>
              <a:chOff x="1310781" y="2629205"/>
              <a:chExt cx="309464" cy="934022"/>
            </a:xfrm>
          </p:grpSpPr>
          <p:grpSp>
            <p:nvGrpSpPr>
              <p:cNvPr id="243" name="Group 242"/>
              <p:cNvGrpSpPr/>
              <p:nvPr/>
            </p:nvGrpSpPr>
            <p:grpSpPr>
              <a:xfrm>
                <a:off x="1311229" y="2629205"/>
                <a:ext cx="288925" cy="722312"/>
                <a:chOff x="6966429" y="1001120"/>
                <a:chExt cx="288925" cy="722312"/>
              </a:xfrm>
            </p:grpSpPr>
            <p:sp>
              <p:nvSpPr>
                <p:cNvPr id="245" name="Rectangle 821"/>
                <p:cNvSpPr>
                  <a:spLocks noChangeArrowheads="1"/>
                </p:cNvSpPr>
                <p:nvPr/>
              </p:nvSpPr>
              <p:spPr bwMode="auto">
                <a:xfrm>
                  <a:off x="7046569" y="1154682"/>
                  <a:ext cx="132863" cy="23508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6" name="Freeform 822"/>
                <p:cNvSpPr>
                  <a:spLocks/>
                </p:cNvSpPr>
                <p:nvPr/>
              </p:nvSpPr>
              <p:spPr bwMode="auto">
                <a:xfrm>
                  <a:off x="7031806" y="1001120"/>
                  <a:ext cx="162389" cy="163042"/>
                </a:xfrm>
                <a:custGeom>
                  <a:avLst/>
                  <a:gdLst/>
                  <a:ahLst/>
                  <a:cxnLst>
                    <a:cxn ang="0">
                      <a:pos x="123" y="224"/>
                    </a:cxn>
                    <a:cxn ang="0">
                      <a:pos x="140" y="221"/>
                    </a:cxn>
                    <a:cxn ang="0">
                      <a:pos x="156" y="216"/>
                    </a:cxn>
                    <a:cxn ang="0">
                      <a:pos x="170" y="209"/>
                    </a:cxn>
                    <a:cxn ang="0">
                      <a:pos x="184" y="199"/>
                    </a:cxn>
                    <a:cxn ang="0">
                      <a:pos x="195" y="188"/>
                    </a:cxn>
                    <a:cxn ang="0">
                      <a:pos x="206" y="176"/>
                    </a:cxn>
                    <a:cxn ang="0">
                      <a:pos x="214" y="162"/>
                    </a:cxn>
                    <a:cxn ang="0">
                      <a:pos x="220" y="146"/>
                    </a:cxn>
                    <a:cxn ang="0">
                      <a:pos x="223" y="129"/>
                    </a:cxn>
                    <a:cxn ang="0">
                      <a:pos x="224" y="112"/>
                    </a:cxn>
                    <a:cxn ang="0">
                      <a:pos x="223" y="95"/>
                    </a:cxn>
                    <a:cxn ang="0">
                      <a:pos x="220" y="79"/>
                    </a:cxn>
                    <a:cxn ang="0">
                      <a:pos x="214" y="64"/>
                    </a:cxn>
                    <a:cxn ang="0">
                      <a:pos x="206" y="50"/>
                    </a:cxn>
                    <a:cxn ang="0">
                      <a:pos x="195" y="37"/>
                    </a:cxn>
                    <a:cxn ang="0">
                      <a:pos x="184" y="26"/>
                    </a:cxn>
                    <a:cxn ang="0">
                      <a:pos x="170" y="16"/>
                    </a:cxn>
                    <a:cxn ang="0">
                      <a:pos x="156" y="9"/>
                    </a:cxn>
                    <a:cxn ang="0">
                      <a:pos x="140" y="3"/>
                    </a:cxn>
                    <a:cxn ang="0">
                      <a:pos x="123" y="0"/>
                    </a:cxn>
                    <a:cxn ang="0">
                      <a:pos x="106" y="0"/>
                    </a:cxn>
                    <a:cxn ang="0">
                      <a:pos x="89" y="2"/>
                    </a:cxn>
                    <a:cxn ang="0">
                      <a:pos x="73" y="6"/>
                    </a:cxn>
                    <a:cxn ang="0">
                      <a:pos x="58" y="14"/>
                    </a:cxn>
                    <a:cxn ang="0">
                      <a:pos x="45" y="22"/>
                    </a:cxn>
                    <a:cxn ang="0">
                      <a:pos x="33" y="33"/>
                    </a:cxn>
                    <a:cxn ang="0">
                      <a:pos x="22" y="45"/>
                    </a:cxn>
                    <a:cxn ang="0">
                      <a:pos x="13" y="59"/>
                    </a:cxn>
                    <a:cxn ang="0">
                      <a:pos x="6" y="73"/>
                    </a:cxn>
                    <a:cxn ang="0">
                      <a:pos x="2" y="90"/>
                    </a:cxn>
                    <a:cxn ang="0">
                      <a:pos x="0" y="107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8" y="156"/>
                    </a:cxn>
                    <a:cxn ang="0">
                      <a:pos x="16" y="171"/>
                    </a:cxn>
                    <a:cxn ang="0">
                      <a:pos x="25" y="184"/>
                    </a:cxn>
                    <a:cxn ang="0">
                      <a:pos x="36" y="196"/>
                    </a:cxn>
                    <a:cxn ang="0">
                      <a:pos x="48" y="206"/>
                    </a:cxn>
                    <a:cxn ang="0">
                      <a:pos x="63" y="213"/>
                    </a:cxn>
                    <a:cxn ang="0">
                      <a:pos x="78" y="220"/>
                    </a:cxn>
                    <a:cxn ang="0">
                      <a:pos x="95" y="224"/>
                    </a:cxn>
                    <a:cxn ang="0">
                      <a:pos x="112" y="224"/>
                    </a:cxn>
                  </a:cxnLst>
                  <a:rect l="0" t="0" r="r" b="b"/>
                  <a:pathLst>
                    <a:path w="224" h="224">
                      <a:moveTo>
                        <a:pt x="112" y="224"/>
                      </a:moveTo>
                      <a:lnTo>
                        <a:pt x="117" y="224"/>
                      </a:lnTo>
                      <a:lnTo>
                        <a:pt x="123" y="224"/>
                      </a:lnTo>
                      <a:lnTo>
                        <a:pt x="129" y="224"/>
                      </a:lnTo>
                      <a:lnTo>
                        <a:pt x="134" y="223"/>
                      </a:lnTo>
                      <a:lnTo>
                        <a:pt x="140" y="221"/>
                      </a:lnTo>
                      <a:lnTo>
                        <a:pt x="145" y="220"/>
                      </a:lnTo>
                      <a:lnTo>
                        <a:pt x="151" y="218"/>
                      </a:lnTo>
                      <a:lnTo>
                        <a:pt x="156" y="216"/>
                      </a:lnTo>
                      <a:lnTo>
                        <a:pt x="161" y="213"/>
                      </a:lnTo>
                      <a:lnTo>
                        <a:pt x="165" y="212"/>
                      </a:lnTo>
                      <a:lnTo>
                        <a:pt x="170" y="209"/>
                      </a:lnTo>
                      <a:lnTo>
                        <a:pt x="175" y="206"/>
                      </a:lnTo>
                      <a:lnTo>
                        <a:pt x="179" y="202"/>
                      </a:lnTo>
                      <a:lnTo>
                        <a:pt x="184" y="199"/>
                      </a:lnTo>
                      <a:lnTo>
                        <a:pt x="187" y="196"/>
                      </a:lnTo>
                      <a:lnTo>
                        <a:pt x="192" y="192"/>
                      </a:lnTo>
                      <a:lnTo>
                        <a:pt x="195" y="188"/>
                      </a:lnTo>
                      <a:lnTo>
                        <a:pt x="198" y="184"/>
                      </a:lnTo>
                      <a:lnTo>
                        <a:pt x="203" y="179"/>
                      </a:lnTo>
                      <a:lnTo>
                        <a:pt x="206" y="176"/>
                      </a:lnTo>
                      <a:lnTo>
                        <a:pt x="207" y="171"/>
                      </a:lnTo>
                      <a:lnTo>
                        <a:pt x="210" y="167"/>
                      </a:lnTo>
                      <a:lnTo>
                        <a:pt x="214" y="162"/>
                      </a:lnTo>
                      <a:lnTo>
                        <a:pt x="215" y="156"/>
                      </a:lnTo>
                      <a:lnTo>
                        <a:pt x="218" y="151"/>
                      </a:lnTo>
                      <a:lnTo>
                        <a:pt x="220" y="146"/>
                      </a:lnTo>
                      <a:lnTo>
                        <a:pt x="221" y="140"/>
                      </a:lnTo>
                      <a:lnTo>
                        <a:pt x="221" y="135"/>
                      </a:lnTo>
                      <a:lnTo>
                        <a:pt x="223" y="129"/>
                      </a:lnTo>
                      <a:lnTo>
                        <a:pt x="224" y="125"/>
                      </a:lnTo>
                      <a:lnTo>
                        <a:pt x="224" y="118"/>
                      </a:lnTo>
                      <a:lnTo>
                        <a:pt x="224" y="112"/>
                      </a:lnTo>
                      <a:lnTo>
                        <a:pt x="224" y="107"/>
                      </a:lnTo>
                      <a:lnTo>
                        <a:pt x="224" y="101"/>
                      </a:lnTo>
                      <a:lnTo>
                        <a:pt x="223" y="95"/>
                      </a:lnTo>
                      <a:lnTo>
                        <a:pt x="221" y="90"/>
                      </a:lnTo>
                      <a:lnTo>
                        <a:pt x="221" y="84"/>
                      </a:lnTo>
                      <a:lnTo>
                        <a:pt x="220" y="79"/>
                      </a:lnTo>
                      <a:lnTo>
                        <a:pt x="218" y="73"/>
                      </a:lnTo>
                      <a:lnTo>
                        <a:pt x="215" y="69"/>
                      </a:lnTo>
                      <a:lnTo>
                        <a:pt x="214" y="64"/>
                      </a:lnTo>
                      <a:lnTo>
                        <a:pt x="210" y="59"/>
                      </a:lnTo>
                      <a:lnTo>
                        <a:pt x="207" y="55"/>
                      </a:lnTo>
                      <a:lnTo>
                        <a:pt x="206" y="50"/>
                      </a:lnTo>
                      <a:lnTo>
                        <a:pt x="203" y="45"/>
                      </a:lnTo>
                      <a:lnTo>
                        <a:pt x="198" y="40"/>
                      </a:lnTo>
                      <a:lnTo>
                        <a:pt x="195" y="37"/>
                      </a:lnTo>
                      <a:lnTo>
                        <a:pt x="192" y="33"/>
                      </a:lnTo>
                      <a:lnTo>
                        <a:pt x="187" y="30"/>
                      </a:lnTo>
                      <a:lnTo>
                        <a:pt x="184" y="26"/>
                      </a:lnTo>
                      <a:lnTo>
                        <a:pt x="179" y="22"/>
                      </a:lnTo>
                      <a:lnTo>
                        <a:pt x="175" y="19"/>
                      </a:lnTo>
                      <a:lnTo>
                        <a:pt x="170" y="16"/>
                      </a:lnTo>
                      <a:lnTo>
                        <a:pt x="165" y="14"/>
                      </a:lnTo>
                      <a:lnTo>
                        <a:pt x="161" y="11"/>
                      </a:lnTo>
                      <a:lnTo>
                        <a:pt x="156" y="9"/>
                      </a:lnTo>
                      <a:lnTo>
                        <a:pt x="151" y="6"/>
                      </a:lnTo>
                      <a:lnTo>
                        <a:pt x="145" y="5"/>
                      </a:lnTo>
                      <a:lnTo>
                        <a:pt x="140" y="3"/>
                      </a:lnTo>
                      <a:lnTo>
                        <a:pt x="134" y="2"/>
                      </a:lnTo>
                      <a:lnTo>
                        <a:pt x="129" y="2"/>
                      </a:lnTo>
                      <a:lnTo>
                        <a:pt x="123" y="0"/>
                      </a:lnTo>
                      <a:lnTo>
                        <a:pt x="117" y="0"/>
                      </a:lnTo>
                      <a:lnTo>
                        <a:pt x="112" y="0"/>
                      </a:lnTo>
                      <a:lnTo>
                        <a:pt x="106" y="0"/>
                      </a:lnTo>
                      <a:lnTo>
                        <a:pt x="100" y="0"/>
                      </a:lnTo>
                      <a:lnTo>
                        <a:pt x="95" y="2"/>
                      </a:lnTo>
                      <a:lnTo>
                        <a:pt x="89" y="2"/>
                      </a:lnTo>
                      <a:lnTo>
                        <a:pt x="84" y="3"/>
                      </a:lnTo>
                      <a:lnTo>
                        <a:pt x="78" y="5"/>
                      </a:lnTo>
                      <a:lnTo>
                        <a:pt x="73" y="6"/>
                      </a:lnTo>
                      <a:lnTo>
                        <a:pt x="69" y="9"/>
                      </a:lnTo>
                      <a:lnTo>
                        <a:pt x="63" y="11"/>
                      </a:lnTo>
                      <a:lnTo>
                        <a:pt x="58" y="14"/>
                      </a:lnTo>
                      <a:lnTo>
                        <a:pt x="53" y="16"/>
                      </a:lnTo>
                      <a:lnTo>
                        <a:pt x="48" y="19"/>
                      </a:lnTo>
                      <a:lnTo>
                        <a:pt x="45" y="22"/>
                      </a:lnTo>
                      <a:lnTo>
                        <a:pt x="41" y="26"/>
                      </a:lnTo>
                      <a:lnTo>
                        <a:pt x="36" y="30"/>
                      </a:lnTo>
                      <a:lnTo>
                        <a:pt x="33" y="33"/>
                      </a:lnTo>
                      <a:lnTo>
                        <a:pt x="28" y="37"/>
                      </a:lnTo>
                      <a:lnTo>
                        <a:pt x="25" y="40"/>
                      </a:lnTo>
                      <a:lnTo>
                        <a:pt x="22" y="45"/>
                      </a:lnTo>
                      <a:lnTo>
                        <a:pt x="19" y="50"/>
                      </a:lnTo>
                      <a:lnTo>
                        <a:pt x="16" y="55"/>
                      </a:lnTo>
                      <a:lnTo>
                        <a:pt x="13" y="59"/>
                      </a:lnTo>
                      <a:lnTo>
                        <a:pt x="11" y="64"/>
                      </a:lnTo>
                      <a:lnTo>
                        <a:pt x="8" y="69"/>
                      </a:lnTo>
                      <a:lnTo>
                        <a:pt x="6" y="73"/>
                      </a:lnTo>
                      <a:lnTo>
                        <a:pt x="5" y="79"/>
                      </a:lnTo>
                      <a:lnTo>
                        <a:pt x="3" y="84"/>
                      </a:lnTo>
                      <a:lnTo>
                        <a:pt x="2" y="90"/>
                      </a:lnTo>
                      <a:lnTo>
                        <a:pt x="2" y="95"/>
                      </a:lnTo>
                      <a:lnTo>
                        <a:pt x="0" y="101"/>
                      </a:lnTo>
                      <a:lnTo>
                        <a:pt x="0" y="107"/>
                      </a:lnTo>
                      <a:lnTo>
                        <a:pt x="0" y="112"/>
                      </a:lnTo>
                      <a:lnTo>
                        <a:pt x="0" y="118"/>
                      </a:lnTo>
                      <a:lnTo>
                        <a:pt x="0" y="125"/>
                      </a:lnTo>
                      <a:lnTo>
                        <a:pt x="2" y="129"/>
                      </a:lnTo>
                      <a:lnTo>
                        <a:pt x="2" y="135"/>
                      </a:lnTo>
                      <a:lnTo>
                        <a:pt x="3" y="140"/>
                      </a:lnTo>
                      <a:lnTo>
                        <a:pt x="5" y="146"/>
                      </a:lnTo>
                      <a:lnTo>
                        <a:pt x="6" y="151"/>
                      </a:lnTo>
                      <a:lnTo>
                        <a:pt x="8" y="156"/>
                      </a:lnTo>
                      <a:lnTo>
                        <a:pt x="11" y="162"/>
                      </a:lnTo>
                      <a:lnTo>
                        <a:pt x="13" y="167"/>
                      </a:lnTo>
                      <a:lnTo>
                        <a:pt x="16" y="171"/>
                      </a:lnTo>
                      <a:lnTo>
                        <a:pt x="19" y="176"/>
                      </a:lnTo>
                      <a:lnTo>
                        <a:pt x="22" y="179"/>
                      </a:lnTo>
                      <a:lnTo>
                        <a:pt x="25" y="184"/>
                      </a:lnTo>
                      <a:lnTo>
                        <a:pt x="28" y="188"/>
                      </a:lnTo>
                      <a:lnTo>
                        <a:pt x="33" y="192"/>
                      </a:lnTo>
                      <a:lnTo>
                        <a:pt x="36" y="196"/>
                      </a:lnTo>
                      <a:lnTo>
                        <a:pt x="41" y="199"/>
                      </a:lnTo>
                      <a:lnTo>
                        <a:pt x="45" y="202"/>
                      </a:lnTo>
                      <a:lnTo>
                        <a:pt x="48" y="206"/>
                      </a:lnTo>
                      <a:lnTo>
                        <a:pt x="53" y="209"/>
                      </a:lnTo>
                      <a:lnTo>
                        <a:pt x="58" y="212"/>
                      </a:lnTo>
                      <a:lnTo>
                        <a:pt x="63" y="213"/>
                      </a:lnTo>
                      <a:lnTo>
                        <a:pt x="69" y="216"/>
                      </a:lnTo>
                      <a:lnTo>
                        <a:pt x="73" y="218"/>
                      </a:lnTo>
                      <a:lnTo>
                        <a:pt x="78" y="220"/>
                      </a:lnTo>
                      <a:lnTo>
                        <a:pt x="84" y="221"/>
                      </a:lnTo>
                      <a:lnTo>
                        <a:pt x="89" y="223"/>
                      </a:lnTo>
                      <a:lnTo>
                        <a:pt x="95" y="224"/>
                      </a:lnTo>
                      <a:lnTo>
                        <a:pt x="100" y="224"/>
                      </a:lnTo>
                      <a:lnTo>
                        <a:pt x="106" y="224"/>
                      </a:lnTo>
                      <a:lnTo>
                        <a:pt x="112" y="224"/>
                      </a:lnTo>
                      <a:close/>
                    </a:path>
                  </a:pathLst>
                </a:custGeom>
                <a:solidFill>
                  <a:srgbClr val="E6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7" name="Freeform 823"/>
                <p:cNvSpPr>
                  <a:spLocks/>
                </p:cNvSpPr>
                <p:nvPr/>
              </p:nvSpPr>
              <p:spPr bwMode="auto">
                <a:xfrm>
                  <a:off x="6966429" y="1148995"/>
                  <a:ext cx="288925" cy="574437"/>
                </a:xfrm>
                <a:custGeom>
                  <a:avLst/>
                  <a:gdLst/>
                  <a:ahLst/>
                  <a:cxnLst>
                    <a:cxn ang="0">
                      <a:pos x="188" y="472"/>
                    </a:cxn>
                    <a:cxn ang="0">
                      <a:pos x="188" y="788"/>
                    </a:cxn>
                    <a:cxn ang="0">
                      <a:pos x="65" y="788"/>
                    </a:cxn>
                    <a:cxn ang="0">
                      <a:pos x="114" y="757"/>
                    </a:cxn>
                    <a:cxn ang="0">
                      <a:pos x="83" y="431"/>
                    </a:cxn>
                    <a:cxn ang="0">
                      <a:pos x="28" y="431"/>
                    </a:cxn>
                    <a:cxn ang="0">
                      <a:pos x="0" y="75"/>
                    </a:cxn>
                    <a:cxn ang="0">
                      <a:pos x="114" y="19"/>
                    </a:cxn>
                    <a:cxn ang="0">
                      <a:pos x="148" y="0"/>
                    </a:cxn>
                    <a:cxn ang="0">
                      <a:pos x="198" y="308"/>
                    </a:cxn>
                    <a:cxn ang="0">
                      <a:pos x="248" y="0"/>
                    </a:cxn>
                    <a:cxn ang="0">
                      <a:pos x="282" y="19"/>
                    </a:cxn>
                    <a:cxn ang="0">
                      <a:pos x="394" y="75"/>
                    </a:cxn>
                    <a:cxn ang="0">
                      <a:pos x="366" y="431"/>
                    </a:cxn>
                    <a:cxn ang="0">
                      <a:pos x="311" y="431"/>
                    </a:cxn>
                    <a:cxn ang="0">
                      <a:pos x="282" y="757"/>
                    </a:cxn>
                    <a:cxn ang="0">
                      <a:pos x="329" y="788"/>
                    </a:cxn>
                    <a:cxn ang="0">
                      <a:pos x="210" y="788"/>
                    </a:cxn>
                    <a:cxn ang="0">
                      <a:pos x="210" y="472"/>
                    </a:cxn>
                    <a:cxn ang="0">
                      <a:pos x="188" y="472"/>
                    </a:cxn>
                  </a:cxnLst>
                  <a:rect l="0" t="0" r="r" b="b"/>
                  <a:pathLst>
                    <a:path w="394" h="788">
                      <a:moveTo>
                        <a:pt x="188" y="472"/>
                      </a:moveTo>
                      <a:lnTo>
                        <a:pt x="188" y="788"/>
                      </a:lnTo>
                      <a:lnTo>
                        <a:pt x="65" y="788"/>
                      </a:lnTo>
                      <a:lnTo>
                        <a:pt x="114" y="757"/>
                      </a:lnTo>
                      <a:lnTo>
                        <a:pt x="83" y="431"/>
                      </a:lnTo>
                      <a:lnTo>
                        <a:pt x="28" y="431"/>
                      </a:lnTo>
                      <a:lnTo>
                        <a:pt x="0" y="75"/>
                      </a:lnTo>
                      <a:lnTo>
                        <a:pt x="114" y="19"/>
                      </a:lnTo>
                      <a:lnTo>
                        <a:pt x="148" y="0"/>
                      </a:lnTo>
                      <a:lnTo>
                        <a:pt x="198" y="308"/>
                      </a:lnTo>
                      <a:lnTo>
                        <a:pt x="248" y="0"/>
                      </a:lnTo>
                      <a:lnTo>
                        <a:pt x="282" y="19"/>
                      </a:lnTo>
                      <a:lnTo>
                        <a:pt x="394" y="75"/>
                      </a:lnTo>
                      <a:lnTo>
                        <a:pt x="366" y="431"/>
                      </a:lnTo>
                      <a:lnTo>
                        <a:pt x="311" y="431"/>
                      </a:lnTo>
                      <a:lnTo>
                        <a:pt x="282" y="757"/>
                      </a:lnTo>
                      <a:lnTo>
                        <a:pt x="329" y="788"/>
                      </a:lnTo>
                      <a:lnTo>
                        <a:pt x="210" y="788"/>
                      </a:lnTo>
                      <a:lnTo>
                        <a:pt x="210" y="472"/>
                      </a:lnTo>
                      <a:lnTo>
                        <a:pt x="188" y="472"/>
                      </a:lnTo>
                      <a:close/>
                    </a:path>
                  </a:pathLst>
                </a:custGeom>
                <a:solidFill>
                  <a:srgbClr val="E6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48" name="Freeform 824"/>
                <p:cNvSpPr>
                  <a:spLocks/>
                </p:cNvSpPr>
                <p:nvPr/>
              </p:nvSpPr>
              <p:spPr bwMode="auto">
                <a:xfrm>
                  <a:off x="7095074" y="1173641"/>
                  <a:ext cx="33743" cy="15356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31"/>
                    </a:cxn>
                    <a:cxn ang="0">
                      <a:pos x="4" y="86"/>
                    </a:cxn>
                    <a:cxn ang="0">
                      <a:pos x="22" y="214"/>
                    </a:cxn>
                    <a:cxn ang="0">
                      <a:pos x="42" y="86"/>
                    </a:cxn>
                    <a:cxn ang="0">
                      <a:pos x="25" y="31"/>
                    </a:cxn>
                    <a:cxn ang="0">
                      <a:pos x="47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" h="214">
                      <a:moveTo>
                        <a:pt x="0" y="0"/>
                      </a:moveTo>
                      <a:lnTo>
                        <a:pt x="19" y="31"/>
                      </a:lnTo>
                      <a:lnTo>
                        <a:pt x="4" y="86"/>
                      </a:lnTo>
                      <a:lnTo>
                        <a:pt x="22" y="214"/>
                      </a:lnTo>
                      <a:lnTo>
                        <a:pt x="42" y="86"/>
                      </a:lnTo>
                      <a:lnTo>
                        <a:pt x="25" y="31"/>
                      </a:lnTo>
                      <a:lnTo>
                        <a:pt x="4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6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44" name="Text Box 940"/>
              <p:cNvSpPr txBox="1">
                <a:spLocks noChangeArrowheads="1"/>
              </p:cNvSpPr>
              <p:nvPr/>
            </p:nvSpPr>
            <p:spPr bwMode="auto">
              <a:xfrm>
                <a:off x="1310781" y="3347783"/>
                <a:ext cx="30946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0" tIns="0" rIns="0" bIns="0"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en-US" sz="1400" b="1" dirty="0" smtClean="0">
                    <a:solidFill>
                      <a:srgbClr val="FF0000"/>
                    </a:solidFill>
                    <a:latin typeface="Lucida Fax" pitchFamily="18" charset="0"/>
                    <a:cs typeface="Times New Roman" pitchFamily="18" charset="0"/>
                  </a:rPr>
                  <a:t>a</a:t>
                </a:r>
                <a:r>
                  <a:rPr lang="en-US" sz="2000" b="1" baseline="-25000" dirty="0" smtClean="0">
                    <a:solidFill>
                      <a:srgbClr val="FF0000"/>
                    </a:solidFill>
                    <a:latin typeface="Lucida Fax" pitchFamily="18" charset="0"/>
                    <a:cs typeface="Times New Roman" pitchFamily="18" charset="0"/>
                  </a:rPr>
                  <a:t>2</a:t>
                </a:r>
                <a:endParaRPr lang="en-GB" sz="2000" b="1" baseline="-25000" dirty="0">
                  <a:solidFill>
                    <a:srgbClr val="FF0000"/>
                  </a:solidFill>
                  <a:latin typeface="Lucida Fax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49" name="Group 248"/>
            <p:cNvGrpSpPr/>
            <p:nvPr/>
          </p:nvGrpSpPr>
          <p:grpSpPr>
            <a:xfrm>
              <a:off x="6988116" y="3328843"/>
              <a:ext cx="309464" cy="934022"/>
              <a:chOff x="1310781" y="2629205"/>
              <a:chExt cx="309464" cy="934022"/>
            </a:xfrm>
          </p:grpSpPr>
          <p:grpSp>
            <p:nvGrpSpPr>
              <p:cNvPr id="250" name="Group 249"/>
              <p:cNvGrpSpPr/>
              <p:nvPr/>
            </p:nvGrpSpPr>
            <p:grpSpPr>
              <a:xfrm>
                <a:off x="1311229" y="2629205"/>
                <a:ext cx="288925" cy="722312"/>
                <a:chOff x="6966429" y="1001120"/>
                <a:chExt cx="288925" cy="722312"/>
              </a:xfrm>
            </p:grpSpPr>
            <p:sp>
              <p:nvSpPr>
                <p:cNvPr id="252" name="Rectangle 821"/>
                <p:cNvSpPr>
                  <a:spLocks noChangeArrowheads="1"/>
                </p:cNvSpPr>
                <p:nvPr/>
              </p:nvSpPr>
              <p:spPr bwMode="auto">
                <a:xfrm>
                  <a:off x="7046569" y="1154682"/>
                  <a:ext cx="132863" cy="23508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3" name="Freeform 822"/>
                <p:cNvSpPr>
                  <a:spLocks/>
                </p:cNvSpPr>
                <p:nvPr/>
              </p:nvSpPr>
              <p:spPr bwMode="auto">
                <a:xfrm>
                  <a:off x="7031806" y="1001120"/>
                  <a:ext cx="162389" cy="163042"/>
                </a:xfrm>
                <a:custGeom>
                  <a:avLst/>
                  <a:gdLst/>
                  <a:ahLst/>
                  <a:cxnLst>
                    <a:cxn ang="0">
                      <a:pos x="123" y="224"/>
                    </a:cxn>
                    <a:cxn ang="0">
                      <a:pos x="140" y="221"/>
                    </a:cxn>
                    <a:cxn ang="0">
                      <a:pos x="156" y="216"/>
                    </a:cxn>
                    <a:cxn ang="0">
                      <a:pos x="170" y="209"/>
                    </a:cxn>
                    <a:cxn ang="0">
                      <a:pos x="184" y="199"/>
                    </a:cxn>
                    <a:cxn ang="0">
                      <a:pos x="195" y="188"/>
                    </a:cxn>
                    <a:cxn ang="0">
                      <a:pos x="206" y="176"/>
                    </a:cxn>
                    <a:cxn ang="0">
                      <a:pos x="214" y="162"/>
                    </a:cxn>
                    <a:cxn ang="0">
                      <a:pos x="220" y="146"/>
                    </a:cxn>
                    <a:cxn ang="0">
                      <a:pos x="223" y="129"/>
                    </a:cxn>
                    <a:cxn ang="0">
                      <a:pos x="224" y="112"/>
                    </a:cxn>
                    <a:cxn ang="0">
                      <a:pos x="223" y="95"/>
                    </a:cxn>
                    <a:cxn ang="0">
                      <a:pos x="220" y="79"/>
                    </a:cxn>
                    <a:cxn ang="0">
                      <a:pos x="214" y="64"/>
                    </a:cxn>
                    <a:cxn ang="0">
                      <a:pos x="206" y="50"/>
                    </a:cxn>
                    <a:cxn ang="0">
                      <a:pos x="195" y="37"/>
                    </a:cxn>
                    <a:cxn ang="0">
                      <a:pos x="184" y="26"/>
                    </a:cxn>
                    <a:cxn ang="0">
                      <a:pos x="170" y="16"/>
                    </a:cxn>
                    <a:cxn ang="0">
                      <a:pos x="156" y="9"/>
                    </a:cxn>
                    <a:cxn ang="0">
                      <a:pos x="140" y="3"/>
                    </a:cxn>
                    <a:cxn ang="0">
                      <a:pos x="123" y="0"/>
                    </a:cxn>
                    <a:cxn ang="0">
                      <a:pos x="106" y="0"/>
                    </a:cxn>
                    <a:cxn ang="0">
                      <a:pos x="89" y="2"/>
                    </a:cxn>
                    <a:cxn ang="0">
                      <a:pos x="73" y="6"/>
                    </a:cxn>
                    <a:cxn ang="0">
                      <a:pos x="58" y="14"/>
                    </a:cxn>
                    <a:cxn ang="0">
                      <a:pos x="45" y="22"/>
                    </a:cxn>
                    <a:cxn ang="0">
                      <a:pos x="33" y="33"/>
                    </a:cxn>
                    <a:cxn ang="0">
                      <a:pos x="22" y="45"/>
                    </a:cxn>
                    <a:cxn ang="0">
                      <a:pos x="13" y="59"/>
                    </a:cxn>
                    <a:cxn ang="0">
                      <a:pos x="6" y="73"/>
                    </a:cxn>
                    <a:cxn ang="0">
                      <a:pos x="2" y="90"/>
                    </a:cxn>
                    <a:cxn ang="0">
                      <a:pos x="0" y="107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8" y="156"/>
                    </a:cxn>
                    <a:cxn ang="0">
                      <a:pos x="16" y="171"/>
                    </a:cxn>
                    <a:cxn ang="0">
                      <a:pos x="25" y="184"/>
                    </a:cxn>
                    <a:cxn ang="0">
                      <a:pos x="36" y="196"/>
                    </a:cxn>
                    <a:cxn ang="0">
                      <a:pos x="48" y="206"/>
                    </a:cxn>
                    <a:cxn ang="0">
                      <a:pos x="63" y="213"/>
                    </a:cxn>
                    <a:cxn ang="0">
                      <a:pos x="78" y="220"/>
                    </a:cxn>
                    <a:cxn ang="0">
                      <a:pos x="95" y="224"/>
                    </a:cxn>
                    <a:cxn ang="0">
                      <a:pos x="112" y="224"/>
                    </a:cxn>
                  </a:cxnLst>
                  <a:rect l="0" t="0" r="r" b="b"/>
                  <a:pathLst>
                    <a:path w="224" h="224">
                      <a:moveTo>
                        <a:pt x="112" y="224"/>
                      </a:moveTo>
                      <a:lnTo>
                        <a:pt x="117" y="224"/>
                      </a:lnTo>
                      <a:lnTo>
                        <a:pt x="123" y="224"/>
                      </a:lnTo>
                      <a:lnTo>
                        <a:pt x="129" y="224"/>
                      </a:lnTo>
                      <a:lnTo>
                        <a:pt x="134" y="223"/>
                      </a:lnTo>
                      <a:lnTo>
                        <a:pt x="140" y="221"/>
                      </a:lnTo>
                      <a:lnTo>
                        <a:pt x="145" y="220"/>
                      </a:lnTo>
                      <a:lnTo>
                        <a:pt x="151" y="218"/>
                      </a:lnTo>
                      <a:lnTo>
                        <a:pt x="156" y="216"/>
                      </a:lnTo>
                      <a:lnTo>
                        <a:pt x="161" y="213"/>
                      </a:lnTo>
                      <a:lnTo>
                        <a:pt x="165" y="212"/>
                      </a:lnTo>
                      <a:lnTo>
                        <a:pt x="170" y="209"/>
                      </a:lnTo>
                      <a:lnTo>
                        <a:pt x="175" y="206"/>
                      </a:lnTo>
                      <a:lnTo>
                        <a:pt x="179" y="202"/>
                      </a:lnTo>
                      <a:lnTo>
                        <a:pt x="184" y="199"/>
                      </a:lnTo>
                      <a:lnTo>
                        <a:pt x="187" y="196"/>
                      </a:lnTo>
                      <a:lnTo>
                        <a:pt x="192" y="192"/>
                      </a:lnTo>
                      <a:lnTo>
                        <a:pt x="195" y="188"/>
                      </a:lnTo>
                      <a:lnTo>
                        <a:pt x="198" y="184"/>
                      </a:lnTo>
                      <a:lnTo>
                        <a:pt x="203" y="179"/>
                      </a:lnTo>
                      <a:lnTo>
                        <a:pt x="206" y="176"/>
                      </a:lnTo>
                      <a:lnTo>
                        <a:pt x="207" y="171"/>
                      </a:lnTo>
                      <a:lnTo>
                        <a:pt x="210" y="167"/>
                      </a:lnTo>
                      <a:lnTo>
                        <a:pt x="214" y="162"/>
                      </a:lnTo>
                      <a:lnTo>
                        <a:pt x="215" y="156"/>
                      </a:lnTo>
                      <a:lnTo>
                        <a:pt x="218" y="151"/>
                      </a:lnTo>
                      <a:lnTo>
                        <a:pt x="220" y="146"/>
                      </a:lnTo>
                      <a:lnTo>
                        <a:pt x="221" y="140"/>
                      </a:lnTo>
                      <a:lnTo>
                        <a:pt x="221" y="135"/>
                      </a:lnTo>
                      <a:lnTo>
                        <a:pt x="223" y="129"/>
                      </a:lnTo>
                      <a:lnTo>
                        <a:pt x="224" y="125"/>
                      </a:lnTo>
                      <a:lnTo>
                        <a:pt x="224" y="118"/>
                      </a:lnTo>
                      <a:lnTo>
                        <a:pt x="224" y="112"/>
                      </a:lnTo>
                      <a:lnTo>
                        <a:pt x="224" y="107"/>
                      </a:lnTo>
                      <a:lnTo>
                        <a:pt x="224" y="101"/>
                      </a:lnTo>
                      <a:lnTo>
                        <a:pt x="223" y="95"/>
                      </a:lnTo>
                      <a:lnTo>
                        <a:pt x="221" y="90"/>
                      </a:lnTo>
                      <a:lnTo>
                        <a:pt x="221" y="84"/>
                      </a:lnTo>
                      <a:lnTo>
                        <a:pt x="220" y="79"/>
                      </a:lnTo>
                      <a:lnTo>
                        <a:pt x="218" y="73"/>
                      </a:lnTo>
                      <a:lnTo>
                        <a:pt x="215" y="69"/>
                      </a:lnTo>
                      <a:lnTo>
                        <a:pt x="214" y="64"/>
                      </a:lnTo>
                      <a:lnTo>
                        <a:pt x="210" y="59"/>
                      </a:lnTo>
                      <a:lnTo>
                        <a:pt x="207" y="55"/>
                      </a:lnTo>
                      <a:lnTo>
                        <a:pt x="206" y="50"/>
                      </a:lnTo>
                      <a:lnTo>
                        <a:pt x="203" y="45"/>
                      </a:lnTo>
                      <a:lnTo>
                        <a:pt x="198" y="40"/>
                      </a:lnTo>
                      <a:lnTo>
                        <a:pt x="195" y="37"/>
                      </a:lnTo>
                      <a:lnTo>
                        <a:pt x="192" y="33"/>
                      </a:lnTo>
                      <a:lnTo>
                        <a:pt x="187" y="30"/>
                      </a:lnTo>
                      <a:lnTo>
                        <a:pt x="184" y="26"/>
                      </a:lnTo>
                      <a:lnTo>
                        <a:pt x="179" y="22"/>
                      </a:lnTo>
                      <a:lnTo>
                        <a:pt x="175" y="19"/>
                      </a:lnTo>
                      <a:lnTo>
                        <a:pt x="170" y="16"/>
                      </a:lnTo>
                      <a:lnTo>
                        <a:pt x="165" y="14"/>
                      </a:lnTo>
                      <a:lnTo>
                        <a:pt x="161" y="11"/>
                      </a:lnTo>
                      <a:lnTo>
                        <a:pt x="156" y="9"/>
                      </a:lnTo>
                      <a:lnTo>
                        <a:pt x="151" y="6"/>
                      </a:lnTo>
                      <a:lnTo>
                        <a:pt x="145" y="5"/>
                      </a:lnTo>
                      <a:lnTo>
                        <a:pt x="140" y="3"/>
                      </a:lnTo>
                      <a:lnTo>
                        <a:pt x="134" y="2"/>
                      </a:lnTo>
                      <a:lnTo>
                        <a:pt x="129" y="2"/>
                      </a:lnTo>
                      <a:lnTo>
                        <a:pt x="123" y="0"/>
                      </a:lnTo>
                      <a:lnTo>
                        <a:pt x="117" y="0"/>
                      </a:lnTo>
                      <a:lnTo>
                        <a:pt x="112" y="0"/>
                      </a:lnTo>
                      <a:lnTo>
                        <a:pt x="106" y="0"/>
                      </a:lnTo>
                      <a:lnTo>
                        <a:pt x="100" y="0"/>
                      </a:lnTo>
                      <a:lnTo>
                        <a:pt x="95" y="2"/>
                      </a:lnTo>
                      <a:lnTo>
                        <a:pt x="89" y="2"/>
                      </a:lnTo>
                      <a:lnTo>
                        <a:pt x="84" y="3"/>
                      </a:lnTo>
                      <a:lnTo>
                        <a:pt x="78" y="5"/>
                      </a:lnTo>
                      <a:lnTo>
                        <a:pt x="73" y="6"/>
                      </a:lnTo>
                      <a:lnTo>
                        <a:pt x="69" y="9"/>
                      </a:lnTo>
                      <a:lnTo>
                        <a:pt x="63" y="11"/>
                      </a:lnTo>
                      <a:lnTo>
                        <a:pt x="58" y="14"/>
                      </a:lnTo>
                      <a:lnTo>
                        <a:pt x="53" y="16"/>
                      </a:lnTo>
                      <a:lnTo>
                        <a:pt x="48" y="19"/>
                      </a:lnTo>
                      <a:lnTo>
                        <a:pt x="45" y="22"/>
                      </a:lnTo>
                      <a:lnTo>
                        <a:pt x="41" y="26"/>
                      </a:lnTo>
                      <a:lnTo>
                        <a:pt x="36" y="30"/>
                      </a:lnTo>
                      <a:lnTo>
                        <a:pt x="33" y="33"/>
                      </a:lnTo>
                      <a:lnTo>
                        <a:pt x="28" y="37"/>
                      </a:lnTo>
                      <a:lnTo>
                        <a:pt x="25" y="40"/>
                      </a:lnTo>
                      <a:lnTo>
                        <a:pt x="22" y="45"/>
                      </a:lnTo>
                      <a:lnTo>
                        <a:pt x="19" y="50"/>
                      </a:lnTo>
                      <a:lnTo>
                        <a:pt x="16" y="55"/>
                      </a:lnTo>
                      <a:lnTo>
                        <a:pt x="13" y="59"/>
                      </a:lnTo>
                      <a:lnTo>
                        <a:pt x="11" y="64"/>
                      </a:lnTo>
                      <a:lnTo>
                        <a:pt x="8" y="69"/>
                      </a:lnTo>
                      <a:lnTo>
                        <a:pt x="6" y="73"/>
                      </a:lnTo>
                      <a:lnTo>
                        <a:pt x="5" y="79"/>
                      </a:lnTo>
                      <a:lnTo>
                        <a:pt x="3" y="84"/>
                      </a:lnTo>
                      <a:lnTo>
                        <a:pt x="2" y="90"/>
                      </a:lnTo>
                      <a:lnTo>
                        <a:pt x="2" y="95"/>
                      </a:lnTo>
                      <a:lnTo>
                        <a:pt x="0" y="101"/>
                      </a:lnTo>
                      <a:lnTo>
                        <a:pt x="0" y="107"/>
                      </a:lnTo>
                      <a:lnTo>
                        <a:pt x="0" y="112"/>
                      </a:lnTo>
                      <a:lnTo>
                        <a:pt x="0" y="118"/>
                      </a:lnTo>
                      <a:lnTo>
                        <a:pt x="0" y="125"/>
                      </a:lnTo>
                      <a:lnTo>
                        <a:pt x="2" y="129"/>
                      </a:lnTo>
                      <a:lnTo>
                        <a:pt x="2" y="135"/>
                      </a:lnTo>
                      <a:lnTo>
                        <a:pt x="3" y="140"/>
                      </a:lnTo>
                      <a:lnTo>
                        <a:pt x="5" y="146"/>
                      </a:lnTo>
                      <a:lnTo>
                        <a:pt x="6" y="151"/>
                      </a:lnTo>
                      <a:lnTo>
                        <a:pt x="8" y="156"/>
                      </a:lnTo>
                      <a:lnTo>
                        <a:pt x="11" y="162"/>
                      </a:lnTo>
                      <a:lnTo>
                        <a:pt x="13" y="167"/>
                      </a:lnTo>
                      <a:lnTo>
                        <a:pt x="16" y="171"/>
                      </a:lnTo>
                      <a:lnTo>
                        <a:pt x="19" y="176"/>
                      </a:lnTo>
                      <a:lnTo>
                        <a:pt x="22" y="179"/>
                      </a:lnTo>
                      <a:lnTo>
                        <a:pt x="25" y="184"/>
                      </a:lnTo>
                      <a:lnTo>
                        <a:pt x="28" y="188"/>
                      </a:lnTo>
                      <a:lnTo>
                        <a:pt x="33" y="192"/>
                      </a:lnTo>
                      <a:lnTo>
                        <a:pt x="36" y="196"/>
                      </a:lnTo>
                      <a:lnTo>
                        <a:pt x="41" y="199"/>
                      </a:lnTo>
                      <a:lnTo>
                        <a:pt x="45" y="202"/>
                      </a:lnTo>
                      <a:lnTo>
                        <a:pt x="48" y="206"/>
                      </a:lnTo>
                      <a:lnTo>
                        <a:pt x="53" y="209"/>
                      </a:lnTo>
                      <a:lnTo>
                        <a:pt x="58" y="212"/>
                      </a:lnTo>
                      <a:lnTo>
                        <a:pt x="63" y="213"/>
                      </a:lnTo>
                      <a:lnTo>
                        <a:pt x="69" y="216"/>
                      </a:lnTo>
                      <a:lnTo>
                        <a:pt x="73" y="218"/>
                      </a:lnTo>
                      <a:lnTo>
                        <a:pt x="78" y="220"/>
                      </a:lnTo>
                      <a:lnTo>
                        <a:pt x="84" y="221"/>
                      </a:lnTo>
                      <a:lnTo>
                        <a:pt x="89" y="223"/>
                      </a:lnTo>
                      <a:lnTo>
                        <a:pt x="95" y="224"/>
                      </a:lnTo>
                      <a:lnTo>
                        <a:pt x="100" y="224"/>
                      </a:lnTo>
                      <a:lnTo>
                        <a:pt x="106" y="224"/>
                      </a:lnTo>
                      <a:lnTo>
                        <a:pt x="112" y="224"/>
                      </a:lnTo>
                      <a:close/>
                    </a:path>
                  </a:pathLst>
                </a:custGeom>
                <a:solidFill>
                  <a:srgbClr val="E6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4" name="Freeform 823"/>
                <p:cNvSpPr>
                  <a:spLocks/>
                </p:cNvSpPr>
                <p:nvPr/>
              </p:nvSpPr>
              <p:spPr bwMode="auto">
                <a:xfrm>
                  <a:off x="6966429" y="1148995"/>
                  <a:ext cx="288925" cy="574437"/>
                </a:xfrm>
                <a:custGeom>
                  <a:avLst/>
                  <a:gdLst/>
                  <a:ahLst/>
                  <a:cxnLst>
                    <a:cxn ang="0">
                      <a:pos x="188" y="472"/>
                    </a:cxn>
                    <a:cxn ang="0">
                      <a:pos x="188" y="788"/>
                    </a:cxn>
                    <a:cxn ang="0">
                      <a:pos x="65" y="788"/>
                    </a:cxn>
                    <a:cxn ang="0">
                      <a:pos x="114" y="757"/>
                    </a:cxn>
                    <a:cxn ang="0">
                      <a:pos x="83" y="431"/>
                    </a:cxn>
                    <a:cxn ang="0">
                      <a:pos x="28" y="431"/>
                    </a:cxn>
                    <a:cxn ang="0">
                      <a:pos x="0" y="75"/>
                    </a:cxn>
                    <a:cxn ang="0">
                      <a:pos x="114" y="19"/>
                    </a:cxn>
                    <a:cxn ang="0">
                      <a:pos x="148" y="0"/>
                    </a:cxn>
                    <a:cxn ang="0">
                      <a:pos x="198" y="308"/>
                    </a:cxn>
                    <a:cxn ang="0">
                      <a:pos x="248" y="0"/>
                    </a:cxn>
                    <a:cxn ang="0">
                      <a:pos x="282" y="19"/>
                    </a:cxn>
                    <a:cxn ang="0">
                      <a:pos x="394" y="75"/>
                    </a:cxn>
                    <a:cxn ang="0">
                      <a:pos x="366" y="431"/>
                    </a:cxn>
                    <a:cxn ang="0">
                      <a:pos x="311" y="431"/>
                    </a:cxn>
                    <a:cxn ang="0">
                      <a:pos x="282" y="757"/>
                    </a:cxn>
                    <a:cxn ang="0">
                      <a:pos x="329" y="788"/>
                    </a:cxn>
                    <a:cxn ang="0">
                      <a:pos x="210" y="788"/>
                    </a:cxn>
                    <a:cxn ang="0">
                      <a:pos x="210" y="472"/>
                    </a:cxn>
                    <a:cxn ang="0">
                      <a:pos x="188" y="472"/>
                    </a:cxn>
                  </a:cxnLst>
                  <a:rect l="0" t="0" r="r" b="b"/>
                  <a:pathLst>
                    <a:path w="394" h="788">
                      <a:moveTo>
                        <a:pt x="188" y="472"/>
                      </a:moveTo>
                      <a:lnTo>
                        <a:pt x="188" y="788"/>
                      </a:lnTo>
                      <a:lnTo>
                        <a:pt x="65" y="788"/>
                      </a:lnTo>
                      <a:lnTo>
                        <a:pt x="114" y="757"/>
                      </a:lnTo>
                      <a:lnTo>
                        <a:pt x="83" y="431"/>
                      </a:lnTo>
                      <a:lnTo>
                        <a:pt x="28" y="431"/>
                      </a:lnTo>
                      <a:lnTo>
                        <a:pt x="0" y="75"/>
                      </a:lnTo>
                      <a:lnTo>
                        <a:pt x="114" y="19"/>
                      </a:lnTo>
                      <a:lnTo>
                        <a:pt x="148" y="0"/>
                      </a:lnTo>
                      <a:lnTo>
                        <a:pt x="198" y="308"/>
                      </a:lnTo>
                      <a:lnTo>
                        <a:pt x="248" y="0"/>
                      </a:lnTo>
                      <a:lnTo>
                        <a:pt x="282" y="19"/>
                      </a:lnTo>
                      <a:lnTo>
                        <a:pt x="394" y="75"/>
                      </a:lnTo>
                      <a:lnTo>
                        <a:pt x="366" y="431"/>
                      </a:lnTo>
                      <a:lnTo>
                        <a:pt x="311" y="431"/>
                      </a:lnTo>
                      <a:lnTo>
                        <a:pt x="282" y="757"/>
                      </a:lnTo>
                      <a:lnTo>
                        <a:pt x="329" y="788"/>
                      </a:lnTo>
                      <a:lnTo>
                        <a:pt x="210" y="788"/>
                      </a:lnTo>
                      <a:lnTo>
                        <a:pt x="210" y="472"/>
                      </a:lnTo>
                      <a:lnTo>
                        <a:pt x="188" y="472"/>
                      </a:lnTo>
                      <a:close/>
                    </a:path>
                  </a:pathLst>
                </a:custGeom>
                <a:solidFill>
                  <a:srgbClr val="E6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55" name="Freeform 824"/>
                <p:cNvSpPr>
                  <a:spLocks/>
                </p:cNvSpPr>
                <p:nvPr/>
              </p:nvSpPr>
              <p:spPr bwMode="auto">
                <a:xfrm>
                  <a:off x="7095074" y="1173641"/>
                  <a:ext cx="33743" cy="15356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31"/>
                    </a:cxn>
                    <a:cxn ang="0">
                      <a:pos x="4" y="86"/>
                    </a:cxn>
                    <a:cxn ang="0">
                      <a:pos x="22" y="214"/>
                    </a:cxn>
                    <a:cxn ang="0">
                      <a:pos x="42" y="86"/>
                    </a:cxn>
                    <a:cxn ang="0">
                      <a:pos x="25" y="31"/>
                    </a:cxn>
                    <a:cxn ang="0">
                      <a:pos x="47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" h="214">
                      <a:moveTo>
                        <a:pt x="0" y="0"/>
                      </a:moveTo>
                      <a:lnTo>
                        <a:pt x="19" y="31"/>
                      </a:lnTo>
                      <a:lnTo>
                        <a:pt x="4" y="86"/>
                      </a:lnTo>
                      <a:lnTo>
                        <a:pt x="22" y="214"/>
                      </a:lnTo>
                      <a:lnTo>
                        <a:pt x="42" y="86"/>
                      </a:lnTo>
                      <a:lnTo>
                        <a:pt x="25" y="31"/>
                      </a:lnTo>
                      <a:lnTo>
                        <a:pt x="4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6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51" name="Text Box 940"/>
              <p:cNvSpPr txBox="1">
                <a:spLocks noChangeArrowheads="1"/>
              </p:cNvSpPr>
              <p:nvPr/>
            </p:nvSpPr>
            <p:spPr bwMode="auto">
              <a:xfrm>
                <a:off x="1310781" y="3347783"/>
                <a:ext cx="30946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0" tIns="0" rIns="0" bIns="0"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en-US" sz="1400" b="1" dirty="0" smtClean="0">
                    <a:solidFill>
                      <a:srgbClr val="FF0000"/>
                    </a:solidFill>
                    <a:latin typeface="Lucida Fax" pitchFamily="18" charset="0"/>
                    <a:cs typeface="Times New Roman" pitchFamily="18" charset="0"/>
                  </a:rPr>
                  <a:t>a</a:t>
                </a:r>
                <a:r>
                  <a:rPr lang="en-US" sz="2000" b="1" baseline="-25000" dirty="0" smtClean="0">
                    <a:solidFill>
                      <a:srgbClr val="FF0000"/>
                    </a:solidFill>
                    <a:latin typeface="Lucida Fax" pitchFamily="18" charset="0"/>
                    <a:cs typeface="Times New Roman" pitchFamily="18" charset="0"/>
                  </a:rPr>
                  <a:t>2</a:t>
                </a:r>
                <a:endParaRPr lang="en-GB" sz="2000" b="1" baseline="-25000" dirty="0">
                  <a:solidFill>
                    <a:srgbClr val="FF0000"/>
                  </a:solidFill>
                  <a:latin typeface="Lucida Fax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56" name="Group 255"/>
            <p:cNvGrpSpPr/>
            <p:nvPr/>
          </p:nvGrpSpPr>
          <p:grpSpPr>
            <a:xfrm>
              <a:off x="6656778" y="4311146"/>
              <a:ext cx="309464" cy="934022"/>
              <a:chOff x="1310781" y="2629205"/>
              <a:chExt cx="309464" cy="934022"/>
            </a:xfrm>
          </p:grpSpPr>
          <p:grpSp>
            <p:nvGrpSpPr>
              <p:cNvPr id="257" name="Group 256"/>
              <p:cNvGrpSpPr/>
              <p:nvPr/>
            </p:nvGrpSpPr>
            <p:grpSpPr>
              <a:xfrm>
                <a:off x="1311229" y="2629205"/>
                <a:ext cx="288925" cy="722312"/>
                <a:chOff x="6966429" y="1001120"/>
                <a:chExt cx="288925" cy="722312"/>
              </a:xfrm>
            </p:grpSpPr>
            <p:sp>
              <p:nvSpPr>
                <p:cNvPr id="259" name="Rectangle 821"/>
                <p:cNvSpPr>
                  <a:spLocks noChangeArrowheads="1"/>
                </p:cNvSpPr>
                <p:nvPr/>
              </p:nvSpPr>
              <p:spPr bwMode="auto">
                <a:xfrm>
                  <a:off x="7046569" y="1154682"/>
                  <a:ext cx="132863" cy="23508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0" name="Freeform 822"/>
                <p:cNvSpPr>
                  <a:spLocks/>
                </p:cNvSpPr>
                <p:nvPr/>
              </p:nvSpPr>
              <p:spPr bwMode="auto">
                <a:xfrm>
                  <a:off x="7031806" y="1001120"/>
                  <a:ext cx="162389" cy="163042"/>
                </a:xfrm>
                <a:custGeom>
                  <a:avLst/>
                  <a:gdLst/>
                  <a:ahLst/>
                  <a:cxnLst>
                    <a:cxn ang="0">
                      <a:pos x="123" y="224"/>
                    </a:cxn>
                    <a:cxn ang="0">
                      <a:pos x="140" y="221"/>
                    </a:cxn>
                    <a:cxn ang="0">
                      <a:pos x="156" y="216"/>
                    </a:cxn>
                    <a:cxn ang="0">
                      <a:pos x="170" y="209"/>
                    </a:cxn>
                    <a:cxn ang="0">
                      <a:pos x="184" y="199"/>
                    </a:cxn>
                    <a:cxn ang="0">
                      <a:pos x="195" y="188"/>
                    </a:cxn>
                    <a:cxn ang="0">
                      <a:pos x="206" y="176"/>
                    </a:cxn>
                    <a:cxn ang="0">
                      <a:pos x="214" y="162"/>
                    </a:cxn>
                    <a:cxn ang="0">
                      <a:pos x="220" y="146"/>
                    </a:cxn>
                    <a:cxn ang="0">
                      <a:pos x="223" y="129"/>
                    </a:cxn>
                    <a:cxn ang="0">
                      <a:pos x="224" y="112"/>
                    </a:cxn>
                    <a:cxn ang="0">
                      <a:pos x="223" y="95"/>
                    </a:cxn>
                    <a:cxn ang="0">
                      <a:pos x="220" y="79"/>
                    </a:cxn>
                    <a:cxn ang="0">
                      <a:pos x="214" y="64"/>
                    </a:cxn>
                    <a:cxn ang="0">
                      <a:pos x="206" y="50"/>
                    </a:cxn>
                    <a:cxn ang="0">
                      <a:pos x="195" y="37"/>
                    </a:cxn>
                    <a:cxn ang="0">
                      <a:pos x="184" y="26"/>
                    </a:cxn>
                    <a:cxn ang="0">
                      <a:pos x="170" y="16"/>
                    </a:cxn>
                    <a:cxn ang="0">
                      <a:pos x="156" y="9"/>
                    </a:cxn>
                    <a:cxn ang="0">
                      <a:pos x="140" y="3"/>
                    </a:cxn>
                    <a:cxn ang="0">
                      <a:pos x="123" y="0"/>
                    </a:cxn>
                    <a:cxn ang="0">
                      <a:pos x="106" y="0"/>
                    </a:cxn>
                    <a:cxn ang="0">
                      <a:pos x="89" y="2"/>
                    </a:cxn>
                    <a:cxn ang="0">
                      <a:pos x="73" y="6"/>
                    </a:cxn>
                    <a:cxn ang="0">
                      <a:pos x="58" y="14"/>
                    </a:cxn>
                    <a:cxn ang="0">
                      <a:pos x="45" y="22"/>
                    </a:cxn>
                    <a:cxn ang="0">
                      <a:pos x="33" y="33"/>
                    </a:cxn>
                    <a:cxn ang="0">
                      <a:pos x="22" y="45"/>
                    </a:cxn>
                    <a:cxn ang="0">
                      <a:pos x="13" y="59"/>
                    </a:cxn>
                    <a:cxn ang="0">
                      <a:pos x="6" y="73"/>
                    </a:cxn>
                    <a:cxn ang="0">
                      <a:pos x="2" y="90"/>
                    </a:cxn>
                    <a:cxn ang="0">
                      <a:pos x="0" y="107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8" y="156"/>
                    </a:cxn>
                    <a:cxn ang="0">
                      <a:pos x="16" y="171"/>
                    </a:cxn>
                    <a:cxn ang="0">
                      <a:pos x="25" y="184"/>
                    </a:cxn>
                    <a:cxn ang="0">
                      <a:pos x="36" y="196"/>
                    </a:cxn>
                    <a:cxn ang="0">
                      <a:pos x="48" y="206"/>
                    </a:cxn>
                    <a:cxn ang="0">
                      <a:pos x="63" y="213"/>
                    </a:cxn>
                    <a:cxn ang="0">
                      <a:pos x="78" y="220"/>
                    </a:cxn>
                    <a:cxn ang="0">
                      <a:pos x="95" y="224"/>
                    </a:cxn>
                    <a:cxn ang="0">
                      <a:pos x="112" y="224"/>
                    </a:cxn>
                  </a:cxnLst>
                  <a:rect l="0" t="0" r="r" b="b"/>
                  <a:pathLst>
                    <a:path w="224" h="224">
                      <a:moveTo>
                        <a:pt x="112" y="224"/>
                      </a:moveTo>
                      <a:lnTo>
                        <a:pt x="117" y="224"/>
                      </a:lnTo>
                      <a:lnTo>
                        <a:pt x="123" y="224"/>
                      </a:lnTo>
                      <a:lnTo>
                        <a:pt x="129" y="224"/>
                      </a:lnTo>
                      <a:lnTo>
                        <a:pt x="134" y="223"/>
                      </a:lnTo>
                      <a:lnTo>
                        <a:pt x="140" y="221"/>
                      </a:lnTo>
                      <a:lnTo>
                        <a:pt x="145" y="220"/>
                      </a:lnTo>
                      <a:lnTo>
                        <a:pt x="151" y="218"/>
                      </a:lnTo>
                      <a:lnTo>
                        <a:pt x="156" y="216"/>
                      </a:lnTo>
                      <a:lnTo>
                        <a:pt x="161" y="213"/>
                      </a:lnTo>
                      <a:lnTo>
                        <a:pt x="165" y="212"/>
                      </a:lnTo>
                      <a:lnTo>
                        <a:pt x="170" y="209"/>
                      </a:lnTo>
                      <a:lnTo>
                        <a:pt x="175" y="206"/>
                      </a:lnTo>
                      <a:lnTo>
                        <a:pt x="179" y="202"/>
                      </a:lnTo>
                      <a:lnTo>
                        <a:pt x="184" y="199"/>
                      </a:lnTo>
                      <a:lnTo>
                        <a:pt x="187" y="196"/>
                      </a:lnTo>
                      <a:lnTo>
                        <a:pt x="192" y="192"/>
                      </a:lnTo>
                      <a:lnTo>
                        <a:pt x="195" y="188"/>
                      </a:lnTo>
                      <a:lnTo>
                        <a:pt x="198" y="184"/>
                      </a:lnTo>
                      <a:lnTo>
                        <a:pt x="203" y="179"/>
                      </a:lnTo>
                      <a:lnTo>
                        <a:pt x="206" y="176"/>
                      </a:lnTo>
                      <a:lnTo>
                        <a:pt x="207" y="171"/>
                      </a:lnTo>
                      <a:lnTo>
                        <a:pt x="210" y="167"/>
                      </a:lnTo>
                      <a:lnTo>
                        <a:pt x="214" y="162"/>
                      </a:lnTo>
                      <a:lnTo>
                        <a:pt x="215" y="156"/>
                      </a:lnTo>
                      <a:lnTo>
                        <a:pt x="218" y="151"/>
                      </a:lnTo>
                      <a:lnTo>
                        <a:pt x="220" y="146"/>
                      </a:lnTo>
                      <a:lnTo>
                        <a:pt x="221" y="140"/>
                      </a:lnTo>
                      <a:lnTo>
                        <a:pt x="221" y="135"/>
                      </a:lnTo>
                      <a:lnTo>
                        <a:pt x="223" y="129"/>
                      </a:lnTo>
                      <a:lnTo>
                        <a:pt x="224" y="125"/>
                      </a:lnTo>
                      <a:lnTo>
                        <a:pt x="224" y="118"/>
                      </a:lnTo>
                      <a:lnTo>
                        <a:pt x="224" y="112"/>
                      </a:lnTo>
                      <a:lnTo>
                        <a:pt x="224" y="107"/>
                      </a:lnTo>
                      <a:lnTo>
                        <a:pt x="224" y="101"/>
                      </a:lnTo>
                      <a:lnTo>
                        <a:pt x="223" y="95"/>
                      </a:lnTo>
                      <a:lnTo>
                        <a:pt x="221" y="90"/>
                      </a:lnTo>
                      <a:lnTo>
                        <a:pt x="221" y="84"/>
                      </a:lnTo>
                      <a:lnTo>
                        <a:pt x="220" y="79"/>
                      </a:lnTo>
                      <a:lnTo>
                        <a:pt x="218" y="73"/>
                      </a:lnTo>
                      <a:lnTo>
                        <a:pt x="215" y="69"/>
                      </a:lnTo>
                      <a:lnTo>
                        <a:pt x="214" y="64"/>
                      </a:lnTo>
                      <a:lnTo>
                        <a:pt x="210" y="59"/>
                      </a:lnTo>
                      <a:lnTo>
                        <a:pt x="207" y="55"/>
                      </a:lnTo>
                      <a:lnTo>
                        <a:pt x="206" y="50"/>
                      </a:lnTo>
                      <a:lnTo>
                        <a:pt x="203" y="45"/>
                      </a:lnTo>
                      <a:lnTo>
                        <a:pt x="198" y="40"/>
                      </a:lnTo>
                      <a:lnTo>
                        <a:pt x="195" y="37"/>
                      </a:lnTo>
                      <a:lnTo>
                        <a:pt x="192" y="33"/>
                      </a:lnTo>
                      <a:lnTo>
                        <a:pt x="187" y="30"/>
                      </a:lnTo>
                      <a:lnTo>
                        <a:pt x="184" y="26"/>
                      </a:lnTo>
                      <a:lnTo>
                        <a:pt x="179" y="22"/>
                      </a:lnTo>
                      <a:lnTo>
                        <a:pt x="175" y="19"/>
                      </a:lnTo>
                      <a:lnTo>
                        <a:pt x="170" y="16"/>
                      </a:lnTo>
                      <a:lnTo>
                        <a:pt x="165" y="14"/>
                      </a:lnTo>
                      <a:lnTo>
                        <a:pt x="161" y="11"/>
                      </a:lnTo>
                      <a:lnTo>
                        <a:pt x="156" y="9"/>
                      </a:lnTo>
                      <a:lnTo>
                        <a:pt x="151" y="6"/>
                      </a:lnTo>
                      <a:lnTo>
                        <a:pt x="145" y="5"/>
                      </a:lnTo>
                      <a:lnTo>
                        <a:pt x="140" y="3"/>
                      </a:lnTo>
                      <a:lnTo>
                        <a:pt x="134" y="2"/>
                      </a:lnTo>
                      <a:lnTo>
                        <a:pt x="129" y="2"/>
                      </a:lnTo>
                      <a:lnTo>
                        <a:pt x="123" y="0"/>
                      </a:lnTo>
                      <a:lnTo>
                        <a:pt x="117" y="0"/>
                      </a:lnTo>
                      <a:lnTo>
                        <a:pt x="112" y="0"/>
                      </a:lnTo>
                      <a:lnTo>
                        <a:pt x="106" y="0"/>
                      </a:lnTo>
                      <a:lnTo>
                        <a:pt x="100" y="0"/>
                      </a:lnTo>
                      <a:lnTo>
                        <a:pt x="95" y="2"/>
                      </a:lnTo>
                      <a:lnTo>
                        <a:pt x="89" y="2"/>
                      </a:lnTo>
                      <a:lnTo>
                        <a:pt x="84" y="3"/>
                      </a:lnTo>
                      <a:lnTo>
                        <a:pt x="78" y="5"/>
                      </a:lnTo>
                      <a:lnTo>
                        <a:pt x="73" y="6"/>
                      </a:lnTo>
                      <a:lnTo>
                        <a:pt x="69" y="9"/>
                      </a:lnTo>
                      <a:lnTo>
                        <a:pt x="63" y="11"/>
                      </a:lnTo>
                      <a:lnTo>
                        <a:pt x="58" y="14"/>
                      </a:lnTo>
                      <a:lnTo>
                        <a:pt x="53" y="16"/>
                      </a:lnTo>
                      <a:lnTo>
                        <a:pt x="48" y="19"/>
                      </a:lnTo>
                      <a:lnTo>
                        <a:pt x="45" y="22"/>
                      </a:lnTo>
                      <a:lnTo>
                        <a:pt x="41" y="26"/>
                      </a:lnTo>
                      <a:lnTo>
                        <a:pt x="36" y="30"/>
                      </a:lnTo>
                      <a:lnTo>
                        <a:pt x="33" y="33"/>
                      </a:lnTo>
                      <a:lnTo>
                        <a:pt x="28" y="37"/>
                      </a:lnTo>
                      <a:lnTo>
                        <a:pt x="25" y="40"/>
                      </a:lnTo>
                      <a:lnTo>
                        <a:pt x="22" y="45"/>
                      </a:lnTo>
                      <a:lnTo>
                        <a:pt x="19" y="50"/>
                      </a:lnTo>
                      <a:lnTo>
                        <a:pt x="16" y="55"/>
                      </a:lnTo>
                      <a:lnTo>
                        <a:pt x="13" y="59"/>
                      </a:lnTo>
                      <a:lnTo>
                        <a:pt x="11" y="64"/>
                      </a:lnTo>
                      <a:lnTo>
                        <a:pt x="8" y="69"/>
                      </a:lnTo>
                      <a:lnTo>
                        <a:pt x="6" y="73"/>
                      </a:lnTo>
                      <a:lnTo>
                        <a:pt x="5" y="79"/>
                      </a:lnTo>
                      <a:lnTo>
                        <a:pt x="3" y="84"/>
                      </a:lnTo>
                      <a:lnTo>
                        <a:pt x="2" y="90"/>
                      </a:lnTo>
                      <a:lnTo>
                        <a:pt x="2" y="95"/>
                      </a:lnTo>
                      <a:lnTo>
                        <a:pt x="0" y="101"/>
                      </a:lnTo>
                      <a:lnTo>
                        <a:pt x="0" y="107"/>
                      </a:lnTo>
                      <a:lnTo>
                        <a:pt x="0" y="112"/>
                      </a:lnTo>
                      <a:lnTo>
                        <a:pt x="0" y="118"/>
                      </a:lnTo>
                      <a:lnTo>
                        <a:pt x="0" y="125"/>
                      </a:lnTo>
                      <a:lnTo>
                        <a:pt x="2" y="129"/>
                      </a:lnTo>
                      <a:lnTo>
                        <a:pt x="2" y="135"/>
                      </a:lnTo>
                      <a:lnTo>
                        <a:pt x="3" y="140"/>
                      </a:lnTo>
                      <a:lnTo>
                        <a:pt x="5" y="146"/>
                      </a:lnTo>
                      <a:lnTo>
                        <a:pt x="6" y="151"/>
                      </a:lnTo>
                      <a:lnTo>
                        <a:pt x="8" y="156"/>
                      </a:lnTo>
                      <a:lnTo>
                        <a:pt x="11" y="162"/>
                      </a:lnTo>
                      <a:lnTo>
                        <a:pt x="13" y="167"/>
                      </a:lnTo>
                      <a:lnTo>
                        <a:pt x="16" y="171"/>
                      </a:lnTo>
                      <a:lnTo>
                        <a:pt x="19" y="176"/>
                      </a:lnTo>
                      <a:lnTo>
                        <a:pt x="22" y="179"/>
                      </a:lnTo>
                      <a:lnTo>
                        <a:pt x="25" y="184"/>
                      </a:lnTo>
                      <a:lnTo>
                        <a:pt x="28" y="188"/>
                      </a:lnTo>
                      <a:lnTo>
                        <a:pt x="33" y="192"/>
                      </a:lnTo>
                      <a:lnTo>
                        <a:pt x="36" y="196"/>
                      </a:lnTo>
                      <a:lnTo>
                        <a:pt x="41" y="199"/>
                      </a:lnTo>
                      <a:lnTo>
                        <a:pt x="45" y="202"/>
                      </a:lnTo>
                      <a:lnTo>
                        <a:pt x="48" y="206"/>
                      </a:lnTo>
                      <a:lnTo>
                        <a:pt x="53" y="209"/>
                      </a:lnTo>
                      <a:lnTo>
                        <a:pt x="58" y="212"/>
                      </a:lnTo>
                      <a:lnTo>
                        <a:pt x="63" y="213"/>
                      </a:lnTo>
                      <a:lnTo>
                        <a:pt x="69" y="216"/>
                      </a:lnTo>
                      <a:lnTo>
                        <a:pt x="73" y="218"/>
                      </a:lnTo>
                      <a:lnTo>
                        <a:pt x="78" y="220"/>
                      </a:lnTo>
                      <a:lnTo>
                        <a:pt x="84" y="221"/>
                      </a:lnTo>
                      <a:lnTo>
                        <a:pt x="89" y="223"/>
                      </a:lnTo>
                      <a:lnTo>
                        <a:pt x="95" y="224"/>
                      </a:lnTo>
                      <a:lnTo>
                        <a:pt x="100" y="224"/>
                      </a:lnTo>
                      <a:lnTo>
                        <a:pt x="106" y="224"/>
                      </a:lnTo>
                      <a:lnTo>
                        <a:pt x="112" y="224"/>
                      </a:lnTo>
                      <a:close/>
                    </a:path>
                  </a:pathLst>
                </a:custGeom>
                <a:solidFill>
                  <a:srgbClr val="E6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1" name="Freeform 823"/>
                <p:cNvSpPr>
                  <a:spLocks/>
                </p:cNvSpPr>
                <p:nvPr/>
              </p:nvSpPr>
              <p:spPr bwMode="auto">
                <a:xfrm>
                  <a:off x="6966429" y="1148995"/>
                  <a:ext cx="288925" cy="574437"/>
                </a:xfrm>
                <a:custGeom>
                  <a:avLst/>
                  <a:gdLst/>
                  <a:ahLst/>
                  <a:cxnLst>
                    <a:cxn ang="0">
                      <a:pos x="188" y="472"/>
                    </a:cxn>
                    <a:cxn ang="0">
                      <a:pos x="188" y="788"/>
                    </a:cxn>
                    <a:cxn ang="0">
                      <a:pos x="65" y="788"/>
                    </a:cxn>
                    <a:cxn ang="0">
                      <a:pos x="114" y="757"/>
                    </a:cxn>
                    <a:cxn ang="0">
                      <a:pos x="83" y="431"/>
                    </a:cxn>
                    <a:cxn ang="0">
                      <a:pos x="28" y="431"/>
                    </a:cxn>
                    <a:cxn ang="0">
                      <a:pos x="0" y="75"/>
                    </a:cxn>
                    <a:cxn ang="0">
                      <a:pos x="114" y="19"/>
                    </a:cxn>
                    <a:cxn ang="0">
                      <a:pos x="148" y="0"/>
                    </a:cxn>
                    <a:cxn ang="0">
                      <a:pos x="198" y="308"/>
                    </a:cxn>
                    <a:cxn ang="0">
                      <a:pos x="248" y="0"/>
                    </a:cxn>
                    <a:cxn ang="0">
                      <a:pos x="282" y="19"/>
                    </a:cxn>
                    <a:cxn ang="0">
                      <a:pos x="394" y="75"/>
                    </a:cxn>
                    <a:cxn ang="0">
                      <a:pos x="366" y="431"/>
                    </a:cxn>
                    <a:cxn ang="0">
                      <a:pos x="311" y="431"/>
                    </a:cxn>
                    <a:cxn ang="0">
                      <a:pos x="282" y="757"/>
                    </a:cxn>
                    <a:cxn ang="0">
                      <a:pos x="329" y="788"/>
                    </a:cxn>
                    <a:cxn ang="0">
                      <a:pos x="210" y="788"/>
                    </a:cxn>
                    <a:cxn ang="0">
                      <a:pos x="210" y="472"/>
                    </a:cxn>
                    <a:cxn ang="0">
                      <a:pos x="188" y="472"/>
                    </a:cxn>
                  </a:cxnLst>
                  <a:rect l="0" t="0" r="r" b="b"/>
                  <a:pathLst>
                    <a:path w="394" h="788">
                      <a:moveTo>
                        <a:pt x="188" y="472"/>
                      </a:moveTo>
                      <a:lnTo>
                        <a:pt x="188" y="788"/>
                      </a:lnTo>
                      <a:lnTo>
                        <a:pt x="65" y="788"/>
                      </a:lnTo>
                      <a:lnTo>
                        <a:pt x="114" y="757"/>
                      </a:lnTo>
                      <a:lnTo>
                        <a:pt x="83" y="431"/>
                      </a:lnTo>
                      <a:lnTo>
                        <a:pt x="28" y="431"/>
                      </a:lnTo>
                      <a:lnTo>
                        <a:pt x="0" y="75"/>
                      </a:lnTo>
                      <a:lnTo>
                        <a:pt x="114" y="19"/>
                      </a:lnTo>
                      <a:lnTo>
                        <a:pt x="148" y="0"/>
                      </a:lnTo>
                      <a:lnTo>
                        <a:pt x="198" y="308"/>
                      </a:lnTo>
                      <a:lnTo>
                        <a:pt x="248" y="0"/>
                      </a:lnTo>
                      <a:lnTo>
                        <a:pt x="282" y="19"/>
                      </a:lnTo>
                      <a:lnTo>
                        <a:pt x="394" y="75"/>
                      </a:lnTo>
                      <a:lnTo>
                        <a:pt x="366" y="431"/>
                      </a:lnTo>
                      <a:lnTo>
                        <a:pt x="311" y="431"/>
                      </a:lnTo>
                      <a:lnTo>
                        <a:pt x="282" y="757"/>
                      </a:lnTo>
                      <a:lnTo>
                        <a:pt x="329" y="788"/>
                      </a:lnTo>
                      <a:lnTo>
                        <a:pt x="210" y="788"/>
                      </a:lnTo>
                      <a:lnTo>
                        <a:pt x="210" y="472"/>
                      </a:lnTo>
                      <a:lnTo>
                        <a:pt x="188" y="472"/>
                      </a:lnTo>
                      <a:close/>
                    </a:path>
                  </a:pathLst>
                </a:custGeom>
                <a:solidFill>
                  <a:srgbClr val="E6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2" name="Freeform 824"/>
                <p:cNvSpPr>
                  <a:spLocks/>
                </p:cNvSpPr>
                <p:nvPr/>
              </p:nvSpPr>
              <p:spPr bwMode="auto">
                <a:xfrm>
                  <a:off x="7095074" y="1173641"/>
                  <a:ext cx="33743" cy="15356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31"/>
                    </a:cxn>
                    <a:cxn ang="0">
                      <a:pos x="4" y="86"/>
                    </a:cxn>
                    <a:cxn ang="0">
                      <a:pos x="22" y="214"/>
                    </a:cxn>
                    <a:cxn ang="0">
                      <a:pos x="42" y="86"/>
                    </a:cxn>
                    <a:cxn ang="0">
                      <a:pos x="25" y="31"/>
                    </a:cxn>
                    <a:cxn ang="0">
                      <a:pos x="47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" h="214">
                      <a:moveTo>
                        <a:pt x="0" y="0"/>
                      </a:moveTo>
                      <a:lnTo>
                        <a:pt x="19" y="31"/>
                      </a:lnTo>
                      <a:lnTo>
                        <a:pt x="4" y="86"/>
                      </a:lnTo>
                      <a:lnTo>
                        <a:pt x="22" y="214"/>
                      </a:lnTo>
                      <a:lnTo>
                        <a:pt x="42" y="86"/>
                      </a:lnTo>
                      <a:lnTo>
                        <a:pt x="25" y="31"/>
                      </a:lnTo>
                      <a:lnTo>
                        <a:pt x="4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6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58" name="Text Box 940"/>
              <p:cNvSpPr txBox="1">
                <a:spLocks noChangeArrowheads="1"/>
              </p:cNvSpPr>
              <p:nvPr/>
            </p:nvSpPr>
            <p:spPr bwMode="auto">
              <a:xfrm>
                <a:off x="1310781" y="3347783"/>
                <a:ext cx="30946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0" tIns="0" rIns="0" bIns="0"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en-US" sz="1400" b="1" dirty="0" smtClean="0">
                    <a:solidFill>
                      <a:srgbClr val="FF0000"/>
                    </a:solidFill>
                    <a:latin typeface="Lucida Fax" pitchFamily="18" charset="0"/>
                    <a:cs typeface="Times New Roman" pitchFamily="18" charset="0"/>
                  </a:rPr>
                  <a:t>a</a:t>
                </a:r>
                <a:r>
                  <a:rPr lang="en-US" sz="2000" b="1" baseline="-25000" dirty="0" smtClean="0">
                    <a:solidFill>
                      <a:srgbClr val="FF0000"/>
                    </a:solidFill>
                    <a:latin typeface="Lucida Fax" pitchFamily="18" charset="0"/>
                    <a:cs typeface="Times New Roman" pitchFamily="18" charset="0"/>
                  </a:rPr>
                  <a:t>2</a:t>
                </a:r>
                <a:endParaRPr lang="en-GB" sz="2000" b="1" baseline="-25000" dirty="0">
                  <a:solidFill>
                    <a:srgbClr val="FF0000"/>
                  </a:solidFill>
                  <a:latin typeface="Lucida Fax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63" name="Group 262"/>
            <p:cNvGrpSpPr/>
            <p:nvPr/>
          </p:nvGrpSpPr>
          <p:grpSpPr>
            <a:xfrm>
              <a:off x="7785467" y="3326450"/>
              <a:ext cx="309464" cy="941210"/>
              <a:chOff x="3218931" y="2557871"/>
              <a:chExt cx="309464" cy="941210"/>
            </a:xfrm>
          </p:grpSpPr>
          <p:grpSp>
            <p:nvGrpSpPr>
              <p:cNvPr id="264" name="Group 263"/>
              <p:cNvGrpSpPr/>
              <p:nvPr/>
            </p:nvGrpSpPr>
            <p:grpSpPr>
              <a:xfrm>
                <a:off x="3221613" y="2557871"/>
                <a:ext cx="288925" cy="722312"/>
                <a:chOff x="6472238" y="1370809"/>
                <a:chExt cx="288925" cy="722312"/>
              </a:xfrm>
            </p:grpSpPr>
            <p:sp>
              <p:nvSpPr>
                <p:cNvPr id="266" name="Rectangle 821"/>
                <p:cNvSpPr>
                  <a:spLocks noChangeArrowheads="1"/>
                </p:cNvSpPr>
                <p:nvPr/>
              </p:nvSpPr>
              <p:spPr bwMode="auto">
                <a:xfrm>
                  <a:off x="6552378" y="1524371"/>
                  <a:ext cx="132863" cy="23508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7" name="Freeform 822"/>
                <p:cNvSpPr>
                  <a:spLocks/>
                </p:cNvSpPr>
                <p:nvPr/>
              </p:nvSpPr>
              <p:spPr bwMode="auto">
                <a:xfrm>
                  <a:off x="6537615" y="1370809"/>
                  <a:ext cx="162389" cy="163042"/>
                </a:xfrm>
                <a:custGeom>
                  <a:avLst/>
                  <a:gdLst/>
                  <a:ahLst/>
                  <a:cxnLst>
                    <a:cxn ang="0">
                      <a:pos x="123" y="224"/>
                    </a:cxn>
                    <a:cxn ang="0">
                      <a:pos x="140" y="221"/>
                    </a:cxn>
                    <a:cxn ang="0">
                      <a:pos x="156" y="216"/>
                    </a:cxn>
                    <a:cxn ang="0">
                      <a:pos x="170" y="209"/>
                    </a:cxn>
                    <a:cxn ang="0">
                      <a:pos x="184" y="199"/>
                    </a:cxn>
                    <a:cxn ang="0">
                      <a:pos x="195" y="188"/>
                    </a:cxn>
                    <a:cxn ang="0">
                      <a:pos x="206" y="176"/>
                    </a:cxn>
                    <a:cxn ang="0">
                      <a:pos x="214" y="162"/>
                    </a:cxn>
                    <a:cxn ang="0">
                      <a:pos x="220" y="146"/>
                    </a:cxn>
                    <a:cxn ang="0">
                      <a:pos x="223" y="129"/>
                    </a:cxn>
                    <a:cxn ang="0">
                      <a:pos x="224" y="112"/>
                    </a:cxn>
                    <a:cxn ang="0">
                      <a:pos x="223" y="95"/>
                    </a:cxn>
                    <a:cxn ang="0">
                      <a:pos x="220" y="79"/>
                    </a:cxn>
                    <a:cxn ang="0">
                      <a:pos x="214" y="64"/>
                    </a:cxn>
                    <a:cxn ang="0">
                      <a:pos x="206" y="50"/>
                    </a:cxn>
                    <a:cxn ang="0">
                      <a:pos x="195" y="37"/>
                    </a:cxn>
                    <a:cxn ang="0">
                      <a:pos x="184" y="26"/>
                    </a:cxn>
                    <a:cxn ang="0">
                      <a:pos x="170" y="16"/>
                    </a:cxn>
                    <a:cxn ang="0">
                      <a:pos x="156" y="9"/>
                    </a:cxn>
                    <a:cxn ang="0">
                      <a:pos x="140" y="3"/>
                    </a:cxn>
                    <a:cxn ang="0">
                      <a:pos x="123" y="0"/>
                    </a:cxn>
                    <a:cxn ang="0">
                      <a:pos x="106" y="0"/>
                    </a:cxn>
                    <a:cxn ang="0">
                      <a:pos x="89" y="2"/>
                    </a:cxn>
                    <a:cxn ang="0">
                      <a:pos x="73" y="6"/>
                    </a:cxn>
                    <a:cxn ang="0">
                      <a:pos x="58" y="14"/>
                    </a:cxn>
                    <a:cxn ang="0">
                      <a:pos x="45" y="22"/>
                    </a:cxn>
                    <a:cxn ang="0">
                      <a:pos x="33" y="33"/>
                    </a:cxn>
                    <a:cxn ang="0">
                      <a:pos x="22" y="45"/>
                    </a:cxn>
                    <a:cxn ang="0">
                      <a:pos x="13" y="59"/>
                    </a:cxn>
                    <a:cxn ang="0">
                      <a:pos x="6" y="73"/>
                    </a:cxn>
                    <a:cxn ang="0">
                      <a:pos x="2" y="90"/>
                    </a:cxn>
                    <a:cxn ang="0">
                      <a:pos x="0" y="107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8" y="156"/>
                    </a:cxn>
                    <a:cxn ang="0">
                      <a:pos x="16" y="171"/>
                    </a:cxn>
                    <a:cxn ang="0">
                      <a:pos x="25" y="184"/>
                    </a:cxn>
                    <a:cxn ang="0">
                      <a:pos x="36" y="196"/>
                    </a:cxn>
                    <a:cxn ang="0">
                      <a:pos x="48" y="206"/>
                    </a:cxn>
                    <a:cxn ang="0">
                      <a:pos x="63" y="213"/>
                    </a:cxn>
                    <a:cxn ang="0">
                      <a:pos x="78" y="220"/>
                    </a:cxn>
                    <a:cxn ang="0">
                      <a:pos x="95" y="224"/>
                    </a:cxn>
                    <a:cxn ang="0">
                      <a:pos x="112" y="224"/>
                    </a:cxn>
                  </a:cxnLst>
                  <a:rect l="0" t="0" r="r" b="b"/>
                  <a:pathLst>
                    <a:path w="224" h="224">
                      <a:moveTo>
                        <a:pt x="112" y="224"/>
                      </a:moveTo>
                      <a:lnTo>
                        <a:pt x="117" y="224"/>
                      </a:lnTo>
                      <a:lnTo>
                        <a:pt x="123" y="224"/>
                      </a:lnTo>
                      <a:lnTo>
                        <a:pt x="129" y="224"/>
                      </a:lnTo>
                      <a:lnTo>
                        <a:pt x="134" y="223"/>
                      </a:lnTo>
                      <a:lnTo>
                        <a:pt x="140" y="221"/>
                      </a:lnTo>
                      <a:lnTo>
                        <a:pt x="145" y="220"/>
                      </a:lnTo>
                      <a:lnTo>
                        <a:pt x="151" y="218"/>
                      </a:lnTo>
                      <a:lnTo>
                        <a:pt x="156" y="216"/>
                      </a:lnTo>
                      <a:lnTo>
                        <a:pt x="161" y="213"/>
                      </a:lnTo>
                      <a:lnTo>
                        <a:pt x="165" y="212"/>
                      </a:lnTo>
                      <a:lnTo>
                        <a:pt x="170" y="209"/>
                      </a:lnTo>
                      <a:lnTo>
                        <a:pt x="175" y="206"/>
                      </a:lnTo>
                      <a:lnTo>
                        <a:pt x="179" y="202"/>
                      </a:lnTo>
                      <a:lnTo>
                        <a:pt x="184" y="199"/>
                      </a:lnTo>
                      <a:lnTo>
                        <a:pt x="187" y="196"/>
                      </a:lnTo>
                      <a:lnTo>
                        <a:pt x="192" y="192"/>
                      </a:lnTo>
                      <a:lnTo>
                        <a:pt x="195" y="188"/>
                      </a:lnTo>
                      <a:lnTo>
                        <a:pt x="198" y="184"/>
                      </a:lnTo>
                      <a:lnTo>
                        <a:pt x="203" y="179"/>
                      </a:lnTo>
                      <a:lnTo>
                        <a:pt x="206" y="176"/>
                      </a:lnTo>
                      <a:lnTo>
                        <a:pt x="207" y="171"/>
                      </a:lnTo>
                      <a:lnTo>
                        <a:pt x="210" y="167"/>
                      </a:lnTo>
                      <a:lnTo>
                        <a:pt x="214" y="162"/>
                      </a:lnTo>
                      <a:lnTo>
                        <a:pt x="215" y="156"/>
                      </a:lnTo>
                      <a:lnTo>
                        <a:pt x="218" y="151"/>
                      </a:lnTo>
                      <a:lnTo>
                        <a:pt x="220" y="146"/>
                      </a:lnTo>
                      <a:lnTo>
                        <a:pt x="221" y="140"/>
                      </a:lnTo>
                      <a:lnTo>
                        <a:pt x="221" y="135"/>
                      </a:lnTo>
                      <a:lnTo>
                        <a:pt x="223" y="129"/>
                      </a:lnTo>
                      <a:lnTo>
                        <a:pt x="224" y="125"/>
                      </a:lnTo>
                      <a:lnTo>
                        <a:pt x="224" y="118"/>
                      </a:lnTo>
                      <a:lnTo>
                        <a:pt x="224" y="112"/>
                      </a:lnTo>
                      <a:lnTo>
                        <a:pt x="224" y="107"/>
                      </a:lnTo>
                      <a:lnTo>
                        <a:pt x="224" y="101"/>
                      </a:lnTo>
                      <a:lnTo>
                        <a:pt x="223" y="95"/>
                      </a:lnTo>
                      <a:lnTo>
                        <a:pt x="221" y="90"/>
                      </a:lnTo>
                      <a:lnTo>
                        <a:pt x="221" y="84"/>
                      </a:lnTo>
                      <a:lnTo>
                        <a:pt x="220" y="79"/>
                      </a:lnTo>
                      <a:lnTo>
                        <a:pt x="218" y="73"/>
                      </a:lnTo>
                      <a:lnTo>
                        <a:pt x="215" y="69"/>
                      </a:lnTo>
                      <a:lnTo>
                        <a:pt x="214" y="64"/>
                      </a:lnTo>
                      <a:lnTo>
                        <a:pt x="210" y="59"/>
                      </a:lnTo>
                      <a:lnTo>
                        <a:pt x="207" y="55"/>
                      </a:lnTo>
                      <a:lnTo>
                        <a:pt x="206" y="50"/>
                      </a:lnTo>
                      <a:lnTo>
                        <a:pt x="203" y="45"/>
                      </a:lnTo>
                      <a:lnTo>
                        <a:pt x="198" y="40"/>
                      </a:lnTo>
                      <a:lnTo>
                        <a:pt x="195" y="37"/>
                      </a:lnTo>
                      <a:lnTo>
                        <a:pt x="192" y="33"/>
                      </a:lnTo>
                      <a:lnTo>
                        <a:pt x="187" y="30"/>
                      </a:lnTo>
                      <a:lnTo>
                        <a:pt x="184" y="26"/>
                      </a:lnTo>
                      <a:lnTo>
                        <a:pt x="179" y="22"/>
                      </a:lnTo>
                      <a:lnTo>
                        <a:pt x="175" y="19"/>
                      </a:lnTo>
                      <a:lnTo>
                        <a:pt x="170" y="16"/>
                      </a:lnTo>
                      <a:lnTo>
                        <a:pt x="165" y="14"/>
                      </a:lnTo>
                      <a:lnTo>
                        <a:pt x="161" y="11"/>
                      </a:lnTo>
                      <a:lnTo>
                        <a:pt x="156" y="9"/>
                      </a:lnTo>
                      <a:lnTo>
                        <a:pt x="151" y="6"/>
                      </a:lnTo>
                      <a:lnTo>
                        <a:pt x="145" y="5"/>
                      </a:lnTo>
                      <a:lnTo>
                        <a:pt x="140" y="3"/>
                      </a:lnTo>
                      <a:lnTo>
                        <a:pt x="134" y="2"/>
                      </a:lnTo>
                      <a:lnTo>
                        <a:pt x="129" y="2"/>
                      </a:lnTo>
                      <a:lnTo>
                        <a:pt x="123" y="0"/>
                      </a:lnTo>
                      <a:lnTo>
                        <a:pt x="117" y="0"/>
                      </a:lnTo>
                      <a:lnTo>
                        <a:pt x="112" y="0"/>
                      </a:lnTo>
                      <a:lnTo>
                        <a:pt x="106" y="0"/>
                      </a:lnTo>
                      <a:lnTo>
                        <a:pt x="100" y="0"/>
                      </a:lnTo>
                      <a:lnTo>
                        <a:pt x="95" y="2"/>
                      </a:lnTo>
                      <a:lnTo>
                        <a:pt x="89" y="2"/>
                      </a:lnTo>
                      <a:lnTo>
                        <a:pt x="84" y="3"/>
                      </a:lnTo>
                      <a:lnTo>
                        <a:pt x="78" y="5"/>
                      </a:lnTo>
                      <a:lnTo>
                        <a:pt x="73" y="6"/>
                      </a:lnTo>
                      <a:lnTo>
                        <a:pt x="69" y="9"/>
                      </a:lnTo>
                      <a:lnTo>
                        <a:pt x="63" y="11"/>
                      </a:lnTo>
                      <a:lnTo>
                        <a:pt x="58" y="14"/>
                      </a:lnTo>
                      <a:lnTo>
                        <a:pt x="53" y="16"/>
                      </a:lnTo>
                      <a:lnTo>
                        <a:pt x="48" y="19"/>
                      </a:lnTo>
                      <a:lnTo>
                        <a:pt x="45" y="22"/>
                      </a:lnTo>
                      <a:lnTo>
                        <a:pt x="41" y="26"/>
                      </a:lnTo>
                      <a:lnTo>
                        <a:pt x="36" y="30"/>
                      </a:lnTo>
                      <a:lnTo>
                        <a:pt x="33" y="33"/>
                      </a:lnTo>
                      <a:lnTo>
                        <a:pt x="28" y="37"/>
                      </a:lnTo>
                      <a:lnTo>
                        <a:pt x="25" y="40"/>
                      </a:lnTo>
                      <a:lnTo>
                        <a:pt x="22" y="45"/>
                      </a:lnTo>
                      <a:lnTo>
                        <a:pt x="19" y="50"/>
                      </a:lnTo>
                      <a:lnTo>
                        <a:pt x="16" y="55"/>
                      </a:lnTo>
                      <a:lnTo>
                        <a:pt x="13" y="59"/>
                      </a:lnTo>
                      <a:lnTo>
                        <a:pt x="11" y="64"/>
                      </a:lnTo>
                      <a:lnTo>
                        <a:pt x="8" y="69"/>
                      </a:lnTo>
                      <a:lnTo>
                        <a:pt x="6" y="73"/>
                      </a:lnTo>
                      <a:lnTo>
                        <a:pt x="5" y="79"/>
                      </a:lnTo>
                      <a:lnTo>
                        <a:pt x="3" y="84"/>
                      </a:lnTo>
                      <a:lnTo>
                        <a:pt x="2" y="90"/>
                      </a:lnTo>
                      <a:lnTo>
                        <a:pt x="2" y="95"/>
                      </a:lnTo>
                      <a:lnTo>
                        <a:pt x="0" y="101"/>
                      </a:lnTo>
                      <a:lnTo>
                        <a:pt x="0" y="107"/>
                      </a:lnTo>
                      <a:lnTo>
                        <a:pt x="0" y="112"/>
                      </a:lnTo>
                      <a:lnTo>
                        <a:pt x="0" y="118"/>
                      </a:lnTo>
                      <a:lnTo>
                        <a:pt x="0" y="125"/>
                      </a:lnTo>
                      <a:lnTo>
                        <a:pt x="2" y="129"/>
                      </a:lnTo>
                      <a:lnTo>
                        <a:pt x="2" y="135"/>
                      </a:lnTo>
                      <a:lnTo>
                        <a:pt x="3" y="140"/>
                      </a:lnTo>
                      <a:lnTo>
                        <a:pt x="5" y="146"/>
                      </a:lnTo>
                      <a:lnTo>
                        <a:pt x="6" y="151"/>
                      </a:lnTo>
                      <a:lnTo>
                        <a:pt x="8" y="156"/>
                      </a:lnTo>
                      <a:lnTo>
                        <a:pt x="11" y="162"/>
                      </a:lnTo>
                      <a:lnTo>
                        <a:pt x="13" y="167"/>
                      </a:lnTo>
                      <a:lnTo>
                        <a:pt x="16" y="171"/>
                      </a:lnTo>
                      <a:lnTo>
                        <a:pt x="19" y="176"/>
                      </a:lnTo>
                      <a:lnTo>
                        <a:pt x="22" y="179"/>
                      </a:lnTo>
                      <a:lnTo>
                        <a:pt x="25" y="184"/>
                      </a:lnTo>
                      <a:lnTo>
                        <a:pt x="28" y="188"/>
                      </a:lnTo>
                      <a:lnTo>
                        <a:pt x="33" y="192"/>
                      </a:lnTo>
                      <a:lnTo>
                        <a:pt x="36" y="196"/>
                      </a:lnTo>
                      <a:lnTo>
                        <a:pt x="41" y="199"/>
                      </a:lnTo>
                      <a:lnTo>
                        <a:pt x="45" y="202"/>
                      </a:lnTo>
                      <a:lnTo>
                        <a:pt x="48" y="206"/>
                      </a:lnTo>
                      <a:lnTo>
                        <a:pt x="53" y="209"/>
                      </a:lnTo>
                      <a:lnTo>
                        <a:pt x="58" y="212"/>
                      </a:lnTo>
                      <a:lnTo>
                        <a:pt x="63" y="213"/>
                      </a:lnTo>
                      <a:lnTo>
                        <a:pt x="69" y="216"/>
                      </a:lnTo>
                      <a:lnTo>
                        <a:pt x="73" y="218"/>
                      </a:lnTo>
                      <a:lnTo>
                        <a:pt x="78" y="220"/>
                      </a:lnTo>
                      <a:lnTo>
                        <a:pt x="84" y="221"/>
                      </a:lnTo>
                      <a:lnTo>
                        <a:pt x="89" y="223"/>
                      </a:lnTo>
                      <a:lnTo>
                        <a:pt x="95" y="224"/>
                      </a:lnTo>
                      <a:lnTo>
                        <a:pt x="100" y="224"/>
                      </a:lnTo>
                      <a:lnTo>
                        <a:pt x="106" y="224"/>
                      </a:lnTo>
                      <a:lnTo>
                        <a:pt x="112" y="224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8" name="Freeform 823"/>
                <p:cNvSpPr>
                  <a:spLocks/>
                </p:cNvSpPr>
                <p:nvPr/>
              </p:nvSpPr>
              <p:spPr bwMode="auto">
                <a:xfrm>
                  <a:off x="6472238" y="1518684"/>
                  <a:ext cx="288925" cy="574437"/>
                </a:xfrm>
                <a:custGeom>
                  <a:avLst/>
                  <a:gdLst/>
                  <a:ahLst/>
                  <a:cxnLst>
                    <a:cxn ang="0">
                      <a:pos x="188" y="472"/>
                    </a:cxn>
                    <a:cxn ang="0">
                      <a:pos x="188" y="788"/>
                    </a:cxn>
                    <a:cxn ang="0">
                      <a:pos x="65" y="788"/>
                    </a:cxn>
                    <a:cxn ang="0">
                      <a:pos x="114" y="757"/>
                    </a:cxn>
                    <a:cxn ang="0">
                      <a:pos x="83" y="431"/>
                    </a:cxn>
                    <a:cxn ang="0">
                      <a:pos x="28" y="431"/>
                    </a:cxn>
                    <a:cxn ang="0">
                      <a:pos x="0" y="75"/>
                    </a:cxn>
                    <a:cxn ang="0">
                      <a:pos x="114" y="19"/>
                    </a:cxn>
                    <a:cxn ang="0">
                      <a:pos x="148" y="0"/>
                    </a:cxn>
                    <a:cxn ang="0">
                      <a:pos x="198" y="308"/>
                    </a:cxn>
                    <a:cxn ang="0">
                      <a:pos x="248" y="0"/>
                    </a:cxn>
                    <a:cxn ang="0">
                      <a:pos x="282" y="19"/>
                    </a:cxn>
                    <a:cxn ang="0">
                      <a:pos x="394" y="75"/>
                    </a:cxn>
                    <a:cxn ang="0">
                      <a:pos x="366" y="431"/>
                    </a:cxn>
                    <a:cxn ang="0">
                      <a:pos x="311" y="431"/>
                    </a:cxn>
                    <a:cxn ang="0">
                      <a:pos x="282" y="757"/>
                    </a:cxn>
                    <a:cxn ang="0">
                      <a:pos x="329" y="788"/>
                    </a:cxn>
                    <a:cxn ang="0">
                      <a:pos x="210" y="788"/>
                    </a:cxn>
                    <a:cxn ang="0">
                      <a:pos x="210" y="472"/>
                    </a:cxn>
                    <a:cxn ang="0">
                      <a:pos x="188" y="472"/>
                    </a:cxn>
                  </a:cxnLst>
                  <a:rect l="0" t="0" r="r" b="b"/>
                  <a:pathLst>
                    <a:path w="394" h="788">
                      <a:moveTo>
                        <a:pt x="188" y="472"/>
                      </a:moveTo>
                      <a:lnTo>
                        <a:pt x="188" y="788"/>
                      </a:lnTo>
                      <a:lnTo>
                        <a:pt x="65" y="788"/>
                      </a:lnTo>
                      <a:lnTo>
                        <a:pt x="114" y="757"/>
                      </a:lnTo>
                      <a:lnTo>
                        <a:pt x="83" y="431"/>
                      </a:lnTo>
                      <a:lnTo>
                        <a:pt x="28" y="431"/>
                      </a:lnTo>
                      <a:lnTo>
                        <a:pt x="0" y="75"/>
                      </a:lnTo>
                      <a:lnTo>
                        <a:pt x="114" y="19"/>
                      </a:lnTo>
                      <a:lnTo>
                        <a:pt x="148" y="0"/>
                      </a:lnTo>
                      <a:lnTo>
                        <a:pt x="198" y="308"/>
                      </a:lnTo>
                      <a:lnTo>
                        <a:pt x="248" y="0"/>
                      </a:lnTo>
                      <a:lnTo>
                        <a:pt x="282" y="19"/>
                      </a:lnTo>
                      <a:lnTo>
                        <a:pt x="394" y="75"/>
                      </a:lnTo>
                      <a:lnTo>
                        <a:pt x="366" y="431"/>
                      </a:lnTo>
                      <a:lnTo>
                        <a:pt x="311" y="431"/>
                      </a:lnTo>
                      <a:lnTo>
                        <a:pt x="282" y="757"/>
                      </a:lnTo>
                      <a:lnTo>
                        <a:pt x="329" y="788"/>
                      </a:lnTo>
                      <a:lnTo>
                        <a:pt x="210" y="788"/>
                      </a:lnTo>
                      <a:lnTo>
                        <a:pt x="210" y="472"/>
                      </a:lnTo>
                      <a:lnTo>
                        <a:pt x="188" y="472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9" name="Freeform 824"/>
                <p:cNvSpPr>
                  <a:spLocks/>
                </p:cNvSpPr>
                <p:nvPr/>
              </p:nvSpPr>
              <p:spPr bwMode="auto">
                <a:xfrm>
                  <a:off x="6600883" y="1543330"/>
                  <a:ext cx="33743" cy="15356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31"/>
                    </a:cxn>
                    <a:cxn ang="0">
                      <a:pos x="4" y="86"/>
                    </a:cxn>
                    <a:cxn ang="0">
                      <a:pos x="22" y="214"/>
                    </a:cxn>
                    <a:cxn ang="0">
                      <a:pos x="42" y="86"/>
                    </a:cxn>
                    <a:cxn ang="0">
                      <a:pos x="25" y="31"/>
                    </a:cxn>
                    <a:cxn ang="0">
                      <a:pos x="47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" h="214">
                      <a:moveTo>
                        <a:pt x="0" y="0"/>
                      </a:moveTo>
                      <a:lnTo>
                        <a:pt x="19" y="31"/>
                      </a:lnTo>
                      <a:lnTo>
                        <a:pt x="4" y="86"/>
                      </a:lnTo>
                      <a:lnTo>
                        <a:pt x="22" y="214"/>
                      </a:lnTo>
                      <a:lnTo>
                        <a:pt x="42" y="86"/>
                      </a:lnTo>
                      <a:lnTo>
                        <a:pt x="25" y="31"/>
                      </a:lnTo>
                      <a:lnTo>
                        <a:pt x="4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65" name="Text Box 940"/>
              <p:cNvSpPr txBox="1">
                <a:spLocks noChangeArrowheads="1"/>
              </p:cNvSpPr>
              <p:nvPr/>
            </p:nvSpPr>
            <p:spPr bwMode="auto">
              <a:xfrm>
                <a:off x="3218931" y="3283637"/>
                <a:ext cx="30946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0" tIns="0" rIns="0" bIns="0"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en-US" sz="1400" b="1" dirty="0" smtClean="0">
                    <a:solidFill>
                      <a:srgbClr val="00CC00"/>
                    </a:solidFill>
                    <a:latin typeface="Lucida Fax" pitchFamily="18" charset="0"/>
                    <a:cs typeface="Times New Roman" pitchFamily="18" charset="0"/>
                  </a:rPr>
                  <a:t>a</a:t>
                </a:r>
                <a:r>
                  <a:rPr lang="en-US" sz="2000" b="1" baseline="-25000" dirty="0" smtClean="0">
                    <a:solidFill>
                      <a:srgbClr val="00CC00"/>
                    </a:solidFill>
                    <a:latin typeface="Lucida Fax" pitchFamily="18" charset="0"/>
                    <a:cs typeface="Times New Roman" pitchFamily="18" charset="0"/>
                  </a:rPr>
                  <a:t>3</a:t>
                </a:r>
                <a:endParaRPr lang="en-GB" sz="2000" b="1" baseline="-25000" dirty="0">
                  <a:solidFill>
                    <a:srgbClr val="00CC00"/>
                  </a:solidFill>
                  <a:latin typeface="Lucida Fax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70" name="Group 269"/>
            <p:cNvGrpSpPr/>
            <p:nvPr/>
          </p:nvGrpSpPr>
          <p:grpSpPr>
            <a:xfrm>
              <a:off x="7452592" y="4148598"/>
              <a:ext cx="309464" cy="941210"/>
              <a:chOff x="3218931" y="2557871"/>
              <a:chExt cx="309464" cy="941210"/>
            </a:xfrm>
          </p:grpSpPr>
          <p:grpSp>
            <p:nvGrpSpPr>
              <p:cNvPr id="271" name="Group 270"/>
              <p:cNvGrpSpPr/>
              <p:nvPr/>
            </p:nvGrpSpPr>
            <p:grpSpPr>
              <a:xfrm>
                <a:off x="3221613" y="2557871"/>
                <a:ext cx="288925" cy="722312"/>
                <a:chOff x="6472238" y="1370809"/>
                <a:chExt cx="288925" cy="722312"/>
              </a:xfrm>
            </p:grpSpPr>
            <p:sp>
              <p:nvSpPr>
                <p:cNvPr id="273" name="Rectangle 821"/>
                <p:cNvSpPr>
                  <a:spLocks noChangeArrowheads="1"/>
                </p:cNvSpPr>
                <p:nvPr/>
              </p:nvSpPr>
              <p:spPr bwMode="auto">
                <a:xfrm>
                  <a:off x="6552378" y="1524371"/>
                  <a:ext cx="132863" cy="23508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4" name="Freeform 822"/>
                <p:cNvSpPr>
                  <a:spLocks/>
                </p:cNvSpPr>
                <p:nvPr/>
              </p:nvSpPr>
              <p:spPr bwMode="auto">
                <a:xfrm>
                  <a:off x="6537615" y="1370809"/>
                  <a:ext cx="162389" cy="163042"/>
                </a:xfrm>
                <a:custGeom>
                  <a:avLst/>
                  <a:gdLst/>
                  <a:ahLst/>
                  <a:cxnLst>
                    <a:cxn ang="0">
                      <a:pos x="123" y="224"/>
                    </a:cxn>
                    <a:cxn ang="0">
                      <a:pos x="140" y="221"/>
                    </a:cxn>
                    <a:cxn ang="0">
                      <a:pos x="156" y="216"/>
                    </a:cxn>
                    <a:cxn ang="0">
                      <a:pos x="170" y="209"/>
                    </a:cxn>
                    <a:cxn ang="0">
                      <a:pos x="184" y="199"/>
                    </a:cxn>
                    <a:cxn ang="0">
                      <a:pos x="195" y="188"/>
                    </a:cxn>
                    <a:cxn ang="0">
                      <a:pos x="206" y="176"/>
                    </a:cxn>
                    <a:cxn ang="0">
                      <a:pos x="214" y="162"/>
                    </a:cxn>
                    <a:cxn ang="0">
                      <a:pos x="220" y="146"/>
                    </a:cxn>
                    <a:cxn ang="0">
                      <a:pos x="223" y="129"/>
                    </a:cxn>
                    <a:cxn ang="0">
                      <a:pos x="224" y="112"/>
                    </a:cxn>
                    <a:cxn ang="0">
                      <a:pos x="223" y="95"/>
                    </a:cxn>
                    <a:cxn ang="0">
                      <a:pos x="220" y="79"/>
                    </a:cxn>
                    <a:cxn ang="0">
                      <a:pos x="214" y="64"/>
                    </a:cxn>
                    <a:cxn ang="0">
                      <a:pos x="206" y="50"/>
                    </a:cxn>
                    <a:cxn ang="0">
                      <a:pos x="195" y="37"/>
                    </a:cxn>
                    <a:cxn ang="0">
                      <a:pos x="184" y="26"/>
                    </a:cxn>
                    <a:cxn ang="0">
                      <a:pos x="170" y="16"/>
                    </a:cxn>
                    <a:cxn ang="0">
                      <a:pos x="156" y="9"/>
                    </a:cxn>
                    <a:cxn ang="0">
                      <a:pos x="140" y="3"/>
                    </a:cxn>
                    <a:cxn ang="0">
                      <a:pos x="123" y="0"/>
                    </a:cxn>
                    <a:cxn ang="0">
                      <a:pos x="106" y="0"/>
                    </a:cxn>
                    <a:cxn ang="0">
                      <a:pos x="89" y="2"/>
                    </a:cxn>
                    <a:cxn ang="0">
                      <a:pos x="73" y="6"/>
                    </a:cxn>
                    <a:cxn ang="0">
                      <a:pos x="58" y="14"/>
                    </a:cxn>
                    <a:cxn ang="0">
                      <a:pos x="45" y="22"/>
                    </a:cxn>
                    <a:cxn ang="0">
                      <a:pos x="33" y="33"/>
                    </a:cxn>
                    <a:cxn ang="0">
                      <a:pos x="22" y="45"/>
                    </a:cxn>
                    <a:cxn ang="0">
                      <a:pos x="13" y="59"/>
                    </a:cxn>
                    <a:cxn ang="0">
                      <a:pos x="6" y="73"/>
                    </a:cxn>
                    <a:cxn ang="0">
                      <a:pos x="2" y="90"/>
                    </a:cxn>
                    <a:cxn ang="0">
                      <a:pos x="0" y="107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8" y="156"/>
                    </a:cxn>
                    <a:cxn ang="0">
                      <a:pos x="16" y="171"/>
                    </a:cxn>
                    <a:cxn ang="0">
                      <a:pos x="25" y="184"/>
                    </a:cxn>
                    <a:cxn ang="0">
                      <a:pos x="36" y="196"/>
                    </a:cxn>
                    <a:cxn ang="0">
                      <a:pos x="48" y="206"/>
                    </a:cxn>
                    <a:cxn ang="0">
                      <a:pos x="63" y="213"/>
                    </a:cxn>
                    <a:cxn ang="0">
                      <a:pos x="78" y="220"/>
                    </a:cxn>
                    <a:cxn ang="0">
                      <a:pos x="95" y="224"/>
                    </a:cxn>
                    <a:cxn ang="0">
                      <a:pos x="112" y="224"/>
                    </a:cxn>
                  </a:cxnLst>
                  <a:rect l="0" t="0" r="r" b="b"/>
                  <a:pathLst>
                    <a:path w="224" h="224">
                      <a:moveTo>
                        <a:pt x="112" y="224"/>
                      </a:moveTo>
                      <a:lnTo>
                        <a:pt x="117" y="224"/>
                      </a:lnTo>
                      <a:lnTo>
                        <a:pt x="123" y="224"/>
                      </a:lnTo>
                      <a:lnTo>
                        <a:pt x="129" y="224"/>
                      </a:lnTo>
                      <a:lnTo>
                        <a:pt x="134" y="223"/>
                      </a:lnTo>
                      <a:lnTo>
                        <a:pt x="140" y="221"/>
                      </a:lnTo>
                      <a:lnTo>
                        <a:pt x="145" y="220"/>
                      </a:lnTo>
                      <a:lnTo>
                        <a:pt x="151" y="218"/>
                      </a:lnTo>
                      <a:lnTo>
                        <a:pt x="156" y="216"/>
                      </a:lnTo>
                      <a:lnTo>
                        <a:pt x="161" y="213"/>
                      </a:lnTo>
                      <a:lnTo>
                        <a:pt x="165" y="212"/>
                      </a:lnTo>
                      <a:lnTo>
                        <a:pt x="170" y="209"/>
                      </a:lnTo>
                      <a:lnTo>
                        <a:pt x="175" y="206"/>
                      </a:lnTo>
                      <a:lnTo>
                        <a:pt x="179" y="202"/>
                      </a:lnTo>
                      <a:lnTo>
                        <a:pt x="184" y="199"/>
                      </a:lnTo>
                      <a:lnTo>
                        <a:pt x="187" y="196"/>
                      </a:lnTo>
                      <a:lnTo>
                        <a:pt x="192" y="192"/>
                      </a:lnTo>
                      <a:lnTo>
                        <a:pt x="195" y="188"/>
                      </a:lnTo>
                      <a:lnTo>
                        <a:pt x="198" y="184"/>
                      </a:lnTo>
                      <a:lnTo>
                        <a:pt x="203" y="179"/>
                      </a:lnTo>
                      <a:lnTo>
                        <a:pt x="206" y="176"/>
                      </a:lnTo>
                      <a:lnTo>
                        <a:pt x="207" y="171"/>
                      </a:lnTo>
                      <a:lnTo>
                        <a:pt x="210" y="167"/>
                      </a:lnTo>
                      <a:lnTo>
                        <a:pt x="214" y="162"/>
                      </a:lnTo>
                      <a:lnTo>
                        <a:pt x="215" y="156"/>
                      </a:lnTo>
                      <a:lnTo>
                        <a:pt x="218" y="151"/>
                      </a:lnTo>
                      <a:lnTo>
                        <a:pt x="220" y="146"/>
                      </a:lnTo>
                      <a:lnTo>
                        <a:pt x="221" y="140"/>
                      </a:lnTo>
                      <a:lnTo>
                        <a:pt x="221" y="135"/>
                      </a:lnTo>
                      <a:lnTo>
                        <a:pt x="223" y="129"/>
                      </a:lnTo>
                      <a:lnTo>
                        <a:pt x="224" y="125"/>
                      </a:lnTo>
                      <a:lnTo>
                        <a:pt x="224" y="118"/>
                      </a:lnTo>
                      <a:lnTo>
                        <a:pt x="224" y="112"/>
                      </a:lnTo>
                      <a:lnTo>
                        <a:pt x="224" y="107"/>
                      </a:lnTo>
                      <a:lnTo>
                        <a:pt x="224" y="101"/>
                      </a:lnTo>
                      <a:lnTo>
                        <a:pt x="223" y="95"/>
                      </a:lnTo>
                      <a:lnTo>
                        <a:pt x="221" y="90"/>
                      </a:lnTo>
                      <a:lnTo>
                        <a:pt x="221" y="84"/>
                      </a:lnTo>
                      <a:lnTo>
                        <a:pt x="220" y="79"/>
                      </a:lnTo>
                      <a:lnTo>
                        <a:pt x="218" y="73"/>
                      </a:lnTo>
                      <a:lnTo>
                        <a:pt x="215" y="69"/>
                      </a:lnTo>
                      <a:lnTo>
                        <a:pt x="214" y="64"/>
                      </a:lnTo>
                      <a:lnTo>
                        <a:pt x="210" y="59"/>
                      </a:lnTo>
                      <a:lnTo>
                        <a:pt x="207" y="55"/>
                      </a:lnTo>
                      <a:lnTo>
                        <a:pt x="206" y="50"/>
                      </a:lnTo>
                      <a:lnTo>
                        <a:pt x="203" y="45"/>
                      </a:lnTo>
                      <a:lnTo>
                        <a:pt x="198" y="40"/>
                      </a:lnTo>
                      <a:lnTo>
                        <a:pt x="195" y="37"/>
                      </a:lnTo>
                      <a:lnTo>
                        <a:pt x="192" y="33"/>
                      </a:lnTo>
                      <a:lnTo>
                        <a:pt x="187" y="30"/>
                      </a:lnTo>
                      <a:lnTo>
                        <a:pt x="184" y="26"/>
                      </a:lnTo>
                      <a:lnTo>
                        <a:pt x="179" y="22"/>
                      </a:lnTo>
                      <a:lnTo>
                        <a:pt x="175" y="19"/>
                      </a:lnTo>
                      <a:lnTo>
                        <a:pt x="170" y="16"/>
                      </a:lnTo>
                      <a:lnTo>
                        <a:pt x="165" y="14"/>
                      </a:lnTo>
                      <a:lnTo>
                        <a:pt x="161" y="11"/>
                      </a:lnTo>
                      <a:lnTo>
                        <a:pt x="156" y="9"/>
                      </a:lnTo>
                      <a:lnTo>
                        <a:pt x="151" y="6"/>
                      </a:lnTo>
                      <a:lnTo>
                        <a:pt x="145" y="5"/>
                      </a:lnTo>
                      <a:lnTo>
                        <a:pt x="140" y="3"/>
                      </a:lnTo>
                      <a:lnTo>
                        <a:pt x="134" y="2"/>
                      </a:lnTo>
                      <a:lnTo>
                        <a:pt x="129" y="2"/>
                      </a:lnTo>
                      <a:lnTo>
                        <a:pt x="123" y="0"/>
                      </a:lnTo>
                      <a:lnTo>
                        <a:pt x="117" y="0"/>
                      </a:lnTo>
                      <a:lnTo>
                        <a:pt x="112" y="0"/>
                      </a:lnTo>
                      <a:lnTo>
                        <a:pt x="106" y="0"/>
                      </a:lnTo>
                      <a:lnTo>
                        <a:pt x="100" y="0"/>
                      </a:lnTo>
                      <a:lnTo>
                        <a:pt x="95" y="2"/>
                      </a:lnTo>
                      <a:lnTo>
                        <a:pt x="89" y="2"/>
                      </a:lnTo>
                      <a:lnTo>
                        <a:pt x="84" y="3"/>
                      </a:lnTo>
                      <a:lnTo>
                        <a:pt x="78" y="5"/>
                      </a:lnTo>
                      <a:lnTo>
                        <a:pt x="73" y="6"/>
                      </a:lnTo>
                      <a:lnTo>
                        <a:pt x="69" y="9"/>
                      </a:lnTo>
                      <a:lnTo>
                        <a:pt x="63" y="11"/>
                      </a:lnTo>
                      <a:lnTo>
                        <a:pt x="58" y="14"/>
                      </a:lnTo>
                      <a:lnTo>
                        <a:pt x="53" y="16"/>
                      </a:lnTo>
                      <a:lnTo>
                        <a:pt x="48" y="19"/>
                      </a:lnTo>
                      <a:lnTo>
                        <a:pt x="45" y="22"/>
                      </a:lnTo>
                      <a:lnTo>
                        <a:pt x="41" y="26"/>
                      </a:lnTo>
                      <a:lnTo>
                        <a:pt x="36" y="30"/>
                      </a:lnTo>
                      <a:lnTo>
                        <a:pt x="33" y="33"/>
                      </a:lnTo>
                      <a:lnTo>
                        <a:pt x="28" y="37"/>
                      </a:lnTo>
                      <a:lnTo>
                        <a:pt x="25" y="40"/>
                      </a:lnTo>
                      <a:lnTo>
                        <a:pt x="22" y="45"/>
                      </a:lnTo>
                      <a:lnTo>
                        <a:pt x="19" y="50"/>
                      </a:lnTo>
                      <a:lnTo>
                        <a:pt x="16" y="55"/>
                      </a:lnTo>
                      <a:lnTo>
                        <a:pt x="13" y="59"/>
                      </a:lnTo>
                      <a:lnTo>
                        <a:pt x="11" y="64"/>
                      </a:lnTo>
                      <a:lnTo>
                        <a:pt x="8" y="69"/>
                      </a:lnTo>
                      <a:lnTo>
                        <a:pt x="6" y="73"/>
                      </a:lnTo>
                      <a:lnTo>
                        <a:pt x="5" y="79"/>
                      </a:lnTo>
                      <a:lnTo>
                        <a:pt x="3" y="84"/>
                      </a:lnTo>
                      <a:lnTo>
                        <a:pt x="2" y="90"/>
                      </a:lnTo>
                      <a:lnTo>
                        <a:pt x="2" y="95"/>
                      </a:lnTo>
                      <a:lnTo>
                        <a:pt x="0" y="101"/>
                      </a:lnTo>
                      <a:lnTo>
                        <a:pt x="0" y="107"/>
                      </a:lnTo>
                      <a:lnTo>
                        <a:pt x="0" y="112"/>
                      </a:lnTo>
                      <a:lnTo>
                        <a:pt x="0" y="118"/>
                      </a:lnTo>
                      <a:lnTo>
                        <a:pt x="0" y="125"/>
                      </a:lnTo>
                      <a:lnTo>
                        <a:pt x="2" y="129"/>
                      </a:lnTo>
                      <a:lnTo>
                        <a:pt x="2" y="135"/>
                      </a:lnTo>
                      <a:lnTo>
                        <a:pt x="3" y="140"/>
                      </a:lnTo>
                      <a:lnTo>
                        <a:pt x="5" y="146"/>
                      </a:lnTo>
                      <a:lnTo>
                        <a:pt x="6" y="151"/>
                      </a:lnTo>
                      <a:lnTo>
                        <a:pt x="8" y="156"/>
                      </a:lnTo>
                      <a:lnTo>
                        <a:pt x="11" y="162"/>
                      </a:lnTo>
                      <a:lnTo>
                        <a:pt x="13" y="167"/>
                      </a:lnTo>
                      <a:lnTo>
                        <a:pt x="16" y="171"/>
                      </a:lnTo>
                      <a:lnTo>
                        <a:pt x="19" y="176"/>
                      </a:lnTo>
                      <a:lnTo>
                        <a:pt x="22" y="179"/>
                      </a:lnTo>
                      <a:lnTo>
                        <a:pt x="25" y="184"/>
                      </a:lnTo>
                      <a:lnTo>
                        <a:pt x="28" y="188"/>
                      </a:lnTo>
                      <a:lnTo>
                        <a:pt x="33" y="192"/>
                      </a:lnTo>
                      <a:lnTo>
                        <a:pt x="36" y="196"/>
                      </a:lnTo>
                      <a:lnTo>
                        <a:pt x="41" y="199"/>
                      </a:lnTo>
                      <a:lnTo>
                        <a:pt x="45" y="202"/>
                      </a:lnTo>
                      <a:lnTo>
                        <a:pt x="48" y="206"/>
                      </a:lnTo>
                      <a:lnTo>
                        <a:pt x="53" y="209"/>
                      </a:lnTo>
                      <a:lnTo>
                        <a:pt x="58" y="212"/>
                      </a:lnTo>
                      <a:lnTo>
                        <a:pt x="63" y="213"/>
                      </a:lnTo>
                      <a:lnTo>
                        <a:pt x="69" y="216"/>
                      </a:lnTo>
                      <a:lnTo>
                        <a:pt x="73" y="218"/>
                      </a:lnTo>
                      <a:lnTo>
                        <a:pt x="78" y="220"/>
                      </a:lnTo>
                      <a:lnTo>
                        <a:pt x="84" y="221"/>
                      </a:lnTo>
                      <a:lnTo>
                        <a:pt x="89" y="223"/>
                      </a:lnTo>
                      <a:lnTo>
                        <a:pt x="95" y="224"/>
                      </a:lnTo>
                      <a:lnTo>
                        <a:pt x="100" y="224"/>
                      </a:lnTo>
                      <a:lnTo>
                        <a:pt x="106" y="224"/>
                      </a:lnTo>
                      <a:lnTo>
                        <a:pt x="112" y="224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5" name="Freeform 823"/>
                <p:cNvSpPr>
                  <a:spLocks/>
                </p:cNvSpPr>
                <p:nvPr/>
              </p:nvSpPr>
              <p:spPr bwMode="auto">
                <a:xfrm>
                  <a:off x="6472238" y="1518684"/>
                  <a:ext cx="288925" cy="574437"/>
                </a:xfrm>
                <a:custGeom>
                  <a:avLst/>
                  <a:gdLst/>
                  <a:ahLst/>
                  <a:cxnLst>
                    <a:cxn ang="0">
                      <a:pos x="188" y="472"/>
                    </a:cxn>
                    <a:cxn ang="0">
                      <a:pos x="188" y="788"/>
                    </a:cxn>
                    <a:cxn ang="0">
                      <a:pos x="65" y="788"/>
                    </a:cxn>
                    <a:cxn ang="0">
                      <a:pos x="114" y="757"/>
                    </a:cxn>
                    <a:cxn ang="0">
                      <a:pos x="83" y="431"/>
                    </a:cxn>
                    <a:cxn ang="0">
                      <a:pos x="28" y="431"/>
                    </a:cxn>
                    <a:cxn ang="0">
                      <a:pos x="0" y="75"/>
                    </a:cxn>
                    <a:cxn ang="0">
                      <a:pos x="114" y="19"/>
                    </a:cxn>
                    <a:cxn ang="0">
                      <a:pos x="148" y="0"/>
                    </a:cxn>
                    <a:cxn ang="0">
                      <a:pos x="198" y="308"/>
                    </a:cxn>
                    <a:cxn ang="0">
                      <a:pos x="248" y="0"/>
                    </a:cxn>
                    <a:cxn ang="0">
                      <a:pos x="282" y="19"/>
                    </a:cxn>
                    <a:cxn ang="0">
                      <a:pos x="394" y="75"/>
                    </a:cxn>
                    <a:cxn ang="0">
                      <a:pos x="366" y="431"/>
                    </a:cxn>
                    <a:cxn ang="0">
                      <a:pos x="311" y="431"/>
                    </a:cxn>
                    <a:cxn ang="0">
                      <a:pos x="282" y="757"/>
                    </a:cxn>
                    <a:cxn ang="0">
                      <a:pos x="329" y="788"/>
                    </a:cxn>
                    <a:cxn ang="0">
                      <a:pos x="210" y="788"/>
                    </a:cxn>
                    <a:cxn ang="0">
                      <a:pos x="210" y="472"/>
                    </a:cxn>
                    <a:cxn ang="0">
                      <a:pos x="188" y="472"/>
                    </a:cxn>
                  </a:cxnLst>
                  <a:rect l="0" t="0" r="r" b="b"/>
                  <a:pathLst>
                    <a:path w="394" h="788">
                      <a:moveTo>
                        <a:pt x="188" y="472"/>
                      </a:moveTo>
                      <a:lnTo>
                        <a:pt x="188" y="788"/>
                      </a:lnTo>
                      <a:lnTo>
                        <a:pt x="65" y="788"/>
                      </a:lnTo>
                      <a:lnTo>
                        <a:pt x="114" y="757"/>
                      </a:lnTo>
                      <a:lnTo>
                        <a:pt x="83" y="431"/>
                      </a:lnTo>
                      <a:lnTo>
                        <a:pt x="28" y="431"/>
                      </a:lnTo>
                      <a:lnTo>
                        <a:pt x="0" y="75"/>
                      </a:lnTo>
                      <a:lnTo>
                        <a:pt x="114" y="19"/>
                      </a:lnTo>
                      <a:lnTo>
                        <a:pt x="148" y="0"/>
                      </a:lnTo>
                      <a:lnTo>
                        <a:pt x="198" y="308"/>
                      </a:lnTo>
                      <a:lnTo>
                        <a:pt x="248" y="0"/>
                      </a:lnTo>
                      <a:lnTo>
                        <a:pt x="282" y="19"/>
                      </a:lnTo>
                      <a:lnTo>
                        <a:pt x="394" y="75"/>
                      </a:lnTo>
                      <a:lnTo>
                        <a:pt x="366" y="431"/>
                      </a:lnTo>
                      <a:lnTo>
                        <a:pt x="311" y="431"/>
                      </a:lnTo>
                      <a:lnTo>
                        <a:pt x="282" y="757"/>
                      </a:lnTo>
                      <a:lnTo>
                        <a:pt x="329" y="788"/>
                      </a:lnTo>
                      <a:lnTo>
                        <a:pt x="210" y="788"/>
                      </a:lnTo>
                      <a:lnTo>
                        <a:pt x="210" y="472"/>
                      </a:lnTo>
                      <a:lnTo>
                        <a:pt x="188" y="472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6" name="Freeform 824"/>
                <p:cNvSpPr>
                  <a:spLocks/>
                </p:cNvSpPr>
                <p:nvPr/>
              </p:nvSpPr>
              <p:spPr bwMode="auto">
                <a:xfrm>
                  <a:off x="6600883" y="1543330"/>
                  <a:ext cx="33743" cy="15356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31"/>
                    </a:cxn>
                    <a:cxn ang="0">
                      <a:pos x="4" y="86"/>
                    </a:cxn>
                    <a:cxn ang="0">
                      <a:pos x="22" y="214"/>
                    </a:cxn>
                    <a:cxn ang="0">
                      <a:pos x="42" y="86"/>
                    </a:cxn>
                    <a:cxn ang="0">
                      <a:pos x="25" y="31"/>
                    </a:cxn>
                    <a:cxn ang="0">
                      <a:pos x="47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7" h="214">
                      <a:moveTo>
                        <a:pt x="0" y="0"/>
                      </a:moveTo>
                      <a:lnTo>
                        <a:pt x="19" y="31"/>
                      </a:lnTo>
                      <a:lnTo>
                        <a:pt x="4" y="86"/>
                      </a:lnTo>
                      <a:lnTo>
                        <a:pt x="22" y="214"/>
                      </a:lnTo>
                      <a:lnTo>
                        <a:pt x="42" y="86"/>
                      </a:lnTo>
                      <a:lnTo>
                        <a:pt x="25" y="31"/>
                      </a:lnTo>
                      <a:lnTo>
                        <a:pt x="4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72" name="Text Box 940"/>
              <p:cNvSpPr txBox="1">
                <a:spLocks noChangeArrowheads="1"/>
              </p:cNvSpPr>
              <p:nvPr/>
            </p:nvSpPr>
            <p:spPr bwMode="auto">
              <a:xfrm>
                <a:off x="3218931" y="3283637"/>
                <a:ext cx="30946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0" tIns="0" rIns="0" bIns="0"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en-US" sz="1400" b="1" dirty="0" smtClean="0">
                    <a:solidFill>
                      <a:srgbClr val="00CC00"/>
                    </a:solidFill>
                    <a:latin typeface="Lucida Fax" pitchFamily="18" charset="0"/>
                    <a:cs typeface="Times New Roman" pitchFamily="18" charset="0"/>
                  </a:rPr>
                  <a:t>a</a:t>
                </a:r>
                <a:r>
                  <a:rPr lang="en-US" sz="2000" b="1" baseline="-25000" dirty="0" smtClean="0">
                    <a:solidFill>
                      <a:srgbClr val="00CC00"/>
                    </a:solidFill>
                    <a:latin typeface="Lucida Fax" pitchFamily="18" charset="0"/>
                    <a:cs typeface="Times New Roman" pitchFamily="18" charset="0"/>
                  </a:rPr>
                  <a:t>3</a:t>
                </a:r>
                <a:endParaRPr lang="en-GB" sz="2000" b="1" baseline="-25000" dirty="0">
                  <a:solidFill>
                    <a:srgbClr val="00CC00"/>
                  </a:solidFill>
                  <a:latin typeface="Lucida Fax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51" name="Straight Connector 50"/>
            <p:cNvCxnSpPr/>
            <p:nvPr/>
          </p:nvCxnSpPr>
          <p:spPr>
            <a:xfrm>
              <a:off x="4467225" y="885825"/>
              <a:ext cx="0" cy="46958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TextBox 149"/>
            <p:cNvSpPr txBox="1"/>
            <p:nvPr/>
          </p:nvSpPr>
          <p:spPr>
            <a:xfrm>
              <a:off x="5644657" y="5507998"/>
              <a:ext cx="24502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10 agents with 3 types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831078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92369" y="120099"/>
            <a:ext cx="841423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Agent-type Representation (continued…)</a:t>
            </a:r>
            <a:endParaRPr lang="en-GB" sz="22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150" name="Text Box 2"/>
          <p:cNvSpPr txBox="1">
            <a:spLocks noChangeArrowheads="1"/>
          </p:cNvSpPr>
          <p:nvPr/>
        </p:nvSpPr>
        <p:spPr bwMode="auto">
          <a:xfrm>
            <a:off x="463794" y="1214604"/>
            <a:ext cx="815740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95250"/>
            <a:r>
              <a:rPr lang="en-GB" sz="2200" b="1" dirty="0" smtClean="0">
                <a:solidFill>
                  <a:srgbClr val="00007D"/>
                </a:solidFill>
                <a:cs typeface="Times New Roman" pitchFamily="18" charset="0"/>
              </a:rPr>
              <a:t>Formally:</a:t>
            </a:r>
          </a:p>
          <a:p>
            <a:pPr marL="95250"/>
            <a:endParaRPr lang="en-GB" sz="1000" dirty="0" smtClean="0">
              <a:solidFill>
                <a:srgbClr val="00007D"/>
              </a:solidFill>
              <a:cs typeface="Times New Roman" pitchFamily="18" charset="0"/>
            </a:endParaRPr>
          </a:p>
          <a:p>
            <a:pPr marL="95250"/>
            <a:r>
              <a:rPr lang="en-GB" sz="2200" dirty="0" smtClean="0">
                <a:solidFill>
                  <a:srgbClr val="00007D"/>
                </a:solidFill>
                <a:cs typeface="Times New Roman" pitchFamily="18" charset="0"/>
              </a:rPr>
              <a:t>The set of agents is partitioned into subsets 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2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sz="2200" dirty="0" smtClean="0">
                <a:solidFill>
                  <a:srgbClr val="FF0000"/>
                </a:solidFill>
                <a:cs typeface="Times New Roman" pitchFamily="18" charset="0"/>
              </a:rPr>
              <a:t>, …, 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2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sz="2200" dirty="0" smtClean="0">
                <a:solidFill>
                  <a:srgbClr val="00007D"/>
                </a:solidFill>
                <a:cs typeface="Times New Roman" pitchFamily="18" charset="0"/>
              </a:rPr>
              <a:t>, each subset is called a </a:t>
            </a:r>
            <a:r>
              <a:rPr lang="en-GB" sz="2200" b="1" dirty="0" smtClean="0">
                <a:solidFill>
                  <a:srgbClr val="00007D"/>
                </a:solidFill>
                <a:cs typeface="Times New Roman" pitchFamily="18" charset="0"/>
              </a:rPr>
              <a:t>type</a:t>
            </a:r>
            <a:r>
              <a:rPr lang="en-GB" sz="2200" dirty="0" smtClean="0">
                <a:solidFill>
                  <a:srgbClr val="00007D"/>
                </a:solidFill>
                <a:cs typeface="Times New Roman" pitchFamily="18" charset="0"/>
              </a:rPr>
              <a:t>:</a:t>
            </a:r>
          </a:p>
          <a:p>
            <a:pPr marL="95250"/>
            <a:endParaRPr lang="en-GB" sz="1000" dirty="0" smtClean="0">
              <a:solidFill>
                <a:srgbClr val="00007D"/>
              </a:solidFill>
              <a:cs typeface="Times New Roman" pitchFamily="18" charset="0"/>
            </a:endParaRPr>
          </a:p>
          <a:p>
            <a:pPr marL="438150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007D"/>
                </a:solidFill>
                <a:cs typeface="Times New Roman" pitchFamily="18" charset="0"/>
              </a:rPr>
              <a:t>for any type, 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2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200" dirty="0" smtClean="0">
                <a:solidFill>
                  <a:srgbClr val="00007D"/>
                </a:solidFill>
                <a:cs typeface="Times New Roman" pitchFamily="18" charset="0"/>
              </a:rPr>
              <a:t>, every two agents in 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2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200" dirty="0" smtClean="0">
                <a:solidFill>
                  <a:srgbClr val="00007D"/>
                </a:solidFill>
                <a:cs typeface="Times New Roman" pitchFamily="18" charset="0"/>
              </a:rPr>
              <a:t> make the same contribution to any coalition that they join, i.e.,</a:t>
            </a:r>
          </a:p>
          <a:p>
            <a:pPr marL="95250"/>
            <a:endParaRPr lang="en-GB" sz="2200" dirty="0" smtClean="0">
              <a:solidFill>
                <a:srgbClr val="00007D"/>
              </a:solidFill>
              <a:cs typeface="Times New Roman" pitchFamily="18" charset="0"/>
            </a:endParaRPr>
          </a:p>
          <a:p>
            <a:pPr marL="552450" lvl="1"/>
            <a:r>
              <a:rPr lang="en-GB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∀</a:t>
            </a:r>
            <a:r>
              <a:rPr lang="en-GB" sz="28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800" i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GB" sz="2800" dirty="0" err="1" smtClean="0">
                <a:solidFill>
                  <a:srgbClr val="FF0000"/>
                </a:solidFill>
                <a:cs typeface="Times New Roman" pitchFamily="18" charset="0"/>
              </a:rPr>
              <a:t>,</a:t>
            </a:r>
            <a:r>
              <a:rPr lang="en-GB" sz="28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800" i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GB" sz="28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GB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∈ </a:t>
            </a:r>
            <a:r>
              <a:rPr lang="en-GB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8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800" dirty="0" smtClean="0">
                <a:solidFill>
                  <a:srgbClr val="FF0000"/>
                </a:solidFill>
                <a:cs typeface="Times New Roman" pitchFamily="18" charset="0"/>
              </a:rPr>
              <a:t>,  </a:t>
            </a:r>
            <a:r>
              <a:rPr lang="en-GB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∀</a:t>
            </a:r>
            <a:r>
              <a:rPr lang="en-GB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800" dirty="0" smtClean="0">
                <a:solidFill>
                  <a:srgbClr val="FF0000"/>
                </a:solidFill>
                <a:cs typeface="Times New Roman" pitchFamily="18" charset="0"/>
              </a:rPr>
              <a:t>: </a:t>
            </a:r>
            <a:r>
              <a:rPr lang="en-GB" sz="28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800" i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800" dirty="0" err="1" smtClean="0">
                <a:solidFill>
                  <a:srgbClr val="FF0000"/>
                </a:solidFill>
                <a:cs typeface="Times New Roman" pitchFamily="18" charset="0"/>
              </a:rPr>
              <a:t>,</a:t>
            </a:r>
            <a:r>
              <a:rPr lang="en-GB" sz="28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800" i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GB" sz="28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GB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∉ </a:t>
            </a:r>
            <a:r>
              <a:rPr lang="en-GB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800" dirty="0" smtClean="0">
                <a:solidFill>
                  <a:srgbClr val="FF0000"/>
                </a:solidFill>
                <a:cs typeface="Times New Roman" pitchFamily="18" charset="0"/>
              </a:rPr>
              <a:t>,  </a:t>
            </a:r>
            <a:r>
              <a:rPr lang="en-GB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GB" sz="2800" dirty="0" smtClean="0">
                <a:solidFill>
                  <a:srgbClr val="FF0000"/>
                </a:solidFill>
                <a:cs typeface="Times New Roman" pitchFamily="18" charset="0"/>
              </a:rPr>
              <a:t>(</a:t>
            </a:r>
            <a:r>
              <a:rPr lang="en-GB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8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GB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∪ </a:t>
            </a:r>
            <a:r>
              <a:rPr lang="en-GB" sz="2800" dirty="0" smtClean="0">
                <a:solidFill>
                  <a:srgbClr val="FF0000"/>
                </a:solidFill>
                <a:cs typeface="Times New Roman" pitchFamily="18" charset="0"/>
              </a:rPr>
              <a:t>{</a:t>
            </a:r>
            <a:r>
              <a:rPr lang="en-GB" sz="28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800" i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GB" sz="2800" dirty="0" smtClean="0">
                <a:solidFill>
                  <a:srgbClr val="FF0000"/>
                </a:solidFill>
                <a:cs typeface="Times New Roman" pitchFamily="18" charset="0"/>
              </a:rPr>
              <a:t>}) = </a:t>
            </a:r>
            <a:r>
              <a:rPr lang="en-GB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GB" sz="2800" dirty="0" smtClean="0">
                <a:solidFill>
                  <a:srgbClr val="FF0000"/>
                </a:solidFill>
                <a:cs typeface="Times New Roman" pitchFamily="18" charset="0"/>
              </a:rPr>
              <a:t>(</a:t>
            </a:r>
            <a:r>
              <a:rPr lang="en-GB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8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GB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∪ </a:t>
            </a:r>
            <a:r>
              <a:rPr lang="en-GB" sz="2800" dirty="0" smtClean="0">
                <a:solidFill>
                  <a:srgbClr val="FF0000"/>
                </a:solidFill>
                <a:cs typeface="Times New Roman" pitchFamily="18" charset="0"/>
              </a:rPr>
              <a:t>{</a:t>
            </a:r>
            <a:r>
              <a:rPr lang="en-GB" sz="28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800" i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GB" sz="2800" dirty="0" smtClean="0">
                <a:solidFill>
                  <a:srgbClr val="FF0000"/>
                </a:solidFill>
                <a:cs typeface="Times New Roman" pitchFamily="18" charset="0"/>
              </a:rPr>
              <a:t>})</a:t>
            </a:r>
            <a:endParaRPr lang="en-GB" sz="2200" dirty="0">
              <a:solidFill>
                <a:srgbClr val="00007D"/>
              </a:solidFill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00875" y="1061430"/>
            <a:ext cx="119062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 smtClean="0"/>
              <a:t>the number of types</a:t>
            </a:r>
            <a:endParaRPr lang="en-GB" dirty="0"/>
          </a:p>
        </p:txBody>
      </p:sp>
      <p:cxnSp>
        <p:nvCxnSpPr>
          <p:cNvPr id="239" name="Straight Arrow Connector 238"/>
          <p:cNvCxnSpPr/>
          <p:nvPr/>
        </p:nvCxnSpPr>
        <p:spPr>
          <a:xfrm flipH="1">
            <a:off x="6734176" y="1476375"/>
            <a:ext cx="361949" cy="28575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3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92369" y="120099"/>
            <a:ext cx="841423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Agent-type Representation (continued…)</a:t>
            </a:r>
            <a:endParaRPr lang="en-GB" sz="22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150" name="Text Box 2"/>
          <p:cNvSpPr txBox="1">
            <a:spLocks noChangeArrowheads="1"/>
          </p:cNvSpPr>
          <p:nvPr/>
        </p:nvSpPr>
        <p:spPr bwMode="auto">
          <a:xfrm>
            <a:off x="262695" y="728829"/>
            <a:ext cx="864391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95250"/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A </a:t>
            </a:r>
            <a:r>
              <a:rPr lang="en-GB" sz="2000" b="1" dirty="0" smtClean="0">
                <a:solidFill>
                  <a:srgbClr val="00007D"/>
                </a:solidFill>
                <a:cs typeface="Times New Roman" pitchFamily="18" charset="0"/>
              </a:rPr>
              <a:t>coalition</a:t>
            </a:r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 is defined by the </a:t>
            </a:r>
            <a:r>
              <a:rPr lang="en-GB" sz="2000" b="1" i="1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number of agents </a:t>
            </a:r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of each type that it contains.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648199" y="1694377"/>
            <a:ext cx="4200525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In the agent-type representation, we deal with “</a:t>
            </a:r>
            <a:r>
              <a:rPr lang="en-GB" sz="2000" i="1" u="sng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coalition-types</a:t>
            </a:r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”, e.g.</a:t>
            </a:r>
          </a:p>
          <a:p>
            <a:pPr algn="ctr"/>
            <a:endParaRPr lang="en-GB" sz="1000" dirty="0" smtClean="0">
              <a:solidFill>
                <a:srgbClr val="FF0000"/>
              </a:solidFill>
              <a:latin typeface="Cambria Math"/>
              <a:ea typeface="Cambria Math"/>
            </a:endParaRPr>
          </a:p>
          <a:p>
            <a:pPr algn="ctr"/>
            <a:r>
              <a:rPr lang="el-GR" sz="2000" dirty="0" smtClean="0">
                <a:solidFill>
                  <a:srgbClr val="FF0000"/>
                </a:solidFill>
                <a:latin typeface="Cambria Math"/>
                <a:ea typeface="Cambria Math"/>
              </a:rPr>
              <a:t>ψ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>
                <a:solidFill>
                  <a:srgbClr val="FF0000"/>
                </a:solidFill>
              </a:rPr>
              <a:t>= </a:t>
            </a:r>
            <a:r>
              <a:rPr lang="en-GB" sz="2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〈 </a:t>
            </a:r>
            <a:r>
              <a:rPr lang="en-GB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GB" sz="2000" i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,…, </a:t>
            </a:r>
            <a:r>
              <a:rPr lang="en-GB" sz="20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GB" sz="2000" i="1" baseline="30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sz="2000" i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〉</a:t>
            </a:r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530469" y="1700378"/>
            <a:ext cx="3336681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In the general case, we deal with “</a:t>
            </a:r>
            <a:r>
              <a:rPr lang="en-GB" sz="2000" i="1" u="sng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coalitions</a:t>
            </a:r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”, e.g.,</a:t>
            </a:r>
          </a:p>
          <a:p>
            <a:endParaRPr lang="en-GB" sz="1000" dirty="0" smtClean="0">
              <a:solidFill>
                <a:srgbClr val="00007D"/>
              </a:solidFill>
              <a:cs typeface="Times New Roman" pitchFamily="18" charset="0"/>
            </a:endParaRPr>
          </a:p>
          <a:p>
            <a:pPr algn="ctr"/>
            <a:r>
              <a:rPr lang="en-GB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en-GB" sz="2000" dirty="0" smtClean="0">
                <a:solidFill>
                  <a:srgbClr val="FF0000"/>
                </a:solidFill>
                <a:cs typeface="Times New Roman" pitchFamily="18" charset="0"/>
              </a:rPr>
              <a:t>= { </a:t>
            </a:r>
            <a:r>
              <a:rPr lang="en-GB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000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GB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,a</a:t>
            </a:r>
            <a:r>
              <a:rPr lang="en-GB" sz="2000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GB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,a</a:t>
            </a:r>
            <a:r>
              <a:rPr lang="en-GB" sz="2000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GB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,a</a:t>
            </a:r>
            <a:r>
              <a:rPr lang="en-GB" sz="2000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en-GB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,a</a:t>
            </a:r>
            <a:r>
              <a:rPr lang="en-GB" sz="2000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GB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solidFill>
                  <a:srgbClr val="FF0000"/>
                </a:solidFill>
                <a:cs typeface="Times New Roman" pitchFamily="18" charset="0"/>
              </a:rPr>
              <a:t>}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15125" y="2941093"/>
            <a:ext cx="206692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 smtClean="0"/>
              <a:t>the number of coalition members that are of type </a:t>
            </a:r>
            <a:r>
              <a:rPr lang="en-GB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GB" baseline="30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6600826" y="2819401"/>
            <a:ext cx="409574" cy="34782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229100" y="1581150"/>
            <a:ext cx="0" cy="22004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352425" y="4214979"/>
            <a:ext cx="8535133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000" b="1" u="sng" dirty="0" smtClean="0">
                <a:solidFill>
                  <a:srgbClr val="00007D"/>
                </a:solidFill>
                <a:cs typeface="Times New Roman" pitchFamily="18" charset="0"/>
              </a:rPr>
              <a:t>Note:</a:t>
            </a:r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 the number of possible “</a:t>
            </a:r>
            <a:r>
              <a:rPr lang="en-GB" sz="2000" i="1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coalition types</a:t>
            </a:r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” is </a:t>
            </a:r>
            <a:r>
              <a:rPr lang="en-GB" sz="2000" dirty="0">
                <a:solidFill>
                  <a:srgbClr val="FF0000"/>
                </a:solidFill>
                <a:cs typeface="Times New Roman" pitchFamily="18" charset="0"/>
              </a:rPr>
              <a:t>O(</a:t>
            </a:r>
            <a:r>
              <a:rPr lang="en-GB" sz="2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|A|</a:t>
            </a:r>
            <a:r>
              <a:rPr lang="en-GB" sz="2000" i="1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GB" sz="2000" dirty="0" smtClean="0">
                <a:solidFill>
                  <a:srgbClr val="FF0000"/>
                </a:solidFill>
                <a:cs typeface="Times New Roman" pitchFamily="18" charset="0"/>
              </a:rPr>
              <a:t>)</a:t>
            </a:r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., because:  </a:t>
            </a:r>
          </a:p>
          <a:p>
            <a:endParaRPr lang="en-GB" sz="2000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algn="ctr"/>
            <a:r>
              <a:rPr lang="en-GB" sz="2000" dirty="0" smtClean="0">
                <a:solidFill>
                  <a:srgbClr val="FF0000"/>
                </a:solidFill>
                <a:cs typeface="Times New Roman" pitchFamily="18" charset="0"/>
              </a:rPr>
              <a:t>(|</a:t>
            </a:r>
            <a:r>
              <a:rPr lang="en-GB" sz="2000" dirty="0">
                <a:solidFill>
                  <a:srgbClr val="FF0000"/>
                </a:solidFill>
                <a:cs typeface="Times New Roman" pitchFamily="18" charset="0"/>
              </a:rPr>
              <a:t>A</a:t>
            </a:r>
            <a:r>
              <a:rPr lang="en-GB" sz="2000" baseline="30000" dirty="0">
                <a:solidFill>
                  <a:srgbClr val="FF0000"/>
                </a:solidFill>
                <a:cs typeface="Times New Roman" pitchFamily="18" charset="0"/>
              </a:rPr>
              <a:t>1</a:t>
            </a:r>
            <a:r>
              <a:rPr lang="en-GB" sz="2000" dirty="0">
                <a:solidFill>
                  <a:srgbClr val="FF0000"/>
                </a:solidFill>
                <a:cs typeface="Times New Roman" pitchFamily="18" charset="0"/>
              </a:rPr>
              <a:t>|+1) x … x (|A</a:t>
            </a:r>
            <a:r>
              <a:rPr lang="en-GB" sz="2000" baseline="30000" dirty="0">
                <a:solidFill>
                  <a:srgbClr val="FF0000"/>
                </a:solidFill>
                <a:cs typeface="Times New Roman" pitchFamily="18" charset="0"/>
              </a:rPr>
              <a:t>T</a:t>
            </a:r>
            <a:r>
              <a:rPr lang="en-GB" sz="2000" dirty="0">
                <a:solidFill>
                  <a:srgbClr val="FF0000"/>
                </a:solidFill>
                <a:cs typeface="Times New Roman" pitchFamily="18" charset="0"/>
              </a:rPr>
              <a:t>|+1) &lt; |A|</a:t>
            </a:r>
            <a:r>
              <a:rPr lang="en-GB" sz="2000" baseline="30000" dirty="0">
                <a:solidFill>
                  <a:srgbClr val="FF0000"/>
                </a:solidFill>
                <a:cs typeface="Times New Roman" pitchFamily="18" charset="0"/>
              </a:rPr>
              <a:t>T</a:t>
            </a:r>
          </a:p>
          <a:p>
            <a:endParaRPr lang="en-GB" sz="2000" dirty="0" smtClean="0">
              <a:solidFill>
                <a:srgbClr val="00007D"/>
              </a:solidFill>
              <a:cs typeface="Times New Roman" pitchFamily="18" charset="0"/>
            </a:endParaRPr>
          </a:p>
          <a:p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So, instead of defining a value </a:t>
            </a:r>
            <a:r>
              <a:rPr lang="en-GB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v(C)</a:t>
            </a:r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 for every “</a:t>
            </a:r>
            <a:r>
              <a:rPr lang="en-GB" sz="2000" i="1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coalition</a:t>
            </a:r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” (which are </a:t>
            </a:r>
            <a:r>
              <a:rPr lang="en-GB" sz="2000" dirty="0">
                <a:solidFill>
                  <a:srgbClr val="FF0000"/>
                </a:solidFill>
                <a:cs typeface="Times New Roman" pitchFamily="18" charset="0"/>
              </a:rPr>
              <a:t>2</a:t>
            </a:r>
            <a:r>
              <a:rPr lang="en-GB" sz="2000" baseline="30000" dirty="0">
                <a:solidFill>
                  <a:srgbClr val="FF0000"/>
                </a:solidFill>
                <a:cs typeface="Times New Roman" pitchFamily="18" charset="0"/>
              </a:rPr>
              <a:t>|A</a:t>
            </a:r>
            <a:r>
              <a:rPr lang="en-GB" sz="2000" baseline="30000" dirty="0" smtClean="0">
                <a:solidFill>
                  <a:srgbClr val="FF0000"/>
                </a:solidFill>
                <a:cs typeface="Times New Roman" pitchFamily="18" charset="0"/>
              </a:rPr>
              <a:t>|</a:t>
            </a:r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 in total), we define a value </a:t>
            </a:r>
            <a:r>
              <a:rPr lang="en-GB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GB" sz="2000" baseline="30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sz="2000" dirty="0" smtClean="0">
                <a:solidFill>
                  <a:srgbClr val="FF0000"/>
                </a:solidFill>
                <a:latin typeface="Cambria Math"/>
                <a:ea typeface="Cambria Math"/>
              </a:rPr>
              <a:t>ψ</a:t>
            </a:r>
            <a:r>
              <a:rPr lang="en-GB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for every “</a:t>
            </a:r>
            <a:r>
              <a:rPr lang="en-GB" sz="2000" i="1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coalition type</a:t>
            </a:r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” (which are </a:t>
            </a:r>
            <a:r>
              <a:rPr lang="en-GB" sz="2000" dirty="0">
                <a:solidFill>
                  <a:srgbClr val="FF0000"/>
                </a:solidFill>
                <a:cs typeface="Times New Roman" pitchFamily="18" charset="0"/>
              </a:rPr>
              <a:t>O(</a:t>
            </a:r>
            <a:r>
              <a:rPr lang="en-GB" sz="2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|A|</a:t>
            </a:r>
            <a:r>
              <a:rPr lang="en-GB" sz="2000" i="1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GB" sz="2000" dirty="0" smtClean="0">
                <a:solidFill>
                  <a:srgbClr val="FF0000"/>
                </a:solidFill>
                <a:cs typeface="Times New Roman" pitchFamily="18" charset="0"/>
              </a:rPr>
              <a:t>)</a:t>
            </a:r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 in total). This number is </a:t>
            </a:r>
            <a:r>
              <a:rPr lang="en-GB" sz="2000" b="1" dirty="0" smtClean="0">
                <a:solidFill>
                  <a:srgbClr val="00007D"/>
                </a:solidFill>
                <a:cs typeface="Times New Roman" pitchFamily="18" charset="0"/>
              </a:rPr>
              <a:t>polynomial</a:t>
            </a:r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 in the number of agents</a:t>
            </a:r>
            <a:endParaRPr lang="en-GB" sz="2000" baseline="30000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733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92369" y="120099"/>
            <a:ext cx="841423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Agent-type Representation (continued…)</a:t>
            </a:r>
            <a:endParaRPr lang="en-GB" sz="22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150" name="Text Box 2"/>
          <p:cNvSpPr txBox="1">
            <a:spLocks noChangeArrowheads="1"/>
          </p:cNvSpPr>
          <p:nvPr/>
        </p:nvSpPr>
        <p:spPr bwMode="auto">
          <a:xfrm>
            <a:off x="396045" y="882539"/>
            <a:ext cx="8357429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95250"/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Given a </a:t>
            </a:r>
            <a:r>
              <a:rPr lang="en-GB" sz="2000" i="1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coalition-type,</a:t>
            </a:r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 </a:t>
            </a:r>
            <a:r>
              <a:rPr lang="el-GR" sz="2000" dirty="0">
                <a:solidFill>
                  <a:srgbClr val="FF0000"/>
                </a:solidFill>
                <a:latin typeface="Cambria Math"/>
                <a:ea typeface="Cambria Math"/>
              </a:rPr>
              <a:t>ψ</a:t>
            </a:r>
            <a:r>
              <a:rPr lang="en-GB" sz="2000" dirty="0">
                <a:solidFill>
                  <a:srgbClr val="FF0000"/>
                </a:solidFill>
              </a:rPr>
              <a:t> = </a:t>
            </a:r>
            <a:r>
              <a:rPr lang="en-GB" sz="20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〈 </a:t>
            </a:r>
            <a:r>
              <a:rPr lang="en-GB" sz="2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GB" sz="2000" i="1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sz="2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,…, </a:t>
            </a:r>
            <a:r>
              <a:rPr lang="en-GB" sz="20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GB" sz="2000" i="1" baseline="300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sz="2000" i="1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〉</a:t>
            </a:r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, a partition of the agents in </a:t>
            </a:r>
            <a:r>
              <a:rPr lang="el-GR" sz="2000" dirty="0">
                <a:solidFill>
                  <a:srgbClr val="FF0000"/>
                </a:solidFill>
                <a:latin typeface="Cambria Math"/>
                <a:ea typeface="Cambria Math"/>
              </a:rPr>
              <a:t>ψ </a:t>
            </a:r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is  called a </a:t>
            </a:r>
            <a:r>
              <a:rPr lang="en-GB" sz="2000" b="1" i="1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type-partition</a:t>
            </a:r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.</a:t>
            </a:r>
          </a:p>
          <a:p>
            <a:pPr marL="95250"/>
            <a:endParaRPr lang="en-GB" sz="2000" dirty="0">
              <a:solidFill>
                <a:srgbClr val="00007D"/>
              </a:solidFill>
              <a:cs typeface="Times New Roman" pitchFamily="18" charset="0"/>
            </a:endParaRPr>
          </a:p>
          <a:p>
            <a:pPr marL="95250"/>
            <a:r>
              <a:rPr lang="en-GB" sz="2000" b="1" u="sng" dirty="0" smtClean="0">
                <a:solidFill>
                  <a:srgbClr val="00007D"/>
                </a:solidFill>
                <a:cs typeface="Times New Roman" pitchFamily="18" charset="0"/>
              </a:rPr>
              <a:t>Example:</a:t>
            </a:r>
          </a:p>
          <a:p>
            <a:pPr marL="95250" algn="ctr"/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Given a coalition type </a:t>
            </a:r>
            <a:r>
              <a:rPr lang="el-GR" sz="2000" dirty="0">
                <a:solidFill>
                  <a:srgbClr val="FF0000"/>
                </a:solidFill>
                <a:latin typeface="Cambria Math"/>
                <a:ea typeface="Cambria Math"/>
              </a:rPr>
              <a:t>ψ</a:t>
            </a:r>
            <a:r>
              <a:rPr lang="en-GB" sz="2000" dirty="0">
                <a:solidFill>
                  <a:srgbClr val="FF0000"/>
                </a:solidFill>
              </a:rPr>
              <a:t> = </a:t>
            </a:r>
            <a:r>
              <a:rPr lang="en-GB" sz="2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〈4,4,4</a:t>
            </a:r>
            <a:r>
              <a:rPr lang="en-GB" sz="2000" i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〉</a:t>
            </a:r>
            <a:r>
              <a:rPr lang="en-GB" sz="2000" dirty="0">
                <a:solidFill>
                  <a:srgbClr val="00007D"/>
                </a:solidFill>
                <a:cs typeface="Times New Roman" pitchFamily="18" charset="0"/>
              </a:rPr>
              <a:t>, </a:t>
            </a:r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one possible </a:t>
            </a:r>
            <a:r>
              <a:rPr lang="en-GB" sz="2000" b="1" dirty="0" smtClean="0">
                <a:solidFill>
                  <a:srgbClr val="00007D"/>
                </a:solidFill>
                <a:cs typeface="Times New Roman" pitchFamily="18" charset="0"/>
              </a:rPr>
              <a:t>type-partition</a:t>
            </a:r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 of </a:t>
            </a:r>
            <a:r>
              <a:rPr lang="el-GR" sz="2000" dirty="0" smtClean="0">
                <a:solidFill>
                  <a:srgbClr val="FF0000"/>
                </a:solidFill>
                <a:latin typeface="Cambria Math"/>
                <a:ea typeface="Cambria Math"/>
              </a:rPr>
              <a:t>ψ</a:t>
            </a:r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 is:  </a:t>
            </a:r>
          </a:p>
          <a:p>
            <a:pPr marL="95250" algn="ctr"/>
            <a:endParaRPr lang="en-GB" sz="800" dirty="0" smtClean="0">
              <a:solidFill>
                <a:srgbClr val="FF0000"/>
              </a:solidFill>
              <a:latin typeface="Cambria Math"/>
              <a:ea typeface="Cambria Math"/>
              <a:cs typeface="Times New Roman" pitchFamily="18" charset="0"/>
            </a:endParaRPr>
          </a:p>
          <a:p>
            <a:pPr marL="95250" algn="ctr"/>
            <a:r>
              <a:rPr lang="en-GB" sz="2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{〈0,1,2</a:t>
            </a:r>
            <a:r>
              <a:rPr lang="en-GB" sz="2000" i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〉,</a:t>
            </a:r>
            <a:r>
              <a:rPr lang="en-GB" sz="20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〈</a:t>
            </a:r>
            <a:r>
              <a:rPr lang="en-GB" sz="2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4,3,2</a:t>
            </a:r>
            <a:r>
              <a:rPr lang="en-GB" sz="2000" i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〉}</a:t>
            </a:r>
            <a:endParaRPr lang="en-GB" sz="2000" dirty="0" smtClean="0">
              <a:solidFill>
                <a:srgbClr val="00007D"/>
              </a:solidFill>
              <a:latin typeface="+mj-lt"/>
              <a:ea typeface="Cambria Math"/>
              <a:cs typeface="Times New Roman" pitchFamily="18" charset="0"/>
            </a:endParaRPr>
          </a:p>
          <a:p>
            <a:pPr marL="95250"/>
            <a:endParaRPr lang="en-GB" sz="800" dirty="0" smtClean="0">
              <a:solidFill>
                <a:srgbClr val="00007D"/>
              </a:solidFill>
              <a:latin typeface="+mj-lt"/>
              <a:ea typeface="Cambria Math"/>
              <a:cs typeface="Times New Roman" pitchFamily="18" charset="0"/>
            </a:endParaRPr>
          </a:p>
          <a:p>
            <a:pPr marL="552450" lvl="1"/>
            <a:r>
              <a:rPr lang="en-GB" sz="2000" dirty="0" smtClean="0">
                <a:solidFill>
                  <a:srgbClr val="00007D"/>
                </a:solidFill>
                <a:latin typeface="+mj-lt"/>
                <a:ea typeface="Cambria Math"/>
                <a:cs typeface="Times New Roman" pitchFamily="18" charset="0"/>
              </a:rPr>
              <a:t>the </a:t>
            </a:r>
            <a:r>
              <a:rPr lang="en-GB" sz="2000" dirty="0" smtClean="0">
                <a:solidFill>
                  <a:srgbClr val="00007D"/>
                </a:solidFill>
                <a:latin typeface="+mj-lt"/>
                <a:ea typeface="Cambria Math"/>
                <a:cs typeface="Times New Roman" pitchFamily="18" charset="0"/>
              </a:rPr>
              <a:t>value of this type-partition is:</a:t>
            </a:r>
          </a:p>
          <a:p>
            <a:pPr marL="95250"/>
            <a:endParaRPr lang="en-GB" sz="800" dirty="0" smtClean="0">
              <a:solidFill>
                <a:srgbClr val="00007D"/>
              </a:solidFill>
              <a:latin typeface="+mj-lt"/>
              <a:ea typeface="Cambria Math"/>
              <a:cs typeface="Times New Roman" pitchFamily="18" charset="0"/>
            </a:endParaRPr>
          </a:p>
          <a:p>
            <a:pPr marL="95250" algn="ctr"/>
            <a:r>
              <a:rPr lang="en-GB" sz="2000" dirty="0" err="1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V</a:t>
            </a:r>
            <a:r>
              <a:rPr lang="en-GB" sz="2000" baseline="30000" dirty="0" err="1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t</a:t>
            </a:r>
            <a:r>
              <a:rPr lang="en-GB" sz="2000" dirty="0" smtClean="0">
                <a:solidFill>
                  <a:srgbClr val="FF0000"/>
                </a:solidFill>
                <a:latin typeface="+mj-lt"/>
                <a:ea typeface="Cambria Math"/>
                <a:cs typeface="Times New Roman" pitchFamily="18" charset="0"/>
              </a:rPr>
              <a:t>( </a:t>
            </a:r>
            <a:r>
              <a:rPr lang="en-GB" sz="2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{〈</a:t>
            </a:r>
            <a:r>
              <a:rPr lang="en-GB" sz="20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0,1,2</a:t>
            </a:r>
            <a:r>
              <a:rPr lang="en-GB" sz="2000" i="1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〉, 〈4,3,2</a:t>
            </a:r>
            <a:r>
              <a:rPr lang="en-GB" sz="2000" i="1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〉} </a:t>
            </a:r>
            <a:r>
              <a:rPr lang="en-GB" sz="2000" dirty="0" smtClean="0">
                <a:solidFill>
                  <a:srgbClr val="FF0000"/>
                </a:solidFill>
                <a:latin typeface="+mj-lt"/>
                <a:ea typeface="Cambria Math"/>
                <a:cs typeface="Times New Roman" pitchFamily="18" charset="0"/>
              </a:rPr>
              <a:t>)    =    </a:t>
            </a:r>
            <a:r>
              <a:rPr lang="en-GB" sz="2000" dirty="0" err="1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v</a:t>
            </a:r>
            <a:r>
              <a:rPr lang="en-GB" sz="2000" baseline="30000" dirty="0" err="1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t</a:t>
            </a:r>
            <a:r>
              <a:rPr lang="en-GB" sz="2000" dirty="0" smtClean="0">
                <a:solidFill>
                  <a:srgbClr val="FF0000"/>
                </a:solidFill>
                <a:latin typeface="+mj-lt"/>
                <a:ea typeface="Cambria Math"/>
                <a:cs typeface="Times New Roman" pitchFamily="18" charset="0"/>
              </a:rPr>
              <a:t>( </a:t>
            </a:r>
            <a:r>
              <a:rPr lang="en-GB" sz="2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〈</a:t>
            </a:r>
            <a:r>
              <a:rPr lang="en-GB" sz="20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0,1,2</a:t>
            </a:r>
            <a:r>
              <a:rPr lang="en-GB" sz="2000" i="1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〉 </a:t>
            </a:r>
            <a:r>
              <a:rPr lang="en-GB" sz="2000" dirty="0" smtClean="0">
                <a:solidFill>
                  <a:srgbClr val="FF0000"/>
                </a:solidFill>
                <a:latin typeface="+mj-lt"/>
                <a:ea typeface="Cambria Math"/>
                <a:cs typeface="Times New Roman" pitchFamily="18" charset="0"/>
              </a:rPr>
              <a:t>)  +  </a:t>
            </a:r>
            <a:r>
              <a:rPr lang="en-GB" sz="2000" dirty="0" err="1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v</a:t>
            </a:r>
            <a:r>
              <a:rPr lang="en-GB" sz="2000" baseline="30000" dirty="0" err="1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t</a:t>
            </a:r>
            <a:r>
              <a:rPr lang="en-GB" sz="2000" baseline="30000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 </a:t>
            </a:r>
            <a:r>
              <a:rPr lang="en-GB" sz="20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(</a:t>
            </a:r>
            <a:r>
              <a:rPr lang="en-GB" sz="2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〈4,3,2</a:t>
            </a:r>
            <a:r>
              <a:rPr lang="en-GB" sz="2000" i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〉 </a:t>
            </a:r>
            <a:r>
              <a:rPr lang="en-GB" sz="20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)</a:t>
            </a:r>
          </a:p>
          <a:p>
            <a:pPr marL="95250" algn="ctr"/>
            <a:endParaRPr lang="en-GB" sz="2000" dirty="0" smtClean="0">
              <a:solidFill>
                <a:srgbClr val="FF0000"/>
              </a:solidFill>
              <a:ea typeface="Cambria Math"/>
              <a:cs typeface="Times New Roman" pitchFamily="18" charset="0"/>
            </a:endParaRPr>
          </a:p>
          <a:p>
            <a:pPr marL="95250"/>
            <a:endParaRPr lang="en-GB" sz="2000" dirty="0" smtClean="0">
              <a:solidFill>
                <a:srgbClr val="FF0000"/>
              </a:solidFill>
              <a:latin typeface="+mj-lt"/>
              <a:ea typeface="Cambria Math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5299" y="4228430"/>
            <a:ext cx="8143875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483586" y="4300936"/>
            <a:ext cx="814680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lvl="0"/>
            <a:r>
              <a:rPr lang="en-GB" sz="2000" b="1" u="sng" dirty="0">
                <a:solidFill>
                  <a:prstClr val="black"/>
                </a:solidFill>
                <a:ea typeface="Cambria Math"/>
                <a:cs typeface="Times New Roman" pitchFamily="18" charset="0"/>
              </a:rPr>
              <a:t>Based on this: </a:t>
            </a:r>
            <a:r>
              <a:rPr lang="en-GB" sz="2000" dirty="0">
                <a:solidFill>
                  <a:prstClr val="black"/>
                </a:solidFill>
                <a:ea typeface="Cambria Math"/>
                <a:cs typeface="Times New Roman" pitchFamily="18" charset="0"/>
              </a:rPr>
              <a:t>In the agent-type representation:</a:t>
            </a:r>
          </a:p>
          <a:p>
            <a:pPr marL="95250" lvl="0"/>
            <a:endParaRPr lang="en-GB" sz="500" dirty="0">
              <a:solidFill>
                <a:prstClr val="black"/>
              </a:solidFill>
              <a:ea typeface="Cambria Math"/>
              <a:cs typeface="Times New Roman" pitchFamily="18" charset="0"/>
            </a:endParaRPr>
          </a:p>
          <a:p>
            <a:pPr marL="95250" lvl="0" algn="ctr"/>
            <a:r>
              <a:rPr lang="en-GB" sz="1900" dirty="0">
                <a:solidFill>
                  <a:prstClr val="black"/>
                </a:solidFill>
                <a:ea typeface="Cambria Math"/>
                <a:cs typeface="Times New Roman" pitchFamily="18" charset="0"/>
              </a:rPr>
              <a:t>coalition structure generation  =   find a </a:t>
            </a:r>
            <a:r>
              <a:rPr lang="en-GB" sz="1900" i="1" dirty="0">
                <a:solidFill>
                  <a:prstClr val="black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type-partition</a:t>
            </a:r>
            <a:r>
              <a:rPr lang="en-GB" sz="1900" dirty="0">
                <a:solidFill>
                  <a:prstClr val="black"/>
                </a:solidFill>
                <a:ea typeface="Cambria Math"/>
                <a:cs typeface="Times New Roman" pitchFamily="18" charset="0"/>
              </a:rPr>
              <a:t> of </a:t>
            </a:r>
            <a:r>
              <a:rPr lang="en-GB" sz="1900" dirty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A</a:t>
            </a:r>
            <a:r>
              <a:rPr lang="en-GB" sz="1900" dirty="0">
                <a:solidFill>
                  <a:prstClr val="black"/>
                </a:solidFill>
                <a:ea typeface="Cambria Math"/>
                <a:cs typeface="Times New Roman" pitchFamily="18" charset="0"/>
              </a:rPr>
              <a:t> that maximizes </a:t>
            </a:r>
            <a:r>
              <a:rPr lang="en-GB" sz="1900" dirty="0" err="1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V</a:t>
            </a:r>
            <a:r>
              <a:rPr lang="en-GB" sz="1900" baseline="30000" dirty="0" err="1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t</a:t>
            </a:r>
            <a:endParaRPr lang="en-GB" sz="1900" dirty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678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/>
    </p:bld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92369" y="120099"/>
            <a:ext cx="841423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1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Agent-type Representation (continued…)</a:t>
            </a:r>
            <a:endParaRPr lang="en-GB" sz="22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150" name="Text Box 2"/>
          <p:cNvSpPr txBox="1">
            <a:spLocks noChangeArrowheads="1"/>
          </p:cNvSpPr>
          <p:nvPr/>
        </p:nvSpPr>
        <p:spPr bwMode="auto">
          <a:xfrm>
            <a:off x="396045" y="851009"/>
            <a:ext cx="8357429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95250"/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Finding </a:t>
            </a:r>
            <a:r>
              <a:rPr lang="en-GB" sz="2000" dirty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a </a:t>
            </a:r>
            <a:r>
              <a:rPr lang="en-GB" sz="2000" i="1" dirty="0">
                <a:solidFill>
                  <a:srgbClr val="00007D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type-partition</a:t>
            </a:r>
            <a:r>
              <a:rPr lang="en-GB" sz="2000" dirty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of </a:t>
            </a:r>
            <a:r>
              <a:rPr lang="en-GB" sz="2000" dirty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A</a:t>
            </a:r>
            <a:r>
              <a:rPr lang="en-GB" sz="2000" dirty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that maximizes </a:t>
            </a:r>
            <a:r>
              <a:rPr lang="en-GB" sz="2000" dirty="0" err="1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V</a:t>
            </a:r>
            <a:r>
              <a:rPr lang="en-GB" sz="2000" baseline="30000" dirty="0" err="1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t</a:t>
            </a:r>
            <a:r>
              <a:rPr lang="en-GB" sz="20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can be done using </a:t>
            </a:r>
            <a:r>
              <a:rPr lang="en-GB" sz="2000" b="1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dynamic programming</a:t>
            </a:r>
            <a:r>
              <a:rPr lang="en-GB" sz="20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. This is based on the following:</a:t>
            </a:r>
          </a:p>
          <a:p>
            <a:pPr marL="438150" indent="-342900">
              <a:buFont typeface="Arial" pitchFamily="34" charset="0"/>
              <a:buChar char="•"/>
            </a:pPr>
            <a:endParaRPr lang="en-GB" sz="2000" dirty="0" smtClean="0">
              <a:solidFill>
                <a:srgbClr val="00007D"/>
              </a:solidFill>
              <a:ea typeface="Cambria Math"/>
              <a:cs typeface="Times New Roman" pitchFamily="18" charset="0"/>
            </a:endParaRPr>
          </a:p>
          <a:p>
            <a:pPr marL="438150" indent="-3429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Let  </a:t>
            </a:r>
            <a:r>
              <a:rPr lang="en-GB" sz="2000" i="1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f </a:t>
            </a:r>
            <a:r>
              <a:rPr lang="en-GB" sz="2000" i="1" baseline="30000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t</a:t>
            </a:r>
            <a:r>
              <a:rPr lang="en-GB" sz="20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(</a:t>
            </a:r>
            <a:r>
              <a:rPr lang="el-GR" sz="2000" dirty="0" smtClean="0">
                <a:solidFill>
                  <a:srgbClr val="FF0000"/>
                </a:solidFill>
                <a:latin typeface="Cambria Math"/>
                <a:ea typeface="Cambria Math"/>
              </a:rPr>
              <a:t>ψ</a:t>
            </a:r>
            <a:r>
              <a:rPr lang="en-GB" sz="20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)</a:t>
            </a:r>
            <a:r>
              <a:rPr lang="en-GB" sz="20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be the value of the optimal type-partition of </a:t>
            </a:r>
            <a:r>
              <a:rPr lang="el-GR" sz="2000" dirty="0" smtClean="0">
                <a:solidFill>
                  <a:srgbClr val="FF0000"/>
                </a:solidFill>
                <a:latin typeface="Cambria Math"/>
                <a:ea typeface="Cambria Math"/>
              </a:rPr>
              <a:t>ψ</a:t>
            </a:r>
            <a:r>
              <a:rPr lang="en-GB" sz="20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.</a:t>
            </a:r>
          </a:p>
          <a:p>
            <a:pPr marL="438150" indent="-342900">
              <a:buFont typeface="Arial" pitchFamily="34" charset="0"/>
              <a:buChar char="•"/>
            </a:pPr>
            <a:endParaRPr lang="en-GB" sz="1000" dirty="0" smtClean="0">
              <a:solidFill>
                <a:srgbClr val="00007D"/>
              </a:solidFill>
              <a:ea typeface="Cambria Math"/>
              <a:cs typeface="Times New Roman" pitchFamily="18" charset="0"/>
            </a:endParaRPr>
          </a:p>
          <a:p>
            <a:pPr marL="438150" indent="-34290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We can compute </a:t>
            </a:r>
            <a:r>
              <a:rPr lang="en-GB" sz="2000" i="1" dirty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f </a:t>
            </a:r>
            <a:r>
              <a:rPr lang="en-GB" sz="2000" i="1" baseline="30000" dirty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t</a:t>
            </a:r>
            <a:r>
              <a:rPr lang="en-GB" sz="2000" dirty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(</a:t>
            </a:r>
            <a:r>
              <a:rPr lang="el-GR" sz="2000" dirty="0">
                <a:solidFill>
                  <a:srgbClr val="FF0000"/>
                </a:solidFill>
                <a:latin typeface="Cambria Math"/>
                <a:ea typeface="Cambria Math"/>
              </a:rPr>
              <a:t>ψ</a:t>
            </a:r>
            <a:r>
              <a:rPr lang="en-GB" sz="2000" dirty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)</a:t>
            </a:r>
            <a:r>
              <a:rPr lang="en-GB" sz="20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recursively as follows:</a:t>
            </a:r>
            <a:endParaRPr lang="en-GB" sz="2000" dirty="0">
              <a:solidFill>
                <a:srgbClr val="FF0000"/>
              </a:solidFill>
              <a:cs typeface="Times New Roman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61444" y="3021004"/>
            <a:ext cx="8357620" cy="1498072"/>
            <a:chOff x="361444" y="3021004"/>
            <a:chExt cx="8357620" cy="1498072"/>
          </a:xfrm>
        </p:grpSpPr>
        <p:sp>
          <p:nvSpPr>
            <p:cNvPr id="3" name="Rectangle 2"/>
            <p:cNvSpPr/>
            <p:nvPr/>
          </p:nvSpPr>
          <p:spPr>
            <a:xfrm>
              <a:off x="361444" y="3565985"/>
              <a:ext cx="102197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dirty="0">
                  <a:solidFill>
                    <a:srgbClr val="00007D"/>
                  </a:solidFill>
                  <a:ea typeface="Cambria Math"/>
                  <a:cs typeface="Times New Roman" pitchFamily="18" charset="0"/>
                </a:rPr>
                <a:t> </a:t>
              </a:r>
              <a:r>
                <a:rPr lang="en-GB" sz="2000" i="1" dirty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f </a:t>
              </a:r>
              <a:r>
                <a:rPr lang="en-GB" sz="2000" i="1" baseline="30000" dirty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t</a:t>
              </a:r>
              <a:r>
                <a:rPr lang="en-GB" sz="2000" dirty="0">
                  <a:solidFill>
                    <a:srgbClr val="FF0000"/>
                  </a:solidFill>
                  <a:ea typeface="Cambria Math"/>
                  <a:cs typeface="Times New Roman" pitchFamily="18" charset="0"/>
                </a:rPr>
                <a:t>(</a:t>
              </a:r>
              <a:r>
                <a:rPr lang="el-GR" sz="2000" dirty="0">
                  <a:solidFill>
                    <a:srgbClr val="FF0000"/>
                  </a:solidFill>
                  <a:latin typeface="Cambria Math"/>
                  <a:ea typeface="Cambria Math"/>
                </a:rPr>
                <a:t>ψ</a:t>
              </a:r>
              <a:r>
                <a:rPr lang="en-GB" sz="2000" dirty="0" smtClean="0">
                  <a:solidFill>
                    <a:srgbClr val="FF0000"/>
                  </a:solidFill>
                  <a:ea typeface="Cambria Math"/>
                  <a:cs typeface="Times New Roman" pitchFamily="18" charset="0"/>
                </a:rPr>
                <a:t>) =</a:t>
              </a:r>
              <a:endParaRPr lang="en-GB" sz="20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613981" y="3089053"/>
              <a:ext cx="32665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0   </a:t>
              </a:r>
              <a:endParaRPr lang="en-GB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6215216" y="3021004"/>
              <a:ext cx="250384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if  </a:t>
              </a:r>
              <a:r>
                <a:rPr lang="en-GB" sz="2000" i="1" dirty="0" err="1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n</a:t>
              </a:r>
              <a:r>
                <a:rPr lang="en-GB" sz="2000" i="1" baseline="-25000" dirty="0" err="1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i</a:t>
              </a:r>
              <a:r>
                <a:rPr lang="en-GB" sz="2000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 = 0  for  </a:t>
              </a:r>
              <a:r>
                <a:rPr lang="en-GB" sz="2000" i="1" dirty="0" err="1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i</a:t>
              </a:r>
              <a:r>
                <a:rPr lang="en-GB" sz="2000" i="1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=1,…,T</a:t>
              </a:r>
              <a:endParaRPr lang="en-GB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228971" y="3826035"/>
              <a:ext cx="120295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otherwise</a:t>
              </a:r>
              <a:endParaRPr lang="en-GB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592961" y="3811190"/>
              <a:ext cx="469582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max{  </a:t>
              </a:r>
              <a:r>
                <a:rPr lang="en-GB" sz="2000" i="1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f </a:t>
              </a:r>
              <a:r>
                <a:rPr lang="en-GB" sz="2000" i="1" baseline="30000" dirty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t</a:t>
              </a:r>
              <a:r>
                <a:rPr lang="en-GB" sz="2000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(</a:t>
              </a:r>
              <a:r>
                <a:rPr lang="en-GB" sz="2000" dirty="0" smtClean="0">
                  <a:solidFill>
                    <a:srgbClr val="FF0000"/>
                  </a:solidFill>
                  <a:latin typeface="Cambria Math"/>
                  <a:ea typeface="Cambria Math"/>
                  <a:cs typeface="Times New Roman" pitchFamily="18" charset="0"/>
                </a:rPr>
                <a:t>〈</a:t>
              </a:r>
              <a:r>
                <a:rPr lang="en-GB" sz="2000" i="1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n</a:t>
              </a:r>
              <a:r>
                <a:rPr lang="en-GB" sz="2000" i="1" baseline="30000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1</a:t>
              </a:r>
              <a:r>
                <a:rPr lang="en-GB" sz="2000" i="1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- x</a:t>
              </a:r>
              <a:r>
                <a:rPr lang="en-GB" sz="2000" i="1" baseline="30000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1</a:t>
              </a:r>
              <a:r>
                <a:rPr lang="en-GB" sz="2000" i="1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,…,</a:t>
              </a:r>
              <a:r>
                <a:rPr lang="en-GB" sz="2000" i="1" dirty="0" err="1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n</a:t>
              </a:r>
              <a:r>
                <a:rPr lang="en-GB" sz="2000" i="1" baseline="30000" dirty="0" err="1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T</a:t>
              </a:r>
              <a:r>
                <a:rPr lang="en-GB" sz="2000" i="1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- </a:t>
              </a:r>
              <a:r>
                <a:rPr lang="en-GB" sz="2000" i="1" dirty="0" err="1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x</a:t>
              </a:r>
              <a:r>
                <a:rPr lang="en-GB" sz="2000" i="1" baseline="30000" dirty="0" err="1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T</a:t>
              </a:r>
              <a:r>
                <a:rPr lang="en-GB" sz="2000" i="1" baseline="30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GB" sz="2000" dirty="0" smtClean="0">
                  <a:solidFill>
                    <a:srgbClr val="FF0000"/>
                  </a:solidFill>
                  <a:latin typeface="Cambria Math"/>
                  <a:ea typeface="Cambria Math"/>
                  <a:cs typeface="Times New Roman" pitchFamily="18" charset="0"/>
                </a:rPr>
                <a:t>〉</a:t>
              </a:r>
              <a:r>
                <a:rPr lang="en-GB" sz="2000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)</a:t>
              </a:r>
              <a:r>
                <a:rPr lang="en-GB" sz="2000" dirty="0" smtClean="0">
                  <a:solidFill>
                    <a:srgbClr val="FF0000"/>
                  </a:solidFill>
                  <a:ea typeface="Cambria Math"/>
                  <a:cs typeface="Times New Roman" pitchFamily="18" charset="0"/>
                </a:rPr>
                <a:t> + </a:t>
              </a:r>
              <a:r>
                <a:rPr lang="en-GB" sz="2000" dirty="0" err="1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v</a:t>
              </a:r>
              <a:r>
                <a:rPr lang="en-GB" sz="2000" baseline="30000" dirty="0" err="1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t</a:t>
              </a:r>
              <a:r>
                <a:rPr lang="en-GB" sz="2000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(</a:t>
              </a:r>
              <a:r>
                <a:rPr lang="en-GB" sz="2000" dirty="0" smtClean="0">
                  <a:solidFill>
                    <a:srgbClr val="FF0000"/>
                  </a:solidFill>
                  <a:latin typeface="Cambria Math"/>
                  <a:ea typeface="Cambria Math"/>
                  <a:cs typeface="Times New Roman" pitchFamily="18" charset="0"/>
                </a:rPr>
                <a:t>〈</a:t>
              </a:r>
              <a:r>
                <a:rPr lang="en-GB" sz="2000" i="1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x</a:t>
              </a:r>
              <a:r>
                <a:rPr lang="en-GB" sz="2000" i="1" baseline="30000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1</a:t>
              </a:r>
              <a:r>
                <a:rPr lang="en-GB" sz="2000" i="1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,…,</a:t>
              </a:r>
              <a:r>
                <a:rPr lang="en-GB" sz="2000" i="1" dirty="0" err="1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x</a:t>
              </a:r>
              <a:r>
                <a:rPr lang="en-GB" sz="2000" i="1" baseline="30000" dirty="0" err="1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T</a:t>
              </a:r>
              <a:r>
                <a:rPr lang="en-GB" sz="2000" baseline="30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GB" sz="2000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〉) :</a:t>
              </a:r>
              <a:r>
                <a:rPr lang="en-GB" sz="2000" i="1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 </a:t>
              </a:r>
            </a:p>
            <a:p>
              <a:r>
                <a:rPr lang="en-GB" sz="2000" i="1" dirty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 </a:t>
              </a:r>
              <a:r>
                <a:rPr lang="en-GB" sz="2000" i="1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          x</a:t>
              </a:r>
              <a:r>
                <a:rPr lang="en-GB" sz="2000" i="1" baseline="-25000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i</a:t>
              </a:r>
              <a:r>
                <a:rPr lang="en-GB" sz="2000" i="1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 </a:t>
              </a:r>
              <a:r>
                <a:rPr lang="en-GB" sz="2000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 </a:t>
              </a:r>
              <a:r>
                <a:rPr lang="en-GB" sz="2000" dirty="0" smtClean="0">
                  <a:solidFill>
                    <a:srgbClr val="FF0000"/>
                  </a:solidFill>
                  <a:latin typeface="Cambria Math"/>
                  <a:ea typeface="Cambria Math"/>
                  <a:cs typeface="Times New Roman" pitchFamily="18" charset="0"/>
                </a:rPr>
                <a:t>≤ </a:t>
              </a:r>
              <a:r>
                <a:rPr lang="en-GB" sz="2000" i="1" dirty="0" err="1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n</a:t>
              </a:r>
              <a:r>
                <a:rPr lang="en-GB" sz="2000" i="1" baseline="-25000" dirty="0" err="1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i</a:t>
              </a:r>
              <a:r>
                <a:rPr lang="en-GB" sz="2000" i="1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  </a:t>
              </a:r>
              <a:r>
                <a:rPr lang="en-GB" sz="2000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for</a:t>
              </a:r>
              <a:r>
                <a:rPr lang="en-GB" sz="2000" i="1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 I = 1,…,T </a:t>
              </a:r>
              <a:r>
                <a:rPr lang="en-GB" sz="2000" dirty="0" smtClean="0">
                  <a:solidFill>
                    <a:srgbClr val="FF0000"/>
                  </a:solidFill>
                  <a:latin typeface="Times New Roman" pitchFamily="18" charset="0"/>
                  <a:ea typeface="Cambria Math"/>
                  <a:cs typeface="Times New Roman" pitchFamily="18" charset="0"/>
                </a:rPr>
                <a:t>}</a:t>
              </a:r>
              <a:endParaRPr lang="en-GB" sz="2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Left Brace 3"/>
            <p:cNvSpPr/>
            <p:nvPr/>
          </p:nvSpPr>
          <p:spPr>
            <a:xfrm>
              <a:off x="1320360" y="3065404"/>
              <a:ext cx="209541" cy="1453671"/>
            </a:xfrm>
            <a:prstGeom prst="leftBrace">
              <a:avLst>
                <a:gd name="adj1" fmla="val 67001"/>
                <a:gd name="adj2" fmla="val 50000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487564" y="5039373"/>
            <a:ext cx="835742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95250"/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The dynamic programming algorithm computes </a:t>
            </a:r>
            <a:r>
              <a:rPr lang="en-GB" sz="2000" dirty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</a:t>
            </a:r>
            <a:r>
              <a:rPr lang="en-GB" sz="2000" i="1" dirty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f </a:t>
            </a:r>
            <a:r>
              <a:rPr lang="en-GB" sz="2000" i="1" baseline="30000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t</a:t>
            </a:r>
            <a:r>
              <a:rPr lang="en-GB" sz="20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(</a:t>
            </a:r>
            <a:r>
              <a:rPr lang="en-GB" sz="2000" dirty="0" smtClean="0">
                <a:solidFill>
                  <a:srgbClr val="FF0000"/>
                </a:solidFill>
                <a:latin typeface="Cambria Math"/>
                <a:ea typeface="Cambria Math"/>
              </a:rPr>
              <a:t>A</a:t>
            </a:r>
            <a:r>
              <a:rPr lang="en-GB" sz="20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)</a:t>
            </a:r>
            <a:r>
              <a:rPr lang="en-GB" sz="2000" dirty="0" smtClean="0">
                <a:solidFill>
                  <a:srgbClr val="00007D"/>
                </a:solidFill>
                <a:cs typeface="Times New Roman" pitchFamily="18" charset="0"/>
              </a:rPr>
              <a:t> recursively using the above formula.</a:t>
            </a:r>
            <a:endParaRPr lang="en-GB" sz="2000" dirty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509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193800" y="2891879"/>
            <a:ext cx="680007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2200" dirty="0" smtClean="0">
                <a:solidFill>
                  <a:srgbClr val="00007D"/>
                </a:solidFill>
              </a:rPr>
              <a:t>So far, we assumed that agents can split into subsets in any way they like!</a:t>
            </a:r>
            <a:endParaRPr lang="en-GB" sz="2200" dirty="0">
              <a:solidFill>
                <a:srgbClr val="00007D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43726" y="2184740"/>
            <a:ext cx="779067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0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Constrained Coalition Formation</a:t>
            </a:r>
            <a:endParaRPr lang="en-GB" sz="30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79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1427406"/>
            <a:ext cx="7391400" cy="36317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en-GB" sz="2200" dirty="0" smtClean="0">
                <a:solidFill>
                  <a:srgbClr val="00007D"/>
                </a:solidFill>
              </a:rPr>
              <a:t>In conventional models:</a:t>
            </a:r>
          </a:p>
          <a:p>
            <a:endParaRPr lang="en-GB" sz="800" dirty="0" smtClean="0">
              <a:solidFill>
                <a:srgbClr val="00007D"/>
              </a:solidFill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007D"/>
                </a:solidFill>
              </a:rPr>
              <a:t>every possible subset of agents is a potential </a:t>
            </a:r>
            <a:r>
              <a:rPr lang="en-GB" sz="2200" i="1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coalition</a:t>
            </a:r>
            <a:r>
              <a:rPr lang="en-GB" sz="2200" dirty="0" smtClean="0">
                <a:solidFill>
                  <a:srgbClr val="00007D"/>
                </a:solidFill>
              </a:rPr>
              <a:t>,</a:t>
            </a:r>
          </a:p>
          <a:p>
            <a:pPr lvl="1"/>
            <a:endParaRPr lang="en-GB" sz="800" dirty="0" smtClean="0">
              <a:solidFill>
                <a:srgbClr val="00007D"/>
              </a:solidFill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007D"/>
                </a:solidFill>
              </a:rPr>
              <a:t>every possible partition of the set of agents is a potential </a:t>
            </a:r>
            <a:r>
              <a:rPr lang="en-GB" sz="2200" i="1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coalition structure</a:t>
            </a:r>
            <a:r>
              <a:rPr lang="en-GB" sz="2200" dirty="0" smtClean="0">
                <a:solidFill>
                  <a:srgbClr val="00007D"/>
                </a:solidFill>
              </a:rPr>
              <a:t>.</a:t>
            </a:r>
          </a:p>
          <a:p>
            <a:pPr marL="285750" indent="-285750">
              <a:buBlip>
                <a:blip r:embed="rId2"/>
              </a:buBlip>
            </a:pPr>
            <a:endParaRPr lang="en-GB" sz="2200" dirty="0">
              <a:solidFill>
                <a:srgbClr val="00007D"/>
              </a:solidFill>
            </a:endParaRPr>
          </a:p>
          <a:p>
            <a:pPr marL="285750" indent="-285750">
              <a:buBlip>
                <a:blip r:embed="rId2"/>
              </a:buBlip>
            </a:pPr>
            <a:r>
              <a:rPr lang="en-GB" sz="2200" dirty="0" smtClean="0">
                <a:solidFill>
                  <a:srgbClr val="00007D"/>
                </a:solidFill>
              </a:rPr>
              <a:t>Many times we have constraints that enforce or prohibit the co-existence of certain agents in a coalition.</a:t>
            </a:r>
          </a:p>
          <a:p>
            <a:pPr marL="285750" indent="-285750">
              <a:buBlip>
                <a:blip r:embed="rId2"/>
              </a:buBlip>
            </a:pPr>
            <a:endParaRPr lang="en-GB" sz="2200" dirty="0">
              <a:solidFill>
                <a:srgbClr val="00007D"/>
              </a:solidFill>
            </a:endParaRPr>
          </a:p>
          <a:p>
            <a:pPr marL="285750" indent="-285750">
              <a:buBlip>
                <a:blip r:embed="rId2"/>
              </a:buBlip>
            </a:pPr>
            <a:r>
              <a:rPr lang="en-GB" sz="2200" dirty="0" smtClean="0">
                <a:solidFill>
                  <a:srgbClr val="00007D"/>
                </a:solidFill>
              </a:rPr>
              <a:t>To date, very limited work on constraints, e.g., only permitting certain sizes.</a:t>
            </a:r>
            <a:endParaRPr lang="en-GB" sz="2200" dirty="0">
              <a:solidFill>
                <a:srgbClr val="00007D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90437" y="459840"/>
            <a:ext cx="852632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lvl="1" algn="ctr"/>
            <a:r>
              <a:rPr lang="en-GB" sz="30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Constrained Coalition Formation (CCF)</a:t>
            </a:r>
            <a:endParaRPr lang="en-GB" sz="30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617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Part 1: Overview</a:t>
            </a:r>
            <a:endParaRPr lang="en-US" sz="35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Definitions </a:t>
            </a:r>
          </a:p>
          <a:p>
            <a:r>
              <a:rPr lang="en-US" dirty="0" smtClean="0"/>
              <a:t>Solution concepts</a:t>
            </a:r>
          </a:p>
          <a:p>
            <a:r>
              <a:rPr lang="en-GB" dirty="0" smtClean="0"/>
              <a:t>Representations and </a:t>
            </a:r>
            <a:br>
              <a:rPr lang="en-GB" dirty="0" smtClean="0"/>
            </a:br>
            <a:r>
              <a:rPr lang="en-GB" dirty="0" smtClean="0"/>
              <a:t>computational issues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66242" y="873464"/>
            <a:ext cx="8430906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marL="285750" indent="-285750">
              <a:buFontTx/>
              <a:buBlip>
                <a:blip r:embed="rId2"/>
              </a:buBlip>
            </a:pPr>
            <a:r>
              <a:rPr lang="en-GB" sz="2200" dirty="0">
                <a:solidFill>
                  <a:srgbClr val="00007D"/>
                </a:solidFill>
              </a:rPr>
              <a:t>Let </a:t>
            </a:r>
            <a:r>
              <a:rPr lang="en-GB" sz="2200" dirty="0">
                <a:solidFill>
                  <a:srgbClr val="FF0000"/>
                </a:solidFill>
                <a:latin typeface="Symbol" pitchFamily="18" charset="2"/>
                <a:ea typeface="Cambria Math"/>
                <a:cs typeface="Times New Roman" pitchFamily="18" charset="0"/>
              </a:rPr>
              <a:t>P</a:t>
            </a:r>
            <a:r>
              <a:rPr lang="en-GB" sz="2200" dirty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(A)</a:t>
            </a:r>
            <a:r>
              <a:rPr lang="en-GB" sz="2200" dirty="0">
                <a:solidFill>
                  <a:srgbClr val="00007D"/>
                </a:solidFill>
              </a:rPr>
              <a:t> be the set of all coalition structures. A constrained coalition formation (CCF) game is a tuple </a:t>
            </a:r>
            <a:r>
              <a:rPr lang="en-GB" sz="2200" dirty="0">
                <a:solidFill>
                  <a:srgbClr val="FF0000"/>
                </a:solidFill>
                <a:latin typeface="Lucida Calligraphy" pitchFamily="66" charset="0"/>
              </a:rPr>
              <a:t>G</a:t>
            </a:r>
            <a:r>
              <a:rPr lang="en-GB" sz="2200" dirty="0">
                <a:solidFill>
                  <a:srgbClr val="FF0000"/>
                </a:solidFill>
              </a:rPr>
              <a:t> = </a:t>
            </a:r>
            <a:r>
              <a:rPr lang="en-GB" sz="22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〈</a:t>
            </a:r>
            <a:r>
              <a:rPr lang="en-GB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A,</a:t>
            </a:r>
            <a:r>
              <a:rPr lang="en-GB" sz="2200" b="1" dirty="0">
                <a:solidFill>
                  <a:srgbClr val="FF0000"/>
                </a:solidFill>
                <a:latin typeface="Lucida Calligraphy" pitchFamily="66" charset="0"/>
              </a:rPr>
              <a:t>CS</a:t>
            </a:r>
            <a:r>
              <a:rPr lang="en-GB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v</a:t>
            </a:r>
            <a:r>
              <a:rPr lang="en-GB" sz="22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〉</a:t>
            </a:r>
            <a:r>
              <a:rPr lang="en-GB" sz="2200" dirty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where:</a:t>
            </a:r>
          </a:p>
          <a:p>
            <a:pPr lvl="0"/>
            <a:endParaRPr lang="en-GB" sz="1500" dirty="0">
              <a:ea typeface="Cambria Math"/>
              <a:cs typeface="Times New Roman" pitchFamily="18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200" dirty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A</a:t>
            </a:r>
            <a:r>
              <a:rPr lang="en-GB" sz="2200" dirty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 = </a:t>
            </a:r>
            <a:r>
              <a:rPr lang="en-GB" sz="22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{a</a:t>
            </a:r>
            <a:r>
              <a:rPr lang="en-GB" sz="2200" baseline="-250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1</a:t>
            </a:r>
            <a:r>
              <a:rPr lang="en-GB" sz="2200" dirty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, …, </a:t>
            </a:r>
            <a:r>
              <a:rPr lang="en-GB" sz="22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a</a:t>
            </a:r>
            <a:r>
              <a:rPr lang="en-GB" sz="2200" baseline="-250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n</a:t>
            </a:r>
            <a:r>
              <a:rPr lang="en-GB" sz="22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}</a:t>
            </a: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 </a:t>
            </a:r>
            <a:r>
              <a:rPr lang="en-GB" sz="2200" dirty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is the set of agents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GB" sz="1100" dirty="0">
              <a:ea typeface="Cambria Math"/>
              <a:cs typeface="Times New Roman" pitchFamily="18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200" b="1" dirty="0">
                <a:solidFill>
                  <a:srgbClr val="FF0000"/>
                </a:solidFill>
                <a:latin typeface="Lucida Calligraphy" pitchFamily="66" charset="0"/>
                <a:ea typeface="Cambria Math"/>
                <a:cs typeface="Times New Roman" pitchFamily="18" charset="0"/>
              </a:rPr>
              <a:t>CS</a:t>
            </a:r>
            <a:r>
              <a:rPr lang="en-GB" sz="2200" dirty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⊆ </a:t>
            </a:r>
            <a:r>
              <a:rPr lang="en-GB" sz="2200" dirty="0">
                <a:solidFill>
                  <a:srgbClr val="FF0000"/>
                </a:solidFill>
                <a:latin typeface="Symbol" pitchFamily="18" charset="2"/>
                <a:ea typeface="Cambria Math"/>
                <a:cs typeface="Times New Roman" pitchFamily="18" charset="0"/>
              </a:rPr>
              <a:t>P</a:t>
            </a:r>
            <a:r>
              <a:rPr lang="en-GB" sz="2200" dirty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(A)</a:t>
            </a:r>
            <a:r>
              <a:rPr lang="en-GB" sz="2200" dirty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</a:t>
            </a: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is </a:t>
            </a:r>
            <a:r>
              <a:rPr lang="en-GB" sz="2200" dirty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the set of </a:t>
            </a: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coalition structures that are</a:t>
            </a:r>
            <a:r>
              <a:rPr lang="en-GB" sz="2200" b="1" dirty="0" smtClean="0">
                <a:solidFill>
                  <a:srgbClr val="00007D"/>
                </a:solidFill>
                <a:latin typeface="+mj-lt"/>
                <a:ea typeface="Cambria Math"/>
                <a:cs typeface="Times New Roman" pitchFamily="18" charset="0"/>
              </a:rPr>
              <a:t> feasible</a:t>
            </a:r>
            <a:endParaRPr lang="en-GB" sz="2200" dirty="0">
              <a:solidFill>
                <a:srgbClr val="00007D"/>
              </a:solidFill>
              <a:latin typeface="+mj-lt"/>
              <a:ea typeface="Cambria Math"/>
              <a:cs typeface="Times New Roman" pitchFamily="18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endParaRPr lang="en-GB" sz="1100" dirty="0">
              <a:ea typeface="Cambria Math"/>
              <a:cs typeface="Times New Roman" pitchFamily="18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200" i="1" dirty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v</a:t>
            </a:r>
            <a:r>
              <a:rPr lang="en-GB" sz="2200" dirty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 : (</a:t>
            </a:r>
            <a:r>
              <a:rPr lang="en-GB" sz="22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⋃</a:t>
            </a:r>
            <a:r>
              <a:rPr lang="en-GB" sz="2800" baseline="-25000" dirty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CS</a:t>
            </a:r>
            <a:r>
              <a:rPr lang="en-GB" sz="1400" baseline="-250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GB" sz="2800" baseline="-250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∈</a:t>
            </a:r>
            <a:r>
              <a:rPr lang="en-GB" sz="1400" baseline="-250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GB" sz="2800" b="1" baseline="-25000" dirty="0">
                <a:solidFill>
                  <a:srgbClr val="FF0000"/>
                </a:solidFill>
                <a:latin typeface="Lucida Calligraphy" pitchFamily="66" charset="0"/>
                <a:ea typeface="Cambria Math"/>
                <a:cs typeface="Times New Roman" pitchFamily="18" charset="0"/>
              </a:rPr>
              <a:t>CS</a:t>
            </a:r>
            <a:r>
              <a:rPr lang="en-GB" sz="22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 ⋃</a:t>
            </a:r>
            <a:r>
              <a:rPr lang="en-GB" sz="2800" baseline="-25000" dirty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C</a:t>
            </a:r>
            <a:r>
              <a:rPr lang="en-GB" sz="1400" baseline="-250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GB" sz="2800" baseline="-250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∈</a:t>
            </a:r>
            <a:r>
              <a:rPr lang="en-GB" sz="1400" baseline="-250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GB" sz="2800" baseline="-25000" dirty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CS</a:t>
            </a:r>
            <a:r>
              <a:rPr lang="en-GB" sz="22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{C}</a:t>
            </a:r>
            <a:r>
              <a:rPr lang="en-GB" sz="2200" dirty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) </a:t>
            </a:r>
            <a:r>
              <a:rPr lang="en-GB" sz="22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→ ℝ</a:t>
            </a:r>
            <a:r>
              <a:rPr lang="en-GB" sz="2200" dirty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  </a:t>
            </a: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assigns </a:t>
            </a:r>
            <a:r>
              <a:rPr lang="en-GB" sz="2200" dirty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a value to every coalition that appears in some feasible coalition structure</a:t>
            </a:r>
          </a:p>
          <a:p>
            <a:endParaRPr lang="en-GB" sz="2200" dirty="0" smtClean="0">
              <a:solidFill>
                <a:srgbClr val="00007D"/>
              </a:solidFill>
              <a:latin typeface="+mj-lt"/>
            </a:endParaRPr>
          </a:p>
          <a:p>
            <a:pPr marL="285750" indent="-285750">
              <a:buFontTx/>
              <a:buBlip>
                <a:blip r:embed="rId2"/>
              </a:buBlip>
            </a:pPr>
            <a:r>
              <a:rPr lang="en-GB" sz="2200" dirty="0" smtClean="0">
                <a:solidFill>
                  <a:srgbClr val="00007D"/>
                </a:solidFill>
              </a:rPr>
              <a:t>Feasibility </a:t>
            </a:r>
            <a:r>
              <a:rPr lang="en-GB" sz="2200" dirty="0">
                <a:solidFill>
                  <a:srgbClr val="00007D"/>
                </a:solidFill>
              </a:rPr>
              <a:t>is defined for coalition structures rather than for </a:t>
            </a:r>
            <a:r>
              <a:rPr lang="en-GB" sz="2200" dirty="0" smtClean="0">
                <a:solidFill>
                  <a:srgbClr val="00007D"/>
                </a:solidFill>
              </a:rPr>
              <a:t>coalitions:</a:t>
            </a:r>
            <a:endParaRPr lang="en-GB" sz="2200" dirty="0">
              <a:solidFill>
                <a:srgbClr val="00007D"/>
              </a:solidFill>
            </a:endParaRPr>
          </a:p>
          <a:p>
            <a:endParaRPr lang="en-GB" sz="1000" dirty="0">
              <a:solidFill>
                <a:srgbClr val="00007D"/>
              </a:solidFill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200" b="1" u="sng" dirty="0">
                <a:solidFill>
                  <a:srgbClr val="00007D"/>
                </a:solidFill>
              </a:rPr>
              <a:t>Example:</a:t>
            </a:r>
            <a:r>
              <a:rPr lang="en-GB" sz="2200" dirty="0">
                <a:solidFill>
                  <a:srgbClr val="00007D"/>
                </a:solidFill>
              </a:rPr>
              <a:t> a coalition structure is feasible only if it contains coalitions of </a:t>
            </a:r>
            <a:r>
              <a:rPr lang="en-GB" sz="2200" b="1" dirty="0">
                <a:solidFill>
                  <a:srgbClr val="00007D"/>
                </a:solidFill>
              </a:rPr>
              <a:t>equal sizes</a:t>
            </a:r>
            <a:r>
              <a:rPr lang="en-GB" sz="2200" dirty="0">
                <a:solidFill>
                  <a:srgbClr val="00007D"/>
                </a:solidFill>
              </a:rPr>
              <a:t>. 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GB" sz="1100" dirty="0">
              <a:solidFill>
                <a:srgbClr val="00007D"/>
              </a:solidFill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200" dirty="0">
                <a:solidFill>
                  <a:srgbClr val="00007D"/>
                </a:solidFill>
              </a:rPr>
              <a:t>In this example, </a:t>
            </a:r>
            <a:r>
              <a:rPr lang="en-GB" sz="2200" dirty="0" smtClean="0">
                <a:solidFill>
                  <a:srgbClr val="FF0000"/>
                </a:solidFill>
              </a:rPr>
              <a:t>{{a</a:t>
            </a:r>
            <a:r>
              <a:rPr lang="en-GB" sz="2200" baseline="-25000" dirty="0" smtClean="0">
                <a:solidFill>
                  <a:srgbClr val="FF0000"/>
                </a:solidFill>
              </a:rPr>
              <a:t>1</a:t>
            </a:r>
            <a:r>
              <a:rPr lang="en-GB" sz="2200" dirty="0" smtClean="0">
                <a:solidFill>
                  <a:srgbClr val="FF0000"/>
                </a:solidFill>
              </a:rPr>
              <a:t>},{a</a:t>
            </a:r>
            <a:r>
              <a:rPr lang="en-GB" sz="2200" baseline="-25000" dirty="0" smtClean="0">
                <a:solidFill>
                  <a:srgbClr val="FF0000"/>
                </a:solidFill>
              </a:rPr>
              <a:t>2</a:t>
            </a:r>
            <a:r>
              <a:rPr lang="en-GB" sz="2200" dirty="0" smtClean="0">
                <a:solidFill>
                  <a:srgbClr val="FF0000"/>
                </a:solidFill>
              </a:rPr>
              <a:t>},{a</a:t>
            </a:r>
            <a:r>
              <a:rPr lang="en-GB" sz="2200" baseline="-25000" dirty="0" smtClean="0">
                <a:solidFill>
                  <a:srgbClr val="FF0000"/>
                </a:solidFill>
              </a:rPr>
              <a:t>3</a:t>
            </a:r>
            <a:r>
              <a:rPr lang="en-GB" sz="2200" dirty="0" smtClean="0">
                <a:solidFill>
                  <a:srgbClr val="FF0000"/>
                </a:solidFill>
              </a:rPr>
              <a:t>,a</a:t>
            </a:r>
            <a:r>
              <a:rPr lang="en-GB" sz="2200" baseline="-25000" dirty="0" smtClean="0">
                <a:solidFill>
                  <a:srgbClr val="FF0000"/>
                </a:solidFill>
              </a:rPr>
              <a:t>4</a:t>
            </a:r>
            <a:r>
              <a:rPr lang="en-GB" sz="2200" dirty="0">
                <a:solidFill>
                  <a:srgbClr val="FF0000"/>
                </a:solidFill>
              </a:rPr>
              <a:t>}}</a:t>
            </a:r>
            <a:r>
              <a:rPr lang="en-GB" sz="2200" dirty="0">
                <a:solidFill>
                  <a:srgbClr val="00007D"/>
                </a:solidFill>
              </a:rPr>
              <a:t> is not feasible, even though each of its coalitions </a:t>
            </a:r>
            <a:r>
              <a:rPr lang="en-GB" sz="2200" dirty="0" smtClean="0">
                <a:solidFill>
                  <a:srgbClr val="00007D"/>
                </a:solidFill>
              </a:rPr>
              <a:t>may be a </a:t>
            </a:r>
            <a:r>
              <a:rPr lang="en-GB" sz="2200" dirty="0">
                <a:solidFill>
                  <a:srgbClr val="00007D"/>
                </a:solidFill>
              </a:rPr>
              <a:t>part of some feasible coalition </a:t>
            </a:r>
            <a:r>
              <a:rPr lang="en-GB" sz="2200" dirty="0" smtClean="0">
                <a:solidFill>
                  <a:srgbClr val="00007D"/>
                </a:solidFill>
              </a:rPr>
              <a:t>structure</a:t>
            </a:r>
            <a:endParaRPr lang="en-GB" sz="2200" dirty="0">
              <a:solidFill>
                <a:srgbClr val="00007D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90437" y="176042"/>
            <a:ext cx="852632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lvl="1" algn="ctr"/>
            <a:r>
              <a:rPr lang="en-GB" sz="30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General CCF Model</a:t>
            </a:r>
            <a:endParaRPr lang="en-GB" sz="30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543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1347" y="872728"/>
            <a:ext cx="8325410" cy="56938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200" dirty="0" smtClean="0">
                <a:solidFill>
                  <a:srgbClr val="00007D"/>
                </a:solidFill>
              </a:rPr>
              <a:t>A </a:t>
            </a:r>
            <a:r>
              <a:rPr lang="en-GB" sz="2200" dirty="0">
                <a:solidFill>
                  <a:srgbClr val="00007D"/>
                </a:solidFill>
              </a:rPr>
              <a:t>CCF game </a:t>
            </a:r>
            <a:r>
              <a:rPr lang="en-GB" sz="2200" dirty="0">
                <a:solidFill>
                  <a:srgbClr val="00007D"/>
                </a:solidFill>
                <a:latin typeface="Lucida Calligraphy" pitchFamily="66" charset="0"/>
              </a:rPr>
              <a:t>G</a:t>
            </a:r>
            <a:r>
              <a:rPr lang="en-GB" sz="2200" dirty="0">
                <a:solidFill>
                  <a:srgbClr val="00007D"/>
                </a:solidFill>
              </a:rPr>
              <a:t> = </a:t>
            </a:r>
            <a:r>
              <a:rPr lang="en-GB" sz="2200" dirty="0">
                <a:solidFill>
                  <a:srgbClr val="00007D"/>
                </a:solidFill>
                <a:latin typeface="Cambria Math"/>
                <a:ea typeface="Cambria Math"/>
                <a:cs typeface="Times New Roman" pitchFamily="18" charset="0"/>
              </a:rPr>
              <a:t>〈</a:t>
            </a:r>
            <a:r>
              <a:rPr lang="en-GB" sz="2200" dirty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A,</a:t>
            </a:r>
            <a:r>
              <a:rPr lang="en-GB" sz="2200" b="1" dirty="0">
                <a:solidFill>
                  <a:srgbClr val="00007D"/>
                </a:solidFill>
                <a:latin typeface="Lucida Calligraphy" pitchFamily="66" charset="0"/>
              </a:rPr>
              <a:t>CS</a:t>
            </a:r>
            <a:r>
              <a:rPr lang="en-GB" sz="2200" dirty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, v</a:t>
            </a:r>
            <a:r>
              <a:rPr lang="en-GB" sz="2200" dirty="0">
                <a:solidFill>
                  <a:srgbClr val="00007D"/>
                </a:solidFill>
                <a:latin typeface="Cambria Math"/>
                <a:ea typeface="Cambria Math"/>
                <a:cs typeface="Times New Roman" pitchFamily="18" charset="0"/>
              </a:rPr>
              <a:t>〉</a:t>
            </a:r>
            <a:r>
              <a:rPr lang="en-GB" sz="2200" dirty="0" smtClean="0">
                <a:solidFill>
                  <a:srgbClr val="00007D"/>
                </a:solidFill>
              </a:rPr>
              <a:t> </a:t>
            </a:r>
            <a:r>
              <a:rPr lang="en-GB" sz="2200" dirty="0">
                <a:solidFill>
                  <a:srgbClr val="00007D"/>
                </a:solidFill>
              </a:rPr>
              <a:t>is </a:t>
            </a:r>
            <a:r>
              <a:rPr lang="en-GB" sz="2200" b="1" i="1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locally constrained</a:t>
            </a:r>
            <a:r>
              <a:rPr lang="en-GB" sz="2200" dirty="0" smtClean="0">
                <a:solidFill>
                  <a:srgbClr val="00007D"/>
                </a:solidFill>
              </a:rPr>
              <a:t> </a:t>
            </a:r>
            <a:r>
              <a:rPr lang="en-GB" sz="2200" dirty="0">
                <a:solidFill>
                  <a:srgbClr val="00007D"/>
                </a:solidFill>
              </a:rPr>
              <a:t>if there exists a set of </a:t>
            </a:r>
            <a:r>
              <a:rPr lang="en-GB" sz="2200" dirty="0" smtClean="0">
                <a:solidFill>
                  <a:srgbClr val="00007D"/>
                </a:solidFill>
              </a:rPr>
              <a:t>coalitions, </a:t>
            </a:r>
            <a:r>
              <a:rPr lang="en-GB" sz="2200" b="1" dirty="0" smtClean="0">
                <a:solidFill>
                  <a:srgbClr val="FF0000"/>
                </a:solidFill>
                <a:latin typeface="Lucida Calligraphy" pitchFamily="66" charset="0"/>
              </a:rPr>
              <a:t>C</a:t>
            </a:r>
            <a:r>
              <a:rPr lang="en-GB" sz="22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GB" sz="22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⊆ 2</a:t>
            </a:r>
            <a:r>
              <a:rPr lang="en-GB" sz="2200" baseline="300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A</a:t>
            </a:r>
            <a:r>
              <a:rPr lang="en-GB" sz="2200" dirty="0" smtClean="0">
                <a:solidFill>
                  <a:srgbClr val="00007D"/>
                </a:solidFill>
              </a:rPr>
              <a:t>, such </a:t>
            </a:r>
            <a:r>
              <a:rPr lang="en-GB" sz="2200" dirty="0">
                <a:solidFill>
                  <a:srgbClr val="00007D"/>
                </a:solidFill>
              </a:rPr>
              <a:t>that </a:t>
            </a:r>
            <a:r>
              <a:rPr lang="en-GB" sz="2200" b="1" dirty="0" smtClean="0">
                <a:solidFill>
                  <a:srgbClr val="FF0000"/>
                </a:solidFill>
                <a:latin typeface="Lucida Calligraphy" pitchFamily="66" charset="0"/>
              </a:rPr>
              <a:t>CS</a:t>
            </a:r>
            <a:r>
              <a:rPr lang="en-GB" sz="2200" dirty="0" smtClean="0">
                <a:solidFill>
                  <a:srgbClr val="FF0000"/>
                </a:solidFill>
              </a:rPr>
              <a:t> </a:t>
            </a:r>
            <a:r>
              <a:rPr lang="en-GB" sz="2200" dirty="0">
                <a:solidFill>
                  <a:srgbClr val="FF0000"/>
                </a:solidFill>
              </a:rPr>
              <a:t>= </a:t>
            </a:r>
            <a:r>
              <a:rPr lang="en-GB" sz="2200" dirty="0" smtClean="0">
                <a:solidFill>
                  <a:srgbClr val="FF0000"/>
                </a:solidFill>
              </a:rPr>
              <a:t>{</a:t>
            </a:r>
            <a:r>
              <a:rPr lang="en-GB" sz="2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CS</a:t>
            </a:r>
            <a:r>
              <a:rPr lang="en-GB" sz="2200" dirty="0" smtClean="0">
                <a:solidFill>
                  <a:srgbClr val="FF0000"/>
                </a:solidFill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∈ </a:t>
            </a:r>
            <a:r>
              <a:rPr lang="en-GB" sz="2200" dirty="0" smtClean="0">
                <a:solidFill>
                  <a:srgbClr val="FF0000"/>
                </a:solidFill>
                <a:latin typeface="Symbol" pitchFamily="18" charset="2"/>
                <a:ea typeface="Cambria Math"/>
                <a:cs typeface="Times New Roman" pitchFamily="18" charset="0"/>
              </a:rPr>
              <a:t>P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(A) : </a:t>
            </a:r>
            <a:r>
              <a:rPr lang="en-GB" sz="2200" dirty="0" smtClean="0">
                <a:solidFill>
                  <a:srgbClr val="FF0000"/>
                </a:solidFill>
              </a:rPr>
              <a:t>CS </a:t>
            </a:r>
            <a:r>
              <a:rPr lang="en-GB" sz="22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⊆ </a:t>
            </a:r>
            <a:r>
              <a:rPr lang="en-GB" sz="2200" b="1" dirty="0" smtClean="0">
                <a:solidFill>
                  <a:srgbClr val="FF0000"/>
                </a:solidFill>
                <a:latin typeface="Lucida Calligraphy" pitchFamily="66" charset="0"/>
              </a:rPr>
              <a:t>C </a:t>
            </a:r>
            <a:r>
              <a:rPr lang="en-GB" sz="2200" dirty="0" smtClean="0">
                <a:solidFill>
                  <a:srgbClr val="FF0000"/>
                </a:solidFill>
              </a:rPr>
              <a:t>}</a:t>
            </a:r>
            <a:r>
              <a:rPr lang="en-GB" sz="2200" dirty="0" smtClean="0">
                <a:solidFill>
                  <a:srgbClr val="00007D"/>
                </a:solidFill>
              </a:rPr>
              <a:t>.</a:t>
            </a:r>
          </a:p>
          <a:p>
            <a:pPr marL="268288"/>
            <a:endParaRPr lang="en-GB" sz="800" dirty="0" smtClean="0">
              <a:solidFill>
                <a:srgbClr val="00007D"/>
              </a:solidFill>
            </a:endParaRPr>
          </a:p>
          <a:p>
            <a:pPr marL="800100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007D"/>
                </a:solidFill>
              </a:rPr>
              <a:t>We will refer to </a:t>
            </a:r>
            <a:r>
              <a:rPr lang="en-GB" sz="2200" dirty="0">
                <a:solidFill>
                  <a:srgbClr val="00007D"/>
                </a:solidFill>
              </a:rPr>
              <a:t>the coalitions in </a:t>
            </a:r>
            <a:r>
              <a:rPr lang="en-GB" sz="2200" b="1" dirty="0">
                <a:solidFill>
                  <a:srgbClr val="00007D"/>
                </a:solidFill>
                <a:latin typeface="Lucida Calligraphy" pitchFamily="66" charset="0"/>
              </a:rPr>
              <a:t>C </a:t>
            </a:r>
            <a:r>
              <a:rPr lang="en-GB" sz="2200" dirty="0" smtClean="0">
                <a:solidFill>
                  <a:srgbClr val="00007D"/>
                </a:solidFill>
              </a:rPr>
              <a:t>as </a:t>
            </a:r>
            <a:r>
              <a:rPr lang="en-GB" sz="2200" b="1" dirty="0" smtClean="0">
                <a:solidFill>
                  <a:srgbClr val="00007D"/>
                </a:solidFill>
              </a:rPr>
              <a:t>feasible coalitions</a:t>
            </a:r>
            <a:r>
              <a:rPr lang="en-GB" sz="2200" dirty="0" smtClean="0">
                <a:solidFill>
                  <a:srgbClr val="00007D"/>
                </a:solidFill>
              </a:rPr>
              <a:t>.</a:t>
            </a:r>
            <a:endParaRPr lang="en-GB" sz="2200" dirty="0">
              <a:solidFill>
                <a:srgbClr val="00007D"/>
              </a:solidFill>
            </a:endParaRPr>
          </a:p>
          <a:p>
            <a:pPr marL="285750" indent="-285750">
              <a:buFontTx/>
              <a:buBlip>
                <a:blip r:embed="rId3"/>
              </a:buBlip>
            </a:pPr>
            <a:endParaRPr lang="en-GB" sz="2000" dirty="0" smtClean="0">
              <a:solidFill>
                <a:srgbClr val="00007D"/>
              </a:solidFill>
            </a:endParaRPr>
          </a:p>
          <a:p>
            <a:pPr marL="285750" indent="-285750">
              <a:buFontTx/>
              <a:buBlip>
                <a:blip r:embed="rId3"/>
              </a:buBlip>
            </a:pPr>
            <a:r>
              <a:rPr lang="en-GB" sz="2200" dirty="0" smtClean="0">
                <a:solidFill>
                  <a:srgbClr val="00007D"/>
                </a:solidFill>
              </a:rPr>
              <a:t>Constraints are represented using propositional logic:</a:t>
            </a:r>
          </a:p>
          <a:p>
            <a:endParaRPr lang="en-GB" sz="1000" dirty="0" smtClean="0">
              <a:solidFill>
                <a:srgbClr val="00007D"/>
              </a:solidFill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007D"/>
                </a:solidFill>
              </a:rPr>
              <a:t>Boolean variables correspond to agents: </a:t>
            </a:r>
            <a:r>
              <a:rPr lang="en-GB" sz="2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800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{</a:t>
            </a:r>
            <a:r>
              <a:rPr lang="en-GB" sz="1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800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200" dirty="0" smtClean="0">
                <a:solidFill>
                  <a:srgbClr val="FF0000"/>
                </a:solidFill>
              </a:rPr>
              <a:t> : </a:t>
            </a:r>
            <a:r>
              <a:rPr lang="en-GB" sz="22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800" i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200" dirty="0" smtClean="0">
                <a:solidFill>
                  <a:srgbClr val="FF0000"/>
                </a:solidFill>
              </a:rPr>
              <a:t> </a:t>
            </a:r>
            <a:r>
              <a:rPr lang="en-GB" sz="2200" dirty="0" smtClean="0">
                <a:solidFill>
                  <a:srgbClr val="FF0000"/>
                </a:solidFill>
                <a:latin typeface="Cambria Math"/>
                <a:ea typeface="Cambria Math"/>
              </a:rPr>
              <a:t>∈</a:t>
            </a:r>
            <a:r>
              <a:rPr lang="en-GB" sz="2200" dirty="0" smtClean="0">
                <a:solidFill>
                  <a:srgbClr val="FF0000"/>
                </a:solidFill>
              </a:rPr>
              <a:t> 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1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GB" sz="8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007D"/>
                </a:solidFill>
              </a:rPr>
              <a:t>Let </a:t>
            </a:r>
            <a:r>
              <a:rPr lang="en-GB" sz="2200" i="1" dirty="0" smtClean="0">
                <a:solidFill>
                  <a:srgbClr val="00007D"/>
                </a:solidFill>
                <a:latin typeface="Symbol" pitchFamily="18" charset="2"/>
                <a:cs typeface="Times New Roman" pitchFamily="18" charset="0"/>
              </a:rPr>
              <a:t>d</a:t>
            </a:r>
            <a:r>
              <a:rPr lang="en-GB" sz="2200" dirty="0" smtClean="0">
                <a:solidFill>
                  <a:srgbClr val="00007D"/>
                </a:solidFill>
              </a:rPr>
              <a:t> be a propositional formula over </a:t>
            </a:r>
            <a:r>
              <a:rPr lang="en-GB" sz="2200" i="1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800" i="1" baseline="-25000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200" dirty="0" smtClean="0">
                <a:solidFill>
                  <a:srgbClr val="00007D"/>
                </a:solidFill>
              </a:rPr>
              <a:t> constructed using the classical connectives </a:t>
            </a:r>
            <a:r>
              <a:rPr lang="en-GB" sz="2200" dirty="0" smtClean="0">
                <a:solidFill>
                  <a:srgbClr val="FF0000"/>
                </a:solidFill>
              </a:rPr>
              <a:t>( </a:t>
            </a:r>
            <a:r>
              <a:rPr lang="en-GB" sz="2200" dirty="0" smtClean="0">
                <a:solidFill>
                  <a:srgbClr val="FF0000"/>
                </a:solidFill>
                <a:latin typeface="Cambria Math"/>
                <a:ea typeface="Cambria Math"/>
              </a:rPr>
              <a:t>⋀, ⋁, ¬, →, …</a:t>
            </a:r>
            <a:r>
              <a:rPr lang="en-GB" sz="2200" dirty="0" smtClean="0">
                <a:solidFill>
                  <a:srgbClr val="FF0000"/>
                </a:solidFill>
              </a:rPr>
              <a:t>)</a:t>
            </a:r>
            <a:r>
              <a:rPr lang="en-GB" sz="2200" dirty="0" smtClean="0"/>
              <a:t>.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GB" sz="8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007D"/>
                </a:solidFill>
              </a:rPr>
              <a:t>Coalition </a:t>
            </a:r>
            <a:r>
              <a:rPr lang="en-GB" sz="2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200" dirty="0" smtClean="0">
                <a:solidFill>
                  <a:srgbClr val="00007D"/>
                </a:solidFill>
              </a:rPr>
              <a:t> satisfies </a:t>
            </a:r>
            <a:r>
              <a:rPr lang="en-GB" sz="2200" i="1" dirty="0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d</a:t>
            </a:r>
            <a:r>
              <a:rPr lang="en-GB" sz="2200" dirty="0" smtClean="0">
                <a:solidFill>
                  <a:srgbClr val="00007D"/>
                </a:solidFill>
              </a:rPr>
              <a:t>  </a:t>
            </a:r>
            <a:r>
              <a:rPr lang="en-GB" sz="2200" dirty="0" err="1" smtClean="0">
                <a:solidFill>
                  <a:srgbClr val="00007D"/>
                </a:solidFill>
              </a:rPr>
              <a:t>iff</a:t>
            </a:r>
            <a:r>
              <a:rPr lang="en-GB" sz="2200" dirty="0" smtClean="0">
                <a:solidFill>
                  <a:srgbClr val="00007D"/>
                </a:solidFill>
              </a:rPr>
              <a:t> </a:t>
            </a:r>
            <a:r>
              <a:rPr lang="en-GB" sz="2200" i="1" dirty="0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d</a:t>
            </a:r>
            <a:r>
              <a:rPr lang="en-GB" sz="2200" dirty="0" smtClean="0">
                <a:cs typeface="Times New Roman" pitchFamily="18" charset="0"/>
              </a:rPr>
              <a:t> </a:t>
            </a:r>
            <a:r>
              <a:rPr lang="en-GB" sz="2200" dirty="0" smtClean="0">
                <a:solidFill>
                  <a:srgbClr val="00007D"/>
                </a:solidFill>
                <a:cs typeface="Times New Roman" pitchFamily="18" charset="0"/>
              </a:rPr>
              <a:t> is satisfied under the truth assignment that sets all </a:t>
            </a:r>
            <a:r>
              <a:rPr lang="en-GB" sz="2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800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en-GB" sz="2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∈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en-GB" sz="2200" dirty="0" smtClean="0">
                <a:cs typeface="Times New Roman" pitchFamily="18" charset="0"/>
              </a:rPr>
              <a:t> </a:t>
            </a:r>
            <a:r>
              <a:rPr lang="en-GB" sz="2200" dirty="0" smtClean="0">
                <a:solidFill>
                  <a:srgbClr val="00007D"/>
                </a:solidFill>
                <a:cs typeface="Times New Roman" pitchFamily="18" charset="0"/>
              </a:rPr>
              <a:t>to </a:t>
            </a:r>
            <a:r>
              <a:rPr lang="en-GB" b="1" dirty="0" smtClean="0">
                <a:solidFill>
                  <a:srgbClr val="00007D"/>
                </a:solidFill>
                <a:latin typeface="Lucida Fax" pitchFamily="18" charset="0"/>
                <a:cs typeface="Times New Roman" pitchFamily="18" charset="0"/>
              </a:rPr>
              <a:t>true</a:t>
            </a:r>
            <a:r>
              <a:rPr lang="en-GB" sz="2200" dirty="0" smtClean="0">
                <a:solidFill>
                  <a:srgbClr val="00007D"/>
                </a:solidFill>
                <a:cs typeface="Times New Roman" pitchFamily="18" charset="0"/>
              </a:rPr>
              <a:t>, and all </a:t>
            </a:r>
            <a:r>
              <a:rPr lang="en-GB" sz="2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800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en-GB" sz="2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∉</a:t>
            </a:r>
            <a:r>
              <a:rPr lang="en-GB" sz="22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smtClean="0">
                <a:solidFill>
                  <a:srgbClr val="00007D"/>
                </a:solidFill>
                <a:cs typeface="Times New Roman" pitchFamily="18" charset="0"/>
              </a:rPr>
              <a:t>to </a:t>
            </a:r>
            <a:r>
              <a:rPr lang="en-GB" b="1" dirty="0" smtClean="0">
                <a:solidFill>
                  <a:srgbClr val="00007D"/>
                </a:solidFill>
                <a:latin typeface="Lucida Fax" pitchFamily="18" charset="0"/>
                <a:cs typeface="Times New Roman" pitchFamily="18" charset="0"/>
              </a:rPr>
              <a:t>false</a:t>
            </a:r>
            <a:r>
              <a:rPr lang="en-GB" sz="2200" dirty="0" smtClean="0">
                <a:solidFill>
                  <a:srgbClr val="00007D"/>
                </a:solidFill>
                <a:cs typeface="Times New Roman" pitchFamily="18" charset="0"/>
              </a:rPr>
              <a:t>.</a:t>
            </a:r>
            <a:endParaRPr lang="en-GB" sz="2200" dirty="0" smtClean="0">
              <a:solidFill>
                <a:srgbClr val="00007D"/>
              </a:solidFill>
            </a:endParaRPr>
          </a:p>
          <a:p>
            <a:pPr marL="800100" lvl="1" indent="-342900">
              <a:buFont typeface="Arial" pitchFamily="34" charset="0"/>
              <a:buChar char="•"/>
            </a:pPr>
            <a:endParaRPr lang="en-GB" sz="800" u="sng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200" u="sng" dirty="0" smtClean="0">
                <a:solidFill>
                  <a:srgbClr val="00007D"/>
                </a:solidFill>
              </a:rPr>
              <a:t>Example:</a:t>
            </a:r>
            <a:r>
              <a:rPr lang="en-GB" sz="2200" dirty="0" smtClean="0">
                <a:solidFill>
                  <a:srgbClr val="00007D"/>
                </a:solidFill>
              </a:rPr>
              <a:t>  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200" dirty="0" smtClean="0">
                <a:solidFill>
                  <a:srgbClr val="FF0000"/>
                </a:solidFill>
              </a:rPr>
              <a:t> = {a</a:t>
            </a:r>
            <a:r>
              <a:rPr lang="en-GB" sz="2800" baseline="-25000" dirty="0" smtClean="0">
                <a:solidFill>
                  <a:srgbClr val="FF0000"/>
                </a:solidFill>
              </a:rPr>
              <a:t>1</a:t>
            </a:r>
            <a:r>
              <a:rPr lang="en-GB" sz="2200" dirty="0" smtClean="0">
                <a:solidFill>
                  <a:srgbClr val="FF0000"/>
                </a:solidFill>
              </a:rPr>
              <a:t>,a</a:t>
            </a:r>
            <a:r>
              <a:rPr lang="en-GB" sz="2800" baseline="-25000" dirty="0" smtClean="0">
                <a:solidFill>
                  <a:srgbClr val="FF0000"/>
                </a:solidFill>
              </a:rPr>
              <a:t>4</a:t>
            </a:r>
            <a:r>
              <a:rPr lang="en-GB" sz="2200" dirty="0" smtClean="0">
                <a:solidFill>
                  <a:srgbClr val="FF0000"/>
                </a:solidFill>
              </a:rPr>
              <a:t>,a</a:t>
            </a:r>
            <a:r>
              <a:rPr lang="en-GB" sz="2800" baseline="-25000" dirty="0" smtClean="0">
                <a:solidFill>
                  <a:srgbClr val="FF0000"/>
                </a:solidFill>
              </a:rPr>
              <a:t>5</a:t>
            </a:r>
            <a:r>
              <a:rPr lang="en-GB" sz="2200" dirty="0" smtClean="0">
                <a:solidFill>
                  <a:srgbClr val="FF0000"/>
                </a:solidFill>
              </a:rPr>
              <a:t>,a</a:t>
            </a:r>
            <a:r>
              <a:rPr lang="en-GB" sz="2800" baseline="-25000" dirty="0" smtClean="0">
                <a:solidFill>
                  <a:srgbClr val="FF0000"/>
                </a:solidFill>
              </a:rPr>
              <a:t>7</a:t>
            </a:r>
            <a:r>
              <a:rPr lang="en-GB" sz="2200" dirty="0" smtClean="0">
                <a:solidFill>
                  <a:srgbClr val="FF0000"/>
                </a:solidFill>
              </a:rPr>
              <a:t>}</a:t>
            </a:r>
            <a:r>
              <a:rPr lang="en-GB" sz="2200" dirty="0" smtClean="0"/>
              <a:t> </a:t>
            </a:r>
            <a:r>
              <a:rPr lang="en-GB" sz="2200" dirty="0" smtClean="0">
                <a:solidFill>
                  <a:srgbClr val="00007D"/>
                </a:solidFill>
              </a:rPr>
              <a:t> satisfies  </a:t>
            </a:r>
            <a:r>
              <a:rPr lang="en-GB" sz="2200" i="1" dirty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d</a:t>
            </a:r>
            <a:r>
              <a:rPr lang="en-GB" sz="2200" dirty="0" smtClean="0">
                <a:solidFill>
                  <a:srgbClr val="FF0000"/>
                </a:solidFill>
              </a:rPr>
              <a:t> = b</a:t>
            </a:r>
            <a:r>
              <a:rPr lang="en-GB" sz="2800" baseline="-25000" dirty="0" smtClean="0">
                <a:solidFill>
                  <a:srgbClr val="FF0000"/>
                </a:solidFill>
              </a:rPr>
              <a:t>4</a:t>
            </a:r>
            <a:r>
              <a:rPr lang="en-GB" sz="2200" dirty="0" smtClean="0">
                <a:solidFill>
                  <a:srgbClr val="FF0000"/>
                </a:solidFill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ambria Math"/>
                <a:ea typeface="Cambria Math"/>
              </a:rPr>
              <a:t>⋀</a:t>
            </a:r>
            <a:r>
              <a:rPr lang="en-GB" sz="2200" dirty="0" smtClean="0">
                <a:solidFill>
                  <a:srgbClr val="FF0000"/>
                </a:solidFill>
              </a:rPr>
              <a:t> b</a:t>
            </a:r>
            <a:r>
              <a:rPr lang="en-GB" sz="2800" baseline="-25000" dirty="0" smtClean="0">
                <a:solidFill>
                  <a:srgbClr val="FF0000"/>
                </a:solidFill>
              </a:rPr>
              <a:t>5</a:t>
            </a:r>
            <a:r>
              <a:rPr lang="en-GB" sz="2200" dirty="0" smtClean="0"/>
              <a:t> 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GB" sz="2000" dirty="0" smtClean="0">
              <a:solidFill>
                <a:srgbClr val="00007D"/>
              </a:solidFill>
            </a:endParaRPr>
          </a:p>
          <a:p>
            <a:pPr marL="0" lvl="1"/>
            <a:r>
              <a:rPr lang="en-GB" sz="2200" b="1" dirty="0" smtClean="0">
                <a:solidFill>
                  <a:srgbClr val="00007D"/>
                </a:solidFill>
              </a:rPr>
              <a:t>Proposition:</a:t>
            </a:r>
            <a:r>
              <a:rPr lang="en-GB" sz="2200" dirty="0" smtClean="0">
                <a:solidFill>
                  <a:srgbClr val="00007D"/>
                </a:solidFill>
              </a:rPr>
              <a:t> </a:t>
            </a:r>
            <a:r>
              <a:rPr lang="en-GB" sz="2200" dirty="0">
                <a:solidFill>
                  <a:srgbClr val="00007D"/>
                </a:solidFill>
              </a:rPr>
              <a:t>The class of </a:t>
            </a:r>
            <a:r>
              <a:rPr lang="en-GB" sz="2200" i="1" dirty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propositionally definable CCF</a:t>
            </a:r>
            <a:r>
              <a:rPr lang="en-GB" sz="2200" dirty="0">
                <a:solidFill>
                  <a:srgbClr val="00007D"/>
                </a:solidFill>
              </a:rPr>
              <a:t> games is equal to the class of </a:t>
            </a:r>
            <a:r>
              <a:rPr lang="en-GB" sz="2200" i="1" dirty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locally constrained CCF</a:t>
            </a:r>
            <a:r>
              <a:rPr lang="en-GB" sz="2200" dirty="0">
                <a:solidFill>
                  <a:srgbClr val="00007D"/>
                </a:solidFill>
              </a:rPr>
              <a:t> games.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GB" sz="2200" dirty="0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90437" y="152400"/>
            <a:ext cx="852632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lvl="1" algn="ctr"/>
            <a:r>
              <a:rPr lang="en-GB" sz="30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Locally Constrained CCF Games</a:t>
            </a:r>
            <a:endParaRPr lang="en-GB" sz="30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376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06222" y="1111504"/>
            <a:ext cx="7044559" cy="3816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Tx/>
              <a:buBlip>
                <a:blip r:embed="rId3"/>
              </a:buBlip>
            </a:pPr>
            <a:r>
              <a:rPr lang="en-GB" sz="2200" dirty="0" smtClean="0">
                <a:solidFill>
                  <a:srgbClr val="00007D"/>
                </a:solidFill>
              </a:rPr>
              <a:t>A </a:t>
            </a:r>
            <a:r>
              <a:rPr lang="en-GB" sz="2200" i="1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basic CCF game </a:t>
            </a:r>
            <a:r>
              <a:rPr lang="en-GB" sz="2200" dirty="0" smtClean="0">
                <a:solidFill>
                  <a:srgbClr val="00007D"/>
                </a:solidFill>
              </a:rPr>
              <a:t>is a tuple </a:t>
            </a:r>
            <a:r>
              <a:rPr lang="en-GB" sz="2200" dirty="0" smtClean="0">
                <a:solidFill>
                  <a:srgbClr val="FF0000"/>
                </a:solidFill>
                <a:latin typeface="Lucida Calligraphy" pitchFamily="66" charset="0"/>
              </a:rPr>
              <a:t>G</a:t>
            </a:r>
            <a:r>
              <a:rPr lang="en-GB" sz="2200" dirty="0" smtClean="0">
                <a:solidFill>
                  <a:srgbClr val="FF0000"/>
                </a:solidFill>
              </a:rPr>
              <a:t> </a:t>
            </a:r>
            <a:r>
              <a:rPr lang="en-GB" sz="2200" dirty="0">
                <a:solidFill>
                  <a:srgbClr val="FF0000"/>
                </a:solidFill>
              </a:rPr>
              <a:t>= </a:t>
            </a:r>
            <a:r>
              <a:rPr lang="en-GB" sz="22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〈</a:t>
            </a:r>
            <a:r>
              <a:rPr lang="en-GB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200" b="1" dirty="0" smtClean="0">
                <a:solidFill>
                  <a:srgbClr val="FF0000"/>
                </a:solidFill>
                <a:latin typeface="Lucida Calligraphy" pitchFamily="66" charset="0"/>
                <a:cs typeface="Times New Roman" pitchFamily="18" charset="0"/>
              </a:rPr>
              <a:t>P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200" b="1" dirty="0" smtClean="0">
                <a:solidFill>
                  <a:srgbClr val="FF0000"/>
                </a:solidFill>
                <a:latin typeface="Lucida Calligraphy" pitchFamily="66" charset="0"/>
                <a:cs typeface="Times New Roman" pitchFamily="18" charset="0"/>
              </a:rPr>
              <a:t>N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200" b="1" dirty="0" smtClean="0">
                <a:solidFill>
                  <a:srgbClr val="FF0000"/>
                </a:solidFill>
                <a:latin typeface="Lucida Calligraphy" pitchFamily="66" charset="0"/>
                <a:cs typeface="Times New Roman" pitchFamily="18" charset="0"/>
              </a:rPr>
              <a:t>S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v</a:t>
            </a:r>
            <a:r>
              <a:rPr lang="en-GB" sz="22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〉</a:t>
            </a:r>
            <a:r>
              <a:rPr lang="en-GB" sz="2200" dirty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where</a:t>
            </a: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:</a:t>
            </a:r>
          </a:p>
          <a:p>
            <a:pPr marL="285750" indent="-285750">
              <a:buFontTx/>
              <a:buBlip>
                <a:blip r:embed="rId3"/>
              </a:buBlip>
            </a:pPr>
            <a:endParaRPr lang="en-GB" sz="1000" dirty="0" smtClean="0">
              <a:ea typeface="Cambria Math"/>
              <a:cs typeface="Times New Roman" pitchFamily="18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200" b="1" dirty="0" smtClean="0">
                <a:solidFill>
                  <a:srgbClr val="FF0000"/>
                </a:solidFill>
                <a:latin typeface="Lucida Calligraphy" pitchFamily="66" charset="0"/>
                <a:ea typeface="Cambria Math"/>
                <a:cs typeface="Times New Roman" pitchFamily="18" charset="0"/>
              </a:rPr>
              <a:t>P</a:t>
            </a:r>
            <a:r>
              <a:rPr lang="en-GB" sz="22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 </a:t>
            </a: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  is a set of subsets of </a:t>
            </a:r>
            <a:r>
              <a:rPr lang="en-GB" sz="22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A</a:t>
            </a: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 (</a:t>
            </a:r>
            <a:r>
              <a:rPr lang="en-GB" sz="2200" b="1" i="1" dirty="0" smtClean="0">
                <a:solidFill>
                  <a:srgbClr val="00007D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Positive</a:t>
            </a:r>
            <a:r>
              <a:rPr lang="en-GB" sz="2200" i="1" dirty="0" smtClean="0">
                <a:solidFill>
                  <a:srgbClr val="00007D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 constraints</a:t>
            </a: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200" b="1" dirty="0" smtClean="0">
                <a:solidFill>
                  <a:srgbClr val="FF0000"/>
                </a:solidFill>
                <a:latin typeface="Lucida Calligraphy" pitchFamily="66" charset="0"/>
                <a:ea typeface="Cambria Math"/>
                <a:cs typeface="Times New Roman" pitchFamily="18" charset="0"/>
              </a:rPr>
              <a:t>N</a:t>
            </a:r>
            <a:r>
              <a:rPr lang="en-GB" sz="2200" dirty="0" smtClean="0">
                <a:ea typeface="Cambria Math"/>
                <a:cs typeface="Times New Roman" pitchFamily="18" charset="0"/>
              </a:rPr>
              <a:t> </a:t>
            </a: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 is a set of subsets of </a:t>
            </a:r>
            <a:r>
              <a:rPr lang="en-GB" sz="22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A</a:t>
            </a: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 (</a:t>
            </a:r>
            <a:r>
              <a:rPr lang="en-GB" sz="2200" b="1" i="1" dirty="0" smtClean="0">
                <a:solidFill>
                  <a:srgbClr val="00007D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Negative</a:t>
            </a:r>
            <a:r>
              <a:rPr lang="en-GB" sz="2200" i="1" dirty="0" smtClean="0">
                <a:solidFill>
                  <a:srgbClr val="00007D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 constraints</a:t>
            </a: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200" b="1" dirty="0" smtClean="0">
                <a:solidFill>
                  <a:srgbClr val="FF0000"/>
                </a:solidFill>
                <a:latin typeface="Lucida Calligraphy" pitchFamily="66" charset="0"/>
                <a:ea typeface="Cambria Math"/>
                <a:cs typeface="Times New Roman" pitchFamily="18" charset="0"/>
              </a:rPr>
              <a:t>S</a:t>
            </a:r>
            <a:r>
              <a:rPr lang="en-GB" sz="22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  </a:t>
            </a:r>
            <a:r>
              <a:rPr lang="en-GB" sz="22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⊆ ℕ</a:t>
            </a:r>
            <a:r>
              <a:rPr lang="en-GB" sz="2200" dirty="0" smtClean="0">
                <a:ea typeface="Cambria Math"/>
                <a:cs typeface="Times New Roman" pitchFamily="18" charset="0"/>
              </a:rPr>
              <a:t> </a:t>
            </a: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(permitted sizes)</a:t>
            </a:r>
            <a:r>
              <a:rPr lang="en-GB" sz="2200" dirty="0" smtClean="0">
                <a:ea typeface="Cambria Math"/>
                <a:cs typeface="Times New Roman" pitchFamily="18" charset="0"/>
              </a:rPr>
              <a:t> </a:t>
            </a:r>
          </a:p>
          <a:p>
            <a:endParaRPr lang="en-GB" sz="1500" dirty="0" smtClean="0">
              <a:ea typeface="Cambria Math"/>
              <a:cs typeface="Times New Roman" pitchFamily="18" charset="0"/>
            </a:endParaRPr>
          </a:p>
          <a:p>
            <a:pPr marL="285750" indent="-285750">
              <a:buFontTx/>
              <a:buBlip>
                <a:blip r:embed="rId3"/>
              </a:buBlip>
            </a:pPr>
            <a:r>
              <a:rPr lang="en-GB" sz="2200" dirty="0" smtClean="0">
                <a:solidFill>
                  <a:srgbClr val="00007D"/>
                </a:solidFill>
              </a:rPr>
              <a:t>A coalition </a:t>
            </a:r>
            <a:r>
              <a:rPr lang="en-GB" sz="2200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200" dirty="0" smtClean="0">
                <a:solidFill>
                  <a:srgbClr val="00007D"/>
                </a:solidFill>
              </a:rPr>
              <a:t> is feasible if:</a:t>
            </a:r>
          </a:p>
          <a:p>
            <a:pPr marL="285750" indent="-285750">
              <a:buFontTx/>
              <a:buBlip>
                <a:blip r:embed="rId3"/>
              </a:buBlip>
            </a:pPr>
            <a:endParaRPr lang="en-GB" sz="10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GB" sz="2200" dirty="0" smtClean="0">
                <a:solidFill>
                  <a:srgbClr val="FF0000"/>
                </a:solidFill>
              </a:rPr>
              <a:t> </a:t>
            </a:r>
            <a:r>
              <a:rPr lang="en-GB" sz="22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⊆ 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C</a:t>
            </a:r>
            <a:r>
              <a:rPr lang="en-GB" sz="22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GB" sz="2200" dirty="0" smtClean="0">
                <a:solidFill>
                  <a:srgbClr val="00007D"/>
                </a:solidFill>
                <a:latin typeface="Cambria Math"/>
                <a:ea typeface="Cambria Math"/>
                <a:cs typeface="Times New Roman" pitchFamily="18" charset="0"/>
              </a:rPr>
              <a:t>for some </a:t>
            </a:r>
            <a:r>
              <a:rPr lang="en-GB" sz="2200" dirty="0" smtClean="0">
                <a:solidFill>
                  <a:srgbClr val="00007D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P</a:t>
            </a:r>
            <a:r>
              <a:rPr lang="en-GB" sz="2200" dirty="0" smtClean="0">
                <a:solidFill>
                  <a:srgbClr val="00007D"/>
                </a:solidFill>
                <a:latin typeface="Cambria Math"/>
                <a:ea typeface="Cambria Math"/>
                <a:cs typeface="Times New Roman" pitchFamily="18" charset="0"/>
              </a:rPr>
              <a:t> ∈ </a:t>
            </a:r>
            <a:r>
              <a:rPr lang="en-GB" sz="2200" b="1" dirty="0" smtClean="0">
                <a:solidFill>
                  <a:srgbClr val="00007D"/>
                </a:solidFill>
                <a:latin typeface="Lucida Calligraphy" pitchFamily="66" charset="0"/>
                <a:ea typeface="Cambria Math"/>
                <a:cs typeface="Times New Roman" pitchFamily="18" charset="0"/>
              </a:rPr>
              <a:t>P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N</a:t>
            </a:r>
            <a:r>
              <a:rPr lang="en-GB" sz="22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 ⊈ 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C</a:t>
            </a:r>
            <a:r>
              <a:rPr lang="en-GB" sz="2200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GB" sz="2200" dirty="0" smtClean="0">
                <a:solidFill>
                  <a:srgbClr val="00007D"/>
                </a:solidFill>
                <a:latin typeface="Cambria Math"/>
                <a:ea typeface="Cambria Math"/>
                <a:cs typeface="Times New Roman" pitchFamily="18" charset="0"/>
              </a:rPr>
              <a:t>for all </a:t>
            </a:r>
            <a:r>
              <a:rPr lang="en-GB" sz="2200" dirty="0" smtClean="0">
                <a:solidFill>
                  <a:srgbClr val="00007D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N</a:t>
            </a:r>
            <a:r>
              <a:rPr lang="en-GB" sz="2200" dirty="0" smtClean="0">
                <a:solidFill>
                  <a:srgbClr val="00007D"/>
                </a:solidFill>
                <a:latin typeface="Cambria Math"/>
                <a:ea typeface="Cambria Math"/>
                <a:cs typeface="Times New Roman" pitchFamily="18" charset="0"/>
              </a:rPr>
              <a:t> ∈ </a:t>
            </a:r>
            <a:r>
              <a:rPr lang="en-GB" sz="2200" b="1" dirty="0" smtClean="0">
                <a:solidFill>
                  <a:srgbClr val="00007D"/>
                </a:solidFill>
                <a:latin typeface="Lucida Calligraphy" pitchFamily="66" charset="0"/>
                <a:ea typeface="Cambria Math"/>
                <a:cs typeface="Times New Roman" pitchFamily="18" charset="0"/>
              </a:rPr>
              <a:t>N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|C| ∈ </a:t>
            </a:r>
            <a:r>
              <a:rPr lang="en-GB" sz="2200" b="1" dirty="0" smtClean="0">
                <a:solidFill>
                  <a:srgbClr val="FF0000"/>
                </a:solidFill>
                <a:latin typeface="Lucida Calligraphy" pitchFamily="66" charset="0"/>
                <a:ea typeface="Cambria Math"/>
                <a:cs typeface="Times New Roman" pitchFamily="18" charset="0"/>
              </a:rPr>
              <a:t>S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GB" sz="1500" dirty="0">
              <a:ea typeface="Cambria Math"/>
              <a:cs typeface="Times New Roman" pitchFamily="18" charset="0"/>
            </a:endParaRPr>
          </a:p>
          <a:p>
            <a:pPr marL="342900" indent="-342900">
              <a:buFontTx/>
              <a:buBlip>
                <a:blip r:embed="rId3"/>
              </a:buBlip>
            </a:pP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We will denote the feasible coalitions as</a:t>
            </a:r>
            <a:r>
              <a:rPr lang="en-GB" sz="2200" dirty="0" smtClean="0">
                <a:ea typeface="Cambria Math"/>
                <a:cs typeface="Times New Roman" pitchFamily="18" charset="0"/>
              </a:rPr>
              <a:t>  </a:t>
            </a:r>
            <a:r>
              <a:rPr lang="en-GB" sz="2200" i="1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c</a:t>
            </a:r>
            <a:r>
              <a:rPr lang="en-GB" sz="1000" i="1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 </a:t>
            </a:r>
            <a:r>
              <a:rPr lang="en-GB" sz="22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(</a:t>
            </a:r>
            <a:r>
              <a:rPr lang="en-GB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A, </a:t>
            </a:r>
            <a:r>
              <a:rPr lang="en-GB" sz="2200" b="1" dirty="0">
                <a:solidFill>
                  <a:srgbClr val="FF0000"/>
                </a:solidFill>
                <a:latin typeface="Lucida Calligraphy" pitchFamily="66" charset="0"/>
                <a:cs typeface="Times New Roman" pitchFamily="18" charset="0"/>
              </a:rPr>
              <a:t>P</a:t>
            </a:r>
            <a:r>
              <a:rPr lang="en-GB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200" b="1" dirty="0">
                <a:solidFill>
                  <a:srgbClr val="FF0000"/>
                </a:solidFill>
                <a:latin typeface="Lucida Calligraphy" pitchFamily="66" charset="0"/>
                <a:cs typeface="Times New Roman" pitchFamily="18" charset="0"/>
              </a:rPr>
              <a:t>N</a:t>
            </a:r>
            <a:r>
              <a:rPr lang="en-GB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200" b="1" dirty="0">
                <a:solidFill>
                  <a:srgbClr val="FF0000"/>
                </a:solidFill>
                <a:latin typeface="Lucida Calligraphy" pitchFamily="66" charset="0"/>
                <a:cs typeface="Times New Roman" pitchFamily="18" charset="0"/>
              </a:rPr>
              <a:t>S</a:t>
            </a:r>
            <a:r>
              <a:rPr lang="en-GB" sz="22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374673" y="175702"/>
            <a:ext cx="4367587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lvl="1" algn="ctr"/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Basic CCF Games</a:t>
            </a:r>
            <a:endParaRPr lang="en-GB" sz="35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102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3" r="15565"/>
          <a:stretch/>
        </p:blipFill>
        <p:spPr>
          <a:xfrm>
            <a:off x="5668188" y="5154469"/>
            <a:ext cx="1160061" cy="980569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205" y="5196910"/>
            <a:ext cx="1217745" cy="1037338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211" y="2881756"/>
            <a:ext cx="1375954" cy="735037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43" b="17667"/>
          <a:stretch/>
        </p:blipFill>
        <p:spPr>
          <a:xfrm>
            <a:off x="7146300" y="4646902"/>
            <a:ext cx="1602470" cy="1068677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19" b="14375"/>
          <a:stretch/>
        </p:blipFill>
        <p:spPr>
          <a:xfrm>
            <a:off x="3759670" y="5174806"/>
            <a:ext cx="1366947" cy="883127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83" y="3023526"/>
            <a:ext cx="996594" cy="996594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448" y="3393338"/>
            <a:ext cx="1158850" cy="1253564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147" y="2321757"/>
            <a:ext cx="1798466" cy="640943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412" y="3477418"/>
            <a:ext cx="912626" cy="1085405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260" y="3546842"/>
            <a:ext cx="1475409" cy="866110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211" y="4100135"/>
            <a:ext cx="1239177" cy="806802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70" b="21919"/>
          <a:stretch/>
        </p:blipFill>
        <p:spPr>
          <a:xfrm>
            <a:off x="3540982" y="2349720"/>
            <a:ext cx="1223265" cy="612980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23" b="18539"/>
          <a:stretch/>
        </p:blipFill>
        <p:spPr>
          <a:xfrm>
            <a:off x="476966" y="4424521"/>
            <a:ext cx="1388068" cy="895524"/>
          </a:xfrm>
          <a:prstGeom prst="rect">
            <a:avLst/>
          </a:prstGeom>
        </p:spPr>
      </p:pic>
      <p:pic>
        <p:nvPicPr>
          <p:cNvPr id="83" name="Picture 82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48"/>
          <a:stretch/>
        </p:blipFill>
        <p:spPr>
          <a:xfrm>
            <a:off x="1791864" y="2567769"/>
            <a:ext cx="1165617" cy="61155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91347" y="1074160"/>
            <a:ext cx="832541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200" b="1" u="sng" dirty="0" smtClean="0">
                <a:solidFill>
                  <a:srgbClr val="00007D"/>
                </a:solidFill>
              </a:rPr>
              <a:t>Example:</a:t>
            </a:r>
            <a:r>
              <a:rPr lang="en-GB" sz="2200" dirty="0" smtClean="0">
                <a:solidFill>
                  <a:srgbClr val="00007D"/>
                </a:solidFill>
              </a:rPr>
              <a:t> We are organizing a conference, and we need to determine from which restaurant(s) we are going to order the food.</a:t>
            </a:r>
          </a:p>
        </p:txBody>
      </p:sp>
      <p:sp>
        <p:nvSpPr>
          <p:cNvPr id="2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2374673" y="175702"/>
            <a:ext cx="4367587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lvl="1" algn="ctr"/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Basic CCF Games</a:t>
            </a:r>
            <a:endParaRPr lang="en-GB" sz="35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28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3" r="15565"/>
          <a:stretch/>
        </p:blipFill>
        <p:spPr>
          <a:xfrm>
            <a:off x="7521213" y="3983402"/>
            <a:ext cx="1060457" cy="8963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43" b="17667"/>
          <a:stretch/>
        </p:blipFill>
        <p:spPr>
          <a:xfrm>
            <a:off x="5666879" y="3962254"/>
            <a:ext cx="1602470" cy="10686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19" b="14375"/>
          <a:stretch/>
        </p:blipFill>
        <p:spPr>
          <a:xfrm>
            <a:off x="5770992" y="5146068"/>
            <a:ext cx="1366947" cy="88312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255" y="5054391"/>
            <a:ext cx="996594" cy="99659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138" y="5116560"/>
            <a:ext cx="1239177" cy="80680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70" b="21919"/>
          <a:stretch/>
        </p:blipFill>
        <p:spPr>
          <a:xfrm>
            <a:off x="7456635" y="5296734"/>
            <a:ext cx="1223265" cy="61298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752729" y="4972503"/>
            <a:ext cx="2705418" cy="116037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le 20"/>
          <p:cNvSpPr/>
          <p:nvPr/>
        </p:nvSpPr>
        <p:spPr>
          <a:xfrm>
            <a:off x="759775" y="3869206"/>
            <a:ext cx="2687149" cy="96239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ounded Rectangle 23"/>
          <p:cNvSpPr/>
          <p:nvPr/>
        </p:nvSpPr>
        <p:spPr>
          <a:xfrm>
            <a:off x="5666879" y="3896502"/>
            <a:ext cx="1590499" cy="218452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/>
          <p:cNvSpPr/>
          <p:nvPr/>
        </p:nvSpPr>
        <p:spPr>
          <a:xfrm>
            <a:off x="7415691" y="3885148"/>
            <a:ext cx="1279231" cy="1054095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 flipH="1">
            <a:off x="6932906" y="3279632"/>
            <a:ext cx="442429" cy="69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GB" sz="4500" b="1" dirty="0">
                <a:solidFill>
                  <a:srgbClr val="00B0F0"/>
                </a:solidFill>
                <a:latin typeface="Lucida Calligraphy" pitchFamily="66" charset="0"/>
                <a:cs typeface="Times New Roman" pitchFamily="18" charset="0"/>
              </a:rPr>
              <a:t>P</a:t>
            </a:r>
            <a:endParaRPr lang="en-US" sz="4500" i="1" dirty="0">
              <a:solidFill>
                <a:srgbClr val="00B0F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 flipH="1">
            <a:off x="1719368" y="3257069"/>
            <a:ext cx="594715" cy="69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GB" sz="4500" b="1" dirty="0" smtClean="0">
                <a:solidFill>
                  <a:srgbClr val="FF0000"/>
                </a:solidFill>
                <a:latin typeface="Lucida Calligraphy" pitchFamily="66" charset="0"/>
                <a:cs typeface="Times New Roman" pitchFamily="18" charset="0"/>
              </a:rPr>
              <a:t>N</a:t>
            </a:r>
            <a:endParaRPr lang="en-US" sz="4500" i="1" dirty="0">
              <a:solidFill>
                <a:srgbClr val="FF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 flipH="1">
            <a:off x="4421161" y="3812719"/>
            <a:ext cx="335028" cy="69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GB" sz="4500" b="1" dirty="0" smtClean="0">
                <a:solidFill>
                  <a:srgbClr val="F6BB00"/>
                </a:solidFill>
                <a:latin typeface="Lucida Calligraphy" pitchFamily="66" charset="0"/>
                <a:cs typeface="Times New Roman" pitchFamily="18" charset="0"/>
              </a:rPr>
              <a:t>S</a:t>
            </a:r>
            <a:endParaRPr lang="en-US" sz="4500" i="1" dirty="0">
              <a:solidFill>
                <a:srgbClr val="F6BB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 flipH="1">
            <a:off x="4338382" y="4623234"/>
            <a:ext cx="227626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3500" b="1" dirty="0" smtClean="0">
                <a:solidFill>
                  <a:srgbClr val="F6BB00"/>
                </a:solidFill>
                <a:latin typeface="+mj-lt"/>
                <a:cs typeface="Times New Roman" pitchFamily="18" charset="0"/>
              </a:rPr>
              <a:t>1</a:t>
            </a:r>
            <a:endParaRPr lang="en-US" sz="3500" b="1" dirty="0">
              <a:solidFill>
                <a:srgbClr val="F6BB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 flipH="1">
            <a:off x="4451251" y="5163423"/>
            <a:ext cx="227626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3500" b="1" dirty="0">
                <a:solidFill>
                  <a:srgbClr val="F6BB00"/>
                </a:solidFill>
                <a:latin typeface="+mj-lt"/>
                <a:cs typeface="Times New Roman" pitchFamily="18" charset="0"/>
              </a:rPr>
              <a:t>2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 flipH="1">
            <a:off x="4777391" y="4840013"/>
            <a:ext cx="227626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3500" b="1" dirty="0" smtClean="0">
                <a:solidFill>
                  <a:srgbClr val="F6BB00"/>
                </a:solidFill>
                <a:latin typeface="+mj-lt"/>
                <a:cs typeface="Times New Roman" pitchFamily="18" charset="0"/>
              </a:rPr>
              <a:t>3</a:t>
            </a:r>
            <a:endParaRPr lang="en-US" sz="3500" b="1" dirty="0">
              <a:solidFill>
                <a:srgbClr val="F6BB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401264" y="3229773"/>
            <a:ext cx="3379168" cy="3217304"/>
          </a:xfrm>
          <a:prstGeom prst="roundRect">
            <a:avLst>
              <a:gd name="adj" fmla="val 33327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ounded Rectangle 40"/>
          <p:cNvSpPr/>
          <p:nvPr/>
        </p:nvSpPr>
        <p:spPr>
          <a:xfrm>
            <a:off x="5513701" y="3270717"/>
            <a:ext cx="3348649" cy="3176360"/>
          </a:xfrm>
          <a:prstGeom prst="roundRect">
            <a:avLst>
              <a:gd name="adj" fmla="val 24129"/>
            </a:avLst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ounded Rectangle 41"/>
          <p:cNvSpPr/>
          <p:nvPr/>
        </p:nvSpPr>
        <p:spPr>
          <a:xfrm>
            <a:off x="4002265" y="3775964"/>
            <a:ext cx="1266804" cy="1979874"/>
          </a:xfrm>
          <a:prstGeom prst="roundRect">
            <a:avLst>
              <a:gd name="adj" fmla="val 37986"/>
            </a:avLst>
          </a:prstGeom>
          <a:noFill/>
          <a:ln w="38100">
            <a:solidFill>
              <a:srgbClr val="F6B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ounded Rectangle 34"/>
          <p:cNvSpPr/>
          <p:nvPr/>
        </p:nvSpPr>
        <p:spPr>
          <a:xfrm>
            <a:off x="7407569" y="5060486"/>
            <a:ext cx="1279231" cy="1058739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23" b="18539"/>
          <a:stretch/>
        </p:blipFill>
        <p:spPr>
          <a:xfrm>
            <a:off x="887750" y="3911713"/>
            <a:ext cx="1278059" cy="824551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48"/>
          <a:stretch/>
        </p:blipFill>
        <p:spPr>
          <a:xfrm>
            <a:off x="2265234" y="4044261"/>
            <a:ext cx="1165617" cy="611555"/>
          </a:xfrm>
          <a:prstGeom prst="rect">
            <a:avLst/>
          </a:prstGeom>
        </p:spPr>
      </p:pic>
      <p:sp>
        <p:nvSpPr>
          <p:cNvPr id="4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38796" y="927020"/>
            <a:ext cx="8371003" cy="21236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200" b="1" dirty="0">
                <a:solidFill>
                  <a:srgbClr val="FF0000"/>
                </a:solidFill>
                <a:latin typeface="Lucida Calligraphy" pitchFamily="66" charset="0"/>
                <a:ea typeface="Cambria Math"/>
                <a:cs typeface="Times New Roman" pitchFamily="18" charset="0"/>
              </a:rPr>
              <a:t>N </a:t>
            </a:r>
            <a:r>
              <a:rPr lang="en-GB" sz="2200" dirty="0" smtClean="0">
                <a:solidFill>
                  <a:srgbClr val="00007D"/>
                </a:solidFill>
              </a:rPr>
              <a:t>: we don’t want 2 restaurants together providing chilli food, or together providing vegetarian food.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1400" dirty="0" smtClean="0">
              <a:solidFill>
                <a:srgbClr val="00007D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200" b="1" dirty="0" smtClean="0">
                <a:solidFill>
                  <a:srgbClr val="FF0000"/>
                </a:solidFill>
                <a:latin typeface="Lucida Calligraphy" pitchFamily="66" charset="0"/>
                <a:ea typeface="Cambria Math"/>
                <a:cs typeface="Times New Roman" pitchFamily="18" charset="0"/>
              </a:rPr>
              <a:t>S</a:t>
            </a:r>
            <a:r>
              <a:rPr lang="en-GB" sz="2200" dirty="0" smtClean="0">
                <a:solidFill>
                  <a:srgbClr val="00007D"/>
                </a:solidFill>
              </a:rPr>
              <a:t> : we do not want to coordinate between more than 3 restaurants.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1400" b="1" dirty="0" smtClean="0">
              <a:solidFill>
                <a:srgbClr val="FF0000"/>
              </a:solidFill>
              <a:latin typeface="Lucida Calligraphy" pitchFamily="66" charset="0"/>
              <a:ea typeface="Cambria Math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200" b="1" dirty="0" smtClean="0">
                <a:solidFill>
                  <a:srgbClr val="FF0000"/>
                </a:solidFill>
                <a:latin typeface="Lucida Calligraphy" pitchFamily="66" charset="0"/>
                <a:ea typeface="Cambria Math"/>
                <a:cs typeface="Times New Roman" pitchFamily="18" charset="0"/>
              </a:rPr>
              <a:t>P</a:t>
            </a:r>
            <a:r>
              <a:rPr lang="en-GB" sz="2200" b="1" dirty="0" smtClean="0">
                <a:solidFill>
                  <a:srgbClr val="00007D"/>
                </a:solidFill>
                <a:latin typeface="Lucida Calligraphy" pitchFamily="66" charset="0"/>
                <a:ea typeface="Cambria Math"/>
                <a:cs typeface="Times New Roman" pitchFamily="18" charset="0"/>
              </a:rPr>
              <a:t> </a:t>
            </a:r>
            <a:r>
              <a:rPr lang="en-GB" sz="2200" dirty="0" smtClean="0">
                <a:solidFill>
                  <a:srgbClr val="00007D"/>
                </a:solidFill>
              </a:rPr>
              <a:t>: any combination of restaurants must either contain </a:t>
            </a:r>
            <a:r>
              <a:rPr lang="en-GB" sz="2200" dirty="0" err="1" smtClean="0">
                <a:solidFill>
                  <a:srgbClr val="00007D"/>
                </a:solidFill>
              </a:rPr>
              <a:t>Nandos</a:t>
            </a:r>
            <a:r>
              <a:rPr lang="en-GB" sz="2200" dirty="0" smtClean="0">
                <a:solidFill>
                  <a:srgbClr val="00007D"/>
                </a:solidFill>
              </a:rPr>
              <a:t>, </a:t>
            </a:r>
            <a:r>
              <a:rPr lang="en-GB" sz="2200" dirty="0" err="1" smtClean="0">
                <a:solidFill>
                  <a:srgbClr val="00007D"/>
                </a:solidFill>
              </a:rPr>
              <a:t>Zizzi</a:t>
            </a:r>
            <a:r>
              <a:rPr lang="en-GB" sz="2200" dirty="0" smtClean="0">
                <a:solidFill>
                  <a:srgbClr val="00007D"/>
                </a:solidFill>
              </a:rPr>
              <a:t>, or the two Japanese restaurants that, together, provide a nice menu.</a:t>
            </a: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2374673" y="175702"/>
            <a:ext cx="4367587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lvl="1" algn="ctr"/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Basic CCF Games</a:t>
            </a:r>
            <a:endParaRPr lang="en-GB" sz="35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123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977452" y="447675"/>
            <a:ext cx="7157545" cy="6035565"/>
          </a:xfrm>
          <a:prstGeom prst="ellipse">
            <a:avLst/>
          </a:prstGeom>
          <a:noFill/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CC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91860" y="751835"/>
            <a:ext cx="5381555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500" b="1" u="sng" dirty="0" smtClean="0">
                <a:solidFill>
                  <a:srgbClr val="660066"/>
                </a:solidFill>
              </a:rPr>
              <a:t>General CCF games </a:t>
            </a:r>
          </a:p>
          <a:p>
            <a:pPr algn="ctr"/>
            <a:endParaRPr lang="en-GB" sz="300" dirty="0" smtClean="0">
              <a:solidFill>
                <a:srgbClr val="660066"/>
              </a:solidFill>
            </a:endParaRPr>
          </a:p>
          <a:p>
            <a:pPr algn="ctr"/>
            <a:r>
              <a:rPr lang="en-GB" dirty="0" smtClean="0">
                <a:solidFill>
                  <a:srgbClr val="660066"/>
                </a:solidFill>
              </a:rPr>
              <a:t>Constraints are placed </a:t>
            </a:r>
            <a:r>
              <a:rPr lang="en-GB" b="1" dirty="0" smtClean="0">
                <a:solidFill>
                  <a:srgbClr val="660066"/>
                </a:solidFill>
              </a:rPr>
              <a:t>on Coalition Structures</a:t>
            </a:r>
            <a:endParaRPr lang="en-GB" b="1" dirty="0">
              <a:solidFill>
                <a:srgbClr val="660066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775967" y="1685925"/>
            <a:ext cx="5560513" cy="46199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69314" y="1950665"/>
            <a:ext cx="3468415" cy="13542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500" b="1" u="sng" dirty="0" smtClean="0">
                <a:solidFill>
                  <a:srgbClr val="FF0000"/>
                </a:solidFill>
              </a:rPr>
              <a:t>Local CCF games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Constraints are placed </a:t>
            </a:r>
            <a:r>
              <a:rPr lang="en-GB" b="1" dirty="0" smtClean="0">
                <a:solidFill>
                  <a:srgbClr val="FF0000"/>
                </a:solidFill>
              </a:rPr>
              <a:t>on Coalitions</a:t>
            </a:r>
          </a:p>
          <a:p>
            <a:pPr marL="542925" indent="-200025">
              <a:buFont typeface="Arial" pitchFamily="34" charset="0"/>
              <a:buChar char="•"/>
              <a:tabLst>
                <a:tab pos="542925" algn="l"/>
              </a:tabLst>
            </a:pPr>
            <a:endParaRPr lang="en-GB" sz="800" dirty="0" smtClean="0">
              <a:solidFill>
                <a:srgbClr val="FF0000"/>
              </a:solidFill>
            </a:endParaRPr>
          </a:p>
          <a:p>
            <a:pPr marL="542925" indent="-200025">
              <a:buFont typeface="Arial" pitchFamily="34" charset="0"/>
              <a:buChar char="•"/>
              <a:tabLst>
                <a:tab pos="542925" algn="l"/>
              </a:tabLst>
            </a:pPr>
            <a:r>
              <a:rPr lang="en-GB" dirty="0" smtClean="0">
                <a:solidFill>
                  <a:srgbClr val="FF0000"/>
                </a:solidFill>
              </a:rPr>
              <a:t>Constraint can be expressed using </a:t>
            </a:r>
            <a:r>
              <a:rPr lang="en-GB" b="1" dirty="0" smtClean="0">
                <a:solidFill>
                  <a:srgbClr val="FF0000"/>
                </a:solidFill>
              </a:rPr>
              <a:t>propositional logic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378046" y="3486149"/>
            <a:ext cx="4356354" cy="2620517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137321" y="3732068"/>
            <a:ext cx="2900867" cy="20313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500" b="1" u="sng" dirty="0" smtClean="0">
                <a:solidFill>
                  <a:srgbClr val="0070C0"/>
                </a:solidFill>
              </a:rPr>
              <a:t>Basic CCF games</a:t>
            </a:r>
          </a:p>
          <a:p>
            <a:pPr algn="ctr"/>
            <a:r>
              <a:rPr lang="en-GB" dirty="0" smtClean="0">
                <a:solidFill>
                  <a:srgbClr val="0070C0"/>
                </a:solidFill>
              </a:rPr>
              <a:t>Constraints are placed </a:t>
            </a:r>
            <a:r>
              <a:rPr lang="en-GB" b="1" dirty="0" smtClean="0">
                <a:solidFill>
                  <a:srgbClr val="0070C0"/>
                </a:solidFill>
              </a:rPr>
              <a:t>on Coalitions </a:t>
            </a:r>
            <a:r>
              <a:rPr lang="en-GB" dirty="0" smtClean="0">
                <a:solidFill>
                  <a:srgbClr val="0070C0"/>
                </a:solidFill>
              </a:rPr>
              <a:t>In the form of:</a:t>
            </a:r>
          </a:p>
          <a:p>
            <a:pPr algn="ctr"/>
            <a:endParaRPr lang="en-GB" sz="900" dirty="0" smtClean="0">
              <a:solidFill>
                <a:srgbClr val="0070C0"/>
              </a:solidFill>
            </a:endParaRPr>
          </a:p>
          <a:p>
            <a:pPr marL="538163" indent="-285750">
              <a:buFont typeface="Arial" pitchFamily="34" charset="0"/>
              <a:buChar char="•"/>
            </a:pPr>
            <a:r>
              <a:rPr lang="en-GB" b="1" dirty="0" smtClean="0">
                <a:solidFill>
                  <a:srgbClr val="0070C0"/>
                </a:solidFill>
              </a:rPr>
              <a:t>Size constraints</a:t>
            </a:r>
          </a:p>
          <a:p>
            <a:pPr marL="538163" indent="-285750">
              <a:buFont typeface="Arial" pitchFamily="34" charset="0"/>
              <a:buChar char="•"/>
            </a:pPr>
            <a:endParaRPr lang="en-GB" sz="400" b="1" dirty="0" smtClean="0">
              <a:solidFill>
                <a:srgbClr val="0070C0"/>
              </a:solidFill>
            </a:endParaRPr>
          </a:p>
          <a:p>
            <a:pPr marL="538163" indent="-285750">
              <a:buFont typeface="Arial" pitchFamily="34" charset="0"/>
              <a:buChar char="•"/>
            </a:pPr>
            <a:r>
              <a:rPr lang="en-GB" b="1" dirty="0" smtClean="0">
                <a:solidFill>
                  <a:srgbClr val="0070C0"/>
                </a:solidFill>
              </a:rPr>
              <a:t>Positive constraints</a:t>
            </a:r>
            <a:endParaRPr lang="en-GB" dirty="0" smtClean="0">
              <a:solidFill>
                <a:srgbClr val="0070C0"/>
              </a:solidFill>
            </a:endParaRPr>
          </a:p>
          <a:p>
            <a:pPr marL="538163" indent="-285750">
              <a:buFont typeface="Arial" pitchFamily="34" charset="0"/>
              <a:buChar char="•"/>
            </a:pPr>
            <a:endParaRPr lang="en-GB" sz="400" b="1" dirty="0" smtClean="0">
              <a:solidFill>
                <a:srgbClr val="0070C0"/>
              </a:solidFill>
            </a:endParaRPr>
          </a:p>
          <a:p>
            <a:pPr marL="538163" indent="-285750">
              <a:buFont typeface="Arial" pitchFamily="34" charset="0"/>
              <a:buChar char="•"/>
            </a:pPr>
            <a:r>
              <a:rPr lang="en-GB" b="1" dirty="0" smtClean="0">
                <a:solidFill>
                  <a:srgbClr val="0070C0"/>
                </a:solidFill>
              </a:rPr>
              <a:t>Negative constraints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12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29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408651"/>
              </p:ext>
            </p:extLst>
          </p:nvPr>
        </p:nvGraphicFramePr>
        <p:xfrm>
          <a:off x="3371850" y="1694527"/>
          <a:ext cx="5562600" cy="4086740"/>
        </p:xfrm>
        <a:graphic>
          <a:graphicData uri="http://schemas.openxmlformats.org/drawingml/2006/table">
            <a:tbl>
              <a:tblPr rtl="1"/>
              <a:tblGrid>
                <a:gridCol w="990021"/>
                <a:gridCol w="932969"/>
                <a:gridCol w="1152788"/>
                <a:gridCol w="971563"/>
                <a:gridCol w="865849"/>
                <a:gridCol w="649410"/>
              </a:tblGrid>
              <a:tr h="2383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size = 6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Fax" pitchFamily="18" charset="0"/>
                        <a:cs typeface="Arial" charset="0"/>
                      </a:endParaRPr>
                    </a:p>
                  </a:txBody>
                  <a:tcPr marL="90000" marR="90000" marT="36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size = 5</a:t>
                      </a:r>
                    </a:p>
                  </a:txBody>
                  <a:tcPr marL="90000" marR="90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size = 4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Fax" pitchFamily="18" charset="0"/>
                        <a:cs typeface="Arial" charset="0"/>
                      </a:endParaRPr>
                    </a:p>
                  </a:txBody>
                  <a:tcPr marL="90000" marR="90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size = 3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Fax" pitchFamily="18" charset="0"/>
                        <a:cs typeface="Arial" charset="0"/>
                      </a:endParaRPr>
                    </a:p>
                  </a:txBody>
                  <a:tcPr marL="90000" marR="90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size = 2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Fax" pitchFamily="18" charset="0"/>
                        <a:cs typeface="Arial" charset="0"/>
                      </a:endParaRPr>
                    </a:p>
                  </a:txBody>
                  <a:tcPr marL="90000" marR="90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size=1</a:t>
                      </a:r>
                      <a:endParaRPr kumimoji="0" lang="en-US" sz="11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Fax" pitchFamily="18" charset="0"/>
                        <a:cs typeface="Arial" charset="0"/>
                      </a:endParaRP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26816">
                <a:tc>
                  <a:txBody>
                    <a:bodyPr/>
                    <a:lstStyle/>
                    <a:p>
                      <a:pPr marL="0" marR="0" lvl="0" indent="0" algn="ctr" defTabSz="89535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1, 2, 3, 4, 5, 6</a:t>
                      </a:r>
                    </a:p>
                  </a:txBody>
                  <a:tcPr marL="36000" marR="36000" marT="72000" marB="54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1, 2, 3, 4, 5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1, 2, 3, 4, 6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1, 2, 3, 5, 6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1, 2, 4, 5, 6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1, 3, 4, 5, 6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2, 3, 4, 5, 6</a:t>
                      </a:r>
                    </a:p>
                  </a:txBody>
                  <a:tcPr marL="90000" marR="90000" marT="72000" marB="54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1, 2, 3, 4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1, 2, 3, 5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1, 2, 3, 6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1, 2, 4, 5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1, 2, 4, 6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1, 3, 4, 5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1, 3, 4, 6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1, 3, 5, 6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1, 4, 5, 6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2, 3, 4, 5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2, 3, 4, 6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2, 3, 5, 6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2, 4, 5, 6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3, 4, 5, 6</a:t>
                      </a:r>
                    </a:p>
                  </a:txBody>
                  <a:tcPr marL="90000" marR="90000" marT="72000" marB="54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1, 2, 5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1, 3, 4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1, 3, 5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1, 3, 6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1, 4, 5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1, 4, 6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2, 3, 4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2, 3, 5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2, 3, 6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2, 4, 5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2, 4, 6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3, 4, 5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3, 4, 6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3, 5, 6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4, 5, 6</a:t>
                      </a:r>
                    </a:p>
                  </a:txBody>
                  <a:tcPr marL="90000" marR="90000" marT="72000" marB="54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3, 4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3, 5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3, 6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4, 5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4, 6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5, 6</a:t>
                      </a:r>
                    </a:p>
                  </a:txBody>
                  <a:tcPr marL="90000" marR="90000" marT="72000" marB="54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90000" marR="90000" marT="72000" marB="54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85" name="Straight Connector 84"/>
          <p:cNvCxnSpPr/>
          <p:nvPr/>
        </p:nvCxnSpPr>
        <p:spPr bwMode="auto">
          <a:xfrm rot="10800000" flipV="1">
            <a:off x="7134225" y="2043777"/>
            <a:ext cx="70485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 bwMode="auto">
          <a:xfrm rot="10800000" flipV="1">
            <a:off x="7145337" y="2232690"/>
            <a:ext cx="70485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 bwMode="auto">
          <a:xfrm rot="10800000" flipV="1">
            <a:off x="7148512" y="2426365"/>
            <a:ext cx="70485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 bwMode="auto">
          <a:xfrm rot="10800000" flipV="1">
            <a:off x="7148512" y="2613690"/>
            <a:ext cx="70485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 bwMode="auto">
          <a:xfrm rot="10800000" flipV="1">
            <a:off x="7143750" y="2807365"/>
            <a:ext cx="70485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 bwMode="auto">
          <a:xfrm rot="10800000" flipV="1">
            <a:off x="7146925" y="3001040"/>
            <a:ext cx="70326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rot="10800000">
            <a:off x="8059737" y="2046952"/>
            <a:ext cx="811213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 bwMode="auto">
          <a:xfrm rot="10800000" flipV="1">
            <a:off x="6118225" y="2043777"/>
            <a:ext cx="61277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 bwMode="auto">
          <a:xfrm rot="10800000" flipV="1">
            <a:off x="6130925" y="2613690"/>
            <a:ext cx="61277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 bwMode="auto">
          <a:xfrm rot="10800000" flipV="1">
            <a:off x="6122987" y="3605877"/>
            <a:ext cx="61277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 bwMode="auto">
          <a:xfrm rot="10800000" flipV="1">
            <a:off x="6129337" y="3001040"/>
            <a:ext cx="61277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 bwMode="auto">
          <a:xfrm rot="10800000" flipV="1">
            <a:off x="6129337" y="3759865"/>
            <a:ext cx="61277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 bwMode="auto">
          <a:xfrm rot="10800000" flipV="1">
            <a:off x="6118225" y="4334540"/>
            <a:ext cx="61277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 bwMode="auto">
          <a:xfrm rot="10800000" flipV="1">
            <a:off x="6124575" y="4523452"/>
            <a:ext cx="61277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 bwMode="auto">
          <a:xfrm rot="10800000" flipV="1">
            <a:off x="6124575" y="4712365"/>
            <a:ext cx="61277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 bwMode="auto">
          <a:xfrm rot="10800000" flipV="1">
            <a:off x="5130800" y="3758277"/>
            <a:ext cx="508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 bwMode="auto">
          <a:xfrm rot="10800000" flipV="1">
            <a:off x="5118100" y="4904452"/>
            <a:ext cx="508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 bwMode="auto">
          <a:xfrm rot="10800000" flipV="1">
            <a:off x="5105400" y="5475952"/>
            <a:ext cx="508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 bwMode="auto">
          <a:xfrm rot="10800000" flipV="1">
            <a:off x="5106987" y="5671215"/>
            <a:ext cx="508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rot="10800000">
            <a:off x="4249737" y="4707602"/>
            <a:ext cx="379413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Down Arrow 126"/>
          <p:cNvSpPr/>
          <p:nvPr/>
        </p:nvSpPr>
        <p:spPr>
          <a:xfrm rot="16200000">
            <a:off x="2847976" y="2379533"/>
            <a:ext cx="381000" cy="331787"/>
          </a:xfrm>
          <a:prstGeom prst="down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8" name="TextBox 179"/>
          <p:cNvSpPr txBox="1">
            <a:spLocks noChangeArrowheads="1"/>
          </p:cNvSpPr>
          <p:nvPr/>
        </p:nvSpPr>
        <p:spPr bwMode="auto">
          <a:xfrm>
            <a:off x="184896" y="2008852"/>
            <a:ext cx="2853579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n-GB" sz="1400" b="1" dirty="0">
                <a:solidFill>
                  <a:prstClr val="black"/>
                </a:solidFill>
                <a:latin typeface="Lucida Calligraphy" pitchFamily="66" charset="0"/>
              </a:rPr>
              <a:t>P</a:t>
            </a:r>
            <a:r>
              <a:rPr lang="en-GB" sz="1400" dirty="0">
                <a:solidFill>
                  <a:prstClr val="black"/>
                </a:solidFill>
              </a:rPr>
              <a:t> = {</a:t>
            </a:r>
            <a:r>
              <a:rPr lang="en-GB" sz="1400" dirty="0">
                <a:solidFill>
                  <a:prstClr val="black"/>
                </a:solidFill>
                <a:cs typeface="Times New Roman" pitchFamily="18" charset="0"/>
              </a:rPr>
              <a:t>Ø</a:t>
            </a:r>
            <a:r>
              <a:rPr lang="en-GB" sz="1400" dirty="0">
                <a:solidFill>
                  <a:prstClr val="black"/>
                </a:solidFill>
              </a:rPr>
              <a:t>} </a:t>
            </a:r>
            <a:r>
              <a:rPr lang="en-GB" sz="1400" dirty="0" smtClean="0">
                <a:solidFill>
                  <a:prstClr val="black"/>
                </a:solidFill>
              </a:rPr>
              <a:t>,   </a:t>
            </a:r>
            <a:r>
              <a:rPr lang="en-GB" sz="1400" b="1" dirty="0" smtClean="0">
                <a:solidFill>
                  <a:prstClr val="black"/>
                </a:solidFill>
                <a:latin typeface="Lucida Calligraphy" pitchFamily="66" charset="0"/>
              </a:rPr>
              <a:t>N</a:t>
            </a:r>
            <a:r>
              <a:rPr lang="en-GB" sz="1400" dirty="0" smtClean="0">
                <a:solidFill>
                  <a:prstClr val="black"/>
                </a:solidFill>
              </a:rPr>
              <a:t> </a:t>
            </a:r>
            <a:r>
              <a:rPr lang="en-GB" sz="1300" dirty="0">
                <a:solidFill>
                  <a:prstClr val="black"/>
                </a:solidFill>
                <a:latin typeface="Arial Narrow" pitchFamily="34" charset="0"/>
              </a:rPr>
              <a:t>= { </a:t>
            </a:r>
            <a:r>
              <a:rPr lang="en-GB" sz="1300" dirty="0" smtClean="0">
                <a:solidFill>
                  <a:prstClr val="black"/>
                </a:solidFill>
                <a:latin typeface="Arial Narrow" pitchFamily="34" charset="0"/>
              </a:rPr>
              <a:t>{1,2,3,4</a:t>
            </a:r>
            <a:r>
              <a:rPr lang="en-GB" sz="1300" dirty="0">
                <a:solidFill>
                  <a:prstClr val="black"/>
                </a:solidFill>
                <a:latin typeface="Arial Narrow" pitchFamily="34" charset="0"/>
              </a:rPr>
              <a:t>}, </a:t>
            </a:r>
            <a:r>
              <a:rPr lang="en-GB" sz="1300" dirty="0" smtClean="0">
                <a:solidFill>
                  <a:prstClr val="black"/>
                </a:solidFill>
                <a:latin typeface="Arial Narrow" pitchFamily="34" charset="0"/>
              </a:rPr>
              <a:t> {</a:t>
            </a:r>
            <a:r>
              <a:rPr lang="en-GB" sz="1300" dirty="0">
                <a:solidFill>
                  <a:prstClr val="black"/>
                </a:solidFill>
                <a:latin typeface="Arial Narrow" pitchFamily="34" charset="0"/>
              </a:rPr>
              <a:t>1,2,4,5}, </a:t>
            </a:r>
            <a:r>
              <a:rPr lang="en-GB" sz="1300" dirty="0" smtClean="0">
                <a:solidFill>
                  <a:prstClr val="black"/>
                </a:solidFill>
                <a:latin typeface="Arial Narrow" pitchFamily="34" charset="0"/>
              </a:rPr>
              <a:t> {</a:t>
            </a:r>
            <a:r>
              <a:rPr lang="en-GB" sz="1300" dirty="0">
                <a:solidFill>
                  <a:prstClr val="black"/>
                </a:solidFill>
                <a:latin typeface="Arial Narrow" pitchFamily="34" charset="0"/>
              </a:rPr>
              <a:t>5,6} }</a:t>
            </a:r>
            <a:endParaRPr lang="en-US" sz="1300" dirty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358632" y="981075"/>
            <a:ext cx="859486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dirty="0" smtClean="0">
                <a:solidFill>
                  <a:srgbClr val="00007D"/>
                </a:solidFill>
              </a:rPr>
              <a:t>Given a set of constraints, how do we generate the feasible coalitions?</a:t>
            </a:r>
            <a:endParaRPr lang="en-GB" sz="2300" dirty="0">
              <a:solidFill>
                <a:srgbClr val="00007D"/>
              </a:solidFill>
            </a:endParaRP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290437" y="285750"/>
            <a:ext cx="852632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lvl="1" algn="ctr"/>
            <a:r>
              <a:rPr lang="en-GB" sz="29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How to Generate Feasible </a:t>
            </a:r>
            <a:r>
              <a:rPr lang="en-GB" sz="2900" b="1" dirty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C</a:t>
            </a:r>
            <a:r>
              <a:rPr lang="en-GB" sz="29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oalitions?</a:t>
            </a:r>
            <a:endParaRPr lang="en-GB" sz="29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6633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90437" y="304800"/>
            <a:ext cx="852632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lvl="1" algn="ctr"/>
            <a:r>
              <a:rPr lang="en-GB" sz="30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Divide &amp; Conquer</a:t>
            </a:r>
            <a:endParaRPr lang="en-GB" sz="30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1093" y="1143000"/>
            <a:ext cx="8165664" cy="4924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200" dirty="0" smtClean="0">
                <a:solidFill>
                  <a:srgbClr val="00007D"/>
                </a:solidFill>
              </a:rPr>
              <a:t>For any </a:t>
            </a:r>
            <a:r>
              <a:rPr lang="en-GB" sz="2200" i="1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200" dirty="0" smtClean="0">
                <a:solidFill>
                  <a:srgbClr val="00007D"/>
                </a:solidFill>
              </a:rPr>
              <a:t> </a:t>
            </a:r>
            <a:r>
              <a:rPr lang="en-GB" sz="2200" dirty="0">
                <a:solidFill>
                  <a:srgbClr val="00007D"/>
                </a:solidFill>
                <a:latin typeface="Cambria Math"/>
                <a:ea typeface="Cambria Math"/>
                <a:cs typeface="Times New Roman" pitchFamily="18" charset="0"/>
              </a:rPr>
              <a:t>∈</a:t>
            </a:r>
            <a:r>
              <a:rPr lang="en-GB" sz="2200" dirty="0" smtClean="0">
                <a:solidFill>
                  <a:srgbClr val="00007D"/>
                </a:solidFill>
              </a:rPr>
              <a:t> </a:t>
            </a:r>
            <a:r>
              <a:rPr lang="en-GB" sz="2200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200" dirty="0" smtClean="0">
                <a:solidFill>
                  <a:srgbClr val="00007D"/>
                </a:solidFill>
              </a:rPr>
              <a:t>, we divide the feasible coalitions </a:t>
            </a:r>
            <a:r>
              <a:rPr lang="en-GB" sz="2200" dirty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</a:t>
            </a:r>
            <a:r>
              <a:rPr lang="en-GB" sz="2200" i="1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c</a:t>
            </a:r>
            <a:r>
              <a:rPr lang="en-GB" sz="1000" i="1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(</a:t>
            </a:r>
            <a:r>
              <a:rPr lang="en-GB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A, </a:t>
            </a:r>
            <a:r>
              <a:rPr lang="en-GB" sz="2200" b="1" dirty="0">
                <a:solidFill>
                  <a:srgbClr val="FF0000"/>
                </a:solidFill>
                <a:latin typeface="Lucida Calligraphy" pitchFamily="66" charset="0"/>
                <a:cs typeface="Times New Roman" pitchFamily="18" charset="0"/>
              </a:rPr>
              <a:t>P</a:t>
            </a:r>
            <a:r>
              <a:rPr lang="en-GB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200" b="1" dirty="0">
                <a:solidFill>
                  <a:srgbClr val="FF0000"/>
                </a:solidFill>
                <a:latin typeface="Lucida Calligraphy" pitchFamily="66" charset="0"/>
                <a:cs typeface="Times New Roman" pitchFamily="18" charset="0"/>
              </a:rPr>
              <a:t>N</a:t>
            </a:r>
            <a:r>
              <a:rPr lang="en-GB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200" b="1" dirty="0" smtClean="0">
                <a:solidFill>
                  <a:srgbClr val="FF0000"/>
                </a:solidFill>
                <a:latin typeface="Lucida Calligraphy" pitchFamily="66" charset="0"/>
                <a:cs typeface="Times New Roman" pitchFamily="18" charset="0"/>
              </a:rPr>
              <a:t>S</a:t>
            </a:r>
            <a:r>
              <a:rPr lang="en-GB" sz="22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)</a:t>
            </a: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 </a:t>
            </a:r>
            <a:r>
              <a:rPr lang="en-GB" sz="2200" dirty="0" smtClean="0">
                <a:solidFill>
                  <a:srgbClr val="00007D"/>
                </a:solidFill>
              </a:rPr>
              <a:t>into:</a:t>
            </a:r>
          </a:p>
          <a:p>
            <a:endParaRPr lang="en-GB" sz="1000" dirty="0" smtClean="0">
              <a:solidFill>
                <a:srgbClr val="00007D"/>
              </a:solidFill>
            </a:endParaRPr>
          </a:p>
          <a:p>
            <a:pPr marL="800100" lvl="1" indent="-342900">
              <a:buFontTx/>
              <a:buBlip>
                <a:blip r:embed="rId3"/>
              </a:buBlip>
            </a:pPr>
            <a:r>
              <a:rPr lang="en-GB" sz="2200" dirty="0" smtClean="0">
                <a:solidFill>
                  <a:srgbClr val="00007D"/>
                </a:solidFill>
              </a:rPr>
              <a:t>Coalitions that </a:t>
            </a:r>
            <a:r>
              <a:rPr lang="en-GB" sz="2200" b="1" dirty="0" smtClean="0">
                <a:solidFill>
                  <a:srgbClr val="00007D"/>
                </a:solidFill>
              </a:rPr>
              <a:t>do not contain</a:t>
            </a:r>
            <a:r>
              <a:rPr lang="en-GB" sz="2200" dirty="0" smtClean="0">
                <a:solidFill>
                  <a:srgbClr val="00007D"/>
                </a:solidFill>
              </a:rPr>
              <a:t> </a:t>
            </a:r>
            <a:r>
              <a:rPr lang="en-GB" sz="2200" i="1" dirty="0" err="1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800" i="1" baseline="-25000" dirty="0" err="1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200" dirty="0" smtClean="0">
                <a:solidFill>
                  <a:srgbClr val="00007D"/>
                </a:solidFill>
              </a:rPr>
              <a:t> : For those, we can:</a:t>
            </a:r>
          </a:p>
          <a:p>
            <a:endParaRPr lang="en-GB" sz="500" dirty="0" smtClean="0">
              <a:solidFill>
                <a:srgbClr val="00007D"/>
              </a:solidFill>
            </a:endParaRPr>
          </a:p>
          <a:p>
            <a:pPr marL="1257300" lvl="2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Remove </a:t>
            </a:r>
            <a:r>
              <a:rPr lang="en-GB" sz="2200" i="1" dirty="0" err="1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a</a:t>
            </a:r>
            <a:r>
              <a:rPr lang="en-GB" sz="2800" i="1" baseline="-25000" dirty="0" err="1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i</a:t>
            </a: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from 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A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Remove every 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P</a:t>
            </a:r>
            <a:r>
              <a:rPr lang="en-GB" sz="22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∈ </a:t>
            </a:r>
            <a:r>
              <a:rPr lang="en-GB" sz="2200" b="1" dirty="0" smtClean="0">
                <a:solidFill>
                  <a:srgbClr val="FF0000"/>
                </a:solidFill>
                <a:latin typeface="Lucida Calligraphy" pitchFamily="66" charset="0"/>
                <a:ea typeface="Cambria Math"/>
                <a:cs typeface="Times New Roman" pitchFamily="18" charset="0"/>
              </a:rPr>
              <a:t>P</a:t>
            </a: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  such that </a:t>
            </a:r>
            <a:r>
              <a:rPr lang="en-GB" sz="2200" i="1" dirty="0" err="1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a</a:t>
            </a:r>
            <a:r>
              <a:rPr lang="en-GB" sz="2800" i="1" baseline="-25000" dirty="0" err="1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i</a:t>
            </a:r>
            <a:r>
              <a:rPr lang="en-GB" sz="2400" i="1" baseline="-25000" dirty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 </a:t>
            </a:r>
            <a:r>
              <a:rPr lang="en-GB" sz="22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 </a:t>
            </a:r>
            <a:r>
              <a:rPr lang="en-GB" sz="22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∈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 P</a:t>
            </a:r>
            <a:endParaRPr lang="en-GB" sz="2200" i="1" dirty="0" smtClean="0">
              <a:solidFill>
                <a:srgbClr val="FF0000"/>
              </a:solidFill>
              <a:latin typeface="Times New Roman" pitchFamily="18" charset="0"/>
              <a:ea typeface="Cambria Math"/>
              <a:cs typeface="Times New Roman" pitchFamily="18" charset="0"/>
            </a:endParaRPr>
          </a:p>
          <a:p>
            <a:pPr marL="1257300" lvl="2" indent="-342900">
              <a:buFont typeface="Arial" pitchFamily="34" charset="0"/>
              <a:buChar char="•"/>
            </a:pPr>
            <a:r>
              <a:rPr lang="en-GB" sz="2200" dirty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Remove every 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N</a:t>
            </a:r>
            <a:r>
              <a:rPr lang="en-GB" sz="22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∈ </a:t>
            </a:r>
            <a:r>
              <a:rPr lang="en-GB" sz="2200" b="1" dirty="0" smtClean="0">
                <a:solidFill>
                  <a:srgbClr val="FF0000"/>
                </a:solidFill>
                <a:latin typeface="Lucida Calligraphy" pitchFamily="66" charset="0"/>
                <a:ea typeface="Cambria Math"/>
                <a:cs typeface="Times New Roman" pitchFamily="18" charset="0"/>
              </a:rPr>
              <a:t>N</a:t>
            </a: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 </a:t>
            </a:r>
            <a:r>
              <a:rPr lang="en-GB" sz="2200" dirty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such that </a:t>
            </a:r>
            <a:r>
              <a:rPr lang="en-GB" sz="2200" i="1" dirty="0" err="1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a</a:t>
            </a:r>
            <a:r>
              <a:rPr lang="en-GB" sz="2800" i="1" baseline="-25000" dirty="0" err="1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i</a:t>
            </a:r>
            <a:r>
              <a:rPr lang="en-GB" sz="2400" i="1" baseline="-25000" dirty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 </a:t>
            </a:r>
            <a:r>
              <a:rPr lang="en-GB" sz="22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∈</a:t>
            </a:r>
            <a:r>
              <a:rPr lang="en-GB" sz="2200" dirty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 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N</a:t>
            </a:r>
            <a:endParaRPr lang="en-GB" sz="2200" i="1" dirty="0" smtClean="0">
              <a:solidFill>
                <a:srgbClr val="FF0000"/>
              </a:solidFill>
              <a:latin typeface="Times New Roman" pitchFamily="18" charset="0"/>
              <a:ea typeface="Cambria Math"/>
              <a:cs typeface="Times New Roman" pitchFamily="18" charset="0"/>
            </a:endParaRPr>
          </a:p>
          <a:p>
            <a:pPr lvl="1"/>
            <a:endParaRPr lang="en-GB" sz="1000" dirty="0" smtClean="0">
              <a:solidFill>
                <a:srgbClr val="00007D"/>
              </a:solidFill>
              <a:ea typeface="Cambria Math"/>
              <a:cs typeface="Times New Roman" pitchFamily="18" charset="0"/>
            </a:endParaRPr>
          </a:p>
          <a:p>
            <a:pPr marL="800100" lvl="1" indent="-342900">
              <a:buFontTx/>
              <a:buBlip>
                <a:blip r:embed="rId3"/>
              </a:buBlip>
            </a:pP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Coalitions that </a:t>
            </a:r>
            <a:r>
              <a:rPr lang="en-GB" sz="2200" b="1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contain </a:t>
            </a:r>
            <a:r>
              <a:rPr lang="en-GB" sz="2200" i="1" dirty="0" err="1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a</a:t>
            </a:r>
            <a:r>
              <a:rPr lang="en-GB" sz="2800" i="1" baseline="-25000" dirty="0" err="1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i</a:t>
            </a: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: For those, we can:</a:t>
            </a:r>
          </a:p>
          <a:p>
            <a:pPr marL="342900" indent="-342900">
              <a:buFontTx/>
              <a:buBlip>
                <a:blip r:embed="rId3"/>
              </a:buBlip>
            </a:pPr>
            <a:endParaRPr lang="en-GB" sz="500" dirty="0" smtClean="0">
              <a:solidFill>
                <a:srgbClr val="00007D"/>
              </a:solidFill>
              <a:ea typeface="Cambria Math"/>
              <a:cs typeface="Times New Roman" pitchFamily="18" charset="0"/>
            </a:endParaRPr>
          </a:p>
          <a:p>
            <a:pPr marL="1257300" lvl="2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Remove </a:t>
            </a:r>
            <a:r>
              <a:rPr lang="en-GB" sz="2200" i="1" dirty="0" err="1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a</a:t>
            </a:r>
            <a:r>
              <a:rPr lang="en-GB" sz="2800" i="1" baseline="-25000" dirty="0" err="1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i</a:t>
            </a: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from 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A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Remove </a:t>
            </a:r>
            <a:r>
              <a:rPr lang="en-GB" sz="2200" i="1" dirty="0" err="1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a</a:t>
            </a:r>
            <a:r>
              <a:rPr lang="en-GB" sz="2800" i="1" baseline="-25000" dirty="0" err="1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i</a:t>
            </a: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from every 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P</a:t>
            </a:r>
            <a:r>
              <a:rPr lang="en-GB" sz="22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∈ </a:t>
            </a:r>
            <a:r>
              <a:rPr lang="en-GB" sz="2200" b="1" dirty="0">
                <a:solidFill>
                  <a:srgbClr val="FF0000"/>
                </a:solidFill>
                <a:latin typeface="Lucida Calligraphy" pitchFamily="66" charset="0"/>
                <a:ea typeface="Cambria Math"/>
                <a:cs typeface="Times New Roman" pitchFamily="18" charset="0"/>
              </a:rPr>
              <a:t>P</a:t>
            </a:r>
            <a:r>
              <a:rPr lang="en-GB" sz="2200" dirty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  such that </a:t>
            </a:r>
            <a:r>
              <a:rPr lang="en-GB" sz="2200" i="1" dirty="0" err="1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a</a:t>
            </a:r>
            <a:r>
              <a:rPr lang="en-GB" sz="2800" i="1" baseline="-25000" dirty="0" err="1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i</a:t>
            </a:r>
            <a:r>
              <a:rPr lang="en-GB" sz="22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∈</a:t>
            </a:r>
            <a:r>
              <a:rPr lang="en-GB" sz="2200" dirty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 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P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GB" sz="2200" dirty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Remove </a:t>
            </a:r>
            <a:r>
              <a:rPr lang="en-GB" sz="2200" i="1" dirty="0" err="1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a</a:t>
            </a:r>
            <a:r>
              <a:rPr lang="en-GB" sz="2800" i="1" baseline="-25000" dirty="0" err="1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i</a:t>
            </a: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</a:t>
            </a:r>
            <a:r>
              <a:rPr lang="en-GB" sz="2200" dirty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from every 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N</a:t>
            </a:r>
            <a:r>
              <a:rPr lang="en-GB" sz="22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∈ </a:t>
            </a:r>
            <a:r>
              <a:rPr lang="en-GB" sz="2200" b="1" dirty="0" smtClean="0">
                <a:solidFill>
                  <a:srgbClr val="FF0000"/>
                </a:solidFill>
                <a:latin typeface="Lucida Calligraphy" pitchFamily="66" charset="0"/>
                <a:ea typeface="Cambria Math"/>
                <a:cs typeface="Times New Roman" pitchFamily="18" charset="0"/>
              </a:rPr>
              <a:t>N</a:t>
            </a: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 </a:t>
            </a:r>
            <a:r>
              <a:rPr lang="en-GB" sz="2200" dirty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such that </a:t>
            </a:r>
            <a:r>
              <a:rPr lang="en-GB" sz="2200" i="1" dirty="0" err="1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a</a:t>
            </a:r>
            <a:r>
              <a:rPr lang="en-GB" sz="2800" i="1" baseline="-25000" dirty="0" err="1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i</a:t>
            </a:r>
            <a:r>
              <a:rPr lang="en-GB" sz="22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∈</a:t>
            </a:r>
            <a:r>
              <a:rPr lang="en-GB" sz="2200" dirty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 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N</a:t>
            </a:r>
            <a:endParaRPr lang="en-GB" sz="2200" dirty="0">
              <a:solidFill>
                <a:srgbClr val="FF0000"/>
              </a:solidFill>
              <a:ea typeface="Cambria Math"/>
              <a:cs typeface="Times New Roman" pitchFamily="18" charset="0"/>
            </a:endParaRPr>
          </a:p>
          <a:p>
            <a:pPr marL="1257300" lvl="2" indent="-342900">
              <a:buFont typeface="Arial" pitchFamily="34" charset="0"/>
              <a:buChar char="•"/>
            </a:pPr>
            <a:endParaRPr lang="en-GB" sz="1500" dirty="0">
              <a:solidFill>
                <a:srgbClr val="00007D"/>
              </a:solidFill>
              <a:latin typeface="Times New Roman" pitchFamily="18" charset="0"/>
              <a:ea typeface="Cambria Math"/>
              <a:cs typeface="Times New Roman" pitchFamily="18" charset="0"/>
            </a:endParaRPr>
          </a:p>
          <a:p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Repeat the above recursively until we reach:</a:t>
            </a:r>
          </a:p>
          <a:p>
            <a:pPr marL="1257300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an </a:t>
            </a:r>
            <a:r>
              <a:rPr lang="en-GB" sz="2200" b="1" dirty="0" smtClean="0">
                <a:solidFill>
                  <a:srgbClr val="00007D"/>
                </a:solidFill>
                <a:latin typeface="+mj-lt"/>
                <a:ea typeface="Cambria Math"/>
                <a:cs typeface="Times New Roman" pitchFamily="18" charset="0"/>
              </a:rPr>
              <a:t>impossible case</a:t>
            </a: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, where:  </a:t>
            </a:r>
            <a:r>
              <a:rPr lang="en-GB" sz="2200" b="1" dirty="0" smtClean="0">
                <a:solidFill>
                  <a:srgbClr val="FF0000"/>
                </a:solidFill>
                <a:latin typeface="Lucida Calligraphy" pitchFamily="66" charset="0"/>
                <a:ea typeface="Cambria Math"/>
                <a:cs typeface="Times New Roman" pitchFamily="18" charset="0"/>
              </a:rPr>
              <a:t>P</a:t>
            </a:r>
            <a:r>
              <a:rPr lang="en-GB" sz="2200" dirty="0" smtClean="0">
                <a:solidFill>
                  <a:srgbClr val="FF0000"/>
                </a:solidFill>
                <a:latin typeface="+mj-lt"/>
                <a:ea typeface="Cambria Math"/>
                <a:cs typeface="Times New Roman" pitchFamily="18" charset="0"/>
              </a:rPr>
              <a:t> = </a:t>
            </a:r>
            <a:r>
              <a:rPr lang="en-GB" sz="22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Ø</a:t>
            </a:r>
            <a:r>
              <a:rPr lang="en-GB" sz="2200" dirty="0" smtClean="0">
                <a:solidFill>
                  <a:srgbClr val="00007D"/>
                </a:solidFill>
                <a:latin typeface="+mj-lt"/>
                <a:ea typeface="Cambria Math"/>
                <a:cs typeface="Times New Roman" pitchFamily="18" charset="0"/>
              </a:rPr>
              <a:t>   or   </a:t>
            </a:r>
            <a:r>
              <a:rPr lang="en-GB" sz="2200" b="1" dirty="0" smtClean="0">
                <a:solidFill>
                  <a:srgbClr val="FF0000"/>
                </a:solidFill>
                <a:latin typeface="Lucida Calligraphy" pitchFamily="66" charset="0"/>
                <a:ea typeface="Cambria Math"/>
                <a:cs typeface="Times New Roman" pitchFamily="18" charset="0"/>
              </a:rPr>
              <a:t>N </a:t>
            </a:r>
            <a:r>
              <a:rPr lang="en-GB" sz="22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∋</a:t>
            </a:r>
            <a:r>
              <a:rPr lang="en-GB" sz="22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 </a:t>
            </a:r>
            <a:r>
              <a:rPr lang="en-GB" sz="22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Ø</a:t>
            </a:r>
            <a:endParaRPr lang="en-GB" sz="2200" dirty="0" smtClean="0">
              <a:solidFill>
                <a:srgbClr val="FF0000"/>
              </a:solidFill>
              <a:latin typeface="+mj-lt"/>
              <a:ea typeface="Cambria Math"/>
              <a:cs typeface="Times New Roman" pitchFamily="18" charset="0"/>
            </a:endParaRPr>
          </a:p>
          <a:p>
            <a:pPr marL="1257300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or a </a:t>
            </a:r>
            <a:r>
              <a:rPr lang="en-GB" sz="2200" b="1" dirty="0" smtClean="0">
                <a:solidFill>
                  <a:srgbClr val="00007D"/>
                </a:solidFill>
                <a:latin typeface="+mj-lt"/>
                <a:ea typeface="Cambria Math"/>
                <a:cs typeface="Times New Roman" pitchFamily="18" charset="0"/>
              </a:rPr>
              <a:t>base case</a:t>
            </a: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: </a:t>
            </a:r>
            <a:r>
              <a:rPr lang="en-GB" sz="22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|</a:t>
            </a:r>
            <a:r>
              <a:rPr lang="en-GB" sz="2200" b="1" dirty="0" smtClean="0">
                <a:solidFill>
                  <a:srgbClr val="FF0000"/>
                </a:solidFill>
                <a:latin typeface="Lucida Calligraphy" pitchFamily="66" charset="0"/>
                <a:ea typeface="Cambria Math"/>
                <a:cs typeface="Times New Roman" pitchFamily="18" charset="0"/>
              </a:rPr>
              <a:t>P</a:t>
            </a:r>
            <a:r>
              <a:rPr lang="en-GB" sz="22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| = 1</a:t>
            </a: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,   </a:t>
            </a:r>
            <a:r>
              <a:rPr lang="en-GB" sz="28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∩</a:t>
            </a:r>
            <a:r>
              <a:rPr lang="en-GB" sz="2200" b="1" dirty="0" smtClean="0">
                <a:solidFill>
                  <a:srgbClr val="FF0000"/>
                </a:solidFill>
                <a:latin typeface="Lucida Calligraphy" pitchFamily="66" charset="0"/>
                <a:ea typeface="Cambria Math"/>
                <a:cs typeface="Times New Roman" pitchFamily="18" charset="0"/>
              </a:rPr>
              <a:t>N</a:t>
            </a:r>
            <a:r>
              <a:rPr lang="en-GB" sz="22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 = </a:t>
            </a:r>
            <a:r>
              <a:rPr lang="en-GB" sz="22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Ø</a:t>
            </a: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,   </a:t>
            </a:r>
            <a:r>
              <a:rPr lang="en-GB" sz="22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|{N </a:t>
            </a:r>
            <a:r>
              <a:rPr lang="en-GB" sz="22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∈ </a:t>
            </a:r>
            <a:r>
              <a:rPr lang="en-GB" sz="2200" b="1" dirty="0" smtClean="0">
                <a:solidFill>
                  <a:srgbClr val="FF0000"/>
                </a:solidFill>
                <a:latin typeface="Lucida Calligraphy" pitchFamily="66" charset="0"/>
                <a:ea typeface="Cambria Math"/>
                <a:cs typeface="Times New Roman" pitchFamily="18" charset="0"/>
              </a:rPr>
              <a:t>N</a:t>
            </a:r>
            <a:r>
              <a:rPr lang="en-GB" sz="22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 : |N|&gt;1 }| </a:t>
            </a:r>
            <a:r>
              <a:rPr lang="en-GB" sz="2200" u="sng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&lt;</a:t>
            </a:r>
            <a:r>
              <a:rPr lang="en-GB" sz="22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 1</a:t>
            </a:r>
            <a:r>
              <a:rPr lang="en-GB" sz="22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</a:t>
            </a:r>
          </a:p>
          <a:p>
            <a:endParaRPr lang="en-GB" sz="500" dirty="0" smtClean="0">
              <a:solidFill>
                <a:srgbClr val="00007D"/>
              </a:solidFill>
              <a:ea typeface="Cambria Math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63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Box 81"/>
          <p:cNvSpPr txBox="1">
            <a:spLocks noChangeArrowheads="1"/>
          </p:cNvSpPr>
          <p:nvPr/>
        </p:nvSpPr>
        <p:spPr bwMode="auto">
          <a:xfrm flipH="1">
            <a:off x="1079605" y="1959787"/>
            <a:ext cx="6872896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en-GB" sz="2300" i="1" dirty="0">
                <a:solidFill>
                  <a:prstClr val="black"/>
                </a:solidFill>
                <a:latin typeface="Lucida Fax" pitchFamily="18" charset="0"/>
              </a:rPr>
              <a:t>f</a:t>
            </a:r>
            <a:r>
              <a:rPr lang="en-GB" sz="2300" i="1" dirty="0">
                <a:solidFill>
                  <a:prstClr val="black"/>
                </a:solidFill>
              </a:rPr>
              <a:t> </a:t>
            </a:r>
            <a:r>
              <a:rPr lang="en-GB" sz="2300" dirty="0">
                <a:solidFill>
                  <a:prstClr val="black"/>
                </a:solidFill>
              </a:rPr>
              <a:t>( </a:t>
            </a:r>
            <a:r>
              <a:rPr lang="en-GB" sz="2300" b="1" dirty="0">
                <a:solidFill>
                  <a:schemeClr val="accent1"/>
                </a:solidFill>
              </a:rPr>
              <a:t>{12345678}</a:t>
            </a:r>
            <a:r>
              <a:rPr lang="en-GB" sz="2300" dirty="0">
                <a:solidFill>
                  <a:prstClr val="black"/>
                </a:solidFill>
              </a:rPr>
              <a:t> </a:t>
            </a:r>
            <a:r>
              <a:rPr lang="en-GB" sz="2300" dirty="0" smtClean="0">
                <a:solidFill>
                  <a:prstClr val="black"/>
                </a:solidFill>
              </a:rPr>
              <a:t>,  </a:t>
            </a:r>
            <a:r>
              <a:rPr lang="en-GB" sz="2300" b="1" dirty="0" smtClean="0">
                <a:solidFill>
                  <a:srgbClr val="FF0000"/>
                </a:solidFill>
              </a:rPr>
              <a:t>{158},{</a:t>
            </a:r>
            <a:r>
              <a:rPr lang="en-GB" sz="2300" b="1" dirty="0">
                <a:solidFill>
                  <a:srgbClr val="FF0000"/>
                </a:solidFill>
              </a:rPr>
              <a:t>257</a:t>
            </a:r>
            <a:r>
              <a:rPr lang="en-GB" sz="2300" b="1" dirty="0" smtClean="0">
                <a:solidFill>
                  <a:srgbClr val="FF0000"/>
                </a:solidFill>
              </a:rPr>
              <a:t>},{578}</a:t>
            </a:r>
            <a:r>
              <a:rPr lang="en-GB" sz="2300" dirty="0" smtClean="0">
                <a:solidFill>
                  <a:prstClr val="black"/>
                </a:solidFill>
              </a:rPr>
              <a:t> ,  </a:t>
            </a:r>
            <a:r>
              <a:rPr lang="en-GB" sz="2300" b="1" dirty="0" smtClean="0">
                <a:solidFill>
                  <a:srgbClr val="F6BB00"/>
                </a:solidFill>
              </a:rPr>
              <a:t>{</a:t>
            </a:r>
            <a:r>
              <a:rPr lang="en-GB" sz="2300" b="1" dirty="0">
                <a:solidFill>
                  <a:srgbClr val="F6BB00"/>
                </a:solidFill>
              </a:rPr>
              <a:t>123}{235</a:t>
            </a:r>
            <a:r>
              <a:rPr lang="en-GB" sz="2300" b="1" dirty="0" smtClean="0">
                <a:solidFill>
                  <a:srgbClr val="F6BB00"/>
                </a:solidFill>
              </a:rPr>
              <a:t>}</a:t>
            </a:r>
            <a:r>
              <a:rPr lang="en-GB" sz="2300" dirty="0" smtClean="0">
                <a:solidFill>
                  <a:prstClr val="black"/>
                </a:solidFill>
              </a:rPr>
              <a:t> ,  </a:t>
            </a:r>
            <a:r>
              <a:rPr lang="en-GB" sz="2300" b="1" dirty="0" smtClean="0">
                <a:solidFill>
                  <a:srgbClr val="00CC00"/>
                </a:solidFill>
                <a:latin typeface="Cambria Math"/>
                <a:ea typeface="Cambria Math"/>
              </a:rPr>
              <a:t>Ø</a:t>
            </a:r>
            <a:r>
              <a:rPr lang="en-GB" sz="2300" b="1" dirty="0" smtClean="0">
                <a:solidFill>
                  <a:srgbClr val="00007D"/>
                </a:solidFill>
                <a:latin typeface="Cambria Math"/>
                <a:ea typeface="Cambria Math"/>
              </a:rPr>
              <a:t> </a:t>
            </a:r>
            <a:r>
              <a:rPr lang="en-GB" sz="2300" dirty="0" smtClean="0">
                <a:solidFill>
                  <a:prstClr val="black"/>
                </a:solidFill>
                <a:cs typeface="Times New Roman"/>
              </a:rPr>
              <a:t>,  </a:t>
            </a:r>
            <a:r>
              <a:rPr lang="en-GB" sz="2300" b="1" dirty="0" smtClean="0">
                <a:solidFill>
                  <a:srgbClr val="990099"/>
                </a:solidFill>
                <a:latin typeface="Cambria Math"/>
                <a:ea typeface="Cambria Math"/>
              </a:rPr>
              <a:t>Ø</a:t>
            </a:r>
            <a:r>
              <a:rPr lang="en-GB" sz="2300" dirty="0" smtClean="0">
                <a:solidFill>
                  <a:prstClr val="black"/>
                </a:solidFill>
                <a:latin typeface="Times New Roman"/>
                <a:cs typeface="Times New Roman"/>
              </a:rPr>
              <a:t>  </a:t>
            </a:r>
            <a:r>
              <a:rPr lang="en-GB" sz="2300" dirty="0" smtClean="0">
                <a:solidFill>
                  <a:prstClr val="black"/>
                </a:solidFill>
                <a:cs typeface="Times New Roman"/>
              </a:rPr>
              <a:t>)</a:t>
            </a:r>
            <a:endParaRPr lang="en-US" sz="2300" dirty="0">
              <a:solidFill>
                <a:prstClr val="black"/>
              </a:solidFill>
            </a:endParaRPr>
          </a:p>
        </p:txBody>
      </p:sp>
      <p:sp>
        <p:nvSpPr>
          <p:cNvPr id="76" name="TextBox 75"/>
          <p:cNvSpPr txBox="1">
            <a:spLocks noChangeArrowheads="1"/>
          </p:cNvSpPr>
          <p:nvPr/>
        </p:nvSpPr>
        <p:spPr bwMode="auto">
          <a:xfrm flipH="1">
            <a:off x="3933624" y="1273138"/>
            <a:ext cx="27571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GB" sz="2800" b="1" dirty="0">
                <a:solidFill>
                  <a:srgbClr val="FF0000"/>
                </a:solidFill>
                <a:latin typeface="Lucida Calligraphy" pitchFamily="66" charset="0"/>
                <a:cs typeface="Times New Roman" pitchFamily="18" charset="0"/>
              </a:rPr>
              <a:t>P</a:t>
            </a:r>
            <a:endParaRPr lang="en-US" sz="2500" i="1" dirty="0">
              <a:solidFill>
                <a:srgbClr val="FF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167928" y="6356350"/>
            <a:ext cx="518871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5" name="Left Brace 74"/>
          <p:cNvSpPr/>
          <p:nvPr/>
        </p:nvSpPr>
        <p:spPr>
          <a:xfrm rot="5400000">
            <a:off x="1996975" y="1155814"/>
            <a:ext cx="218036" cy="1410913"/>
          </a:xfrm>
          <a:prstGeom prst="leftBrace">
            <a:avLst>
              <a:gd name="adj1" fmla="val 59182"/>
              <a:gd name="adj2" fmla="val 50000"/>
            </a:avLst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Left Brace 82"/>
          <p:cNvSpPr/>
          <p:nvPr/>
        </p:nvSpPr>
        <p:spPr>
          <a:xfrm rot="5400000">
            <a:off x="3990066" y="838731"/>
            <a:ext cx="217426" cy="2045689"/>
          </a:xfrm>
          <a:prstGeom prst="leftBrace">
            <a:avLst>
              <a:gd name="adj1" fmla="val 59182"/>
              <a:gd name="adj2" fmla="val 5000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84" name="TextBox 83"/>
          <p:cNvSpPr txBox="1">
            <a:spLocks noChangeArrowheads="1"/>
          </p:cNvSpPr>
          <p:nvPr/>
        </p:nvSpPr>
        <p:spPr bwMode="auto">
          <a:xfrm flipH="1">
            <a:off x="1981293" y="1240407"/>
            <a:ext cx="24846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GB" sz="3200" b="1" dirty="0" smtClean="0">
                <a:solidFill>
                  <a:schemeClr val="accent1"/>
                </a:solidFill>
                <a:latin typeface="+mj-lt"/>
                <a:cs typeface="Times New Roman" pitchFamily="18" charset="0"/>
              </a:rPr>
              <a:t>A</a:t>
            </a:r>
            <a:endParaRPr lang="en-US" sz="3200" i="1" dirty="0">
              <a:solidFill>
                <a:schemeClr val="accent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91" name="TextBox 90"/>
          <p:cNvSpPr txBox="1">
            <a:spLocks noChangeArrowheads="1"/>
          </p:cNvSpPr>
          <p:nvPr/>
        </p:nvSpPr>
        <p:spPr bwMode="auto">
          <a:xfrm flipH="1">
            <a:off x="5841987" y="1325345"/>
            <a:ext cx="37029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GB" sz="2800" b="1" dirty="0" smtClean="0">
                <a:solidFill>
                  <a:srgbClr val="F6BB00"/>
                </a:solidFill>
                <a:latin typeface="Lucida Calligraphy" pitchFamily="66" charset="0"/>
                <a:cs typeface="Times New Roman" pitchFamily="18" charset="0"/>
              </a:rPr>
              <a:t>N</a:t>
            </a:r>
            <a:endParaRPr lang="en-US" sz="2500" i="1" dirty="0">
              <a:solidFill>
                <a:srgbClr val="F6BB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92" name="Left Brace 91"/>
          <p:cNvSpPr/>
          <p:nvPr/>
        </p:nvSpPr>
        <p:spPr>
          <a:xfrm rot="5400000">
            <a:off x="5952408" y="1212877"/>
            <a:ext cx="176264" cy="1298232"/>
          </a:xfrm>
          <a:prstGeom prst="leftBrace">
            <a:avLst>
              <a:gd name="adj1" fmla="val 59182"/>
              <a:gd name="adj2" fmla="val 50000"/>
            </a:avLst>
          </a:prstGeom>
          <a:ln w="28575">
            <a:solidFill>
              <a:srgbClr val="F6BB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TextBox 92"/>
              <p:cNvSpPr txBox="1">
                <a:spLocks noChangeArrowheads="1"/>
              </p:cNvSpPr>
              <p:nvPr/>
            </p:nvSpPr>
            <p:spPr bwMode="auto">
              <a:xfrm flipH="1">
                <a:off x="6794621" y="1296347"/>
                <a:ext cx="588751" cy="4363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800" b="1" i="1" smtClean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GB" sz="2800" b="1" i="0" dirty="0" smtClean="0">
                              <a:solidFill>
                                <a:srgbClr val="00CC00"/>
                              </a:solidFill>
                              <a:latin typeface="Lucida Calligraphy" pitchFamily="66" charset="0"/>
                              <a:cs typeface="Times New Roman" pitchFamily="18" charset="0"/>
                            </a:rPr>
                            <m:t>P</m:t>
                          </m:r>
                        </m:e>
                        <m:sup>
                          <m:r>
                            <a:rPr lang="en-GB" sz="2800" b="1" i="1" smtClean="0">
                              <a:solidFill>
                                <a:srgbClr val="00CC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 ∗</m:t>
                          </m:r>
                        </m:sup>
                      </m:sSup>
                    </m:oMath>
                  </m:oMathPara>
                </a14:m>
                <a:endParaRPr lang="en-US" sz="2500" i="1" dirty="0">
                  <a:solidFill>
                    <a:srgbClr val="00CC00"/>
                  </a:solidFill>
                  <a:latin typeface="Lucida Fax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93" name="TextBox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flipH="1">
                <a:off x="6794621" y="1296347"/>
                <a:ext cx="588751" cy="43633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/>
              <p:cNvSpPr txBox="1">
                <a:spLocks noChangeArrowheads="1"/>
              </p:cNvSpPr>
              <p:nvPr/>
            </p:nvSpPr>
            <p:spPr bwMode="auto">
              <a:xfrm flipH="1">
                <a:off x="7338244" y="1301227"/>
                <a:ext cx="683328" cy="4428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800" b="1" i="1" smtClean="0">
                              <a:solidFill>
                                <a:srgbClr val="990099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GB" sz="2800" b="1" i="0" dirty="0" smtClean="0">
                              <a:solidFill>
                                <a:srgbClr val="990099"/>
                              </a:solidFill>
                              <a:latin typeface="Lucida Calligraphy" pitchFamily="66" charset="0"/>
                              <a:cs typeface="Times New Roman" pitchFamily="18" charset="0"/>
                            </a:rPr>
                            <m:t>N</m:t>
                          </m:r>
                        </m:e>
                        <m:sup>
                          <m:r>
                            <a:rPr lang="en-GB" sz="2800" b="1" i="1" smtClean="0">
                              <a:solidFill>
                                <a:srgbClr val="990099"/>
                              </a:solidFill>
                              <a:latin typeface="Cambria Math"/>
                              <a:cs typeface="Times New Roman" pitchFamily="18" charset="0"/>
                            </a:rPr>
                            <m:t> ∗</m:t>
                          </m:r>
                        </m:sup>
                      </m:sSup>
                    </m:oMath>
                  </m:oMathPara>
                </a14:m>
                <a:endParaRPr lang="en-US" sz="2500" i="1" dirty="0">
                  <a:solidFill>
                    <a:srgbClr val="990099"/>
                  </a:solidFill>
                  <a:latin typeface="Lucida Fax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95" name="TextBox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 flipH="1">
                <a:off x="7338244" y="1301227"/>
                <a:ext cx="683328" cy="44281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6" name="Left Brace 95"/>
          <p:cNvSpPr/>
          <p:nvPr/>
        </p:nvSpPr>
        <p:spPr>
          <a:xfrm rot="5400000">
            <a:off x="6977276" y="1677564"/>
            <a:ext cx="166638" cy="391522"/>
          </a:xfrm>
          <a:prstGeom prst="leftBrace">
            <a:avLst>
              <a:gd name="adj1" fmla="val 59182"/>
              <a:gd name="adj2" fmla="val 50000"/>
            </a:avLst>
          </a:prstGeom>
          <a:ln w="28575">
            <a:solidFill>
              <a:srgbClr val="00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CC00"/>
              </a:solidFill>
            </a:endParaRPr>
          </a:p>
        </p:txBody>
      </p:sp>
      <p:sp>
        <p:nvSpPr>
          <p:cNvPr id="97" name="Left Brace 96"/>
          <p:cNvSpPr/>
          <p:nvPr/>
        </p:nvSpPr>
        <p:spPr>
          <a:xfrm rot="5400000">
            <a:off x="7463605" y="1681212"/>
            <a:ext cx="194238" cy="383916"/>
          </a:xfrm>
          <a:prstGeom prst="leftBrace">
            <a:avLst>
              <a:gd name="adj1" fmla="val 59182"/>
              <a:gd name="adj2" fmla="val 50000"/>
            </a:avLst>
          </a:prstGeom>
          <a:ln w="28575">
            <a:solidFill>
              <a:srgbClr val="99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990099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98960" y="2338546"/>
            <a:ext cx="7709924" cy="2439349"/>
            <a:chOff x="298960" y="2338546"/>
            <a:chExt cx="7709924" cy="2439349"/>
          </a:xfrm>
        </p:grpSpPr>
        <p:sp>
          <p:nvSpPr>
            <p:cNvPr id="89" name="Left Brace 88"/>
            <p:cNvSpPr/>
            <p:nvPr/>
          </p:nvSpPr>
          <p:spPr>
            <a:xfrm rot="5400000" flipH="1">
              <a:off x="4246099" y="-1002842"/>
              <a:ext cx="421398" cy="7104173"/>
            </a:xfrm>
            <a:prstGeom prst="leftBrace">
              <a:avLst>
                <a:gd name="adj1" fmla="val 81683"/>
                <a:gd name="adj2" fmla="val 50000"/>
              </a:avLst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</a:endParaRPr>
            </a:p>
          </p:txBody>
        </p:sp>
        <p:cxnSp>
          <p:nvCxnSpPr>
            <p:cNvPr id="125" name="Straight Connector 124"/>
            <p:cNvCxnSpPr/>
            <p:nvPr/>
          </p:nvCxnSpPr>
          <p:spPr>
            <a:xfrm flipH="1">
              <a:off x="2105993" y="2780416"/>
              <a:ext cx="1898628" cy="1468768"/>
            </a:xfrm>
            <a:prstGeom prst="line">
              <a:avLst/>
            </a:prstGeom>
            <a:ln w="38100">
              <a:solidFill>
                <a:schemeClr val="tx1"/>
              </a:solidFill>
              <a:headEnd type="none" w="med" len="med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>
              <a:spLocks noChangeArrowheads="1"/>
            </p:cNvSpPr>
            <p:nvPr/>
          </p:nvSpPr>
          <p:spPr bwMode="auto">
            <a:xfrm flipH="1">
              <a:off x="298960" y="4470118"/>
              <a:ext cx="519372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GB" sz="2000" i="1" dirty="0">
                  <a:solidFill>
                    <a:prstClr val="black"/>
                  </a:solidFill>
                  <a:latin typeface="Lucida Fax" pitchFamily="18" charset="0"/>
                </a:rPr>
                <a:t>f</a:t>
              </a:r>
              <a:r>
                <a:rPr lang="en-GB" sz="2000" i="1" dirty="0">
                  <a:solidFill>
                    <a:prstClr val="black"/>
                  </a:solidFill>
                </a:rPr>
                <a:t> </a:t>
              </a:r>
              <a:r>
                <a:rPr lang="en-GB" sz="2000" dirty="0">
                  <a:solidFill>
                    <a:prstClr val="black"/>
                  </a:solidFill>
                </a:rPr>
                <a:t>( {2345678} , {58}{257}{578} , {23}{235} , {1}</a:t>
              </a:r>
              <a:r>
                <a:rPr lang="en-GB" sz="2000" dirty="0">
                  <a:solidFill>
                    <a:prstClr val="black"/>
                  </a:solidFill>
                  <a:cs typeface="Times New Roman"/>
                </a:rPr>
                <a:t> , </a:t>
              </a:r>
              <a:r>
                <a:rPr lang="en-GB" sz="2000" dirty="0">
                  <a:solidFill>
                    <a:prstClr val="black"/>
                  </a:solidFill>
                  <a:latin typeface="Times New Roman"/>
                  <a:cs typeface="Times New Roman"/>
                </a:rPr>
                <a:t>Ø </a:t>
              </a:r>
              <a:r>
                <a:rPr lang="en-GB" sz="2000" dirty="0">
                  <a:solidFill>
                    <a:prstClr val="black"/>
                  </a:solidFill>
                  <a:cs typeface="Times New Roman"/>
                </a:rPr>
                <a:t>)</a:t>
              </a:r>
              <a:endParaRPr lang="en-US" sz="2000" dirty="0">
                <a:solidFill>
                  <a:prstClr val="black"/>
                </a:solidFill>
              </a:endParaRPr>
            </a:p>
          </p:txBody>
        </p:sp>
        <p:sp>
          <p:nvSpPr>
            <p:cNvPr id="99" name="TextBox 8"/>
            <p:cNvSpPr txBox="1">
              <a:spLocks noChangeArrowheads="1"/>
            </p:cNvSpPr>
            <p:nvPr/>
          </p:nvSpPr>
          <p:spPr bwMode="auto">
            <a:xfrm rot="19342408" flipH="1">
              <a:off x="2405180" y="3059610"/>
              <a:ext cx="1198410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b="1" dirty="0" smtClean="0">
                  <a:latin typeface="Lucida Fax" pitchFamily="18" charset="0"/>
                </a:rPr>
                <a:t>contain agent 1</a:t>
              </a:r>
              <a:endParaRPr lang="en-US" b="1" dirty="0">
                <a:latin typeface="Lucida Fax" pitchFamily="18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647012" y="2784144"/>
            <a:ext cx="4353756" cy="3122750"/>
            <a:chOff x="4647012" y="2784144"/>
            <a:chExt cx="4353756" cy="3122750"/>
          </a:xfrm>
        </p:grpSpPr>
        <p:sp>
          <p:nvSpPr>
            <p:cNvPr id="149" name="TextBox 8"/>
            <p:cNvSpPr txBox="1">
              <a:spLocks noChangeArrowheads="1"/>
            </p:cNvSpPr>
            <p:nvPr/>
          </p:nvSpPr>
          <p:spPr bwMode="auto">
            <a:xfrm rot="2648361" flipH="1">
              <a:off x="5261877" y="3158863"/>
              <a:ext cx="1867110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b="1" dirty="0">
                  <a:latin typeface="Lucida Fax" pitchFamily="18" charset="0"/>
                </a:rPr>
                <a:t>d</a:t>
              </a:r>
              <a:r>
                <a:rPr lang="en-GB" b="1" dirty="0" smtClean="0">
                  <a:latin typeface="Lucida Fax" pitchFamily="18" charset="0"/>
                </a:rPr>
                <a:t>o not contain agent 1</a:t>
              </a:r>
              <a:endParaRPr lang="en-US" b="1" dirty="0">
                <a:latin typeface="Lucida Fax" pitchFamily="18" charset="0"/>
              </a:endParaRPr>
            </a:p>
          </p:txBody>
        </p:sp>
        <p:sp>
          <p:nvSpPr>
            <p:cNvPr id="90" name="TextBox 89"/>
            <p:cNvSpPr txBox="1">
              <a:spLocks noChangeArrowheads="1"/>
            </p:cNvSpPr>
            <p:nvPr/>
          </p:nvSpPr>
          <p:spPr bwMode="auto">
            <a:xfrm flipH="1">
              <a:off x="4647012" y="5599117"/>
              <a:ext cx="435375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GB" sz="2000" i="1" dirty="0">
                  <a:solidFill>
                    <a:prstClr val="black"/>
                  </a:solidFill>
                  <a:latin typeface="Lucida Fax" pitchFamily="18" charset="0"/>
                </a:rPr>
                <a:t>f</a:t>
              </a:r>
              <a:r>
                <a:rPr lang="en-GB" sz="2000" i="1" dirty="0">
                  <a:solidFill>
                    <a:prstClr val="black"/>
                  </a:solidFill>
                </a:rPr>
                <a:t> </a:t>
              </a:r>
              <a:r>
                <a:rPr lang="en-GB" sz="2000" dirty="0">
                  <a:solidFill>
                    <a:prstClr val="black"/>
                  </a:solidFill>
                </a:rPr>
                <a:t>( {2345678} , {257}{578} , {235} , </a:t>
              </a:r>
              <a:r>
                <a:rPr lang="en-GB" sz="2000" dirty="0">
                  <a:solidFill>
                    <a:prstClr val="black"/>
                  </a:solidFill>
                  <a:latin typeface="Times New Roman"/>
                  <a:cs typeface="Times New Roman"/>
                </a:rPr>
                <a:t>Ø</a:t>
              </a:r>
              <a:r>
                <a:rPr lang="en-GB" sz="2000" dirty="0">
                  <a:solidFill>
                    <a:prstClr val="black"/>
                  </a:solidFill>
                  <a:cs typeface="Times New Roman"/>
                </a:rPr>
                <a:t> , {1}</a:t>
              </a:r>
              <a:r>
                <a:rPr lang="en-GB" sz="2000" dirty="0">
                  <a:solidFill>
                    <a:prstClr val="black"/>
                  </a:solidFill>
                  <a:latin typeface="Times New Roman"/>
                  <a:cs typeface="Times New Roman"/>
                </a:rPr>
                <a:t> </a:t>
              </a:r>
              <a:r>
                <a:rPr lang="en-GB" sz="2000" dirty="0">
                  <a:solidFill>
                    <a:prstClr val="black"/>
                  </a:solidFill>
                  <a:cs typeface="Times New Roman"/>
                </a:rPr>
                <a:t>)</a:t>
              </a:r>
              <a:endParaRPr lang="en-US" sz="2000" dirty="0">
                <a:solidFill>
                  <a:prstClr val="black"/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4913190" y="2784144"/>
              <a:ext cx="1852590" cy="2620369"/>
            </a:xfrm>
            <a:custGeom>
              <a:avLst/>
              <a:gdLst>
                <a:gd name="connsiteX0" fmla="*/ 0 w 1852590"/>
                <a:gd name="connsiteY0" fmla="*/ 0 h 2429301"/>
                <a:gd name="connsiteX1" fmla="*/ 996287 w 1852590"/>
                <a:gd name="connsiteY1" fmla="*/ 504967 h 2429301"/>
                <a:gd name="connsiteX2" fmla="*/ 1733266 w 1852590"/>
                <a:gd name="connsiteY2" fmla="*/ 1392072 h 2429301"/>
                <a:gd name="connsiteX3" fmla="*/ 1842448 w 1852590"/>
                <a:gd name="connsiteY3" fmla="*/ 2429301 h 2429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52590" h="2429301">
                  <a:moveTo>
                    <a:pt x="0" y="0"/>
                  </a:moveTo>
                  <a:cubicBezTo>
                    <a:pt x="353704" y="136477"/>
                    <a:pt x="707409" y="272955"/>
                    <a:pt x="996287" y="504967"/>
                  </a:cubicBezTo>
                  <a:cubicBezTo>
                    <a:pt x="1285165" y="736979"/>
                    <a:pt x="1592239" y="1071350"/>
                    <a:pt x="1733266" y="1392072"/>
                  </a:cubicBezTo>
                  <a:cubicBezTo>
                    <a:pt x="1874293" y="1712794"/>
                    <a:pt x="1858370" y="2071047"/>
                    <a:pt x="1842448" y="2429301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tailEnd type="arrow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062116" y="4279193"/>
            <a:ext cx="2457747" cy="777285"/>
            <a:chOff x="2062116" y="4279193"/>
            <a:chExt cx="2457747" cy="777285"/>
          </a:xfrm>
        </p:grpSpPr>
        <p:sp>
          <p:nvSpPr>
            <p:cNvPr id="79" name="Freeform 78"/>
            <p:cNvSpPr/>
            <p:nvPr/>
          </p:nvSpPr>
          <p:spPr>
            <a:xfrm rot="1313162">
              <a:off x="2984657" y="4331880"/>
              <a:ext cx="344157" cy="716442"/>
            </a:xfrm>
            <a:custGeom>
              <a:avLst/>
              <a:gdLst>
                <a:gd name="connsiteX0" fmla="*/ 2722 w 149679"/>
                <a:gd name="connsiteY0" fmla="*/ 419100 h 419100"/>
                <a:gd name="connsiteX1" fmla="*/ 24493 w 149679"/>
                <a:gd name="connsiteY1" fmla="*/ 228600 h 419100"/>
                <a:gd name="connsiteX2" fmla="*/ 149679 w 149679"/>
                <a:gd name="connsiteY2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9679" h="419100">
                  <a:moveTo>
                    <a:pt x="2722" y="419100"/>
                  </a:moveTo>
                  <a:cubicBezTo>
                    <a:pt x="1361" y="358775"/>
                    <a:pt x="0" y="298450"/>
                    <a:pt x="24493" y="228600"/>
                  </a:cubicBezTo>
                  <a:cubicBezTo>
                    <a:pt x="48986" y="158750"/>
                    <a:pt x="99332" y="79375"/>
                    <a:pt x="149679" y="0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0" name="Arc 79"/>
            <p:cNvSpPr/>
            <p:nvPr/>
          </p:nvSpPr>
          <p:spPr>
            <a:xfrm>
              <a:off x="2062116" y="4279193"/>
              <a:ext cx="1011133" cy="501721"/>
            </a:xfrm>
            <a:prstGeom prst="arc">
              <a:avLst>
                <a:gd name="adj1" fmla="val 11097663"/>
                <a:gd name="adj2" fmla="val 21230379"/>
              </a:avLst>
            </a:prstGeom>
            <a:ln w="28575">
              <a:solidFill>
                <a:srgbClr val="FF0000"/>
              </a:solidFill>
              <a:prstDash val="sysDash"/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100"/>
            <p:cNvSpPr/>
            <p:nvPr/>
          </p:nvSpPr>
          <p:spPr>
            <a:xfrm rot="1313162">
              <a:off x="4175706" y="4340036"/>
              <a:ext cx="344157" cy="716442"/>
            </a:xfrm>
            <a:custGeom>
              <a:avLst/>
              <a:gdLst>
                <a:gd name="connsiteX0" fmla="*/ 2722 w 149679"/>
                <a:gd name="connsiteY0" fmla="*/ 419100 h 419100"/>
                <a:gd name="connsiteX1" fmla="*/ 24493 w 149679"/>
                <a:gd name="connsiteY1" fmla="*/ 228600 h 419100"/>
                <a:gd name="connsiteX2" fmla="*/ 149679 w 149679"/>
                <a:gd name="connsiteY2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9679" h="419100">
                  <a:moveTo>
                    <a:pt x="2722" y="419100"/>
                  </a:moveTo>
                  <a:cubicBezTo>
                    <a:pt x="1361" y="358775"/>
                    <a:pt x="0" y="298450"/>
                    <a:pt x="24493" y="228600"/>
                  </a:cubicBezTo>
                  <a:cubicBezTo>
                    <a:pt x="48986" y="158750"/>
                    <a:pt x="99332" y="79375"/>
                    <a:pt x="149679" y="0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3" name="Arc 102"/>
            <p:cNvSpPr/>
            <p:nvPr/>
          </p:nvSpPr>
          <p:spPr>
            <a:xfrm>
              <a:off x="3732627" y="4287350"/>
              <a:ext cx="531671" cy="410908"/>
            </a:xfrm>
            <a:prstGeom prst="arc">
              <a:avLst>
                <a:gd name="adj1" fmla="val 11097663"/>
                <a:gd name="adj2" fmla="val 295041"/>
              </a:avLst>
            </a:prstGeom>
            <a:ln w="28575">
              <a:solidFill>
                <a:srgbClr val="FF0000"/>
              </a:solidFill>
              <a:prstDash val="sysDash"/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290437" y="304800"/>
            <a:ext cx="852632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lvl="1" algn="ctr"/>
            <a:r>
              <a:rPr lang="en-GB" sz="30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Divide &amp; Conquer</a:t>
            </a:r>
            <a:endParaRPr lang="en-GB" sz="30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6425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90437" y="304800"/>
            <a:ext cx="852632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lvl="1" algn="ctr"/>
            <a:r>
              <a:rPr lang="en-GB" sz="30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Divide &amp; Conquer</a:t>
            </a:r>
            <a:endParaRPr lang="en-GB" sz="30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5715" y="1143000"/>
            <a:ext cx="8165664" cy="34624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257300" lvl="2" indent="-342900">
              <a:buFont typeface="Arial" pitchFamily="34" charset="0"/>
              <a:buChar char="•"/>
            </a:pPr>
            <a:endParaRPr lang="en-GB" sz="2500" dirty="0">
              <a:solidFill>
                <a:srgbClr val="00007D"/>
              </a:solidFill>
              <a:latin typeface="Times New Roman" pitchFamily="18" charset="0"/>
              <a:ea typeface="Cambria Math"/>
              <a:cs typeface="Times New Roman" pitchFamily="18" charset="0"/>
            </a:endParaRPr>
          </a:p>
          <a:p>
            <a:pPr marL="273050"/>
            <a:r>
              <a:rPr lang="en-GB" sz="25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Repeat the division recursively until we reach:</a:t>
            </a:r>
          </a:p>
          <a:p>
            <a:endParaRPr lang="en-GB" sz="2500" dirty="0" smtClean="0">
              <a:solidFill>
                <a:srgbClr val="00007D"/>
              </a:solidFill>
              <a:ea typeface="Cambria Math"/>
              <a:cs typeface="Times New Roman" pitchFamily="18" charset="0"/>
            </a:endParaRPr>
          </a:p>
          <a:p>
            <a:pPr marL="901700" indent="-342900">
              <a:buFont typeface="Arial" pitchFamily="34" charset="0"/>
              <a:buChar char="•"/>
            </a:pPr>
            <a:r>
              <a:rPr lang="en-GB" sz="25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an </a:t>
            </a:r>
            <a:r>
              <a:rPr lang="en-GB" sz="2500" b="1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impossible case</a:t>
            </a:r>
            <a:r>
              <a:rPr lang="en-GB" sz="25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, where:</a:t>
            </a:r>
          </a:p>
          <a:p>
            <a:pPr marL="1071563" lvl="1"/>
            <a:r>
              <a:rPr lang="en-GB" sz="2500" b="1" dirty="0" smtClean="0">
                <a:solidFill>
                  <a:srgbClr val="FF0000"/>
                </a:solidFill>
                <a:latin typeface="Lucida Calligraphy" pitchFamily="66" charset="0"/>
                <a:ea typeface="Cambria Math"/>
                <a:cs typeface="Times New Roman" pitchFamily="18" charset="0"/>
              </a:rPr>
              <a:t>P</a:t>
            </a:r>
            <a:r>
              <a:rPr lang="en-GB" sz="25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 = </a:t>
            </a:r>
            <a:r>
              <a:rPr lang="en-GB" sz="25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Ø</a:t>
            </a:r>
            <a:r>
              <a:rPr lang="en-GB" sz="25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   or    </a:t>
            </a:r>
            <a:r>
              <a:rPr lang="en-GB" sz="2500" b="1" dirty="0" smtClean="0">
                <a:solidFill>
                  <a:srgbClr val="FF0000"/>
                </a:solidFill>
                <a:latin typeface="Lucida Calligraphy" pitchFamily="66" charset="0"/>
                <a:ea typeface="Cambria Math"/>
                <a:cs typeface="Times New Roman" pitchFamily="18" charset="0"/>
              </a:rPr>
              <a:t>N </a:t>
            </a:r>
            <a:r>
              <a:rPr lang="en-GB" sz="25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∋</a:t>
            </a:r>
            <a:r>
              <a:rPr lang="en-GB" sz="25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 </a:t>
            </a:r>
            <a:r>
              <a:rPr lang="en-GB" sz="25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Ø</a:t>
            </a:r>
            <a:endParaRPr lang="en-GB" sz="2500" dirty="0" smtClean="0">
              <a:solidFill>
                <a:srgbClr val="FF0000"/>
              </a:solidFill>
              <a:ea typeface="Cambria Math"/>
              <a:cs typeface="Times New Roman" pitchFamily="18" charset="0"/>
            </a:endParaRPr>
          </a:p>
          <a:p>
            <a:pPr marL="1257300" indent="-342900">
              <a:buFont typeface="Arial" pitchFamily="34" charset="0"/>
              <a:buChar char="•"/>
            </a:pPr>
            <a:endParaRPr lang="en-GB" sz="2500" dirty="0" smtClean="0">
              <a:solidFill>
                <a:srgbClr val="00007D"/>
              </a:solidFill>
              <a:ea typeface="Cambria Math"/>
              <a:cs typeface="Times New Roman" pitchFamily="18" charset="0"/>
            </a:endParaRPr>
          </a:p>
          <a:p>
            <a:pPr marL="900113" indent="-368300">
              <a:buFont typeface="Arial" pitchFamily="34" charset="0"/>
              <a:buChar char="•"/>
              <a:tabLst>
                <a:tab pos="900113" algn="l"/>
              </a:tabLst>
            </a:pPr>
            <a:r>
              <a:rPr lang="en-GB" sz="25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or a </a:t>
            </a:r>
            <a:r>
              <a:rPr lang="en-GB" sz="2500" b="1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base case</a:t>
            </a:r>
            <a:r>
              <a:rPr lang="en-GB" sz="25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, where:</a:t>
            </a:r>
          </a:p>
          <a:p>
            <a:pPr marL="1077913" lvl="1"/>
            <a:r>
              <a:rPr lang="en-GB" sz="25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|</a:t>
            </a:r>
            <a:r>
              <a:rPr lang="en-GB" sz="2500" b="1" dirty="0" smtClean="0">
                <a:solidFill>
                  <a:srgbClr val="FF0000"/>
                </a:solidFill>
                <a:latin typeface="Lucida Calligraphy" pitchFamily="66" charset="0"/>
                <a:ea typeface="Cambria Math"/>
                <a:cs typeface="Times New Roman" pitchFamily="18" charset="0"/>
              </a:rPr>
              <a:t>P</a:t>
            </a:r>
            <a:r>
              <a:rPr lang="en-GB" sz="25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| = 1</a:t>
            </a:r>
            <a:r>
              <a:rPr lang="en-GB" sz="25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   and    </a:t>
            </a:r>
            <a:r>
              <a:rPr lang="en-GB" sz="25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∩</a:t>
            </a:r>
            <a:r>
              <a:rPr lang="en-GB" sz="2500" b="1" dirty="0" smtClean="0">
                <a:solidFill>
                  <a:srgbClr val="FF0000"/>
                </a:solidFill>
                <a:latin typeface="Lucida Calligraphy" pitchFamily="66" charset="0"/>
                <a:ea typeface="Cambria Math"/>
                <a:cs typeface="Times New Roman" pitchFamily="18" charset="0"/>
              </a:rPr>
              <a:t>N</a:t>
            </a:r>
            <a:r>
              <a:rPr lang="en-GB" sz="25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 = </a:t>
            </a:r>
            <a:r>
              <a:rPr lang="en-GB" sz="25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Ø</a:t>
            </a:r>
            <a:r>
              <a:rPr lang="en-GB" sz="25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   and   </a:t>
            </a:r>
            <a:r>
              <a:rPr lang="en-GB" sz="25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|{N </a:t>
            </a:r>
            <a:r>
              <a:rPr lang="en-GB" sz="25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∈ </a:t>
            </a:r>
            <a:r>
              <a:rPr lang="en-GB" sz="2500" b="1" dirty="0" smtClean="0">
                <a:solidFill>
                  <a:srgbClr val="FF0000"/>
                </a:solidFill>
                <a:latin typeface="Lucida Calligraphy" pitchFamily="66" charset="0"/>
                <a:ea typeface="Cambria Math"/>
                <a:cs typeface="Times New Roman" pitchFamily="18" charset="0"/>
              </a:rPr>
              <a:t>N</a:t>
            </a:r>
            <a:r>
              <a:rPr lang="en-GB" sz="25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 : |N|&gt;1 }| </a:t>
            </a:r>
            <a:r>
              <a:rPr lang="en-GB" sz="2500" u="sng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&lt;</a:t>
            </a:r>
            <a:r>
              <a:rPr lang="en-GB" sz="25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 1</a:t>
            </a:r>
            <a:r>
              <a:rPr lang="en-GB" sz="2500" dirty="0" smtClean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</a:t>
            </a:r>
          </a:p>
          <a:p>
            <a:endParaRPr lang="en-GB" sz="2500" dirty="0" smtClean="0">
              <a:solidFill>
                <a:srgbClr val="00007D"/>
              </a:solidFill>
              <a:ea typeface="Cambria Math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49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Transferable Utility Games Formalized</a:t>
            </a:r>
            <a:endParaRPr lang="en-US" sz="35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99715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A </a:t>
            </a:r>
            <a:r>
              <a:rPr lang="en-GB" dirty="0" smtClean="0">
                <a:solidFill>
                  <a:schemeClr val="accent1"/>
                </a:solidFill>
              </a:rPr>
              <a:t>transferable utility game</a:t>
            </a:r>
            <a:r>
              <a:rPr lang="en-GB" dirty="0" smtClean="0"/>
              <a:t> is a pair</a:t>
            </a:r>
            <a:r>
              <a:rPr lang="en-GB" dirty="0" smtClean="0">
                <a:solidFill>
                  <a:srgbClr val="FF0000"/>
                </a:solidFill>
              </a:rPr>
              <a:t> (N, v)</a:t>
            </a:r>
            <a:r>
              <a:rPr lang="en-GB" dirty="0" smtClean="0"/>
              <a:t>, where: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N ={1, ..., n} </a:t>
            </a:r>
            <a:r>
              <a:rPr lang="en-GB" dirty="0" smtClean="0"/>
              <a:t>is the set of </a:t>
            </a:r>
            <a:r>
              <a:rPr lang="en-GB" dirty="0" smtClean="0">
                <a:solidFill>
                  <a:schemeClr val="accent1"/>
                </a:solidFill>
              </a:rPr>
              <a:t>players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v: 2</a:t>
            </a:r>
            <a:r>
              <a:rPr lang="en-GB" baseline="30000" dirty="0" smtClean="0">
                <a:solidFill>
                  <a:srgbClr val="FF0000"/>
                </a:solidFill>
              </a:rPr>
              <a:t>N</a:t>
            </a:r>
            <a:r>
              <a:rPr lang="en-GB" dirty="0" smtClean="0">
                <a:solidFill>
                  <a:srgbClr val="FF0000"/>
                </a:solidFill>
              </a:rPr>
              <a:t> → </a:t>
            </a:r>
            <a:r>
              <a:rPr lang="en-GB" dirty="0" smtClean="0">
                <a:solidFill>
                  <a:srgbClr val="FF0000"/>
                </a:solidFill>
                <a:latin typeface="Algerian" pitchFamily="82" charset="0"/>
              </a:rPr>
              <a:t>R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is the </a:t>
            </a:r>
            <a:r>
              <a:rPr lang="en-GB" dirty="0" smtClean="0">
                <a:solidFill>
                  <a:schemeClr val="accent1"/>
                </a:solidFill>
              </a:rPr>
              <a:t>characteristic function</a:t>
            </a:r>
          </a:p>
          <a:p>
            <a:pPr lvl="2"/>
            <a:r>
              <a:rPr lang="en-GB" dirty="0" smtClean="0"/>
              <a:t>for each subset of players </a:t>
            </a:r>
            <a:r>
              <a:rPr lang="en-GB" dirty="0" smtClean="0">
                <a:solidFill>
                  <a:srgbClr val="FF0000"/>
                </a:solidFill>
              </a:rPr>
              <a:t>C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v(C)</a:t>
            </a:r>
            <a:r>
              <a:rPr lang="en-GB" dirty="0" smtClean="0"/>
              <a:t> is the amount that the members of </a:t>
            </a:r>
            <a:r>
              <a:rPr lang="en-GB" dirty="0" smtClean="0">
                <a:solidFill>
                  <a:srgbClr val="FF0000"/>
                </a:solidFill>
              </a:rPr>
              <a:t>C</a:t>
            </a:r>
            <a:r>
              <a:rPr lang="en-GB" dirty="0" smtClean="0"/>
              <a:t> can earn by working together</a:t>
            </a:r>
          </a:p>
          <a:p>
            <a:pPr lvl="1"/>
            <a:r>
              <a:rPr lang="en-GB" dirty="0" smtClean="0"/>
              <a:t>usually it is assumed that </a:t>
            </a:r>
            <a:r>
              <a:rPr lang="en-GB" dirty="0" smtClean="0">
                <a:solidFill>
                  <a:srgbClr val="FF0000"/>
                </a:solidFill>
              </a:rPr>
              <a:t>v</a:t>
            </a:r>
            <a:r>
              <a:rPr lang="en-GB" dirty="0" smtClean="0"/>
              <a:t> is</a:t>
            </a:r>
          </a:p>
          <a:p>
            <a:pPr lvl="2"/>
            <a:r>
              <a:rPr lang="en-GB" dirty="0" smtClean="0"/>
              <a:t>normalized: </a:t>
            </a:r>
            <a:r>
              <a:rPr lang="en-GB" dirty="0" smtClean="0">
                <a:solidFill>
                  <a:srgbClr val="FF0000"/>
                </a:solidFill>
              </a:rPr>
              <a:t>v(Ø) = 0</a:t>
            </a:r>
          </a:p>
          <a:p>
            <a:pPr lvl="2"/>
            <a:r>
              <a:rPr lang="en-GB" dirty="0" smtClean="0"/>
              <a:t>non-negative: </a:t>
            </a:r>
            <a:r>
              <a:rPr lang="en-GB" dirty="0" smtClean="0">
                <a:solidFill>
                  <a:srgbClr val="FF0000"/>
                </a:solidFill>
              </a:rPr>
              <a:t>v(C) ≥ 0</a:t>
            </a:r>
            <a:r>
              <a:rPr lang="en-GB" dirty="0" smtClean="0"/>
              <a:t> for any </a:t>
            </a:r>
            <a:r>
              <a:rPr lang="en-GB" dirty="0" smtClean="0">
                <a:solidFill>
                  <a:srgbClr val="FF0000"/>
                </a:solidFill>
              </a:rPr>
              <a:t>C </a:t>
            </a:r>
            <a:r>
              <a:rPr lang="en-GB" dirty="0" smtClean="0">
                <a:solidFill>
                  <a:srgbClr val="FF0000"/>
                </a:solidFill>
                <a:ea typeface="Cambria Math"/>
              </a:rPr>
              <a:t>⊆ N</a:t>
            </a:r>
          </a:p>
          <a:p>
            <a:pPr lvl="2"/>
            <a:r>
              <a:rPr lang="en-GB" dirty="0" smtClean="0">
                <a:ea typeface="Cambria Math"/>
              </a:rPr>
              <a:t>monotone: </a:t>
            </a:r>
            <a:r>
              <a:rPr lang="en-GB" dirty="0" smtClean="0">
                <a:solidFill>
                  <a:srgbClr val="FF0000"/>
                </a:solidFill>
                <a:ea typeface="Cambria Math"/>
              </a:rPr>
              <a:t>v(C) ≤ v(D)</a:t>
            </a:r>
            <a:r>
              <a:rPr lang="en-GB" dirty="0" smtClean="0">
                <a:ea typeface="Cambria Math"/>
              </a:rPr>
              <a:t> for any </a:t>
            </a:r>
            <a:r>
              <a:rPr lang="en-GB" dirty="0" smtClean="0">
                <a:solidFill>
                  <a:srgbClr val="FF0000"/>
                </a:solidFill>
                <a:ea typeface="Cambria Math"/>
              </a:rPr>
              <a:t>C</a:t>
            </a:r>
            <a:r>
              <a:rPr lang="en-GB" dirty="0" smtClean="0">
                <a:ea typeface="Cambria Math"/>
              </a:rPr>
              <a:t>, </a:t>
            </a:r>
            <a:r>
              <a:rPr lang="en-GB" dirty="0" smtClean="0">
                <a:solidFill>
                  <a:srgbClr val="FF0000"/>
                </a:solidFill>
                <a:ea typeface="Cambria Math"/>
              </a:rPr>
              <a:t>D</a:t>
            </a:r>
            <a:r>
              <a:rPr lang="en-GB" dirty="0" smtClean="0">
                <a:ea typeface="Cambria Math"/>
              </a:rPr>
              <a:t> such that </a:t>
            </a:r>
            <a:r>
              <a:rPr lang="en-GB" dirty="0" smtClean="0">
                <a:solidFill>
                  <a:srgbClr val="FF0000"/>
                </a:solidFill>
                <a:ea typeface="Cambria Math"/>
              </a:rPr>
              <a:t>C ⊆ D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A </a:t>
            </a:r>
            <a:r>
              <a:rPr lang="en-GB" dirty="0" smtClean="0">
                <a:solidFill>
                  <a:schemeClr val="accent1"/>
                </a:solidFill>
              </a:rPr>
              <a:t>coalition</a:t>
            </a:r>
            <a:r>
              <a:rPr lang="en-GB" dirty="0" smtClean="0"/>
              <a:t> is any subset of </a:t>
            </a:r>
            <a:r>
              <a:rPr lang="en-GB" dirty="0" smtClean="0">
                <a:solidFill>
                  <a:srgbClr val="FF0000"/>
                </a:solidFill>
              </a:rPr>
              <a:t>N</a:t>
            </a:r>
            <a:r>
              <a:rPr lang="en-GB" dirty="0" smtClean="0"/>
              <a:t>; </a:t>
            </a:r>
            <a:br>
              <a:rPr lang="en-GB" dirty="0" smtClean="0"/>
            </a:br>
            <a:r>
              <a:rPr lang="en-GB" dirty="0" smtClean="0">
                <a:solidFill>
                  <a:srgbClr val="FF0000"/>
                </a:solidFill>
              </a:rPr>
              <a:t>N</a:t>
            </a:r>
            <a:r>
              <a:rPr lang="en-GB" dirty="0" smtClean="0"/>
              <a:t> itself is called the </a:t>
            </a:r>
            <a:r>
              <a:rPr lang="en-GB" dirty="0" smtClean="0">
                <a:solidFill>
                  <a:schemeClr val="accent1"/>
                </a:solidFill>
              </a:rPr>
              <a:t>grand coalition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Box 81"/>
          <p:cNvSpPr txBox="1">
            <a:spLocks noChangeArrowheads="1"/>
          </p:cNvSpPr>
          <p:nvPr/>
        </p:nvSpPr>
        <p:spPr bwMode="auto">
          <a:xfrm flipH="1">
            <a:off x="5796326" y="147698"/>
            <a:ext cx="331152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GB" sz="1200" i="1" dirty="0">
                <a:solidFill>
                  <a:prstClr val="black"/>
                </a:solidFill>
                <a:latin typeface="Lucida Fax" pitchFamily="18" charset="0"/>
              </a:rPr>
              <a:t>f</a:t>
            </a:r>
            <a:r>
              <a:rPr lang="en-GB" sz="1200" i="1" dirty="0">
                <a:solidFill>
                  <a:prstClr val="black"/>
                </a:solidFill>
              </a:rPr>
              <a:t> </a:t>
            </a:r>
            <a:r>
              <a:rPr lang="en-GB" sz="1200" dirty="0">
                <a:solidFill>
                  <a:prstClr val="black"/>
                </a:solidFill>
              </a:rPr>
              <a:t>( {12345678} </a:t>
            </a:r>
            <a:r>
              <a:rPr lang="en-GB" sz="1200" dirty="0" smtClean="0">
                <a:solidFill>
                  <a:prstClr val="black"/>
                </a:solidFill>
              </a:rPr>
              <a:t>, </a:t>
            </a:r>
            <a:r>
              <a:rPr lang="en-GB" sz="1200" dirty="0">
                <a:solidFill>
                  <a:prstClr val="black"/>
                </a:solidFill>
              </a:rPr>
              <a:t>{158}{257}{578} , {123}{235} , </a:t>
            </a:r>
            <a:r>
              <a:rPr lang="en-GB" sz="1200" dirty="0">
                <a:solidFill>
                  <a:prstClr val="black"/>
                </a:solidFill>
                <a:latin typeface="Times New Roman"/>
                <a:cs typeface="Times New Roman"/>
              </a:rPr>
              <a:t>Ø</a:t>
            </a:r>
            <a:r>
              <a:rPr lang="en-GB" sz="1200" dirty="0">
                <a:solidFill>
                  <a:prstClr val="black"/>
                </a:solidFill>
                <a:cs typeface="Times New Roman"/>
              </a:rPr>
              <a:t> , </a:t>
            </a:r>
            <a:r>
              <a:rPr lang="en-GB" sz="1200" dirty="0">
                <a:solidFill>
                  <a:prstClr val="black"/>
                </a:solidFill>
                <a:latin typeface="Times New Roman"/>
                <a:cs typeface="Times New Roman"/>
              </a:rPr>
              <a:t>Ø </a:t>
            </a:r>
            <a:r>
              <a:rPr lang="en-GB" sz="1200" dirty="0">
                <a:solidFill>
                  <a:prstClr val="black"/>
                </a:solidFill>
                <a:cs typeface="Times New Roman"/>
              </a:rPr>
              <a:t>)</a:t>
            </a:r>
            <a:endParaRPr lang="en-US" sz="1200" dirty="0">
              <a:solidFill>
                <a:prstClr val="black"/>
              </a:solidFill>
            </a:endParaRPr>
          </a:p>
        </p:txBody>
      </p:sp>
      <p:cxnSp>
        <p:nvCxnSpPr>
          <p:cNvPr id="125" name="Straight Connector 124"/>
          <p:cNvCxnSpPr/>
          <p:nvPr/>
        </p:nvCxnSpPr>
        <p:spPr>
          <a:xfrm rot="10800000" flipV="1">
            <a:off x="5068751" y="604340"/>
            <a:ext cx="1372993" cy="518684"/>
          </a:xfrm>
          <a:prstGeom prst="line">
            <a:avLst/>
          </a:prstGeom>
          <a:ln w="19050">
            <a:solidFill>
              <a:srgbClr val="0694F4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9"/>
          <p:cNvSpPr txBox="1">
            <a:spLocks noChangeArrowheads="1"/>
          </p:cNvSpPr>
          <p:nvPr/>
        </p:nvSpPr>
        <p:spPr bwMode="auto">
          <a:xfrm rot="20193930" flipH="1">
            <a:off x="5181173" y="658572"/>
            <a:ext cx="757237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000" b="1" dirty="0">
                <a:solidFill>
                  <a:srgbClr val="0586DD"/>
                </a:solidFill>
                <a:latin typeface="Lucida Fax" pitchFamily="18" charset="0"/>
              </a:rPr>
              <a:t>contains </a:t>
            </a:r>
            <a:r>
              <a:rPr lang="en-GB" sz="1200" b="1" dirty="0">
                <a:solidFill>
                  <a:srgbClr val="0586DD"/>
                </a:solidFill>
                <a:latin typeface="Lucida Fax" pitchFamily="18" charset="0"/>
              </a:rPr>
              <a:t>1</a:t>
            </a:r>
            <a:endParaRPr lang="en-US" sz="1200" b="1" dirty="0">
              <a:solidFill>
                <a:srgbClr val="0586DD"/>
              </a:solidFill>
              <a:latin typeface="Lucida Fax" pitchFamily="18" charset="0"/>
            </a:endParaRPr>
          </a:p>
        </p:txBody>
      </p:sp>
      <p:sp>
        <p:nvSpPr>
          <p:cNvPr id="149" name="TextBox 8"/>
          <p:cNvSpPr txBox="1">
            <a:spLocks noChangeArrowheads="1"/>
          </p:cNvSpPr>
          <p:nvPr/>
        </p:nvSpPr>
        <p:spPr bwMode="auto">
          <a:xfrm rot="2719088" flipH="1">
            <a:off x="6639719" y="679188"/>
            <a:ext cx="650875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GB" sz="1000" b="1" dirty="0">
                <a:solidFill>
                  <a:srgbClr val="0586DD"/>
                </a:solidFill>
                <a:latin typeface="Lucida Fax" pitchFamily="18" charset="0"/>
              </a:rPr>
              <a:t>does not contain </a:t>
            </a:r>
            <a:r>
              <a:rPr lang="en-GB" sz="1200" b="1" dirty="0">
                <a:solidFill>
                  <a:srgbClr val="0586DD"/>
                </a:solidFill>
                <a:latin typeface="Lucida Fax" pitchFamily="18" charset="0"/>
              </a:rPr>
              <a:t>1</a:t>
            </a:r>
            <a:endParaRPr lang="en-US" sz="1200" b="1" dirty="0">
              <a:solidFill>
                <a:srgbClr val="0586DD"/>
              </a:solidFill>
              <a:latin typeface="Lucida Fax" pitchFamily="18" charset="0"/>
            </a:endParaRPr>
          </a:p>
        </p:txBody>
      </p:sp>
      <p:sp>
        <p:nvSpPr>
          <p:cNvPr id="207" name="Freeform 206"/>
          <p:cNvSpPr/>
          <p:nvPr/>
        </p:nvSpPr>
        <p:spPr>
          <a:xfrm>
            <a:off x="6591869" y="590692"/>
            <a:ext cx="1285164" cy="3452884"/>
          </a:xfrm>
          <a:custGeom>
            <a:avLst/>
            <a:gdLst>
              <a:gd name="connsiteX0" fmla="*/ 0 w 1285164"/>
              <a:gd name="connsiteY0" fmla="*/ 0 h 3452884"/>
              <a:gd name="connsiteX1" fmla="*/ 1119116 w 1285164"/>
              <a:gd name="connsiteY1" fmla="*/ 1351129 h 3452884"/>
              <a:gd name="connsiteX2" fmla="*/ 996286 w 1285164"/>
              <a:gd name="connsiteY2" fmla="*/ 3452884 h 3452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85164" h="3452884">
                <a:moveTo>
                  <a:pt x="0" y="0"/>
                </a:moveTo>
                <a:cubicBezTo>
                  <a:pt x="476534" y="387824"/>
                  <a:pt x="953068" y="775648"/>
                  <a:pt x="1119116" y="1351129"/>
                </a:cubicBezTo>
                <a:cubicBezTo>
                  <a:pt x="1285164" y="1926610"/>
                  <a:pt x="1140725" y="2689747"/>
                  <a:pt x="996286" y="3452884"/>
                </a:cubicBezTo>
              </a:path>
            </a:pathLst>
          </a:custGeom>
          <a:ln w="19050">
            <a:solidFill>
              <a:srgbClr val="0086EA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76" name="TextBox 75"/>
          <p:cNvSpPr txBox="1">
            <a:spLocks noChangeArrowheads="1"/>
          </p:cNvSpPr>
          <p:nvPr/>
        </p:nvSpPr>
        <p:spPr bwMode="auto">
          <a:xfrm flipH="1">
            <a:off x="3952172" y="146276"/>
            <a:ext cx="175047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GB" sz="1400" i="1" dirty="0">
                <a:solidFill>
                  <a:prstClr val="black"/>
                </a:solidFill>
                <a:latin typeface="Lucida Fax" pitchFamily="18" charset="0"/>
                <a:cs typeface="Times New Roman" pitchFamily="18" charset="0"/>
              </a:rPr>
              <a:t>f ( </a:t>
            </a:r>
            <a:r>
              <a:rPr lang="en-GB" sz="1400" i="1" dirty="0" smtClean="0">
                <a:solidFill>
                  <a:prstClr val="black"/>
                </a:solidFill>
                <a:latin typeface="Lucida Fax" pitchFamily="18" charset="0"/>
                <a:cs typeface="Times New Roman" pitchFamily="18" charset="0"/>
              </a:rPr>
              <a:t>A, P, N, P*, N*)  =</a:t>
            </a:r>
            <a:endParaRPr lang="en-US" sz="1400" i="1" dirty="0">
              <a:solidFill>
                <a:prstClr val="black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89" name="Left Brace 88"/>
          <p:cNvSpPr/>
          <p:nvPr/>
        </p:nvSpPr>
        <p:spPr>
          <a:xfrm rot="5400000" flipH="1">
            <a:off x="6405469" y="-2223994"/>
            <a:ext cx="172916" cy="5268603"/>
          </a:xfrm>
          <a:prstGeom prst="leftBrace">
            <a:avLst>
              <a:gd name="adj1" fmla="val 81683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167928" y="6356350"/>
            <a:ext cx="518871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7" name="Rectangle 66"/>
          <p:cNvSpPr>
            <a:spLocks noChangeArrowheads="1"/>
          </p:cNvSpPr>
          <p:nvPr/>
        </p:nvSpPr>
        <p:spPr bwMode="auto">
          <a:xfrm>
            <a:off x="130867" y="456699"/>
            <a:ext cx="3324300" cy="477054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lvl="1" algn="ctr"/>
            <a:r>
              <a:rPr lang="en-GB" sz="25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Divide &amp; Conquer</a:t>
            </a:r>
            <a:endParaRPr lang="en-GB" sz="25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8539" y="1484313"/>
            <a:ext cx="7025726" cy="2918392"/>
            <a:chOff x="28539" y="1484313"/>
            <a:chExt cx="7025726" cy="2918392"/>
          </a:xfrm>
        </p:grpSpPr>
        <p:sp>
          <p:nvSpPr>
            <p:cNvPr id="107" name="TextBox 106"/>
            <p:cNvSpPr txBox="1">
              <a:spLocks noChangeArrowheads="1"/>
            </p:cNvSpPr>
            <p:nvPr/>
          </p:nvSpPr>
          <p:spPr bwMode="auto">
            <a:xfrm flipH="1">
              <a:off x="5077828" y="2001838"/>
              <a:ext cx="1976437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GB" sz="1200" i="1" dirty="0">
                  <a:solidFill>
                    <a:prstClr val="black"/>
                  </a:solidFill>
                  <a:latin typeface="Lucida Fax" pitchFamily="18" charset="0"/>
                </a:rPr>
                <a:t>f</a:t>
              </a:r>
              <a:r>
                <a:rPr lang="en-GB" sz="1200" i="1" dirty="0">
                  <a:solidFill>
                    <a:prstClr val="black"/>
                  </a:solidFill>
                </a:rPr>
                <a:t> </a:t>
              </a:r>
              <a:r>
                <a:rPr lang="en-GB" sz="1200" dirty="0">
                  <a:solidFill>
                    <a:prstClr val="black"/>
                  </a:solidFill>
                </a:rPr>
                <a:t>( {234678} , </a:t>
              </a:r>
              <a:r>
                <a:rPr lang="en-GB" sz="1200" dirty="0">
                  <a:solidFill>
                    <a:prstClr val="black"/>
                  </a:solidFill>
                  <a:latin typeface="Times New Roman"/>
                  <a:cs typeface="Times New Roman"/>
                </a:rPr>
                <a:t>Ø</a:t>
              </a:r>
              <a:r>
                <a:rPr lang="en-GB" sz="1200" dirty="0">
                  <a:solidFill>
                    <a:prstClr val="black"/>
                  </a:solidFill>
                </a:rPr>
                <a:t> , {23} , {1}</a:t>
              </a:r>
              <a:r>
                <a:rPr lang="en-GB" sz="1200" dirty="0">
                  <a:solidFill>
                    <a:prstClr val="black"/>
                  </a:solidFill>
                  <a:cs typeface="Times New Roman"/>
                </a:rPr>
                <a:t> , {5} )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108" name="TextBox 107"/>
            <p:cNvSpPr txBox="1">
              <a:spLocks noChangeArrowheads="1"/>
            </p:cNvSpPr>
            <p:nvPr/>
          </p:nvSpPr>
          <p:spPr bwMode="auto">
            <a:xfrm flipH="1">
              <a:off x="1965335" y="2011363"/>
              <a:ext cx="2363787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GB" sz="1200" i="1" dirty="0">
                  <a:solidFill>
                    <a:prstClr val="black"/>
                  </a:solidFill>
                  <a:latin typeface="Lucida Fax" pitchFamily="18" charset="0"/>
                </a:rPr>
                <a:t>f</a:t>
              </a:r>
              <a:r>
                <a:rPr lang="en-GB" sz="1200" i="1" dirty="0">
                  <a:solidFill>
                    <a:prstClr val="black"/>
                  </a:solidFill>
                </a:rPr>
                <a:t> </a:t>
              </a:r>
              <a:r>
                <a:rPr lang="en-GB" sz="1200" dirty="0">
                  <a:solidFill>
                    <a:prstClr val="black"/>
                  </a:solidFill>
                </a:rPr>
                <a:t>( {234678} , {8}{27} , {23} , {15}</a:t>
              </a:r>
              <a:r>
                <a:rPr lang="en-GB" sz="1200" dirty="0">
                  <a:solidFill>
                    <a:prstClr val="black"/>
                  </a:solidFill>
                  <a:cs typeface="Times New Roman"/>
                </a:rPr>
                <a:t> , </a:t>
              </a:r>
              <a:r>
                <a:rPr lang="en-GB" sz="1200" dirty="0">
                  <a:solidFill>
                    <a:prstClr val="black"/>
                  </a:solidFill>
                  <a:latin typeface="Times New Roman"/>
                  <a:cs typeface="Times New Roman"/>
                </a:rPr>
                <a:t>Ø </a:t>
              </a:r>
              <a:r>
                <a:rPr lang="en-GB" sz="1200" dirty="0">
                  <a:solidFill>
                    <a:prstClr val="black"/>
                  </a:solidFill>
                  <a:cs typeface="Times New Roman"/>
                </a:rPr>
                <a:t>)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115" name="TextBox 114"/>
            <p:cNvSpPr txBox="1">
              <a:spLocks noChangeArrowheads="1"/>
            </p:cNvSpPr>
            <p:nvPr/>
          </p:nvSpPr>
          <p:spPr bwMode="auto">
            <a:xfrm flipH="1">
              <a:off x="3681377" y="2843213"/>
              <a:ext cx="195421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GB" sz="1200" i="1" dirty="0">
                  <a:solidFill>
                    <a:prstClr val="black"/>
                  </a:solidFill>
                  <a:latin typeface="Lucida Fax" pitchFamily="18" charset="0"/>
                </a:rPr>
                <a:t>f</a:t>
              </a:r>
              <a:r>
                <a:rPr lang="en-GB" sz="1200" i="1" dirty="0">
                  <a:solidFill>
                    <a:prstClr val="black"/>
                  </a:solidFill>
                </a:rPr>
                <a:t> </a:t>
              </a:r>
              <a:r>
                <a:rPr lang="en-GB" sz="1200" dirty="0">
                  <a:solidFill>
                    <a:prstClr val="black"/>
                  </a:solidFill>
                </a:rPr>
                <a:t>( {34678} , {8} , </a:t>
              </a:r>
              <a:r>
                <a:rPr lang="en-GB" sz="1200" dirty="0">
                  <a:solidFill>
                    <a:prstClr val="black"/>
                  </a:solidFill>
                  <a:latin typeface="Times New Roman"/>
                  <a:cs typeface="Times New Roman"/>
                </a:rPr>
                <a:t>Ø</a:t>
              </a:r>
              <a:r>
                <a:rPr lang="en-GB" sz="1200" dirty="0">
                  <a:solidFill>
                    <a:prstClr val="black"/>
                  </a:solidFill>
                </a:rPr>
                <a:t> , {15}</a:t>
              </a:r>
              <a:r>
                <a:rPr lang="en-GB" sz="1200" dirty="0">
                  <a:solidFill>
                    <a:prstClr val="black"/>
                  </a:solidFill>
                  <a:cs typeface="Times New Roman"/>
                </a:rPr>
                <a:t> , {2}</a:t>
              </a:r>
              <a:r>
                <a:rPr lang="en-GB" sz="1200" dirty="0">
                  <a:solidFill>
                    <a:prstClr val="black"/>
                  </a:solidFill>
                  <a:latin typeface="Times New Roman"/>
                  <a:cs typeface="Times New Roman"/>
                </a:rPr>
                <a:t> </a:t>
              </a:r>
              <a:r>
                <a:rPr lang="en-GB" sz="1200" dirty="0">
                  <a:solidFill>
                    <a:prstClr val="black"/>
                  </a:solidFill>
                  <a:cs typeface="Times New Roman"/>
                </a:rPr>
                <a:t>)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117" name="TextBox 28"/>
            <p:cNvSpPr txBox="1">
              <a:spLocks noChangeArrowheads="1"/>
            </p:cNvSpPr>
            <p:nvPr/>
          </p:nvSpPr>
          <p:spPr bwMode="auto">
            <a:xfrm flipH="1">
              <a:off x="4046502" y="3319463"/>
              <a:ext cx="150653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1200">
                  <a:solidFill>
                    <a:prstClr val="black"/>
                  </a:solidFill>
                </a:rPr>
                <a:t> P* = {{1</a:t>
              </a:r>
              <a:r>
                <a:rPr lang="en-GB" sz="1200">
                  <a:solidFill>
                    <a:prstClr val="black"/>
                  </a:solidFill>
                  <a:cs typeface="Times New Roman" pitchFamily="18" charset="0"/>
                </a:rPr>
                <a:t>58}} ,  N* = {{2}}</a:t>
              </a:r>
              <a:endParaRPr lang="en-US" sz="1200">
                <a:solidFill>
                  <a:prstClr val="black"/>
                </a:solidFill>
              </a:endParaRPr>
            </a:p>
          </p:txBody>
        </p:sp>
        <p:sp>
          <p:nvSpPr>
            <p:cNvPr id="118" name="TextBox 117"/>
            <p:cNvSpPr txBox="1">
              <a:spLocks noChangeArrowheads="1"/>
            </p:cNvSpPr>
            <p:nvPr/>
          </p:nvSpPr>
          <p:spPr bwMode="auto">
            <a:xfrm flipH="1">
              <a:off x="903252" y="2843213"/>
              <a:ext cx="2206625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GB" sz="1200" i="1" dirty="0">
                  <a:solidFill>
                    <a:prstClr val="black"/>
                  </a:solidFill>
                  <a:latin typeface="Lucida Fax" pitchFamily="18" charset="0"/>
                </a:rPr>
                <a:t>f</a:t>
              </a:r>
              <a:r>
                <a:rPr lang="en-GB" sz="1200" i="1" dirty="0">
                  <a:solidFill>
                    <a:prstClr val="black"/>
                  </a:solidFill>
                </a:rPr>
                <a:t> </a:t>
              </a:r>
              <a:r>
                <a:rPr lang="en-GB" sz="1200" dirty="0">
                  <a:solidFill>
                    <a:prstClr val="black"/>
                  </a:solidFill>
                </a:rPr>
                <a:t>( {34678} , {8}{7} , {3} , {152}</a:t>
              </a:r>
              <a:r>
                <a:rPr lang="en-GB" sz="1200" dirty="0">
                  <a:solidFill>
                    <a:prstClr val="black"/>
                  </a:solidFill>
                  <a:cs typeface="Times New Roman"/>
                </a:rPr>
                <a:t> , </a:t>
              </a:r>
              <a:r>
                <a:rPr lang="en-GB" sz="1200" dirty="0">
                  <a:solidFill>
                    <a:prstClr val="black"/>
                  </a:solidFill>
                  <a:latin typeface="Times New Roman"/>
                  <a:cs typeface="Times New Roman"/>
                </a:rPr>
                <a:t>Ø </a:t>
              </a:r>
              <a:r>
                <a:rPr lang="en-GB" sz="1200" dirty="0">
                  <a:solidFill>
                    <a:prstClr val="black"/>
                  </a:solidFill>
                  <a:cs typeface="Times New Roman"/>
                </a:rPr>
                <a:t>)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120" name="TextBox 119"/>
            <p:cNvSpPr txBox="1">
              <a:spLocks noChangeArrowheads="1"/>
            </p:cNvSpPr>
            <p:nvPr/>
          </p:nvSpPr>
          <p:spPr bwMode="auto">
            <a:xfrm flipH="1">
              <a:off x="2381215" y="3703638"/>
              <a:ext cx="1827212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GB" sz="1200" i="1" dirty="0">
                  <a:solidFill>
                    <a:prstClr val="black"/>
                  </a:solidFill>
                  <a:latin typeface="Lucida Fax" pitchFamily="18" charset="0"/>
                </a:rPr>
                <a:t>f</a:t>
              </a:r>
              <a:r>
                <a:rPr lang="en-GB" sz="1200" i="1" dirty="0">
                  <a:solidFill>
                    <a:prstClr val="black"/>
                  </a:solidFill>
                </a:rPr>
                <a:t> </a:t>
              </a:r>
              <a:r>
                <a:rPr lang="en-GB" sz="1200" dirty="0">
                  <a:solidFill>
                    <a:prstClr val="black"/>
                  </a:solidFill>
                </a:rPr>
                <a:t>( {467} , {7} , </a:t>
              </a:r>
              <a:r>
                <a:rPr lang="en-GB" sz="1200" dirty="0">
                  <a:solidFill>
                    <a:prstClr val="black"/>
                  </a:solidFill>
                  <a:latin typeface="Times New Roman"/>
                  <a:cs typeface="Times New Roman"/>
                </a:rPr>
                <a:t>Ø</a:t>
              </a:r>
              <a:r>
                <a:rPr lang="en-GB" sz="1200" dirty="0">
                  <a:solidFill>
                    <a:prstClr val="black"/>
                  </a:solidFill>
                </a:rPr>
                <a:t> , {152}</a:t>
              </a:r>
              <a:r>
                <a:rPr lang="en-GB" sz="1200" dirty="0">
                  <a:solidFill>
                    <a:prstClr val="black"/>
                  </a:solidFill>
                  <a:cs typeface="Times New Roman"/>
                </a:rPr>
                <a:t> , {8}</a:t>
              </a:r>
              <a:r>
                <a:rPr lang="en-GB" sz="1200" dirty="0">
                  <a:solidFill>
                    <a:prstClr val="black"/>
                  </a:solidFill>
                  <a:latin typeface="Times New Roman"/>
                  <a:cs typeface="Times New Roman"/>
                </a:rPr>
                <a:t> </a:t>
              </a:r>
              <a:r>
                <a:rPr lang="en-GB" sz="1200" dirty="0">
                  <a:solidFill>
                    <a:prstClr val="black"/>
                  </a:solidFill>
                  <a:cs typeface="Times New Roman"/>
                </a:rPr>
                <a:t>)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121" name="TextBox 36"/>
            <p:cNvSpPr txBox="1">
              <a:spLocks noChangeArrowheads="1"/>
            </p:cNvSpPr>
            <p:nvPr/>
          </p:nvSpPr>
          <p:spPr bwMode="auto">
            <a:xfrm flipH="1">
              <a:off x="2406615" y="4160838"/>
              <a:ext cx="1585912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1200">
                  <a:solidFill>
                    <a:prstClr val="black"/>
                  </a:solidFill>
                </a:rPr>
                <a:t> P* = {{1</a:t>
              </a:r>
              <a:r>
                <a:rPr lang="en-GB" sz="1200">
                  <a:solidFill>
                    <a:prstClr val="black"/>
                  </a:solidFill>
                  <a:cs typeface="Times New Roman" pitchFamily="18" charset="0"/>
                </a:rPr>
                <a:t>527}} ,  N* = {{8}}</a:t>
              </a:r>
              <a:endParaRPr lang="en-US" sz="1200">
                <a:solidFill>
                  <a:prstClr val="black"/>
                </a:solidFill>
              </a:endParaRPr>
            </a:p>
          </p:txBody>
        </p:sp>
        <p:sp>
          <p:nvSpPr>
            <p:cNvPr id="122" name="TextBox 38"/>
            <p:cNvSpPr txBox="1">
              <a:spLocks noChangeArrowheads="1"/>
            </p:cNvSpPr>
            <p:nvPr/>
          </p:nvSpPr>
          <p:spPr bwMode="auto">
            <a:xfrm flipH="1">
              <a:off x="28539" y="4160838"/>
              <a:ext cx="156686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1200">
                  <a:solidFill>
                    <a:prstClr val="black"/>
                  </a:solidFill>
                </a:rPr>
                <a:t>     P* = {{1</a:t>
              </a:r>
              <a:r>
                <a:rPr lang="en-GB" sz="1200">
                  <a:solidFill>
                    <a:prstClr val="black"/>
                  </a:solidFill>
                  <a:cs typeface="Times New Roman" pitchFamily="18" charset="0"/>
                </a:rPr>
                <a:t>528}} ,  N* = Ø</a:t>
              </a:r>
              <a:endParaRPr lang="en-US" sz="1200">
                <a:solidFill>
                  <a:prstClr val="black"/>
                </a:solidFill>
              </a:endParaRPr>
            </a:p>
          </p:txBody>
        </p:sp>
        <p:cxnSp>
          <p:nvCxnSpPr>
            <p:cNvPr id="128" name="Straight Connector 127"/>
            <p:cNvCxnSpPr/>
            <p:nvPr/>
          </p:nvCxnSpPr>
          <p:spPr>
            <a:xfrm rot="10800000" flipH="1" flipV="1">
              <a:off x="5132352" y="1484313"/>
              <a:ext cx="1292225" cy="504825"/>
            </a:xfrm>
            <a:prstGeom prst="line">
              <a:avLst/>
            </a:prstGeom>
            <a:ln w="19050">
              <a:solidFill>
                <a:srgbClr val="0694F4"/>
              </a:solidFill>
              <a:headEnd type="none" w="med" len="med"/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 rot="10800000" flipV="1">
              <a:off x="3424202" y="1484313"/>
              <a:ext cx="1282700" cy="520700"/>
            </a:xfrm>
            <a:prstGeom prst="line">
              <a:avLst/>
            </a:prstGeom>
            <a:ln w="19050">
              <a:solidFill>
                <a:srgbClr val="0694F4"/>
              </a:solidFill>
              <a:headEnd type="none" w="med" len="med"/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 rot="16200000" flipH="1">
              <a:off x="6045409" y="2350294"/>
              <a:ext cx="342900" cy="4762"/>
            </a:xfrm>
            <a:prstGeom prst="line">
              <a:avLst/>
            </a:prstGeom>
            <a:ln w="19050">
              <a:solidFill>
                <a:srgbClr val="0694F4"/>
              </a:solidFill>
              <a:headEnd type="none" w="med" len="med"/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 rot="16200000" flipH="1">
              <a:off x="4668802" y="3181351"/>
              <a:ext cx="344487" cy="4762"/>
            </a:xfrm>
            <a:prstGeom prst="line">
              <a:avLst/>
            </a:prstGeom>
            <a:ln w="19050">
              <a:solidFill>
                <a:srgbClr val="0694F4"/>
              </a:solidFill>
              <a:headEnd type="none" w="med" len="med"/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 rot="16200000" flipH="1">
              <a:off x="3127340" y="4029075"/>
              <a:ext cx="304800" cy="3175"/>
            </a:xfrm>
            <a:prstGeom prst="line">
              <a:avLst/>
            </a:prstGeom>
            <a:ln w="19050">
              <a:solidFill>
                <a:srgbClr val="0694F4"/>
              </a:solidFill>
              <a:headEnd type="none" w="med" len="med"/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rot="10800000" flipH="1" flipV="1">
              <a:off x="3506752" y="2257425"/>
              <a:ext cx="1139825" cy="542925"/>
            </a:xfrm>
            <a:prstGeom prst="line">
              <a:avLst/>
            </a:prstGeom>
            <a:ln w="19050">
              <a:solidFill>
                <a:srgbClr val="0694F4"/>
              </a:solidFill>
              <a:headEnd type="none" w="med" len="med"/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 rot="10800000" flipV="1">
              <a:off x="2433602" y="2257425"/>
              <a:ext cx="885825" cy="561975"/>
            </a:xfrm>
            <a:prstGeom prst="line">
              <a:avLst/>
            </a:prstGeom>
            <a:ln w="19050">
              <a:solidFill>
                <a:srgbClr val="0694F4"/>
              </a:solidFill>
              <a:headEnd type="none" w="med" len="med"/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 flipH="1">
              <a:off x="996914" y="3060700"/>
              <a:ext cx="984250" cy="601663"/>
            </a:xfrm>
            <a:prstGeom prst="line">
              <a:avLst/>
            </a:prstGeom>
            <a:ln w="19050">
              <a:solidFill>
                <a:srgbClr val="0694F4"/>
              </a:solidFill>
              <a:headEnd type="none" w="med" len="med"/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 rot="10800000" flipH="1" flipV="1">
              <a:off x="2241515" y="3071813"/>
              <a:ext cx="895350" cy="603250"/>
            </a:xfrm>
            <a:prstGeom prst="line">
              <a:avLst/>
            </a:prstGeom>
            <a:ln w="19050">
              <a:solidFill>
                <a:srgbClr val="0694F4"/>
              </a:solidFill>
              <a:headEnd type="none" w="med" len="med"/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TextBox 8"/>
            <p:cNvSpPr txBox="1">
              <a:spLocks noChangeArrowheads="1"/>
            </p:cNvSpPr>
            <p:nvPr/>
          </p:nvSpPr>
          <p:spPr bwMode="auto">
            <a:xfrm rot="2161358" flipH="1">
              <a:off x="2324065" y="3138488"/>
              <a:ext cx="649287" cy="409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GB" sz="1000" b="1">
                  <a:solidFill>
                    <a:srgbClr val="0586DD"/>
                  </a:solidFill>
                  <a:latin typeface="Lucida Fax" pitchFamily="18" charset="0"/>
                </a:rPr>
                <a:t>does not contain </a:t>
              </a:r>
              <a:r>
                <a:rPr lang="en-GB" sz="1200" b="1">
                  <a:solidFill>
                    <a:srgbClr val="0586DD"/>
                  </a:solidFill>
                  <a:latin typeface="Lucida Fax" pitchFamily="18" charset="0"/>
                </a:rPr>
                <a:t>8</a:t>
              </a:r>
              <a:endParaRPr lang="en-US" sz="1200" b="1">
                <a:solidFill>
                  <a:srgbClr val="0586DD"/>
                </a:solidFill>
                <a:latin typeface="Lucida Fax" pitchFamily="18" charset="0"/>
              </a:endParaRPr>
            </a:p>
          </p:txBody>
        </p:sp>
        <p:sp>
          <p:nvSpPr>
            <p:cNvPr id="142" name="TextBox 9"/>
            <p:cNvSpPr txBox="1">
              <a:spLocks noChangeArrowheads="1"/>
            </p:cNvSpPr>
            <p:nvPr/>
          </p:nvSpPr>
          <p:spPr bwMode="auto">
            <a:xfrm rot="19735896" flipH="1">
              <a:off x="992152" y="3205163"/>
              <a:ext cx="755650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GB" sz="1000" b="1">
                  <a:solidFill>
                    <a:srgbClr val="0586DD"/>
                  </a:solidFill>
                  <a:latin typeface="Lucida Fax" pitchFamily="18" charset="0"/>
                </a:rPr>
                <a:t>contains </a:t>
              </a:r>
              <a:r>
                <a:rPr lang="en-GB" sz="1200" b="1">
                  <a:solidFill>
                    <a:srgbClr val="0586DD"/>
                  </a:solidFill>
                  <a:latin typeface="Lucida Fax" pitchFamily="18" charset="0"/>
                </a:rPr>
                <a:t>8</a:t>
              </a:r>
              <a:endParaRPr lang="en-US" sz="1200" b="1">
                <a:solidFill>
                  <a:srgbClr val="0586DD"/>
                </a:solidFill>
                <a:latin typeface="Lucida Fax" pitchFamily="18" charset="0"/>
              </a:endParaRPr>
            </a:p>
          </p:txBody>
        </p:sp>
        <p:sp>
          <p:nvSpPr>
            <p:cNvPr id="143" name="TextBox 8"/>
            <p:cNvSpPr txBox="1">
              <a:spLocks noChangeArrowheads="1"/>
            </p:cNvSpPr>
            <p:nvPr/>
          </p:nvSpPr>
          <p:spPr bwMode="auto">
            <a:xfrm rot="1611653" flipH="1">
              <a:off x="3703602" y="2293938"/>
              <a:ext cx="650875" cy="409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GB" sz="1000" b="1">
                  <a:solidFill>
                    <a:srgbClr val="0586DD"/>
                  </a:solidFill>
                  <a:latin typeface="Lucida Fax" pitchFamily="18" charset="0"/>
                </a:rPr>
                <a:t>does not contain </a:t>
              </a:r>
              <a:r>
                <a:rPr lang="en-GB" sz="1200" b="1">
                  <a:solidFill>
                    <a:srgbClr val="0586DD"/>
                  </a:solidFill>
                  <a:latin typeface="Lucida Fax" pitchFamily="18" charset="0"/>
                </a:rPr>
                <a:t>2</a:t>
              </a:r>
              <a:endParaRPr lang="en-US" sz="1200" b="1">
                <a:solidFill>
                  <a:srgbClr val="0586DD"/>
                </a:solidFill>
                <a:latin typeface="Lucida Fax" pitchFamily="18" charset="0"/>
              </a:endParaRPr>
            </a:p>
          </p:txBody>
        </p:sp>
        <p:sp>
          <p:nvSpPr>
            <p:cNvPr id="144" name="TextBox 8"/>
            <p:cNvSpPr txBox="1">
              <a:spLocks noChangeArrowheads="1"/>
            </p:cNvSpPr>
            <p:nvPr/>
          </p:nvSpPr>
          <p:spPr bwMode="auto">
            <a:xfrm rot="1365405" flipH="1">
              <a:off x="5467315" y="1543050"/>
              <a:ext cx="649287" cy="39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GB" sz="1000" b="1">
                  <a:solidFill>
                    <a:srgbClr val="0586DD"/>
                  </a:solidFill>
                  <a:latin typeface="Lucida Fax" pitchFamily="18" charset="0"/>
                </a:rPr>
                <a:t>does not contain </a:t>
              </a:r>
              <a:r>
                <a:rPr lang="en-GB" sz="1200" b="1">
                  <a:solidFill>
                    <a:srgbClr val="0586DD"/>
                  </a:solidFill>
                  <a:latin typeface="Lucida Fax" pitchFamily="18" charset="0"/>
                </a:rPr>
                <a:t>5</a:t>
              </a:r>
              <a:endParaRPr lang="en-US" sz="1200" b="1">
                <a:solidFill>
                  <a:srgbClr val="0586DD"/>
                </a:solidFill>
                <a:latin typeface="Lucida Fax" pitchFamily="18" charset="0"/>
              </a:endParaRPr>
            </a:p>
          </p:txBody>
        </p:sp>
        <p:sp>
          <p:nvSpPr>
            <p:cNvPr id="146" name="TextBox 9"/>
            <p:cNvSpPr txBox="1">
              <a:spLocks noChangeArrowheads="1"/>
            </p:cNvSpPr>
            <p:nvPr/>
          </p:nvSpPr>
          <p:spPr bwMode="auto">
            <a:xfrm rot="19642622" flipH="1">
              <a:off x="2422490" y="2351088"/>
              <a:ext cx="75723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GB" sz="1000" b="1">
                  <a:solidFill>
                    <a:srgbClr val="0586DD"/>
                  </a:solidFill>
                  <a:latin typeface="Lucida Fax" pitchFamily="18" charset="0"/>
                </a:rPr>
                <a:t>contains </a:t>
              </a:r>
              <a:r>
                <a:rPr lang="en-GB" sz="1200" b="1">
                  <a:solidFill>
                    <a:srgbClr val="0586DD"/>
                  </a:solidFill>
                  <a:latin typeface="Lucida Fax" pitchFamily="18" charset="0"/>
                </a:rPr>
                <a:t>2</a:t>
              </a:r>
              <a:endParaRPr lang="en-US" sz="1200" b="1">
                <a:solidFill>
                  <a:srgbClr val="0586DD"/>
                </a:solidFill>
                <a:latin typeface="Lucida Fax" pitchFamily="18" charset="0"/>
              </a:endParaRPr>
            </a:p>
          </p:txBody>
        </p:sp>
        <p:sp>
          <p:nvSpPr>
            <p:cNvPr id="147" name="TextBox 9"/>
            <p:cNvSpPr txBox="1">
              <a:spLocks noChangeArrowheads="1"/>
            </p:cNvSpPr>
            <p:nvPr/>
          </p:nvSpPr>
          <p:spPr bwMode="auto">
            <a:xfrm rot="20232815" flipH="1">
              <a:off x="3514690" y="1593850"/>
              <a:ext cx="754062" cy="185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GB" sz="1000" b="1">
                  <a:solidFill>
                    <a:srgbClr val="0586DD"/>
                  </a:solidFill>
                  <a:latin typeface="Lucida Fax" pitchFamily="18" charset="0"/>
                </a:rPr>
                <a:t>contains </a:t>
              </a:r>
              <a:r>
                <a:rPr lang="en-GB" sz="1200" b="1">
                  <a:solidFill>
                    <a:srgbClr val="0586DD"/>
                  </a:solidFill>
                  <a:latin typeface="Lucida Fax" pitchFamily="18" charset="0"/>
                </a:rPr>
                <a:t>5</a:t>
              </a:r>
              <a:endParaRPr lang="en-US" sz="1200" b="1">
                <a:solidFill>
                  <a:srgbClr val="0586DD"/>
                </a:solidFill>
                <a:latin typeface="Lucida Fax" pitchFamily="18" charset="0"/>
              </a:endParaRPr>
            </a:p>
          </p:txBody>
        </p:sp>
        <p:cxnSp>
          <p:nvCxnSpPr>
            <p:cNvPr id="190" name="Straight Connector 189"/>
            <p:cNvCxnSpPr/>
            <p:nvPr/>
          </p:nvCxnSpPr>
          <p:spPr>
            <a:xfrm rot="16200000" flipV="1">
              <a:off x="1021520" y="2924969"/>
              <a:ext cx="277813" cy="3175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Freeform 190"/>
            <p:cNvSpPr/>
            <p:nvPr/>
          </p:nvSpPr>
          <p:spPr>
            <a:xfrm rot="1542315">
              <a:off x="2166902" y="2773363"/>
              <a:ext cx="90488" cy="304800"/>
            </a:xfrm>
            <a:custGeom>
              <a:avLst/>
              <a:gdLst>
                <a:gd name="connsiteX0" fmla="*/ 2722 w 149679"/>
                <a:gd name="connsiteY0" fmla="*/ 419100 h 419100"/>
                <a:gd name="connsiteX1" fmla="*/ 24493 w 149679"/>
                <a:gd name="connsiteY1" fmla="*/ 228600 h 419100"/>
                <a:gd name="connsiteX2" fmla="*/ 149679 w 149679"/>
                <a:gd name="connsiteY2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9679" h="419100">
                  <a:moveTo>
                    <a:pt x="2722" y="419100"/>
                  </a:moveTo>
                  <a:cubicBezTo>
                    <a:pt x="1361" y="358775"/>
                    <a:pt x="0" y="298450"/>
                    <a:pt x="24493" y="228600"/>
                  </a:cubicBezTo>
                  <a:cubicBezTo>
                    <a:pt x="48986" y="158750"/>
                    <a:pt x="99332" y="79375"/>
                    <a:pt x="149679" y="0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4" name="Arc 193"/>
            <p:cNvSpPr/>
            <p:nvPr/>
          </p:nvSpPr>
          <p:spPr>
            <a:xfrm flipH="1">
              <a:off x="1211227" y="2630488"/>
              <a:ext cx="971550" cy="447675"/>
            </a:xfrm>
            <a:prstGeom prst="arc">
              <a:avLst>
                <a:gd name="adj1" fmla="val 11097663"/>
                <a:gd name="adj2" fmla="val 21230379"/>
              </a:avLst>
            </a:prstGeom>
            <a:ln w="12700">
              <a:solidFill>
                <a:srgbClr val="FF0000"/>
              </a:solidFill>
              <a:prstDash val="dash"/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5" name="TextBox 37"/>
            <p:cNvSpPr txBox="1">
              <a:spLocks noChangeArrowheads="1"/>
            </p:cNvSpPr>
            <p:nvPr/>
          </p:nvSpPr>
          <p:spPr bwMode="auto">
            <a:xfrm flipH="1">
              <a:off x="5849969" y="2540000"/>
              <a:ext cx="832674" cy="3590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GB" sz="1400" b="1" dirty="0" smtClean="0">
                  <a:solidFill>
                    <a:srgbClr val="FF0000"/>
                  </a:solidFill>
                </a:rPr>
                <a:t>Impossible case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96" name="TextBox 195"/>
            <p:cNvSpPr txBox="1">
              <a:spLocks noChangeArrowheads="1"/>
            </p:cNvSpPr>
            <p:nvPr/>
          </p:nvSpPr>
          <p:spPr bwMode="auto">
            <a:xfrm flipH="1">
              <a:off x="125377" y="3700463"/>
              <a:ext cx="2001838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GB" sz="1200" i="1" dirty="0">
                  <a:solidFill>
                    <a:prstClr val="black"/>
                  </a:solidFill>
                  <a:latin typeface="Lucida Fax" pitchFamily="18" charset="0"/>
                </a:rPr>
                <a:t>f</a:t>
              </a:r>
              <a:r>
                <a:rPr lang="en-GB" sz="1200" i="1" dirty="0">
                  <a:solidFill>
                    <a:prstClr val="black"/>
                  </a:solidFill>
                </a:rPr>
                <a:t> </a:t>
              </a:r>
              <a:r>
                <a:rPr lang="en-GB" sz="1200" dirty="0">
                  <a:solidFill>
                    <a:prstClr val="black"/>
                  </a:solidFill>
                </a:rPr>
                <a:t>( {467} , </a:t>
              </a:r>
              <a:r>
                <a:rPr lang="en-GB" sz="1200" dirty="0">
                  <a:solidFill>
                    <a:prstClr val="black"/>
                  </a:solidFill>
                  <a:latin typeface="Times New Roman"/>
                  <a:cs typeface="Times New Roman"/>
                </a:rPr>
                <a:t>Ø</a:t>
              </a:r>
              <a:r>
                <a:rPr lang="en-GB" sz="1200" dirty="0">
                  <a:solidFill>
                    <a:prstClr val="black"/>
                  </a:solidFill>
                </a:rPr>
                <a:t>{7} , </a:t>
              </a:r>
              <a:r>
                <a:rPr lang="en-GB" sz="1200" dirty="0">
                  <a:solidFill>
                    <a:prstClr val="black"/>
                  </a:solidFill>
                  <a:latin typeface="Times New Roman"/>
                  <a:cs typeface="Times New Roman"/>
                </a:rPr>
                <a:t>Ø</a:t>
              </a:r>
              <a:r>
                <a:rPr lang="en-GB" sz="1200" dirty="0">
                  <a:solidFill>
                    <a:prstClr val="black"/>
                  </a:solidFill>
                </a:rPr>
                <a:t> , {1528}</a:t>
              </a:r>
              <a:r>
                <a:rPr lang="en-GB" sz="1200" dirty="0">
                  <a:solidFill>
                    <a:prstClr val="black"/>
                  </a:solidFill>
                  <a:cs typeface="Times New Roman"/>
                </a:rPr>
                <a:t> , </a:t>
              </a:r>
              <a:r>
                <a:rPr lang="en-GB" sz="1200" dirty="0">
                  <a:solidFill>
                    <a:prstClr val="black"/>
                  </a:solidFill>
                  <a:latin typeface="Times New Roman"/>
                  <a:cs typeface="Times New Roman"/>
                </a:rPr>
                <a:t>Ø </a:t>
              </a:r>
              <a:r>
                <a:rPr lang="en-GB" sz="1200" dirty="0">
                  <a:solidFill>
                    <a:prstClr val="black"/>
                  </a:solidFill>
                  <a:cs typeface="Times New Roman"/>
                </a:rPr>
                <a:t>)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cxnSp>
          <p:nvCxnSpPr>
            <p:cNvPr id="197" name="Straight Connector 196"/>
            <p:cNvCxnSpPr/>
            <p:nvPr/>
          </p:nvCxnSpPr>
          <p:spPr>
            <a:xfrm rot="16200000" flipH="1">
              <a:off x="881027" y="4025900"/>
              <a:ext cx="304800" cy="3175"/>
            </a:xfrm>
            <a:prstGeom prst="line">
              <a:avLst/>
            </a:prstGeom>
            <a:ln w="19050">
              <a:solidFill>
                <a:srgbClr val="0694F4"/>
              </a:solidFill>
              <a:headEnd type="none" w="med" len="med"/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Rounded Rectangle 2"/>
            <p:cNvSpPr/>
            <p:nvPr/>
          </p:nvSpPr>
          <p:spPr>
            <a:xfrm>
              <a:off x="100050" y="4136966"/>
              <a:ext cx="1606477" cy="263979"/>
            </a:xfrm>
            <a:prstGeom prst="roundRect">
              <a:avLst>
                <a:gd name="adj" fmla="val 46910"/>
              </a:avLst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Rounded Rectangle 69"/>
            <p:cNvSpPr/>
            <p:nvPr/>
          </p:nvSpPr>
          <p:spPr>
            <a:xfrm>
              <a:off x="2358359" y="4129569"/>
              <a:ext cx="1688143" cy="273136"/>
            </a:xfrm>
            <a:prstGeom prst="roundRect">
              <a:avLst>
                <a:gd name="adj" fmla="val 46910"/>
              </a:avLst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Rounded Rectangle 70"/>
            <p:cNvSpPr/>
            <p:nvPr/>
          </p:nvSpPr>
          <p:spPr>
            <a:xfrm>
              <a:off x="3968398" y="3309938"/>
              <a:ext cx="1688143" cy="245726"/>
            </a:xfrm>
            <a:prstGeom prst="roundRect">
              <a:avLst>
                <a:gd name="adj" fmla="val 46910"/>
              </a:avLst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727325" y="4495066"/>
            <a:ext cx="6416675" cy="2229108"/>
            <a:chOff x="2727325" y="4495066"/>
            <a:chExt cx="6416675" cy="2229108"/>
          </a:xfrm>
        </p:grpSpPr>
        <p:sp>
          <p:nvSpPr>
            <p:cNvPr id="85" name="TextBox 84"/>
            <p:cNvSpPr txBox="1">
              <a:spLocks noChangeArrowheads="1"/>
            </p:cNvSpPr>
            <p:nvPr/>
          </p:nvSpPr>
          <p:spPr bwMode="auto">
            <a:xfrm flipH="1">
              <a:off x="6926262" y="5037991"/>
              <a:ext cx="2217738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GB" sz="1200" i="1" dirty="0">
                  <a:solidFill>
                    <a:prstClr val="black"/>
                  </a:solidFill>
                  <a:latin typeface="Lucida Fax" pitchFamily="18" charset="0"/>
                </a:rPr>
                <a:t>f</a:t>
              </a:r>
              <a:r>
                <a:rPr lang="en-GB" sz="1200" i="1" dirty="0">
                  <a:solidFill>
                    <a:prstClr val="black"/>
                  </a:solidFill>
                </a:rPr>
                <a:t> </a:t>
              </a:r>
              <a:r>
                <a:rPr lang="en-GB" sz="1200" dirty="0">
                  <a:solidFill>
                    <a:prstClr val="black"/>
                  </a:solidFill>
                </a:rPr>
                <a:t>( {345678} , {578} , </a:t>
              </a:r>
              <a:r>
                <a:rPr lang="en-GB" sz="1200" dirty="0">
                  <a:solidFill>
                    <a:prstClr val="black"/>
                  </a:solidFill>
                  <a:latin typeface="Times New Roman"/>
                  <a:cs typeface="Times New Roman"/>
                </a:rPr>
                <a:t>Ø</a:t>
              </a:r>
              <a:r>
                <a:rPr lang="en-GB" sz="1200" dirty="0">
                  <a:solidFill>
                    <a:prstClr val="black"/>
                  </a:solidFill>
                </a:rPr>
                <a:t> , </a:t>
              </a:r>
              <a:r>
                <a:rPr lang="en-GB" sz="1200" dirty="0">
                  <a:solidFill>
                    <a:prstClr val="black"/>
                  </a:solidFill>
                  <a:latin typeface="Times New Roman"/>
                  <a:cs typeface="Times New Roman"/>
                </a:rPr>
                <a:t>Ø</a:t>
              </a:r>
              <a:r>
                <a:rPr lang="en-GB" sz="1200" dirty="0">
                  <a:solidFill>
                    <a:prstClr val="black"/>
                  </a:solidFill>
                  <a:cs typeface="Times New Roman"/>
                </a:rPr>
                <a:t> , {1}{2}</a:t>
              </a:r>
              <a:r>
                <a:rPr lang="en-GB" sz="1200" dirty="0">
                  <a:solidFill>
                    <a:prstClr val="black"/>
                  </a:solidFill>
                  <a:latin typeface="Times New Roman"/>
                  <a:cs typeface="Times New Roman"/>
                </a:rPr>
                <a:t> </a:t>
              </a:r>
              <a:r>
                <a:rPr lang="en-GB" sz="1200" dirty="0">
                  <a:solidFill>
                    <a:prstClr val="black"/>
                  </a:solidFill>
                  <a:cs typeface="Times New Roman"/>
                </a:rPr>
                <a:t>)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86" name="TextBox 85"/>
            <p:cNvSpPr txBox="1">
              <a:spLocks noChangeArrowheads="1"/>
            </p:cNvSpPr>
            <p:nvPr/>
          </p:nvSpPr>
          <p:spPr bwMode="auto">
            <a:xfrm flipH="1">
              <a:off x="3756025" y="5037991"/>
              <a:ext cx="2506662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GB" sz="1200" i="1" dirty="0">
                  <a:solidFill>
                    <a:prstClr val="black"/>
                  </a:solidFill>
                  <a:latin typeface="Lucida Fax" pitchFamily="18" charset="0"/>
                </a:rPr>
                <a:t>f</a:t>
              </a:r>
              <a:r>
                <a:rPr lang="en-GB" sz="1200" i="1" dirty="0">
                  <a:solidFill>
                    <a:prstClr val="black"/>
                  </a:solidFill>
                </a:rPr>
                <a:t> </a:t>
              </a:r>
              <a:r>
                <a:rPr lang="en-GB" sz="1200" dirty="0">
                  <a:solidFill>
                    <a:prstClr val="black"/>
                  </a:solidFill>
                </a:rPr>
                <a:t>( {345678} , {57}{578} , {35} , </a:t>
              </a:r>
              <a:r>
                <a:rPr lang="en-GB" sz="1200" dirty="0">
                  <a:solidFill>
                    <a:prstClr val="black"/>
                  </a:solidFill>
                  <a:cs typeface="Times New Roman"/>
                </a:rPr>
                <a:t>{2} , {1}</a:t>
              </a:r>
              <a:r>
                <a:rPr lang="en-GB" sz="1200" dirty="0">
                  <a:solidFill>
                    <a:prstClr val="black"/>
                  </a:solidFill>
                  <a:latin typeface="Times New Roman"/>
                  <a:cs typeface="Times New Roman"/>
                </a:rPr>
                <a:t> </a:t>
              </a:r>
              <a:r>
                <a:rPr lang="en-GB" sz="1200" dirty="0">
                  <a:solidFill>
                    <a:prstClr val="black"/>
                  </a:solidFill>
                  <a:cs typeface="Times New Roman"/>
                </a:rPr>
                <a:t>)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87" name="TextBox 12"/>
            <p:cNvSpPr txBox="1">
              <a:spLocks noChangeArrowheads="1"/>
            </p:cNvSpPr>
            <p:nvPr/>
          </p:nvSpPr>
          <p:spPr bwMode="auto">
            <a:xfrm flipH="1">
              <a:off x="7397351" y="5562791"/>
              <a:ext cx="164623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1200" dirty="0">
                  <a:solidFill>
                    <a:prstClr val="black"/>
                  </a:solidFill>
                </a:rPr>
                <a:t>P* = {</a:t>
              </a:r>
              <a:r>
                <a:rPr lang="en-GB" sz="1200" dirty="0">
                  <a:solidFill>
                    <a:prstClr val="black"/>
                  </a:solidFill>
                  <a:cs typeface="Times New Roman" pitchFamily="18" charset="0"/>
                </a:rPr>
                <a:t>{578}} ,  N* = {{1}{2}}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88" name="TextBox 13"/>
            <p:cNvSpPr txBox="1">
              <a:spLocks noChangeArrowheads="1"/>
            </p:cNvSpPr>
            <p:nvPr/>
          </p:nvSpPr>
          <p:spPr bwMode="auto">
            <a:xfrm flipH="1">
              <a:off x="5545137" y="6507023"/>
              <a:ext cx="1646238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1200" dirty="0">
                  <a:solidFill>
                    <a:prstClr val="black"/>
                  </a:solidFill>
                </a:rPr>
                <a:t>P* = {{2</a:t>
              </a:r>
              <a:r>
                <a:rPr lang="en-GB" sz="1200" dirty="0">
                  <a:solidFill>
                    <a:prstClr val="black"/>
                  </a:solidFill>
                  <a:cs typeface="Times New Roman" pitchFamily="18" charset="0"/>
                </a:rPr>
                <a:t>57}} ,  N* = {{1}{3}}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102" name="TextBox 101"/>
            <p:cNvSpPr txBox="1">
              <a:spLocks noChangeArrowheads="1"/>
            </p:cNvSpPr>
            <p:nvPr/>
          </p:nvSpPr>
          <p:spPr bwMode="auto">
            <a:xfrm flipH="1">
              <a:off x="5299075" y="5997435"/>
              <a:ext cx="2070100" cy="17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GB" sz="1200" i="1" dirty="0">
                  <a:solidFill>
                    <a:prstClr val="black"/>
                  </a:solidFill>
                  <a:latin typeface="Lucida Fax" pitchFamily="18" charset="0"/>
                </a:rPr>
                <a:t>f</a:t>
              </a:r>
              <a:r>
                <a:rPr lang="en-GB" sz="1200" i="1" dirty="0">
                  <a:solidFill>
                    <a:prstClr val="black"/>
                  </a:solidFill>
                </a:rPr>
                <a:t> </a:t>
              </a:r>
              <a:r>
                <a:rPr lang="en-GB" sz="1200" dirty="0">
                  <a:solidFill>
                    <a:prstClr val="black"/>
                  </a:solidFill>
                </a:rPr>
                <a:t>( {45678} , {57}, </a:t>
              </a:r>
              <a:r>
                <a:rPr lang="en-GB" sz="1200" dirty="0">
                  <a:solidFill>
                    <a:prstClr val="black"/>
                  </a:solidFill>
                  <a:latin typeface="Times New Roman"/>
                  <a:cs typeface="Times New Roman"/>
                </a:rPr>
                <a:t>Ø</a:t>
              </a:r>
              <a:r>
                <a:rPr lang="en-GB" sz="1200" dirty="0">
                  <a:solidFill>
                    <a:prstClr val="black"/>
                  </a:solidFill>
                </a:rPr>
                <a:t> , </a:t>
              </a:r>
              <a:r>
                <a:rPr lang="en-GB" sz="1200" dirty="0">
                  <a:solidFill>
                    <a:prstClr val="black"/>
                  </a:solidFill>
                  <a:cs typeface="Times New Roman"/>
                </a:rPr>
                <a:t>{2} , {1}{3}</a:t>
              </a:r>
              <a:r>
                <a:rPr lang="en-GB" sz="1200" dirty="0">
                  <a:solidFill>
                    <a:prstClr val="black"/>
                  </a:solidFill>
                  <a:latin typeface="Times New Roman"/>
                  <a:cs typeface="Times New Roman"/>
                </a:rPr>
                <a:t> </a:t>
              </a:r>
              <a:r>
                <a:rPr lang="en-GB" sz="1200" dirty="0">
                  <a:solidFill>
                    <a:prstClr val="black"/>
                  </a:solidFill>
                  <a:cs typeface="Times New Roman"/>
                </a:rPr>
                <a:t>)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105" name="TextBox 104"/>
            <p:cNvSpPr txBox="1">
              <a:spLocks noChangeArrowheads="1"/>
            </p:cNvSpPr>
            <p:nvPr/>
          </p:nvSpPr>
          <p:spPr bwMode="auto">
            <a:xfrm flipH="1">
              <a:off x="2727325" y="5997435"/>
              <a:ext cx="2097087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GB" sz="1200" i="1" dirty="0">
                  <a:solidFill>
                    <a:prstClr val="black"/>
                  </a:solidFill>
                  <a:latin typeface="Lucida Fax" pitchFamily="18" charset="0"/>
                </a:rPr>
                <a:t>f</a:t>
              </a:r>
              <a:r>
                <a:rPr lang="en-GB" sz="1200" i="1" dirty="0">
                  <a:solidFill>
                    <a:prstClr val="black"/>
                  </a:solidFill>
                </a:rPr>
                <a:t> </a:t>
              </a:r>
              <a:r>
                <a:rPr lang="en-GB" sz="1200" dirty="0">
                  <a:solidFill>
                    <a:prstClr val="black"/>
                  </a:solidFill>
                </a:rPr>
                <a:t>( {45678} , {57} , {5} , </a:t>
              </a:r>
              <a:r>
                <a:rPr lang="en-GB" sz="1200" dirty="0">
                  <a:solidFill>
                    <a:prstClr val="black"/>
                  </a:solidFill>
                  <a:cs typeface="Times New Roman"/>
                </a:rPr>
                <a:t>{23} , {1}</a:t>
              </a:r>
              <a:r>
                <a:rPr lang="en-GB" sz="1200" dirty="0">
                  <a:solidFill>
                    <a:prstClr val="black"/>
                  </a:solidFill>
                  <a:latin typeface="Times New Roman"/>
                  <a:cs typeface="Times New Roman"/>
                </a:rPr>
                <a:t> </a:t>
              </a:r>
              <a:r>
                <a:rPr lang="en-GB" sz="1200" dirty="0">
                  <a:solidFill>
                    <a:prstClr val="black"/>
                  </a:solidFill>
                  <a:cs typeface="Times New Roman"/>
                </a:rPr>
                <a:t>)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cxnSp>
          <p:nvCxnSpPr>
            <p:cNvPr id="126" name="Straight Connector 125"/>
            <p:cNvCxnSpPr/>
            <p:nvPr/>
          </p:nvCxnSpPr>
          <p:spPr>
            <a:xfrm rot="10800000" flipH="1" flipV="1">
              <a:off x="6916978" y="4510941"/>
              <a:ext cx="1250950" cy="515937"/>
            </a:xfrm>
            <a:prstGeom prst="line">
              <a:avLst/>
            </a:prstGeom>
            <a:ln w="19050">
              <a:solidFill>
                <a:srgbClr val="0694F4"/>
              </a:solidFill>
              <a:headEnd type="none" w="med" len="med"/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 flipH="1">
              <a:off x="5424487" y="4495066"/>
              <a:ext cx="1023938" cy="511175"/>
            </a:xfrm>
            <a:prstGeom prst="line">
              <a:avLst/>
            </a:prstGeom>
            <a:ln w="19050">
              <a:solidFill>
                <a:srgbClr val="0694F4"/>
              </a:solidFill>
              <a:headEnd type="none" w="med" len="med"/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 rot="16200000" flipH="1">
              <a:off x="8002189" y="5418660"/>
              <a:ext cx="342900" cy="6350"/>
            </a:xfrm>
            <a:prstGeom prst="line">
              <a:avLst/>
            </a:prstGeom>
            <a:ln w="19050">
              <a:solidFill>
                <a:srgbClr val="0694F4"/>
              </a:solidFill>
              <a:headEnd type="none" w="med" len="med"/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 rot="16200000" flipH="1">
              <a:off x="6137275" y="6351447"/>
              <a:ext cx="344488" cy="4763"/>
            </a:xfrm>
            <a:prstGeom prst="line">
              <a:avLst/>
            </a:prstGeom>
            <a:ln w="19050">
              <a:solidFill>
                <a:srgbClr val="0694F4"/>
              </a:solidFill>
              <a:headEnd type="none" w="med" len="med"/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TextBox 8"/>
            <p:cNvSpPr txBox="1">
              <a:spLocks noChangeArrowheads="1"/>
            </p:cNvSpPr>
            <p:nvPr/>
          </p:nvSpPr>
          <p:spPr bwMode="auto">
            <a:xfrm rot="1454701" flipH="1">
              <a:off x="7183678" y="4555391"/>
              <a:ext cx="650875" cy="392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GB" sz="1000" b="1">
                  <a:solidFill>
                    <a:srgbClr val="0586DD"/>
                  </a:solidFill>
                  <a:latin typeface="Lucida Fax" pitchFamily="18" charset="0"/>
                </a:rPr>
                <a:t>does not contain </a:t>
              </a:r>
              <a:r>
                <a:rPr lang="en-GB" sz="1200" b="1">
                  <a:solidFill>
                    <a:srgbClr val="0586DD"/>
                  </a:solidFill>
                  <a:latin typeface="Lucida Fax" pitchFamily="18" charset="0"/>
                </a:rPr>
                <a:t>2</a:t>
              </a:r>
              <a:endParaRPr lang="en-US" sz="1200" b="1">
                <a:solidFill>
                  <a:srgbClr val="0586DD"/>
                </a:solidFill>
                <a:latin typeface="Lucida Fax" pitchFamily="18" charset="0"/>
              </a:endParaRPr>
            </a:p>
          </p:txBody>
        </p:sp>
        <p:sp>
          <p:nvSpPr>
            <p:cNvPr id="148" name="TextBox 9"/>
            <p:cNvSpPr txBox="1">
              <a:spLocks noChangeArrowheads="1"/>
            </p:cNvSpPr>
            <p:nvPr/>
          </p:nvSpPr>
          <p:spPr bwMode="auto">
            <a:xfrm rot="19992814" flipH="1">
              <a:off x="5472112" y="4587141"/>
              <a:ext cx="754063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GB" sz="1000" b="1">
                  <a:solidFill>
                    <a:srgbClr val="0586DD"/>
                  </a:solidFill>
                  <a:latin typeface="Lucida Fax" pitchFamily="18" charset="0"/>
                </a:rPr>
                <a:t>contains </a:t>
              </a:r>
              <a:r>
                <a:rPr lang="en-GB" sz="1200" b="1">
                  <a:solidFill>
                    <a:srgbClr val="0586DD"/>
                  </a:solidFill>
                  <a:latin typeface="Lucida Fax" pitchFamily="18" charset="0"/>
                </a:rPr>
                <a:t>2</a:t>
              </a:r>
              <a:endParaRPr lang="en-US" sz="1200" b="1">
                <a:solidFill>
                  <a:srgbClr val="0586DD"/>
                </a:solidFill>
                <a:latin typeface="Lucida Fax" pitchFamily="18" charset="0"/>
              </a:endParaRPr>
            </a:p>
          </p:txBody>
        </p:sp>
        <p:cxnSp>
          <p:nvCxnSpPr>
            <p:cNvPr id="150" name="Straight Connector 149"/>
            <p:cNvCxnSpPr/>
            <p:nvPr/>
          </p:nvCxnSpPr>
          <p:spPr>
            <a:xfrm rot="16200000" flipH="1">
              <a:off x="3586162" y="6343511"/>
              <a:ext cx="344487" cy="4762"/>
            </a:xfrm>
            <a:prstGeom prst="line">
              <a:avLst/>
            </a:prstGeom>
            <a:ln w="19050">
              <a:solidFill>
                <a:srgbClr val="0694F4"/>
              </a:solidFill>
              <a:headEnd type="none" w="med" len="med"/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rot="10800000" flipH="1" flipV="1">
              <a:off x="5307012" y="5338006"/>
              <a:ext cx="904875" cy="573087"/>
            </a:xfrm>
            <a:prstGeom prst="line">
              <a:avLst/>
            </a:prstGeom>
            <a:ln w="19050">
              <a:solidFill>
                <a:srgbClr val="0694F4"/>
              </a:solidFill>
              <a:headEnd type="none" w="med" len="med"/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flipH="1">
              <a:off x="4141787" y="5323718"/>
              <a:ext cx="830263" cy="598488"/>
            </a:xfrm>
            <a:prstGeom prst="line">
              <a:avLst/>
            </a:prstGeom>
            <a:ln w="19050">
              <a:solidFill>
                <a:srgbClr val="0694F4"/>
              </a:solidFill>
              <a:headEnd type="none" w="med" len="med"/>
              <a:tailEnd type="arrow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TextBox 8"/>
            <p:cNvSpPr txBox="1">
              <a:spLocks noChangeArrowheads="1"/>
            </p:cNvSpPr>
            <p:nvPr/>
          </p:nvSpPr>
          <p:spPr bwMode="auto">
            <a:xfrm rot="2056352" flipH="1">
              <a:off x="5365750" y="5377693"/>
              <a:ext cx="650875" cy="393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GB" sz="1000" b="1">
                  <a:solidFill>
                    <a:srgbClr val="0586DD"/>
                  </a:solidFill>
                  <a:latin typeface="Lucida Fax" pitchFamily="18" charset="0"/>
                </a:rPr>
                <a:t>does not contain </a:t>
              </a:r>
              <a:r>
                <a:rPr lang="en-GB" sz="1200" b="1">
                  <a:solidFill>
                    <a:srgbClr val="0586DD"/>
                  </a:solidFill>
                  <a:latin typeface="Lucida Fax" pitchFamily="18" charset="0"/>
                </a:rPr>
                <a:t>3</a:t>
              </a:r>
              <a:endParaRPr lang="en-US" sz="1200" b="1">
                <a:solidFill>
                  <a:srgbClr val="0586DD"/>
                </a:solidFill>
                <a:latin typeface="Lucida Fax" pitchFamily="18" charset="0"/>
              </a:endParaRPr>
            </a:p>
          </p:txBody>
        </p:sp>
        <p:sp>
          <p:nvSpPr>
            <p:cNvPr id="170" name="TextBox 9"/>
            <p:cNvSpPr txBox="1">
              <a:spLocks noChangeArrowheads="1"/>
            </p:cNvSpPr>
            <p:nvPr/>
          </p:nvSpPr>
          <p:spPr bwMode="auto">
            <a:xfrm rot="19480306" flipH="1">
              <a:off x="4110037" y="5441193"/>
              <a:ext cx="755650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GB" sz="1000" b="1">
                  <a:solidFill>
                    <a:srgbClr val="0586DD"/>
                  </a:solidFill>
                  <a:latin typeface="Lucida Fax" pitchFamily="18" charset="0"/>
                </a:rPr>
                <a:t>contains </a:t>
              </a:r>
              <a:r>
                <a:rPr lang="en-GB" sz="1200" b="1">
                  <a:solidFill>
                    <a:srgbClr val="0586DD"/>
                  </a:solidFill>
                  <a:latin typeface="Lucida Fax" pitchFamily="18" charset="0"/>
                </a:rPr>
                <a:t>3</a:t>
              </a:r>
              <a:endParaRPr lang="en-US" sz="1200" b="1">
                <a:solidFill>
                  <a:srgbClr val="0586DD"/>
                </a:solidFill>
                <a:latin typeface="Lucida Fax" pitchFamily="18" charset="0"/>
              </a:endParaRPr>
            </a:p>
          </p:txBody>
        </p:sp>
        <p:sp>
          <p:nvSpPr>
            <p:cNvPr id="177" name="Freeform 176"/>
            <p:cNvSpPr/>
            <p:nvPr/>
          </p:nvSpPr>
          <p:spPr>
            <a:xfrm rot="1791573">
              <a:off x="3627437" y="5910123"/>
              <a:ext cx="106363" cy="358775"/>
            </a:xfrm>
            <a:custGeom>
              <a:avLst/>
              <a:gdLst>
                <a:gd name="connsiteX0" fmla="*/ 2722 w 149679"/>
                <a:gd name="connsiteY0" fmla="*/ 419100 h 419100"/>
                <a:gd name="connsiteX1" fmla="*/ 24493 w 149679"/>
                <a:gd name="connsiteY1" fmla="*/ 228600 h 419100"/>
                <a:gd name="connsiteX2" fmla="*/ 149679 w 149679"/>
                <a:gd name="connsiteY2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9679" h="419100">
                  <a:moveTo>
                    <a:pt x="2722" y="419100"/>
                  </a:moveTo>
                  <a:cubicBezTo>
                    <a:pt x="1361" y="358775"/>
                    <a:pt x="0" y="298450"/>
                    <a:pt x="24493" y="228600"/>
                  </a:cubicBezTo>
                  <a:cubicBezTo>
                    <a:pt x="48986" y="158750"/>
                    <a:pt x="99332" y="79375"/>
                    <a:pt x="149679" y="0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8" name="Arc 177"/>
            <p:cNvSpPr/>
            <p:nvPr/>
          </p:nvSpPr>
          <p:spPr>
            <a:xfrm flipH="1">
              <a:off x="3614737" y="5783123"/>
              <a:ext cx="342900" cy="439737"/>
            </a:xfrm>
            <a:prstGeom prst="arc">
              <a:avLst>
                <a:gd name="adj1" fmla="val 11097663"/>
                <a:gd name="adj2" fmla="val 21230379"/>
              </a:avLst>
            </a:prstGeom>
            <a:ln w="12700">
              <a:solidFill>
                <a:srgbClr val="FF0000"/>
              </a:solidFill>
              <a:prstDash val="dash"/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178"/>
            <p:cNvSpPr/>
            <p:nvPr/>
          </p:nvSpPr>
          <p:spPr>
            <a:xfrm rot="2365860">
              <a:off x="4986337" y="4973212"/>
              <a:ext cx="106363" cy="357187"/>
            </a:xfrm>
            <a:custGeom>
              <a:avLst/>
              <a:gdLst>
                <a:gd name="connsiteX0" fmla="*/ 2722 w 149679"/>
                <a:gd name="connsiteY0" fmla="*/ 419100 h 419100"/>
                <a:gd name="connsiteX1" fmla="*/ 24493 w 149679"/>
                <a:gd name="connsiteY1" fmla="*/ 228600 h 419100"/>
                <a:gd name="connsiteX2" fmla="*/ 149679 w 149679"/>
                <a:gd name="connsiteY2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9679" h="419100">
                  <a:moveTo>
                    <a:pt x="2722" y="419100"/>
                  </a:moveTo>
                  <a:cubicBezTo>
                    <a:pt x="1361" y="358775"/>
                    <a:pt x="0" y="298450"/>
                    <a:pt x="24493" y="228600"/>
                  </a:cubicBezTo>
                  <a:cubicBezTo>
                    <a:pt x="48986" y="158750"/>
                    <a:pt x="99332" y="79375"/>
                    <a:pt x="149679" y="0"/>
                  </a:cubicBezTo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3" name="Arc 182"/>
            <p:cNvSpPr/>
            <p:nvPr/>
          </p:nvSpPr>
          <p:spPr>
            <a:xfrm>
              <a:off x="4729162" y="4850666"/>
              <a:ext cx="285750" cy="381000"/>
            </a:xfrm>
            <a:prstGeom prst="arc">
              <a:avLst>
                <a:gd name="adj1" fmla="val 11097663"/>
                <a:gd name="adj2" fmla="val 21108757"/>
              </a:avLst>
            </a:prstGeom>
            <a:ln w="12700">
              <a:solidFill>
                <a:srgbClr val="FF0000"/>
              </a:solidFill>
              <a:prstDash val="dash"/>
              <a:headEnd type="none" w="med" len="med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8" name="TextBox 37"/>
            <p:cNvSpPr txBox="1">
              <a:spLocks noChangeArrowheads="1"/>
            </p:cNvSpPr>
            <p:nvPr/>
          </p:nvSpPr>
          <p:spPr bwMode="auto">
            <a:xfrm flipH="1">
              <a:off x="3104806" y="6531342"/>
              <a:ext cx="1311962" cy="182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GB" sz="1400" b="1" dirty="0" smtClean="0">
                  <a:solidFill>
                    <a:srgbClr val="FF0000"/>
                  </a:solidFill>
                </a:rPr>
                <a:t>Impossible case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72" name="Rounded Rectangle 71"/>
            <p:cNvSpPr/>
            <p:nvPr/>
          </p:nvSpPr>
          <p:spPr>
            <a:xfrm>
              <a:off x="7323856" y="5537397"/>
              <a:ext cx="1783995" cy="245726"/>
            </a:xfrm>
            <a:prstGeom prst="roundRect">
              <a:avLst>
                <a:gd name="adj" fmla="val 46910"/>
              </a:avLst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Rounded Rectangle 72"/>
            <p:cNvSpPr/>
            <p:nvPr/>
          </p:nvSpPr>
          <p:spPr>
            <a:xfrm>
              <a:off x="5407380" y="6478448"/>
              <a:ext cx="1916476" cy="245726"/>
            </a:xfrm>
            <a:prstGeom prst="roundRect">
              <a:avLst>
                <a:gd name="adj" fmla="val 46910"/>
              </a:avLst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7" name="TextBox 76"/>
          <p:cNvSpPr txBox="1">
            <a:spLocks noChangeArrowheads="1"/>
          </p:cNvSpPr>
          <p:nvPr/>
        </p:nvSpPr>
        <p:spPr bwMode="auto">
          <a:xfrm flipH="1">
            <a:off x="3273390" y="1284288"/>
            <a:ext cx="31400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GB" sz="1200" i="1" dirty="0">
                <a:solidFill>
                  <a:prstClr val="black"/>
                </a:solidFill>
                <a:latin typeface="Lucida Fax" pitchFamily="18" charset="0"/>
              </a:rPr>
              <a:t>f</a:t>
            </a:r>
            <a:r>
              <a:rPr lang="en-GB" sz="1200" i="1" dirty="0">
                <a:solidFill>
                  <a:prstClr val="black"/>
                </a:solidFill>
              </a:rPr>
              <a:t> </a:t>
            </a:r>
            <a:r>
              <a:rPr lang="en-GB" sz="1200" dirty="0">
                <a:solidFill>
                  <a:prstClr val="black"/>
                </a:solidFill>
              </a:rPr>
              <a:t>( {2345678} , {58}{257}{578} , {23}{235} , {1}</a:t>
            </a:r>
            <a:r>
              <a:rPr lang="en-GB" sz="1200" dirty="0">
                <a:solidFill>
                  <a:prstClr val="black"/>
                </a:solidFill>
                <a:cs typeface="Times New Roman"/>
              </a:rPr>
              <a:t> , </a:t>
            </a:r>
            <a:r>
              <a:rPr lang="en-GB" sz="1200" dirty="0">
                <a:solidFill>
                  <a:prstClr val="black"/>
                </a:solidFill>
                <a:latin typeface="Times New Roman"/>
                <a:cs typeface="Times New Roman"/>
              </a:rPr>
              <a:t>Ø </a:t>
            </a:r>
            <a:r>
              <a:rPr lang="en-GB" sz="1200" dirty="0">
                <a:solidFill>
                  <a:prstClr val="black"/>
                </a:solidFill>
                <a:cs typeface="Times New Roman"/>
              </a:rPr>
              <a:t>)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78" name="Freeform 77"/>
          <p:cNvSpPr/>
          <p:nvPr/>
        </p:nvSpPr>
        <p:spPr>
          <a:xfrm rot="2365860">
            <a:off x="5570502" y="1195388"/>
            <a:ext cx="106363" cy="357187"/>
          </a:xfrm>
          <a:custGeom>
            <a:avLst/>
            <a:gdLst>
              <a:gd name="connsiteX0" fmla="*/ 2722 w 149679"/>
              <a:gd name="connsiteY0" fmla="*/ 419100 h 419100"/>
              <a:gd name="connsiteX1" fmla="*/ 24493 w 149679"/>
              <a:gd name="connsiteY1" fmla="*/ 228600 h 419100"/>
              <a:gd name="connsiteX2" fmla="*/ 149679 w 149679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9679" h="419100">
                <a:moveTo>
                  <a:pt x="2722" y="419100"/>
                </a:moveTo>
                <a:cubicBezTo>
                  <a:pt x="1361" y="358775"/>
                  <a:pt x="0" y="298450"/>
                  <a:pt x="24493" y="228600"/>
                </a:cubicBezTo>
                <a:cubicBezTo>
                  <a:pt x="48986" y="158750"/>
                  <a:pt x="99332" y="79375"/>
                  <a:pt x="149679" y="0"/>
                </a:cubicBezTo>
              </a:path>
            </a:pathLst>
          </a:cu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9" name="Freeform 78"/>
          <p:cNvSpPr/>
          <p:nvPr/>
        </p:nvSpPr>
        <p:spPr>
          <a:xfrm rot="2365860">
            <a:off x="4894227" y="1190625"/>
            <a:ext cx="106363" cy="357188"/>
          </a:xfrm>
          <a:custGeom>
            <a:avLst/>
            <a:gdLst>
              <a:gd name="connsiteX0" fmla="*/ 2722 w 149679"/>
              <a:gd name="connsiteY0" fmla="*/ 419100 h 419100"/>
              <a:gd name="connsiteX1" fmla="*/ 24493 w 149679"/>
              <a:gd name="connsiteY1" fmla="*/ 228600 h 419100"/>
              <a:gd name="connsiteX2" fmla="*/ 149679 w 149679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9679" h="419100">
                <a:moveTo>
                  <a:pt x="2722" y="419100"/>
                </a:moveTo>
                <a:cubicBezTo>
                  <a:pt x="1361" y="358775"/>
                  <a:pt x="0" y="298450"/>
                  <a:pt x="24493" y="228600"/>
                </a:cubicBezTo>
                <a:cubicBezTo>
                  <a:pt x="48986" y="158750"/>
                  <a:pt x="99332" y="79375"/>
                  <a:pt x="149679" y="0"/>
                </a:cubicBezTo>
              </a:path>
            </a:pathLst>
          </a:cu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0" name="Arc 79"/>
          <p:cNvSpPr/>
          <p:nvPr/>
        </p:nvSpPr>
        <p:spPr>
          <a:xfrm>
            <a:off x="4314790" y="1106488"/>
            <a:ext cx="619125" cy="403225"/>
          </a:xfrm>
          <a:prstGeom prst="arc">
            <a:avLst>
              <a:gd name="adj1" fmla="val 11097663"/>
              <a:gd name="adj2" fmla="val 21230379"/>
            </a:avLst>
          </a:prstGeom>
          <a:ln w="12700">
            <a:solidFill>
              <a:srgbClr val="FF0000"/>
            </a:solidFill>
            <a:prstDash val="dash"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1" name="Arc 80"/>
          <p:cNvSpPr/>
          <p:nvPr/>
        </p:nvSpPr>
        <p:spPr>
          <a:xfrm>
            <a:off x="5324440" y="1106488"/>
            <a:ext cx="285750" cy="368300"/>
          </a:xfrm>
          <a:prstGeom prst="arc">
            <a:avLst>
              <a:gd name="adj1" fmla="val 11097663"/>
              <a:gd name="adj2" fmla="val 21108757"/>
            </a:avLst>
          </a:prstGeom>
          <a:ln w="12700">
            <a:solidFill>
              <a:srgbClr val="FF0000"/>
            </a:solidFill>
            <a:prstDash val="dash"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0" name="TextBox 89"/>
          <p:cNvSpPr txBox="1">
            <a:spLocks noChangeArrowheads="1"/>
          </p:cNvSpPr>
          <p:nvPr/>
        </p:nvSpPr>
        <p:spPr bwMode="auto">
          <a:xfrm flipH="1">
            <a:off x="5922429" y="4212205"/>
            <a:ext cx="2630487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GB" sz="1200" i="1" dirty="0">
                <a:solidFill>
                  <a:prstClr val="black"/>
                </a:solidFill>
                <a:latin typeface="Lucida Fax" pitchFamily="18" charset="0"/>
              </a:rPr>
              <a:t>f</a:t>
            </a:r>
            <a:r>
              <a:rPr lang="en-GB" sz="1200" i="1" dirty="0">
                <a:solidFill>
                  <a:prstClr val="black"/>
                </a:solidFill>
              </a:rPr>
              <a:t> </a:t>
            </a:r>
            <a:r>
              <a:rPr lang="en-GB" sz="1200" dirty="0">
                <a:solidFill>
                  <a:prstClr val="black"/>
                </a:solidFill>
              </a:rPr>
              <a:t>( {2345678} , {257}{578} , {235} , </a:t>
            </a:r>
            <a:r>
              <a:rPr lang="en-GB" sz="1200" dirty="0">
                <a:solidFill>
                  <a:prstClr val="black"/>
                </a:solidFill>
                <a:latin typeface="Times New Roman"/>
                <a:cs typeface="Times New Roman"/>
              </a:rPr>
              <a:t>Ø</a:t>
            </a:r>
            <a:r>
              <a:rPr lang="en-GB" sz="1200" dirty="0">
                <a:solidFill>
                  <a:prstClr val="black"/>
                </a:solidFill>
                <a:cs typeface="Times New Roman"/>
              </a:rPr>
              <a:t> , {1}</a:t>
            </a:r>
            <a:r>
              <a:rPr lang="en-GB" sz="1200" dirty="0">
                <a:solidFill>
                  <a:prstClr val="black"/>
                </a:solidFill>
                <a:latin typeface="Times New Roman"/>
                <a:cs typeface="Times New Roman"/>
              </a:rPr>
              <a:t> </a:t>
            </a:r>
            <a:r>
              <a:rPr lang="en-GB" sz="1200" dirty="0">
                <a:solidFill>
                  <a:prstClr val="black"/>
                </a:solidFill>
                <a:cs typeface="Times New Roman"/>
              </a:rPr>
              <a:t>)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344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290437" y="285750"/>
            <a:ext cx="8526320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lvl="1" algn="ctr"/>
            <a:r>
              <a:rPr lang="en-GB" sz="29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Back to our Example</a:t>
            </a:r>
          </a:p>
        </p:txBody>
      </p:sp>
      <p:graphicFrame>
        <p:nvGraphicFramePr>
          <p:cNvPr id="29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392695"/>
              </p:ext>
            </p:extLst>
          </p:nvPr>
        </p:nvGraphicFramePr>
        <p:xfrm>
          <a:off x="3371850" y="1580227"/>
          <a:ext cx="5562600" cy="4086740"/>
        </p:xfrm>
        <a:graphic>
          <a:graphicData uri="http://schemas.openxmlformats.org/drawingml/2006/table">
            <a:tbl>
              <a:tblPr rtl="1"/>
              <a:tblGrid>
                <a:gridCol w="990021"/>
                <a:gridCol w="932969"/>
                <a:gridCol w="1152788"/>
                <a:gridCol w="971563"/>
                <a:gridCol w="865849"/>
                <a:gridCol w="649410"/>
              </a:tblGrid>
              <a:tr h="2383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size = 6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Fax" pitchFamily="18" charset="0"/>
                        <a:cs typeface="Arial" charset="0"/>
                      </a:endParaRPr>
                    </a:p>
                  </a:txBody>
                  <a:tcPr marL="90000" marR="90000" marT="36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size = 5</a:t>
                      </a:r>
                    </a:p>
                  </a:txBody>
                  <a:tcPr marL="90000" marR="90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size = 4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Fax" pitchFamily="18" charset="0"/>
                        <a:cs typeface="Arial" charset="0"/>
                      </a:endParaRPr>
                    </a:p>
                  </a:txBody>
                  <a:tcPr marL="90000" marR="90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size = 3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Fax" pitchFamily="18" charset="0"/>
                        <a:cs typeface="Arial" charset="0"/>
                      </a:endParaRPr>
                    </a:p>
                  </a:txBody>
                  <a:tcPr marL="90000" marR="90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size = 2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Fax" pitchFamily="18" charset="0"/>
                        <a:cs typeface="Arial" charset="0"/>
                      </a:endParaRPr>
                    </a:p>
                  </a:txBody>
                  <a:tcPr marL="90000" marR="90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size=1</a:t>
                      </a:r>
                      <a:endParaRPr kumimoji="0" lang="en-US" sz="11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Fax" pitchFamily="18" charset="0"/>
                        <a:cs typeface="Arial" charset="0"/>
                      </a:endParaRP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26816">
                <a:tc>
                  <a:txBody>
                    <a:bodyPr/>
                    <a:lstStyle/>
                    <a:p>
                      <a:pPr marL="0" marR="0" lvl="0" indent="0" algn="ctr" defTabSz="89535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1, 2, 3, 4, 5, 6</a:t>
                      </a:r>
                    </a:p>
                  </a:txBody>
                  <a:tcPr marL="36000" marR="36000" marT="72000" marB="54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1, 2, 3, 4, 5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1, 2, 3, 4, 6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1, 2, 3, 5, 6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1, 2, 4, 5, 6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1, 3, 4, 5, 6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2, 3, 4, 5, 6</a:t>
                      </a:r>
                    </a:p>
                  </a:txBody>
                  <a:tcPr marL="90000" marR="90000" marT="72000" marB="54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1, 2, 3, 4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1, 2, 3, 5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1, 2, 3, 6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1, 2, 4, 5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1, 2, 4, 6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1, 3, 4, 5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1, 3, 4, 6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1, 3, 5, 6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1, 4, 5, 6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2, 3, 4, 5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2, 3, 4, 6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2, 3, 5, 6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2, 4, 5, 6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3, 4, 5, 6</a:t>
                      </a:r>
                    </a:p>
                  </a:txBody>
                  <a:tcPr marL="90000" marR="90000" marT="72000" marB="54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1, 2, 5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1, 3, 4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1, 3, 5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1, 3, 6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1, 4, 5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1, 4, 6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2, 3, 4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2, 3, 5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2, 3, 6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2, 4, 5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2, 4, 6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3, 4, 5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3, 4, 6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3, 5, 6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4, 5, 6</a:t>
                      </a:r>
                    </a:p>
                  </a:txBody>
                  <a:tcPr marL="90000" marR="90000" marT="72000" marB="54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3, 4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3, 5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3, 6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4, 5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4, 6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5, 6</a:t>
                      </a:r>
                    </a:p>
                  </a:txBody>
                  <a:tcPr marL="90000" marR="90000" marT="72000" marB="54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90000" marR="90000" marT="72000" marB="54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85" name="Straight Connector 84"/>
          <p:cNvCxnSpPr/>
          <p:nvPr/>
        </p:nvCxnSpPr>
        <p:spPr bwMode="auto">
          <a:xfrm rot="10800000" flipV="1">
            <a:off x="7134225" y="1929477"/>
            <a:ext cx="7048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 bwMode="auto">
          <a:xfrm rot="10800000" flipV="1">
            <a:off x="7145337" y="2118390"/>
            <a:ext cx="7048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 bwMode="auto">
          <a:xfrm rot="10800000" flipV="1">
            <a:off x="7148512" y="2312065"/>
            <a:ext cx="7048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 bwMode="auto">
          <a:xfrm rot="10800000" flipV="1">
            <a:off x="7148512" y="2499390"/>
            <a:ext cx="7048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 bwMode="auto">
          <a:xfrm rot="10800000" flipV="1">
            <a:off x="7143750" y="2693065"/>
            <a:ext cx="7048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 bwMode="auto">
          <a:xfrm rot="10800000" flipV="1">
            <a:off x="7146925" y="2886740"/>
            <a:ext cx="70326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rot="10800000">
            <a:off x="8059737" y="1932652"/>
            <a:ext cx="81121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 bwMode="auto">
          <a:xfrm rot="10800000" flipV="1">
            <a:off x="6118225" y="1929477"/>
            <a:ext cx="61277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 bwMode="auto">
          <a:xfrm rot="10800000" flipV="1">
            <a:off x="6130925" y="2499390"/>
            <a:ext cx="61277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 bwMode="auto">
          <a:xfrm rot="10800000" flipV="1">
            <a:off x="6122987" y="3491577"/>
            <a:ext cx="61277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 bwMode="auto">
          <a:xfrm rot="10800000" flipV="1">
            <a:off x="6129337" y="2886740"/>
            <a:ext cx="61277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 bwMode="auto">
          <a:xfrm rot="10800000" flipV="1">
            <a:off x="6129337" y="3645565"/>
            <a:ext cx="61277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 bwMode="auto">
          <a:xfrm rot="10800000" flipV="1">
            <a:off x="6118225" y="4220240"/>
            <a:ext cx="61277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 bwMode="auto">
          <a:xfrm rot="10800000" flipV="1">
            <a:off x="6124575" y="4409152"/>
            <a:ext cx="61277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 bwMode="auto">
          <a:xfrm rot="10800000" flipV="1">
            <a:off x="6124575" y="4598065"/>
            <a:ext cx="61277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 bwMode="auto">
          <a:xfrm rot="10800000" flipV="1">
            <a:off x="5130800" y="3643977"/>
            <a:ext cx="508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 bwMode="auto">
          <a:xfrm rot="10800000" flipV="1">
            <a:off x="5118100" y="4790152"/>
            <a:ext cx="508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 bwMode="auto">
          <a:xfrm rot="10800000" flipV="1">
            <a:off x="5105400" y="5361652"/>
            <a:ext cx="508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 bwMode="auto">
          <a:xfrm rot="10800000" flipV="1">
            <a:off x="5106987" y="5556915"/>
            <a:ext cx="508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rot="10800000">
            <a:off x="4249737" y="4593302"/>
            <a:ext cx="37941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Down Arrow 126"/>
          <p:cNvSpPr/>
          <p:nvPr/>
        </p:nvSpPr>
        <p:spPr>
          <a:xfrm rot="16200000">
            <a:off x="2847976" y="2265233"/>
            <a:ext cx="381000" cy="331787"/>
          </a:xfrm>
          <a:prstGeom prst="down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8" name="TextBox 179"/>
          <p:cNvSpPr txBox="1">
            <a:spLocks noChangeArrowheads="1"/>
          </p:cNvSpPr>
          <p:nvPr/>
        </p:nvSpPr>
        <p:spPr bwMode="auto">
          <a:xfrm>
            <a:off x="184896" y="1894552"/>
            <a:ext cx="2853579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n-GB" sz="1400" b="1" dirty="0">
                <a:solidFill>
                  <a:prstClr val="black"/>
                </a:solidFill>
                <a:latin typeface="Lucida Calligraphy" pitchFamily="66" charset="0"/>
              </a:rPr>
              <a:t>P</a:t>
            </a:r>
            <a:r>
              <a:rPr lang="en-GB" sz="1400" dirty="0">
                <a:solidFill>
                  <a:prstClr val="black"/>
                </a:solidFill>
              </a:rPr>
              <a:t> = {</a:t>
            </a:r>
            <a:r>
              <a:rPr lang="en-GB" sz="1400" dirty="0">
                <a:solidFill>
                  <a:prstClr val="black"/>
                </a:solidFill>
                <a:cs typeface="Times New Roman" pitchFamily="18" charset="0"/>
              </a:rPr>
              <a:t>Ø</a:t>
            </a:r>
            <a:r>
              <a:rPr lang="en-GB" sz="1400" dirty="0">
                <a:solidFill>
                  <a:prstClr val="black"/>
                </a:solidFill>
              </a:rPr>
              <a:t>} </a:t>
            </a:r>
            <a:r>
              <a:rPr lang="en-GB" sz="1400" dirty="0" smtClean="0">
                <a:solidFill>
                  <a:prstClr val="black"/>
                </a:solidFill>
              </a:rPr>
              <a:t>,   </a:t>
            </a:r>
            <a:r>
              <a:rPr lang="en-GB" sz="1400" b="1" dirty="0" smtClean="0">
                <a:solidFill>
                  <a:prstClr val="black"/>
                </a:solidFill>
                <a:latin typeface="Lucida Calligraphy" pitchFamily="66" charset="0"/>
              </a:rPr>
              <a:t>N</a:t>
            </a:r>
            <a:r>
              <a:rPr lang="en-GB" sz="1400" dirty="0" smtClean="0">
                <a:solidFill>
                  <a:prstClr val="black"/>
                </a:solidFill>
              </a:rPr>
              <a:t> </a:t>
            </a:r>
            <a:r>
              <a:rPr lang="en-GB" sz="1300" dirty="0">
                <a:solidFill>
                  <a:prstClr val="black"/>
                </a:solidFill>
                <a:latin typeface="Arial Narrow" pitchFamily="34" charset="0"/>
              </a:rPr>
              <a:t>= { </a:t>
            </a:r>
            <a:r>
              <a:rPr lang="en-GB" sz="1300" dirty="0" smtClean="0">
                <a:solidFill>
                  <a:prstClr val="black"/>
                </a:solidFill>
                <a:latin typeface="Arial Narrow" pitchFamily="34" charset="0"/>
              </a:rPr>
              <a:t>{1,2,3,4</a:t>
            </a:r>
            <a:r>
              <a:rPr lang="en-GB" sz="1300" dirty="0">
                <a:solidFill>
                  <a:prstClr val="black"/>
                </a:solidFill>
                <a:latin typeface="Arial Narrow" pitchFamily="34" charset="0"/>
              </a:rPr>
              <a:t>}, </a:t>
            </a:r>
            <a:r>
              <a:rPr lang="en-GB" sz="1300" dirty="0" smtClean="0">
                <a:solidFill>
                  <a:prstClr val="black"/>
                </a:solidFill>
                <a:latin typeface="Arial Narrow" pitchFamily="34" charset="0"/>
              </a:rPr>
              <a:t> {</a:t>
            </a:r>
            <a:r>
              <a:rPr lang="en-GB" sz="1300" dirty="0">
                <a:solidFill>
                  <a:prstClr val="black"/>
                </a:solidFill>
                <a:latin typeface="Arial Narrow" pitchFamily="34" charset="0"/>
              </a:rPr>
              <a:t>1,2,4,5}, </a:t>
            </a:r>
            <a:r>
              <a:rPr lang="en-GB" sz="1300" dirty="0" smtClean="0">
                <a:solidFill>
                  <a:prstClr val="black"/>
                </a:solidFill>
                <a:latin typeface="Arial Narrow" pitchFamily="34" charset="0"/>
              </a:rPr>
              <a:t> {</a:t>
            </a:r>
            <a:r>
              <a:rPr lang="en-GB" sz="1300" dirty="0">
                <a:solidFill>
                  <a:prstClr val="black"/>
                </a:solidFill>
                <a:latin typeface="Arial Narrow" pitchFamily="34" charset="0"/>
              </a:rPr>
              <a:t>5,6} }</a:t>
            </a:r>
            <a:endParaRPr lang="en-US" sz="1300" dirty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358632" y="981075"/>
            <a:ext cx="846151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dirty="0" smtClean="0">
                <a:solidFill>
                  <a:srgbClr val="00007D"/>
                </a:solidFill>
              </a:rPr>
              <a:t>We wanted to generate the feasible coalitions using the base cases</a:t>
            </a:r>
            <a:endParaRPr lang="en-GB" sz="2300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2207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323708" y="4294853"/>
            <a:ext cx="87312" cy="77787"/>
            <a:chOff x="3559126" y="808892"/>
            <a:chExt cx="478302" cy="429065"/>
          </a:xfrm>
        </p:grpSpPr>
        <p:cxnSp>
          <p:nvCxnSpPr>
            <p:cNvPr id="164" name="Straight Connector 163"/>
            <p:cNvCxnSpPr/>
            <p:nvPr/>
          </p:nvCxnSpPr>
          <p:spPr>
            <a:xfrm>
              <a:off x="3559126" y="808892"/>
              <a:ext cx="478302" cy="429065"/>
            </a:xfrm>
            <a:prstGeom prst="line">
              <a:avLst/>
            </a:prstGeom>
            <a:ln w="25400">
              <a:solidFill>
                <a:srgbClr val="A8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flipV="1">
              <a:off x="3559126" y="808892"/>
              <a:ext cx="469608" cy="429065"/>
            </a:xfrm>
            <a:prstGeom prst="line">
              <a:avLst/>
            </a:prstGeom>
            <a:ln w="25400">
              <a:solidFill>
                <a:srgbClr val="A8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75" name="TextBox 41"/>
          <p:cNvSpPr txBox="1">
            <a:spLocks noChangeArrowheads="1"/>
          </p:cNvSpPr>
          <p:nvPr/>
        </p:nvSpPr>
        <p:spPr bwMode="auto">
          <a:xfrm>
            <a:off x="634858" y="2834353"/>
            <a:ext cx="2119502" cy="1628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spcBef>
                <a:spcPts val="700"/>
              </a:spcBef>
            </a:pPr>
            <a:r>
              <a:rPr lang="en-GB" sz="1100" dirty="0" smtClean="0">
                <a:latin typeface="Lucida Calligraphy" pitchFamily="66" charset="0"/>
              </a:rPr>
              <a:t>P</a:t>
            </a:r>
            <a:r>
              <a:rPr lang="en-GB" sz="1500" baseline="-25000" dirty="0" smtClean="0"/>
              <a:t>1</a:t>
            </a:r>
            <a:r>
              <a:rPr lang="en-GB" sz="1100" dirty="0" smtClean="0"/>
              <a:t>* </a:t>
            </a:r>
            <a:r>
              <a:rPr lang="en-GB" sz="1100" dirty="0"/>
              <a:t>= {</a:t>
            </a:r>
            <a:r>
              <a:rPr lang="en-GB" sz="1100" dirty="0">
                <a:cs typeface="Times New Roman" pitchFamily="18" charset="0"/>
              </a:rPr>
              <a:t>Ø}</a:t>
            </a:r>
            <a:r>
              <a:rPr lang="en-GB" sz="1100" dirty="0"/>
              <a:t> </a:t>
            </a:r>
            <a:r>
              <a:rPr lang="en-GB" sz="1100" dirty="0" smtClean="0"/>
              <a:t>          </a:t>
            </a:r>
            <a:r>
              <a:rPr lang="en-GB" sz="1100" dirty="0" smtClean="0">
                <a:latin typeface="Lucida Calligraphy" pitchFamily="66" charset="0"/>
              </a:rPr>
              <a:t>N</a:t>
            </a:r>
            <a:r>
              <a:rPr lang="en-GB" sz="1500" baseline="-25000" dirty="0" smtClean="0"/>
              <a:t>1</a:t>
            </a:r>
            <a:r>
              <a:rPr lang="en-GB" sz="1100" dirty="0" smtClean="0"/>
              <a:t>* </a:t>
            </a:r>
            <a:r>
              <a:rPr lang="en-GB" sz="1100" dirty="0"/>
              <a:t>= {{1},{5,6}}</a:t>
            </a:r>
          </a:p>
          <a:p>
            <a:pPr>
              <a:lnSpc>
                <a:spcPct val="150000"/>
              </a:lnSpc>
              <a:spcBef>
                <a:spcPts val="700"/>
              </a:spcBef>
            </a:pPr>
            <a:r>
              <a:rPr lang="en-GB" sz="1100" dirty="0" smtClean="0">
                <a:latin typeface="Lucida Calligraphy" pitchFamily="66" charset="0"/>
              </a:rPr>
              <a:t>P</a:t>
            </a:r>
            <a:r>
              <a:rPr lang="en-GB" sz="1500" baseline="-25000" dirty="0" smtClean="0"/>
              <a:t>2</a:t>
            </a:r>
            <a:r>
              <a:rPr lang="en-GB" sz="1100" dirty="0" smtClean="0"/>
              <a:t>* </a:t>
            </a:r>
            <a:r>
              <a:rPr lang="en-GB" sz="1100" dirty="0"/>
              <a:t>= {{1}} </a:t>
            </a:r>
            <a:r>
              <a:rPr lang="en-GB" sz="1100" dirty="0" smtClean="0"/>
              <a:t>        </a:t>
            </a:r>
            <a:r>
              <a:rPr lang="en-GB" sz="1100" dirty="0" smtClean="0">
                <a:latin typeface="Lucida Calligraphy" pitchFamily="66" charset="0"/>
              </a:rPr>
              <a:t>N</a:t>
            </a:r>
            <a:r>
              <a:rPr lang="en-GB" sz="1500" baseline="-25000" dirty="0" smtClean="0"/>
              <a:t>2</a:t>
            </a:r>
            <a:r>
              <a:rPr lang="en-GB" sz="1100" dirty="0" smtClean="0"/>
              <a:t>* </a:t>
            </a:r>
            <a:r>
              <a:rPr lang="en-GB" sz="1100" dirty="0"/>
              <a:t>= {{2},{5,6}}</a:t>
            </a:r>
          </a:p>
          <a:p>
            <a:pPr>
              <a:lnSpc>
                <a:spcPct val="150000"/>
              </a:lnSpc>
              <a:spcBef>
                <a:spcPts val="700"/>
              </a:spcBef>
            </a:pPr>
            <a:r>
              <a:rPr lang="en-GB" sz="1100" dirty="0" smtClean="0">
                <a:latin typeface="Lucida Calligraphy" pitchFamily="66" charset="0"/>
              </a:rPr>
              <a:t>P</a:t>
            </a:r>
            <a:r>
              <a:rPr lang="en-GB" sz="1500" baseline="-25000" dirty="0" smtClean="0"/>
              <a:t>3</a:t>
            </a:r>
            <a:r>
              <a:rPr lang="en-GB" sz="1100" dirty="0" smtClean="0"/>
              <a:t>* </a:t>
            </a:r>
            <a:r>
              <a:rPr lang="en-GB" sz="1100" dirty="0"/>
              <a:t>= {{1,2}} </a:t>
            </a:r>
            <a:r>
              <a:rPr lang="en-GB" sz="1100" dirty="0" smtClean="0"/>
              <a:t>     </a:t>
            </a:r>
            <a:r>
              <a:rPr lang="en-GB" sz="1100" dirty="0" smtClean="0">
                <a:latin typeface="Lucida Calligraphy" pitchFamily="66" charset="0"/>
              </a:rPr>
              <a:t>N</a:t>
            </a:r>
            <a:r>
              <a:rPr lang="en-GB" sz="1500" baseline="-25000" dirty="0" smtClean="0"/>
              <a:t>3</a:t>
            </a:r>
            <a:r>
              <a:rPr lang="en-GB" sz="1100" dirty="0" smtClean="0"/>
              <a:t>* </a:t>
            </a:r>
            <a:r>
              <a:rPr lang="en-GB" sz="1100" dirty="0"/>
              <a:t>= {{3},{4},{5,6}}</a:t>
            </a:r>
          </a:p>
          <a:p>
            <a:pPr>
              <a:lnSpc>
                <a:spcPct val="150000"/>
              </a:lnSpc>
              <a:spcBef>
                <a:spcPts val="700"/>
              </a:spcBef>
            </a:pPr>
            <a:r>
              <a:rPr lang="en-GB" sz="1100" dirty="0" smtClean="0">
                <a:latin typeface="Lucida Calligraphy" pitchFamily="66" charset="0"/>
              </a:rPr>
              <a:t>P</a:t>
            </a:r>
            <a:r>
              <a:rPr lang="en-GB" sz="1500" baseline="-25000" dirty="0" smtClean="0"/>
              <a:t>4</a:t>
            </a:r>
            <a:r>
              <a:rPr lang="en-GB" sz="1100" dirty="0" smtClean="0"/>
              <a:t>* </a:t>
            </a:r>
            <a:r>
              <a:rPr lang="en-GB" sz="1100" dirty="0"/>
              <a:t>= {{1,2,4}} </a:t>
            </a:r>
            <a:r>
              <a:rPr lang="en-GB" sz="1100" dirty="0" smtClean="0"/>
              <a:t>  </a:t>
            </a:r>
            <a:r>
              <a:rPr lang="en-GB" sz="1100" dirty="0" smtClean="0">
                <a:latin typeface="Lucida Calligraphy" pitchFamily="66" charset="0"/>
              </a:rPr>
              <a:t>N</a:t>
            </a:r>
            <a:r>
              <a:rPr lang="en-GB" sz="1500" baseline="-25000" dirty="0" smtClean="0"/>
              <a:t>4</a:t>
            </a:r>
            <a:r>
              <a:rPr lang="en-GB" sz="1100" dirty="0" smtClean="0"/>
              <a:t>* </a:t>
            </a:r>
            <a:r>
              <a:rPr lang="en-GB" sz="1100" dirty="0"/>
              <a:t>= {{3},{5}}</a:t>
            </a:r>
          </a:p>
          <a:p>
            <a:pPr>
              <a:lnSpc>
                <a:spcPct val="150000"/>
              </a:lnSpc>
              <a:spcBef>
                <a:spcPts val="700"/>
              </a:spcBef>
            </a:pPr>
            <a:r>
              <a:rPr lang="en-GB" sz="1100" dirty="0" smtClean="0">
                <a:latin typeface="Lucida Calligraphy" pitchFamily="66" charset="0"/>
              </a:rPr>
              <a:t>P</a:t>
            </a:r>
            <a:r>
              <a:rPr lang="en-GB" sz="1500" baseline="-25000" dirty="0" smtClean="0"/>
              <a:t>5</a:t>
            </a:r>
            <a:r>
              <a:rPr lang="en-GB" sz="1100" dirty="0" smtClean="0"/>
              <a:t>* </a:t>
            </a:r>
            <a:r>
              <a:rPr lang="en-GB" sz="1100" dirty="0"/>
              <a:t>= {{1,2,3}} </a:t>
            </a:r>
            <a:r>
              <a:rPr lang="en-GB" sz="1100" dirty="0" smtClean="0"/>
              <a:t>  </a:t>
            </a:r>
            <a:r>
              <a:rPr lang="en-GB" sz="1100" dirty="0" smtClean="0">
                <a:latin typeface="Lucida Calligraphy" pitchFamily="66" charset="0"/>
              </a:rPr>
              <a:t>N</a:t>
            </a:r>
            <a:r>
              <a:rPr lang="en-GB" sz="1500" baseline="-25000" dirty="0" smtClean="0"/>
              <a:t>5</a:t>
            </a:r>
            <a:r>
              <a:rPr lang="en-GB" sz="1100" dirty="0" smtClean="0"/>
              <a:t>* </a:t>
            </a:r>
            <a:r>
              <a:rPr lang="en-GB" sz="1100" dirty="0"/>
              <a:t>= {{4},{5,6}}</a:t>
            </a:r>
            <a:endParaRPr lang="en-US" sz="1100" dirty="0"/>
          </a:p>
        </p:txBody>
      </p:sp>
      <p:sp>
        <p:nvSpPr>
          <p:cNvPr id="187" name="Oval 186"/>
          <p:cNvSpPr/>
          <p:nvPr/>
        </p:nvSpPr>
        <p:spPr>
          <a:xfrm>
            <a:off x="312595" y="2931190"/>
            <a:ext cx="87313" cy="79375"/>
          </a:xfrm>
          <a:prstGeom prst="ellipse">
            <a:avLst/>
          </a:prstGeom>
          <a:noFill/>
          <a:ln w="25400"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88" name="Isosceles Triangle 187"/>
          <p:cNvSpPr/>
          <p:nvPr/>
        </p:nvSpPr>
        <p:spPr>
          <a:xfrm>
            <a:off x="323708" y="3958303"/>
            <a:ext cx="87312" cy="79375"/>
          </a:xfrm>
          <a:prstGeom prst="triangle">
            <a:avLst/>
          </a:prstGeom>
          <a:noFill/>
          <a:ln w="22225"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89" name="5-Point Star 188"/>
          <p:cNvSpPr/>
          <p:nvPr/>
        </p:nvSpPr>
        <p:spPr>
          <a:xfrm>
            <a:off x="333233" y="3288378"/>
            <a:ext cx="47625" cy="47625"/>
          </a:xfrm>
          <a:prstGeom prst="star5">
            <a:avLst/>
          </a:prstGeom>
          <a:ln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3" name="Group 90"/>
          <p:cNvGrpSpPr>
            <a:grpSpLocks/>
          </p:cNvGrpSpPr>
          <p:nvPr/>
        </p:nvGrpSpPr>
        <p:grpSpPr bwMode="auto">
          <a:xfrm>
            <a:off x="299895" y="3601115"/>
            <a:ext cx="117475" cy="112713"/>
            <a:chOff x="1311937" y="1197254"/>
            <a:chExt cx="118246" cy="111999"/>
          </a:xfrm>
        </p:grpSpPr>
        <p:cxnSp>
          <p:nvCxnSpPr>
            <p:cNvPr id="191" name="Straight Connector 190"/>
            <p:cNvCxnSpPr/>
            <p:nvPr/>
          </p:nvCxnSpPr>
          <p:spPr>
            <a:xfrm rot="16200000" flipH="1">
              <a:off x="1315061" y="1253254"/>
              <a:ext cx="111999" cy="0"/>
            </a:xfrm>
            <a:prstGeom prst="line">
              <a:avLst/>
            </a:prstGeom>
            <a:ln w="28575">
              <a:solidFill>
                <a:srgbClr val="A8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>
            <a:xfrm rot="10800000" flipH="1">
              <a:off x="1311937" y="1252465"/>
              <a:ext cx="118246" cy="1577"/>
            </a:xfrm>
            <a:prstGeom prst="line">
              <a:avLst/>
            </a:prstGeom>
            <a:ln w="28575">
              <a:solidFill>
                <a:srgbClr val="A8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4" name="Rectangle 193"/>
          <p:cNvSpPr/>
          <p:nvPr/>
        </p:nvSpPr>
        <p:spPr>
          <a:xfrm>
            <a:off x="209551" y="2751802"/>
            <a:ext cx="2573384" cy="18415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81" name="Down Arrow 180"/>
          <p:cNvSpPr/>
          <p:nvPr/>
        </p:nvSpPr>
        <p:spPr>
          <a:xfrm>
            <a:off x="1330929" y="2267615"/>
            <a:ext cx="381000" cy="331787"/>
          </a:xfrm>
          <a:prstGeom prst="down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82" name="Down Arrow 181"/>
          <p:cNvSpPr/>
          <p:nvPr/>
        </p:nvSpPr>
        <p:spPr>
          <a:xfrm rot="16200000">
            <a:off x="2891679" y="3255833"/>
            <a:ext cx="381000" cy="331787"/>
          </a:xfrm>
          <a:prstGeom prst="down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177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054303"/>
              </p:ext>
            </p:extLst>
          </p:nvPr>
        </p:nvGraphicFramePr>
        <p:xfrm>
          <a:off x="3371850" y="1580227"/>
          <a:ext cx="5562600" cy="4086740"/>
        </p:xfrm>
        <a:graphic>
          <a:graphicData uri="http://schemas.openxmlformats.org/drawingml/2006/table">
            <a:tbl>
              <a:tblPr rtl="1"/>
              <a:tblGrid>
                <a:gridCol w="990021"/>
                <a:gridCol w="932969"/>
                <a:gridCol w="1152788"/>
                <a:gridCol w="971563"/>
                <a:gridCol w="865849"/>
                <a:gridCol w="649410"/>
              </a:tblGrid>
              <a:tr h="2383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size = 6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Fax" pitchFamily="18" charset="0"/>
                        <a:cs typeface="Arial" charset="0"/>
                      </a:endParaRPr>
                    </a:p>
                  </a:txBody>
                  <a:tcPr marL="90000" marR="90000" marT="36000" marB="36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size = 5</a:t>
                      </a:r>
                    </a:p>
                  </a:txBody>
                  <a:tcPr marL="90000" marR="90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size = 4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Fax" pitchFamily="18" charset="0"/>
                        <a:cs typeface="Arial" charset="0"/>
                      </a:endParaRPr>
                    </a:p>
                  </a:txBody>
                  <a:tcPr marL="90000" marR="90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size = 3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Fax" pitchFamily="18" charset="0"/>
                        <a:cs typeface="Arial" charset="0"/>
                      </a:endParaRPr>
                    </a:p>
                  </a:txBody>
                  <a:tcPr marL="90000" marR="90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size = 2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Fax" pitchFamily="18" charset="0"/>
                        <a:cs typeface="Arial" charset="0"/>
                      </a:endParaRPr>
                    </a:p>
                  </a:txBody>
                  <a:tcPr marL="90000" marR="90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size=1</a:t>
                      </a:r>
                      <a:endParaRPr kumimoji="0" lang="en-US" sz="11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Fax" pitchFamily="18" charset="0"/>
                        <a:cs typeface="Arial" charset="0"/>
                      </a:endParaRP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26816">
                <a:tc>
                  <a:txBody>
                    <a:bodyPr/>
                    <a:lstStyle/>
                    <a:p>
                      <a:pPr marL="0" marR="0" lvl="0" indent="0" algn="ctr" defTabSz="89535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1, 2, 3, 4, 5, 6</a:t>
                      </a:r>
                    </a:p>
                  </a:txBody>
                  <a:tcPr marL="36000" marR="36000" marT="72000" marB="54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1, 2, 3, 4, 5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1, 2, 3, 4, 6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1, 2, 3, 5, 6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1, 2, 4, 5, 6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1, 3, 4, 5, 6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2, 3, 4, 5, 6</a:t>
                      </a:r>
                    </a:p>
                  </a:txBody>
                  <a:tcPr marL="90000" marR="90000" marT="72000" marB="54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1, 2, 3, 4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1, 2, 3, 5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1, 2, 3, 6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1, 2, 4, 5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1, 2, 4, 6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1, 3, 4, 5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1, 3, 4, 6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1, 3, 5, 6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1, 4, 5, 6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2, 3, 4, 5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2, 3, 4, 6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2, 3, 5, 6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2, 4, 5, 6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3, 4, 5, 6</a:t>
                      </a:r>
                    </a:p>
                  </a:txBody>
                  <a:tcPr marL="90000" marR="90000" marT="72000" marB="54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1, 2, 5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1, 3, 4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1, 3, 5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1, 3, 6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1, 4, 5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1, 4, 6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2, 3, 4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2, 3, 5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2, 3, 6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2, 4, 5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2, 4, 6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3, 4, 5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3, 4, 6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3, 5, 6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4, 5, 6</a:t>
                      </a:r>
                    </a:p>
                  </a:txBody>
                  <a:tcPr marL="90000" marR="90000" marT="72000" marB="54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3, 4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3, 5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3, 6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4, 5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4, 6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5, 6</a:t>
                      </a:r>
                    </a:p>
                  </a:txBody>
                  <a:tcPr marL="90000" marR="90000" marT="72000" marB="54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90000" marR="90000" marT="72000" marB="54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79" name="Oval 178"/>
          <p:cNvSpPr/>
          <p:nvPr/>
        </p:nvSpPr>
        <p:spPr>
          <a:xfrm>
            <a:off x="3484562" y="2088227"/>
            <a:ext cx="87313" cy="80963"/>
          </a:xfrm>
          <a:prstGeom prst="ellipse">
            <a:avLst/>
          </a:prstGeom>
          <a:noFill/>
          <a:ln w="25400"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80" name="Oval 179"/>
          <p:cNvSpPr/>
          <p:nvPr/>
        </p:nvSpPr>
        <p:spPr>
          <a:xfrm>
            <a:off x="3484562" y="2277140"/>
            <a:ext cx="87313" cy="80962"/>
          </a:xfrm>
          <a:prstGeom prst="ellipse">
            <a:avLst/>
          </a:prstGeom>
          <a:noFill/>
          <a:ln w="25400"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83" name="Oval 182"/>
          <p:cNvSpPr/>
          <p:nvPr/>
        </p:nvSpPr>
        <p:spPr>
          <a:xfrm>
            <a:off x="3484562" y="2470815"/>
            <a:ext cx="85725" cy="80962"/>
          </a:xfrm>
          <a:prstGeom prst="ellipse">
            <a:avLst/>
          </a:prstGeom>
          <a:noFill/>
          <a:ln w="25400"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84" name="Oval 183"/>
          <p:cNvSpPr/>
          <p:nvPr/>
        </p:nvSpPr>
        <p:spPr>
          <a:xfrm>
            <a:off x="3484562" y="2667665"/>
            <a:ext cx="85725" cy="79375"/>
          </a:xfrm>
          <a:prstGeom prst="ellipse">
            <a:avLst/>
          </a:prstGeom>
          <a:noFill/>
          <a:ln w="25400"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85" name="Oval 184"/>
          <p:cNvSpPr/>
          <p:nvPr/>
        </p:nvSpPr>
        <p:spPr>
          <a:xfrm>
            <a:off x="3484562" y="2853402"/>
            <a:ext cx="85725" cy="80963"/>
          </a:xfrm>
          <a:prstGeom prst="ellipse">
            <a:avLst/>
          </a:prstGeom>
          <a:noFill/>
          <a:ln w="25400"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86" name="Oval 185"/>
          <p:cNvSpPr/>
          <p:nvPr/>
        </p:nvSpPr>
        <p:spPr>
          <a:xfrm>
            <a:off x="5997575" y="3790027"/>
            <a:ext cx="87312" cy="80963"/>
          </a:xfrm>
          <a:prstGeom prst="ellipse">
            <a:avLst/>
          </a:prstGeom>
          <a:noFill/>
          <a:ln w="25400"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98" name="Oval 197"/>
          <p:cNvSpPr/>
          <p:nvPr/>
        </p:nvSpPr>
        <p:spPr>
          <a:xfrm>
            <a:off x="5995987" y="3994815"/>
            <a:ext cx="87313" cy="80962"/>
          </a:xfrm>
          <a:prstGeom prst="ellipse">
            <a:avLst/>
          </a:prstGeom>
          <a:noFill/>
          <a:ln w="25400"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01" name="Oval 200"/>
          <p:cNvSpPr/>
          <p:nvPr/>
        </p:nvSpPr>
        <p:spPr>
          <a:xfrm>
            <a:off x="5013325" y="5140990"/>
            <a:ext cx="87312" cy="79375"/>
          </a:xfrm>
          <a:prstGeom prst="ellipse">
            <a:avLst/>
          </a:prstGeom>
          <a:noFill/>
          <a:ln w="25400"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02" name="Oval 201"/>
          <p:cNvSpPr/>
          <p:nvPr/>
        </p:nvSpPr>
        <p:spPr>
          <a:xfrm>
            <a:off x="5013325" y="4945727"/>
            <a:ext cx="87312" cy="79375"/>
          </a:xfrm>
          <a:prstGeom prst="ellipse">
            <a:avLst/>
          </a:prstGeom>
          <a:noFill/>
          <a:ln w="25400"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1" name="Oval 240"/>
          <p:cNvSpPr/>
          <p:nvPr/>
        </p:nvSpPr>
        <p:spPr>
          <a:xfrm>
            <a:off x="5013325" y="4561552"/>
            <a:ext cx="87312" cy="80963"/>
          </a:xfrm>
          <a:prstGeom prst="ellipse">
            <a:avLst/>
          </a:prstGeom>
          <a:noFill/>
          <a:ln w="25400"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4" name="Oval 243"/>
          <p:cNvSpPr/>
          <p:nvPr/>
        </p:nvSpPr>
        <p:spPr>
          <a:xfrm>
            <a:off x="5013325" y="4364702"/>
            <a:ext cx="87312" cy="79375"/>
          </a:xfrm>
          <a:prstGeom prst="ellipse">
            <a:avLst/>
          </a:prstGeom>
          <a:noFill/>
          <a:ln w="25400"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6" name="Oval 245"/>
          <p:cNvSpPr/>
          <p:nvPr/>
        </p:nvSpPr>
        <p:spPr>
          <a:xfrm>
            <a:off x="5013325" y="4185315"/>
            <a:ext cx="87312" cy="80962"/>
          </a:xfrm>
          <a:prstGeom prst="ellipse">
            <a:avLst/>
          </a:prstGeom>
          <a:noFill/>
          <a:ln w="25400"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62" name="Oval 261"/>
          <p:cNvSpPr/>
          <p:nvPr/>
        </p:nvSpPr>
        <p:spPr>
          <a:xfrm>
            <a:off x="5013325" y="3990052"/>
            <a:ext cx="87312" cy="80963"/>
          </a:xfrm>
          <a:prstGeom prst="ellipse">
            <a:avLst/>
          </a:prstGeom>
          <a:noFill/>
          <a:ln w="25400"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65" name="Oval 264"/>
          <p:cNvSpPr/>
          <p:nvPr/>
        </p:nvSpPr>
        <p:spPr>
          <a:xfrm>
            <a:off x="5013325" y="3794790"/>
            <a:ext cx="87312" cy="79375"/>
          </a:xfrm>
          <a:prstGeom prst="ellipse">
            <a:avLst/>
          </a:prstGeom>
          <a:noFill/>
          <a:ln w="25400"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68" name="Oval 267"/>
          <p:cNvSpPr/>
          <p:nvPr/>
        </p:nvSpPr>
        <p:spPr>
          <a:xfrm>
            <a:off x="4148137" y="4377402"/>
            <a:ext cx="87313" cy="79375"/>
          </a:xfrm>
          <a:prstGeom prst="ellipse">
            <a:avLst/>
          </a:prstGeom>
          <a:noFill/>
          <a:ln w="25400"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71" name="Oval 270"/>
          <p:cNvSpPr/>
          <p:nvPr/>
        </p:nvSpPr>
        <p:spPr>
          <a:xfrm>
            <a:off x="4148137" y="4182140"/>
            <a:ext cx="87313" cy="79375"/>
          </a:xfrm>
          <a:prstGeom prst="ellipse">
            <a:avLst/>
          </a:prstGeom>
          <a:noFill/>
          <a:ln w="25400"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3" name="Oval 292"/>
          <p:cNvSpPr/>
          <p:nvPr/>
        </p:nvSpPr>
        <p:spPr>
          <a:xfrm>
            <a:off x="4148137" y="3990052"/>
            <a:ext cx="87313" cy="80963"/>
          </a:xfrm>
          <a:prstGeom prst="ellipse">
            <a:avLst/>
          </a:prstGeom>
          <a:noFill/>
          <a:ln w="25400"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4" name="Oval 293"/>
          <p:cNvSpPr/>
          <p:nvPr/>
        </p:nvSpPr>
        <p:spPr>
          <a:xfrm>
            <a:off x="4148137" y="3790027"/>
            <a:ext cx="87313" cy="80963"/>
          </a:xfrm>
          <a:prstGeom prst="ellipse">
            <a:avLst/>
          </a:prstGeom>
          <a:noFill/>
          <a:ln w="25400"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5" name="Oval 294"/>
          <p:cNvSpPr/>
          <p:nvPr/>
        </p:nvSpPr>
        <p:spPr>
          <a:xfrm>
            <a:off x="4148137" y="3601115"/>
            <a:ext cx="87313" cy="80962"/>
          </a:xfrm>
          <a:prstGeom prst="ellipse">
            <a:avLst/>
          </a:prstGeom>
          <a:noFill/>
          <a:ln w="25400"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6" name="Oval 295"/>
          <p:cNvSpPr/>
          <p:nvPr/>
        </p:nvSpPr>
        <p:spPr>
          <a:xfrm>
            <a:off x="4148137" y="3418552"/>
            <a:ext cx="87313" cy="80963"/>
          </a:xfrm>
          <a:prstGeom prst="ellipse">
            <a:avLst/>
          </a:prstGeom>
          <a:noFill/>
          <a:ln w="25400"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7" name="Oval 296"/>
          <p:cNvSpPr/>
          <p:nvPr/>
        </p:nvSpPr>
        <p:spPr>
          <a:xfrm>
            <a:off x="4148137" y="3234402"/>
            <a:ext cx="87313" cy="79375"/>
          </a:xfrm>
          <a:prstGeom prst="ellipse">
            <a:avLst/>
          </a:prstGeom>
          <a:noFill/>
          <a:ln w="25400"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8" name="Oval 297"/>
          <p:cNvSpPr/>
          <p:nvPr/>
        </p:nvSpPr>
        <p:spPr>
          <a:xfrm>
            <a:off x="4148137" y="3035965"/>
            <a:ext cx="87313" cy="80962"/>
          </a:xfrm>
          <a:prstGeom prst="ellipse">
            <a:avLst/>
          </a:prstGeom>
          <a:noFill/>
          <a:ln w="25400"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9" name="Oval 298"/>
          <p:cNvSpPr/>
          <p:nvPr/>
        </p:nvSpPr>
        <p:spPr>
          <a:xfrm>
            <a:off x="4148137" y="2847052"/>
            <a:ext cx="87313" cy="80963"/>
          </a:xfrm>
          <a:prstGeom prst="ellipse">
            <a:avLst/>
          </a:prstGeom>
          <a:noFill/>
          <a:ln w="25400"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203"/>
          <p:cNvGrpSpPr>
            <a:grpSpLocks/>
          </p:cNvGrpSpPr>
          <p:nvPr/>
        </p:nvGrpSpPr>
        <p:grpSpPr bwMode="auto">
          <a:xfrm>
            <a:off x="5013325" y="1894552"/>
            <a:ext cx="87312" cy="77788"/>
            <a:chOff x="3559126" y="808892"/>
            <a:chExt cx="478302" cy="429065"/>
          </a:xfrm>
        </p:grpSpPr>
        <p:cxnSp>
          <p:nvCxnSpPr>
            <p:cNvPr id="301" name="Straight Connector 300"/>
            <p:cNvCxnSpPr/>
            <p:nvPr/>
          </p:nvCxnSpPr>
          <p:spPr>
            <a:xfrm>
              <a:off x="3559126" y="808892"/>
              <a:ext cx="478302" cy="429065"/>
            </a:xfrm>
            <a:prstGeom prst="line">
              <a:avLst/>
            </a:prstGeom>
            <a:ln w="25400">
              <a:solidFill>
                <a:srgbClr val="A8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flipV="1">
              <a:off x="3559126" y="808892"/>
              <a:ext cx="469608" cy="429065"/>
            </a:xfrm>
            <a:prstGeom prst="line">
              <a:avLst/>
            </a:prstGeom>
            <a:ln w="25400">
              <a:solidFill>
                <a:srgbClr val="A8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206"/>
          <p:cNvGrpSpPr>
            <a:grpSpLocks/>
          </p:cNvGrpSpPr>
          <p:nvPr/>
        </p:nvGrpSpPr>
        <p:grpSpPr bwMode="auto">
          <a:xfrm>
            <a:off x="6003925" y="2088227"/>
            <a:ext cx="87312" cy="77788"/>
            <a:chOff x="3559126" y="808892"/>
            <a:chExt cx="478302" cy="429065"/>
          </a:xfrm>
        </p:grpSpPr>
        <p:cxnSp>
          <p:nvCxnSpPr>
            <p:cNvPr id="304" name="Straight Connector 303"/>
            <p:cNvCxnSpPr/>
            <p:nvPr/>
          </p:nvCxnSpPr>
          <p:spPr>
            <a:xfrm>
              <a:off x="3559126" y="808892"/>
              <a:ext cx="478302" cy="429065"/>
            </a:xfrm>
            <a:prstGeom prst="line">
              <a:avLst/>
            </a:prstGeom>
            <a:ln w="25400">
              <a:solidFill>
                <a:srgbClr val="A8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/>
            <p:nvPr/>
          </p:nvCxnSpPr>
          <p:spPr>
            <a:xfrm flipV="1">
              <a:off x="3559126" y="808892"/>
              <a:ext cx="469608" cy="429065"/>
            </a:xfrm>
            <a:prstGeom prst="line">
              <a:avLst/>
            </a:prstGeom>
            <a:ln w="25400">
              <a:solidFill>
                <a:srgbClr val="A8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209"/>
          <p:cNvGrpSpPr>
            <a:grpSpLocks/>
          </p:cNvGrpSpPr>
          <p:nvPr/>
        </p:nvGrpSpPr>
        <p:grpSpPr bwMode="auto">
          <a:xfrm>
            <a:off x="6003925" y="2281902"/>
            <a:ext cx="87312" cy="77788"/>
            <a:chOff x="3559126" y="808892"/>
            <a:chExt cx="478302" cy="429065"/>
          </a:xfrm>
        </p:grpSpPr>
        <p:cxnSp>
          <p:nvCxnSpPr>
            <p:cNvPr id="311" name="Straight Connector 310"/>
            <p:cNvCxnSpPr/>
            <p:nvPr/>
          </p:nvCxnSpPr>
          <p:spPr>
            <a:xfrm>
              <a:off x="3559126" y="808892"/>
              <a:ext cx="478302" cy="429065"/>
            </a:xfrm>
            <a:prstGeom prst="line">
              <a:avLst/>
            </a:prstGeom>
            <a:ln w="25400">
              <a:solidFill>
                <a:srgbClr val="A8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/>
            <p:cNvCxnSpPr/>
            <p:nvPr/>
          </p:nvCxnSpPr>
          <p:spPr>
            <a:xfrm flipV="1">
              <a:off x="3559126" y="808892"/>
              <a:ext cx="469608" cy="429065"/>
            </a:xfrm>
            <a:prstGeom prst="line">
              <a:avLst/>
            </a:prstGeom>
            <a:ln w="25400">
              <a:solidFill>
                <a:srgbClr val="A8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2" name="5-Point Star 371"/>
          <p:cNvSpPr/>
          <p:nvPr/>
        </p:nvSpPr>
        <p:spPr>
          <a:xfrm>
            <a:off x="3502025" y="1908840"/>
            <a:ext cx="47625" cy="47625"/>
          </a:xfrm>
          <a:prstGeom prst="star5">
            <a:avLst/>
          </a:prstGeom>
          <a:ln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73" name="5-Point Star 372"/>
          <p:cNvSpPr/>
          <p:nvPr/>
        </p:nvSpPr>
        <p:spPr>
          <a:xfrm>
            <a:off x="4171950" y="2083465"/>
            <a:ext cx="47625" cy="47625"/>
          </a:xfrm>
          <a:prstGeom prst="star5">
            <a:avLst/>
          </a:prstGeom>
          <a:ln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74" name="5-Point Star 373"/>
          <p:cNvSpPr/>
          <p:nvPr/>
        </p:nvSpPr>
        <p:spPr>
          <a:xfrm>
            <a:off x="4171950" y="2278727"/>
            <a:ext cx="47625" cy="47625"/>
          </a:xfrm>
          <a:prstGeom prst="star5">
            <a:avLst/>
          </a:prstGeom>
          <a:ln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75" name="5-Point Star 374"/>
          <p:cNvSpPr/>
          <p:nvPr/>
        </p:nvSpPr>
        <p:spPr>
          <a:xfrm>
            <a:off x="4171950" y="2459702"/>
            <a:ext cx="47625" cy="47625"/>
          </a:xfrm>
          <a:prstGeom prst="star5">
            <a:avLst/>
          </a:prstGeom>
          <a:ln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76" name="5-Point Star 375"/>
          <p:cNvSpPr/>
          <p:nvPr/>
        </p:nvSpPr>
        <p:spPr>
          <a:xfrm>
            <a:off x="4167187" y="2656552"/>
            <a:ext cx="47625" cy="47625"/>
          </a:xfrm>
          <a:prstGeom prst="star5">
            <a:avLst/>
          </a:prstGeom>
          <a:ln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77" name="5-Point Star 376"/>
          <p:cNvSpPr/>
          <p:nvPr/>
        </p:nvSpPr>
        <p:spPr>
          <a:xfrm>
            <a:off x="5038725" y="2666077"/>
            <a:ext cx="47625" cy="47625"/>
          </a:xfrm>
          <a:prstGeom prst="star5">
            <a:avLst/>
          </a:prstGeom>
          <a:ln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78" name="5-Point Star 377"/>
          <p:cNvSpPr/>
          <p:nvPr/>
        </p:nvSpPr>
        <p:spPr>
          <a:xfrm>
            <a:off x="5038725" y="2842290"/>
            <a:ext cx="47625" cy="47625"/>
          </a:xfrm>
          <a:prstGeom prst="star5">
            <a:avLst/>
          </a:prstGeom>
          <a:ln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79" name="5-Point Star 378"/>
          <p:cNvSpPr/>
          <p:nvPr/>
        </p:nvSpPr>
        <p:spPr>
          <a:xfrm>
            <a:off x="5035550" y="3042315"/>
            <a:ext cx="47625" cy="47625"/>
          </a:xfrm>
          <a:prstGeom prst="star5">
            <a:avLst/>
          </a:prstGeom>
          <a:ln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0" name="5-Point Star 379"/>
          <p:cNvSpPr/>
          <p:nvPr/>
        </p:nvSpPr>
        <p:spPr>
          <a:xfrm>
            <a:off x="5037137" y="3235990"/>
            <a:ext cx="47625" cy="47625"/>
          </a:xfrm>
          <a:prstGeom prst="star5">
            <a:avLst/>
          </a:prstGeom>
          <a:ln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1" name="5-Point Star 380"/>
          <p:cNvSpPr/>
          <p:nvPr/>
        </p:nvSpPr>
        <p:spPr>
          <a:xfrm>
            <a:off x="5037137" y="3432840"/>
            <a:ext cx="47625" cy="47625"/>
          </a:xfrm>
          <a:prstGeom prst="star5">
            <a:avLst/>
          </a:prstGeom>
          <a:ln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2" name="5-Point Star 381"/>
          <p:cNvSpPr/>
          <p:nvPr/>
        </p:nvSpPr>
        <p:spPr>
          <a:xfrm>
            <a:off x="6018212" y="3237577"/>
            <a:ext cx="47625" cy="47625"/>
          </a:xfrm>
          <a:prstGeom prst="star5">
            <a:avLst/>
          </a:prstGeom>
          <a:ln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3" name="5-Point Star 382"/>
          <p:cNvSpPr/>
          <p:nvPr/>
        </p:nvSpPr>
        <p:spPr>
          <a:xfrm>
            <a:off x="6018212" y="3048665"/>
            <a:ext cx="47625" cy="47625"/>
          </a:xfrm>
          <a:prstGeom prst="star5">
            <a:avLst/>
          </a:prstGeom>
          <a:ln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4" name="Group 304"/>
          <p:cNvGrpSpPr>
            <a:grpSpLocks/>
          </p:cNvGrpSpPr>
          <p:nvPr/>
        </p:nvGrpSpPr>
        <p:grpSpPr bwMode="auto">
          <a:xfrm>
            <a:off x="4135437" y="1870740"/>
            <a:ext cx="119063" cy="112712"/>
            <a:chOff x="1311937" y="1197254"/>
            <a:chExt cx="118246" cy="111999"/>
          </a:xfrm>
        </p:grpSpPr>
        <p:cxnSp>
          <p:nvCxnSpPr>
            <p:cNvPr id="385" name="Straight Connector 384"/>
            <p:cNvCxnSpPr/>
            <p:nvPr/>
          </p:nvCxnSpPr>
          <p:spPr>
            <a:xfrm rot="16200000" flipH="1">
              <a:off x="1315061" y="1252465"/>
              <a:ext cx="111999" cy="1576"/>
            </a:xfrm>
            <a:prstGeom prst="line">
              <a:avLst/>
            </a:prstGeom>
            <a:ln w="28575">
              <a:solidFill>
                <a:srgbClr val="A8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Straight Connector 385"/>
            <p:cNvCxnSpPr/>
            <p:nvPr/>
          </p:nvCxnSpPr>
          <p:spPr>
            <a:xfrm rot="10800000" flipH="1">
              <a:off x="1311937" y="1252465"/>
              <a:ext cx="118246" cy="1578"/>
            </a:xfrm>
            <a:prstGeom prst="line">
              <a:avLst/>
            </a:prstGeom>
            <a:ln w="28575">
              <a:solidFill>
                <a:srgbClr val="A8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307"/>
          <p:cNvGrpSpPr>
            <a:grpSpLocks/>
          </p:cNvGrpSpPr>
          <p:nvPr/>
        </p:nvGrpSpPr>
        <p:grpSpPr bwMode="auto">
          <a:xfrm>
            <a:off x="5000625" y="2251740"/>
            <a:ext cx="117475" cy="111125"/>
            <a:chOff x="1311937" y="1197254"/>
            <a:chExt cx="118246" cy="111999"/>
          </a:xfrm>
        </p:grpSpPr>
        <p:cxnSp>
          <p:nvCxnSpPr>
            <p:cNvPr id="388" name="Straight Connector 387"/>
            <p:cNvCxnSpPr/>
            <p:nvPr/>
          </p:nvCxnSpPr>
          <p:spPr>
            <a:xfrm rot="16200000" flipH="1">
              <a:off x="1315059" y="1253254"/>
              <a:ext cx="111999" cy="0"/>
            </a:xfrm>
            <a:prstGeom prst="line">
              <a:avLst/>
            </a:prstGeom>
            <a:ln w="28575">
              <a:solidFill>
                <a:srgbClr val="A8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Straight Connector 388"/>
            <p:cNvCxnSpPr/>
            <p:nvPr/>
          </p:nvCxnSpPr>
          <p:spPr>
            <a:xfrm rot="10800000" flipH="1">
              <a:off x="1311937" y="1253253"/>
              <a:ext cx="118246" cy="0"/>
            </a:xfrm>
            <a:prstGeom prst="line">
              <a:avLst/>
            </a:prstGeom>
            <a:ln w="28575">
              <a:solidFill>
                <a:srgbClr val="A8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310"/>
          <p:cNvGrpSpPr>
            <a:grpSpLocks/>
          </p:cNvGrpSpPr>
          <p:nvPr/>
        </p:nvGrpSpPr>
        <p:grpSpPr bwMode="auto">
          <a:xfrm>
            <a:off x="5000625" y="2443827"/>
            <a:ext cx="117475" cy="112713"/>
            <a:chOff x="1311937" y="1197254"/>
            <a:chExt cx="118246" cy="111999"/>
          </a:xfrm>
        </p:grpSpPr>
        <p:cxnSp>
          <p:nvCxnSpPr>
            <p:cNvPr id="391" name="Straight Connector 390"/>
            <p:cNvCxnSpPr/>
            <p:nvPr/>
          </p:nvCxnSpPr>
          <p:spPr>
            <a:xfrm rot="16200000" flipH="1">
              <a:off x="1315059" y="1253254"/>
              <a:ext cx="111999" cy="0"/>
            </a:xfrm>
            <a:prstGeom prst="line">
              <a:avLst/>
            </a:prstGeom>
            <a:ln w="28575">
              <a:solidFill>
                <a:srgbClr val="A8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Straight Connector 391"/>
            <p:cNvCxnSpPr/>
            <p:nvPr/>
          </p:nvCxnSpPr>
          <p:spPr>
            <a:xfrm rot="10800000" flipH="1">
              <a:off x="1311937" y="1252465"/>
              <a:ext cx="118246" cy="1577"/>
            </a:xfrm>
            <a:prstGeom prst="line">
              <a:avLst/>
            </a:prstGeom>
            <a:ln w="28575">
              <a:solidFill>
                <a:srgbClr val="A8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3" name="Isosceles Triangle 392"/>
          <p:cNvSpPr/>
          <p:nvPr/>
        </p:nvSpPr>
        <p:spPr>
          <a:xfrm>
            <a:off x="5014912" y="2081877"/>
            <a:ext cx="88900" cy="79375"/>
          </a:xfrm>
          <a:prstGeom prst="triangle">
            <a:avLst/>
          </a:prstGeom>
          <a:noFill/>
          <a:ln w="22225"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4" name="Isosceles Triangle 393"/>
          <p:cNvSpPr/>
          <p:nvPr/>
        </p:nvSpPr>
        <p:spPr>
          <a:xfrm>
            <a:off x="6000750" y="2659727"/>
            <a:ext cx="88900" cy="77788"/>
          </a:xfrm>
          <a:prstGeom prst="triangle">
            <a:avLst/>
          </a:prstGeom>
          <a:noFill/>
          <a:ln w="22225">
            <a:solidFill>
              <a:srgbClr val="A8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395" name="Straight Connector 394"/>
          <p:cNvCxnSpPr/>
          <p:nvPr/>
        </p:nvCxnSpPr>
        <p:spPr bwMode="auto">
          <a:xfrm rot="10800000" flipV="1">
            <a:off x="7134225" y="1929477"/>
            <a:ext cx="7048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6" name="Straight Connector 395"/>
          <p:cNvCxnSpPr/>
          <p:nvPr/>
        </p:nvCxnSpPr>
        <p:spPr bwMode="auto">
          <a:xfrm rot="10800000" flipV="1">
            <a:off x="7145337" y="2118390"/>
            <a:ext cx="7048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Straight Connector 396"/>
          <p:cNvCxnSpPr/>
          <p:nvPr/>
        </p:nvCxnSpPr>
        <p:spPr bwMode="auto">
          <a:xfrm rot="10800000" flipV="1">
            <a:off x="7148512" y="2312065"/>
            <a:ext cx="7048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Straight Connector 397"/>
          <p:cNvCxnSpPr/>
          <p:nvPr/>
        </p:nvCxnSpPr>
        <p:spPr bwMode="auto">
          <a:xfrm rot="10800000" flipV="1">
            <a:off x="7148512" y="2499390"/>
            <a:ext cx="7048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Straight Connector 398"/>
          <p:cNvCxnSpPr/>
          <p:nvPr/>
        </p:nvCxnSpPr>
        <p:spPr bwMode="auto">
          <a:xfrm rot="10800000" flipV="1">
            <a:off x="7143750" y="2693065"/>
            <a:ext cx="70485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Straight Connector 399"/>
          <p:cNvCxnSpPr/>
          <p:nvPr/>
        </p:nvCxnSpPr>
        <p:spPr bwMode="auto">
          <a:xfrm rot="10800000" flipV="1">
            <a:off x="7146925" y="2886740"/>
            <a:ext cx="70326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Straight Connector 400"/>
          <p:cNvCxnSpPr/>
          <p:nvPr/>
        </p:nvCxnSpPr>
        <p:spPr>
          <a:xfrm rot="10800000">
            <a:off x="8059737" y="1932652"/>
            <a:ext cx="81121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" name="Straight Connector 401"/>
          <p:cNvCxnSpPr/>
          <p:nvPr/>
        </p:nvCxnSpPr>
        <p:spPr bwMode="auto">
          <a:xfrm rot="10800000" flipV="1">
            <a:off x="6118225" y="1929477"/>
            <a:ext cx="61277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" name="Straight Connector 402"/>
          <p:cNvCxnSpPr/>
          <p:nvPr/>
        </p:nvCxnSpPr>
        <p:spPr bwMode="auto">
          <a:xfrm rot="10800000" flipV="1">
            <a:off x="6130925" y="2499390"/>
            <a:ext cx="61277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Connector 403"/>
          <p:cNvCxnSpPr/>
          <p:nvPr/>
        </p:nvCxnSpPr>
        <p:spPr bwMode="auto">
          <a:xfrm rot="10800000" flipV="1">
            <a:off x="6122987" y="3491577"/>
            <a:ext cx="61277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Straight Connector 404"/>
          <p:cNvCxnSpPr/>
          <p:nvPr/>
        </p:nvCxnSpPr>
        <p:spPr bwMode="auto">
          <a:xfrm rot="10800000" flipV="1">
            <a:off x="6129337" y="2886740"/>
            <a:ext cx="61277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6" name="Straight Connector 405"/>
          <p:cNvCxnSpPr/>
          <p:nvPr/>
        </p:nvCxnSpPr>
        <p:spPr bwMode="auto">
          <a:xfrm rot="10800000" flipV="1">
            <a:off x="6129337" y="3645565"/>
            <a:ext cx="61277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7" name="Straight Connector 406"/>
          <p:cNvCxnSpPr/>
          <p:nvPr/>
        </p:nvCxnSpPr>
        <p:spPr bwMode="auto">
          <a:xfrm rot="10800000" flipV="1">
            <a:off x="6118225" y="4220240"/>
            <a:ext cx="61277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8" name="Straight Connector 407"/>
          <p:cNvCxnSpPr/>
          <p:nvPr/>
        </p:nvCxnSpPr>
        <p:spPr bwMode="auto">
          <a:xfrm rot="10800000" flipV="1">
            <a:off x="6124575" y="4409152"/>
            <a:ext cx="61277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" name="Straight Connector 408"/>
          <p:cNvCxnSpPr/>
          <p:nvPr/>
        </p:nvCxnSpPr>
        <p:spPr bwMode="auto">
          <a:xfrm rot="10800000" flipV="1">
            <a:off x="6124575" y="4598065"/>
            <a:ext cx="61277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Straight Connector 409"/>
          <p:cNvCxnSpPr/>
          <p:nvPr/>
        </p:nvCxnSpPr>
        <p:spPr bwMode="auto">
          <a:xfrm rot="10800000" flipV="1">
            <a:off x="5130800" y="3643977"/>
            <a:ext cx="508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" name="Straight Connector 410"/>
          <p:cNvCxnSpPr/>
          <p:nvPr/>
        </p:nvCxnSpPr>
        <p:spPr bwMode="auto">
          <a:xfrm rot="10800000" flipV="1">
            <a:off x="5118100" y="4790152"/>
            <a:ext cx="508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Straight Connector 411"/>
          <p:cNvCxnSpPr/>
          <p:nvPr/>
        </p:nvCxnSpPr>
        <p:spPr bwMode="auto">
          <a:xfrm rot="10800000" flipV="1">
            <a:off x="5105400" y="5361652"/>
            <a:ext cx="508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Straight Connector 412"/>
          <p:cNvCxnSpPr/>
          <p:nvPr/>
        </p:nvCxnSpPr>
        <p:spPr bwMode="auto">
          <a:xfrm rot="10800000" flipV="1">
            <a:off x="5106987" y="5556915"/>
            <a:ext cx="508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4" name="Straight Connector 413"/>
          <p:cNvCxnSpPr/>
          <p:nvPr/>
        </p:nvCxnSpPr>
        <p:spPr>
          <a:xfrm rot="10800000">
            <a:off x="4249737" y="4593302"/>
            <a:ext cx="379413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4454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5" name="TextBox 179"/>
          <p:cNvSpPr txBox="1">
            <a:spLocks noChangeArrowheads="1"/>
          </p:cNvSpPr>
          <p:nvPr/>
        </p:nvSpPr>
        <p:spPr bwMode="auto">
          <a:xfrm>
            <a:off x="184896" y="1894552"/>
            <a:ext cx="2853579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n-GB" sz="1400" b="1" dirty="0">
                <a:solidFill>
                  <a:prstClr val="black"/>
                </a:solidFill>
                <a:latin typeface="Lucida Calligraphy" pitchFamily="66" charset="0"/>
              </a:rPr>
              <a:t>P</a:t>
            </a:r>
            <a:r>
              <a:rPr lang="en-GB" sz="1400" dirty="0">
                <a:solidFill>
                  <a:prstClr val="black"/>
                </a:solidFill>
              </a:rPr>
              <a:t> = {</a:t>
            </a:r>
            <a:r>
              <a:rPr lang="en-GB" sz="1400" dirty="0">
                <a:solidFill>
                  <a:prstClr val="black"/>
                </a:solidFill>
                <a:cs typeface="Times New Roman" pitchFamily="18" charset="0"/>
              </a:rPr>
              <a:t>Ø</a:t>
            </a:r>
            <a:r>
              <a:rPr lang="en-GB" sz="1400" dirty="0">
                <a:solidFill>
                  <a:prstClr val="black"/>
                </a:solidFill>
              </a:rPr>
              <a:t>} </a:t>
            </a:r>
            <a:r>
              <a:rPr lang="en-GB" sz="1400" dirty="0" smtClean="0">
                <a:solidFill>
                  <a:prstClr val="black"/>
                </a:solidFill>
              </a:rPr>
              <a:t>,   </a:t>
            </a:r>
            <a:r>
              <a:rPr lang="en-GB" sz="1400" b="1" dirty="0" smtClean="0">
                <a:solidFill>
                  <a:prstClr val="black"/>
                </a:solidFill>
                <a:latin typeface="Lucida Calligraphy" pitchFamily="66" charset="0"/>
              </a:rPr>
              <a:t>N</a:t>
            </a:r>
            <a:r>
              <a:rPr lang="en-GB" sz="1400" dirty="0" smtClean="0">
                <a:solidFill>
                  <a:prstClr val="black"/>
                </a:solidFill>
              </a:rPr>
              <a:t> </a:t>
            </a:r>
            <a:r>
              <a:rPr lang="en-GB" sz="1300" dirty="0">
                <a:solidFill>
                  <a:prstClr val="black"/>
                </a:solidFill>
                <a:latin typeface="Arial Narrow" pitchFamily="34" charset="0"/>
              </a:rPr>
              <a:t>= { </a:t>
            </a:r>
            <a:r>
              <a:rPr lang="en-GB" sz="1300" dirty="0" smtClean="0">
                <a:solidFill>
                  <a:prstClr val="black"/>
                </a:solidFill>
                <a:latin typeface="Arial Narrow" pitchFamily="34" charset="0"/>
              </a:rPr>
              <a:t>{1,2,3,4</a:t>
            </a:r>
            <a:r>
              <a:rPr lang="en-GB" sz="1300" dirty="0">
                <a:solidFill>
                  <a:prstClr val="black"/>
                </a:solidFill>
                <a:latin typeface="Arial Narrow" pitchFamily="34" charset="0"/>
              </a:rPr>
              <a:t>}, </a:t>
            </a:r>
            <a:r>
              <a:rPr lang="en-GB" sz="1300" dirty="0" smtClean="0">
                <a:solidFill>
                  <a:prstClr val="black"/>
                </a:solidFill>
                <a:latin typeface="Arial Narrow" pitchFamily="34" charset="0"/>
              </a:rPr>
              <a:t> {</a:t>
            </a:r>
            <a:r>
              <a:rPr lang="en-GB" sz="1300" dirty="0">
                <a:solidFill>
                  <a:prstClr val="black"/>
                </a:solidFill>
                <a:latin typeface="Arial Narrow" pitchFamily="34" charset="0"/>
              </a:rPr>
              <a:t>1,2,4,5}, </a:t>
            </a:r>
            <a:r>
              <a:rPr lang="en-GB" sz="1300" dirty="0" smtClean="0">
                <a:solidFill>
                  <a:prstClr val="black"/>
                </a:solidFill>
                <a:latin typeface="Arial Narrow" pitchFamily="34" charset="0"/>
              </a:rPr>
              <a:t> {</a:t>
            </a:r>
            <a:r>
              <a:rPr lang="en-GB" sz="1300" dirty="0">
                <a:solidFill>
                  <a:prstClr val="black"/>
                </a:solidFill>
                <a:latin typeface="Arial Narrow" pitchFamily="34" charset="0"/>
              </a:rPr>
              <a:t>5,6} }</a:t>
            </a:r>
            <a:endParaRPr lang="en-US" sz="1300" dirty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98" name="Rectangle 97"/>
          <p:cNvSpPr>
            <a:spLocks noChangeArrowheads="1"/>
          </p:cNvSpPr>
          <p:nvPr/>
        </p:nvSpPr>
        <p:spPr bwMode="auto">
          <a:xfrm>
            <a:off x="290437" y="285750"/>
            <a:ext cx="8526320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lvl="1" algn="ctr"/>
            <a:r>
              <a:rPr lang="en-GB" sz="29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Back to our Example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285751" y="5915025"/>
            <a:ext cx="8661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 smtClean="0">
                <a:solidFill>
                  <a:srgbClr val="00007D"/>
                </a:solidFill>
              </a:rPr>
              <a:t>Buy how do we search the feasible coalition structures?</a:t>
            </a:r>
            <a:endParaRPr lang="en-GB" sz="2700" dirty="0">
              <a:solidFill>
                <a:srgbClr val="00007D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358632" y="981075"/>
            <a:ext cx="846151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dirty="0" smtClean="0">
                <a:solidFill>
                  <a:srgbClr val="00007D"/>
                </a:solidFill>
              </a:rPr>
              <a:t>This can be done using the base cases as follows:</a:t>
            </a:r>
            <a:endParaRPr lang="en-GB" sz="2300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3476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</p:bld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0792" y="6356350"/>
            <a:ext cx="376008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1" name="Rectangle 140"/>
          <p:cNvSpPr>
            <a:spLocks noChangeArrowheads="1"/>
          </p:cNvSpPr>
          <p:nvPr/>
        </p:nvSpPr>
        <p:spPr bwMode="auto">
          <a:xfrm>
            <a:off x="280912" y="66675"/>
            <a:ext cx="852632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lvl="1" algn="ctr"/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Searching Feasible Coalition Structures</a:t>
            </a:r>
            <a:endParaRPr lang="en-GB" sz="27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55" name="TextBox 173"/>
          <p:cNvSpPr txBox="1">
            <a:spLocks noChangeArrowheads="1"/>
          </p:cNvSpPr>
          <p:nvPr/>
        </p:nvSpPr>
        <p:spPr bwMode="auto">
          <a:xfrm>
            <a:off x="516937" y="2692570"/>
            <a:ext cx="70051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0070C0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0070C0"/>
                </a:solidFill>
                <a:latin typeface="Arial Narrow" pitchFamily="34" charset="0"/>
              </a:rPr>
              <a:t>1</a:t>
            </a:r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0070C0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0070C0"/>
                </a:solidFill>
                <a:latin typeface="Arial Narrow" pitchFamily="34" charset="0"/>
              </a:rPr>
              <a:t>1</a:t>
            </a:r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256" name="TextBox 174"/>
          <p:cNvSpPr txBox="1">
            <a:spLocks noChangeArrowheads="1"/>
          </p:cNvSpPr>
          <p:nvPr/>
        </p:nvSpPr>
        <p:spPr bwMode="auto">
          <a:xfrm>
            <a:off x="471476" y="3825570"/>
            <a:ext cx="69730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0070C0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0070C0"/>
                </a:solidFill>
                <a:latin typeface="Arial Narrow" pitchFamily="34" charset="0"/>
              </a:rPr>
              <a:t>2</a:t>
            </a:r>
            <a:r>
              <a:rPr lang="en-GB" sz="1400" b="1" dirty="0" smtClean="0">
                <a:solidFill>
                  <a:srgbClr val="0070C0"/>
                </a:solidFill>
                <a:latin typeface="Arial Narrow" pitchFamily="34" charset="0"/>
              </a:rPr>
              <a:t>*,</a:t>
            </a:r>
            <a:r>
              <a:rPr lang="en-GB" sz="1300" b="1" dirty="0" smtClean="0">
                <a:solidFill>
                  <a:srgbClr val="0070C0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 smtClean="0">
                <a:solidFill>
                  <a:srgbClr val="0070C0"/>
                </a:solidFill>
                <a:latin typeface="Arial Narrow" pitchFamily="34" charset="0"/>
              </a:rPr>
              <a:t>2</a:t>
            </a:r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260" name="TextBox 175"/>
          <p:cNvSpPr txBox="1">
            <a:spLocks noChangeArrowheads="1"/>
          </p:cNvSpPr>
          <p:nvPr/>
        </p:nvSpPr>
        <p:spPr bwMode="auto">
          <a:xfrm>
            <a:off x="2056171" y="3227474"/>
            <a:ext cx="69730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 smtClean="0">
                <a:solidFill>
                  <a:srgbClr val="0070C0"/>
                </a:solidFill>
                <a:latin typeface="Arial Narrow" pitchFamily="34" charset="0"/>
              </a:rPr>
              <a:t>(</a:t>
            </a:r>
            <a:r>
              <a:rPr lang="en-GB" sz="1300" b="1" dirty="0" smtClean="0">
                <a:solidFill>
                  <a:srgbClr val="0070C0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 smtClean="0">
                <a:solidFill>
                  <a:srgbClr val="0070C0"/>
                </a:solidFill>
                <a:latin typeface="Arial Narrow" pitchFamily="34" charset="0"/>
              </a:rPr>
              <a:t>3</a:t>
            </a:r>
            <a:r>
              <a:rPr lang="en-GB" sz="1400" b="1" dirty="0" smtClean="0">
                <a:solidFill>
                  <a:srgbClr val="0070C0"/>
                </a:solidFill>
                <a:latin typeface="Arial Narrow" pitchFamily="34" charset="0"/>
              </a:rPr>
              <a:t>*,</a:t>
            </a:r>
            <a:r>
              <a:rPr lang="en-GB" sz="1300" b="1" dirty="0" smtClean="0">
                <a:solidFill>
                  <a:srgbClr val="0070C0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 smtClean="0">
                <a:solidFill>
                  <a:srgbClr val="0070C0"/>
                </a:solidFill>
                <a:latin typeface="Arial Narrow" pitchFamily="34" charset="0"/>
              </a:rPr>
              <a:t>3</a:t>
            </a:r>
            <a:r>
              <a:rPr lang="en-GB" sz="1400" b="1" dirty="0" smtClean="0">
                <a:solidFill>
                  <a:srgbClr val="0070C0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261" name="TextBox 176"/>
          <p:cNvSpPr txBox="1">
            <a:spLocks noChangeArrowheads="1"/>
          </p:cNvSpPr>
          <p:nvPr/>
        </p:nvSpPr>
        <p:spPr bwMode="auto">
          <a:xfrm>
            <a:off x="2694250" y="2117372"/>
            <a:ext cx="69730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 smtClean="0">
                <a:solidFill>
                  <a:srgbClr val="0070C0"/>
                </a:solidFill>
                <a:latin typeface="Arial Narrow" pitchFamily="34" charset="0"/>
              </a:rPr>
              <a:t>(</a:t>
            </a:r>
            <a:r>
              <a:rPr lang="en-GB" sz="1300" b="1" dirty="0" smtClean="0">
                <a:solidFill>
                  <a:srgbClr val="0070C0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 smtClean="0">
                <a:solidFill>
                  <a:srgbClr val="0070C0"/>
                </a:solidFill>
                <a:latin typeface="Arial Narrow" pitchFamily="34" charset="0"/>
              </a:rPr>
              <a:t>4</a:t>
            </a:r>
            <a:r>
              <a:rPr lang="en-GB" sz="1400" b="1" dirty="0" smtClean="0">
                <a:solidFill>
                  <a:srgbClr val="0070C0"/>
                </a:solidFill>
                <a:latin typeface="Arial Narrow" pitchFamily="34" charset="0"/>
              </a:rPr>
              <a:t>*,</a:t>
            </a:r>
            <a:r>
              <a:rPr lang="en-GB" sz="1300" b="1" dirty="0" smtClean="0">
                <a:solidFill>
                  <a:srgbClr val="0070C0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 smtClean="0">
                <a:solidFill>
                  <a:srgbClr val="0070C0"/>
                </a:solidFill>
                <a:latin typeface="Arial Narrow" pitchFamily="34" charset="0"/>
              </a:rPr>
              <a:t>4</a:t>
            </a:r>
            <a:r>
              <a:rPr lang="en-GB" sz="1400" b="1" dirty="0" smtClean="0">
                <a:solidFill>
                  <a:srgbClr val="0070C0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263" name="TextBox 178"/>
          <p:cNvSpPr txBox="1">
            <a:spLocks noChangeArrowheads="1"/>
          </p:cNvSpPr>
          <p:nvPr/>
        </p:nvSpPr>
        <p:spPr bwMode="auto">
          <a:xfrm>
            <a:off x="3318155" y="3841134"/>
            <a:ext cx="6876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FF0000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FF0000"/>
                </a:solidFill>
                <a:latin typeface="Arial Narrow" pitchFamily="34" charset="0"/>
              </a:rPr>
              <a:t>6</a:t>
            </a:r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FF0000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FF0000"/>
                </a:solidFill>
                <a:latin typeface="Arial Narrow" pitchFamily="34" charset="0"/>
              </a:rPr>
              <a:t>6</a:t>
            </a:r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264" name="TextBox 179"/>
          <p:cNvSpPr txBox="1">
            <a:spLocks noChangeArrowheads="1"/>
          </p:cNvSpPr>
          <p:nvPr/>
        </p:nvSpPr>
        <p:spPr bwMode="auto">
          <a:xfrm>
            <a:off x="3791980" y="3226126"/>
            <a:ext cx="70051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FF0000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FF0000"/>
                </a:solidFill>
                <a:latin typeface="Arial Narrow" pitchFamily="34" charset="0"/>
              </a:rPr>
              <a:t>7</a:t>
            </a:r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FF0000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FF0000"/>
                </a:solidFill>
                <a:latin typeface="Arial Narrow" pitchFamily="34" charset="0"/>
              </a:rPr>
              <a:t>7</a:t>
            </a:r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265" name="TextBox 180"/>
          <p:cNvSpPr txBox="1">
            <a:spLocks noChangeArrowheads="1"/>
          </p:cNvSpPr>
          <p:nvPr/>
        </p:nvSpPr>
        <p:spPr bwMode="auto">
          <a:xfrm>
            <a:off x="4344419" y="2661440"/>
            <a:ext cx="6876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FF0000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FF0000"/>
                </a:solidFill>
                <a:latin typeface="Arial Narrow" pitchFamily="34" charset="0"/>
              </a:rPr>
              <a:t>8</a:t>
            </a:r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FF0000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FF0000"/>
                </a:solidFill>
                <a:latin typeface="Arial Narrow" pitchFamily="34" charset="0"/>
              </a:rPr>
              <a:t>8</a:t>
            </a:r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269" name="TextBox 181"/>
          <p:cNvSpPr txBox="1">
            <a:spLocks noChangeArrowheads="1"/>
          </p:cNvSpPr>
          <p:nvPr/>
        </p:nvSpPr>
        <p:spPr bwMode="auto">
          <a:xfrm>
            <a:off x="3570930" y="4384509"/>
            <a:ext cx="6876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 smtClean="0">
                <a:solidFill>
                  <a:srgbClr val="02AE06"/>
                </a:solidFill>
                <a:latin typeface="Arial Narrow" pitchFamily="34" charset="0"/>
              </a:rPr>
              <a:t>(</a:t>
            </a:r>
            <a:r>
              <a:rPr lang="en-GB" sz="1300" b="1" dirty="0" smtClean="0">
                <a:solidFill>
                  <a:srgbClr val="02AE06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 smtClean="0">
                <a:solidFill>
                  <a:srgbClr val="02AE06"/>
                </a:solidFill>
                <a:latin typeface="Arial Narrow" pitchFamily="34" charset="0"/>
              </a:rPr>
              <a:t>9</a:t>
            </a:r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02AE06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02AE06"/>
                </a:solidFill>
                <a:latin typeface="Arial Narrow" pitchFamily="34" charset="0"/>
              </a:rPr>
              <a:t>9</a:t>
            </a:r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02AE06"/>
              </a:solidFill>
              <a:latin typeface="Arial Narrow" pitchFamily="34" charset="0"/>
            </a:endParaRPr>
          </a:p>
        </p:txBody>
      </p:sp>
      <p:sp>
        <p:nvSpPr>
          <p:cNvPr id="270" name="TextBox 182"/>
          <p:cNvSpPr txBox="1">
            <a:spLocks noChangeArrowheads="1"/>
          </p:cNvSpPr>
          <p:nvPr/>
        </p:nvSpPr>
        <p:spPr bwMode="auto">
          <a:xfrm>
            <a:off x="4567593" y="4387859"/>
            <a:ext cx="8191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02AE06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02AE06"/>
                </a:solidFill>
                <a:latin typeface="Arial Narrow" pitchFamily="34" charset="0"/>
              </a:rPr>
              <a:t>10</a:t>
            </a:r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02AE06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02AE06"/>
                </a:solidFill>
                <a:latin typeface="Arial Narrow" pitchFamily="34" charset="0"/>
              </a:rPr>
              <a:t>10</a:t>
            </a:r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02AE06"/>
              </a:solidFill>
              <a:latin typeface="Arial Narrow" pitchFamily="34" charset="0"/>
            </a:endParaRPr>
          </a:p>
        </p:txBody>
      </p:sp>
      <p:sp>
        <p:nvSpPr>
          <p:cNvPr id="271" name="TextBox 183"/>
          <p:cNvSpPr txBox="1">
            <a:spLocks noChangeArrowheads="1"/>
          </p:cNvSpPr>
          <p:nvPr/>
        </p:nvSpPr>
        <p:spPr bwMode="auto">
          <a:xfrm>
            <a:off x="5645612" y="3254253"/>
            <a:ext cx="828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02AE06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02AE06"/>
                </a:solidFill>
                <a:latin typeface="Arial Narrow" pitchFamily="34" charset="0"/>
              </a:rPr>
              <a:t>11</a:t>
            </a:r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02AE06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02AE06"/>
                </a:solidFill>
                <a:latin typeface="Arial Narrow" pitchFamily="34" charset="0"/>
              </a:rPr>
              <a:t>11</a:t>
            </a:r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02AE06"/>
              </a:solidFill>
              <a:latin typeface="Arial Narrow" pitchFamily="34" charset="0"/>
            </a:endParaRPr>
          </a:p>
        </p:txBody>
      </p:sp>
      <p:sp>
        <p:nvSpPr>
          <p:cNvPr id="274" name="TextBox 186"/>
          <p:cNvSpPr txBox="1">
            <a:spLocks noChangeArrowheads="1"/>
          </p:cNvSpPr>
          <p:nvPr/>
        </p:nvSpPr>
        <p:spPr bwMode="auto">
          <a:xfrm>
            <a:off x="6150098" y="3827536"/>
            <a:ext cx="8191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F89006"/>
                </a:solidFill>
                <a:latin typeface="Arial Narrow" pitchFamily="34" charset="0"/>
              </a:rPr>
              <a:t>(</a:t>
            </a:r>
            <a:r>
              <a:rPr lang="en-GB" sz="1300" b="1" dirty="0" smtClean="0">
                <a:solidFill>
                  <a:srgbClr val="F89006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 smtClean="0">
                <a:solidFill>
                  <a:srgbClr val="F89006"/>
                </a:solidFill>
                <a:latin typeface="Arial Narrow" pitchFamily="34" charset="0"/>
              </a:rPr>
              <a:t>12</a:t>
            </a:r>
            <a:r>
              <a:rPr lang="en-GB" sz="1400" b="1" dirty="0" smtClean="0">
                <a:solidFill>
                  <a:srgbClr val="F89006"/>
                </a:solidFill>
                <a:latin typeface="Arial Narrow" pitchFamily="34" charset="0"/>
              </a:rPr>
              <a:t>*,</a:t>
            </a:r>
            <a:r>
              <a:rPr lang="en-GB" sz="1300" b="1" dirty="0" smtClean="0">
                <a:solidFill>
                  <a:srgbClr val="F89006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 smtClean="0">
                <a:solidFill>
                  <a:srgbClr val="F89006"/>
                </a:solidFill>
                <a:latin typeface="Arial Narrow" pitchFamily="34" charset="0"/>
              </a:rPr>
              <a:t>12</a:t>
            </a:r>
            <a:r>
              <a:rPr lang="en-GB" sz="1400" b="1" dirty="0" smtClean="0">
                <a:solidFill>
                  <a:srgbClr val="F89006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F89006"/>
              </a:solidFill>
              <a:latin typeface="Arial Narrow" pitchFamily="34" charset="0"/>
            </a:endParaRPr>
          </a:p>
        </p:txBody>
      </p:sp>
      <p:sp>
        <p:nvSpPr>
          <p:cNvPr id="275" name="TextBox 188"/>
          <p:cNvSpPr txBox="1">
            <a:spLocks noChangeArrowheads="1"/>
          </p:cNvSpPr>
          <p:nvPr/>
        </p:nvSpPr>
        <p:spPr bwMode="auto">
          <a:xfrm>
            <a:off x="7703606" y="4413706"/>
            <a:ext cx="8191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F89006"/>
                </a:solidFill>
                <a:latin typeface="Arial Narrow" pitchFamily="34" charset="0"/>
              </a:rPr>
              <a:t>(</a:t>
            </a:r>
            <a:r>
              <a:rPr lang="en-GB" sz="1300" b="1" dirty="0" smtClean="0">
                <a:solidFill>
                  <a:srgbClr val="F89006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 smtClean="0">
                <a:solidFill>
                  <a:srgbClr val="F89006"/>
                </a:solidFill>
                <a:latin typeface="Arial Narrow" pitchFamily="34" charset="0"/>
              </a:rPr>
              <a:t>14</a:t>
            </a:r>
            <a:r>
              <a:rPr lang="en-GB" sz="1400" b="1" dirty="0" smtClean="0">
                <a:solidFill>
                  <a:srgbClr val="F89006"/>
                </a:solidFill>
                <a:latin typeface="Arial Narrow" pitchFamily="34" charset="0"/>
              </a:rPr>
              <a:t>*,</a:t>
            </a:r>
            <a:r>
              <a:rPr lang="en-GB" sz="1300" b="1" dirty="0" smtClean="0">
                <a:solidFill>
                  <a:srgbClr val="F89006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 smtClean="0">
                <a:solidFill>
                  <a:srgbClr val="F89006"/>
                </a:solidFill>
                <a:latin typeface="Arial Narrow" pitchFamily="34" charset="0"/>
              </a:rPr>
              <a:t>14</a:t>
            </a:r>
            <a:r>
              <a:rPr lang="en-GB" sz="1400" b="1" dirty="0" smtClean="0">
                <a:solidFill>
                  <a:srgbClr val="F89006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F89006"/>
              </a:solidFill>
              <a:latin typeface="Arial Narrow" pitchFamily="34" charset="0"/>
            </a:endParaRPr>
          </a:p>
        </p:txBody>
      </p:sp>
      <p:sp>
        <p:nvSpPr>
          <p:cNvPr id="276" name="TextBox 189"/>
          <p:cNvSpPr txBox="1">
            <a:spLocks noChangeArrowheads="1"/>
          </p:cNvSpPr>
          <p:nvPr/>
        </p:nvSpPr>
        <p:spPr bwMode="auto">
          <a:xfrm>
            <a:off x="7690764" y="3249234"/>
            <a:ext cx="8191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990099"/>
                </a:solidFill>
                <a:latin typeface="Arial Narrow" pitchFamily="34" charset="0"/>
              </a:rPr>
              <a:t>(</a:t>
            </a:r>
            <a:r>
              <a:rPr lang="en-GB" sz="1300" b="1" dirty="0" smtClean="0">
                <a:solidFill>
                  <a:srgbClr val="990099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 smtClean="0">
                <a:solidFill>
                  <a:srgbClr val="990099"/>
                </a:solidFill>
                <a:latin typeface="Arial Narrow" pitchFamily="34" charset="0"/>
              </a:rPr>
              <a:t>15</a:t>
            </a:r>
            <a:r>
              <a:rPr lang="en-GB" sz="1400" b="1" dirty="0" smtClean="0">
                <a:solidFill>
                  <a:srgbClr val="990099"/>
                </a:solidFill>
                <a:latin typeface="Arial Narrow" pitchFamily="34" charset="0"/>
              </a:rPr>
              <a:t>*,</a:t>
            </a:r>
            <a:r>
              <a:rPr lang="en-GB" sz="1300" b="1" dirty="0" smtClean="0">
                <a:solidFill>
                  <a:srgbClr val="990099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 smtClean="0">
                <a:solidFill>
                  <a:srgbClr val="990099"/>
                </a:solidFill>
                <a:latin typeface="Arial Narrow" pitchFamily="34" charset="0"/>
              </a:rPr>
              <a:t>15</a:t>
            </a:r>
            <a:r>
              <a:rPr lang="en-GB" sz="1400" b="1" dirty="0" smtClean="0">
                <a:solidFill>
                  <a:srgbClr val="990099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990099"/>
              </a:solidFill>
              <a:latin typeface="Arial Narrow" pitchFamily="34" charset="0"/>
            </a:endParaRPr>
          </a:p>
        </p:txBody>
      </p:sp>
      <p:cxnSp>
        <p:nvCxnSpPr>
          <p:cNvPr id="277" name="Straight Connector 276"/>
          <p:cNvCxnSpPr/>
          <p:nvPr/>
        </p:nvCxnSpPr>
        <p:spPr>
          <a:xfrm>
            <a:off x="3786277" y="986769"/>
            <a:ext cx="1351263" cy="47872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/>
          <p:cNvCxnSpPr/>
          <p:nvPr/>
        </p:nvCxnSpPr>
        <p:spPr>
          <a:xfrm flipH="1">
            <a:off x="2268625" y="986769"/>
            <a:ext cx="1517652" cy="490528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Straight Connector 278"/>
          <p:cNvCxnSpPr/>
          <p:nvPr/>
        </p:nvCxnSpPr>
        <p:spPr>
          <a:xfrm rot="5400000">
            <a:off x="909875" y="3285391"/>
            <a:ext cx="519292" cy="467335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Straight Connector 279"/>
          <p:cNvCxnSpPr/>
          <p:nvPr/>
        </p:nvCxnSpPr>
        <p:spPr>
          <a:xfrm rot="16200000" flipH="1">
            <a:off x="1422448" y="3283424"/>
            <a:ext cx="515358" cy="467335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Straight Connector 280"/>
          <p:cNvCxnSpPr/>
          <p:nvPr/>
        </p:nvCxnSpPr>
        <p:spPr>
          <a:xfrm flipH="1">
            <a:off x="4170417" y="1524506"/>
            <a:ext cx="951978" cy="54289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 rot="10800000" flipH="1" flipV="1">
            <a:off x="5191630" y="1518604"/>
            <a:ext cx="1174827" cy="54289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Connector 282"/>
          <p:cNvCxnSpPr/>
          <p:nvPr/>
        </p:nvCxnSpPr>
        <p:spPr>
          <a:xfrm flipH="1">
            <a:off x="5544294" y="2114610"/>
            <a:ext cx="802692" cy="519292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 rot="10800000" flipH="1" flipV="1">
            <a:off x="6401074" y="2102808"/>
            <a:ext cx="1034195" cy="578302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Connector 284"/>
          <p:cNvCxnSpPr/>
          <p:nvPr/>
        </p:nvCxnSpPr>
        <p:spPr>
          <a:xfrm rot="5400000">
            <a:off x="1483620" y="2700009"/>
            <a:ext cx="483885" cy="493298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/>
          <p:cNvCxnSpPr/>
          <p:nvPr/>
        </p:nvCxnSpPr>
        <p:spPr>
          <a:xfrm rot="16200000" flipH="1">
            <a:off x="1993635" y="2728726"/>
            <a:ext cx="515358" cy="467335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 rot="5400000">
            <a:off x="885486" y="2131150"/>
            <a:ext cx="507490" cy="545224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Straight Connector 287"/>
          <p:cNvCxnSpPr/>
          <p:nvPr/>
        </p:nvCxnSpPr>
        <p:spPr>
          <a:xfrm rot="16200000" flipH="1">
            <a:off x="1504273" y="2112856"/>
            <a:ext cx="507490" cy="55820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Straight Connector 293"/>
          <p:cNvCxnSpPr/>
          <p:nvPr/>
        </p:nvCxnSpPr>
        <p:spPr>
          <a:xfrm rot="5400000">
            <a:off x="3193543" y="2719971"/>
            <a:ext cx="519292" cy="465172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Connector 294"/>
          <p:cNvCxnSpPr/>
          <p:nvPr/>
        </p:nvCxnSpPr>
        <p:spPr>
          <a:xfrm rot="16200000" flipH="1">
            <a:off x="3707196" y="2716924"/>
            <a:ext cx="515358" cy="467335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Straight Connector 295"/>
          <p:cNvCxnSpPr/>
          <p:nvPr/>
        </p:nvCxnSpPr>
        <p:spPr>
          <a:xfrm rot="5400000">
            <a:off x="3668449" y="2140588"/>
            <a:ext cx="519292" cy="467335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Straight Connector 296"/>
          <p:cNvCxnSpPr/>
          <p:nvPr/>
        </p:nvCxnSpPr>
        <p:spPr>
          <a:xfrm rot="16200000" flipH="1">
            <a:off x="4183185" y="2138622"/>
            <a:ext cx="515358" cy="467335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Straight Connector 297"/>
          <p:cNvCxnSpPr/>
          <p:nvPr/>
        </p:nvCxnSpPr>
        <p:spPr>
          <a:xfrm rot="5400000">
            <a:off x="2744597" y="3285391"/>
            <a:ext cx="519292" cy="467335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Connector 298"/>
          <p:cNvCxnSpPr/>
          <p:nvPr/>
        </p:nvCxnSpPr>
        <p:spPr>
          <a:xfrm rot="16200000" flipH="1">
            <a:off x="3259335" y="3283424"/>
            <a:ext cx="515358" cy="467335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Straight Connector 299"/>
          <p:cNvCxnSpPr/>
          <p:nvPr/>
        </p:nvCxnSpPr>
        <p:spPr>
          <a:xfrm rot="5400000">
            <a:off x="4525229" y="3308995"/>
            <a:ext cx="519292" cy="467335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Straight Connector 300"/>
          <p:cNvCxnSpPr/>
          <p:nvPr/>
        </p:nvCxnSpPr>
        <p:spPr>
          <a:xfrm rot="16200000" flipH="1">
            <a:off x="5039965" y="3307028"/>
            <a:ext cx="515358" cy="467335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2" name="Straight Connector 301"/>
          <p:cNvCxnSpPr/>
          <p:nvPr/>
        </p:nvCxnSpPr>
        <p:spPr>
          <a:xfrm rot="5400000">
            <a:off x="5001218" y="2730693"/>
            <a:ext cx="519292" cy="467335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Connector 302"/>
          <p:cNvCxnSpPr/>
          <p:nvPr/>
        </p:nvCxnSpPr>
        <p:spPr>
          <a:xfrm rot="16200000" flipH="1">
            <a:off x="5515955" y="2728726"/>
            <a:ext cx="515358" cy="467335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4" name="Straight Connector 303"/>
          <p:cNvCxnSpPr/>
          <p:nvPr/>
        </p:nvCxnSpPr>
        <p:spPr>
          <a:xfrm rot="5400000">
            <a:off x="4023277" y="3875495"/>
            <a:ext cx="519292" cy="467335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Straight Connector 304"/>
          <p:cNvCxnSpPr/>
          <p:nvPr/>
        </p:nvCxnSpPr>
        <p:spPr>
          <a:xfrm rot="16200000" flipH="1">
            <a:off x="4536933" y="3874609"/>
            <a:ext cx="515358" cy="465172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Straight Connector 305"/>
          <p:cNvCxnSpPr/>
          <p:nvPr/>
        </p:nvCxnSpPr>
        <p:spPr>
          <a:xfrm rot="5400000">
            <a:off x="6987391" y="3863693"/>
            <a:ext cx="519292" cy="467335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Straight Connector 306"/>
          <p:cNvCxnSpPr/>
          <p:nvPr/>
        </p:nvCxnSpPr>
        <p:spPr>
          <a:xfrm rot="16200000" flipH="1">
            <a:off x="7501047" y="3862807"/>
            <a:ext cx="515358" cy="465172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Straight Connector 307"/>
          <p:cNvCxnSpPr/>
          <p:nvPr/>
        </p:nvCxnSpPr>
        <p:spPr>
          <a:xfrm rot="5400000">
            <a:off x="6524383" y="3297193"/>
            <a:ext cx="519292" cy="467335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" name="Straight Connector 308"/>
          <p:cNvCxnSpPr/>
          <p:nvPr/>
        </p:nvCxnSpPr>
        <p:spPr>
          <a:xfrm rot="16200000" flipH="1">
            <a:off x="7039119" y="3295226"/>
            <a:ext cx="515358" cy="467335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Straight Connector 309"/>
          <p:cNvCxnSpPr/>
          <p:nvPr/>
        </p:nvCxnSpPr>
        <p:spPr>
          <a:xfrm rot="5400000">
            <a:off x="6946282" y="2742495"/>
            <a:ext cx="519292" cy="467335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Straight Connector 310"/>
          <p:cNvCxnSpPr/>
          <p:nvPr/>
        </p:nvCxnSpPr>
        <p:spPr>
          <a:xfrm rot="16200000" flipH="1">
            <a:off x="7459938" y="2741610"/>
            <a:ext cx="515358" cy="46517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Straight Connector 311"/>
          <p:cNvCxnSpPr/>
          <p:nvPr/>
        </p:nvCxnSpPr>
        <p:spPr>
          <a:xfrm flipH="1">
            <a:off x="1437806" y="1524506"/>
            <a:ext cx="802692" cy="54289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Straight Connector 312"/>
          <p:cNvCxnSpPr/>
          <p:nvPr/>
        </p:nvCxnSpPr>
        <p:spPr>
          <a:xfrm rot="10800000" flipH="1" flipV="1">
            <a:off x="2294586" y="1524506"/>
            <a:ext cx="843798" cy="54289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4" name="TextBox 161"/>
          <p:cNvSpPr txBox="1">
            <a:spLocks noChangeArrowheads="1"/>
          </p:cNvSpPr>
          <p:nvPr/>
        </p:nvSpPr>
        <p:spPr bwMode="auto">
          <a:xfrm flipH="1">
            <a:off x="1615220" y="1516638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1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cxnSp>
        <p:nvCxnSpPr>
          <p:cNvPr id="315" name="Straight Connector 314"/>
          <p:cNvCxnSpPr/>
          <p:nvPr/>
        </p:nvCxnSpPr>
        <p:spPr>
          <a:xfrm flipH="1">
            <a:off x="4518332" y="1069922"/>
            <a:ext cx="20770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6" name="Straight Connector 315"/>
          <p:cNvCxnSpPr/>
          <p:nvPr/>
        </p:nvCxnSpPr>
        <p:spPr>
          <a:xfrm flipH="1">
            <a:off x="2621288" y="1567780"/>
            <a:ext cx="2055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Straight Connector 316"/>
          <p:cNvCxnSpPr/>
          <p:nvPr/>
        </p:nvCxnSpPr>
        <p:spPr>
          <a:xfrm flipH="1">
            <a:off x="1710418" y="2165752"/>
            <a:ext cx="20554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Straight Connector 317"/>
          <p:cNvCxnSpPr/>
          <p:nvPr/>
        </p:nvCxnSpPr>
        <p:spPr>
          <a:xfrm flipH="1">
            <a:off x="2177753" y="2704714"/>
            <a:ext cx="20554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9" name="Straight Connector 318"/>
          <p:cNvCxnSpPr/>
          <p:nvPr/>
        </p:nvCxnSpPr>
        <p:spPr>
          <a:xfrm flipH="1">
            <a:off x="1613058" y="3259412"/>
            <a:ext cx="2055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Straight Connector 319"/>
          <p:cNvCxnSpPr/>
          <p:nvPr/>
        </p:nvCxnSpPr>
        <p:spPr>
          <a:xfrm flipH="1">
            <a:off x="5758067" y="1604020"/>
            <a:ext cx="20770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1" name="Straight Connector 320"/>
          <p:cNvCxnSpPr/>
          <p:nvPr/>
        </p:nvCxnSpPr>
        <p:spPr>
          <a:xfrm flipH="1">
            <a:off x="6820810" y="2081170"/>
            <a:ext cx="20554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Straight Connector 321"/>
          <p:cNvCxnSpPr/>
          <p:nvPr/>
        </p:nvCxnSpPr>
        <p:spPr>
          <a:xfrm flipH="1">
            <a:off x="4371630" y="2112642"/>
            <a:ext cx="20554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Straight Connector 322"/>
          <p:cNvCxnSpPr/>
          <p:nvPr/>
        </p:nvCxnSpPr>
        <p:spPr>
          <a:xfrm flipH="1">
            <a:off x="3858860" y="2661440"/>
            <a:ext cx="20770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Straight Connector 323"/>
          <p:cNvCxnSpPr/>
          <p:nvPr/>
        </p:nvCxnSpPr>
        <p:spPr>
          <a:xfrm flipH="1">
            <a:off x="5728199" y="2720450"/>
            <a:ext cx="2055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Straight Connector 324"/>
          <p:cNvCxnSpPr/>
          <p:nvPr/>
        </p:nvCxnSpPr>
        <p:spPr>
          <a:xfrm flipH="1">
            <a:off x="5217593" y="3269247"/>
            <a:ext cx="2055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6" name="Straight Connector 325"/>
          <p:cNvCxnSpPr/>
          <p:nvPr/>
        </p:nvCxnSpPr>
        <p:spPr>
          <a:xfrm flipH="1">
            <a:off x="4719968" y="3847549"/>
            <a:ext cx="20770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Straight Connector 326"/>
          <p:cNvCxnSpPr/>
          <p:nvPr/>
        </p:nvCxnSpPr>
        <p:spPr>
          <a:xfrm flipH="1">
            <a:off x="7738171" y="2712582"/>
            <a:ext cx="20554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Straight Connector 327"/>
          <p:cNvCxnSpPr/>
          <p:nvPr/>
        </p:nvCxnSpPr>
        <p:spPr>
          <a:xfrm flipH="1">
            <a:off x="7201601" y="3249577"/>
            <a:ext cx="20554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Straight Connector 328"/>
          <p:cNvCxnSpPr/>
          <p:nvPr/>
        </p:nvCxnSpPr>
        <p:spPr>
          <a:xfrm flipH="1">
            <a:off x="7690571" y="3827879"/>
            <a:ext cx="20770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0" name="TextBox 161"/>
          <p:cNvSpPr txBox="1">
            <a:spLocks noChangeArrowheads="1"/>
          </p:cNvSpPr>
          <p:nvPr/>
        </p:nvSpPr>
        <p:spPr bwMode="auto">
          <a:xfrm flipH="1">
            <a:off x="2608307" y="1524506"/>
            <a:ext cx="25530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1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31" name="TextBox 161"/>
          <p:cNvSpPr txBox="1">
            <a:spLocks noChangeArrowheads="1"/>
          </p:cNvSpPr>
          <p:nvPr/>
        </p:nvSpPr>
        <p:spPr bwMode="auto">
          <a:xfrm flipH="1">
            <a:off x="927200" y="2100840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 dirty="0">
                <a:solidFill>
                  <a:prstClr val="black"/>
                </a:solidFill>
              </a:rPr>
              <a:t>a</a:t>
            </a:r>
            <a:r>
              <a:rPr lang="en-GB" sz="1600" b="1" baseline="-18000" dirty="0">
                <a:solidFill>
                  <a:prstClr val="black"/>
                </a:solidFill>
              </a:rPr>
              <a:t>4</a:t>
            </a:r>
            <a:endParaRPr lang="en-US" sz="1600" b="1" baseline="-18000" dirty="0">
              <a:solidFill>
                <a:prstClr val="black"/>
              </a:solidFill>
            </a:endParaRPr>
          </a:p>
        </p:txBody>
      </p:sp>
      <p:sp>
        <p:nvSpPr>
          <p:cNvPr id="332" name="TextBox 161"/>
          <p:cNvSpPr txBox="1">
            <a:spLocks noChangeArrowheads="1"/>
          </p:cNvSpPr>
          <p:nvPr/>
        </p:nvSpPr>
        <p:spPr bwMode="auto">
          <a:xfrm flipH="1">
            <a:off x="1550313" y="2637836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7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33" name="TextBox 161"/>
          <p:cNvSpPr txBox="1">
            <a:spLocks noChangeArrowheads="1"/>
          </p:cNvSpPr>
          <p:nvPr/>
        </p:nvSpPr>
        <p:spPr bwMode="auto">
          <a:xfrm flipH="1">
            <a:off x="966144" y="3192534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2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34" name="TextBox 161"/>
          <p:cNvSpPr txBox="1">
            <a:spLocks noChangeArrowheads="1"/>
          </p:cNvSpPr>
          <p:nvPr/>
        </p:nvSpPr>
        <p:spPr bwMode="auto">
          <a:xfrm flipH="1">
            <a:off x="3270364" y="2608330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1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35" name="TextBox 161"/>
          <p:cNvSpPr txBox="1">
            <a:spLocks noChangeArrowheads="1"/>
          </p:cNvSpPr>
          <p:nvPr/>
        </p:nvSpPr>
        <p:spPr bwMode="auto">
          <a:xfrm flipH="1">
            <a:off x="3744190" y="2047732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6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36" name="TextBox 161"/>
          <p:cNvSpPr txBox="1">
            <a:spLocks noChangeArrowheads="1"/>
          </p:cNvSpPr>
          <p:nvPr/>
        </p:nvSpPr>
        <p:spPr bwMode="auto">
          <a:xfrm flipH="1">
            <a:off x="5061815" y="2661440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3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37" name="TextBox 161"/>
          <p:cNvSpPr txBox="1">
            <a:spLocks noChangeArrowheads="1"/>
          </p:cNvSpPr>
          <p:nvPr/>
        </p:nvSpPr>
        <p:spPr bwMode="auto">
          <a:xfrm flipH="1">
            <a:off x="4594480" y="3216138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4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38" name="TextBox 161"/>
          <p:cNvSpPr txBox="1">
            <a:spLocks noChangeArrowheads="1"/>
          </p:cNvSpPr>
          <p:nvPr/>
        </p:nvSpPr>
        <p:spPr bwMode="auto">
          <a:xfrm flipH="1">
            <a:off x="4101182" y="3794440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6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39" name="TextBox 161"/>
          <p:cNvSpPr txBox="1">
            <a:spLocks noChangeArrowheads="1"/>
          </p:cNvSpPr>
          <p:nvPr/>
        </p:nvSpPr>
        <p:spPr bwMode="auto">
          <a:xfrm flipH="1">
            <a:off x="6639069" y="3174830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7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40" name="TextBox 161"/>
          <p:cNvSpPr txBox="1">
            <a:spLocks noChangeArrowheads="1"/>
          </p:cNvSpPr>
          <p:nvPr/>
        </p:nvSpPr>
        <p:spPr bwMode="auto">
          <a:xfrm flipH="1">
            <a:off x="7080440" y="3764934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6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41" name="TextBox 161"/>
          <p:cNvSpPr txBox="1">
            <a:spLocks noChangeArrowheads="1"/>
          </p:cNvSpPr>
          <p:nvPr/>
        </p:nvSpPr>
        <p:spPr bwMode="auto">
          <a:xfrm flipH="1">
            <a:off x="2861446" y="3157128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8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42" name="TextBox 161"/>
          <p:cNvSpPr txBox="1">
            <a:spLocks noChangeArrowheads="1"/>
          </p:cNvSpPr>
          <p:nvPr/>
        </p:nvSpPr>
        <p:spPr bwMode="auto">
          <a:xfrm flipH="1">
            <a:off x="3361235" y="3180732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8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cxnSp>
        <p:nvCxnSpPr>
          <p:cNvPr id="343" name="Straight Connector 342"/>
          <p:cNvCxnSpPr/>
          <p:nvPr/>
        </p:nvCxnSpPr>
        <p:spPr>
          <a:xfrm flipH="1">
            <a:off x="3398016" y="3222038"/>
            <a:ext cx="20770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4" name="TextBox 161"/>
          <p:cNvSpPr txBox="1">
            <a:spLocks noChangeArrowheads="1"/>
          </p:cNvSpPr>
          <p:nvPr/>
        </p:nvSpPr>
        <p:spPr bwMode="auto">
          <a:xfrm flipH="1">
            <a:off x="1667146" y="2124445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4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45" name="TextBox 161"/>
          <p:cNvSpPr txBox="1">
            <a:spLocks noChangeArrowheads="1"/>
          </p:cNvSpPr>
          <p:nvPr/>
        </p:nvSpPr>
        <p:spPr bwMode="auto">
          <a:xfrm flipH="1">
            <a:off x="2134480" y="2661440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7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46" name="TextBox 161"/>
          <p:cNvSpPr txBox="1">
            <a:spLocks noChangeArrowheads="1"/>
          </p:cNvSpPr>
          <p:nvPr/>
        </p:nvSpPr>
        <p:spPr bwMode="auto">
          <a:xfrm flipH="1">
            <a:off x="1569785" y="3216138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2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47" name="TextBox 161"/>
          <p:cNvSpPr txBox="1">
            <a:spLocks noChangeArrowheads="1"/>
          </p:cNvSpPr>
          <p:nvPr/>
        </p:nvSpPr>
        <p:spPr bwMode="auto">
          <a:xfrm flipH="1">
            <a:off x="3822078" y="2626034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1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48" name="TextBox 161"/>
          <p:cNvSpPr txBox="1">
            <a:spLocks noChangeArrowheads="1"/>
          </p:cNvSpPr>
          <p:nvPr/>
        </p:nvSpPr>
        <p:spPr bwMode="auto">
          <a:xfrm flipH="1">
            <a:off x="4328358" y="2071336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6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49" name="TextBox 161"/>
          <p:cNvSpPr txBox="1">
            <a:spLocks noChangeArrowheads="1"/>
          </p:cNvSpPr>
          <p:nvPr/>
        </p:nvSpPr>
        <p:spPr bwMode="auto">
          <a:xfrm flipH="1">
            <a:off x="5678436" y="2685044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3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50" name="TextBox 161"/>
          <p:cNvSpPr txBox="1">
            <a:spLocks noChangeArrowheads="1"/>
          </p:cNvSpPr>
          <p:nvPr/>
        </p:nvSpPr>
        <p:spPr bwMode="auto">
          <a:xfrm flipH="1">
            <a:off x="5172157" y="3239742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4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51" name="TextBox 161"/>
          <p:cNvSpPr txBox="1">
            <a:spLocks noChangeArrowheads="1"/>
          </p:cNvSpPr>
          <p:nvPr/>
        </p:nvSpPr>
        <p:spPr bwMode="auto">
          <a:xfrm flipH="1">
            <a:off x="4672368" y="3812143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6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52" name="TextBox 161"/>
          <p:cNvSpPr txBox="1">
            <a:spLocks noChangeArrowheads="1"/>
          </p:cNvSpPr>
          <p:nvPr/>
        </p:nvSpPr>
        <p:spPr bwMode="auto">
          <a:xfrm flipH="1">
            <a:off x="7638646" y="3782638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6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53" name="TextBox 161"/>
          <p:cNvSpPr txBox="1">
            <a:spLocks noChangeArrowheads="1"/>
          </p:cNvSpPr>
          <p:nvPr/>
        </p:nvSpPr>
        <p:spPr bwMode="auto">
          <a:xfrm flipH="1">
            <a:off x="7158330" y="3210236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7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54" name="TextBox 161"/>
          <p:cNvSpPr txBox="1">
            <a:spLocks noChangeArrowheads="1"/>
          </p:cNvSpPr>
          <p:nvPr/>
        </p:nvSpPr>
        <p:spPr bwMode="auto">
          <a:xfrm flipH="1">
            <a:off x="7690571" y="2679143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8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55" name="TextBox 161"/>
          <p:cNvSpPr txBox="1">
            <a:spLocks noChangeArrowheads="1"/>
          </p:cNvSpPr>
          <p:nvPr/>
        </p:nvSpPr>
        <p:spPr bwMode="auto">
          <a:xfrm flipH="1">
            <a:off x="6775375" y="2047732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1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56" name="TextBox 161"/>
          <p:cNvSpPr txBox="1">
            <a:spLocks noChangeArrowheads="1"/>
          </p:cNvSpPr>
          <p:nvPr/>
        </p:nvSpPr>
        <p:spPr bwMode="auto">
          <a:xfrm flipH="1">
            <a:off x="5716959" y="1564680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2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57" name="TextBox 161"/>
          <p:cNvSpPr txBox="1">
            <a:spLocks noChangeArrowheads="1"/>
          </p:cNvSpPr>
          <p:nvPr/>
        </p:nvSpPr>
        <p:spPr bwMode="auto">
          <a:xfrm flipH="1">
            <a:off x="4477223" y="1034515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5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58" name="TextBox 161"/>
          <p:cNvSpPr txBox="1">
            <a:spLocks noChangeArrowheads="1"/>
          </p:cNvSpPr>
          <p:nvPr/>
        </p:nvSpPr>
        <p:spPr bwMode="auto">
          <a:xfrm flipH="1">
            <a:off x="2781368" y="1028615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 dirty="0">
                <a:solidFill>
                  <a:prstClr val="black"/>
                </a:solidFill>
              </a:rPr>
              <a:t>a</a:t>
            </a:r>
            <a:r>
              <a:rPr lang="en-GB" sz="1600" b="1" baseline="-18000" dirty="0">
                <a:solidFill>
                  <a:prstClr val="black"/>
                </a:solidFill>
              </a:rPr>
              <a:t>5</a:t>
            </a:r>
            <a:endParaRPr lang="en-US" sz="1600" b="1" baseline="-18000" dirty="0">
              <a:solidFill>
                <a:prstClr val="black"/>
              </a:solidFill>
            </a:endParaRPr>
          </a:p>
        </p:txBody>
      </p:sp>
      <p:sp>
        <p:nvSpPr>
          <p:cNvPr id="359" name="TextBox 161"/>
          <p:cNvSpPr txBox="1">
            <a:spLocks noChangeArrowheads="1"/>
          </p:cNvSpPr>
          <p:nvPr/>
        </p:nvSpPr>
        <p:spPr bwMode="auto">
          <a:xfrm flipH="1">
            <a:off x="4478490" y="1546976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2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60" name="TextBox 161"/>
          <p:cNvSpPr txBox="1">
            <a:spLocks noChangeArrowheads="1"/>
          </p:cNvSpPr>
          <p:nvPr/>
        </p:nvSpPr>
        <p:spPr bwMode="auto">
          <a:xfrm flipH="1">
            <a:off x="5795270" y="2059534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1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61" name="TextBox 161"/>
          <p:cNvSpPr txBox="1">
            <a:spLocks noChangeArrowheads="1"/>
          </p:cNvSpPr>
          <p:nvPr/>
        </p:nvSpPr>
        <p:spPr bwMode="auto">
          <a:xfrm flipH="1">
            <a:off x="6989570" y="2667340"/>
            <a:ext cx="285594" cy="228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GB" sz="1200" b="1">
                <a:solidFill>
                  <a:prstClr val="black"/>
                </a:solidFill>
              </a:rPr>
              <a:t>a</a:t>
            </a:r>
            <a:r>
              <a:rPr lang="en-GB" sz="1600" b="1" baseline="-18000">
                <a:solidFill>
                  <a:prstClr val="black"/>
                </a:solidFill>
              </a:rPr>
              <a:t>8</a:t>
            </a:r>
            <a:endParaRPr lang="en-US" sz="1600" b="1" baseline="-18000">
              <a:solidFill>
                <a:prstClr val="black"/>
              </a:solidFill>
            </a:endParaRPr>
          </a:p>
        </p:txBody>
      </p:sp>
      <p:sp>
        <p:nvSpPr>
          <p:cNvPr id="362" name="TextBox 241"/>
          <p:cNvSpPr txBox="1">
            <a:spLocks noChangeArrowheads="1"/>
          </p:cNvSpPr>
          <p:nvPr/>
        </p:nvSpPr>
        <p:spPr bwMode="auto">
          <a:xfrm>
            <a:off x="6536114" y="4413706"/>
            <a:ext cx="8191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F89006"/>
                </a:solidFill>
                <a:latin typeface="Arial Narrow" pitchFamily="34" charset="0"/>
              </a:rPr>
              <a:t>(</a:t>
            </a:r>
            <a:r>
              <a:rPr lang="en-GB" sz="1300" b="1" dirty="0" smtClean="0">
                <a:solidFill>
                  <a:srgbClr val="F89006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 smtClean="0">
                <a:solidFill>
                  <a:srgbClr val="F89006"/>
                </a:solidFill>
                <a:latin typeface="Arial Narrow" pitchFamily="34" charset="0"/>
              </a:rPr>
              <a:t>13</a:t>
            </a:r>
            <a:r>
              <a:rPr lang="en-GB" sz="1400" b="1" dirty="0" smtClean="0">
                <a:solidFill>
                  <a:srgbClr val="F89006"/>
                </a:solidFill>
                <a:latin typeface="Arial Narrow" pitchFamily="34" charset="0"/>
              </a:rPr>
              <a:t>*,</a:t>
            </a:r>
            <a:r>
              <a:rPr lang="en-GB" sz="1300" b="1" dirty="0" smtClean="0">
                <a:solidFill>
                  <a:srgbClr val="F89006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 smtClean="0">
                <a:solidFill>
                  <a:srgbClr val="F89006"/>
                </a:solidFill>
                <a:latin typeface="Arial Narrow" pitchFamily="34" charset="0"/>
              </a:rPr>
              <a:t>13</a:t>
            </a:r>
            <a:r>
              <a:rPr lang="en-GB" sz="1400" b="1" dirty="0" smtClean="0">
                <a:solidFill>
                  <a:srgbClr val="F89006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F89006"/>
              </a:solidFill>
              <a:latin typeface="Arial Narrow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806684" y="4862506"/>
            <a:ext cx="7731525" cy="1752269"/>
            <a:chOff x="863834" y="4862506"/>
            <a:chExt cx="7731525" cy="1752269"/>
          </a:xfrm>
        </p:grpSpPr>
        <p:sp>
          <p:nvSpPr>
            <p:cNvPr id="3074" name="TextBox 236"/>
            <p:cNvSpPr txBox="1">
              <a:spLocks noChangeArrowheads="1"/>
            </p:cNvSpPr>
            <p:nvPr/>
          </p:nvSpPr>
          <p:spPr bwMode="auto">
            <a:xfrm>
              <a:off x="4399793" y="6261686"/>
              <a:ext cx="434709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en-GB" sz="2100" i="1" dirty="0">
                  <a:solidFill>
                    <a:prstClr val="black"/>
                  </a:solidFill>
                  <a:cs typeface="Arial" charset="0"/>
                </a:rPr>
                <a:t>L</a:t>
              </a:r>
              <a:r>
                <a:rPr lang="en-GB" sz="2100" i="1" baseline="-25000" dirty="0">
                  <a:solidFill>
                    <a:prstClr val="black"/>
                  </a:solidFill>
                  <a:cs typeface="Arial" charset="0"/>
                </a:rPr>
                <a:t>3</a:t>
              </a:r>
              <a:endParaRPr lang="en-US" sz="2100" i="1" baseline="-25000" dirty="0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3075" name="TextBox 237"/>
            <p:cNvSpPr txBox="1">
              <a:spLocks noChangeArrowheads="1"/>
            </p:cNvSpPr>
            <p:nvPr/>
          </p:nvSpPr>
          <p:spPr bwMode="auto">
            <a:xfrm>
              <a:off x="6083399" y="6250623"/>
              <a:ext cx="481918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en-GB" sz="2100" i="1" dirty="0">
                  <a:solidFill>
                    <a:prstClr val="black"/>
                  </a:solidFill>
                  <a:cs typeface="Arial" charset="0"/>
                </a:rPr>
                <a:t>L</a:t>
              </a:r>
              <a:r>
                <a:rPr lang="en-GB" sz="2100" i="1" baseline="-25000" dirty="0">
                  <a:solidFill>
                    <a:prstClr val="black"/>
                  </a:solidFill>
                  <a:cs typeface="Arial" charset="0"/>
                </a:rPr>
                <a:t>4</a:t>
              </a:r>
              <a:endParaRPr lang="en-US" sz="2100" i="1" baseline="-25000" dirty="0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3076" name="TextBox 238"/>
            <p:cNvSpPr txBox="1">
              <a:spLocks noChangeArrowheads="1"/>
            </p:cNvSpPr>
            <p:nvPr/>
          </p:nvSpPr>
          <p:spPr bwMode="auto">
            <a:xfrm>
              <a:off x="7874222" y="5854323"/>
              <a:ext cx="493720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en-GB" sz="2100" i="1" dirty="0">
                  <a:solidFill>
                    <a:prstClr val="black"/>
                  </a:solidFill>
                  <a:cs typeface="Arial" charset="0"/>
                </a:rPr>
                <a:t>L</a:t>
              </a:r>
              <a:r>
                <a:rPr lang="en-GB" sz="2100" i="1" baseline="-25000" dirty="0">
                  <a:solidFill>
                    <a:prstClr val="black"/>
                  </a:solidFill>
                  <a:cs typeface="Arial" charset="0"/>
                </a:rPr>
                <a:t>5</a:t>
              </a:r>
              <a:endParaRPr lang="en-US" sz="2100" i="1" baseline="-25000" dirty="0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289" name="Rounded Rectangle 288"/>
            <p:cNvSpPr/>
            <p:nvPr/>
          </p:nvSpPr>
          <p:spPr>
            <a:xfrm>
              <a:off x="863834" y="4862506"/>
              <a:ext cx="882968" cy="1378249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0" name="Rounded Rectangle 289"/>
            <p:cNvSpPr/>
            <p:nvPr/>
          </p:nvSpPr>
          <p:spPr>
            <a:xfrm>
              <a:off x="2478232" y="4862507"/>
              <a:ext cx="927339" cy="1404448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1" name="Rounded Rectangle 290"/>
            <p:cNvSpPr/>
            <p:nvPr/>
          </p:nvSpPr>
          <p:spPr>
            <a:xfrm>
              <a:off x="4142685" y="5167161"/>
              <a:ext cx="969491" cy="1083461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2" name="Rounded Rectangle 291"/>
            <p:cNvSpPr/>
            <p:nvPr/>
          </p:nvSpPr>
          <p:spPr>
            <a:xfrm>
              <a:off x="5876081" y="5167162"/>
              <a:ext cx="971709" cy="1062188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500">
                <a:solidFill>
                  <a:prstClr val="white"/>
                </a:solidFill>
              </a:endParaRPr>
            </a:p>
          </p:txBody>
        </p:sp>
        <p:sp>
          <p:nvSpPr>
            <p:cNvPr id="293" name="Rounded Rectangle 292"/>
            <p:cNvSpPr/>
            <p:nvPr/>
          </p:nvSpPr>
          <p:spPr>
            <a:xfrm>
              <a:off x="7620000" y="5369386"/>
              <a:ext cx="975359" cy="460281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500">
                <a:solidFill>
                  <a:prstClr val="white"/>
                </a:solidFill>
              </a:endParaRPr>
            </a:p>
          </p:txBody>
        </p:sp>
        <p:sp>
          <p:nvSpPr>
            <p:cNvPr id="161" name="Right Arrow 160"/>
            <p:cNvSpPr/>
            <p:nvPr/>
          </p:nvSpPr>
          <p:spPr>
            <a:xfrm>
              <a:off x="1866900" y="5383156"/>
              <a:ext cx="499622" cy="458314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500">
                <a:solidFill>
                  <a:prstClr val="white"/>
                </a:solidFill>
              </a:endParaRPr>
            </a:p>
          </p:txBody>
        </p:sp>
        <p:sp>
          <p:nvSpPr>
            <p:cNvPr id="162" name="Right Arrow 161"/>
            <p:cNvSpPr/>
            <p:nvPr/>
          </p:nvSpPr>
          <p:spPr>
            <a:xfrm>
              <a:off x="3535819" y="5379222"/>
              <a:ext cx="501589" cy="458314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500">
                <a:solidFill>
                  <a:prstClr val="white"/>
                </a:solidFill>
              </a:endParaRPr>
            </a:p>
          </p:txBody>
        </p:sp>
        <p:sp>
          <p:nvSpPr>
            <p:cNvPr id="163" name="Right Arrow 162"/>
            <p:cNvSpPr/>
            <p:nvPr/>
          </p:nvSpPr>
          <p:spPr>
            <a:xfrm>
              <a:off x="5261037" y="5387090"/>
              <a:ext cx="501588" cy="458314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500">
                <a:solidFill>
                  <a:prstClr val="white"/>
                </a:solidFill>
              </a:endParaRPr>
            </a:p>
          </p:txBody>
        </p:sp>
        <p:sp>
          <p:nvSpPr>
            <p:cNvPr id="164" name="Right Arrow 163"/>
            <p:cNvSpPr/>
            <p:nvPr/>
          </p:nvSpPr>
          <p:spPr>
            <a:xfrm>
              <a:off x="6981825" y="5371354"/>
              <a:ext cx="501588" cy="458314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500">
                <a:solidFill>
                  <a:prstClr val="white"/>
                </a:solidFill>
              </a:endParaRPr>
            </a:p>
          </p:txBody>
        </p:sp>
        <p:sp>
          <p:nvSpPr>
            <p:cNvPr id="3208" name="TextBox 233"/>
            <p:cNvSpPr txBox="1">
              <a:spLocks noChangeArrowheads="1"/>
            </p:cNvSpPr>
            <p:nvPr/>
          </p:nvSpPr>
          <p:spPr bwMode="auto">
            <a:xfrm>
              <a:off x="1075583" y="6291609"/>
              <a:ext cx="411105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en-GB" sz="2100" i="1" dirty="0">
                  <a:solidFill>
                    <a:prstClr val="black"/>
                  </a:solidFill>
                  <a:cs typeface="Arial" charset="0"/>
                </a:rPr>
                <a:t>L</a:t>
              </a:r>
              <a:r>
                <a:rPr lang="en-GB" sz="2100" i="1" baseline="-25000" dirty="0">
                  <a:solidFill>
                    <a:prstClr val="black"/>
                  </a:solidFill>
                  <a:cs typeface="Arial" charset="0"/>
                </a:rPr>
                <a:t>1</a:t>
              </a:r>
              <a:endParaRPr lang="en-US" sz="2100" i="1" baseline="-25000" dirty="0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3209" name="TextBox 234"/>
            <p:cNvSpPr txBox="1">
              <a:spLocks noChangeArrowheads="1"/>
            </p:cNvSpPr>
            <p:nvPr/>
          </p:nvSpPr>
          <p:spPr bwMode="auto">
            <a:xfrm>
              <a:off x="2726543" y="6291610"/>
              <a:ext cx="399303" cy="32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>
                <a:defRPr/>
              </a:pPr>
              <a:r>
                <a:rPr lang="en-GB" sz="2100" i="1" dirty="0">
                  <a:solidFill>
                    <a:prstClr val="black"/>
                  </a:solidFill>
                  <a:cs typeface="Arial" charset="0"/>
                </a:rPr>
                <a:t>L</a:t>
              </a:r>
              <a:r>
                <a:rPr lang="en-GB" sz="2100" i="1" baseline="-25000" dirty="0">
                  <a:solidFill>
                    <a:prstClr val="black"/>
                  </a:solidFill>
                  <a:cs typeface="Arial" charset="0"/>
                </a:rPr>
                <a:t>2</a:t>
              </a:r>
              <a:endParaRPr lang="en-US" sz="2100" i="1" baseline="-25000" dirty="0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363" name="TextBox 173"/>
            <p:cNvSpPr txBox="1">
              <a:spLocks noChangeArrowheads="1"/>
            </p:cNvSpPr>
            <p:nvPr/>
          </p:nvSpPr>
          <p:spPr bwMode="auto">
            <a:xfrm>
              <a:off x="952500" y="4992618"/>
              <a:ext cx="70051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1400" b="1" dirty="0">
                  <a:solidFill>
                    <a:srgbClr val="0070C0"/>
                  </a:solidFill>
                  <a:latin typeface="Arial Narrow" pitchFamily="34" charset="0"/>
                </a:rPr>
                <a:t>(</a:t>
              </a:r>
              <a:r>
                <a:rPr lang="en-GB" sz="1300" b="1" dirty="0">
                  <a:solidFill>
                    <a:srgbClr val="0070C0"/>
                  </a:solidFill>
                  <a:latin typeface="Lucida Calligraphy" pitchFamily="66" charset="0"/>
                </a:rPr>
                <a:t>P</a:t>
              </a:r>
              <a:r>
                <a:rPr lang="en-GB" sz="1700" b="1" baseline="-25000" dirty="0">
                  <a:solidFill>
                    <a:srgbClr val="0070C0"/>
                  </a:solidFill>
                  <a:latin typeface="Arial Narrow" pitchFamily="34" charset="0"/>
                </a:rPr>
                <a:t>1</a:t>
              </a:r>
              <a:r>
                <a:rPr lang="en-GB" sz="1400" b="1" dirty="0">
                  <a:solidFill>
                    <a:srgbClr val="0070C0"/>
                  </a:solidFill>
                  <a:latin typeface="Arial Narrow" pitchFamily="34" charset="0"/>
                </a:rPr>
                <a:t>*,</a:t>
              </a:r>
              <a:r>
                <a:rPr lang="en-GB" sz="1300" b="1" dirty="0">
                  <a:solidFill>
                    <a:srgbClr val="0070C0"/>
                  </a:solidFill>
                  <a:latin typeface="Lucida Calligraphy" pitchFamily="66" charset="0"/>
                </a:rPr>
                <a:t>N</a:t>
              </a:r>
              <a:r>
                <a:rPr lang="en-GB" sz="1700" b="1" baseline="-25000" dirty="0">
                  <a:solidFill>
                    <a:srgbClr val="0070C0"/>
                  </a:solidFill>
                  <a:latin typeface="Arial Narrow" pitchFamily="34" charset="0"/>
                </a:rPr>
                <a:t>1</a:t>
              </a:r>
              <a:r>
                <a:rPr lang="en-GB" sz="1400" b="1" dirty="0">
                  <a:solidFill>
                    <a:srgbClr val="0070C0"/>
                  </a:solidFill>
                  <a:latin typeface="Arial Narrow" pitchFamily="34" charset="0"/>
                </a:rPr>
                <a:t>*)</a:t>
              </a:r>
              <a:endParaRPr lang="en-US" sz="1400" b="1" dirty="0">
                <a:solidFill>
                  <a:srgbClr val="0070C0"/>
                </a:solidFill>
                <a:latin typeface="Arial Narrow" pitchFamily="34" charset="0"/>
              </a:endParaRPr>
            </a:p>
          </p:txBody>
        </p:sp>
        <p:sp>
          <p:nvSpPr>
            <p:cNvPr id="364" name="TextBox 174"/>
            <p:cNvSpPr txBox="1">
              <a:spLocks noChangeArrowheads="1"/>
            </p:cNvSpPr>
            <p:nvPr/>
          </p:nvSpPr>
          <p:spPr bwMode="auto">
            <a:xfrm>
              <a:off x="953892" y="5301732"/>
              <a:ext cx="697307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1400" b="1" dirty="0">
                  <a:solidFill>
                    <a:srgbClr val="0070C0"/>
                  </a:solidFill>
                  <a:latin typeface="Arial Narrow" pitchFamily="34" charset="0"/>
                </a:rPr>
                <a:t>(</a:t>
              </a:r>
              <a:r>
                <a:rPr lang="en-GB" sz="1300" b="1" dirty="0">
                  <a:solidFill>
                    <a:srgbClr val="0070C0"/>
                  </a:solidFill>
                  <a:latin typeface="Lucida Calligraphy" pitchFamily="66" charset="0"/>
                </a:rPr>
                <a:t>P</a:t>
              </a:r>
              <a:r>
                <a:rPr lang="en-GB" sz="1700" b="1" baseline="-25000" dirty="0">
                  <a:solidFill>
                    <a:srgbClr val="0070C0"/>
                  </a:solidFill>
                  <a:latin typeface="Arial Narrow" pitchFamily="34" charset="0"/>
                </a:rPr>
                <a:t>2</a:t>
              </a:r>
              <a:r>
                <a:rPr lang="en-GB" sz="1400" b="1" dirty="0" smtClean="0">
                  <a:solidFill>
                    <a:srgbClr val="0070C0"/>
                  </a:solidFill>
                  <a:latin typeface="Arial Narrow" pitchFamily="34" charset="0"/>
                </a:rPr>
                <a:t>*,</a:t>
              </a:r>
              <a:r>
                <a:rPr lang="en-GB" sz="1300" b="1" dirty="0" smtClean="0">
                  <a:solidFill>
                    <a:srgbClr val="0070C0"/>
                  </a:solidFill>
                  <a:latin typeface="Lucida Calligraphy" pitchFamily="66" charset="0"/>
                </a:rPr>
                <a:t>N</a:t>
              </a:r>
              <a:r>
                <a:rPr lang="en-GB" sz="1700" b="1" baseline="-25000" dirty="0" smtClean="0">
                  <a:solidFill>
                    <a:srgbClr val="0070C0"/>
                  </a:solidFill>
                  <a:latin typeface="Arial Narrow" pitchFamily="34" charset="0"/>
                </a:rPr>
                <a:t>2</a:t>
              </a:r>
              <a:r>
                <a:rPr lang="en-GB" sz="1400" b="1" dirty="0">
                  <a:solidFill>
                    <a:srgbClr val="0070C0"/>
                  </a:solidFill>
                  <a:latin typeface="Arial Narrow" pitchFamily="34" charset="0"/>
                </a:rPr>
                <a:t>*)</a:t>
              </a:r>
              <a:endParaRPr lang="en-US" sz="1400" b="1" dirty="0">
                <a:solidFill>
                  <a:srgbClr val="0070C0"/>
                </a:solidFill>
                <a:latin typeface="Arial Narrow" pitchFamily="34" charset="0"/>
              </a:endParaRPr>
            </a:p>
          </p:txBody>
        </p:sp>
        <p:sp>
          <p:nvSpPr>
            <p:cNvPr id="365" name="TextBox 175"/>
            <p:cNvSpPr txBox="1">
              <a:spLocks noChangeArrowheads="1"/>
            </p:cNvSpPr>
            <p:nvPr/>
          </p:nvSpPr>
          <p:spPr bwMode="auto">
            <a:xfrm>
              <a:off x="948678" y="5617904"/>
              <a:ext cx="697307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1400" b="1" dirty="0">
                  <a:solidFill>
                    <a:srgbClr val="0070C0"/>
                  </a:solidFill>
                  <a:latin typeface="Arial Narrow" pitchFamily="34" charset="0"/>
                </a:rPr>
                <a:t>(</a:t>
              </a:r>
              <a:r>
                <a:rPr lang="en-GB" sz="1300" b="1" dirty="0">
                  <a:solidFill>
                    <a:srgbClr val="0070C0"/>
                  </a:solidFill>
                  <a:latin typeface="Lucida Calligraphy" pitchFamily="66" charset="0"/>
                </a:rPr>
                <a:t>P</a:t>
              </a:r>
              <a:r>
                <a:rPr lang="en-GB" sz="1700" b="1" baseline="-25000" dirty="0">
                  <a:solidFill>
                    <a:srgbClr val="0070C0"/>
                  </a:solidFill>
                  <a:latin typeface="Arial Narrow" pitchFamily="34" charset="0"/>
                </a:rPr>
                <a:t>3</a:t>
              </a:r>
              <a:r>
                <a:rPr lang="en-GB" sz="1400" b="1" dirty="0" smtClean="0">
                  <a:solidFill>
                    <a:srgbClr val="0070C0"/>
                  </a:solidFill>
                  <a:latin typeface="Arial Narrow" pitchFamily="34" charset="0"/>
                </a:rPr>
                <a:t>*,</a:t>
              </a:r>
              <a:r>
                <a:rPr lang="en-GB" sz="1300" b="1" dirty="0" smtClean="0">
                  <a:solidFill>
                    <a:srgbClr val="0070C0"/>
                  </a:solidFill>
                  <a:latin typeface="Lucida Calligraphy" pitchFamily="66" charset="0"/>
                </a:rPr>
                <a:t>N</a:t>
              </a:r>
              <a:r>
                <a:rPr lang="en-GB" sz="1700" b="1" baseline="-25000" dirty="0" smtClean="0">
                  <a:solidFill>
                    <a:srgbClr val="0070C0"/>
                  </a:solidFill>
                  <a:latin typeface="Arial Narrow" pitchFamily="34" charset="0"/>
                </a:rPr>
                <a:t>3</a:t>
              </a:r>
              <a:r>
                <a:rPr lang="en-GB" sz="1400" b="1" dirty="0">
                  <a:solidFill>
                    <a:srgbClr val="0070C0"/>
                  </a:solidFill>
                  <a:latin typeface="Arial Narrow" pitchFamily="34" charset="0"/>
                </a:rPr>
                <a:t>*)</a:t>
              </a:r>
              <a:endParaRPr lang="en-US" sz="1400" b="1" dirty="0">
                <a:solidFill>
                  <a:srgbClr val="0070C0"/>
                </a:solidFill>
                <a:latin typeface="Arial Narrow" pitchFamily="34" charset="0"/>
              </a:endParaRPr>
            </a:p>
          </p:txBody>
        </p:sp>
        <p:sp>
          <p:nvSpPr>
            <p:cNvPr id="366" name="TextBox 176"/>
            <p:cNvSpPr txBox="1">
              <a:spLocks noChangeArrowheads="1"/>
            </p:cNvSpPr>
            <p:nvPr/>
          </p:nvSpPr>
          <p:spPr bwMode="auto">
            <a:xfrm>
              <a:off x="949187" y="5943085"/>
              <a:ext cx="697307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1400" b="1" dirty="0">
                  <a:solidFill>
                    <a:srgbClr val="0070C0"/>
                  </a:solidFill>
                  <a:latin typeface="Arial Narrow" pitchFamily="34" charset="0"/>
                </a:rPr>
                <a:t>(</a:t>
              </a:r>
              <a:r>
                <a:rPr lang="en-GB" sz="1300" b="1" dirty="0">
                  <a:solidFill>
                    <a:srgbClr val="0070C0"/>
                  </a:solidFill>
                  <a:latin typeface="Lucida Calligraphy" pitchFamily="66" charset="0"/>
                </a:rPr>
                <a:t>P</a:t>
              </a:r>
              <a:r>
                <a:rPr lang="en-GB" sz="1700" b="1" baseline="-25000" dirty="0">
                  <a:solidFill>
                    <a:srgbClr val="0070C0"/>
                  </a:solidFill>
                  <a:latin typeface="Arial Narrow" pitchFamily="34" charset="0"/>
                </a:rPr>
                <a:t>4</a:t>
              </a:r>
              <a:r>
                <a:rPr lang="en-GB" sz="1400" b="1" dirty="0" smtClean="0">
                  <a:solidFill>
                    <a:srgbClr val="0070C0"/>
                  </a:solidFill>
                  <a:latin typeface="Arial Narrow" pitchFamily="34" charset="0"/>
                </a:rPr>
                <a:t>*,</a:t>
              </a:r>
              <a:r>
                <a:rPr lang="en-GB" sz="1300" b="1" dirty="0" smtClean="0">
                  <a:solidFill>
                    <a:srgbClr val="0070C0"/>
                  </a:solidFill>
                  <a:latin typeface="Lucida Calligraphy" pitchFamily="66" charset="0"/>
                </a:rPr>
                <a:t>N</a:t>
              </a:r>
              <a:r>
                <a:rPr lang="en-GB" sz="1700" b="1" baseline="-25000" dirty="0" smtClean="0">
                  <a:solidFill>
                    <a:srgbClr val="0070C0"/>
                  </a:solidFill>
                  <a:latin typeface="Arial Narrow" pitchFamily="34" charset="0"/>
                </a:rPr>
                <a:t>4</a:t>
              </a:r>
              <a:r>
                <a:rPr lang="en-GB" sz="1400" b="1" dirty="0">
                  <a:solidFill>
                    <a:srgbClr val="0070C0"/>
                  </a:solidFill>
                  <a:latin typeface="Arial Narrow" pitchFamily="34" charset="0"/>
                </a:rPr>
                <a:t>*)</a:t>
              </a:r>
              <a:endParaRPr lang="en-US" sz="1400" b="1" dirty="0">
                <a:solidFill>
                  <a:srgbClr val="0070C0"/>
                </a:solidFill>
                <a:latin typeface="Arial Narrow" pitchFamily="34" charset="0"/>
              </a:endParaRPr>
            </a:p>
          </p:txBody>
        </p:sp>
        <p:sp>
          <p:nvSpPr>
            <p:cNvPr id="368" name="TextBox 178"/>
            <p:cNvSpPr txBox="1">
              <a:spLocks noChangeArrowheads="1"/>
            </p:cNvSpPr>
            <p:nvPr/>
          </p:nvSpPr>
          <p:spPr bwMode="auto">
            <a:xfrm>
              <a:off x="2607961" y="5287605"/>
              <a:ext cx="687689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1400" b="1" dirty="0">
                  <a:solidFill>
                    <a:srgbClr val="FF0000"/>
                  </a:solidFill>
                  <a:latin typeface="Arial Narrow" pitchFamily="34" charset="0"/>
                </a:rPr>
                <a:t>(</a:t>
              </a:r>
              <a:r>
                <a:rPr lang="en-GB" sz="1300" b="1" dirty="0">
                  <a:solidFill>
                    <a:srgbClr val="FF0000"/>
                  </a:solidFill>
                  <a:latin typeface="Lucida Calligraphy" pitchFamily="66" charset="0"/>
                </a:rPr>
                <a:t>P</a:t>
              </a:r>
              <a:r>
                <a:rPr lang="en-GB" sz="1700" b="1" baseline="-25000" dirty="0">
                  <a:solidFill>
                    <a:srgbClr val="FF0000"/>
                  </a:solidFill>
                  <a:latin typeface="Arial Narrow" pitchFamily="34" charset="0"/>
                </a:rPr>
                <a:t>6</a:t>
              </a:r>
              <a:r>
                <a:rPr lang="en-GB" sz="1400" b="1" dirty="0">
                  <a:solidFill>
                    <a:srgbClr val="FF0000"/>
                  </a:solidFill>
                  <a:latin typeface="Arial Narrow" pitchFamily="34" charset="0"/>
                </a:rPr>
                <a:t>*,</a:t>
              </a:r>
              <a:r>
                <a:rPr lang="en-GB" sz="1300" b="1" dirty="0">
                  <a:solidFill>
                    <a:srgbClr val="FF0000"/>
                  </a:solidFill>
                  <a:latin typeface="Lucida Calligraphy" pitchFamily="66" charset="0"/>
                </a:rPr>
                <a:t>N</a:t>
              </a:r>
              <a:r>
                <a:rPr lang="en-GB" sz="1700" b="1" baseline="-25000" dirty="0">
                  <a:solidFill>
                    <a:srgbClr val="FF0000"/>
                  </a:solidFill>
                  <a:latin typeface="Arial Narrow" pitchFamily="34" charset="0"/>
                </a:rPr>
                <a:t>6</a:t>
              </a:r>
              <a:r>
                <a:rPr lang="en-GB" sz="1400" b="1" dirty="0">
                  <a:solidFill>
                    <a:srgbClr val="FF0000"/>
                  </a:solidFill>
                  <a:latin typeface="Arial Narrow" pitchFamily="34" charset="0"/>
                </a:rPr>
                <a:t>*)</a:t>
              </a:r>
              <a:endParaRPr lang="en-US" sz="1400" b="1" dirty="0">
                <a:solidFill>
                  <a:srgbClr val="FF0000"/>
                </a:solidFill>
                <a:latin typeface="Arial Narrow" pitchFamily="34" charset="0"/>
              </a:endParaRPr>
            </a:p>
          </p:txBody>
        </p:sp>
        <p:sp>
          <p:nvSpPr>
            <p:cNvPr id="369" name="TextBox 179"/>
            <p:cNvSpPr txBox="1">
              <a:spLocks noChangeArrowheads="1"/>
            </p:cNvSpPr>
            <p:nvPr/>
          </p:nvSpPr>
          <p:spPr bwMode="auto">
            <a:xfrm>
              <a:off x="2614187" y="5599035"/>
              <a:ext cx="700513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1400" b="1" dirty="0">
                  <a:solidFill>
                    <a:srgbClr val="FF0000"/>
                  </a:solidFill>
                  <a:latin typeface="Arial Narrow" pitchFamily="34" charset="0"/>
                </a:rPr>
                <a:t>(</a:t>
              </a:r>
              <a:r>
                <a:rPr lang="en-GB" sz="1300" b="1" dirty="0">
                  <a:solidFill>
                    <a:srgbClr val="FF0000"/>
                  </a:solidFill>
                  <a:latin typeface="Lucida Calligraphy" pitchFamily="66" charset="0"/>
                </a:rPr>
                <a:t>P</a:t>
              </a:r>
              <a:r>
                <a:rPr lang="en-GB" sz="1700" b="1" baseline="-25000" dirty="0">
                  <a:solidFill>
                    <a:srgbClr val="FF0000"/>
                  </a:solidFill>
                  <a:latin typeface="Arial Narrow" pitchFamily="34" charset="0"/>
                </a:rPr>
                <a:t>7</a:t>
              </a:r>
              <a:r>
                <a:rPr lang="en-GB" sz="1400" b="1" dirty="0">
                  <a:solidFill>
                    <a:srgbClr val="FF0000"/>
                  </a:solidFill>
                  <a:latin typeface="Arial Narrow" pitchFamily="34" charset="0"/>
                </a:rPr>
                <a:t>*,</a:t>
              </a:r>
              <a:r>
                <a:rPr lang="en-GB" sz="1300" b="1" dirty="0">
                  <a:solidFill>
                    <a:srgbClr val="FF0000"/>
                  </a:solidFill>
                  <a:latin typeface="Lucida Calligraphy" pitchFamily="66" charset="0"/>
                </a:rPr>
                <a:t>N</a:t>
              </a:r>
              <a:r>
                <a:rPr lang="en-GB" sz="1700" b="1" baseline="-25000" dirty="0">
                  <a:solidFill>
                    <a:srgbClr val="FF0000"/>
                  </a:solidFill>
                  <a:latin typeface="Arial Narrow" pitchFamily="34" charset="0"/>
                </a:rPr>
                <a:t>7</a:t>
              </a:r>
              <a:r>
                <a:rPr lang="en-GB" sz="1400" b="1" dirty="0">
                  <a:solidFill>
                    <a:srgbClr val="FF0000"/>
                  </a:solidFill>
                  <a:latin typeface="Arial Narrow" pitchFamily="34" charset="0"/>
                </a:rPr>
                <a:t>*)</a:t>
              </a:r>
              <a:endParaRPr lang="en-US" sz="1400" b="1" dirty="0">
                <a:solidFill>
                  <a:srgbClr val="FF0000"/>
                </a:solidFill>
                <a:latin typeface="Arial Narrow" pitchFamily="34" charset="0"/>
              </a:endParaRPr>
            </a:p>
          </p:txBody>
        </p:sp>
        <p:sp>
          <p:nvSpPr>
            <p:cNvPr id="370" name="TextBox 180"/>
            <p:cNvSpPr txBox="1">
              <a:spLocks noChangeArrowheads="1"/>
            </p:cNvSpPr>
            <p:nvPr/>
          </p:nvSpPr>
          <p:spPr bwMode="auto">
            <a:xfrm>
              <a:off x="2628900" y="5937706"/>
              <a:ext cx="687689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1400" b="1" dirty="0">
                  <a:solidFill>
                    <a:srgbClr val="FF0000"/>
                  </a:solidFill>
                  <a:latin typeface="Arial Narrow" pitchFamily="34" charset="0"/>
                </a:rPr>
                <a:t>(</a:t>
              </a:r>
              <a:r>
                <a:rPr lang="en-GB" sz="1300" b="1" dirty="0">
                  <a:solidFill>
                    <a:srgbClr val="FF0000"/>
                  </a:solidFill>
                  <a:latin typeface="Lucida Calligraphy" pitchFamily="66" charset="0"/>
                </a:rPr>
                <a:t>P</a:t>
              </a:r>
              <a:r>
                <a:rPr lang="en-GB" sz="1700" b="1" baseline="-25000" dirty="0">
                  <a:solidFill>
                    <a:srgbClr val="FF0000"/>
                  </a:solidFill>
                  <a:latin typeface="Arial Narrow" pitchFamily="34" charset="0"/>
                </a:rPr>
                <a:t>8</a:t>
              </a:r>
              <a:r>
                <a:rPr lang="en-GB" sz="1400" b="1" dirty="0">
                  <a:solidFill>
                    <a:srgbClr val="FF0000"/>
                  </a:solidFill>
                  <a:latin typeface="Arial Narrow" pitchFamily="34" charset="0"/>
                </a:rPr>
                <a:t>*,</a:t>
              </a:r>
              <a:r>
                <a:rPr lang="en-GB" sz="1300" b="1" dirty="0">
                  <a:solidFill>
                    <a:srgbClr val="FF0000"/>
                  </a:solidFill>
                  <a:latin typeface="Lucida Calligraphy" pitchFamily="66" charset="0"/>
                </a:rPr>
                <a:t>N</a:t>
              </a:r>
              <a:r>
                <a:rPr lang="en-GB" sz="1700" b="1" baseline="-25000" dirty="0">
                  <a:solidFill>
                    <a:srgbClr val="FF0000"/>
                  </a:solidFill>
                  <a:latin typeface="Arial Narrow" pitchFamily="34" charset="0"/>
                </a:rPr>
                <a:t>8</a:t>
              </a:r>
              <a:r>
                <a:rPr lang="en-GB" sz="1400" b="1" dirty="0">
                  <a:solidFill>
                    <a:srgbClr val="FF0000"/>
                  </a:solidFill>
                  <a:latin typeface="Arial Narrow" pitchFamily="34" charset="0"/>
                </a:rPr>
                <a:t>*)</a:t>
              </a:r>
              <a:endParaRPr lang="en-US" sz="1400" b="1" dirty="0">
                <a:solidFill>
                  <a:srgbClr val="FF0000"/>
                </a:solidFill>
                <a:latin typeface="Arial Narrow" pitchFamily="34" charset="0"/>
              </a:endParaRPr>
            </a:p>
          </p:txBody>
        </p:sp>
        <p:sp>
          <p:nvSpPr>
            <p:cNvPr id="371" name="TextBox 181"/>
            <p:cNvSpPr txBox="1">
              <a:spLocks noChangeArrowheads="1"/>
            </p:cNvSpPr>
            <p:nvPr/>
          </p:nvSpPr>
          <p:spPr bwMode="auto">
            <a:xfrm>
              <a:off x="2619375" y="4983605"/>
              <a:ext cx="687689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1400" b="1" dirty="0" smtClean="0">
                  <a:solidFill>
                    <a:srgbClr val="FF0000"/>
                  </a:solidFill>
                  <a:latin typeface="Arial Narrow" pitchFamily="34" charset="0"/>
                </a:rPr>
                <a:t>(</a:t>
              </a:r>
              <a:r>
                <a:rPr lang="en-GB" sz="1300" b="1" dirty="0" smtClean="0">
                  <a:solidFill>
                    <a:srgbClr val="FF0000"/>
                  </a:solidFill>
                  <a:latin typeface="Lucida Calligraphy" pitchFamily="66" charset="0"/>
                </a:rPr>
                <a:t>P</a:t>
              </a:r>
              <a:r>
                <a:rPr lang="en-GB" sz="1700" b="1" baseline="-25000" dirty="0" smtClean="0">
                  <a:solidFill>
                    <a:srgbClr val="FF0000"/>
                  </a:solidFill>
                  <a:latin typeface="Arial Narrow" pitchFamily="34" charset="0"/>
                </a:rPr>
                <a:t>5</a:t>
              </a:r>
              <a:r>
                <a:rPr lang="en-GB" sz="1400" b="1" dirty="0" smtClean="0">
                  <a:solidFill>
                    <a:srgbClr val="FF0000"/>
                  </a:solidFill>
                  <a:latin typeface="Arial Narrow" pitchFamily="34" charset="0"/>
                </a:rPr>
                <a:t>*,</a:t>
              </a:r>
              <a:r>
                <a:rPr lang="en-GB" sz="1300" b="1" dirty="0" smtClean="0">
                  <a:solidFill>
                    <a:srgbClr val="FF0000"/>
                  </a:solidFill>
                  <a:latin typeface="Lucida Calligraphy" pitchFamily="66" charset="0"/>
                </a:rPr>
                <a:t>N</a:t>
              </a:r>
              <a:r>
                <a:rPr lang="en-GB" sz="1700" b="1" baseline="-25000" dirty="0" smtClean="0">
                  <a:solidFill>
                    <a:srgbClr val="FF0000"/>
                  </a:solidFill>
                  <a:latin typeface="Arial Narrow" pitchFamily="34" charset="0"/>
                </a:rPr>
                <a:t>5</a:t>
              </a:r>
              <a:r>
                <a:rPr lang="en-GB" sz="1400" b="1" dirty="0" smtClean="0">
                  <a:solidFill>
                    <a:srgbClr val="FF0000"/>
                  </a:solidFill>
                  <a:latin typeface="Arial Narrow" pitchFamily="34" charset="0"/>
                </a:rPr>
                <a:t>*)</a:t>
              </a:r>
              <a:endParaRPr lang="en-US" sz="1400" b="1" dirty="0">
                <a:solidFill>
                  <a:srgbClr val="FF0000"/>
                </a:solidFill>
                <a:latin typeface="Arial Narrow" pitchFamily="34" charset="0"/>
              </a:endParaRPr>
            </a:p>
          </p:txBody>
        </p:sp>
        <p:sp>
          <p:nvSpPr>
            <p:cNvPr id="372" name="TextBox 182"/>
            <p:cNvSpPr txBox="1">
              <a:spLocks noChangeArrowheads="1"/>
            </p:cNvSpPr>
            <p:nvPr/>
          </p:nvSpPr>
          <p:spPr bwMode="auto">
            <a:xfrm>
              <a:off x="4219575" y="5556939"/>
              <a:ext cx="81913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1400" b="1" dirty="0">
                  <a:solidFill>
                    <a:srgbClr val="02AE06"/>
                  </a:solidFill>
                  <a:latin typeface="Arial Narrow" pitchFamily="34" charset="0"/>
                </a:rPr>
                <a:t>(</a:t>
              </a:r>
              <a:r>
                <a:rPr lang="en-GB" sz="1300" b="1" dirty="0">
                  <a:solidFill>
                    <a:srgbClr val="02AE06"/>
                  </a:solidFill>
                  <a:latin typeface="Lucida Calligraphy" pitchFamily="66" charset="0"/>
                </a:rPr>
                <a:t>P</a:t>
              </a:r>
              <a:r>
                <a:rPr lang="en-GB" sz="1700" b="1" baseline="-25000" dirty="0">
                  <a:solidFill>
                    <a:srgbClr val="02AE06"/>
                  </a:solidFill>
                  <a:latin typeface="Arial Narrow" pitchFamily="34" charset="0"/>
                </a:rPr>
                <a:t>10</a:t>
              </a:r>
              <a:r>
                <a:rPr lang="en-GB" sz="1400" b="1" dirty="0">
                  <a:solidFill>
                    <a:srgbClr val="02AE06"/>
                  </a:solidFill>
                  <a:latin typeface="Arial Narrow" pitchFamily="34" charset="0"/>
                </a:rPr>
                <a:t>*,</a:t>
              </a:r>
              <a:r>
                <a:rPr lang="en-GB" sz="1300" b="1" dirty="0">
                  <a:solidFill>
                    <a:srgbClr val="02AE06"/>
                  </a:solidFill>
                  <a:latin typeface="Lucida Calligraphy" pitchFamily="66" charset="0"/>
                </a:rPr>
                <a:t>N</a:t>
              </a:r>
              <a:r>
                <a:rPr lang="en-GB" sz="1700" b="1" baseline="-25000" dirty="0">
                  <a:solidFill>
                    <a:srgbClr val="02AE06"/>
                  </a:solidFill>
                  <a:latin typeface="Arial Narrow" pitchFamily="34" charset="0"/>
                </a:rPr>
                <a:t>10</a:t>
              </a:r>
              <a:r>
                <a:rPr lang="en-GB" sz="1400" b="1" dirty="0">
                  <a:solidFill>
                    <a:srgbClr val="02AE06"/>
                  </a:solidFill>
                  <a:latin typeface="Arial Narrow" pitchFamily="34" charset="0"/>
                </a:rPr>
                <a:t>*)</a:t>
              </a:r>
              <a:endParaRPr lang="en-US" sz="1400" b="1" dirty="0">
                <a:solidFill>
                  <a:srgbClr val="02AE06"/>
                </a:solidFill>
                <a:latin typeface="Arial Narrow" pitchFamily="34" charset="0"/>
              </a:endParaRPr>
            </a:p>
          </p:txBody>
        </p:sp>
        <p:sp>
          <p:nvSpPr>
            <p:cNvPr id="373" name="TextBox 183"/>
            <p:cNvSpPr txBox="1">
              <a:spLocks noChangeArrowheads="1"/>
            </p:cNvSpPr>
            <p:nvPr/>
          </p:nvSpPr>
          <p:spPr bwMode="auto">
            <a:xfrm>
              <a:off x="4229278" y="5877158"/>
              <a:ext cx="828497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1400" b="1" dirty="0">
                  <a:solidFill>
                    <a:srgbClr val="02AE06"/>
                  </a:solidFill>
                  <a:latin typeface="Arial Narrow" pitchFamily="34" charset="0"/>
                </a:rPr>
                <a:t>(</a:t>
              </a:r>
              <a:r>
                <a:rPr lang="en-GB" sz="1300" b="1" dirty="0">
                  <a:solidFill>
                    <a:srgbClr val="02AE06"/>
                  </a:solidFill>
                  <a:latin typeface="Lucida Calligraphy" pitchFamily="66" charset="0"/>
                </a:rPr>
                <a:t>P</a:t>
              </a:r>
              <a:r>
                <a:rPr lang="en-GB" sz="1700" b="1" baseline="-25000" dirty="0">
                  <a:solidFill>
                    <a:srgbClr val="02AE06"/>
                  </a:solidFill>
                  <a:latin typeface="Arial Narrow" pitchFamily="34" charset="0"/>
                </a:rPr>
                <a:t>11</a:t>
              </a:r>
              <a:r>
                <a:rPr lang="en-GB" sz="1400" b="1" dirty="0">
                  <a:solidFill>
                    <a:srgbClr val="02AE06"/>
                  </a:solidFill>
                  <a:latin typeface="Arial Narrow" pitchFamily="34" charset="0"/>
                </a:rPr>
                <a:t>*,</a:t>
              </a:r>
              <a:r>
                <a:rPr lang="en-GB" sz="1300" b="1" dirty="0">
                  <a:solidFill>
                    <a:srgbClr val="02AE06"/>
                  </a:solidFill>
                  <a:latin typeface="Lucida Calligraphy" pitchFamily="66" charset="0"/>
                </a:rPr>
                <a:t>N</a:t>
              </a:r>
              <a:r>
                <a:rPr lang="en-GB" sz="1700" b="1" baseline="-25000" dirty="0">
                  <a:solidFill>
                    <a:srgbClr val="02AE06"/>
                  </a:solidFill>
                  <a:latin typeface="Arial Narrow" pitchFamily="34" charset="0"/>
                </a:rPr>
                <a:t>11</a:t>
              </a:r>
              <a:r>
                <a:rPr lang="en-GB" sz="1400" b="1" dirty="0">
                  <a:solidFill>
                    <a:srgbClr val="02AE06"/>
                  </a:solidFill>
                  <a:latin typeface="Arial Narrow" pitchFamily="34" charset="0"/>
                </a:rPr>
                <a:t>*)</a:t>
              </a:r>
              <a:endParaRPr lang="en-US" sz="1400" b="1" dirty="0">
                <a:solidFill>
                  <a:srgbClr val="02AE06"/>
                </a:solidFill>
                <a:latin typeface="Arial Narrow" pitchFamily="34" charset="0"/>
              </a:endParaRPr>
            </a:p>
          </p:txBody>
        </p:sp>
        <p:sp>
          <p:nvSpPr>
            <p:cNvPr id="374" name="TextBox 184"/>
            <p:cNvSpPr txBox="1">
              <a:spLocks noChangeArrowheads="1"/>
            </p:cNvSpPr>
            <p:nvPr/>
          </p:nvSpPr>
          <p:spPr bwMode="auto">
            <a:xfrm>
              <a:off x="4266538" y="5249793"/>
              <a:ext cx="687689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1400" b="1" dirty="0">
                  <a:solidFill>
                    <a:srgbClr val="02AE06"/>
                  </a:solidFill>
                  <a:latin typeface="Arial Narrow" pitchFamily="34" charset="0"/>
                </a:rPr>
                <a:t>(</a:t>
              </a:r>
              <a:r>
                <a:rPr lang="en-GB" sz="1300" b="1" dirty="0" smtClean="0">
                  <a:solidFill>
                    <a:srgbClr val="02AE06"/>
                  </a:solidFill>
                  <a:latin typeface="Lucida Calligraphy" pitchFamily="66" charset="0"/>
                </a:rPr>
                <a:t>P</a:t>
              </a:r>
              <a:r>
                <a:rPr lang="en-GB" sz="1700" b="1" baseline="-25000" dirty="0" smtClean="0">
                  <a:solidFill>
                    <a:srgbClr val="02AE06"/>
                  </a:solidFill>
                  <a:latin typeface="Arial Narrow" pitchFamily="34" charset="0"/>
                </a:rPr>
                <a:t>9</a:t>
              </a:r>
              <a:r>
                <a:rPr lang="en-GB" sz="1400" b="1" dirty="0" smtClean="0">
                  <a:solidFill>
                    <a:srgbClr val="02AE06"/>
                  </a:solidFill>
                  <a:latin typeface="Arial Narrow" pitchFamily="34" charset="0"/>
                </a:rPr>
                <a:t>*,</a:t>
              </a:r>
              <a:r>
                <a:rPr lang="en-GB" sz="1300" b="1" dirty="0" smtClean="0">
                  <a:solidFill>
                    <a:srgbClr val="02AE06"/>
                  </a:solidFill>
                  <a:latin typeface="Lucida Calligraphy" pitchFamily="66" charset="0"/>
                </a:rPr>
                <a:t>N</a:t>
              </a:r>
              <a:r>
                <a:rPr lang="en-GB" sz="1700" b="1" baseline="-25000" dirty="0" smtClean="0">
                  <a:solidFill>
                    <a:srgbClr val="02AE06"/>
                  </a:solidFill>
                  <a:latin typeface="Arial Narrow" pitchFamily="34" charset="0"/>
                </a:rPr>
                <a:t>9</a:t>
              </a:r>
              <a:r>
                <a:rPr lang="en-GB" sz="1400" b="1" dirty="0" smtClean="0">
                  <a:solidFill>
                    <a:srgbClr val="02AE06"/>
                  </a:solidFill>
                  <a:latin typeface="Arial Narrow" pitchFamily="34" charset="0"/>
                </a:rPr>
                <a:t>*)</a:t>
              </a:r>
              <a:endParaRPr lang="en-US" sz="1400" b="1" dirty="0">
                <a:solidFill>
                  <a:srgbClr val="02AE06"/>
                </a:solidFill>
                <a:latin typeface="Arial Narrow" pitchFamily="34" charset="0"/>
              </a:endParaRPr>
            </a:p>
          </p:txBody>
        </p:sp>
        <p:sp>
          <p:nvSpPr>
            <p:cNvPr id="376" name="TextBox 186"/>
            <p:cNvSpPr txBox="1">
              <a:spLocks noChangeArrowheads="1"/>
            </p:cNvSpPr>
            <p:nvPr/>
          </p:nvSpPr>
          <p:spPr bwMode="auto">
            <a:xfrm>
              <a:off x="5943600" y="5237028"/>
              <a:ext cx="81913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1400" b="1" dirty="0">
                  <a:solidFill>
                    <a:srgbClr val="F89006"/>
                  </a:solidFill>
                  <a:latin typeface="Arial Narrow" pitchFamily="34" charset="0"/>
                </a:rPr>
                <a:t>(</a:t>
              </a:r>
              <a:r>
                <a:rPr lang="en-GB" sz="1300" b="1" dirty="0" smtClean="0">
                  <a:solidFill>
                    <a:srgbClr val="F89006"/>
                  </a:solidFill>
                  <a:latin typeface="Lucida Calligraphy" pitchFamily="66" charset="0"/>
                </a:rPr>
                <a:t>P</a:t>
              </a:r>
              <a:r>
                <a:rPr lang="en-GB" sz="1700" b="1" baseline="-25000" dirty="0" smtClean="0">
                  <a:solidFill>
                    <a:srgbClr val="F89006"/>
                  </a:solidFill>
                  <a:latin typeface="Arial Narrow" pitchFamily="34" charset="0"/>
                </a:rPr>
                <a:t>12</a:t>
              </a:r>
              <a:r>
                <a:rPr lang="en-GB" sz="1400" b="1" dirty="0" smtClean="0">
                  <a:solidFill>
                    <a:srgbClr val="F89006"/>
                  </a:solidFill>
                  <a:latin typeface="Arial Narrow" pitchFamily="34" charset="0"/>
                </a:rPr>
                <a:t>*,</a:t>
              </a:r>
              <a:r>
                <a:rPr lang="en-GB" sz="1300" b="1" dirty="0" smtClean="0">
                  <a:solidFill>
                    <a:srgbClr val="F89006"/>
                  </a:solidFill>
                  <a:latin typeface="Lucida Calligraphy" pitchFamily="66" charset="0"/>
                </a:rPr>
                <a:t>N</a:t>
              </a:r>
              <a:r>
                <a:rPr lang="en-GB" sz="1700" b="1" baseline="-25000" dirty="0" smtClean="0">
                  <a:solidFill>
                    <a:srgbClr val="F89006"/>
                  </a:solidFill>
                  <a:latin typeface="Arial Narrow" pitchFamily="34" charset="0"/>
                </a:rPr>
                <a:t>12</a:t>
              </a:r>
              <a:r>
                <a:rPr lang="en-GB" sz="1400" b="1" dirty="0" smtClean="0">
                  <a:solidFill>
                    <a:srgbClr val="F89006"/>
                  </a:solidFill>
                  <a:latin typeface="Arial Narrow" pitchFamily="34" charset="0"/>
                </a:rPr>
                <a:t>*)</a:t>
              </a:r>
              <a:endParaRPr lang="en-US" sz="1400" b="1" dirty="0">
                <a:solidFill>
                  <a:srgbClr val="F89006"/>
                </a:solidFill>
                <a:latin typeface="Arial Narrow" pitchFamily="34" charset="0"/>
              </a:endParaRPr>
            </a:p>
          </p:txBody>
        </p:sp>
        <p:sp>
          <p:nvSpPr>
            <p:cNvPr id="377" name="TextBox 188"/>
            <p:cNvSpPr txBox="1">
              <a:spLocks noChangeArrowheads="1"/>
            </p:cNvSpPr>
            <p:nvPr/>
          </p:nvSpPr>
          <p:spPr bwMode="auto">
            <a:xfrm>
              <a:off x="5943600" y="5880574"/>
              <a:ext cx="81913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1400" b="1" dirty="0">
                  <a:solidFill>
                    <a:srgbClr val="F89006"/>
                  </a:solidFill>
                  <a:latin typeface="Arial Narrow" pitchFamily="34" charset="0"/>
                </a:rPr>
                <a:t>(</a:t>
              </a:r>
              <a:r>
                <a:rPr lang="en-GB" sz="1300" b="1" dirty="0" smtClean="0">
                  <a:solidFill>
                    <a:srgbClr val="F89006"/>
                  </a:solidFill>
                  <a:latin typeface="Lucida Calligraphy" pitchFamily="66" charset="0"/>
                </a:rPr>
                <a:t>P</a:t>
              </a:r>
              <a:r>
                <a:rPr lang="en-GB" sz="1700" b="1" baseline="-25000" dirty="0" smtClean="0">
                  <a:solidFill>
                    <a:srgbClr val="F89006"/>
                  </a:solidFill>
                  <a:latin typeface="Arial Narrow" pitchFamily="34" charset="0"/>
                </a:rPr>
                <a:t>14</a:t>
              </a:r>
              <a:r>
                <a:rPr lang="en-GB" sz="1400" b="1" dirty="0" smtClean="0">
                  <a:solidFill>
                    <a:srgbClr val="F89006"/>
                  </a:solidFill>
                  <a:latin typeface="Arial Narrow" pitchFamily="34" charset="0"/>
                </a:rPr>
                <a:t>*,</a:t>
              </a:r>
              <a:r>
                <a:rPr lang="en-GB" sz="1300" b="1" dirty="0" smtClean="0">
                  <a:solidFill>
                    <a:srgbClr val="F89006"/>
                  </a:solidFill>
                  <a:latin typeface="Lucida Calligraphy" pitchFamily="66" charset="0"/>
                </a:rPr>
                <a:t>N</a:t>
              </a:r>
              <a:r>
                <a:rPr lang="en-GB" sz="1700" b="1" baseline="-25000" dirty="0" smtClean="0">
                  <a:solidFill>
                    <a:srgbClr val="F89006"/>
                  </a:solidFill>
                  <a:latin typeface="Arial Narrow" pitchFamily="34" charset="0"/>
                </a:rPr>
                <a:t>14</a:t>
              </a:r>
              <a:r>
                <a:rPr lang="en-GB" sz="1400" b="1" dirty="0" smtClean="0">
                  <a:solidFill>
                    <a:srgbClr val="F89006"/>
                  </a:solidFill>
                  <a:latin typeface="Arial Narrow" pitchFamily="34" charset="0"/>
                </a:rPr>
                <a:t>*)</a:t>
              </a:r>
              <a:endParaRPr lang="en-US" sz="1400" b="1" dirty="0">
                <a:solidFill>
                  <a:srgbClr val="F89006"/>
                </a:solidFill>
                <a:latin typeface="Arial Narrow" pitchFamily="34" charset="0"/>
              </a:endParaRPr>
            </a:p>
          </p:txBody>
        </p:sp>
        <p:sp>
          <p:nvSpPr>
            <p:cNvPr id="378" name="TextBox 189"/>
            <p:cNvSpPr txBox="1">
              <a:spLocks noChangeArrowheads="1"/>
            </p:cNvSpPr>
            <p:nvPr/>
          </p:nvSpPr>
          <p:spPr bwMode="auto">
            <a:xfrm>
              <a:off x="7705740" y="5493295"/>
              <a:ext cx="81913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1400" b="1" dirty="0">
                  <a:solidFill>
                    <a:srgbClr val="990099"/>
                  </a:solidFill>
                  <a:latin typeface="Arial Narrow" pitchFamily="34" charset="0"/>
                </a:rPr>
                <a:t>(</a:t>
              </a:r>
              <a:r>
                <a:rPr lang="en-GB" sz="1300" b="1" dirty="0" smtClean="0">
                  <a:solidFill>
                    <a:srgbClr val="990099"/>
                  </a:solidFill>
                  <a:latin typeface="Lucida Calligraphy" pitchFamily="66" charset="0"/>
                </a:rPr>
                <a:t>P</a:t>
              </a:r>
              <a:r>
                <a:rPr lang="en-GB" sz="1700" b="1" baseline="-25000" dirty="0" smtClean="0">
                  <a:solidFill>
                    <a:srgbClr val="990099"/>
                  </a:solidFill>
                  <a:latin typeface="Arial Narrow" pitchFamily="34" charset="0"/>
                </a:rPr>
                <a:t>15</a:t>
              </a:r>
              <a:r>
                <a:rPr lang="en-GB" sz="1400" b="1" dirty="0" smtClean="0">
                  <a:solidFill>
                    <a:srgbClr val="990099"/>
                  </a:solidFill>
                  <a:latin typeface="Arial Narrow" pitchFamily="34" charset="0"/>
                </a:rPr>
                <a:t>*,</a:t>
              </a:r>
              <a:r>
                <a:rPr lang="en-GB" sz="1300" b="1" dirty="0" smtClean="0">
                  <a:solidFill>
                    <a:srgbClr val="990099"/>
                  </a:solidFill>
                  <a:latin typeface="Lucida Calligraphy" pitchFamily="66" charset="0"/>
                </a:rPr>
                <a:t>N</a:t>
              </a:r>
              <a:r>
                <a:rPr lang="en-GB" sz="1700" b="1" baseline="-25000" dirty="0" smtClean="0">
                  <a:solidFill>
                    <a:srgbClr val="990099"/>
                  </a:solidFill>
                  <a:latin typeface="Arial Narrow" pitchFamily="34" charset="0"/>
                </a:rPr>
                <a:t>15</a:t>
              </a:r>
              <a:r>
                <a:rPr lang="en-GB" sz="1400" b="1" dirty="0" smtClean="0">
                  <a:solidFill>
                    <a:srgbClr val="990099"/>
                  </a:solidFill>
                  <a:latin typeface="Arial Narrow" pitchFamily="34" charset="0"/>
                </a:rPr>
                <a:t>*)</a:t>
              </a:r>
              <a:endParaRPr lang="en-US" sz="1400" b="1" dirty="0">
                <a:solidFill>
                  <a:srgbClr val="990099"/>
                </a:solidFill>
                <a:latin typeface="Arial Narrow" pitchFamily="34" charset="0"/>
              </a:endParaRPr>
            </a:p>
          </p:txBody>
        </p:sp>
        <p:sp>
          <p:nvSpPr>
            <p:cNvPr id="379" name="TextBox 241"/>
            <p:cNvSpPr txBox="1">
              <a:spLocks noChangeArrowheads="1"/>
            </p:cNvSpPr>
            <p:nvPr/>
          </p:nvSpPr>
          <p:spPr bwMode="auto">
            <a:xfrm>
              <a:off x="5938866" y="5553225"/>
              <a:ext cx="81913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1400" b="1" dirty="0">
                  <a:solidFill>
                    <a:srgbClr val="F89006"/>
                  </a:solidFill>
                  <a:latin typeface="Arial Narrow" pitchFamily="34" charset="0"/>
                </a:rPr>
                <a:t>(</a:t>
              </a:r>
              <a:r>
                <a:rPr lang="en-GB" sz="1300" b="1" dirty="0" smtClean="0">
                  <a:solidFill>
                    <a:srgbClr val="F89006"/>
                  </a:solidFill>
                  <a:latin typeface="Lucida Calligraphy" pitchFamily="66" charset="0"/>
                </a:rPr>
                <a:t>P</a:t>
              </a:r>
              <a:r>
                <a:rPr lang="en-GB" sz="1700" b="1" baseline="-25000" dirty="0" smtClean="0">
                  <a:solidFill>
                    <a:srgbClr val="F89006"/>
                  </a:solidFill>
                  <a:latin typeface="Arial Narrow" pitchFamily="34" charset="0"/>
                </a:rPr>
                <a:t>13</a:t>
              </a:r>
              <a:r>
                <a:rPr lang="en-GB" sz="1400" b="1" dirty="0" smtClean="0">
                  <a:solidFill>
                    <a:srgbClr val="F89006"/>
                  </a:solidFill>
                  <a:latin typeface="Arial Narrow" pitchFamily="34" charset="0"/>
                </a:rPr>
                <a:t>*,</a:t>
              </a:r>
              <a:r>
                <a:rPr lang="en-GB" sz="1300" b="1" dirty="0" smtClean="0">
                  <a:solidFill>
                    <a:srgbClr val="F89006"/>
                  </a:solidFill>
                  <a:latin typeface="Lucida Calligraphy" pitchFamily="66" charset="0"/>
                </a:rPr>
                <a:t>N</a:t>
              </a:r>
              <a:r>
                <a:rPr lang="en-GB" sz="1700" b="1" baseline="-25000" dirty="0" smtClean="0">
                  <a:solidFill>
                    <a:srgbClr val="F89006"/>
                  </a:solidFill>
                  <a:latin typeface="Arial Narrow" pitchFamily="34" charset="0"/>
                </a:rPr>
                <a:t>13</a:t>
              </a:r>
              <a:r>
                <a:rPr lang="en-GB" sz="1400" b="1" dirty="0" smtClean="0">
                  <a:solidFill>
                    <a:srgbClr val="F89006"/>
                  </a:solidFill>
                  <a:latin typeface="Arial Narrow" pitchFamily="34" charset="0"/>
                </a:rPr>
                <a:t>*)</a:t>
              </a:r>
              <a:endParaRPr lang="en-US" sz="1400" b="1" dirty="0">
                <a:solidFill>
                  <a:srgbClr val="F89006"/>
                </a:solidFill>
                <a:latin typeface="Arial Narrow" pitchFamily="34" charset="0"/>
              </a:endParaRPr>
            </a:p>
          </p:txBody>
        </p:sp>
      </p:grpSp>
      <p:sp>
        <p:nvSpPr>
          <p:cNvPr id="134" name="TextBox 173"/>
          <p:cNvSpPr txBox="1">
            <a:spLocks noChangeArrowheads="1"/>
          </p:cNvSpPr>
          <p:nvPr/>
        </p:nvSpPr>
        <p:spPr bwMode="auto">
          <a:xfrm>
            <a:off x="1369926" y="3857182"/>
            <a:ext cx="879706" cy="33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400" dirty="0" smtClean="0">
                <a:solidFill>
                  <a:prstClr val="black"/>
                </a:solidFill>
                <a:cs typeface="Times New Roman" pitchFamily="18" charset="0"/>
              </a:rPr>
              <a:t>impossible case</a:t>
            </a:r>
            <a:endParaRPr lang="en-US" baseline="-28000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35" name="TextBox 173"/>
          <p:cNvSpPr txBox="1">
            <a:spLocks noChangeArrowheads="1"/>
          </p:cNvSpPr>
          <p:nvPr/>
        </p:nvSpPr>
        <p:spPr bwMode="auto">
          <a:xfrm>
            <a:off x="5069138" y="3879021"/>
            <a:ext cx="879706" cy="33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400" dirty="0" smtClean="0">
                <a:solidFill>
                  <a:prstClr val="black"/>
                </a:solidFill>
                <a:cs typeface="Times New Roman" pitchFamily="18" charset="0"/>
              </a:rPr>
              <a:t>impossible case</a:t>
            </a:r>
            <a:endParaRPr lang="en-US" baseline="-28000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36" name="TextBox 178"/>
          <p:cNvSpPr txBox="1">
            <a:spLocks noChangeArrowheads="1"/>
          </p:cNvSpPr>
          <p:nvPr/>
        </p:nvSpPr>
        <p:spPr bwMode="auto">
          <a:xfrm>
            <a:off x="2404637" y="3839565"/>
            <a:ext cx="6876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(</a:t>
            </a:r>
            <a:r>
              <a:rPr lang="en-GB" sz="1300" b="1" dirty="0" smtClean="0">
                <a:solidFill>
                  <a:srgbClr val="FF0000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 smtClean="0">
                <a:solidFill>
                  <a:srgbClr val="FF0000"/>
                </a:solidFill>
                <a:latin typeface="Arial Narrow" pitchFamily="34" charset="0"/>
              </a:rPr>
              <a:t>5</a:t>
            </a:r>
            <a:r>
              <a:rPr lang="en-GB" sz="1400" b="1" dirty="0" smtClean="0">
                <a:solidFill>
                  <a:srgbClr val="FF0000"/>
                </a:solidFill>
                <a:latin typeface="Arial Narrow" pitchFamily="34" charset="0"/>
              </a:rPr>
              <a:t>*,</a:t>
            </a:r>
            <a:r>
              <a:rPr lang="en-GB" sz="1300" b="1" dirty="0" smtClean="0">
                <a:solidFill>
                  <a:srgbClr val="FF0000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 smtClean="0">
                <a:solidFill>
                  <a:srgbClr val="FF0000"/>
                </a:solidFill>
                <a:latin typeface="Arial Narrow" pitchFamily="34" charset="0"/>
              </a:rPr>
              <a:t>5</a:t>
            </a:r>
            <a:r>
              <a:rPr lang="en-GB" sz="1400" b="1" dirty="0" smtClean="0">
                <a:solidFill>
                  <a:srgbClr val="FF0000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13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577" y="730065"/>
            <a:ext cx="1296249" cy="25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2" name="TextBox 131"/>
          <p:cNvSpPr txBox="1"/>
          <p:nvPr/>
        </p:nvSpPr>
        <p:spPr>
          <a:xfrm>
            <a:off x="5531312" y="685608"/>
            <a:ext cx="338183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300" dirty="0" smtClean="0">
                <a:solidFill>
                  <a:srgbClr val="00007D"/>
                </a:solidFill>
              </a:rPr>
              <a:t>Put the base cases in lists in the following order:</a:t>
            </a:r>
            <a:endParaRPr lang="en-GB" sz="2300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8420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1" name="Rectangle 140"/>
          <p:cNvSpPr>
            <a:spLocks noChangeArrowheads="1"/>
          </p:cNvSpPr>
          <p:nvPr/>
        </p:nvSpPr>
        <p:spPr bwMode="auto">
          <a:xfrm>
            <a:off x="280912" y="66675"/>
            <a:ext cx="852632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lvl="1" algn="ctr"/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Searching Feasible Coalition Structures</a:t>
            </a:r>
            <a:endParaRPr lang="en-GB" sz="27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380" name="TextBox 236"/>
          <p:cNvSpPr txBox="1">
            <a:spLocks noChangeArrowheads="1"/>
          </p:cNvSpPr>
          <p:nvPr/>
        </p:nvSpPr>
        <p:spPr bwMode="auto">
          <a:xfrm>
            <a:off x="4577416" y="2371309"/>
            <a:ext cx="434709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GB" sz="2100" i="1" dirty="0">
                <a:solidFill>
                  <a:prstClr val="black"/>
                </a:solidFill>
                <a:cs typeface="Arial" charset="0"/>
              </a:rPr>
              <a:t>L</a:t>
            </a:r>
            <a:r>
              <a:rPr lang="en-GB" sz="2100" i="1" baseline="-25000" dirty="0">
                <a:solidFill>
                  <a:prstClr val="black"/>
                </a:solidFill>
                <a:cs typeface="Arial" charset="0"/>
              </a:rPr>
              <a:t>3</a:t>
            </a:r>
            <a:endParaRPr lang="en-US" sz="2100" i="1" baseline="-250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81" name="TextBox 237"/>
          <p:cNvSpPr txBox="1">
            <a:spLocks noChangeArrowheads="1"/>
          </p:cNvSpPr>
          <p:nvPr/>
        </p:nvSpPr>
        <p:spPr bwMode="auto">
          <a:xfrm>
            <a:off x="6292949" y="2147070"/>
            <a:ext cx="481918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GB" sz="2100" i="1" dirty="0">
                <a:solidFill>
                  <a:prstClr val="black"/>
                </a:solidFill>
                <a:cs typeface="Arial" charset="0"/>
              </a:rPr>
              <a:t>L</a:t>
            </a:r>
            <a:r>
              <a:rPr lang="en-GB" sz="2100" i="1" baseline="-25000" dirty="0">
                <a:solidFill>
                  <a:prstClr val="black"/>
                </a:solidFill>
                <a:cs typeface="Arial" charset="0"/>
              </a:rPr>
              <a:t>4</a:t>
            </a:r>
            <a:endParaRPr lang="en-US" sz="2100" i="1" baseline="-250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82" name="TextBox 238"/>
          <p:cNvSpPr txBox="1">
            <a:spLocks noChangeArrowheads="1"/>
          </p:cNvSpPr>
          <p:nvPr/>
        </p:nvSpPr>
        <p:spPr bwMode="auto">
          <a:xfrm>
            <a:off x="8026622" y="1722195"/>
            <a:ext cx="49372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GB" sz="2100" i="1" dirty="0">
                <a:solidFill>
                  <a:prstClr val="black"/>
                </a:solidFill>
                <a:cs typeface="Arial" charset="0"/>
              </a:rPr>
              <a:t>L</a:t>
            </a:r>
            <a:r>
              <a:rPr lang="en-GB" sz="2100" i="1" baseline="-25000" dirty="0">
                <a:solidFill>
                  <a:prstClr val="black"/>
                </a:solidFill>
                <a:cs typeface="Arial" charset="0"/>
              </a:rPr>
              <a:t>5</a:t>
            </a:r>
            <a:endParaRPr lang="en-US" sz="2100" i="1" baseline="-250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83" name="Rounded Rectangle 382"/>
          <p:cNvSpPr/>
          <p:nvPr/>
        </p:nvSpPr>
        <p:spPr>
          <a:xfrm>
            <a:off x="863834" y="714375"/>
            <a:ext cx="882968" cy="173294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4" name="Rounded Rectangle 383"/>
          <p:cNvSpPr/>
          <p:nvPr/>
        </p:nvSpPr>
        <p:spPr>
          <a:xfrm>
            <a:off x="2478232" y="930404"/>
            <a:ext cx="927339" cy="140444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5" name="Rounded Rectangle 384"/>
          <p:cNvSpPr/>
          <p:nvPr/>
        </p:nvSpPr>
        <p:spPr>
          <a:xfrm>
            <a:off x="4142685" y="930404"/>
            <a:ext cx="969491" cy="140444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6" name="Rounded Rectangle 385"/>
          <p:cNvSpPr/>
          <p:nvPr/>
        </p:nvSpPr>
        <p:spPr>
          <a:xfrm>
            <a:off x="5876081" y="1063609"/>
            <a:ext cx="971709" cy="106218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500">
              <a:solidFill>
                <a:prstClr val="white"/>
              </a:solidFill>
            </a:endParaRPr>
          </a:p>
        </p:txBody>
      </p:sp>
      <p:sp>
        <p:nvSpPr>
          <p:cNvPr id="387" name="Rounded Rectangle 386"/>
          <p:cNvSpPr/>
          <p:nvPr/>
        </p:nvSpPr>
        <p:spPr>
          <a:xfrm>
            <a:off x="7620000" y="1237258"/>
            <a:ext cx="975359" cy="460281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500">
              <a:solidFill>
                <a:prstClr val="white"/>
              </a:solidFill>
            </a:endParaRPr>
          </a:p>
        </p:txBody>
      </p:sp>
      <p:sp>
        <p:nvSpPr>
          <p:cNvPr id="388" name="Right Arrow 387"/>
          <p:cNvSpPr/>
          <p:nvPr/>
        </p:nvSpPr>
        <p:spPr>
          <a:xfrm>
            <a:off x="1866900" y="1251028"/>
            <a:ext cx="499622" cy="458314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500">
              <a:solidFill>
                <a:prstClr val="white"/>
              </a:solidFill>
            </a:endParaRPr>
          </a:p>
        </p:txBody>
      </p:sp>
      <p:sp>
        <p:nvSpPr>
          <p:cNvPr id="389" name="Right Arrow 388"/>
          <p:cNvSpPr/>
          <p:nvPr/>
        </p:nvSpPr>
        <p:spPr>
          <a:xfrm>
            <a:off x="3535819" y="1247094"/>
            <a:ext cx="501589" cy="458314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500">
              <a:solidFill>
                <a:prstClr val="white"/>
              </a:solidFill>
            </a:endParaRPr>
          </a:p>
        </p:txBody>
      </p:sp>
      <p:sp>
        <p:nvSpPr>
          <p:cNvPr id="390" name="Right Arrow 389"/>
          <p:cNvSpPr/>
          <p:nvPr/>
        </p:nvSpPr>
        <p:spPr>
          <a:xfrm>
            <a:off x="5261037" y="1254962"/>
            <a:ext cx="501588" cy="458314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500">
              <a:solidFill>
                <a:prstClr val="white"/>
              </a:solidFill>
            </a:endParaRPr>
          </a:p>
        </p:txBody>
      </p:sp>
      <p:sp>
        <p:nvSpPr>
          <p:cNvPr id="391" name="Right Arrow 390"/>
          <p:cNvSpPr/>
          <p:nvPr/>
        </p:nvSpPr>
        <p:spPr>
          <a:xfrm>
            <a:off x="6981825" y="1239226"/>
            <a:ext cx="501588" cy="458314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500">
              <a:solidFill>
                <a:prstClr val="white"/>
              </a:solidFill>
            </a:endParaRPr>
          </a:p>
        </p:txBody>
      </p:sp>
      <p:sp>
        <p:nvSpPr>
          <p:cNvPr id="392" name="TextBox 233"/>
          <p:cNvSpPr txBox="1">
            <a:spLocks noChangeArrowheads="1"/>
          </p:cNvSpPr>
          <p:nvPr/>
        </p:nvSpPr>
        <p:spPr bwMode="auto">
          <a:xfrm>
            <a:off x="1275303" y="2450332"/>
            <a:ext cx="411105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GB" sz="2100" i="1" dirty="0">
                <a:solidFill>
                  <a:prstClr val="black"/>
                </a:solidFill>
                <a:cs typeface="Arial" charset="0"/>
              </a:rPr>
              <a:t>L</a:t>
            </a:r>
            <a:r>
              <a:rPr lang="en-GB" sz="2100" i="1" baseline="-25000" dirty="0">
                <a:solidFill>
                  <a:prstClr val="black"/>
                </a:solidFill>
                <a:cs typeface="Arial" charset="0"/>
              </a:rPr>
              <a:t>1</a:t>
            </a:r>
            <a:endParaRPr lang="en-US" sz="2100" i="1" baseline="-250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93" name="TextBox 234"/>
          <p:cNvSpPr txBox="1">
            <a:spLocks noChangeArrowheads="1"/>
          </p:cNvSpPr>
          <p:nvPr/>
        </p:nvSpPr>
        <p:spPr bwMode="auto">
          <a:xfrm>
            <a:off x="2888468" y="2359507"/>
            <a:ext cx="399303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GB" sz="2100" i="1" dirty="0">
                <a:solidFill>
                  <a:prstClr val="black"/>
                </a:solidFill>
                <a:cs typeface="Arial" charset="0"/>
              </a:rPr>
              <a:t>L</a:t>
            </a:r>
            <a:r>
              <a:rPr lang="en-GB" sz="2100" i="1" baseline="-25000" dirty="0">
                <a:solidFill>
                  <a:prstClr val="black"/>
                </a:solidFill>
                <a:cs typeface="Arial" charset="0"/>
              </a:rPr>
              <a:t>2</a:t>
            </a:r>
            <a:endParaRPr lang="en-US" sz="2100" i="1" baseline="-250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94" name="TextBox 173"/>
          <p:cNvSpPr txBox="1">
            <a:spLocks noChangeArrowheads="1"/>
          </p:cNvSpPr>
          <p:nvPr/>
        </p:nvSpPr>
        <p:spPr bwMode="auto">
          <a:xfrm>
            <a:off x="952500" y="822390"/>
            <a:ext cx="70051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0070C0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0070C0"/>
                </a:solidFill>
                <a:latin typeface="Arial Narrow" pitchFamily="34" charset="0"/>
              </a:rPr>
              <a:t>1</a:t>
            </a:r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0070C0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0070C0"/>
                </a:solidFill>
                <a:latin typeface="Arial Narrow" pitchFamily="34" charset="0"/>
              </a:rPr>
              <a:t>1</a:t>
            </a:r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395" name="TextBox 174"/>
          <p:cNvSpPr txBox="1">
            <a:spLocks noChangeArrowheads="1"/>
          </p:cNvSpPr>
          <p:nvPr/>
        </p:nvSpPr>
        <p:spPr bwMode="auto">
          <a:xfrm>
            <a:off x="953892" y="1131504"/>
            <a:ext cx="69730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0070C0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0070C0"/>
                </a:solidFill>
                <a:latin typeface="Arial Narrow" pitchFamily="34" charset="0"/>
              </a:rPr>
              <a:t>2</a:t>
            </a:r>
            <a:r>
              <a:rPr lang="en-GB" sz="1400" b="1" dirty="0" smtClean="0">
                <a:solidFill>
                  <a:srgbClr val="0070C0"/>
                </a:solidFill>
                <a:latin typeface="Arial Narrow" pitchFamily="34" charset="0"/>
              </a:rPr>
              <a:t>*,</a:t>
            </a:r>
            <a:r>
              <a:rPr lang="en-GB" sz="1300" b="1" dirty="0" smtClean="0">
                <a:solidFill>
                  <a:srgbClr val="0070C0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 smtClean="0">
                <a:solidFill>
                  <a:srgbClr val="0070C0"/>
                </a:solidFill>
                <a:latin typeface="Arial Narrow" pitchFamily="34" charset="0"/>
              </a:rPr>
              <a:t>2</a:t>
            </a:r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396" name="TextBox 175"/>
          <p:cNvSpPr txBox="1">
            <a:spLocks noChangeArrowheads="1"/>
          </p:cNvSpPr>
          <p:nvPr/>
        </p:nvSpPr>
        <p:spPr bwMode="auto">
          <a:xfrm>
            <a:off x="948678" y="1447676"/>
            <a:ext cx="69730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0070C0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0070C0"/>
                </a:solidFill>
                <a:latin typeface="Arial Narrow" pitchFamily="34" charset="0"/>
              </a:rPr>
              <a:t>3</a:t>
            </a:r>
            <a:r>
              <a:rPr lang="en-GB" sz="1400" b="1" dirty="0" smtClean="0">
                <a:solidFill>
                  <a:srgbClr val="0070C0"/>
                </a:solidFill>
                <a:latin typeface="Arial Narrow" pitchFamily="34" charset="0"/>
              </a:rPr>
              <a:t>*,</a:t>
            </a:r>
            <a:r>
              <a:rPr lang="en-GB" sz="1300" b="1" dirty="0" smtClean="0">
                <a:solidFill>
                  <a:srgbClr val="0070C0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 smtClean="0">
                <a:solidFill>
                  <a:srgbClr val="0070C0"/>
                </a:solidFill>
                <a:latin typeface="Arial Narrow" pitchFamily="34" charset="0"/>
              </a:rPr>
              <a:t>3</a:t>
            </a:r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397" name="TextBox 176"/>
          <p:cNvSpPr txBox="1">
            <a:spLocks noChangeArrowheads="1"/>
          </p:cNvSpPr>
          <p:nvPr/>
        </p:nvSpPr>
        <p:spPr bwMode="auto">
          <a:xfrm>
            <a:off x="949187" y="1772857"/>
            <a:ext cx="69730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0070C0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0070C0"/>
                </a:solidFill>
                <a:latin typeface="Arial Narrow" pitchFamily="34" charset="0"/>
              </a:rPr>
              <a:t>4</a:t>
            </a:r>
            <a:r>
              <a:rPr lang="en-GB" sz="1400" b="1" dirty="0" smtClean="0">
                <a:solidFill>
                  <a:srgbClr val="0070C0"/>
                </a:solidFill>
                <a:latin typeface="Arial Narrow" pitchFamily="34" charset="0"/>
              </a:rPr>
              <a:t>*,</a:t>
            </a:r>
            <a:r>
              <a:rPr lang="en-GB" sz="1300" b="1" dirty="0" smtClean="0">
                <a:solidFill>
                  <a:srgbClr val="0070C0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 smtClean="0">
                <a:solidFill>
                  <a:srgbClr val="0070C0"/>
                </a:solidFill>
                <a:latin typeface="Arial Narrow" pitchFamily="34" charset="0"/>
              </a:rPr>
              <a:t>4</a:t>
            </a:r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398" name="TextBox 177"/>
          <p:cNvSpPr txBox="1">
            <a:spLocks noChangeArrowheads="1"/>
          </p:cNvSpPr>
          <p:nvPr/>
        </p:nvSpPr>
        <p:spPr bwMode="auto">
          <a:xfrm>
            <a:off x="956837" y="2120382"/>
            <a:ext cx="70051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0070C0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0070C0"/>
                </a:solidFill>
                <a:latin typeface="Arial Narrow" pitchFamily="34" charset="0"/>
              </a:rPr>
              <a:t>5</a:t>
            </a:r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0070C0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0070C0"/>
                </a:solidFill>
                <a:latin typeface="Arial Narrow" pitchFamily="34" charset="0"/>
              </a:rPr>
              <a:t>5</a:t>
            </a:r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399" name="TextBox 178"/>
          <p:cNvSpPr txBox="1">
            <a:spLocks noChangeArrowheads="1"/>
          </p:cNvSpPr>
          <p:nvPr/>
        </p:nvSpPr>
        <p:spPr bwMode="auto">
          <a:xfrm>
            <a:off x="2607961" y="1060227"/>
            <a:ext cx="6876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FF0000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FF0000"/>
                </a:solidFill>
                <a:latin typeface="Arial Narrow" pitchFamily="34" charset="0"/>
              </a:rPr>
              <a:t>6</a:t>
            </a:r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FF0000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FF0000"/>
                </a:solidFill>
                <a:latin typeface="Arial Narrow" pitchFamily="34" charset="0"/>
              </a:rPr>
              <a:t>6</a:t>
            </a:r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00" name="TextBox 179"/>
          <p:cNvSpPr txBox="1">
            <a:spLocks noChangeArrowheads="1"/>
          </p:cNvSpPr>
          <p:nvPr/>
        </p:nvSpPr>
        <p:spPr bwMode="auto">
          <a:xfrm>
            <a:off x="2614187" y="1352607"/>
            <a:ext cx="70051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FF0000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FF0000"/>
                </a:solidFill>
                <a:latin typeface="Arial Narrow" pitchFamily="34" charset="0"/>
              </a:rPr>
              <a:t>7</a:t>
            </a:r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FF0000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FF0000"/>
                </a:solidFill>
                <a:latin typeface="Arial Narrow" pitchFamily="34" charset="0"/>
              </a:rPr>
              <a:t>7</a:t>
            </a:r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01" name="TextBox 180"/>
          <p:cNvSpPr txBox="1">
            <a:spLocks noChangeArrowheads="1"/>
          </p:cNvSpPr>
          <p:nvPr/>
        </p:nvSpPr>
        <p:spPr bwMode="auto">
          <a:xfrm>
            <a:off x="2628900" y="1653178"/>
            <a:ext cx="6876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FF0000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FF0000"/>
                </a:solidFill>
                <a:latin typeface="Arial Narrow" pitchFamily="34" charset="0"/>
              </a:rPr>
              <a:t>8</a:t>
            </a:r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FF0000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FF0000"/>
                </a:solidFill>
                <a:latin typeface="Arial Narrow" pitchFamily="34" charset="0"/>
              </a:rPr>
              <a:t>8</a:t>
            </a:r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02" name="TextBox 181"/>
          <p:cNvSpPr txBox="1">
            <a:spLocks noChangeArrowheads="1"/>
          </p:cNvSpPr>
          <p:nvPr/>
        </p:nvSpPr>
        <p:spPr bwMode="auto">
          <a:xfrm>
            <a:off x="2619375" y="1995130"/>
            <a:ext cx="6876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  <a:latin typeface="Arial Narrow" pitchFamily="34" charset="0"/>
              </a:rPr>
              <a:t>(</a:t>
            </a:r>
            <a:r>
              <a:rPr lang="en-GB" sz="1300" b="1" dirty="0" smtClean="0">
                <a:solidFill>
                  <a:srgbClr val="FF0000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 smtClean="0">
                <a:solidFill>
                  <a:srgbClr val="FF0000"/>
                </a:solidFill>
                <a:latin typeface="Arial Narrow" pitchFamily="34" charset="0"/>
              </a:rPr>
              <a:t>9</a:t>
            </a:r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FF0000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FF0000"/>
                </a:solidFill>
                <a:latin typeface="Arial Narrow" pitchFamily="34" charset="0"/>
              </a:rPr>
              <a:t>9</a:t>
            </a:r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03" name="TextBox 182"/>
          <p:cNvSpPr txBox="1">
            <a:spLocks noChangeArrowheads="1"/>
          </p:cNvSpPr>
          <p:nvPr/>
        </p:nvSpPr>
        <p:spPr bwMode="auto">
          <a:xfrm>
            <a:off x="4219575" y="1053336"/>
            <a:ext cx="8191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02AE06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02AE06"/>
                </a:solidFill>
                <a:latin typeface="Arial Narrow" pitchFamily="34" charset="0"/>
              </a:rPr>
              <a:t>10</a:t>
            </a:r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02AE06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02AE06"/>
                </a:solidFill>
                <a:latin typeface="Arial Narrow" pitchFamily="34" charset="0"/>
              </a:rPr>
              <a:t>10</a:t>
            </a:r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02AE06"/>
              </a:solidFill>
              <a:latin typeface="Arial Narrow" pitchFamily="34" charset="0"/>
            </a:endParaRPr>
          </a:p>
        </p:txBody>
      </p:sp>
      <p:sp>
        <p:nvSpPr>
          <p:cNvPr id="404" name="TextBox 183"/>
          <p:cNvSpPr txBox="1">
            <a:spLocks noChangeArrowheads="1"/>
          </p:cNvSpPr>
          <p:nvPr/>
        </p:nvSpPr>
        <p:spPr bwMode="auto">
          <a:xfrm>
            <a:off x="4219753" y="1354505"/>
            <a:ext cx="828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02AE06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02AE06"/>
                </a:solidFill>
                <a:latin typeface="Arial Narrow" pitchFamily="34" charset="0"/>
              </a:rPr>
              <a:t>11</a:t>
            </a:r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02AE06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02AE06"/>
                </a:solidFill>
                <a:latin typeface="Arial Narrow" pitchFamily="34" charset="0"/>
              </a:rPr>
              <a:t>11</a:t>
            </a:r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02AE06"/>
              </a:solidFill>
              <a:latin typeface="Arial Narrow" pitchFamily="34" charset="0"/>
            </a:endParaRPr>
          </a:p>
        </p:txBody>
      </p:sp>
      <p:sp>
        <p:nvSpPr>
          <p:cNvPr id="405" name="TextBox 184"/>
          <p:cNvSpPr txBox="1">
            <a:spLocks noChangeArrowheads="1"/>
          </p:cNvSpPr>
          <p:nvPr/>
        </p:nvSpPr>
        <p:spPr bwMode="auto">
          <a:xfrm>
            <a:off x="4229100" y="1661939"/>
            <a:ext cx="8191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02AE06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02AE06"/>
                </a:solidFill>
                <a:latin typeface="Arial Narrow" pitchFamily="34" charset="0"/>
              </a:rPr>
              <a:t>12</a:t>
            </a:r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02AE06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02AE06"/>
                </a:solidFill>
                <a:latin typeface="Arial Narrow" pitchFamily="34" charset="0"/>
              </a:rPr>
              <a:t>12</a:t>
            </a:r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02AE06"/>
              </a:solidFill>
              <a:latin typeface="Arial Narrow" pitchFamily="34" charset="0"/>
            </a:endParaRPr>
          </a:p>
        </p:txBody>
      </p:sp>
      <p:sp>
        <p:nvSpPr>
          <p:cNvPr id="406" name="TextBox 185"/>
          <p:cNvSpPr txBox="1">
            <a:spLocks noChangeArrowheads="1"/>
          </p:cNvSpPr>
          <p:nvPr/>
        </p:nvSpPr>
        <p:spPr bwMode="auto">
          <a:xfrm>
            <a:off x="4225245" y="1981138"/>
            <a:ext cx="83195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02AE06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02AE06"/>
                </a:solidFill>
                <a:latin typeface="Arial Narrow" pitchFamily="34" charset="0"/>
              </a:rPr>
              <a:t>13</a:t>
            </a:r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02AE06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02AE06"/>
                </a:solidFill>
                <a:latin typeface="Arial Narrow" pitchFamily="34" charset="0"/>
              </a:rPr>
              <a:t>13</a:t>
            </a:r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02AE06"/>
              </a:solidFill>
              <a:latin typeface="Arial Narrow" pitchFamily="34" charset="0"/>
            </a:endParaRPr>
          </a:p>
        </p:txBody>
      </p:sp>
      <p:sp>
        <p:nvSpPr>
          <p:cNvPr id="407" name="TextBox 186"/>
          <p:cNvSpPr txBox="1">
            <a:spLocks noChangeArrowheads="1"/>
          </p:cNvSpPr>
          <p:nvPr/>
        </p:nvSpPr>
        <p:spPr bwMode="auto">
          <a:xfrm>
            <a:off x="5943600" y="1171575"/>
            <a:ext cx="8191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F89006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F89006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F89006"/>
                </a:solidFill>
                <a:latin typeface="Arial Narrow" pitchFamily="34" charset="0"/>
              </a:rPr>
              <a:t>14</a:t>
            </a:r>
            <a:r>
              <a:rPr lang="en-GB" sz="1400" b="1" dirty="0">
                <a:solidFill>
                  <a:srgbClr val="F89006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F89006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F89006"/>
                </a:solidFill>
                <a:latin typeface="Arial Narrow" pitchFamily="34" charset="0"/>
              </a:rPr>
              <a:t>14</a:t>
            </a:r>
            <a:r>
              <a:rPr lang="en-GB" sz="1400" b="1" dirty="0">
                <a:solidFill>
                  <a:srgbClr val="F89006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F89006"/>
              </a:solidFill>
              <a:latin typeface="Arial Narrow" pitchFamily="34" charset="0"/>
            </a:endParaRPr>
          </a:p>
        </p:txBody>
      </p:sp>
      <p:sp>
        <p:nvSpPr>
          <p:cNvPr id="408" name="TextBox 188"/>
          <p:cNvSpPr txBox="1">
            <a:spLocks noChangeArrowheads="1"/>
          </p:cNvSpPr>
          <p:nvPr/>
        </p:nvSpPr>
        <p:spPr bwMode="auto">
          <a:xfrm>
            <a:off x="5943600" y="1815121"/>
            <a:ext cx="8191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F89006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F89006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F89006"/>
                </a:solidFill>
                <a:latin typeface="Arial Narrow" pitchFamily="34" charset="0"/>
              </a:rPr>
              <a:t>16</a:t>
            </a:r>
            <a:r>
              <a:rPr lang="en-GB" sz="1400" b="1" dirty="0">
                <a:solidFill>
                  <a:srgbClr val="F89006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F89006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F89006"/>
                </a:solidFill>
                <a:latin typeface="Arial Narrow" pitchFamily="34" charset="0"/>
              </a:rPr>
              <a:t>16</a:t>
            </a:r>
            <a:r>
              <a:rPr lang="en-GB" sz="1400" b="1" dirty="0">
                <a:solidFill>
                  <a:srgbClr val="F89006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F89006"/>
              </a:solidFill>
              <a:latin typeface="Arial Narrow" pitchFamily="34" charset="0"/>
            </a:endParaRPr>
          </a:p>
        </p:txBody>
      </p:sp>
      <p:sp>
        <p:nvSpPr>
          <p:cNvPr id="409" name="TextBox 189"/>
          <p:cNvSpPr txBox="1">
            <a:spLocks noChangeArrowheads="1"/>
          </p:cNvSpPr>
          <p:nvPr/>
        </p:nvSpPr>
        <p:spPr bwMode="auto">
          <a:xfrm>
            <a:off x="7705740" y="1361167"/>
            <a:ext cx="8191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990099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990099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990099"/>
                </a:solidFill>
                <a:latin typeface="Arial Narrow" pitchFamily="34" charset="0"/>
              </a:rPr>
              <a:t>17</a:t>
            </a:r>
            <a:r>
              <a:rPr lang="en-GB" sz="1400" b="1" dirty="0">
                <a:solidFill>
                  <a:srgbClr val="990099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990099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990099"/>
                </a:solidFill>
                <a:latin typeface="Arial Narrow" pitchFamily="34" charset="0"/>
              </a:rPr>
              <a:t>17</a:t>
            </a:r>
            <a:r>
              <a:rPr lang="en-GB" sz="1400" b="1" dirty="0">
                <a:solidFill>
                  <a:srgbClr val="990099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990099"/>
              </a:solidFill>
              <a:latin typeface="Arial Narrow" pitchFamily="34" charset="0"/>
            </a:endParaRPr>
          </a:p>
        </p:txBody>
      </p:sp>
      <p:sp>
        <p:nvSpPr>
          <p:cNvPr id="410" name="TextBox 241"/>
          <p:cNvSpPr txBox="1">
            <a:spLocks noChangeArrowheads="1"/>
          </p:cNvSpPr>
          <p:nvPr/>
        </p:nvSpPr>
        <p:spPr bwMode="auto">
          <a:xfrm>
            <a:off x="5938866" y="1487772"/>
            <a:ext cx="8191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F89006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F89006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F89006"/>
                </a:solidFill>
                <a:latin typeface="Arial Narrow" pitchFamily="34" charset="0"/>
              </a:rPr>
              <a:t>15</a:t>
            </a:r>
            <a:r>
              <a:rPr lang="en-GB" sz="1400" b="1" dirty="0">
                <a:solidFill>
                  <a:srgbClr val="F89006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F89006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F89006"/>
                </a:solidFill>
                <a:latin typeface="Arial Narrow" pitchFamily="34" charset="0"/>
              </a:rPr>
              <a:t>15</a:t>
            </a:r>
            <a:r>
              <a:rPr lang="en-GB" sz="1400" b="1" dirty="0">
                <a:solidFill>
                  <a:srgbClr val="F89006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F89006"/>
              </a:solidFill>
              <a:latin typeface="Arial Narrow" pitchFamily="34" charset="0"/>
            </a:endParaRPr>
          </a:p>
        </p:txBody>
      </p:sp>
      <p:sp>
        <p:nvSpPr>
          <p:cNvPr id="411" name="TextBox 410"/>
          <p:cNvSpPr txBox="1"/>
          <p:nvPr/>
        </p:nvSpPr>
        <p:spPr>
          <a:xfrm>
            <a:off x="578474" y="2895600"/>
            <a:ext cx="8228758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b="1" u="sng" dirty="0" smtClean="0">
                <a:solidFill>
                  <a:srgbClr val="00007D"/>
                </a:solidFill>
              </a:rPr>
              <a:t>Observation:</a:t>
            </a:r>
          </a:p>
          <a:p>
            <a:endParaRPr lang="en-GB" sz="1500" b="1" u="sng" dirty="0">
              <a:solidFill>
                <a:srgbClr val="00007D"/>
              </a:solidFill>
            </a:endParaRPr>
          </a:p>
          <a:p>
            <a:pPr marL="342900" indent="-342900">
              <a:buBlip>
                <a:blip r:embed="rId2"/>
              </a:buBlip>
            </a:pPr>
            <a:r>
              <a:rPr lang="en-GB" sz="2300" dirty="0" smtClean="0">
                <a:solidFill>
                  <a:srgbClr val="00007D"/>
                </a:solidFill>
              </a:rPr>
              <a:t>Every feasible coalition structure contains:</a:t>
            </a:r>
          </a:p>
          <a:p>
            <a:pPr marL="342900" indent="-342900">
              <a:buBlip>
                <a:blip r:embed="rId2"/>
              </a:buBlip>
            </a:pPr>
            <a:endParaRPr lang="en-GB" sz="800" b="1" dirty="0" smtClean="0">
              <a:solidFill>
                <a:srgbClr val="00007D"/>
              </a:solidFill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300" b="1" dirty="0" smtClean="0">
                <a:solidFill>
                  <a:srgbClr val="00007D"/>
                </a:solidFill>
              </a:rPr>
              <a:t>exactly one </a:t>
            </a:r>
            <a:r>
              <a:rPr lang="en-GB" sz="2300" dirty="0" smtClean="0">
                <a:solidFill>
                  <a:srgbClr val="00007D"/>
                </a:solidFill>
              </a:rPr>
              <a:t>coalition from </a:t>
            </a:r>
            <a:r>
              <a:rPr lang="en-GB" sz="23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GB" sz="28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sz="2300" dirty="0" smtClean="0">
                <a:solidFill>
                  <a:srgbClr val="00007D"/>
                </a:solidFill>
              </a:rPr>
              <a:t>, and</a:t>
            </a:r>
          </a:p>
          <a:p>
            <a:pPr marL="628650" lvl="1" indent="-171450">
              <a:buFont typeface="Arial" pitchFamily="34" charset="0"/>
              <a:buChar char="•"/>
            </a:pPr>
            <a:endParaRPr lang="en-GB" sz="800" b="1" dirty="0" smtClean="0">
              <a:solidFill>
                <a:srgbClr val="00007D"/>
              </a:solidFill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300" b="1" dirty="0" smtClean="0">
                <a:solidFill>
                  <a:srgbClr val="00007D"/>
                </a:solidFill>
              </a:rPr>
              <a:t>at most one </a:t>
            </a:r>
            <a:r>
              <a:rPr lang="en-GB" sz="2300" dirty="0" smtClean="0">
                <a:solidFill>
                  <a:srgbClr val="00007D"/>
                </a:solidFill>
              </a:rPr>
              <a:t>coalition from </a:t>
            </a:r>
            <a:r>
              <a:rPr lang="en-GB" sz="23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GB" sz="28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300" dirty="0" smtClean="0">
                <a:solidFill>
                  <a:srgbClr val="FF0000"/>
                </a:solidFill>
              </a:rPr>
              <a:t> : </a:t>
            </a:r>
            <a:r>
              <a:rPr lang="en-GB" sz="2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300" dirty="0" smtClean="0">
                <a:solidFill>
                  <a:srgbClr val="FF0000"/>
                </a:solidFill>
              </a:rPr>
              <a:t> = 2, 3, …</a:t>
            </a:r>
          </a:p>
        </p:txBody>
      </p:sp>
    </p:spTree>
    <p:extLst>
      <p:ext uri="{BB962C8B-B14F-4D97-AF65-F5344CB8AC3E}">
        <p14:creationId xmlns:p14="http://schemas.microsoft.com/office/powerpoint/2010/main" val="18226460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1" name="Rectangle 140"/>
          <p:cNvSpPr>
            <a:spLocks noChangeArrowheads="1"/>
          </p:cNvSpPr>
          <p:nvPr/>
        </p:nvSpPr>
        <p:spPr bwMode="auto">
          <a:xfrm>
            <a:off x="280912" y="66675"/>
            <a:ext cx="852632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lvl="1" algn="ctr"/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Searching Feasible Coalition Structures</a:t>
            </a:r>
            <a:endParaRPr lang="en-GB" sz="27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380" name="TextBox 236"/>
          <p:cNvSpPr txBox="1">
            <a:spLocks noChangeArrowheads="1"/>
          </p:cNvSpPr>
          <p:nvPr/>
        </p:nvSpPr>
        <p:spPr bwMode="auto">
          <a:xfrm>
            <a:off x="4577416" y="2371309"/>
            <a:ext cx="434709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GB" sz="2100" i="1" dirty="0">
                <a:solidFill>
                  <a:prstClr val="black"/>
                </a:solidFill>
                <a:cs typeface="Arial" charset="0"/>
              </a:rPr>
              <a:t>L</a:t>
            </a:r>
            <a:r>
              <a:rPr lang="en-GB" sz="2100" i="1" baseline="-25000" dirty="0">
                <a:solidFill>
                  <a:prstClr val="black"/>
                </a:solidFill>
                <a:cs typeface="Arial" charset="0"/>
              </a:rPr>
              <a:t>3</a:t>
            </a:r>
            <a:endParaRPr lang="en-US" sz="2100" i="1" baseline="-250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81" name="TextBox 237"/>
          <p:cNvSpPr txBox="1">
            <a:spLocks noChangeArrowheads="1"/>
          </p:cNvSpPr>
          <p:nvPr/>
        </p:nvSpPr>
        <p:spPr bwMode="auto">
          <a:xfrm>
            <a:off x="6292949" y="2147070"/>
            <a:ext cx="481918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GB" sz="2100" i="1" dirty="0">
                <a:solidFill>
                  <a:prstClr val="black"/>
                </a:solidFill>
                <a:cs typeface="Arial" charset="0"/>
              </a:rPr>
              <a:t>L</a:t>
            </a:r>
            <a:r>
              <a:rPr lang="en-GB" sz="2100" i="1" baseline="-25000" dirty="0">
                <a:solidFill>
                  <a:prstClr val="black"/>
                </a:solidFill>
                <a:cs typeface="Arial" charset="0"/>
              </a:rPr>
              <a:t>4</a:t>
            </a:r>
            <a:endParaRPr lang="en-US" sz="2100" i="1" baseline="-250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82" name="TextBox 238"/>
          <p:cNvSpPr txBox="1">
            <a:spLocks noChangeArrowheads="1"/>
          </p:cNvSpPr>
          <p:nvPr/>
        </p:nvSpPr>
        <p:spPr bwMode="auto">
          <a:xfrm>
            <a:off x="8026622" y="1722195"/>
            <a:ext cx="49372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GB" sz="2100" i="1" dirty="0">
                <a:solidFill>
                  <a:prstClr val="black"/>
                </a:solidFill>
                <a:cs typeface="Arial" charset="0"/>
              </a:rPr>
              <a:t>L</a:t>
            </a:r>
            <a:r>
              <a:rPr lang="en-GB" sz="2100" i="1" baseline="-25000" dirty="0">
                <a:solidFill>
                  <a:prstClr val="black"/>
                </a:solidFill>
                <a:cs typeface="Arial" charset="0"/>
              </a:rPr>
              <a:t>5</a:t>
            </a:r>
            <a:endParaRPr lang="en-US" sz="2100" i="1" baseline="-250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83" name="Rounded Rectangle 382"/>
          <p:cNvSpPr/>
          <p:nvPr/>
        </p:nvSpPr>
        <p:spPr>
          <a:xfrm>
            <a:off x="863834" y="714375"/>
            <a:ext cx="882968" cy="173294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4" name="Rounded Rectangle 383"/>
          <p:cNvSpPr/>
          <p:nvPr/>
        </p:nvSpPr>
        <p:spPr>
          <a:xfrm>
            <a:off x="2478232" y="930404"/>
            <a:ext cx="927339" cy="140444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5" name="Rounded Rectangle 384"/>
          <p:cNvSpPr/>
          <p:nvPr/>
        </p:nvSpPr>
        <p:spPr>
          <a:xfrm>
            <a:off x="4142685" y="930404"/>
            <a:ext cx="969491" cy="140444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6" name="Rounded Rectangle 385"/>
          <p:cNvSpPr/>
          <p:nvPr/>
        </p:nvSpPr>
        <p:spPr>
          <a:xfrm>
            <a:off x="5876081" y="1063609"/>
            <a:ext cx="971709" cy="106218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500">
              <a:solidFill>
                <a:prstClr val="white"/>
              </a:solidFill>
            </a:endParaRPr>
          </a:p>
        </p:txBody>
      </p:sp>
      <p:sp>
        <p:nvSpPr>
          <p:cNvPr id="387" name="Rounded Rectangle 386"/>
          <p:cNvSpPr/>
          <p:nvPr/>
        </p:nvSpPr>
        <p:spPr>
          <a:xfrm>
            <a:off x="7620000" y="1237258"/>
            <a:ext cx="975359" cy="460281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500">
              <a:solidFill>
                <a:prstClr val="white"/>
              </a:solidFill>
            </a:endParaRPr>
          </a:p>
        </p:txBody>
      </p:sp>
      <p:sp>
        <p:nvSpPr>
          <p:cNvPr id="388" name="Right Arrow 387"/>
          <p:cNvSpPr/>
          <p:nvPr/>
        </p:nvSpPr>
        <p:spPr>
          <a:xfrm>
            <a:off x="1866900" y="1251028"/>
            <a:ext cx="499622" cy="458314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500">
              <a:solidFill>
                <a:prstClr val="white"/>
              </a:solidFill>
            </a:endParaRPr>
          </a:p>
        </p:txBody>
      </p:sp>
      <p:sp>
        <p:nvSpPr>
          <p:cNvPr id="389" name="Right Arrow 388"/>
          <p:cNvSpPr/>
          <p:nvPr/>
        </p:nvSpPr>
        <p:spPr>
          <a:xfrm>
            <a:off x="3535819" y="1247094"/>
            <a:ext cx="501589" cy="458314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500">
              <a:solidFill>
                <a:prstClr val="white"/>
              </a:solidFill>
            </a:endParaRPr>
          </a:p>
        </p:txBody>
      </p:sp>
      <p:sp>
        <p:nvSpPr>
          <p:cNvPr id="390" name="Right Arrow 389"/>
          <p:cNvSpPr/>
          <p:nvPr/>
        </p:nvSpPr>
        <p:spPr>
          <a:xfrm>
            <a:off x="5261037" y="1254962"/>
            <a:ext cx="501588" cy="458314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500">
              <a:solidFill>
                <a:prstClr val="white"/>
              </a:solidFill>
            </a:endParaRPr>
          </a:p>
        </p:txBody>
      </p:sp>
      <p:sp>
        <p:nvSpPr>
          <p:cNvPr id="391" name="Right Arrow 390"/>
          <p:cNvSpPr/>
          <p:nvPr/>
        </p:nvSpPr>
        <p:spPr>
          <a:xfrm>
            <a:off x="6981825" y="1239226"/>
            <a:ext cx="501588" cy="458314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500">
              <a:solidFill>
                <a:prstClr val="white"/>
              </a:solidFill>
            </a:endParaRPr>
          </a:p>
        </p:txBody>
      </p:sp>
      <p:sp>
        <p:nvSpPr>
          <p:cNvPr id="392" name="TextBox 233"/>
          <p:cNvSpPr txBox="1">
            <a:spLocks noChangeArrowheads="1"/>
          </p:cNvSpPr>
          <p:nvPr/>
        </p:nvSpPr>
        <p:spPr bwMode="auto">
          <a:xfrm>
            <a:off x="1275303" y="2450332"/>
            <a:ext cx="411105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GB" sz="2100" i="1" dirty="0">
                <a:solidFill>
                  <a:prstClr val="black"/>
                </a:solidFill>
                <a:cs typeface="Arial" charset="0"/>
              </a:rPr>
              <a:t>L</a:t>
            </a:r>
            <a:r>
              <a:rPr lang="en-GB" sz="2100" i="1" baseline="-25000" dirty="0">
                <a:solidFill>
                  <a:prstClr val="black"/>
                </a:solidFill>
                <a:cs typeface="Arial" charset="0"/>
              </a:rPr>
              <a:t>1</a:t>
            </a:r>
            <a:endParaRPr lang="en-US" sz="2100" i="1" baseline="-250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93" name="TextBox 234"/>
          <p:cNvSpPr txBox="1">
            <a:spLocks noChangeArrowheads="1"/>
          </p:cNvSpPr>
          <p:nvPr/>
        </p:nvSpPr>
        <p:spPr bwMode="auto">
          <a:xfrm>
            <a:off x="2888468" y="2359507"/>
            <a:ext cx="399303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GB" sz="2100" i="1" dirty="0">
                <a:solidFill>
                  <a:prstClr val="black"/>
                </a:solidFill>
                <a:cs typeface="Arial" charset="0"/>
              </a:rPr>
              <a:t>L</a:t>
            </a:r>
            <a:r>
              <a:rPr lang="en-GB" sz="2100" i="1" baseline="-25000" dirty="0">
                <a:solidFill>
                  <a:prstClr val="black"/>
                </a:solidFill>
                <a:cs typeface="Arial" charset="0"/>
              </a:rPr>
              <a:t>2</a:t>
            </a:r>
            <a:endParaRPr lang="en-US" sz="2100" i="1" baseline="-250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94" name="TextBox 173"/>
          <p:cNvSpPr txBox="1">
            <a:spLocks noChangeArrowheads="1"/>
          </p:cNvSpPr>
          <p:nvPr/>
        </p:nvSpPr>
        <p:spPr bwMode="auto">
          <a:xfrm>
            <a:off x="952500" y="822390"/>
            <a:ext cx="70051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0070C0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0070C0"/>
                </a:solidFill>
                <a:latin typeface="Arial Narrow" pitchFamily="34" charset="0"/>
              </a:rPr>
              <a:t>1</a:t>
            </a:r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0070C0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0070C0"/>
                </a:solidFill>
                <a:latin typeface="Arial Narrow" pitchFamily="34" charset="0"/>
              </a:rPr>
              <a:t>1</a:t>
            </a:r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395" name="TextBox 174"/>
          <p:cNvSpPr txBox="1">
            <a:spLocks noChangeArrowheads="1"/>
          </p:cNvSpPr>
          <p:nvPr/>
        </p:nvSpPr>
        <p:spPr bwMode="auto">
          <a:xfrm>
            <a:off x="953892" y="1131504"/>
            <a:ext cx="69730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0070C0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0070C0"/>
                </a:solidFill>
                <a:latin typeface="Arial Narrow" pitchFamily="34" charset="0"/>
              </a:rPr>
              <a:t>2</a:t>
            </a:r>
            <a:r>
              <a:rPr lang="en-GB" sz="1400" b="1" dirty="0" smtClean="0">
                <a:solidFill>
                  <a:srgbClr val="0070C0"/>
                </a:solidFill>
                <a:latin typeface="Arial Narrow" pitchFamily="34" charset="0"/>
              </a:rPr>
              <a:t>*,</a:t>
            </a:r>
            <a:r>
              <a:rPr lang="en-GB" sz="1300" b="1" dirty="0" smtClean="0">
                <a:solidFill>
                  <a:srgbClr val="0070C0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 smtClean="0">
                <a:solidFill>
                  <a:srgbClr val="0070C0"/>
                </a:solidFill>
                <a:latin typeface="Arial Narrow" pitchFamily="34" charset="0"/>
              </a:rPr>
              <a:t>2</a:t>
            </a:r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396" name="TextBox 175"/>
          <p:cNvSpPr txBox="1">
            <a:spLocks noChangeArrowheads="1"/>
          </p:cNvSpPr>
          <p:nvPr/>
        </p:nvSpPr>
        <p:spPr bwMode="auto">
          <a:xfrm>
            <a:off x="948678" y="1447676"/>
            <a:ext cx="69730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0070C0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0070C0"/>
                </a:solidFill>
                <a:latin typeface="Arial Narrow" pitchFamily="34" charset="0"/>
              </a:rPr>
              <a:t>3</a:t>
            </a:r>
            <a:r>
              <a:rPr lang="en-GB" sz="1400" b="1" dirty="0" smtClean="0">
                <a:solidFill>
                  <a:srgbClr val="0070C0"/>
                </a:solidFill>
                <a:latin typeface="Arial Narrow" pitchFamily="34" charset="0"/>
              </a:rPr>
              <a:t>*,</a:t>
            </a:r>
            <a:r>
              <a:rPr lang="en-GB" sz="1300" b="1" dirty="0" smtClean="0">
                <a:solidFill>
                  <a:srgbClr val="0070C0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 smtClean="0">
                <a:solidFill>
                  <a:srgbClr val="0070C0"/>
                </a:solidFill>
                <a:latin typeface="Arial Narrow" pitchFamily="34" charset="0"/>
              </a:rPr>
              <a:t>3</a:t>
            </a:r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397" name="TextBox 176"/>
          <p:cNvSpPr txBox="1">
            <a:spLocks noChangeArrowheads="1"/>
          </p:cNvSpPr>
          <p:nvPr/>
        </p:nvSpPr>
        <p:spPr bwMode="auto">
          <a:xfrm>
            <a:off x="949187" y="1772857"/>
            <a:ext cx="69730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0070C0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0070C0"/>
                </a:solidFill>
                <a:latin typeface="Arial Narrow" pitchFamily="34" charset="0"/>
              </a:rPr>
              <a:t>4</a:t>
            </a:r>
            <a:r>
              <a:rPr lang="en-GB" sz="1400" b="1" dirty="0" smtClean="0">
                <a:solidFill>
                  <a:srgbClr val="0070C0"/>
                </a:solidFill>
                <a:latin typeface="Arial Narrow" pitchFamily="34" charset="0"/>
              </a:rPr>
              <a:t>*,</a:t>
            </a:r>
            <a:r>
              <a:rPr lang="en-GB" sz="1300" b="1" dirty="0" smtClean="0">
                <a:solidFill>
                  <a:srgbClr val="0070C0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 smtClean="0">
                <a:solidFill>
                  <a:srgbClr val="0070C0"/>
                </a:solidFill>
                <a:latin typeface="Arial Narrow" pitchFamily="34" charset="0"/>
              </a:rPr>
              <a:t>4</a:t>
            </a:r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398" name="TextBox 177"/>
          <p:cNvSpPr txBox="1">
            <a:spLocks noChangeArrowheads="1"/>
          </p:cNvSpPr>
          <p:nvPr/>
        </p:nvSpPr>
        <p:spPr bwMode="auto">
          <a:xfrm>
            <a:off x="956837" y="2120382"/>
            <a:ext cx="70051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0070C0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0070C0"/>
                </a:solidFill>
                <a:latin typeface="Arial Narrow" pitchFamily="34" charset="0"/>
              </a:rPr>
              <a:t>5</a:t>
            </a:r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0070C0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0070C0"/>
                </a:solidFill>
                <a:latin typeface="Arial Narrow" pitchFamily="34" charset="0"/>
              </a:rPr>
              <a:t>5</a:t>
            </a:r>
            <a:r>
              <a:rPr lang="en-GB" sz="1400" b="1" dirty="0">
                <a:solidFill>
                  <a:srgbClr val="0070C0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399" name="TextBox 178"/>
          <p:cNvSpPr txBox="1">
            <a:spLocks noChangeArrowheads="1"/>
          </p:cNvSpPr>
          <p:nvPr/>
        </p:nvSpPr>
        <p:spPr bwMode="auto">
          <a:xfrm>
            <a:off x="2607961" y="1060227"/>
            <a:ext cx="6876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FF0000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FF0000"/>
                </a:solidFill>
                <a:latin typeface="Arial Narrow" pitchFamily="34" charset="0"/>
              </a:rPr>
              <a:t>6</a:t>
            </a:r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FF0000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FF0000"/>
                </a:solidFill>
                <a:latin typeface="Arial Narrow" pitchFamily="34" charset="0"/>
              </a:rPr>
              <a:t>6</a:t>
            </a:r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00" name="TextBox 179"/>
          <p:cNvSpPr txBox="1">
            <a:spLocks noChangeArrowheads="1"/>
          </p:cNvSpPr>
          <p:nvPr/>
        </p:nvSpPr>
        <p:spPr bwMode="auto">
          <a:xfrm>
            <a:off x="2614187" y="1352607"/>
            <a:ext cx="70051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FF0000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FF0000"/>
                </a:solidFill>
                <a:latin typeface="Arial Narrow" pitchFamily="34" charset="0"/>
              </a:rPr>
              <a:t>7</a:t>
            </a:r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FF0000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FF0000"/>
                </a:solidFill>
                <a:latin typeface="Arial Narrow" pitchFamily="34" charset="0"/>
              </a:rPr>
              <a:t>7</a:t>
            </a:r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01" name="TextBox 180"/>
          <p:cNvSpPr txBox="1">
            <a:spLocks noChangeArrowheads="1"/>
          </p:cNvSpPr>
          <p:nvPr/>
        </p:nvSpPr>
        <p:spPr bwMode="auto">
          <a:xfrm>
            <a:off x="2628900" y="1653178"/>
            <a:ext cx="6876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FF0000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FF0000"/>
                </a:solidFill>
                <a:latin typeface="Arial Narrow" pitchFamily="34" charset="0"/>
              </a:rPr>
              <a:t>8</a:t>
            </a:r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FF0000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FF0000"/>
                </a:solidFill>
                <a:latin typeface="Arial Narrow" pitchFamily="34" charset="0"/>
              </a:rPr>
              <a:t>8</a:t>
            </a:r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02" name="TextBox 181"/>
          <p:cNvSpPr txBox="1">
            <a:spLocks noChangeArrowheads="1"/>
          </p:cNvSpPr>
          <p:nvPr/>
        </p:nvSpPr>
        <p:spPr bwMode="auto">
          <a:xfrm>
            <a:off x="2619375" y="1995130"/>
            <a:ext cx="68768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  <a:latin typeface="Arial Narrow" pitchFamily="34" charset="0"/>
              </a:rPr>
              <a:t>(</a:t>
            </a:r>
            <a:r>
              <a:rPr lang="en-GB" sz="1300" b="1" dirty="0" smtClean="0">
                <a:solidFill>
                  <a:srgbClr val="FF0000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 smtClean="0">
                <a:solidFill>
                  <a:srgbClr val="FF0000"/>
                </a:solidFill>
                <a:latin typeface="Arial Narrow" pitchFamily="34" charset="0"/>
              </a:rPr>
              <a:t>9</a:t>
            </a:r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FF0000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FF0000"/>
                </a:solidFill>
                <a:latin typeface="Arial Narrow" pitchFamily="34" charset="0"/>
              </a:rPr>
              <a:t>9</a:t>
            </a:r>
            <a:r>
              <a:rPr lang="en-GB" sz="1400" b="1" dirty="0">
                <a:solidFill>
                  <a:srgbClr val="FF0000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03" name="TextBox 182"/>
          <p:cNvSpPr txBox="1">
            <a:spLocks noChangeArrowheads="1"/>
          </p:cNvSpPr>
          <p:nvPr/>
        </p:nvSpPr>
        <p:spPr bwMode="auto">
          <a:xfrm>
            <a:off x="4219575" y="1053336"/>
            <a:ext cx="8191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02AE06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02AE06"/>
                </a:solidFill>
                <a:latin typeface="Arial Narrow" pitchFamily="34" charset="0"/>
              </a:rPr>
              <a:t>10</a:t>
            </a:r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02AE06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02AE06"/>
                </a:solidFill>
                <a:latin typeface="Arial Narrow" pitchFamily="34" charset="0"/>
              </a:rPr>
              <a:t>10</a:t>
            </a:r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02AE06"/>
              </a:solidFill>
              <a:latin typeface="Arial Narrow" pitchFamily="34" charset="0"/>
            </a:endParaRPr>
          </a:p>
        </p:txBody>
      </p:sp>
      <p:sp>
        <p:nvSpPr>
          <p:cNvPr id="404" name="TextBox 183"/>
          <p:cNvSpPr txBox="1">
            <a:spLocks noChangeArrowheads="1"/>
          </p:cNvSpPr>
          <p:nvPr/>
        </p:nvSpPr>
        <p:spPr bwMode="auto">
          <a:xfrm>
            <a:off x="4219753" y="1354505"/>
            <a:ext cx="8284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02AE06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02AE06"/>
                </a:solidFill>
                <a:latin typeface="Arial Narrow" pitchFamily="34" charset="0"/>
              </a:rPr>
              <a:t>11</a:t>
            </a:r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02AE06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02AE06"/>
                </a:solidFill>
                <a:latin typeface="Arial Narrow" pitchFamily="34" charset="0"/>
              </a:rPr>
              <a:t>11</a:t>
            </a:r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02AE06"/>
              </a:solidFill>
              <a:latin typeface="Arial Narrow" pitchFamily="34" charset="0"/>
            </a:endParaRPr>
          </a:p>
        </p:txBody>
      </p:sp>
      <p:sp>
        <p:nvSpPr>
          <p:cNvPr id="405" name="TextBox 184"/>
          <p:cNvSpPr txBox="1">
            <a:spLocks noChangeArrowheads="1"/>
          </p:cNvSpPr>
          <p:nvPr/>
        </p:nvSpPr>
        <p:spPr bwMode="auto">
          <a:xfrm>
            <a:off x="4229100" y="1661939"/>
            <a:ext cx="8191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02AE06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02AE06"/>
                </a:solidFill>
                <a:latin typeface="Arial Narrow" pitchFamily="34" charset="0"/>
              </a:rPr>
              <a:t>12</a:t>
            </a:r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02AE06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02AE06"/>
                </a:solidFill>
                <a:latin typeface="Arial Narrow" pitchFamily="34" charset="0"/>
              </a:rPr>
              <a:t>12</a:t>
            </a:r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02AE06"/>
              </a:solidFill>
              <a:latin typeface="Arial Narrow" pitchFamily="34" charset="0"/>
            </a:endParaRPr>
          </a:p>
        </p:txBody>
      </p:sp>
      <p:sp>
        <p:nvSpPr>
          <p:cNvPr id="406" name="TextBox 185"/>
          <p:cNvSpPr txBox="1">
            <a:spLocks noChangeArrowheads="1"/>
          </p:cNvSpPr>
          <p:nvPr/>
        </p:nvSpPr>
        <p:spPr bwMode="auto">
          <a:xfrm>
            <a:off x="4225245" y="1981138"/>
            <a:ext cx="83195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02AE06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02AE06"/>
                </a:solidFill>
                <a:latin typeface="Arial Narrow" pitchFamily="34" charset="0"/>
              </a:rPr>
              <a:t>13</a:t>
            </a:r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02AE06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02AE06"/>
                </a:solidFill>
                <a:latin typeface="Arial Narrow" pitchFamily="34" charset="0"/>
              </a:rPr>
              <a:t>13</a:t>
            </a:r>
            <a:r>
              <a:rPr lang="en-GB" sz="1400" b="1" dirty="0">
                <a:solidFill>
                  <a:srgbClr val="02AE06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02AE06"/>
              </a:solidFill>
              <a:latin typeface="Arial Narrow" pitchFamily="34" charset="0"/>
            </a:endParaRPr>
          </a:p>
        </p:txBody>
      </p:sp>
      <p:sp>
        <p:nvSpPr>
          <p:cNvPr id="407" name="TextBox 186"/>
          <p:cNvSpPr txBox="1">
            <a:spLocks noChangeArrowheads="1"/>
          </p:cNvSpPr>
          <p:nvPr/>
        </p:nvSpPr>
        <p:spPr bwMode="auto">
          <a:xfrm>
            <a:off x="5943600" y="1171575"/>
            <a:ext cx="8191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F89006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F89006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F89006"/>
                </a:solidFill>
                <a:latin typeface="Arial Narrow" pitchFamily="34" charset="0"/>
              </a:rPr>
              <a:t>14</a:t>
            </a:r>
            <a:r>
              <a:rPr lang="en-GB" sz="1400" b="1" dirty="0">
                <a:solidFill>
                  <a:srgbClr val="F89006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F89006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F89006"/>
                </a:solidFill>
                <a:latin typeface="Arial Narrow" pitchFamily="34" charset="0"/>
              </a:rPr>
              <a:t>14</a:t>
            </a:r>
            <a:r>
              <a:rPr lang="en-GB" sz="1400" b="1" dirty="0">
                <a:solidFill>
                  <a:srgbClr val="F89006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F89006"/>
              </a:solidFill>
              <a:latin typeface="Arial Narrow" pitchFamily="34" charset="0"/>
            </a:endParaRPr>
          </a:p>
        </p:txBody>
      </p:sp>
      <p:sp>
        <p:nvSpPr>
          <p:cNvPr id="408" name="TextBox 188"/>
          <p:cNvSpPr txBox="1">
            <a:spLocks noChangeArrowheads="1"/>
          </p:cNvSpPr>
          <p:nvPr/>
        </p:nvSpPr>
        <p:spPr bwMode="auto">
          <a:xfrm>
            <a:off x="5943600" y="1815121"/>
            <a:ext cx="8191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F89006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F89006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F89006"/>
                </a:solidFill>
                <a:latin typeface="Arial Narrow" pitchFamily="34" charset="0"/>
              </a:rPr>
              <a:t>16</a:t>
            </a:r>
            <a:r>
              <a:rPr lang="en-GB" sz="1400" b="1" dirty="0">
                <a:solidFill>
                  <a:srgbClr val="F89006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F89006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F89006"/>
                </a:solidFill>
                <a:latin typeface="Arial Narrow" pitchFamily="34" charset="0"/>
              </a:rPr>
              <a:t>16</a:t>
            </a:r>
            <a:r>
              <a:rPr lang="en-GB" sz="1400" b="1" dirty="0">
                <a:solidFill>
                  <a:srgbClr val="F89006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F89006"/>
              </a:solidFill>
              <a:latin typeface="Arial Narrow" pitchFamily="34" charset="0"/>
            </a:endParaRPr>
          </a:p>
        </p:txBody>
      </p:sp>
      <p:sp>
        <p:nvSpPr>
          <p:cNvPr id="409" name="TextBox 189"/>
          <p:cNvSpPr txBox="1">
            <a:spLocks noChangeArrowheads="1"/>
          </p:cNvSpPr>
          <p:nvPr/>
        </p:nvSpPr>
        <p:spPr bwMode="auto">
          <a:xfrm>
            <a:off x="7705740" y="1361167"/>
            <a:ext cx="8191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990099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990099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990099"/>
                </a:solidFill>
                <a:latin typeface="Arial Narrow" pitchFamily="34" charset="0"/>
              </a:rPr>
              <a:t>17</a:t>
            </a:r>
            <a:r>
              <a:rPr lang="en-GB" sz="1400" b="1" dirty="0">
                <a:solidFill>
                  <a:srgbClr val="990099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990099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990099"/>
                </a:solidFill>
                <a:latin typeface="Arial Narrow" pitchFamily="34" charset="0"/>
              </a:rPr>
              <a:t>17</a:t>
            </a:r>
            <a:r>
              <a:rPr lang="en-GB" sz="1400" b="1" dirty="0">
                <a:solidFill>
                  <a:srgbClr val="990099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990099"/>
              </a:solidFill>
              <a:latin typeface="Arial Narrow" pitchFamily="34" charset="0"/>
            </a:endParaRPr>
          </a:p>
        </p:txBody>
      </p:sp>
      <p:sp>
        <p:nvSpPr>
          <p:cNvPr id="410" name="TextBox 241"/>
          <p:cNvSpPr txBox="1">
            <a:spLocks noChangeArrowheads="1"/>
          </p:cNvSpPr>
          <p:nvPr/>
        </p:nvSpPr>
        <p:spPr bwMode="auto">
          <a:xfrm>
            <a:off x="5938866" y="1487772"/>
            <a:ext cx="8191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400" b="1" dirty="0">
                <a:solidFill>
                  <a:srgbClr val="F89006"/>
                </a:solidFill>
                <a:latin typeface="Arial Narrow" pitchFamily="34" charset="0"/>
              </a:rPr>
              <a:t>(</a:t>
            </a:r>
            <a:r>
              <a:rPr lang="en-GB" sz="1300" b="1" dirty="0">
                <a:solidFill>
                  <a:srgbClr val="F89006"/>
                </a:solidFill>
                <a:latin typeface="Lucida Calligraphy" pitchFamily="66" charset="0"/>
              </a:rPr>
              <a:t>P</a:t>
            </a:r>
            <a:r>
              <a:rPr lang="en-GB" sz="1700" b="1" baseline="-25000" dirty="0">
                <a:solidFill>
                  <a:srgbClr val="F89006"/>
                </a:solidFill>
                <a:latin typeface="Arial Narrow" pitchFamily="34" charset="0"/>
              </a:rPr>
              <a:t>15</a:t>
            </a:r>
            <a:r>
              <a:rPr lang="en-GB" sz="1400" b="1" dirty="0">
                <a:solidFill>
                  <a:srgbClr val="F89006"/>
                </a:solidFill>
                <a:latin typeface="Arial Narrow" pitchFamily="34" charset="0"/>
              </a:rPr>
              <a:t>*,</a:t>
            </a:r>
            <a:r>
              <a:rPr lang="en-GB" sz="1300" b="1" dirty="0">
                <a:solidFill>
                  <a:srgbClr val="F89006"/>
                </a:solidFill>
                <a:latin typeface="Lucida Calligraphy" pitchFamily="66" charset="0"/>
              </a:rPr>
              <a:t>N</a:t>
            </a:r>
            <a:r>
              <a:rPr lang="en-GB" sz="1700" b="1" baseline="-25000" dirty="0">
                <a:solidFill>
                  <a:srgbClr val="F89006"/>
                </a:solidFill>
                <a:latin typeface="Arial Narrow" pitchFamily="34" charset="0"/>
              </a:rPr>
              <a:t>15</a:t>
            </a:r>
            <a:r>
              <a:rPr lang="en-GB" sz="1400" b="1" dirty="0">
                <a:solidFill>
                  <a:srgbClr val="F89006"/>
                </a:solidFill>
                <a:latin typeface="Arial Narrow" pitchFamily="34" charset="0"/>
              </a:rPr>
              <a:t>*)</a:t>
            </a:r>
            <a:endParaRPr lang="en-US" sz="1400" b="1" dirty="0">
              <a:solidFill>
                <a:srgbClr val="F89006"/>
              </a:solidFill>
              <a:latin typeface="Arial Narrow" pitchFamily="34" charset="0"/>
            </a:endParaRPr>
          </a:p>
        </p:txBody>
      </p:sp>
      <p:sp>
        <p:nvSpPr>
          <p:cNvPr id="411" name="TextBox 410"/>
          <p:cNvSpPr txBox="1"/>
          <p:nvPr/>
        </p:nvSpPr>
        <p:spPr>
          <a:xfrm>
            <a:off x="578474" y="2895600"/>
            <a:ext cx="8228758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300" b="1" u="sng" dirty="0" smtClean="0">
                <a:solidFill>
                  <a:srgbClr val="00007D"/>
                </a:solidFill>
              </a:rPr>
              <a:t>Algorithm:</a:t>
            </a:r>
            <a:endParaRPr lang="en-GB" sz="2300" b="1" u="sng" dirty="0" smtClean="0">
              <a:solidFill>
                <a:srgbClr val="FF0000"/>
              </a:solidFill>
            </a:endParaRPr>
          </a:p>
          <a:p>
            <a:endParaRPr lang="en-GB" sz="1500" dirty="0">
              <a:solidFill>
                <a:srgbClr val="00007D"/>
              </a:solidFill>
            </a:endParaRPr>
          </a:p>
          <a:p>
            <a:pPr marL="342900" indent="-342900">
              <a:buFontTx/>
              <a:buBlip>
                <a:blip r:embed="rId2"/>
              </a:buBlip>
            </a:pPr>
            <a:r>
              <a:rPr lang="en-GB" sz="2200" dirty="0" smtClean="0">
                <a:solidFill>
                  <a:srgbClr val="00007D"/>
                </a:solidFill>
              </a:rPr>
              <a:t>For every coalition </a:t>
            </a:r>
            <a:r>
              <a:rPr lang="en-GB" sz="2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8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sz="2200" dirty="0" smtClean="0">
                <a:solidFill>
                  <a:srgbClr val="FF0000"/>
                </a:solidFill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∈</a:t>
            </a:r>
            <a:r>
              <a:rPr lang="en-GB" sz="2200" dirty="0" smtClean="0">
                <a:solidFill>
                  <a:srgbClr val="FF0000"/>
                </a:solidFill>
              </a:rPr>
              <a:t> </a:t>
            </a:r>
            <a:r>
              <a:rPr lang="en-GB" sz="2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GB" sz="28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sz="2200" dirty="0" smtClean="0">
                <a:solidFill>
                  <a:srgbClr val="00007D"/>
                </a:solidFill>
              </a:rPr>
              <a:t>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007D"/>
                </a:solidFill>
              </a:rPr>
              <a:t>add </a:t>
            </a:r>
            <a:r>
              <a:rPr lang="en-GB" sz="2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8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sz="2200" dirty="0" smtClean="0">
                <a:solidFill>
                  <a:srgbClr val="00007D"/>
                </a:solidFill>
              </a:rPr>
              <a:t> to </a:t>
            </a:r>
            <a:r>
              <a:rPr lang="en-GB" sz="2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CS</a:t>
            </a:r>
            <a:r>
              <a:rPr lang="en-GB" sz="2200" dirty="0" smtClean="0">
                <a:solidFill>
                  <a:srgbClr val="00007D"/>
                </a:solidFill>
              </a:rPr>
              <a:t> and, and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007D"/>
                </a:solidFill>
              </a:rPr>
              <a:t>add the agents in </a:t>
            </a:r>
            <a:r>
              <a:rPr lang="en-GB" sz="2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8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sz="2200" dirty="0" smtClean="0">
                <a:solidFill>
                  <a:srgbClr val="00007D"/>
                </a:solidFill>
              </a:rPr>
              <a:t> to </a:t>
            </a:r>
            <a:r>
              <a:rPr lang="en-GB" sz="2200" dirty="0" err="1" smtClean="0">
                <a:solidFill>
                  <a:srgbClr val="FF0000"/>
                </a:solidFill>
                <a:latin typeface="Lucida Calligraphy" pitchFamily="66" charset="0"/>
                <a:cs typeface="Times New Roman" pitchFamily="18" charset="0"/>
              </a:rPr>
              <a:t>N</a:t>
            </a:r>
            <a:r>
              <a:rPr lang="en-GB" sz="2800" baseline="-25000" dirty="0" err="1" smtClean="0">
                <a:solidFill>
                  <a:srgbClr val="FF0000"/>
                </a:solidFill>
                <a:latin typeface="Arial Narrow" pitchFamily="34" charset="0"/>
                <a:cs typeface="Times New Roman" pitchFamily="18" charset="0"/>
              </a:rPr>
              <a:t>j</a:t>
            </a:r>
            <a:r>
              <a:rPr lang="en-GB" sz="2200" dirty="0" smtClean="0">
                <a:solidFill>
                  <a:srgbClr val="FF0000"/>
                </a:solidFill>
                <a:latin typeface="Arial Narrow" pitchFamily="34" charset="0"/>
                <a:cs typeface="Times New Roman" pitchFamily="18" charset="0"/>
              </a:rPr>
              <a:t>*</a:t>
            </a:r>
            <a:r>
              <a:rPr lang="en-GB" sz="2200" dirty="0" smtClean="0">
                <a:solidFill>
                  <a:srgbClr val="00007D"/>
                </a:solidFill>
              </a:rPr>
              <a:t> for every </a:t>
            </a:r>
            <a:r>
              <a:rPr lang="en-GB" sz="2200" dirty="0" smtClean="0">
                <a:solidFill>
                  <a:srgbClr val="FF0000"/>
                </a:solidFill>
              </a:rPr>
              <a:t>(</a:t>
            </a:r>
            <a:r>
              <a:rPr lang="en-GB" sz="2200" dirty="0" err="1" smtClean="0">
                <a:solidFill>
                  <a:srgbClr val="FF0000"/>
                </a:solidFill>
                <a:latin typeface="Lucida Calligraphy" pitchFamily="66" charset="0"/>
              </a:rPr>
              <a:t>P</a:t>
            </a:r>
            <a:r>
              <a:rPr lang="en-GB" sz="2800" baseline="-25000" dirty="0" err="1" smtClean="0">
                <a:solidFill>
                  <a:srgbClr val="FF0000"/>
                </a:solidFill>
                <a:latin typeface="Arial Narrow" pitchFamily="34" charset="0"/>
              </a:rPr>
              <a:t>j</a:t>
            </a:r>
            <a:r>
              <a:rPr lang="en-GB" sz="2200" dirty="0" smtClean="0">
                <a:solidFill>
                  <a:srgbClr val="FF0000"/>
                </a:solidFill>
                <a:latin typeface="Arial Narrow" pitchFamily="34" charset="0"/>
              </a:rPr>
              <a:t>*</a:t>
            </a:r>
            <a:r>
              <a:rPr lang="en-GB" sz="2200" dirty="0" smtClean="0">
                <a:solidFill>
                  <a:srgbClr val="FF0000"/>
                </a:solidFill>
              </a:rPr>
              <a:t>,</a:t>
            </a:r>
            <a:r>
              <a:rPr lang="en-GB" sz="2200" dirty="0" err="1" smtClean="0">
                <a:solidFill>
                  <a:srgbClr val="FF0000"/>
                </a:solidFill>
                <a:latin typeface="Lucida Calligraphy" pitchFamily="66" charset="0"/>
              </a:rPr>
              <a:t>N</a:t>
            </a:r>
            <a:r>
              <a:rPr lang="en-GB" sz="2800" baseline="-25000" dirty="0" err="1" smtClean="0">
                <a:solidFill>
                  <a:srgbClr val="FF0000"/>
                </a:solidFill>
                <a:latin typeface="Arial Narrow" pitchFamily="34" charset="0"/>
              </a:rPr>
              <a:t>j</a:t>
            </a:r>
            <a:r>
              <a:rPr lang="en-GB" sz="2200" dirty="0" smtClean="0">
                <a:solidFill>
                  <a:srgbClr val="FF0000"/>
                </a:solidFill>
                <a:latin typeface="Arial Narrow" pitchFamily="34" charset="0"/>
              </a:rPr>
              <a:t>*</a:t>
            </a:r>
            <a:r>
              <a:rPr lang="en-GB" sz="2200" dirty="0" smtClean="0">
                <a:solidFill>
                  <a:srgbClr val="FF0000"/>
                </a:solidFill>
              </a:rPr>
              <a:t>) </a:t>
            </a:r>
            <a:r>
              <a:rPr lang="en-GB" sz="22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∈ </a:t>
            </a:r>
            <a:r>
              <a:rPr lang="en-GB" sz="2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GB" sz="28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342900" indent="-342900">
              <a:buFontTx/>
              <a:buBlip>
                <a:blip r:embed="rId2"/>
              </a:buBlip>
            </a:pPr>
            <a:endParaRPr lang="en-GB" sz="1500" dirty="0">
              <a:solidFill>
                <a:srgbClr val="00007D"/>
              </a:solidFill>
            </a:endParaRPr>
          </a:p>
          <a:p>
            <a:pPr marL="342900" indent="-342900">
              <a:buFontTx/>
              <a:buBlip>
                <a:blip r:embed="rId2"/>
              </a:buBlip>
            </a:pPr>
            <a:r>
              <a:rPr lang="en-GB" sz="2200" dirty="0" smtClean="0">
                <a:solidFill>
                  <a:srgbClr val="00007D"/>
                </a:solidFill>
              </a:rPr>
              <a:t>If  </a:t>
            </a:r>
            <a:r>
              <a:rPr lang="en-GB" sz="2200" dirty="0" smtClean="0">
                <a:solidFill>
                  <a:srgbClr val="FF0000"/>
                </a:solidFill>
              </a:rPr>
              <a:t>U</a:t>
            </a:r>
            <a:r>
              <a:rPr lang="en-GB" sz="2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CS</a:t>
            </a:r>
            <a:r>
              <a:rPr lang="en-GB" sz="2200" dirty="0" smtClean="0">
                <a:solidFill>
                  <a:srgbClr val="FF0000"/>
                </a:solidFill>
              </a:rPr>
              <a:t> </a:t>
            </a:r>
            <a:r>
              <a:rPr lang="en-GB" sz="2200" dirty="0" smtClean="0">
                <a:solidFill>
                  <a:srgbClr val="FF0000"/>
                </a:solidFill>
                <a:latin typeface="Cambria Math"/>
                <a:ea typeface="Cambria Math"/>
              </a:rPr>
              <a:t>≠</a:t>
            </a:r>
            <a:r>
              <a:rPr lang="en-GB" sz="2200" dirty="0" smtClean="0">
                <a:solidFill>
                  <a:srgbClr val="FF0000"/>
                </a:solidFill>
              </a:rPr>
              <a:t> </a:t>
            </a:r>
            <a:r>
              <a:rPr lang="en-GB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200" dirty="0" smtClean="0">
                <a:solidFill>
                  <a:srgbClr val="00007D"/>
                </a:solidFill>
              </a:rPr>
              <a:t>, repeat the process, i.e.,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007D"/>
                </a:solidFill>
              </a:rPr>
              <a:t>add a coalition </a:t>
            </a:r>
            <a:r>
              <a:rPr lang="en-GB" sz="2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8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2200" dirty="0" smtClean="0">
                <a:solidFill>
                  <a:srgbClr val="FF0000"/>
                </a:solidFill>
              </a:rPr>
              <a:t> </a:t>
            </a:r>
            <a:r>
              <a:rPr lang="en-GB" sz="22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∈ </a:t>
            </a:r>
            <a:r>
              <a:rPr lang="en-GB" sz="2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GB" sz="28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2200" dirty="0" smtClean="0">
                <a:solidFill>
                  <a:srgbClr val="00007D"/>
                </a:solidFill>
              </a:rPr>
              <a:t> to </a:t>
            </a:r>
            <a:r>
              <a:rPr lang="en-GB" sz="2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CS</a:t>
            </a:r>
            <a:r>
              <a:rPr lang="en-GB" sz="2200" dirty="0" smtClean="0">
                <a:solidFill>
                  <a:srgbClr val="00007D"/>
                </a:solidFill>
              </a:rPr>
              <a:t>, and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007D"/>
                </a:solidFill>
              </a:rPr>
              <a:t>add the agents in </a:t>
            </a:r>
            <a:r>
              <a:rPr lang="en-GB" sz="2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8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sz="2200" dirty="0" smtClean="0">
                <a:solidFill>
                  <a:srgbClr val="FF0000"/>
                </a:solidFill>
              </a:rPr>
              <a:t> U </a:t>
            </a:r>
            <a:r>
              <a:rPr lang="en-GB" sz="2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8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2200" dirty="0" smtClean="0">
                <a:solidFill>
                  <a:srgbClr val="00007D"/>
                </a:solidFill>
              </a:rPr>
              <a:t> to </a:t>
            </a:r>
            <a:r>
              <a:rPr lang="en-GB" sz="2200" dirty="0" err="1">
                <a:solidFill>
                  <a:srgbClr val="FF0000"/>
                </a:solidFill>
                <a:latin typeface="Lucida Calligraphy" pitchFamily="66" charset="0"/>
                <a:cs typeface="Times New Roman" pitchFamily="18" charset="0"/>
              </a:rPr>
              <a:t>N</a:t>
            </a:r>
            <a:r>
              <a:rPr lang="en-GB" sz="2800" baseline="-25000" dirty="0" err="1">
                <a:solidFill>
                  <a:srgbClr val="FF0000"/>
                </a:solidFill>
                <a:latin typeface="Arial Narrow" pitchFamily="34" charset="0"/>
                <a:cs typeface="Times New Roman" pitchFamily="18" charset="0"/>
              </a:rPr>
              <a:t>j</a:t>
            </a:r>
            <a:r>
              <a:rPr lang="en-GB" sz="2200" dirty="0">
                <a:solidFill>
                  <a:srgbClr val="FF0000"/>
                </a:solidFill>
                <a:latin typeface="Arial Narrow" pitchFamily="34" charset="0"/>
                <a:cs typeface="Times New Roman" pitchFamily="18" charset="0"/>
              </a:rPr>
              <a:t>* </a:t>
            </a:r>
            <a:r>
              <a:rPr lang="en-GB" sz="2200" dirty="0" smtClean="0">
                <a:solidFill>
                  <a:srgbClr val="00007D"/>
                </a:solidFill>
              </a:rPr>
              <a:t>for every </a:t>
            </a:r>
            <a:r>
              <a:rPr lang="en-GB" sz="2200" dirty="0">
                <a:solidFill>
                  <a:srgbClr val="FF0000"/>
                </a:solidFill>
              </a:rPr>
              <a:t>(</a:t>
            </a:r>
            <a:r>
              <a:rPr lang="en-GB" sz="2200" dirty="0" err="1" smtClean="0">
                <a:solidFill>
                  <a:srgbClr val="FF0000"/>
                </a:solidFill>
                <a:latin typeface="Lucida Calligraphy" pitchFamily="66" charset="0"/>
                <a:cs typeface="Times New Roman" pitchFamily="18" charset="0"/>
              </a:rPr>
              <a:t>P</a:t>
            </a:r>
            <a:r>
              <a:rPr lang="en-GB" sz="2800" baseline="-25000" dirty="0" err="1" smtClean="0">
                <a:solidFill>
                  <a:srgbClr val="FF0000"/>
                </a:solidFill>
                <a:latin typeface="Arial Narrow" pitchFamily="34" charset="0"/>
              </a:rPr>
              <a:t>j</a:t>
            </a:r>
            <a:r>
              <a:rPr lang="en-GB" sz="2200" dirty="0" smtClean="0">
                <a:solidFill>
                  <a:srgbClr val="FF0000"/>
                </a:solidFill>
                <a:latin typeface="Arial Narrow" pitchFamily="34" charset="0"/>
              </a:rPr>
              <a:t>*</a:t>
            </a:r>
            <a:r>
              <a:rPr lang="en-GB" sz="2200" dirty="0" smtClean="0">
                <a:solidFill>
                  <a:srgbClr val="FF0000"/>
                </a:solidFill>
              </a:rPr>
              <a:t>,</a:t>
            </a:r>
            <a:r>
              <a:rPr lang="en-GB" sz="2200" dirty="0" err="1" smtClean="0">
                <a:solidFill>
                  <a:srgbClr val="FF0000"/>
                </a:solidFill>
                <a:latin typeface="Lucida Calligraphy" pitchFamily="66" charset="0"/>
              </a:rPr>
              <a:t>N</a:t>
            </a:r>
            <a:r>
              <a:rPr lang="en-GB" sz="2800" baseline="-25000" dirty="0" err="1" smtClean="0">
                <a:solidFill>
                  <a:srgbClr val="FF0000"/>
                </a:solidFill>
                <a:latin typeface="Arial Narrow" pitchFamily="34" charset="0"/>
              </a:rPr>
              <a:t>j</a:t>
            </a:r>
            <a:r>
              <a:rPr lang="en-GB" sz="2200" dirty="0" smtClean="0">
                <a:solidFill>
                  <a:srgbClr val="FF0000"/>
                </a:solidFill>
                <a:latin typeface="Arial Narrow" pitchFamily="34" charset="0"/>
              </a:rPr>
              <a:t>*</a:t>
            </a:r>
            <a:r>
              <a:rPr lang="en-GB" sz="2200" dirty="0" smtClean="0">
                <a:solidFill>
                  <a:srgbClr val="FF0000"/>
                </a:solidFill>
              </a:rPr>
              <a:t>) </a:t>
            </a:r>
            <a:r>
              <a:rPr lang="en-GB" sz="2200" dirty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∈ </a:t>
            </a:r>
            <a:r>
              <a:rPr lang="en-GB" sz="2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GB" sz="28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sz="2200" dirty="0" smtClean="0">
                <a:solidFill>
                  <a:srgbClr val="00007D"/>
                </a:solidFill>
              </a:rPr>
              <a:t>… etc.</a:t>
            </a:r>
          </a:p>
          <a:p>
            <a:pPr marL="342900" indent="-342900">
              <a:buFontTx/>
              <a:buBlip>
                <a:blip r:embed="rId2"/>
              </a:buBlip>
            </a:pPr>
            <a:endParaRPr lang="en-GB" sz="1500" dirty="0">
              <a:solidFill>
                <a:srgbClr val="00007D"/>
              </a:solidFill>
            </a:endParaRPr>
          </a:p>
          <a:p>
            <a:pPr marL="342900" indent="-342900">
              <a:buFontTx/>
              <a:buBlip>
                <a:blip r:embed="rId2"/>
              </a:buBlip>
            </a:pPr>
            <a:r>
              <a:rPr lang="en-GB" sz="2200" dirty="0" smtClean="0">
                <a:solidFill>
                  <a:srgbClr val="00007D"/>
                </a:solidFill>
              </a:rPr>
              <a:t>To speed up the search, apply a </a:t>
            </a:r>
            <a:r>
              <a:rPr lang="en-GB" sz="2200" i="1" u="sng" dirty="0" smtClean="0">
                <a:solidFill>
                  <a:srgbClr val="00007D"/>
                </a:solidFill>
                <a:latin typeface="Times New Roman" pitchFamily="18" charset="0"/>
                <a:cs typeface="Times New Roman" pitchFamily="18" charset="0"/>
              </a:rPr>
              <a:t>branch-and-bound</a:t>
            </a:r>
            <a:r>
              <a:rPr lang="en-GB" sz="2200" dirty="0" smtClean="0">
                <a:solidFill>
                  <a:srgbClr val="00007D"/>
                </a:solidFill>
              </a:rPr>
              <a:t> technique.</a:t>
            </a:r>
          </a:p>
        </p:txBody>
      </p:sp>
    </p:spTree>
    <p:extLst>
      <p:ext uri="{BB962C8B-B14F-4D97-AF65-F5344CB8AC3E}">
        <p14:creationId xmlns:p14="http://schemas.microsoft.com/office/powerpoint/2010/main" val="8261108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143000"/>
          </a:xfrm>
        </p:spPr>
        <p:txBody>
          <a:bodyPr>
            <a:noAutofit/>
          </a:bodyPr>
          <a:lstStyle/>
          <a:p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Ice-Cream Game: Characteristic Function</a:t>
            </a:r>
            <a:endParaRPr lang="en-US" sz="35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6224"/>
            <a:ext cx="8229600" cy="47811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           C: $6,           M: $4,             P: $3</a:t>
            </a:r>
          </a:p>
          <a:p>
            <a:endParaRPr lang="en-GB" dirty="0" smtClean="0"/>
          </a:p>
          <a:p>
            <a:pPr>
              <a:buNone/>
            </a:pPr>
            <a:r>
              <a:rPr lang="en-GB" dirty="0" smtClean="0"/>
              <a:t>             w = 500               w = 750              w = 1000 </a:t>
            </a:r>
          </a:p>
          <a:p>
            <a:pPr>
              <a:buNone/>
            </a:pPr>
            <a:r>
              <a:rPr lang="en-GB" dirty="0" smtClean="0"/>
              <a:t>             p = $7                   p = $9                 p = $11</a:t>
            </a:r>
          </a:p>
          <a:p>
            <a:endParaRPr lang="en-GB" dirty="0" smtClean="0"/>
          </a:p>
          <a:p>
            <a:r>
              <a:rPr lang="en-GB" dirty="0" smtClean="0"/>
              <a:t>v(Ø) = v({C}) = v({M}) = v({P}) = 0</a:t>
            </a:r>
          </a:p>
          <a:p>
            <a:r>
              <a:rPr lang="en-GB" dirty="0" smtClean="0"/>
              <a:t>v({C, M}) = 750, v({C, P}) = 750, v({M, P}) = 500</a:t>
            </a:r>
          </a:p>
          <a:p>
            <a:r>
              <a:rPr lang="en-GB" dirty="0" smtClean="0"/>
              <a:t>v({C, M, P}) = 1000</a:t>
            </a:r>
          </a:p>
        </p:txBody>
      </p:sp>
      <p:pic>
        <p:nvPicPr>
          <p:cNvPr id="4" name="Picture 3" descr="charl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628800"/>
            <a:ext cx="920262" cy="1008112"/>
          </a:xfrm>
          <a:prstGeom prst="rect">
            <a:avLst/>
          </a:prstGeom>
        </p:spPr>
      </p:pic>
      <p:pic>
        <p:nvPicPr>
          <p:cNvPr id="5" name="Picture 4" descr="marci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1628800"/>
            <a:ext cx="411480" cy="906780"/>
          </a:xfrm>
          <a:prstGeom prst="rect">
            <a:avLst/>
          </a:prstGeom>
        </p:spPr>
      </p:pic>
      <p:pic>
        <p:nvPicPr>
          <p:cNvPr id="6" name="Picture 5" descr="patt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1556792"/>
            <a:ext cx="576064" cy="938161"/>
          </a:xfrm>
          <a:prstGeom prst="rect">
            <a:avLst/>
          </a:prstGeom>
        </p:spPr>
      </p:pic>
      <p:pic>
        <p:nvPicPr>
          <p:cNvPr id="7" name="Picture 6" descr="benjerr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7584" y="3284984"/>
            <a:ext cx="755536" cy="772553"/>
          </a:xfrm>
          <a:prstGeom prst="rect">
            <a:avLst/>
          </a:prstGeom>
        </p:spPr>
      </p:pic>
      <p:pic>
        <p:nvPicPr>
          <p:cNvPr id="8" name="Picture 7" descr="benjerr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47864" y="3140968"/>
            <a:ext cx="966802" cy="988577"/>
          </a:xfrm>
          <a:prstGeom prst="rect">
            <a:avLst/>
          </a:prstGeom>
        </p:spPr>
      </p:pic>
      <p:pic>
        <p:nvPicPr>
          <p:cNvPr id="9" name="Picture 8" descr="benjerr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6136" y="2996952"/>
            <a:ext cx="1107645" cy="1132593"/>
          </a:xfrm>
          <a:prstGeom prst="rect">
            <a:avLst/>
          </a:prstGeom>
        </p:spPr>
      </p:pic>
      <p:sp>
        <p:nvSpPr>
          <p:cNvPr id="1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Transferable Utility Games: Outcome</a:t>
            </a:r>
            <a:endParaRPr lang="en-US" sz="35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5257800"/>
          </a:xfrm>
        </p:spPr>
        <p:txBody>
          <a:bodyPr>
            <a:normAutofit/>
          </a:bodyPr>
          <a:lstStyle/>
          <a:p>
            <a:r>
              <a:rPr lang="en-GB" dirty="0" smtClean="0"/>
              <a:t>An </a:t>
            </a:r>
            <a:r>
              <a:rPr lang="en-GB" dirty="0" smtClean="0">
                <a:solidFill>
                  <a:schemeClr val="accent1"/>
                </a:solidFill>
              </a:rPr>
              <a:t>outcome</a:t>
            </a:r>
            <a:r>
              <a:rPr lang="en-GB" dirty="0" smtClean="0"/>
              <a:t> of a TU game </a:t>
            </a:r>
            <a:r>
              <a:rPr lang="en-GB" dirty="0" smtClean="0">
                <a:solidFill>
                  <a:srgbClr val="FF0000"/>
                </a:solidFill>
              </a:rPr>
              <a:t>G =(N, v)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is a pair </a:t>
            </a:r>
            <a:r>
              <a:rPr lang="en-GB" dirty="0" smtClean="0">
                <a:solidFill>
                  <a:srgbClr val="FF0000"/>
                </a:solidFill>
              </a:rPr>
              <a:t>(CS, </a:t>
            </a:r>
            <a:r>
              <a:rPr lang="en-GB" b="1" u="sng" dirty="0" smtClean="0">
                <a:solidFill>
                  <a:srgbClr val="FF0000"/>
                </a:solidFill>
              </a:rPr>
              <a:t>x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r>
              <a:rPr lang="en-GB" dirty="0" smtClean="0"/>
              <a:t>, where: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CS</a:t>
            </a:r>
            <a:r>
              <a:rPr lang="en-GB" dirty="0" smtClean="0"/>
              <a:t> =(C</a:t>
            </a:r>
            <a:r>
              <a:rPr lang="en-GB" baseline="-25000" dirty="0" smtClean="0"/>
              <a:t>1</a:t>
            </a:r>
            <a:r>
              <a:rPr lang="en-GB" dirty="0" smtClean="0"/>
              <a:t>, ..., C</a:t>
            </a:r>
            <a:r>
              <a:rPr lang="en-GB" baseline="-25000" dirty="0" smtClean="0"/>
              <a:t>k</a:t>
            </a:r>
            <a:r>
              <a:rPr lang="en-GB" dirty="0" smtClean="0"/>
              <a:t>) is a </a:t>
            </a:r>
            <a:r>
              <a:rPr lang="en-GB" dirty="0" smtClean="0">
                <a:solidFill>
                  <a:schemeClr val="accent1"/>
                </a:solidFill>
              </a:rPr>
              <a:t>coalition structure</a:t>
            </a:r>
            <a:r>
              <a:rPr lang="en-GB" dirty="0" smtClean="0"/>
              <a:t>, </a:t>
            </a:r>
            <a:br>
              <a:rPr lang="en-GB" dirty="0" smtClean="0"/>
            </a:br>
            <a:r>
              <a:rPr lang="en-GB" dirty="0" smtClean="0"/>
              <a:t>i.e., </a:t>
            </a:r>
            <a:r>
              <a:rPr lang="en-GB" dirty="0" smtClean="0">
                <a:solidFill>
                  <a:schemeClr val="accent1"/>
                </a:solidFill>
              </a:rPr>
              <a:t>partition</a:t>
            </a:r>
            <a:r>
              <a:rPr lang="en-GB" dirty="0" smtClean="0"/>
              <a:t> of </a:t>
            </a:r>
            <a:r>
              <a:rPr lang="en-GB" dirty="0" smtClean="0">
                <a:solidFill>
                  <a:srgbClr val="FF0000"/>
                </a:solidFill>
              </a:rPr>
              <a:t>N</a:t>
            </a:r>
            <a:r>
              <a:rPr lang="en-GB" dirty="0" smtClean="0"/>
              <a:t> into coalitions:</a:t>
            </a:r>
          </a:p>
          <a:p>
            <a:pPr lvl="2"/>
            <a:r>
              <a:rPr lang="en-GB" sz="3000" dirty="0" smtClean="0">
                <a:sym typeface="Symbol"/>
              </a:rPr>
              <a:t> </a:t>
            </a:r>
            <a:r>
              <a:rPr lang="en-GB" sz="3000" baseline="-25000" dirty="0" err="1" smtClean="0"/>
              <a:t>i</a:t>
            </a:r>
            <a:r>
              <a:rPr lang="en-GB" sz="3000" dirty="0" smtClean="0"/>
              <a:t> </a:t>
            </a:r>
            <a:r>
              <a:rPr lang="en-GB" sz="3000" dirty="0" err="1" smtClean="0"/>
              <a:t>C</a:t>
            </a:r>
            <a:r>
              <a:rPr lang="en-GB" sz="3000" baseline="-25000" dirty="0" err="1" smtClean="0"/>
              <a:t>i</a:t>
            </a:r>
            <a:r>
              <a:rPr lang="en-GB" sz="3000" dirty="0" smtClean="0"/>
              <a:t> = N,  </a:t>
            </a:r>
            <a:r>
              <a:rPr lang="en-GB" sz="3000" dirty="0" err="1" smtClean="0"/>
              <a:t>C</a:t>
            </a:r>
            <a:r>
              <a:rPr lang="en-GB" sz="3000" baseline="-25000" dirty="0" err="1" smtClean="0"/>
              <a:t>i</a:t>
            </a:r>
            <a:r>
              <a:rPr lang="en-GB" sz="3000" dirty="0" smtClean="0"/>
              <a:t> </a:t>
            </a:r>
            <a:r>
              <a:rPr lang="en-GB" sz="3000" dirty="0" smtClean="0">
                <a:sym typeface="Symbol"/>
              </a:rPr>
              <a:t> </a:t>
            </a:r>
            <a:r>
              <a:rPr lang="en-GB" sz="3000" dirty="0" err="1" smtClean="0">
                <a:sym typeface="Symbol"/>
              </a:rPr>
              <a:t>C</a:t>
            </a:r>
            <a:r>
              <a:rPr lang="en-GB" sz="3000" baseline="-25000" dirty="0" err="1" smtClean="0">
                <a:sym typeface="Symbol"/>
              </a:rPr>
              <a:t>j</a:t>
            </a:r>
            <a:r>
              <a:rPr lang="en-GB" sz="3000" dirty="0" smtClean="0">
                <a:sym typeface="Symbol"/>
              </a:rPr>
              <a:t> = Ø for </a:t>
            </a:r>
            <a:r>
              <a:rPr lang="en-GB" sz="3000" dirty="0" err="1" smtClean="0">
                <a:sym typeface="Symbol"/>
              </a:rPr>
              <a:t>i</a:t>
            </a:r>
            <a:r>
              <a:rPr lang="en-GB" sz="3000" dirty="0" smtClean="0">
                <a:sym typeface="Symbol"/>
              </a:rPr>
              <a:t> ≠ j</a:t>
            </a:r>
            <a:endParaRPr lang="en-GB" sz="3000" dirty="0" smtClean="0"/>
          </a:p>
          <a:p>
            <a:pPr lvl="1"/>
            <a:r>
              <a:rPr lang="en-GB" b="1" u="sng" dirty="0" smtClean="0">
                <a:solidFill>
                  <a:srgbClr val="FF0000"/>
                </a:solidFill>
              </a:rPr>
              <a:t>x</a:t>
            </a:r>
            <a:r>
              <a:rPr lang="en-GB" dirty="0" smtClean="0"/>
              <a:t> = (x</a:t>
            </a:r>
            <a:r>
              <a:rPr lang="en-GB" baseline="-25000" dirty="0" smtClean="0"/>
              <a:t>1</a:t>
            </a:r>
            <a:r>
              <a:rPr lang="en-GB" dirty="0" smtClean="0"/>
              <a:t>, ..., </a:t>
            </a:r>
            <a:r>
              <a:rPr lang="en-GB" dirty="0" err="1" smtClean="0"/>
              <a:t>x</a:t>
            </a:r>
            <a:r>
              <a:rPr lang="en-GB" baseline="-25000" dirty="0" err="1" smtClean="0"/>
              <a:t>n</a:t>
            </a:r>
            <a:r>
              <a:rPr lang="en-GB" dirty="0" smtClean="0"/>
              <a:t>) is a </a:t>
            </a:r>
            <a:r>
              <a:rPr lang="en-GB" dirty="0" smtClean="0">
                <a:solidFill>
                  <a:schemeClr val="accent1"/>
                </a:solidFill>
              </a:rPr>
              <a:t>payoff vector</a:t>
            </a:r>
            <a:r>
              <a:rPr lang="en-GB" dirty="0" smtClean="0"/>
              <a:t>, </a:t>
            </a:r>
            <a:br>
              <a:rPr lang="en-GB" dirty="0" smtClean="0"/>
            </a:br>
            <a:r>
              <a:rPr lang="en-GB" dirty="0" smtClean="0"/>
              <a:t>which distributes the value </a:t>
            </a:r>
            <a:br>
              <a:rPr lang="en-GB" dirty="0" smtClean="0"/>
            </a:br>
            <a:r>
              <a:rPr lang="en-GB" dirty="0" smtClean="0"/>
              <a:t>of each coalition in </a:t>
            </a:r>
            <a:r>
              <a:rPr lang="en-GB" dirty="0" smtClean="0">
                <a:solidFill>
                  <a:srgbClr val="FF0000"/>
                </a:solidFill>
              </a:rPr>
              <a:t>CS</a:t>
            </a:r>
            <a:r>
              <a:rPr lang="en-GB" dirty="0" smtClean="0"/>
              <a:t>: </a:t>
            </a:r>
          </a:p>
          <a:p>
            <a:pPr lvl="2"/>
            <a:r>
              <a:rPr lang="en-GB" sz="3000" dirty="0" smtClean="0"/>
              <a:t>x</a:t>
            </a:r>
            <a:r>
              <a:rPr lang="en-GB" sz="3000" baseline="-25000" dirty="0" smtClean="0"/>
              <a:t>i</a:t>
            </a:r>
            <a:r>
              <a:rPr lang="en-GB" sz="3000" dirty="0" smtClean="0"/>
              <a:t> ≥ 0 for all </a:t>
            </a:r>
            <a:r>
              <a:rPr lang="en-GB" sz="3000" dirty="0" err="1" smtClean="0"/>
              <a:t>i</a:t>
            </a:r>
            <a:r>
              <a:rPr lang="en-GB" sz="3000" dirty="0" smtClean="0">
                <a:sym typeface="Symbol"/>
              </a:rPr>
              <a:t> N </a:t>
            </a:r>
          </a:p>
          <a:p>
            <a:pPr lvl="2"/>
            <a:r>
              <a:rPr lang="en-GB" sz="3000" dirty="0" err="1" smtClean="0">
                <a:latin typeface="Symbol" pitchFamily="18" charset="2"/>
                <a:ea typeface="Cambria Math"/>
              </a:rPr>
              <a:t>S</a:t>
            </a:r>
            <a:r>
              <a:rPr lang="en-GB" sz="3000" baseline="-25000" dirty="0" err="1" smtClean="0">
                <a:ea typeface="Cambria Math"/>
              </a:rPr>
              <a:t>i</a:t>
            </a:r>
            <a:r>
              <a:rPr lang="en-GB" sz="3000" baseline="-25000" dirty="0" err="1" smtClean="0">
                <a:ea typeface="Cambria Math"/>
                <a:sym typeface="Symbol"/>
              </a:rPr>
              <a:t>C</a:t>
            </a:r>
            <a:r>
              <a:rPr lang="en-GB" sz="3000" dirty="0" smtClean="0">
                <a:ea typeface="Cambria Math"/>
                <a:sym typeface="Symbol"/>
              </a:rPr>
              <a:t> x</a:t>
            </a:r>
            <a:r>
              <a:rPr lang="en-GB" sz="3000" baseline="-25000" dirty="0" smtClean="0">
                <a:ea typeface="Cambria Math"/>
                <a:sym typeface="Symbol"/>
              </a:rPr>
              <a:t>i</a:t>
            </a:r>
            <a:r>
              <a:rPr lang="en-GB" sz="3000" dirty="0" smtClean="0">
                <a:ea typeface="Cambria Math"/>
                <a:sym typeface="Symbol"/>
              </a:rPr>
              <a:t> = v(C) for each C is CS</a:t>
            </a:r>
            <a:r>
              <a:rPr lang="en-GB" sz="3000" dirty="0" smtClean="0"/>
              <a:t> 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6228184" y="3861048"/>
            <a:ext cx="1231504" cy="1130424"/>
            <a:chOff x="6372200" y="3284984"/>
            <a:chExt cx="1231504" cy="1130424"/>
          </a:xfrm>
        </p:grpSpPr>
        <p:sp>
          <p:nvSpPr>
            <p:cNvPr id="4" name="Oval 3"/>
            <p:cNvSpPr/>
            <p:nvPr/>
          </p:nvSpPr>
          <p:spPr>
            <a:xfrm>
              <a:off x="6588224" y="3717032"/>
              <a:ext cx="266328" cy="26632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7308304" y="3284984"/>
              <a:ext cx="266328" cy="26632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7020272" y="4149080"/>
              <a:ext cx="266328" cy="26632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372200" y="3356992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1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020272" y="3356992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2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236296" y="3861048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3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884368" y="4077072"/>
            <a:ext cx="842392" cy="1058416"/>
            <a:chOff x="7740352" y="3429000"/>
            <a:chExt cx="842392" cy="1058416"/>
          </a:xfrm>
        </p:grpSpPr>
        <p:sp>
          <p:nvSpPr>
            <p:cNvPr id="5" name="Oval 4"/>
            <p:cNvSpPr/>
            <p:nvPr/>
          </p:nvSpPr>
          <p:spPr>
            <a:xfrm>
              <a:off x="7884368" y="4221088"/>
              <a:ext cx="266328" cy="26632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8316416" y="3573016"/>
              <a:ext cx="266328" cy="26632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956376" y="3429000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00B050"/>
                  </a:solidFill>
                </a:rPr>
                <a:t>4</a:t>
              </a:r>
              <a:endParaRPr lang="en-US" sz="2800" dirty="0" smtClean="0">
                <a:solidFill>
                  <a:srgbClr val="00B05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740352" y="3789040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00B050"/>
                  </a:solidFill>
                </a:rPr>
                <a:t>5</a:t>
              </a:r>
              <a:endParaRPr lang="en-US" sz="2800" dirty="0" smtClean="0">
                <a:solidFill>
                  <a:srgbClr val="00B050"/>
                </a:solidFill>
              </a:endParaRPr>
            </a:p>
          </p:txBody>
        </p:sp>
      </p:grpSp>
      <p:sp>
        <p:nvSpPr>
          <p:cNvPr id="14" name="Freeform 13"/>
          <p:cNvSpPr/>
          <p:nvPr/>
        </p:nvSpPr>
        <p:spPr>
          <a:xfrm>
            <a:off x="6084168" y="3789040"/>
            <a:ext cx="1621347" cy="1384663"/>
          </a:xfrm>
          <a:custGeom>
            <a:avLst/>
            <a:gdLst>
              <a:gd name="connsiteX0" fmla="*/ 0 w 1621347"/>
              <a:gd name="connsiteY0" fmla="*/ 718457 h 1384663"/>
              <a:gd name="connsiteX1" fmla="*/ 0 w 1621347"/>
              <a:gd name="connsiteY1" fmla="*/ 718457 h 1384663"/>
              <a:gd name="connsiteX2" fmla="*/ 13063 w 1621347"/>
              <a:gd name="connsiteY2" fmla="*/ 470263 h 1384663"/>
              <a:gd name="connsiteX3" fmla="*/ 26126 w 1621347"/>
              <a:gd name="connsiteY3" fmla="*/ 418011 h 1384663"/>
              <a:gd name="connsiteX4" fmla="*/ 78377 w 1621347"/>
              <a:gd name="connsiteY4" fmla="*/ 313508 h 1384663"/>
              <a:gd name="connsiteX5" fmla="*/ 130629 w 1621347"/>
              <a:gd name="connsiteY5" fmla="*/ 222068 h 1384663"/>
              <a:gd name="connsiteX6" fmla="*/ 248194 w 1621347"/>
              <a:gd name="connsiteY6" fmla="*/ 130628 h 1384663"/>
              <a:gd name="connsiteX7" fmla="*/ 287383 w 1621347"/>
              <a:gd name="connsiteY7" fmla="*/ 104503 h 1384663"/>
              <a:gd name="connsiteX8" fmla="*/ 418012 w 1621347"/>
              <a:gd name="connsiteY8" fmla="*/ 65314 h 1384663"/>
              <a:gd name="connsiteX9" fmla="*/ 496389 w 1621347"/>
              <a:gd name="connsiteY9" fmla="*/ 39188 h 1384663"/>
              <a:gd name="connsiteX10" fmla="*/ 692332 w 1621347"/>
              <a:gd name="connsiteY10" fmla="*/ 13063 h 1384663"/>
              <a:gd name="connsiteX11" fmla="*/ 731520 w 1621347"/>
              <a:gd name="connsiteY11" fmla="*/ 0 h 1384663"/>
              <a:gd name="connsiteX12" fmla="*/ 1136469 w 1621347"/>
              <a:gd name="connsiteY12" fmla="*/ 13063 h 1384663"/>
              <a:gd name="connsiteX13" fmla="*/ 1254034 w 1621347"/>
              <a:gd name="connsiteY13" fmla="*/ 26125 h 1384663"/>
              <a:gd name="connsiteX14" fmla="*/ 1554480 w 1621347"/>
              <a:gd name="connsiteY14" fmla="*/ 39188 h 1384663"/>
              <a:gd name="connsiteX15" fmla="*/ 1593669 w 1621347"/>
              <a:gd name="connsiteY15" fmla="*/ 470263 h 1384663"/>
              <a:gd name="connsiteX16" fmla="*/ 1593669 w 1621347"/>
              <a:gd name="connsiteY16" fmla="*/ 692331 h 1384663"/>
              <a:gd name="connsiteX17" fmla="*/ 1554480 w 1621347"/>
              <a:gd name="connsiteY17" fmla="*/ 783771 h 1384663"/>
              <a:gd name="connsiteX18" fmla="*/ 1528354 w 1621347"/>
              <a:gd name="connsiteY18" fmla="*/ 862148 h 1384663"/>
              <a:gd name="connsiteX19" fmla="*/ 1476103 w 1621347"/>
              <a:gd name="connsiteY19" fmla="*/ 940525 h 1384663"/>
              <a:gd name="connsiteX20" fmla="*/ 1436914 w 1621347"/>
              <a:gd name="connsiteY20" fmla="*/ 1031965 h 1384663"/>
              <a:gd name="connsiteX21" fmla="*/ 1410789 w 1621347"/>
              <a:gd name="connsiteY21" fmla="*/ 1110343 h 1384663"/>
              <a:gd name="connsiteX22" fmla="*/ 1397726 w 1621347"/>
              <a:gd name="connsiteY22" fmla="*/ 1149531 h 1384663"/>
              <a:gd name="connsiteX23" fmla="*/ 1371600 w 1621347"/>
              <a:gd name="connsiteY23" fmla="*/ 1254034 h 1384663"/>
              <a:gd name="connsiteX24" fmla="*/ 1280160 w 1621347"/>
              <a:gd name="connsiteY24" fmla="*/ 1384663 h 1384663"/>
              <a:gd name="connsiteX25" fmla="*/ 1018903 w 1621347"/>
              <a:gd name="connsiteY25" fmla="*/ 1371600 h 1384663"/>
              <a:gd name="connsiteX26" fmla="*/ 979714 w 1621347"/>
              <a:gd name="connsiteY26" fmla="*/ 1345474 h 1384663"/>
              <a:gd name="connsiteX27" fmla="*/ 914400 w 1621347"/>
              <a:gd name="connsiteY27" fmla="*/ 1332411 h 1384663"/>
              <a:gd name="connsiteX28" fmla="*/ 875212 w 1621347"/>
              <a:gd name="connsiteY28" fmla="*/ 1319348 h 1384663"/>
              <a:gd name="connsiteX29" fmla="*/ 836023 w 1621347"/>
              <a:gd name="connsiteY29" fmla="*/ 1280160 h 1384663"/>
              <a:gd name="connsiteX30" fmla="*/ 574766 w 1621347"/>
              <a:gd name="connsiteY30" fmla="*/ 1214845 h 1384663"/>
              <a:gd name="connsiteX31" fmla="*/ 535577 w 1621347"/>
              <a:gd name="connsiteY31" fmla="*/ 1201783 h 1384663"/>
              <a:gd name="connsiteX32" fmla="*/ 444137 w 1621347"/>
              <a:gd name="connsiteY32" fmla="*/ 1188720 h 1384663"/>
              <a:gd name="connsiteX33" fmla="*/ 365760 w 1621347"/>
              <a:gd name="connsiteY33" fmla="*/ 1136468 h 1384663"/>
              <a:gd name="connsiteX34" fmla="*/ 326572 w 1621347"/>
              <a:gd name="connsiteY34" fmla="*/ 1110343 h 1384663"/>
              <a:gd name="connsiteX35" fmla="*/ 300446 w 1621347"/>
              <a:gd name="connsiteY35" fmla="*/ 1071154 h 1384663"/>
              <a:gd name="connsiteX36" fmla="*/ 274320 w 1621347"/>
              <a:gd name="connsiteY36" fmla="*/ 1018903 h 1384663"/>
              <a:gd name="connsiteX37" fmla="*/ 235132 w 1621347"/>
              <a:gd name="connsiteY37" fmla="*/ 992777 h 1384663"/>
              <a:gd name="connsiteX38" fmla="*/ 169817 w 1621347"/>
              <a:gd name="connsiteY38" fmla="*/ 927463 h 1384663"/>
              <a:gd name="connsiteX39" fmla="*/ 104503 w 1621347"/>
              <a:gd name="connsiteY39" fmla="*/ 862148 h 1384663"/>
              <a:gd name="connsiteX40" fmla="*/ 39189 w 1621347"/>
              <a:gd name="connsiteY40" fmla="*/ 796834 h 1384663"/>
              <a:gd name="connsiteX41" fmla="*/ 13063 w 1621347"/>
              <a:gd name="connsiteY41" fmla="*/ 757645 h 1384663"/>
              <a:gd name="connsiteX42" fmla="*/ 0 w 1621347"/>
              <a:gd name="connsiteY42" fmla="*/ 718457 h 1384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621347" h="1384663">
                <a:moveTo>
                  <a:pt x="0" y="718457"/>
                </a:moveTo>
                <a:lnTo>
                  <a:pt x="0" y="718457"/>
                </a:lnTo>
                <a:cubicBezTo>
                  <a:pt x="4354" y="635726"/>
                  <a:pt x="5886" y="552797"/>
                  <a:pt x="13063" y="470263"/>
                </a:cubicBezTo>
                <a:cubicBezTo>
                  <a:pt x="14618" y="452377"/>
                  <a:pt x="19221" y="434583"/>
                  <a:pt x="26126" y="418011"/>
                </a:cubicBezTo>
                <a:cubicBezTo>
                  <a:pt x="41105" y="382061"/>
                  <a:pt x="60960" y="348342"/>
                  <a:pt x="78377" y="313508"/>
                </a:cubicBezTo>
                <a:cubicBezTo>
                  <a:pt x="86714" y="296835"/>
                  <a:pt x="113705" y="237454"/>
                  <a:pt x="130629" y="222068"/>
                </a:cubicBezTo>
                <a:cubicBezTo>
                  <a:pt x="167364" y="188672"/>
                  <a:pt x="206885" y="158166"/>
                  <a:pt x="248194" y="130628"/>
                </a:cubicBezTo>
                <a:cubicBezTo>
                  <a:pt x="261257" y="121920"/>
                  <a:pt x="272730" y="110139"/>
                  <a:pt x="287383" y="104503"/>
                </a:cubicBezTo>
                <a:cubicBezTo>
                  <a:pt x="329813" y="88184"/>
                  <a:pt x="374621" y="78874"/>
                  <a:pt x="418012" y="65314"/>
                </a:cubicBezTo>
                <a:cubicBezTo>
                  <a:pt x="444297" y="57100"/>
                  <a:pt x="469672" y="45867"/>
                  <a:pt x="496389" y="39188"/>
                </a:cubicBezTo>
                <a:cubicBezTo>
                  <a:pt x="543302" y="27460"/>
                  <a:pt x="653183" y="17413"/>
                  <a:pt x="692332" y="13063"/>
                </a:cubicBezTo>
                <a:cubicBezTo>
                  <a:pt x="705395" y="8709"/>
                  <a:pt x="717751" y="0"/>
                  <a:pt x="731520" y="0"/>
                </a:cubicBezTo>
                <a:cubicBezTo>
                  <a:pt x="866573" y="0"/>
                  <a:pt x="1001584" y="6319"/>
                  <a:pt x="1136469" y="13063"/>
                </a:cubicBezTo>
                <a:cubicBezTo>
                  <a:pt x="1175849" y="15032"/>
                  <a:pt x="1214681" y="23666"/>
                  <a:pt x="1254034" y="26125"/>
                </a:cubicBezTo>
                <a:cubicBezTo>
                  <a:pt x="1354082" y="32378"/>
                  <a:pt x="1454331" y="34834"/>
                  <a:pt x="1554480" y="39188"/>
                </a:cubicBezTo>
                <a:cubicBezTo>
                  <a:pt x="1567543" y="182880"/>
                  <a:pt x="1578948" y="326732"/>
                  <a:pt x="1593669" y="470263"/>
                </a:cubicBezTo>
                <a:cubicBezTo>
                  <a:pt x="1607911" y="609119"/>
                  <a:pt x="1621347" y="498587"/>
                  <a:pt x="1593669" y="692331"/>
                </a:cubicBezTo>
                <a:cubicBezTo>
                  <a:pt x="1588997" y="725037"/>
                  <a:pt x="1566190" y="754497"/>
                  <a:pt x="1554480" y="783771"/>
                </a:cubicBezTo>
                <a:cubicBezTo>
                  <a:pt x="1544252" y="809340"/>
                  <a:pt x="1540670" y="837516"/>
                  <a:pt x="1528354" y="862148"/>
                </a:cubicBezTo>
                <a:cubicBezTo>
                  <a:pt x="1514312" y="890232"/>
                  <a:pt x="1476103" y="940525"/>
                  <a:pt x="1476103" y="940525"/>
                </a:cubicBezTo>
                <a:cubicBezTo>
                  <a:pt x="1434049" y="1066687"/>
                  <a:pt x="1501488" y="870527"/>
                  <a:pt x="1436914" y="1031965"/>
                </a:cubicBezTo>
                <a:cubicBezTo>
                  <a:pt x="1426686" y="1057534"/>
                  <a:pt x="1419497" y="1084217"/>
                  <a:pt x="1410789" y="1110343"/>
                </a:cubicBezTo>
                <a:cubicBezTo>
                  <a:pt x="1406435" y="1123406"/>
                  <a:pt x="1400426" y="1136029"/>
                  <a:pt x="1397726" y="1149531"/>
                </a:cubicBezTo>
                <a:cubicBezTo>
                  <a:pt x="1394107" y="1167627"/>
                  <a:pt x="1384152" y="1231440"/>
                  <a:pt x="1371600" y="1254034"/>
                </a:cubicBezTo>
                <a:cubicBezTo>
                  <a:pt x="1348625" y="1295389"/>
                  <a:pt x="1309515" y="1345523"/>
                  <a:pt x="1280160" y="1384663"/>
                </a:cubicBezTo>
                <a:cubicBezTo>
                  <a:pt x="1193074" y="1380309"/>
                  <a:pt x="1105365" y="1382878"/>
                  <a:pt x="1018903" y="1371600"/>
                </a:cubicBezTo>
                <a:cubicBezTo>
                  <a:pt x="1003335" y="1369569"/>
                  <a:pt x="994414" y="1350987"/>
                  <a:pt x="979714" y="1345474"/>
                </a:cubicBezTo>
                <a:cubicBezTo>
                  <a:pt x="958925" y="1337678"/>
                  <a:pt x="935940" y="1337796"/>
                  <a:pt x="914400" y="1332411"/>
                </a:cubicBezTo>
                <a:cubicBezTo>
                  <a:pt x="901042" y="1329071"/>
                  <a:pt x="888275" y="1323702"/>
                  <a:pt x="875212" y="1319348"/>
                </a:cubicBezTo>
                <a:cubicBezTo>
                  <a:pt x="862149" y="1306285"/>
                  <a:pt x="850605" y="1291502"/>
                  <a:pt x="836023" y="1280160"/>
                </a:cubicBezTo>
                <a:cubicBezTo>
                  <a:pt x="727121" y="1195459"/>
                  <a:pt x="749403" y="1227319"/>
                  <a:pt x="574766" y="1214845"/>
                </a:cubicBezTo>
                <a:cubicBezTo>
                  <a:pt x="561703" y="1210491"/>
                  <a:pt x="549079" y="1204483"/>
                  <a:pt x="535577" y="1201783"/>
                </a:cubicBezTo>
                <a:cubicBezTo>
                  <a:pt x="505385" y="1195745"/>
                  <a:pt x="472874" y="1199773"/>
                  <a:pt x="444137" y="1188720"/>
                </a:cubicBezTo>
                <a:cubicBezTo>
                  <a:pt x="414831" y="1177448"/>
                  <a:pt x="391886" y="1153885"/>
                  <a:pt x="365760" y="1136468"/>
                </a:cubicBezTo>
                <a:lnTo>
                  <a:pt x="326572" y="1110343"/>
                </a:lnTo>
                <a:cubicBezTo>
                  <a:pt x="317863" y="1097280"/>
                  <a:pt x="308235" y="1084785"/>
                  <a:pt x="300446" y="1071154"/>
                </a:cubicBezTo>
                <a:cubicBezTo>
                  <a:pt x="290785" y="1054247"/>
                  <a:pt x="286786" y="1033862"/>
                  <a:pt x="274320" y="1018903"/>
                </a:cubicBezTo>
                <a:cubicBezTo>
                  <a:pt x="264269" y="1006842"/>
                  <a:pt x="248195" y="1001486"/>
                  <a:pt x="235132" y="992777"/>
                </a:cubicBezTo>
                <a:cubicBezTo>
                  <a:pt x="165460" y="888268"/>
                  <a:pt x="256907" y="1014553"/>
                  <a:pt x="169817" y="927463"/>
                </a:cubicBezTo>
                <a:cubicBezTo>
                  <a:pt x="82727" y="840373"/>
                  <a:pt x="209012" y="931820"/>
                  <a:pt x="104503" y="862148"/>
                </a:cubicBezTo>
                <a:cubicBezTo>
                  <a:pt x="34831" y="757643"/>
                  <a:pt x="126277" y="883923"/>
                  <a:pt x="39189" y="796834"/>
                </a:cubicBezTo>
                <a:cubicBezTo>
                  <a:pt x="28088" y="785732"/>
                  <a:pt x="20084" y="771687"/>
                  <a:pt x="13063" y="757645"/>
                </a:cubicBezTo>
                <a:cubicBezTo>
                  <a:pt x="6905" y="745329"/>
                  <a:pt x="2177" y="724988"/>
                  <a:pt x="0" y="718457"/>
                </a:cubicBezTo>
                <a:close/>
              </a:path>
            </a:pathLst>
          </a:custGeom>
          <a:solidFill>
            <a:srgbClr val="FF0000">
              <a:alpha val="13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7668344" y="3789040"/>
            <a:ext cx="1149531" cy="1505404"/>
          </a:xfrm>
          <a:custGeom>
            <a:avLst/>
            <a:gdLst>
              <a:gd name="connsiteX0" fmla="*/ 0 w 1149531"/>
              <a:gd name="connsiteY0" fmla="*/ 1293223 h 1505404"/>
              <a:gd name="connsiteX1" fmla="*/ 0 w 1149531"/>
              <a:gd name="connsiteY1" fmla="*/ 1293223 h 1505404"/>
              <a:gd name="connsiteX2" fmla="*/ 13063 w 1149531"/>
              <a:gd name="connsiteY2" fmla="*/ 1005840 h 1505404"/>
              <a:gd name="connsiteX3" fmla="*/ 26126 w 1149531"/>
              <a:gd name="connsiteY3" fmla="*/ 888275 h 1505404"/>
              <a:gd name="connsiteX4" fmla="*/ 52251 w 1149531"/>
              <a:gd name="connsiteY4" fmla="*/ 849086 h 1505404"/>
              <a:gd name="connsiteX5" fmla="*/ 130628 w 1149531"/>
              <a:gd name="connsiteY5" fmla="*/ 757646 h 1505404"/>
              <a:gd name="connsiteX6" fmla="*/ 209006 w 1149531"/>
              <a:gd name="connsiteY6" fmla="*/ 640080 h 1505404"/>
              <a:gd name="connsiteX7" fmla="*/ 222068 w 1149531"/>
              <a:gd name="connsiteY7" fmla="*/ 600892 h 1505404"/>
              <a:gd name="connsiteX8" fmla="*/ 261257 w 1149531"/>
              <a:gd name="connsiteY8" fmla="*/ 509452 h 1505404"/>
              <a:gd name="connsiteX9" fmla="*/ 274320 w 1149531"/>
              <a:gd name="connsiteY9" fmla="*/ 365760 h 1505404"/>
              <a:gd name="connsiteX10" fmla="*/ 300446 w 1149531"/>
              <a:gd name="connsiteY10" fmla="*/ 326572 h 1505404"/>
              <a:gd name="connsiteX11" fmla="*/ 339634 w 1149531"/>
              <a:gd name="connsiteY11" fmla="*/ 274320 h 1505404"/>
              <a:gd name="connsiteX12" fmla="*/ 378823 w 1149531"/>
              <a:gd name="connsiteY12" fmla="*/ 235132 h 1505404"/>
              <a:gd name="connsiteX13" fmla="*/ 431074 w 1149531"/>
              <a:gd name="connsiteY13" fmla="*/ 156755 h 1505404"/>
              <a:gd name="connsiteX14" fmla="*/ 483326 w 1149531"/>
              <a:gd name="connsiteY14" fmla="*/ 117566 h 1505404"/>
              <a:gd name="connsiteX15" fmla="*/ 561703 w 1149531"/>
              <a:gd name="connsiteY15" fmla="*/ 26126 h 1505404"/>
              <a:gd name="connsiteX16" fmla="*/ 640080 w 1149531"/>
              <a:gd name="connsiteY16" fmla="*/ 13063 h 1505404"/>
              <a:gd name="connsiteX17" fmla="*/ 757646 w 1149531"/>
              <a:gd name="connsiteY17" fmla="*/ 0 h 1505404"/>
              <a:gd name="connsiteX18" fmla="*/ 888274 w 1149531"/>
              <a:gd name="connsiteY18" fmla="*/ 13063 h 1505404"/>
              <a:gd name="connsiteX19" fmla="*/ 1005840 w 1149531"/>
              <a:gd name="connsiteY19" fmla="*/ 78377 h 1505404"/>
              <a:gd name="connsiteX20" fmla="*/ 1084217 w 1149531"/>
              <a:gd name="connsiteY20" fmla="*/ 104503 h 1505404"/>
              <a:gd name="connsiteX21" fmla="*/ 1123406 w 1149531"/>
              <a:gd name="connsiteY21" fmla="*/ 143692 h 1505404"/>
              <a:gd name="connsiteX22" fmla="*/ 1149531 w 1149531"/>
              <a:gd name="connsiteY22" fmla="*/ 222069 h 1505404"/>
              <a:gd name="connsiteX23" fmla="*/ 1136468 w 1149531"/>
              <a:gd name="connsiteY23" fmla="*/ 404949 h 1505404"/>
              <a:gd name="connsiteX24" fmla="*/ 1123406 w 1149531"/>
              <a:gd name="connsiteY24" fmla="*/ 444137 h 1505404"/>
              <a:gd name="connsiteX25" fmla="*/ 1110343 w 1149531"/>
              <a:gd name="connsiteY25" fmla="*/ 535577 h 1505404"/>
              <a:gd name="connsiteX26" fmla="*/ 1097280 w 1149531"/>
              <a:gd name="connsiteY26" fmla="*/ 574766 h 1505404"/>
              <a:gd name="connsiteX27" fmla="*/ 1071154 w 1149531"/>
              <a:gd name="connsiteY27" fmla="*/ 731520 h 1505404"/>
              <a:gd name="connsiteX28" fmla="*/ 1058091 w 1149531"/>
              <a:gd name="connsiteY28" fmla="*/ 770709 h 1505404"/>
              <a:gd name="connsiteX29" fmla="*/ 1005840 w 1149531"/>
              <a:gd name="connsiteY29" fmla="*/ 822960 h 1505404"/>
              <a:gd name="connsiteX30" fmla="*/ 979714 w 1149531"/>
              <a:gd name="connsiteY30" fmla="*/ 875212 h 1505404"/>
              <a:gd name="connsiteX31" fmla="*/ 953588 w 1149531"/>
              <a:gd name="connsiteY31" fmla="*/ 914400 h 1505404"/>
              <a:gd name="connsiteX32" fmla="*/ 875211 w 1149531"/>
              <a:gd name="connsiteY32" fmla="*/ 1071155 h 1505404"/>
              <a:gd name="connsiteX33" fmla="*/ 836023 w 1149531"/>
              <a:gd name="connsiteY33" fmla="*/ 1097280 h 1505404"/>
              <a:gd name="connsiteX34" fmla="*/ 796834 w 1149531"/>
              <a:gd name="connsiteY34" fmla="*/ 1188720 h 1505404"/>
              <a:gd name="connsiteX35" fmla="*/ 744583 w 1149531"/>
              <a:gd name="connsiteY35" fmla="*/ 1267097 h 1505404"/>
              <a:gd name="connsiteX36" fmla="*/ 718457 w 1149531"/>
              <a:gd name="connsiteY36" fmla="*/ 1306286 h 1505404"/>
              <a:gd name="connsiteX37" fmla="*/ 653143 w 1149531"/>
              <a:gd name="connsiteY37" fmla="*/ 1371600 h 1505404"/>
              <a:gd name="connsiteX38" fmla="*/ 613954 w 1149531"/>
              <a:gd name="connsiteY38" fmla="*/ 1410789 h 1505404"/>
              <a:gd name="connsiteX39" fmla="*/ 587828 w 1149531"/>
              <a:gd name="connsiteY39" fmla="*/ 1449977 h 1505404"/>
              <a:gd name="connsiteX40" fmla="*/ 548640 w 1149531"/>
              <a:gd name="connsiteY40" fmla="*/ 1463040 h 1505404"/>
              <a:gd name="connsiteX41" fmla="*/ 313508 w 1149531"/>
              <a:gd name="connsiteY41" fmla="*/ 1476103 h 1505404"/>
              <a:gd name="connsiteX42" fmla="*/ 169817 w 1149531"/>
              <a:gd name="connsiteY42" fmla="*/ 1476103 h 1505404"/>
              <a:gd name="connsiteX43" fmla="*/ 39188 w 1149531"/>
              <a:gd name="connsiteY43" fmla="*/ 1319349 h 1505404"/>
              <a:gd name="connsiteX44" fmla="*/ 39188 w 1149531"/>
              <a:gd name="connsiteY44" fmla="*/ 1319349 h 1505404"/>
              <a:gd name="connsiteX45" fmla="*/ 0 w 1149531"/>
              <a:gd name="connsiteY45" fmla="*/ 1293223 h 1505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149531" h="1505404">
                <a:moveTo>
                  <a:pt x="0" y="1293223"/>
                </a:moveTo>
                <a:lnTo>
                  <a:pt x="0" y="1293223"/>
                </a:lnTo>
                <a:cubicBezTo>
                  <a:pt x="4354" y="1197429"/>
                  <a:pt x="6889" y="1101534"/>
                  <a:pt x="13063" y="1005840"/>
                </a:cubicBezTo>
                <a:cubicBezTo>
                  <a:pt x="15602" y="966492"/>
                  <a:pt x="16563" y="926527"/>
                  <a:pt x="26126" y="888275"/>
                </a:cubicBezTo>
                <a:cubicBezTo>
                  <a:pt x="29934" y="873044"/>
                  <a:pt x="43126" y="861861"/>
                  <a:pt x="52251" y="849086"/>
                </a:cubicBezTo>
                <a:cubicBezTo>
                  <a:pt x="94141" y="790440"/>
                  <a:pt x="83159" y="805116"/>
                  <a:pt x="130628" y="757646"/>
                </a:cubicBezTo>
                <a:cubicBezTo>
                  <a:pt x="160448" y="668185"/>
                  <a:pt x="120049" y="773514"/>
                  <a:pt x="209006" y="640080"/>
                </a:cubicBezTo>
                <a:cubicBezTo>
                  <a:pt x="216644" y="628623"/>
                  <a:pt x="216644" y="613548"/>
                  <a:pt x="222068" y="600892"/>
                </a:cubicBezTo>
                <a:cubicBezTo>
                  <a:pt x="270498" y="487887"/>
                  <a:pt x="230619" y="601363"/>
                  <a:pt x="261257" y="509452"/>
                </a:cubicBezTo>
                <a:cubicBezTo>
                  <a:pt x="265611" y="461555"/>
                  <a:pt x="264243" y="412787"/>
                  <a:pt x="274320" y="365760"/>
                </a:cubicBezTo>
                <a:cubicBezTo>
                  <a:pt x="277610" y="350409"/>
                  <a:pt x="291321" y="339347"/>
                  <a:pt x="300446" y="326572"/>
                </a:cubicBezTo>
                <a:cubicBezTo>
                  <a:pt x="313100" y="308856"/>
                  <a:pt x="325465" y="290850"/>
                  <a:pt x="339634" y="274320"/>
                </a:cubicBezTo>
                <a:cubicBezTo>
                  <a:pt x="351656" y="260294"/>
                  <a:pt x="367481" y="249714"/>
                  <a:pt x="378823" y="235132"/>
                </a:cubicBezTo>
                <a:cubicBezTo>
                  <a:pt x="398100" y="210347"/>
                  <a:pt x="405955" y="175594"/>
                  <a:pt x="431074" y="156755"/>
                </a:cubicBezTo>
                <a:cubicBezTo>
                  <a:pt x="448491" y="143692"/>
                  <a:pt x="467931" y="132961"/>
                  <a:pt x="483326" y="117566"/>
                </a:cubicBezTo>
                <a:cubicBezTo>
                  <a:pt x="499437" y="101455"/>
                  <a:pt x="536107" y="37502"/>
                  <a:pt x="561703" y="26126"/>
                </a:cubicBezTo>
                <a:cubicBezTo>
                  <a:pt x="585906" y="15369"/>
                  <a:pt x="613826" y="16564"/>
                  <a:pt x="640080" y="13063"/>
                </a:cubicBezTo>
                <a:cubicBezTo>
                  <a:pt x="679164" y="7852"/>
                  <a:pt x="718457" y="4354"/>
                  <a:pt x="757646" y="0"/>
                </a:cubicBezTo>
                <a:cubicBezTo>
                  <a:pt x="801189" y="4354"/>
                  <a:pt x="845486" y="3894"/>
                  <a:pt x="888274" y="13063"/>
                </a:cubicBezTo>
                <a:cubicBezTo>
                  <a:pt x="912172" y="18184"/>
                  <a:pt x="990405" y="71361"/>
                  <a:pt x="1005840" y="78377"/>
                </a:cubicBezTo>
                <a:cubicBezTo>
                  <a:pt x="1030911" y="89773"/>
                  <a:pt x="1058091" y="95794"/>
                  <a:pt x="1084217" y="104503"/>
                </a:cubicBezTo>
                <a:cubicBezTo>
                  <a:pt x="1097280" y="117566"/>
                  <a:pt x="1114434" y="127543"/>
                  <a:pt x="1123406" y="143692"/>
                </a:cubicBezTo>
                <a:cubicBezTo>
                  <a:pt x="1136780" y="167765"/>
                  <a:pt x="1149531" y="222069"/>
                  <a:pt x="1149531" y="222069"/>
                </a:cubicBezTo>
                <a:cubicBezTo>
                  <a:pt x="1145177" y="283029"/>
                  <a:pt x="1143609" y="344252"/>
                  <a:pt x="1136468" y="404949"/>
                </a:cubicBezTo>
                <a:cubicBezTo>
                  <a:pt x="1134859" y="418624"/>
                  <a:pt x="1126106" y="430635"/>
                  <a:pt x="1123406" y="444137"/>
                </a:cubicBezTo>
                <a:cubicBezTo>
                  <a:pt x="1117368" y="474329"/>
                  <a:pt x="1116381" y="505385"/>
                  <a:pt x="1110343" y="535577"/>
                </a:cubicBezTo>
                <a:cubicBezTo>
                  <a:pt x="1107643" y="549079"/>
                  <a:pt x="1099980" y="561264"/>
                  <a:pt x="1097280" y="574766"/>
                </a:cubicBezTo>
                <a:cubicBezTo>
                  <a:pt x="1086891" y="626709"/>
                  <a:pt x="1087905" y="681266"/>
                  <a:pt x="1071154" y="731520"/>
                </a:cubicBezTo>
                <a:cubicBezTo>
                  <a:pt x="1066800" y="744583"/>
                  <a:pt x="1066094" y="759504"/>
                  <a:pt x="1058091" y="770709"/>
                </a:cubicBezTo>
                <a:cubicBezTo>
                  <a:pt x="1043774" y="790752"/>
                  <a:pt x="1020619" y="803255"/>
                  <a:pt x="1005840" y="822960"/>
                </a:cubicBezTo>
                <a:cubicBezTo>
                  <a:pt x="994156" y="838539"/>
                  <a:pt x="989375" y="858305"/>
                  <a:pt x="979714" y="875212"/>
                </a:cubicBezTo>
                <a:cubicBezTo>
                  <a:pt x="971925" y="888843"/>
                  <a:pt x="962297" y="901337"/>
                  <a:pt x="953588" y="914400"/>
                </a:cubicBezTo>
                <a:cubicBezTo>
                  <a:pt x="939720" y="969876"/>
                  <a:pt x="929091" y="1035235"/>
                  <a:pt x="875211" y="1071155"/>
                </a:cubicBezTo>
                <a:lnTo>
                  <a:pt x="836023" y="1097280"/>
                </a:lnTo>
                <a:cubicBezTo>
                  <a:pt x="822509" y="1137823"/>
                  <a:pt x="821048" y="1148364"/>
                  <a:pt x="796834" y="1188720"/>
                </a:cubicBezTo>
                <a:cubicBezTo>
                  <a:pt x="780679" y="1215644"/>
                  <a:pt x="762000" y="1240971"/>
                  <a:pt x="744583" y="1267097"/>
                </a:cubicBezTo>
                <a:cubicBezTo>
                  <a:pt x="735874" y="1280160"/>
                  <a:pt x="725478" y="1292244"/>
                  <a:pt x="718457" y="1306286"/>
                </a:cubicBezTo>
                <a:cubicBezTo>
                  <a:pt x="686173" y="1370853"/>
                  <a:pt x="710805" y="1352379"/>
                  <a:pt x="653143" y="1371600"/>
                </a:cubicBezTo>
                <a:cubicBezTo>
                  <a:pt x="640080" y="1384663"/>
                  <a:pt x="625781" y="1396597"/>
                  <a:pt x="613954" y="1410789"/>
                </a:cubicBezTo>
                <a:cubicBezTo>
                  <a:pt x="603903" y="1422850"/>
                  <a:pt x="600087" y="1440170"/>
                  <a:pt x="587828" y="1449977"/>
                </a:cubicBezTo>
                <a:cubicBezTo>
                  <a:pt x="577076" y="1458579"/>
                  <a:pt x="562347" y="1461735"/>
                  <a:pt x="548640" y="1463040"/>
                </a:cubicBezTo>
                <a:cubicBezTo>
                  <a:pt x="470495" y="1470482"/>
                  <a:pt x="391885" y="1471749"/>
                  <a:pt x="313508" y="1476103"/>
                </a:cubicBezTo>
                <a:cubicBezTo>
                  <a:pt x="263338" y="1488646"/>
                  <a:pt x="224234" y="1505404"/>
                  <a:pt x="169817" y="1476103"/>
                </a:cubicBezTo>
                <a:cubicBezTo>
                  <a:pt x="117517" y="1447941"/>
                  <a:pt x="70905" y="1366924"/>
                  <a:pt x="39188" y="1319349"/>
                </a:cubicBezTo>
                <a:lnTo>
                  <a:pt x="39188" y="1319349"/>
                </a:lnTo>
                <a:lnTo>
                  <a:pt x="0" y="1293223"/>
                </a:lnTo>
                <a:close/>
              </a:path>
            </a:pathLst>
          </a:custGeom>
          <a:solidFill>
            <a:srgbClr val="00B050">
              <a:alpha val="13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Lecture Overview</a:t>
            </a:r>
            <a:endParaRPr lang="en-US" sz="35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Part 1</a:t>
            </a:r>
            <a:r>
              <a:rPr lang="en-GB" dirty="0" smtClean="0"/>
              <a:t>: Coalitional Game Theory</a:t>
            </a:r>
          </a:p>
          <a:p>
            <a:pPr lvl="1"/>
            <a:r>
              <a:rPr lang="en-GB" dirty="0" smtClean="0"/>
              <a:t>how do </a:t>
            </a:r>
            <a:r>
              <a:rPr lang="en-GB" dirty="0" smtClean="0">
                <a:solidFill>
                  <a:schemeClr val="accent1"/>
                </a:solidFill>
              </a:rPr>
              <a:t>selfish</a:t>
            </a:r>
            <a:r>
              <a:rPr lang="en-GB" dirty="0" smtClean="0"/>
              <a:t> agents form teams </a:t>
            </a:r>
            <a:br>
              <a:rPr lang="en-GB" dirty="0" smtClean="0"/>
            </a:br>
            <a:r>
              <a:rPr lang="en-GB" dirty="0" smtClean="0"/>
              <a:t>in order to work together</a:t>
            </a:r>
            <a:endParaRPr lang="en-US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Part 2</a:t>
            </a:r>
            <a:r>
              <a:rPr lang="en-GB" dirty="0" smtClean="0"/>
              <a:t>: Coalition Structure Generation</a:t>
            </a:r>
          </a:p>
          <a:p>
            <a:pPr lvl="1"/>
            <a:r>
              <a:rPr lang="en-GB" dirty="0" smtClean="0"/>
              <a:t>how can a </a:t>
            </a:r>
            <a:r>
              <a:rPr lang="en-GB" dirty="0" smtClean="0">
                <a:solidFill>
                  <a:schemeClr val="accent1"/>
                </a:solidFill>
              </a:rPr>
              <a:t>benevolent</a:t>
            </a:r>
            <a:r>
              <a:rPr lang="en-GB" dirty="0" smtClean="0"/>
              <a:t> </a:t>
            </a:r>
            <a:r>
              <a:rPr lang="en-GB" dirty="0" err="1" smtClean="0"/>
              <a:t>center</a:t>
            </a:r>
            <a:r>
              <a:rPr lang="en-GB" dirty="0" smtClean="0"/>
              <a:t> split agents into teams in the most </a:t>
            </a:r>
            <a:r>
              <a:rPr lang="en-GB" dirty="0" smtClean="0">
                <a:solidFill>
                  <a:schemeClr val="accent1"/>
                </a:solidFill>
              </a:rPr>
              <a:t>efficient</a:t>
            </a:r>
            <a:r>
              <a:rPr lang="en-GB" dirty="0" smtClean="0"/>
              <a:t> manner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Transferable Utility Games: Outcome</a:t>
            </a:r>
            <a:endParaRPr lang="en-US" sz="35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5257800"/>
          </a:xfrm>
        </p:spPr>
        <p:txBody>
          <a:bodyPr>
            <a:normAutofit/>
          </a:bodyPr>
          <a:lstStyle/>
          <a:p>
            <a:r>
              <a:rPr lang="en-GB" dirty="0" smtClean="0"/>
              <a:t> Example:</a:t>
            </a:r>
          </a:p>
          <a:p>
            <a:pPr lvl="1"/>
            <a:r>
              <a:rPr lang="en-GB" dirty="0" smtClean="0"/>
              <a:t>suppose v(</a:t>
            </a:r>
            <a:r>
              <a:rPr lang="en-GB" dirty="0" smtClean="0">
                <a:solidFill>
                  <a:srgbClr val="FF0000"/>
                </a:solidFill>
              </a:rPr>
              <a:t>{1, 2, 3}</a:t>
            </a:r>
            <a:r>
              <a:rPr lang="en-GB" dirty="0" smtClean="0"/>
              <a:t>) = </a:t>
            </a:r>
            <a:r>
              <a:rPr lang="en-GB" dirty="0" smtClean="0">
                <a:solidFill>
                  <a:srgbClr val="FF0000"/>
                </a:solidFill>
              </a:rPr>
              <a:t>9</a:t>
            </a:r>
            <a:r>
              <a:rPr lang="en-GB" dirty="0" smtClean="0"/>
              <a:t>, v(</a:t>
            </a:r>
            <a:r>
              <a:rPr lang="en-GB" dirty="0" smtClean="0">
                <a:solidFill>
                  <a:srgbClr val="00B050"/>
                </a:solidFill>
              </a:rPr>
              <a:t>{4, 5}</a:t>
            </a:r>
            <a:r>
              <a:rPr lang="en-GB" dirty="0" smtClean="0"/>
              <a:t>) = </a:t>
            </a:r>
            <a:r>
              <a:rPr lang="en-GB" dirty="0" smtClean="0">
                <a:solidFill>
                  <a:srgbClr val="00B050"/>
                </a:solidFill>
              </a:rPr>
              <a:t>4</a:t>
            </a:r>
          </a:p>
          <a:p>
            <a:pPr lvl="1"/>
            <a:r>
              <a:rPr lang="en-GB" dirty="0" smtClean="0"/>
              <a:t>then ((</a:t>
            </a:r>
            <a:r>
              <a:rPr lang="en-GB" dirty="0" smtClean="0">
                <a:solidFill>
                  <a:srgbClr val="FF0000"/>
                </a:solidFill>
              </a:rPr>
              <a:t>{1, 2, 3}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{4, 5}</a:t>
            </a:r>
            <a:r>
              <a:rPr lang="en-GB" dirty="0" smtClean="0"/>
              <a:t>), (</a:t>
            </a:r>
            <a:r>
              <a:rPr lang="en-GB" dirty="0" smtClean="0">
                <a:solidFill>
                  <a:srgbClr val="FF0000"/>
                </a:solidFill>
              </a:rPr>
              <a:t>3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3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3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3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1</a:t>
            </a:r>
            <a:r>
              <a:rPr lang="en-GB" dirty="0" smtClean="0"/>
              <a:t>)) is an outcome</a:t>
            </a:r>
          </a:p>
          <a:p>
            <a:pPr lvl="1"/>
            <a:r>
              <a:rPr lang="en-GB" dirty="0" smtClean="0"/>
              <a:t>((</a:t>
            </a:r>
            <a:r>
              <a:rPr lang="en-GB" dirty="0" smtClean="0">
                <a:solidFill>
                  <a:srgbClr val="FF0000"/>
                </a:solidFill>
              </a:rPr>
              <a:t>{1, 2, 3}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{4, 5}</a:t>
            </a:r>
            <a:r>
              <a:rPr lang="en-GB" dirty="0" smtClean="0"/>
              <a:t>), (</a:t>
            </a:r>
            <a:r>
              <a:rPr lang="en-GB" dirty="0" smtClean="0">
                <a:solidFill>
                  <a:srgbClr val="FF0000"/>
                </a:solidFill>
              </a:rPr>
              <a:t>2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3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2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3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3</a:t>
            </a:r>
            <a:r>
              <a:rPr lang="en-GB" dirty="0" smtClean="0"/>
              <a:t>)) </a:t>
            </a:r>
            <a:br>
              <a:rPr lang="en-GB" dirty="0" smtClean="0"/>
            </a:br>
            <a:r>
              <a:rPr lang="en-GB" dirty="0" smtClean="0"/>
              <a:t>is NOT an outcome: transfers </a:t>
            </a:r>
            <a:br>
              <a:rPr lang="en-GB" dirty="0" smtClean="0"/>
            </a:br>
            <a:r>
              <a:rPr lang="en-GB" dirty="0" smtClean="0"/>
              <a:t>between coalitions are not allowed</a:t>
            </a:r>
          </a:p>
          <a:p>
            <a:r>
              <a:rPr lang="en-GB" dirty="0" smtClean="0"/>
              <a:t>An outcome</a:t>
            </a:r>
            <a:r>
              <a:rPr lang="en-GB" dirty="0" smtClean="0">
                <a:solidFill>
                  <a:srgbClr val="FF0000"/>
                </a:solidFill>
              </a:rPr>
              <a:t> (CS, </a:t>
            </a:r>
            <a:r>
              <a:rPr lang="en-GB" b="1" u="sng" dirty="0" smtClean="0">
                <a:solidFill>
                  <a:srgbClr val="FF0000"/>
                </a:solidFill>
              </a:rPr>
              <a:t>x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r>
              <a:rPr lang="en-GB" dirty="0" smtClean="0"/>
              <a:t> is called an </a:t>
            </a:r>
            <a:br>
              <a:rPr lang="en-GB" dirty="0" smtClean="0"/>
            </a:br>
            <a:r>
              <a:rPr lang="en-GB" dirty="0" smtClean="0">
                <a:solidFill>
                  <a:schemeClr val="accent1"/>
                </a:solidFill>
              </a:rPr>
              <a:t>imputation</a:t>
            </a:r>
            <a:r>
              <a:rPr lang="en-GB" dirty="0" smtClean="0"/>
              <a:t> if it satisfies </a:t>
            </a:r>
            <a:r>
              <a:rPr lang="en-GB" dirty="0" smtClean="0">
                <a:solidFill>
                  <a:schemeClr val="accent1"/>
                </a:solidFill>
              </a:rPr>
              <a:t>individual rationality</a:t>
            </a:r>
            <a:r>
              <a:rPr lang="en-GB" dirty="0" smtClean="0"/>
              <a:t>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x</a:t>
            </a:r>
            <a:r>
              <a:rPr lang="en-US" baseline="-25000" dirty="0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 ≥ v({</a:t>
            </a:r>
            <a:r>
              <a:rPr lang="en-US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})</a:t>
            </a:r>
            <a:r>
              <a:rPr lang="en-US" dirty="0" smtClean="0"/>
              <a:t> for all </a:t>
            </a:r>
            <a:r>
              <a:rPr lang="en-US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 </a:t>
            </a:r>
            <a:r>
              <a:rPr lang="en-US" dirty="0" smtClean="0">
                <a:solidFill>
                  <a:srgbClr val="FF0000"/>
                </a:solidFill>
              </a:rPr>
              <a:t>N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dirty="0" smtClean="0"/>
              <a:t>Notation: we will denote </a:t>
            </a:r>
            <a:r>
              <a:rPr lang="en-GB" dirty="0" err="1" smtClean="0">
                <a:solidFill>
                  <a:srgbClr val="FF0000"/>
                </a:solidFill>
                <a:latin typeface="Symbol" pitchFamily="18" charset="2"/>
                <a:ea typeface="Cambria Math"/>
              </a:rPr>
              <a:t>S</a:t>
            </a:r>
            <a:r>
              <a:rPr lang="en-GB" baseline="-25000" dirty="0" err="1" smtClean="0">
                <a:solidFill>
                  <a:srgbClr val="FF0000"/>
                </a:solidFill>
                <a:ea typeface="Cambria Math"/>
              </a:rPr>
              <a:t>i</a:t>
            </a:r>
            <a:r>
              <a:rPr lang="en-GB" baseline="-25000" dirty="0" err="1" smtClean="0">
                <a:solidFill>
                  <a:srgbClr val="FF0000"/>
                </a:solidFill>
                <a:ea typeface="Cambria Math"/>
                <a:sym typeface="Symbol"/>
              </a:rPr>
              <a:t>C</a:t>
            </a:r>
            <a:r>
              <a:rPr lang="en-GB" dirty="0" smtClean="0">
                <a:solidFill>
                  <a:srgbClr val="FF0000"/>
                </a:solidFill>
                <a:ea typeface="Cambria Math"/>
                <a:sym typeface="Symbol"/>
              </a:rPr>
              <a:t> x</a:t>
            </a:r>
            <a:r>
              <a:rPr lang="en-GB" baseline="-25000" dirty="0" smtClean="0">
                <a:solidFill>
                  <a:srgbClr val="FF0000"/>
                </a:solidFill>
                <a:ea typeface="Cambria Math"/>
                <a:sym typeface="Symbol"/>
              </a:rPr>
              <a:t>i</a:t>
            </a:r>
            <a:r>
              <a:rPr lang="en-GB" dirty="0" smtClean="0">
                <a:solidFill>
                  <a:srgbClr val="FF0000"/>
                </a:solidFill>
                <a:ea typeface="Cambria Math"/>
                <a:sym typeface="Symbol"/>
              </a:rPr>
              <a:t> </a:t>
            </a:r>
            <a:r>
              <a:rPr lang="en-GB" dirty="0" smtClean="0">
                <a:ea typeface="Cambria Math"/>
                <a:sym typeface="Symbol"/>
              </a:rPr>
              <a:t>by </a:t>
            </a:r>
            <a:r>
              <a:rPr lang="en-GB" dirty="0" smtClean="0">
                <a:solidFill>
                  <a:srgbClr val="FF0000"/>
                </a:solidFill>
                <a:ea typeface="Cambria Math"/>
                <a:sym typeface="Symbol"/>
              </a:rPr>
              <a:t>x(C)</a:t>
            </a:r>
            <a:endParaRPr lang="en-GB" dirty="0" smtClean="0">
              <a:solidFill>
                <a:srgbClr val="FF000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372200" y="3212976"/>
            <a:ext cx="1231504" cy="1130424"/>
            <a:chOff x="6372200" y="3284984"/>
            <a:chExt cx="1231504" cy="1130424"/>
          </a:xfrm>
        </p:grpSpPr>
        <p:sp>
          <p:nvSpPr>
            <p:cNvPr id="4" name="Oval 3"/>
            <p:cNvSpPr/>
            <p:nvPr/>
          </p:nvSpPr>
          <p:spPr>
            <a:xfrm>
              <a:off x="6588224" y="3717032"/>
              <a:ext cx="266328" cy="26632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7308304" y="3284984"/>
              <a:ext cx="266328" cy="26632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7020272" y="4149080"/>
              <a:ext cx="266328" cy="26632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372200" y="3356992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1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020272" y="3356992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2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236296" y="3861048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3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028384" y="3356992"/>
            <a:ext cx="842392" cy="1058416"/>
            <a:chOff x="7740352" y="3429000"/>
            <a:chExt cx="842392" cy="1058416"/>
          </a:xfrm>
        </p:grpSpPr>
        <p:sp>
          <p:nvSpPr>
            <p:cNvPr id="5" name="Oval 4"/>
            <p:cNvSpPr/>
            <p:nvPr/>
          </p:nvSpPr>
          <p:spPr>
            <a:xfrm>
              <a:off x="7884368" y="4221088"/>
              <a:ext cx="266328" cy="26632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8316416" y="3573016"/>
              <a:ext cx="266328" cy="26632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956376" y="3429000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00B050"/>
                  </a:solidFill>
                </a:rPr>
                <a:t>4</a:t>
              </a:r>
              <a:endParaRPr lang="en-US" sz="2800" dirty="0" smtClean="0">
                <a:solidFill>
                  <a:srgbClr val="00B05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740352" y="3789040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00B050"/>
                  </a:solidFill>
                </a:rPr>
                <a:t>5</a:t>
              </a:r>
              <a:endParaRPr lang="en-US" sz="2800" dirty="0" smtClean="0">
                <a:solidFill>
                  <a:srgbClr val="00B050"/>
                </a:solidFill>
              </a:endParaRPr>
            </a:p>
          </p:txBody>
        </p:sp>
      </p:grpSp>
      <p:sp>
        <p:nvSpPr>
          <p:cNvPr id="14" name="Freeform 13"/>
          <p:cNvSpPr/>
          <p:nvPr/>
        </p:nvSpPr>
        <p:spPr>
          <a:xfrm>
            <a:off x="6228184" y="3068960"/>
            <a:ext cx="1621347" cy="1384663"/>
          </a:xfrm>
          <a:custGeom>
            <a:avLst/>
            <a:gdLst>
              <a:gd name="connsiteX0" fmla="*/ 0 w 1621347"/>
              <a:gd name="connsiteY0" fmla="*/ 718457 h 1384663"/>
              <a:gd name="connsiteX1" fmla="*/ 0 w 1621347"/>
              <a:gd name="connsiteY1" fmla="*/ 718457 h 1384663"/>
              <a:gd name="connsiteX2" fmla="*/ 13063 w 1621347"/>
              <a:gd name="connsiteY2" fmla="*/ 470263 h 1384663"/>
              <a:gd name="connsiteX3" fmla="*/ 26126 w 1621347"/>
              <a:gd name="connsiteY3" fmla="*/ 418011 h 1384663"/>
              <a:gd name="connsiteX4" fmla="*/ 78377 w 1621347"/>
              <a:gd name="connsiteY4" fmla="*/ 313508 h 1384663"/>
              <a:gd name="connsiteX5" fmla="*/ 130629 w 1621347"/>
              <a:gd name="connsiteY5" fmla="*/ 222068 h 1384663"/>
              <a:gd name="connsiteX6" fmla="*/ 248194 w 1621347"/>
              <a:gd name="connsiteY6" fmla="*/ 130628 h 1384663"/>
              <a:gd name="connsiteX7" fmla="*/ 287383 w 1621347"/>
              <a:gd name="connsiteY7" fmla="*/ 104503 h 1384663"/>
              <a:gd name="connsiteX8" fmla="*/ 418012 w 1621347"/>
              <a:gd name="connsiteY8" fmla="*/ 65314 h 1384663"/>
              <a:gd name="connsiteX9" fmla="*/ 496389 w 1621347"/>
              <a:gd name="connsiteY9" fmla="*/ 39188 h 1384663"/>
              <a:gd name="connsiteX10" fmla="*/ 692332 w 1621347"/>
              <a:gd name="connsiteY10" fmla="*/ 13063 h 1384663"/>
              <a:gd name="connsiteX11" fmla="*/ 731520 w 1621347"/>
              <a:gd name="connsiteY11" fmla="*/ 0 h 1384663"/>
              <a:gd name="connsiteX12" fmla="*/ 1136469 w 1621347"/>
              <a:gd name="connsiteY12" fmla="*/ 13063 h 1384663"/>
              <a:gd name="connsiteX13" fmla="*/ 1254034 w 1621347"/>
              <a:gd name="connsiteY13" fmla="*/ 26125 h 1384663"/>
              <a:gd name="connsiteX14" fmla="*/ 1554480 w 1621347"/>
              <a:gd name="connsiteY14" fmla="*/ 39188 h 1384663"/>
              <a:gd name="connsiteX15" fmla="*/ 1593669 w 1621347"/>
              <a:gd name="connsiteY15" fmla="*/ 470263 h 1384663"/>
              <a:gd name="connsiteX16" fmla="*/ 1593669 w 1621347"/>
              <a:gd name="connsiteY16" fmla="*/ 692331 h 1384663"/>
              <a:gd name="connsiteX17" fmla="*/ 1554480 w 1621347"/>
              <a:gd name="connsiteY17" fmla="*/ 783771 h 1384663"/>
              <a:gd name="connsiteX18" fmla="*/ 1528354 w 1621347"/>
              <a:gd name="connsiteY18" fmla="*/ 862148 h 1384663"/>
              <a:gd name="connsiteX19" fmla="*/ 1476103 w 1621347"/>
              <a:gd name="connsiteY19" fmla="*/ 940525 h 1384663"/>
              <a:gd name="connsiteX20" fmla="*/ 1436914 w 1621347"/>
              <a:gd name="connsiteY20" fmla="*/ 1031965 h 1384663"/>
              <a:gd name="connsiteX21" fmla="*/ 1410789 w 1621347"/>
              <a:gd name="connsiteY21" fmla="*/ 1110343 h 1384663"/>
              <a:gd name="connsiteX22" fmla="*/ 1397726 w 1621347"/>
              <a:gd name="connsiteY22" fmla="*/ 1149531 h 1384663"/>
              <a:gd name="connsiteX23" fmla="*/ 1371600 w 1621347"/>
              <a:gd name="connsiteY23" fmla="*/ 1254034 h 1384663"/>
              <a:gd name="connsiteX24" fmla="*/ 1280160 w 1621347"/>
              <a:gd name="connsiteY24" fmla="*/ 1384663 h 1384663"/>
              <a:gd name="connsiteX25" fmla="*/ 1018903 w 1621347"/>
              <a:gd name="connsiteY25" fmla="*/ 1371600 h 1384663"/>
              <a:gd name="connsiteX26" fmla="*/ 979714 w 1621347"/>
              <a:gd name="connsiteY26" fmla="*/ 1345474 h 1384663"/>
              <a:gd name="connsiteX27" fmla="*/ 914400 w 1621347"/>
              <a:gd name="connsiteY27" fmla="*/ 1332411 h 1384663"/>
              <a:gd name="connsiteX28" fmla="*/ 875212 w 1621347"/>
              <a:gd name="connsiteY28" fmla="*/ 1319348 h 1384663"/>
              <a:gd name="connsiteX29" fmla="*/ 836023 w 1621347"/>
              <a:gd name="connsiteY29" fmla="*/ 1280160 h 1384663"/>
              <a:gd name="connsiteX30" fmla="*/ 574766 w 1621347"/>
              <a:gd name="connsiteY30" fmla="*/ 1214845 h 1384663"/>
              <a:gd name="connsiteX31" fmla="*/ 535577 w 1621347"/>
              <a:gd name="connsiteY31" fmla="*/ 1201783 h 1384663"/>
              <a:gd name="connsiteX32" fmla="*/ 444137 w 1621347"/>
              <a:gd name="connsiteY32" fmla="*/ 1188720 h 1384663"/>
              <a:gd name="connsiteX33" fmla="*/ 365760 w 1621347"/>
              <a:gd name="connsiteY33" fmla="*/ 1136468 h 1384663"/>
              <a:gd name="connsiteX34" fmla="*/ 326572 w 1621347"/>
              <a:gd name="connsiteY34" fmla="*/ 1110343 h 1384663"/>
              <a:gd name="connsiteX35" fmla="*/ 300446 w 1621347"/>
              <a:gd name="connsiteY35" fmla="*/ 1071154 h 1384663"/>
              <a:gd name="connsiteX36" fmla="*/ 274320 w 1621347"/>
              <a:gd name="connsiteY36" fmla="*/ 1018903 h 1384663"/>
              <a:gd name="connsiteX37" fmla="*/ 235132 w 1621347"/>
              <a:gd name="connsiteY37" fmla="*/ 992777 h 1384663"/>
              <a:gd name="connsiteX38" fmla="*/ 169817 w 1621347"/>
              <a:gd name="connsiteY38" fmla="*/ 927463 h 1384663"/>
              <a:gd name="connsiteX39" fmla="*/ 104503 w 1621347"/>
              <a:gd name="connsiteY39" fmla="*/ 862148 h 1384663"/>
              <a:gd name="connsiteX40" fmla="*/ 39189 w 1621347"/>
              <a:gd name="connsiteY40" fmla="*/ 796834 h 1384663"/>
              <a:gd name="connsiteX41" fmla="*/ 13063 w 1621347"/>
              <a:gd name="connsiteY41" fmla="*/ 757645 h 1384663"/>
              <a:gd name="connsiteX42" fmla="*/ 0 w 1621347"/>
              <a:gd name="connsiteY42" fmla="*/ 718457 h 1384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621347" h="1384663">
                <a:moveTo>
                  <a:pt x="0" y="718457"/>
                </a:moveTo>
                <a:lnTo>
                  <a:pt x="0" y="718457"/>
                </a:lnTo>
                <a:cubicBezTo>
                  <a:pt x="4354" y="635726"/>
                  <a:pt x="5886" y="552797"/>
                  <a:pt x="13063" y="470263"/>
                </a:cubicBezTo>
                <a:cubicBezTo>
                  <a:pt x="14618" y="452377"/>
                  <a:pt x="19221" y="434583"/>
                  <a:pt x="26126" y="418011"/>
                </a:cubicBezTo>
                <a:cubicBezTo>
                  <a:pt x="41105" y="382061"/>
                  <a:pt x="60960" y="348342"/>
                  <a:pt x="78377" y="313508"/>
                </a:cubicBezTo>
                <a:cubicBezTo>
                  <a:pt x="86714" y="296835"/>
                  <a:pt x="113705" y="237454"/>
                  <a:pt x="130629" y="222068"/>
                </a:cubicBezTo>
                <a:cubicBezTo>
                  <a:pt x="167364" y="188672"/>
                  <a:pt x="206885" y="158166"/>
                  <a:pt x="248194" y="130628"/>
                </a:cubicBezTo>
                <a:cubicBezTo>
                  <a:pt x="261257" y="121920"/>
                  <a:pt x="272730" y="110139"/>
                  <a:pt x="287383" y="104503"/>
                </a:cubicBezTo>
                <a:cubicBezTo>
                  <a:pt x="329813" y="88184"/>
                  <a:pt x="374621" y="78874"/>
                  <a:pt x="418012" y="65314"/>
                </a:cubicBezTo>
                <a:cubicBezTo>
                  <a:pt x="444297" y="57100"/>
                  <a:pt x="469672" y="45867"/>
                  <a:pt x="496389" y="39188"/>
                </a:cubicBezTo>
                <a:cubicBezTo>
                  <a:pt x="543302" y="27460"/>
                  <a:pt x="653183" y="17413"/>
                  <a:pt x="692332" y="13063"/>
                </a:cubicBezTo>
                <a:cubicBezTo>
                  <a:pt x="705395" y="8709"/>
                  <a:pt x="717751" y="0"/>
                  <a:pt x="731520" y="0"/>
                </a:cubicBezTo>
                <a:cubicBezTo>
                  <a:pt x="866573" y="0"/>
                  <a:pt x="1001584" y="6319"/>
                  <a:pt x="1136469" y="13063"/>
                </a:cubicBezTo>
                <a:cubicBezTo>
                  <a:pt x="1175849" y="15032"/>
                  <a:pt x="1214681" y="23666"/>
                  <a:pt x="1254034" y="26125"/>
                </a:cubicBezTo>
                <a:cubicBezTo>
                  <a:pt x="1354082" y="32378"/>
                  <a:pt x="1454331" y="34834"/>
                  <a:pt x="1554480" y="39188"/>
                </a:cubicBezTo>
                <a:cubicBezTo>
                  <a:pt x="1567543" y="182880"/>
                  <a:pt x="1578948" y="326732"/>
                  <a:pt x="1593669" y="470263"/>
                </a:cubicBezTo>
                <a:cubicBezTo>
                  <a:pt x="1607911" y="609119"/>
                  <a:pt x="1621347" y="498587"/>
                  <a:pt x="1593669" y="692331"/>
                </a:cubicBezTo>
                <a:cubicBezTo>
                  <a:pt x="1588997" y="725037"/>
                  <a:pt x="1566190" y="754497"/>
                  <a:pt x="1554480" y="783771"/>
                </a:cubicBezTo>
                <a:cubicBezTo>
                  <a:pt x="1544252" y="809340"/>
                  <a:pt x="1540670" y="837516"/>
                  <a:pt x="1528354" y="862148"/>
                </a:cubicBezTo>
                <a:cubicBezTo>
                  <a:pt x="1514312" y="890232"/>
                  <a:pt x="1476103" y="940525"/>
                  <a:pt x="1476103" y="940525"/>
                </a:cubicBezTo>
                <a:cubicBezTo>
                  <a:pt x="1434049" y="1066687"/>
                  <a:pt x="1501488" y="870527"/>
                  <a:pt x="1436914" y="1031965"/>
                </a:cubicBezTo>
                <a:cubicBezTo>
                  <a:pt x="1426686" y="1057534"/>
                  <a:pt x="1419497" y="1084217"/>
                  <a:pt x="1410789" y="1110343"/>
                </a:cubicBezTo>
                <a:cubicBezTo>
                  <a:pt x="1406435" y="1123406"/>
                  <a:pt x="1400426" y="1136029"/>
                  <a:pt x="1397726" y="1149531"/>
                </a:cubicBezTo>
                <a:cubicBezTo>
                  <a:pt x="1394107" y="1167627"/>
                  <a:pt x="1384152" y="1231440"/>
                  <a:pt x="1371600" y="1254034"/>
                </a:cubicBezTo>
                <a:cubicBezTo>
                  <a:pt x="1348625" y="1295389"/>
                  <a:pt x="1309515" y="1345523"/>
                  <a:pt x="1280160" y="1384663"/>
                </a:cubicBezTo>
                <a:cubicBezTo>
                  <a:pt x="1193074" y="1380309"/>
                  <a:pt x="1105365" y="1382878"/>
                  <a:pt x="1018903" y="1371600"/>
                </a:cubicBezTo>
                <a:cubicBezTo>
                  <a:pt x="1003335" y="1369569"/>
                  <a:pt x="994414" y="1350987"/>
                  <a:pt x="979714" y="1345474"/>
                </a:cubicBezTo>
                <a:cubicBezTo>
                  <a:pt x="958925" y="1337678"/>
                  <a:pt x="935940" y="1337796"/>
                  <a:pt x="914400" y="1332411"/>
                </a:cubicBezTo>
                <a:cubicBezTo>
                  <a:pt x="901042" y="1329071"/>
                  <a:pt x="888275" y="1323702"/>
                  <a:pt x="875212" y="1319348"/>
                </a:cubicBezTo>
                <a:cubicBezTo>
                  <a:pt x="862149" y="1306285"/>
                  <a:pt x="850605" y="1291502"/>
                  <a:pt x="836023" y="1280160"/>
                </a:cubicBezTo>
                <a:cubicBezTo>
                  <a:pt x="727121" y="1195459"/>
                  <a:pt x="749403" y="1227319"/>
                  <a:pt x="574766" y="1214845"/>
                </a:cubicBezTo>
                <a:cubicBezTo>
                  <a:pt x="561703" y="1210491"/>
                  <a:pt x="549079" y="1204483"/>
                  <a:pt x="535577" y="1201783"/>
                </a:cubicBezTo>
                <a:cubicBezTo>
                  <a:pt x="505385" y="1195745"/>
                  <a:pt x="472874" y="1199773"/>
                  <a:pt x="444137" y="1188720"/>
                </a:cubicBezTo>
                <a:cubicBezTo>
                  <a:pt x="414831" y="1177448"/>
                  <a:pt x="391886" y="1153885"/>
                  <a:pt x="365760" y="1136468"/>
                </a:cubicBezTo>
                <a:lnTo>
                  <a:pt x="326572" y="1110343"/>
                </a:lnTo>
                <a:cubicBezTo>
                  <a:pt x="317863" y="1097280"/>
                  <a:pt x="308235" y="1084785"/>
                  <a:pt x="300446" y="1071154"/>
                </a:cubicBezTo>
                <a:cubicBezTo>
                  <a:pt x="290785" y="1054247"/>
                  <a:pt x="286786" y="1033862"/>
                  <a:pt x="274320" y="1018903"/>
                </a:cubicBezTo>
                <a:cubicBezTo>
                  <a:pt x="264269" y="1006842"/>
                  <a:pt x="248195" y="1001486"/>
                  <a:pt x="235132" y="992777"/>
                </a:cubicBezTo>
                <a:cubicBezTo>
                  <a:pt x="165460" y="888268"/>
                  <a:pt x="256907" y="1014553"/>
                  <a:pt x="169817" y="927463"/>
                </a:cubicBezTo>
                <a:cubicBezTo>
                  <a:pt x="82727" y="840373"/>
                  <a:pt x="209012" y="931820"/>
                  <a:pt x="104503" y="862148"/>
                </a:cubicBezTo>
                <a:cubicBezTo>
                  <a:pt x="34831" y="757643"/>
                  <a:pt x="126277" y="883923"/>
                  <a:pt x="39189" y="796834"/>
                </a:cubicBezTo>
                <a:cubicBezTo>
                  <a:pt x="28088" y="785732"/>
                  <a:pt x="20084" y="771687"/>
                  <a:pt x="13063" y="757645"/>
                </a:cubicBezTo>
                <a:cubicBezTo>
                  <a:pt x="6905" y="745329"/>
                  <a:pt x="2177" y="724988"/>
                  <a:pt x="0" y="718457"/>
                </a:cubicBezTo>
                <a:close/>
              </a:path>
            </a:pathLst>
          </a:custGeom>
          <a:solidFill>
            <a:srgbClr val="FF0000">
              <a:alpha val="13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7740352" y="3140968"/>
            <a:ext cx="1149531" cy="1505404"/>
          </a:xfrm>
          <a:custGeom>
            <a:avLst/>
            <a:gdLst>
              <a:gd name="connsiteX0" fmla="*/ 0 w 1149531"/>
              <a:gd name="connsiteY0" fmla="*/ 1293223 h 1505404"/>
              <a:gd name="connsiteX1" fmla="*/ 0 w 1149531"/>
              <a:gd name="connsiteY1" fmla="*/ 1293223 h 1505404"/>
              <a:gd name="connsiteX2" fmla="*/ 13063 w 1149531"/>
              <a:gd name="connsiteY2" fmla="*/ 1005840 h 1505404"/>
              <a:gd name="connsiteX3" fmla="*/ 26126 w 1149531"/>
              <a:gd name="connsiteY3" fmla="*/ 888275 h 1505404"/>
              <a:gd name="connsiteX4" fmla="*/ 52251 w 1149531"/>
              <a:gd name="connsiteY4" fmla="*/ 849086 h 1505404"/>
              <a:gd name="connsiteX5" fmla="*/ 130628 w 1149531"/>
              <a:gd name="connsiteY5" fmla="*/ 757646 h 1505404"/>
              <a:gd name="connsiteX6" fmla="*/ 209006 w 1149531"/>
              <a:gd name="connsiteY6" fmla="*/ 640080 h 1505404"/>
              <a:gd name="connsiteX7" fmla="*/ 222068 w 1149531"/>
              <a:gd name="connsiteY7" fmla="*/ 600892 h 1505404"/>
              <a:gd name="connsiteX8" fmla="*/ 261257 w 1149531"/>
              <a:gd name="connsiteY8" fmla="*/ 509452 h 1505404"/>
              <a:gd name="connsiteX9" fmla="*/ 274320 w 1149531"/>
              <a:gd name="connsiteY9" fmla="*/ 365760 h 1505404"/>
              <a:gd name="connsiteX10" fmla="*/ 300446 w 1149531"/>
              <a:gd name="connsiteY10" fmla="*/ 326572 h 1505404"/>
              <a:gd name="connsiteX11" fmla="*/ 339634 w 1149531"/>
              <a:gd name="connsiteY11" fmla="*/ 274320 h 1505404"/>
              <a:gd name="connsiteX12" fmla="*/ 378823 w 1149531"/>
              <a:gd name="connsiteY12" fmla="*/ 235132 h 1505404"/>
              <a:gd name="connsiteX13" fmla="*/ 431074 w 1149531"/>
              <a:gd name="connsiteY13" fmla="*/ 156755 h 1505404"/>
              <a:gd name="connsiteX14" fmla="*/ 483326 w 1149531"/>
              <a:gd name="connsiteY14" fmla="*/ 117566 h 1505404"/>
              <a:gd name="connsiteX15" fmla="*/ 561703 w 1149531"/>
              <a:gd name="connsiteY15" fmla="*/ 26126 h 1505404"/>
              <a:gd name="connsiteX16" fmla="*/ 640080 w 1149531"/>
              <a:gd name="connsiteY16" fmla="*/ 13063 h 1505404"/>
              <a:gd name="connsiteX17" fmla="*/ 757646 w 1149531"/>
              <a:gd name="connsiteY17" fmla="*/ 0 h 1505404"/>
              <a:gd name="connsiteX18" fmla="*/ 888274 w 1149531"/>
              <a:gd name="connsiteY18" fmla="*/ 13063 h 1505404"/>
              <a:gd name="connsiteX19" fmla="*/ 1005840 w 1149531"/>
              <a:gd name="connsiteY19" fmla="*/ 78377 h 1505404"/>
              <a:gd name="connsiteX20" fmla="*/ 1084217 w 1149531"/>
              <a:gd name="connsiteY20" fmla="*/ 104503 h 1505404"/>
              <a:gd name="connsiteX21" fmla="*/ 1123406 w 1149531"/>
              <a:gd name="connsiteY21" fmla="*/ 143692 h 1505404"/>
              <a:gd name="connsiteX22" fmla="*/ 1149531 w 1149531"/>
              <a:gd name="connsiteY22" fmla="*/ 222069 h 1505404"/>
              <a:gd name="connsiteX23" fmla="*/ 1136468 w 1149531"/>
              <a:gd name="connsiteY23" fmla="*/ 404949 h 1505404"/>
              <a:gd name="connsiteX24" fmla="*/ 1123406 w 1149531"/>
              <a:gd name="connsiteY24" fmla="*/ 444137 h 1505404"/>
              <a:gd name="connsiteX25" fmla="*/ 1110343 w 1149531"/>
              <a:gd name="connsiteY25" fmla="*/ 535577 h 1505404"/>
              <a:gd name="connsiteX26" fmla="*/ 1097280 w 1149531"/>
              <a:gd name="connsiteY26" fmla="*/ 574766 h 1505404"/>
              <a:gd name="connsiteX27" fmla="*/ 1071154 w 1149531"/>
              <a:gd name="connsiteY27" fmla="*/ 731520 h 1505404"/>
              <a:gd name="connsiteX28" fmla="*/ 1058091 w 1149531"/>
              <a:gd name="connsiteY28" fmla="*/ 770709 h 1505404"/>
              <a:gd name="connsiteX29" fmla="*/ 1005840 w 1149531"/>
              <a:gd name="connsiteY29" fmla="*/ 822960 h 1505404"/>
              <a:gd name="connsiteX30" fmla="*/ 979714 w 1149531"/>
              <a:gd name="connsiteY30" fmla="*/ 875212 h 1505404"/>
              <a:gd name="connsiteX31" fmla="*/ 953588 w 1149531"/>
              <a:gd name="connsiteY31" fmla="*/ 914400 h 1505404"/>
              <a:gd name="connsiteX32" fmla="*/ 875211 w 1149531"/>
              <a:gd name="connsiteY32" fmla="*/ 1071155 h 1505404"/>
              <a:gd name="connsiteX33" fmla="*/ 836023 w 1149531"/>
              <a:gd name="connsiteY33" fmla="*/ 1097280 h 1505404"/>
              <a:gd name="connsiteX34" fmla="*/ 796834 w 1149531"/>
              <a:gd name="connsiteY34" fmla="*/ 1188720 h 1505404"/>
              <a:gd name="connsiteX35" fmla="*/ 744583 w 1149531"/>
              <a:gd name="connsiteY35" fmla="*/ 1267097 h 1505404"/>
              <a:gd name="connsiteX36" fmla="*/ 718457 w 1149531"/>
              <a:gd name="connsiteY36" fmla="*/ 1306286 h 1505404"/>
              <a:gd name="connsiteX37" fmla="*/ 653143 w 1149531"/>
              <a:gd name="connsiteY37" fmla="*/ 1371600 h 1505404"/>
              <a:gd name="connsiteX38" fmla="*/ 613954 w 1149531"/>
              <a:gd name="connsiteY38" fmla="*/ 1410789 h 1505404"/>
              <a:gd name="connsiteX39" fmla="*/ 587828 w 1149531"/>
              <a:gd name="connsiteY39" fmla="*/ 1449977 h 1505404"/>
              <a:gd name="connsiteX40" fmla="*/ 548640 w 1149531"/>
              <a:gd name="connsiteY40" fmla="*/ 1463040 h 1505404"/>
              <a:gd name="connsiteX41" fmla="*/ 313508 w 1149531"/>
              <a:gd name="connsiteY41" fmla="*/ 1476103 h 1505404"/>
              <a:gd name="connsiteX42" fmla="*/ 169817 w 1149531"/>
              <a:gd name="connsiteY42" fmla="*/ 1476103 h 1505404"/>
              <a:gd name="connsiteX43" fmla="*/ 39188 w 1149531"/>
              <a:gd name="connsiteY43" fmla="*/ 1319349 h 1505404"/>
              <a:gd name="connsiteX44" fmla="*/ 39188 w 1149531"/>
              <a:gd name="connsiteY44" fmla="*/ 1319349 h 1505404"/>
              <a:gd name="connsiteX45" fmla="*/ 0 w 1149531"/>
              <a:gd name="connsiteY45" fmla="*/ 1293223 h 1505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149531" h="1505404">
                <a:moveTo>
                  <a:pt x="0" y="1293223"/>
                </a:moveTo>
                <a:lnTo>
                  <a:pt x="0" y="1293223"/>
                </a:lnTo>
                <a:cubicBezTo>
                  <a:pt x="4354" y="1197429"/>
                  <a:pt x="6889" y="1101534"/>
                  <a:pt x="13063" y="1005840"/>
                </a:cubicBezTo>
                <a:cubicBezTo>
                  <a:pt x="15602" y="966492"/>
                  <a:pt x="16563" y="926527"/>
                  <a:pt x="26126" y="888275"/>
                </a:cubicBezTo>
                <a:cubicBezTo>
                  <a:pt x="29934" y="873044"/>
                  <a:pt x="43126" y="861861"/>
                  <a:pt x="52251" y="849086"/>
                </a:cubicBezTo>
                <a:cubicBezTo>
                  <a:pt x="94141" y="790440"/>
                  <a:pt x="83159" y="805116"/>
                  <a:pt x="130628" y="757646"/>
                </a:cubicBezTo>
                <a:cubicBezTo>
                  <a:pt x="160448" y="668185"/>
                  <a:pt x="120049" y="773514"/>
                  <a:pt x="209006" y="640080"/>
                </a:cubicBezTo>
                <a:cubicBezTo>
                  <a:pt x="216644" y="628623"/>
                  <a:pt x="216644" y="613548"/>
                  <a:pt x="222068" y="600892"/>
                </a:cubicBezTo>
                <a:cubicBezTo>
                  <a:pt x="270498" y="487887"/>
                  <a:pt x="230619" y="601363"/>
                  <a:pt x="261257" y="509452"/>
                </a:cubicBezTo>
                <a:cubicBezTo>
                  <a:pt x="265611" y="461555"/>
                  <a:pt x="264243" y="412787"/>
                  <a:pt x="274320" y="365760"/>
                </a:cubicBezTo>
                <a:cubicBezTo>
                  <a:pt x="277610" y="350409"/>
                  <a:pt x="291321" y="339347"/>
                  <a:pt x="300446" y="326572"/>
                </a:cubicBezTo>
                <a:cubicBezTo>
                  <a:pt x="313100" y="308856"/>
                  <a:pt x="325465" y="290850"/>
                  <a:pt x="339634" y="274320"/>
                </a:cubicBezTo>
                <a:cubicBezTo>
                  <a:pt x="351656" y="260294"/>
                  <a:pt x="367481" y="249714"/>
                  <a:pt x="378823" y="235132"/>
                </a:cubicBezTo>
                <a:cubicBezTo>
                  <a:pt x="398100" y="210347"/>
                  <a:pt x="405955" y="175594"/>
                  <a:pt x="431074" y="156755"/>
                </a:cubicBezTo>
                <a:cubicBezTo>
                  <a:pt x="448491" y="143692"/>
                  <a:pt x="467931" y="132961"/>
                  <a:pt x="483326" y="117566"/>
                </a:cubicBezTo>
                <a:cubicBezTo>
                  <a:pt x="499437" y="101455"/>
                  <a:pt x="536107" y="37502"/>
                  <a:pt x="561703" y="26126"/>
                </a:cubicBezTo>
                <a:cubicBezTo>
                  <a:pt x="585906" y="15369"/>
                  <a:pt x="613826" y="16564"/>
                  <a:pt x="640080" y="13063"/>
                </a:cubicBezTo>
                <a:cubicBezTo>
                  <a:pt x="679164" y="7852"/>
                  <a:pt x="718457" y="4354"/>
                  <a:pt x="757646" y="0"/>
                </a:cubicBezTo>
                <a:cubicBezTo>
                  <a:pt x="801189" y="4354"/>
                  <a:pt x="845486" y="3894"/>
                  <a:pt x="888274" y="13063"/>
                </a:cubicBezTo>
                <a:cubicBezTo>
                  <a:pt x="912172" y="18184"/>
                  <a:pt x="990405" y="71361"/>
                  <a:pt x="1005840" y="78377"/>
                </a:cubicBezTo>
                <a:cubicBezTo>
                  <a:pt x="1030911" y="89773"/>
                  <a:pt x="1058091" y="95794"/>
                  <a:pt x="1084217" y="104503"/>
                </a:cubicBezTo>
                <a:cubicBezTo>
                  <a:pt x="1097280" y="117566"/>
                  <a:pt x="1114434" y="127543"/>
                  <a:pt x="1123406" y="143692"/>
                </a:cubicBezTo>
                <a:cubicBezTo>
                  <a:pt x="1136780" y="167765"/>
                  <a:pt x="1149531" y="222069"/>
                  <a:pt x="1149531" y="222069"/>
                </a:cubicBezTo>
                <a:cubicBezTo>
                  <a:pt x="1145177" y="283029"/>
                  <a:pt x="1143609" y="344252"/>
                  <a:pt x="1136468" y="404949"/>
                </a:cubicBezTo>
                <a:cubicBezTo>
                  <a:pt x="1134859" y="418624"/>
                  <a:pt x="1126106" y="430635"/>
                  <a:pt x="1123406" y="444137"/>
                </a:cubicBezTo>
                <a:cubicBezTo>
                  <a:pt x="1117368" y="474329"/>
                  <a:pt x="1116381" y="505385"/>
                  <a:pt x="1110343" y="535577"/>
                </a:cubicBezTo>
                <a:cubicBezTo>
                  <a:pt x="1107643" y="549079"/>
                  <a:pt x="1099980" y="561264"/>
                  <a:pt x="1097280" y="574766"/>
                </a:cubicBezTo>
                <a:cubicBezTo>
                  <a:pt x="1086891" y="626709"/>
                  <a:pt x="1087905" y="681266"/>
                  <a:pt x="1071154" y="731520"/>
                </a:cubicBezTo>
                <a:cubicBezTo>
                  <a:pt x="1066800" y="744583"/>
                  <a:pt x="1066094" y="759504"/>
                  <a:pt x="1058091" y="770709"/>
                </a:cubicBezTo>
                <a:cubicBezTo>
                  <a:pt x="1043774" y="790752"/>
                  <a:pt x="1020619" y="803255"/>
                  <a:pt x="1005840" y="822960"/>
                </a:cubicBezTo>
                <a:cubicBezTo>
                  <a:pt x="994156" y="838539"/>
                  <a:pt x="989375" y="858305"/>
                  <a:pt x="979714" y="875212"/>
                </a:cubicBezTo>
                <a:cubicBezTo>
                  <a:pt x="971925" y="888843"/>
                  <a:pt x="962297" y="901337"/>
                  <a:pt x="953588" y="914400"/>
                </a:cubicBezTo>
                <a:cubicBezTo>
                  <a:pt x="939720" y="969876"/>
                  <a:pt x="929091" y="1035235"/>
                  <a:pt x="875211" y="1071155"/>
                </a:cubicBezTo>
                <a:lnTo>
                  <a:pt x="836023" y="1097280"/>
                </a:lnTo>
                <a:cubicBezTo>
                  <a:pt x="822509" y="1137823"/>
                  <a:pt x="821048" y="1148364"/>
                  <a:pt x="796834" y="1188720"/>
                </a:cubicBezTo>
                <a:cubicBezTo>
                  <a:pt x="780679" y="1215644"/>
                  <a:pt x="762000" y="1240971"/>
                  <a:pt x="744583" y="1267097"/>
                </a:cubicBezTo>
                <a:cubicBezTo>
                  <a:pt x="735874" y="1280160"/>
                  <a:pt x="725478" y="1292244"/>
                  <a:pt x="718457" y="1306286"/>
                </a:cubicBezTo>
                <a:cubicBezTo>
                  <a:pt x="686173" y="1370853"/>
                  <a:pt x="710805" y="1352379"/>
                  <a:pt x="653143" y="1371600"/>
                </a:cubicBezTo>
                <a:cubicBezTo>
                  <a:pt x="640080" y="1384663"/>
                  <a:pt x="625781" y="1396597"/>
                  <a:pt x="613954" y="1410789"/>
                </a:cubicBezTo>
                <a:cubicBezTo>
                  <a:pt x="603903" y="1422850"/>
                  <a:pt x="600087" y="1440170"/>
                  <a:pt x="587828" y="1449977"/>
                </a:cubicBezTo>
                <a:cubicBezTo>
                  <a:pt x="577076" y="1458579"/>
                  <a:pt x="562347" y="1461735"/>
                  <a:pt x="548640" y="1463040"/>
                </a:cubicBezTo>
                <a:cubicBezTo>
                  <a:pt x="470495" y="1470482"/>
                  <a:pt x="391885" y="1471749"/>
                  <a:pt x="313508" y="1476103"/>
                </a:cubicBezTo>
                <a:cubicBezTo>
                  <a:pt x="263338" y="1488646"/>
                  <a:pt x="224234" y="1505404"/>
                  <a:pt x="169817" y="1476103"/>
                </a:cubicBezTo>
                <a:cubicBezTo>
                  <a:pt x="117517" y="1447941"/>
                  <a:pt x="70905" y="1366924"/>
                  <a:pt x="39188" y="1319349"/>
                </a:cubicBezTo>
                <a:lnTo>
                  <a:pt x="39188" y="1319349"/>
                </a:lnTo>
                <a:lnTo>
                  <a:pt x="0" y="1293223"/>
                </a:lnTo>
                <a:close/>
              </a:path>
            </a:pathLst>
          </a:custGeom>
          <a:solidFill>
            <a:srgbClr val="00B050">
              <a:alpha val="13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4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Superadditive Games</a:t>
            </a:r>
            <a:endParaRPr lang="en-US" sz="35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5040560"/>
          </a:xfrm>
        </p:spPr>
        <p:txBody>
          <a:bodyPr>
            <a:normAutofit/>
          </a:bodyPr>
          <a:lstStyle/>
          <a:p>
            <a:r>
              <a:rPr lang="en-GB" u="sng" dirty="0" smtClean="0"/>
              <a:t>Definition</a:t>
            </a:r>
            <a:r>
              <a:rPr lang="en-GB" dirty="0" smtClean="0"/>
              <a:t>: a game </a:t>
            </a:r>
            <a:r>
              <a:rPr lang="en-GB" dirty="0" smtClean="0">
                <a:solidFill>
                  <a:srgbClr val="FF0000"/>
                </a:solidFill>
              </a:rPr>
              <a:t>G = (N, v)</a:t>
            </a:r>
            <a:r>
              <a:rPr lang="en-GB" dirty="0" smtClean="0"/>
              <a:t> is called </a:t>
            </a:r>
            <a:br>
              <a:rPr lang="en-GB" dirty="0" smtClean="0"/>
            </a:br>
            <a:r>
              <a:rPr lang="en-GB" dirty="0" smtClean="0"/>
              <a:t>superadditive if </a:t>
            </a:r>
            <a:r>
              <a:rPr lang="en-GB" dirty="0" smtClean="0">
                <a:solidFill>
                  <a:srgbClr val="FF0000"/>
                </a:solidFill>
              </a:rPr>
              <a:t>v(C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U</a:t>
            </a:r>
            <a:r>
              <a:rPr lang="en-GB" dirty="0" smtClean="0">
                <a:solidFill>
                  <a:srgbClr val="FF0000"/>
                </a:solidFill>
              </a:rPr>
              <a:t> D)</a:t>
            </a:r>
            <a:r>
              <a:rPr lang="en-GB" dirty="0" smtClean="0"/>
              <a:t> ≥ </a:t>
            </a:r>
            <a:r>
              <a:rPr lang="en-GB" dirty="0" smtClean="0">
                <a:solidFill>
                  <a:srgbClr val="FF0000"/>
                </a:solidFill>
              </a:rPr>
              <a:t>v(C)</a:t>
            </a:r>
            <a:r>
              <a:rPr lang="en-GB" dirty="0" smtClean="0"/>
              <a:t> + </a:t>
            </a:r>
            <a:r>
              <a:rPr lang="en-GB" dirty="0" smtClean="0">
                <a:solidFill>
                  <a:srgbClr val="FF0000"/>
                </a:solidFill>
              </a:rPr>
              <a:t>v(D)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for any two disjoint coalitions </a:t>
            </a:r>
            <a:r>
              <a:rPr lang="en-GB" dirty="0" smtClean="0">
                <a:solidFill>
                  <a:srgbClr val="FF0000"/>
                </a:solidFill>
              </a:rPr>
              <a:t>C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FF0000"/>
                </a:solidFill>
              </a:rPr>
              <a:t>D</a:t>
            </a:r>
          </a:p>
          <a:p>
            <a:r>
              <a:rPr lang="en-GB" dirty="0" smtClean="0"/>
              <a:t>Example: </a:t>
            </a:r>
            <a:r>
              <a:rPr lang="en-GB" dirty="0" smtClean="0">
                <a:solidFill>
                  <a:srgbClr val="FF0000"/>
                </a:solidFill>
              </a:rPr>
              <a:t>v(C) = |C|</a:t>
            </a:r>
            <a:r>
              <a:rPr lang="en-GB" baseline="30000" dirty="0" smtClean="0">
                <a:solidFill>
                  <a:srgbClr val="FF0000"/>
                </a:solidFill>
              </a:rPr>
              <a:t>2</a:t>
            </a:r>
            <a:r>
              <a:rPr lang="en-GB" dirty="0" smtClean="0"/>
              <a:t>: </a:t>
            </a:r>
          </a:p>
          <a:p>
            <a:pPr lvl="1"/>
            <a:r>
              <a:rPr lang="en-GB" dirty="0" smtClean="0"/>
              <a:t>v(C </a:t>
            </a:r>
            <a:r>
              <a:rPr lang="en-GB" dirty="0" smtClean="0">
                <a:sym typeface="Symbol"/>
              </a:rPr>
              <a:t>U </a:t>
            </a:r>
            <a:r>
              <a:rPr lang="en-GB" dirty="0" smtClean="0"/>
              <a:t>D) = (|C|+|D|)</a:t>
            </a:r>
            <a:r>
              <a:rPr lang="en-GB" baseline="30000" dirty="0" smtClean="0"/>
              <a:t>2</a:t>
            </a:r>
            <a:r>
              <a:rPr lang="en-GB" dirty="0" smtClean="0"/>
              <a:t> ≥ |C|</a:t>
            </a:r>
            <a:r>
              <a:rPr lang="en-GB" baseline="30000" dirty="0" smtClean="0"/>
              <a:t>2</a:t>
            </a:r>
            <a:r>
              <a:rPr lang="en-GB" dirty="0" smtClean="0"/>
              <a:t>+|D|</a:t>
            </a:r>
            <a:r>
              <a:rPr lang="en-GB" baseline="30000" dirty="0" smtClean="0"/>
              <a:t>2</a:t>
            </a:r>
            <a:r>
              <a:rPr lang="en-GB" dirty="0" smtClean="0"/>
              <a:t> = v(C) + v(D)</a:t>
            </a:r>
          </a:p>
          <a:p>
            <a:r>
              <a:rPr lang="en-GB" dirty="0" smtClean="0"/>
              <a:t>In superadditive games, two coalitions can always </a:t>
            </a:r>
            <a:r>
              <a:rPr lang="en-GB" dirty="0" smtClean="0">
                <a:solidFill>
                  <a:schemeClr val="accent1"/>
                </a:solidFill>
              </a:rPr>
              <a:t>merge </a:t>
            </a:r>
            <a:r>
              <a:rPr lang="en-GB" dirty="0" smtClean="0"/>
              <a:t>without losing money; hence, we can assume that players form the </a:t>
            </a:r>
            <a:r>
              <a:rPr lang="en-GB" dirty="0" smtClean="0">
                <a:solidFill>
                  <a:schemeClr val="accent1"/>
                </a:solidFill>
              </a:rPr>
              <a:t>grand coalition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5040560"/>
          </a:xfrm>
        </p:spPr>
        <p:txBody>
          <a:bodyPr>
            <a:normAutofit fontScale="92500" lnSpcReduction="10000"/>
          </a:bodyPr>
          <a:lstStyle/>
          <a:p>
            <a:r>
              <a:rPr lang="en-GB" u="sng" dirty="0" smtClean="0"/>
              <a:t>Convention</a:t>
            </a:r>
            <a:r>
              <a:rPr lang="en-GB" dirty="0" smtClean="0"/>
              <a:t>: in superadditive games, we identify outcomes with payoff vectors for the grand coalition</a:t>
            </a:r>
          </a:p>
          <a:p>
            <a:pPr lvl="1"/>
            <a:r>
              <a:rPr lang="en-GB" dirty="0" smtClean="0"/>
              <a:t>i.e., an outcome is a vector </a:t>
            </a:r>
            <a:r>
              <a:rPr lang="en-GB" b="1" u="sng" dirty="0" smtClean="0">
                <a:solidFill>
                  <a:srgbClr val="FF0000"/>
                </a:solidFill>
              </a:rPr>
              <a:t>x</a:t>
            </a:r>
            <a:r>
              <a:rPr lang="en-GB" dirty="0" smtClean="0">
                <a:solidFill>
                  <a:srgbClr val="FF0000"/>
                </a:solidFill>
              </a:rPr>
              <a:t> = (x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 ..., </a:t>
            </a:r>
            <a:r>
              <a:rPr lang="en-GB" dirty="0" err="1" smtClean="0">
                <a:solidFill>
                  <a:srgbClr val="FF0000"/>
                </a:solidFill>
              </a:rPr>
              <a:t>x</a:t>
            </a:r>
            <a:r>
              <a:rPr lang="en-GB" baseline="-25000" dirty="0" err="1" smtClean="0">
                <a:solidFill>
                  <a:srgbClr val="FF0000"/>
                </a:solidFill>
              </a:rPr>
              <a:t>n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r>
              <a:rPr lang="en-GB" dirty="0" smtClean="0"/>
              <a:t> with </a:t>
            </a:r>
            <a:r>
              <a:rPr lang="en-GB" dirty="0" err="1" smtClean="0">
                <a:solidFill>
                  <a:srgbClr val="FF0000"/>
                </a:solidFill>
                <a:latin typeface="Symbol" pitchFamily="18" charset="2"/>
                <a:ea typeface="Cambria Math"/>
              </a:rPr>
              <a:t>S</a:t>
            </a:r>
            <a:r>
              <a:rPr lang="en-GB" baseline="-25000" dirty="0" err="1" smtClean="0">
                <a:solidFill>
                  <a:srgbClr val="FF0000"/>
                </a:solidFill>
                <a:ea typeface="Cambria Math"/>
              </a:rPr>
              <a:t>i</a:t>
            </a:r>
            <a:r>
              <a:rPr lang="en-GB" baseline="-25000" dirty="0" err="1" smtClean="0">
                <a:solidFill>
                  <a:srgbClr val="FF0000"/>
                </a:solidFill>
                <a:ea typeface="Cambria Math"/>
                <a:sym typeface="Symbol"/>
              </a:rPr>
              <a:t>N</a:t>
            </a:r>
            <a:r>
              <a:rPr lang="en-GB" dirty="0" smtClean="0">
                <a:solidFill>
                  <a:srgbClr val="FF0000"/>
                </a:solidFill>
                <a:ea typeface="Cambria Math"/>
                <a:sym typeface="Symbol"/>
              </a:rPr>
              <a:t> x</a:t>
            </a:r>
            <a:r>
              <a:rPr lang="en-GB" baseline="-25000" dirty="0" smtClean="0">
                <a:solidFill>
                  <a:srgbClr val="FF0000"/>
                </a:solidFill>
                <a:ea typeface="Cambria Math"/>
                <a:sym typeface="Symbol"/>
              </a:rPr>
              <a:t>i</a:t>
            </a:r>
            <a:r>
              <a:rPr lang="en-GB" dirty="0" smtClean="0">
                <a:solidFill>
                  <a:srgbClr val="FF0000"/>
                </a:solidFill>
                <a:ea typeface="Cambria Math"/>
                <a:sym typeface="Symbol"/>
              </a:rPr>
              <a:t> = v(N)</a:t>
            </a:r>
          </a:p>
          <a:p>
            <a:r>
              <a:rPr lang="en-GB" u="sng" dirty="0" smtClean="0">
                <a:solidFill>
                  <a:schemeClr val="accent1"/>
                </a:solidFill>
              </a:rPr>
              <a:t>Caution</a:t>
            </a:r>
            <a:r>
              <a:rPr lang="en-GB" dirty="0" smtClean="0"/>
              <a:t>: some GT/MAS papers define outcomes in this way even if the game is not superadditive</a:t>
            </a:r>
          </a:p>
          <a:p>
            <a:r>
              <a:rPr lang="en-GB" dirty="0" smtClean="0"/>
              <a:t>Any non-superadditive game </a:t>
            </a:r>
            <a:r>
              <a:rPr lang="en-GB" dirty="0" smtClean="0">
                <a:solidFill>
                  <a:srgbClr val="FF0000"/>
                </a:solidFill>
              </a:rPr>
              <a:t>G = (N, v)</a:t>
            </a:r>
            <a:r>
              <a:rPr lang="en-GB" dirty="0" smtClean="0"/>
              <a:t> can be transformed into a superadditive game </a:t>
            </a:r>
            <a:r>
              <a:rPr lang="en-GB" dirty="0" smtClean="0">
                <a:solidFill>
                  <a:srgbClr val="FF0000"/>
                </a:solidFill>
              </a:rPr>
              <a:t>G</a:t>
            </a:r>
            <a:r>
              <a:rPr lang="en-GB" baseline="30000" dirty="0" smtClean="0">
                <a:solidFill>
                  <a:srgbClr val="FF0000"/>
                </a:solidFill>
              </a:rPr>
              <a:t>SA</a:t>
            </a:r>
            <a:r>
              <a:rPr lang="en-GB" dirty="0" smtClean="0">
                <a:solidFill>
                  <a:srgbClr val="FF0000"/>
                </a:solidFill>
              </a:rPr>
              <a:t> = (N, </a:t>
            </a:r>
            <a:r>
              <a:rPr lang="en-GB" dirty="0" err="1" smtClean="0">
                <a:solidFill>
                  <a:srgbClr val="FF0000"/>
                </a:solidFill>
              </a:rPr>
              <a:t>v</a:t>
            </a:r>
            <a:r>
              <a:rPr lang="en-GB" baseline="30000" dirty="0" err="1" smtClean="0">
                <a:solidFill>
                  <a:srgbClr val="FF0000"/>
                </a:solidFill>
              </a:rPr>
              <a:t>SA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    by setting </a:t>
            </a:r>
            <a:r>
              <a:rPr lang="en-GB" dirty="0" err="1" smtClean="0">
                <a:solidFill>
                  <a:srgbClr val="FF0000"/>
                </a:solidFill>
              </a:rPr>
              <a:t>v</a:t>
            </a:r>
            <a:r>
              <a:rPr lang="en-GB" baseline="30000" dirty="0" err="1" smtClean="0">
                <a:solidFill>
                  <a:srgbClr val="FF0000"/>
                </a:solidFill>
              </a:rPr>
              <a:t>SA</a:t>
            </a:r>
            <a:r>
              <a:rPr lang="en-GB" dirty="0" smtClean="0">
                <a:solidFill>
                  <a:srgbClr val="FF0000"/>
                </a:solidFill>
              </a:rPr>
              <a:t>(C) = max</a:t>
            </a:r>
            <a:r>
              <a:rPr lang="en-GB" baseline="-25000" dirty="0" smtClean="0">
                <a:solidFill>
                  <a:srgbClr val="FF0000"/>
                </a:solidFill>
              </a:rPr>
              <a:t>(C</a:t>
            </a:r>
            <a:r>
              <a:rPr lang="en-GB" baseline="-40000" dirty="0" smtClean="0">
                <a:solidFill>
                  <a:srgbClr val="FF0000"/>
                </a:solidFill>
              </a:rPr>
              <a:t>1</a:t>
            </a:r>
            <a:r>
              <a:rPr lang="en-GB" baseline="-25000" dirty="0" smtClean="0">
                <a:solidFill>
                  <a:srgbClr val="FF0000"/>
                </a:solidFill>
              </a:rPr>
              <a:t>, ..., C</a:t>
            </a:r>
            <a:r>
              <a:rPr lang="en-GB" baseline="-40000" dirty="0" smtClean="0">
                <a:solidFill>
                  <a:srgbClr val="FF0000"/>
                </a:solidFill>
              </a:rPr>
              <a:t>k</a:t>
            </a:r>
            <a:r>
              <a:rPr lang="en-GB" baseline="-25000" dirty="0" smtClean="0">
                <a:solidFill>
                  <a:srgbClr val="FF0000"/>
                </a:solidFill>
              </a:rPr>
              <a:t>)</a:t>
            </a:r>
            <a:r>
              <a:rPr lang="en-GB" baseline="-25000" dirty="0" smtClean="0">
                <a:solidFill>
                  <a:srgbClr val="FF0000"/>
                </a:solidFill>
                <a:sym typeface="Symbol"/>
              </a:rPr>
              <a:t>P(C)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  <a:sym typeface="Symbol"/>
              </a:rPr>
              <a:t>S</a:t>
            </a:r>
            <a:r>
              <a:rPr lang="en-GB" baseline="-25000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GB" baseline="-25000" dirty="0" err="1" smtClean="0">
                <a:solidFill>
                  <a:srgbClr val="FF0000"/>
                </a:solidFill>
                <a:sym typeface="Symbol"/>
              </a:rPr>
              <a:t>i</a:t>
            </a:r>
            <a:r>
              <a:rPr lang="en-GB" baseline="-25000" dirty="0" smtClean="0">
                <a:solidFill>
                  <a:srgbClr val="FF0000"/>
                </a:solidFill>
                <a:sym typeface="Symbol"/>
              </a:rPr>
              <a:t> = 1, ..., k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v(</a:t>
            </a:r>
            <a:r>
              <a:rPr lang="en-GB" dirty="0" err="1" smtClean="0">
                <a:solidFill>
                  <a:srgbClr val="FF0000"/>
                </a:solidFill>
                <a:sym typeface="Symbol"/>
              </a:rPr>
              <a:t>C</a:t>
            </a:r>
            <a:r>
              <a:rPr lang="en-GB" baseline="-25000" dirty="0" err="1" smtClean="0">
                <a:solidFill>
                  <a:srgbClr val="FF0000"/>
                </a:solidFill>
                <a:sym typeface="Symbol"/>
              </a:rPr>
              <a:t>i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)</a:t>
            </a:r>
            <a:r>
              <a:rPr lang="en-GB" dirty="0" smtClean="0">
                <a:sym typeface="Symbol"/>
              </a:rPr>
              <a:t>, </a:t>
            </a:r>
            <a:br>
              <a:rPr lang="en-GB" dirty="0" smtClean="0">
                <a:sym typeface="Symbol"/>
              </a:rPr>
            </a:br>
            <a:r>
              <a:rPr lang="en-GB" dirty="0" smtClean="0">
                <a:sym typeface="Symbol"/>
              </a:rPr>
              <a:t>where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P(C)</a:t>
            </a:r>
            <a:r>
              <a:rPr lang="en-GB" dirty="0" smtClean="0">
                <a:sym typeface="Symbol"/>
              </a:rPr>
              <a:t> is the space of all partitions of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C</a:t>
            </a:r>
          </a:p>
          <a:p>
            <a:r>
              <a:rPr lang="en-GB" dirty="0" smtClean="0">
                <a:solidFill>
                  <a:srgbClr val="FF0000"/>
                </a:solidFill>
                <a:sym typeface="Symbol"/>
              </a:rPr>
              <a:t>G</a:t>
            </a:r>
            <a:r>
              <a:rPr lang="en-GB" baseline="30000" dirty="0" smtClean="0">
                <a:solidFill>
                  <a:srgbClr val="FF0000"/>
                </a:solidFill>
                <a:sym typeface="Symbol"/>
              </a:rPr>
              <a:t>SA</a:t>
            </a:r>
            <a:r>
              <a:rPr lang="en-GB" dirty="0" smtClean="0">
                <a:sym typeface="Symbol"/>
              </a:rPr>
              <a:t> is called the </a:t>
            </a:r>
            <a:r>
              <a:rPr lang="en-GB" dirty="0" smtClean="0">
                <a:solidFill>
                  <a:schemeClr val="accent1"/>
                </a:solidFill>
                <a:sym typeface="Symbol"/>
              </a:rPr>
              <a:t>superadditive cover</a:t>
            </a:r>
            <a:r>
              <a:rPr lang="en-GB" dirty="0" smtClean="0">
                <a:sym typeface="Symbol"/>
              </a:rPr>
              <a:t> of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G</a:t>
            </a:r>
            <a:endParaRPr lang="en-GB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Superadditive Games</a:t>
            </a:r>
            <a:endParaRPr lang="en-US" sz="35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Part 1: Overview</a:t>
            </a:r>
            <a:endParaRPr lang="en-US" sz="35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Definitions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Solution concepts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core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least core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nucleolus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bargaining set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kernel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Shapley value and </a:t>
            </a:r>
            <a:r>
              <a:rPr lang="en-GB" dirty="0" err="1" smtClean="0">
                <a:solidFill>
                  <a:srgbClr val="FF0000"/>
                </a:solidFill>
              </a:rPr>
              <a:t>Banzhaf</a:t>
            </a:r>
            <a:r>
              <a:rPr lang="en-GB" dirty="0" smtClean="0">
                <a:solidFill>
                  <a:srgbClr val="FF0000"/>
                </a:solidFill>
              </a:rPr>
              <a:t> index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Representations and computational issues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What Is a Good Outcome?</a:t>
            </a:r>
            <a:endParaRPr lang="en-US" sz="35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           C: $4,            M: $3,             P: $3</a:t>
            </a:r>
          </a:p>
          <a:p>
            <a:endParaRPr lang="en-GB" dirty="0" smtClean="0"/>
          </a:p>
          <a:p>
            <a:r>
              <a:rPr lang="en-GB" dirty="0" smtClean="0"/>
              <a:t>v(Ø) = v({C}) = v({M}) = v({P}) = 0</a:t>
            </a:r>
          </a:p>
          <a:p>
            <a:r>
              <a:rPr lang="en-GB" dirty="0" smtClean="0"/>
              <a:t>v({C, M}) = 500, v({C, P}) = 500, v({M, P}) = 0</a:t>
            </a:r>
          </a:p>
          <a:p>
            <a:r>
              <a:rPr lang="en-GB" dirty="0" smtClean="0"/>
              <a:t> v({C, M, P}) = 750</a:t>
            </a:r>
          </a:p>
          <a:p>
            <a:r>
              <a:rPr lang="en-GB" dirty="0" smtClean="0"/>
              <a:t>This is a superadditive game</a:t>
            </a:r>
          </a:p>
          <a:p>
            <a:pPr lvl="1"/>
            <a:r>
              <a:rPr lang="en-GB" dirty="0" smtClean="0"/>
              <a:t>outcomes are payoff vectors</a:t>
            </a:r>
          </a:p>
          <a:p>
            <a:r>
              <a:rPr lang="en-GB" dirty="0" smtClean="0"/>
              <a:t>How should the players share the ice-cream?</a:t>
            </a:r>
          </a:p>
          <a:p>
            <a:pPr lvl="1"/>
            <a:r>
              <a:rPr lang="en-GB" dirty="0" smtClean="0"/>
              <a:t>if they share as </a:t>
            </a:r>
            <a:r>
              <a:rPr lang="en-GB" dirty="0" smtClean="0">
                <a:solidFill>
                  <a:srgbClr val="FF0000"/>
                </a:solidFill>
              </a:rPr>
              <a:t>(200, 200, 350)</a:t>
            </a:r>
            <a:r>
              <a:rPr lang="en-GB" dirty="0" smtClean="0"/>
              <a:t>, Charlie and Marcie can </a:t>
            </a:r>
            <a:r>
              <a:rPr lang="en-GB" dirty="0" smtClean="0">
                <a:solidFill>
                  <a:schemeClr val="accent1"/>
                </a:solidFill>
              </a:rPr>
              <a:t>get more</a:t>
            </a:r>
            <a:r>
              <a:rPr lang="en-GB" dirty="0" smtClean="0"/>
              <a:t> ice-cream by buying a </a:t>
            </a:r>
            <a:r>
              <a:rPr lang="en-GB" dirty="0" smtClean="0">
                <a:solidFill>
                  <a:srgbClr val="FF0000"/>
                </a:solidFill>
              </a:rPr>
              <a:t>500g</a:t>
            </a:r>
            <a:r>
              <a:rPr lang="en-GB" dirty="0" smtClean="0"/>
              <a:t> tub on their own, and </a:t>
            </a:r>
            <a:r>
              <a:rPr lang="en-GB" dirty="0" smtClean="0">
                <a:solidFill>
                  <a:schemeClr val="accent1"/>
                </a:solidFill>
              </a:rPr>
              <a:t>splitting</a:t>
            </a:r>
            <a:r>
              <a:rPr lang="en-GB" dirty="0" smtClean="0"/>
              <a:t> it equally </a:t>
            </a:r>
          </a:p>
          <a:p>
            <a:pPr lvl="1"/>
            <a:r>
              <a:rPr lang="en-GB" dirty="0" smtClean="0"/>
              <a:t>the outcome </a:t>
            </a:r>
            <a:r>
              <a:rPr lang="en-GB" dirty="0" smtClean="0">
                <a:solidFill>
                  <a:srgbClr val="FF0000"/>
                </a:solidFill>
              </a:rPr>
              <a:t>(200, 200, 350)</a:t>
            </a:r>
            <a:r>
              <a:rPr lang="en-GB" dirty="0" smtClean="0"/>
              <a:t> is not </a:t>
            </a:r>
            <a:r>
              <a:rPr lang="en-GB" dirty="0" smtClean="0">
                <a:solidFill>
                  <a:schemeClr val="accent1"/>
                </a:solidFill>
              </a:rPr>
              <a:t>stable</a:t>
            </a:r>
            <a:r>
              <a:rPr lang="en-GB" dirty="0" smtClean="0"/>
              <a:t>!</a:t>
            </a:r>
          </a:p>
        </p:txBody>
      </p:sp>
      <p:pic>
        <p:nvPicPr>
          <p:cNvPr id="4" name="Picture 3" descr="charl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268760"/>
            <a:ext cx="920262" cy="1008112"/>
          </a:xfrm>
          <a:prstGeom prst="rect">
            <a:avLst/>
          </a:prstGeom>
        </p:spPr>
      </p:pic>
      <p:pic>
        <p:nvPicPr>
          <p:cNvPr id="5" name="Picture 4" descr="marci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1268760"/>
            <a:ext cx="411480" cy="906780"/>
          </a:xfrm>
          <a:prstGeom prst="rect">
            <a:avLst/>
          </a:prstGeom>
        </p:spPr>
      </p:pic>
      <p:pic>
        <p:nvPicPr>
          <p:cNvPr id="6" name="Picture 5" descr="patt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1268760"/>
            <a:ext cx="576064" cy="938161"/>
          </a:xfrm>
          <a:prstGeom prst="rect">
            <a:avLst/>
          </a:prstGeom>
        </p:spPr>
      </p:pic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20000"/>
          </a:bodyPr>
          <a:lstStyle/>
          <a:p>
            <a:r>
              <a:rPr lang="en-GB" u="sng" dirty="0" smtClean="0"/>
              <a:t>Definition</a:t>
            </a:r>
            <a:r>
              <a:rPr lang="en-GB" dirty="0" smtClean="0"/>
              <a:t>: the </a:t>
            </a:r>
            <a:r>
              <a:rPr lang="en-GB" dirty="0" smtClean="0">
                <a:solidFill>
                  <a:schemeClr val="accent1"/>
                </a:solidFill>
              </a:rPr>
              <a:t>core </a:t>
            </a:r>
            <a:r>
              <a:rPr lang="en-GB" dirty="0" smtClean="0"/>
              <a:t>of a game is the set of all </a:t>
            </a:r>
            <a:r>
              <a:rPr lang="en-GB" dirty="0" smtClean="0">
                <a:solidFill>
                  <a:schemeClr val="accent1"/>
                </a:solidFill>
              </a:rPr>
              <a:t>stable</a:t>
            </a:r>
            <a:r>
              <a:rPr lang="en-GB" dirty="0" smtClean="0"/>
              <a:t> outcomes, i.e., outcomes that no coalition </a:t>
            </a:r>
            <a:br>
              <a:rPr lang="en-GB" dirty="0" smtClean="0"/>
            </a:br>
            <a:r>
              <a:rPr lang="en-GB" dirty="0" smtClean="0"/>
              <a:t>wants to deviate from</a:t>
            </a:r>
          </a:p>
          <a:p>
            <a:pPr>
              <a:buNone/>
            </a:pPr>
            <a:r>
              <a:rPr lang="en-GB" dirty="0" smtClean="0"/>
              <a:t>     core(G) = {(CS, </a:t>
            </a:r>
            <a:r>
              <a:rPr lang="en-GB" b="1" u="sng" dirty="0" smtClean="0"/>
              <a:t>x</a:t>
            </a:r>
            <a:r>
              <a:rPr lang="en-GB" dirty="0" smtClean="0"/>
              <a:t>) | </a:t>
            </a:r>
            <a:r>
              <a:rPr lang="en-GB" dirty="0" err="1" smtClean="0">
                <a:latin typeface="Symbol" pitchFamily="18" charset="2"/>
                <a:ea typeface="Cambria Math"/>
              </a:rPr>
              <a:t>S</a:t>
            </a:r>
            <a:r>
              <a:rPr lang="en-GB" baseline="-25000" dirty="0" err="1" smtClean="0">
                <a:ea typeface="Cambria Math"/>
              </a:rPr>
              <a:t>i</a:t>
            </a:r>
            <a:r>
              <a:rPr lang="en-GB" baseline="-25000" dirty="0" err="1" smtClean="0">
                <a:ea typeface="Cambria Math"/>
                <a:sym typeface="Symbol"/>
              </a:rPr>
              <a:t>C</a:t>
            </a:r>
            <a:r>
              <a:rPr lang="en-GB" dirty="0" smtClean="0">
                <a:ea typeface="Cambria Math"/>
                <a:sym typeface="Symbol"/>
              </a:rPr>
              <a:t> x</a:t>
            </a:r>
            <a:r>
              <a:rPr lang="en-GB" baseline="-25000" dirty="0" smtClean="0">
                <a:ea typeface="Cambria Math"/>
                <a:sym typeface="Symbol"/>
              </a:rPr>
              <a:t>i</a:t>
            </a:r>
            <a:r>
              <a:rPr lang="en-GB" dirty="0" smtClean="0">
                <a:ea typeface="Cambria Math"/>
                <a:sym typeface="Symbol"/>
              </a:rPr>
              <a:t> ≥ v(C)</a:t>
            </a:r>
            <a:r>
              <a:rPr lang="en-GB" dirty="0" smtClean="0"/>
              <a:t> for any C </a:t>
            </a:r>
            <a:r>
              <a:rPr lang="en-GB" dirty="0" smtClean="0">
                <a:latin typeface="Cambria Math"/>
                <a:ea typeface="Cambria Math"/>
              </a:rPr>
              <a:t>⊆</a:t>
            </a:r>
            <a:r>
              <a:rPr lang="en-GB" dirty="0" smtClean="0">
                <a:ea typeface="Cambria Math"/>
              </a:rPr>
              <a:t> N</a:t>
            </a:r>
            <a:r>
              <a:rPr lang="en-GB" dirty="0" smtClean="0">
                <a:ea typeface="Cambria Math"/>
                <a:sym typeface="Symbol"/>
              </a:rPr>
              <a:t>}</a:t>
            </a:r>
          </a:p>
          <a:p>
            <a:pPr lvl="1"/>
            <a:r>
              <a:rPr lang="en-GB" dirty="0" smtClean="0">
                <a:ea typeface="Cambria Math"/>
                <a:sym typeface="Symbol"/>
              </a:rPr>
              <a:t>each coalition earns at least </a:t>
            </a:r>
            <a:br>
              <a:rPr lang="en-GB" dirty="0" smtClean="0">
                <a:ea typeface="Cambria Math"/>
                <a:sym typeface="Symbol"/>
              </a:rPr>
            </a:br>
            <a:r>
              <a:rPr lang="en-GB" dirty="0" smtClean="0">
                <a:ea typeface="Cambria Math"/>
                <a:sym typeface="Symbol"/>
              </a:rPr>
              <a:t>as much as it can make on its own </a:t>
            </a:r>
          </a:p>
          <a:p>
            <a:r>
              <a:rPr lang="en-GB" dirty="0" smtClean="0">
                <a:ea typeface="Cambria Math"/>
                <a:sym typeface="Symbol"/>
              </a:rPr>
              <a:t>Note that G is </a:t>
            </a:r>
            <a:r>
              <a:rPr lang="en-GB" dirty="0" smtClean="0">
                <a:solidFill>
                  <a:schemeClr val="accent1"/>
                </a:solidFill>
                <a:ea typeface="Cambria Math"/>
                <a:sym typeface="Symbol"/>
              </a:rPr>
              <a:t>not</a:t>
            </a:r>
            <a:r>
              <a:rPr lang="en-GB" dirty="0" smtClean="0">
                <a:ea typeface="Cambria Math"/>
                <a:sym typeface="Symbol"/>
              </a:rPr>
              <a:t> assumed </a:t>
            </a:r>
            <a:br>
              <a:rPr lang="en-GB" dirty="0" smtClean="0">
                <a:ea typeface="Cambria Math"/>
                <a:sym typeface="Symbol"/>
              </a:rPr>
            </a:br>
            <a:r>
              <a:rPr lang="en-GB" dirty="0" smtClean="0">
                <a:ea typeface="Cambria Math"/>
                <a:sym typeface="Symbol"/>
              </a:rPr>
              <a:t>to be superadditive</a:t>
            </a:r>
            <a:endParaRPr lang="en-GB" dirty="0" smtClean="0">
              <a:ea typeface="Cambria Math"/>
            </a:endParaRPr>
          </a:p>
          <a:p>
            <a:r>
              <a:rPr lang="en-GB" dirty="0" smtClean="0">
                <a:ea typeface="Cambria Math"/>
              </a:rPr>
              <a:t>Example</a:t>
            </a:r>
            <a:endParaRPr lang="en-GB" dirty="0" smtClean="0"/>
          </a:p>
          <a:p>
            <a:pPr lvl="1"/>
            <a:r>
              <a:rPr lang="en-GB" dirty="0" smtClean="0"/>
              <a:t>suppose v(</a:t>
            </a:r>
            <a:r>
              <a:rPr lang="en-GB" dirty="0" smtClean="0">
                <a:solidFill>
                  <a:srgbClr val="FF0000"/>
                </a:solidFill>
              </a:rPr>
              <a:t>{1, 2, 3}</a:t>
            </a:r>
            <a:r>
              <a:rPr lang="en-GB" dirty="0" smtClean="0"/>
              <a:t>) = </a:t>
            </a:r>
            <a:r>
              <a:rPr lang="en-GB" dirty="0" smtClean="0">
                <a:solidFill>
                  <a:srgbClr val="FF0000"/>
                </a:solidFill>
              </a:rPr>
              <a:t>9</a:t>
            </a:r>
            <a:r>
              <a:rPr lang="en-GB" dirty="0" smtClean="0"/>
              <a:t>, </a:t>
            </a:r>
            <a:br>
              <a:rPr lang="en-GB" dirty="0" smtClean="0"/>
            </a:br>
            <a:r>
              <a:rPr lang="en-GB" dirty="0" smtClean="0"/>
              <a:t>v(</a:t>
            </a:r>
            <a:r>
              <a:rPr lang="en-GB" dirty="0" smtClean="0">
                <a:solidFill>
                  <a:srgbClr val="00B050"/>
                </a:solidFill>
              </a:rPr>
              <a:t>{4, 5}</a:t>
            </a:r>
            <a:r>
              <a:rPr lang="en-GB" dirty="0" smtClean="0"/>
              <a:t>) = </a:t>
            </a:r>
            <a:r>
              <a:rPr lang="en-GB" dirty="0" smtClean="0">
                <a:solidFill>
                  <a:srgbClr val="00B050"/>
                </a:solidFill>
              </a:rPr>
              <a:t>4, </a:t>
            </a:r>
            <a:r>
              <a:rPr lang="en-GB" dirty="0" smtClean="0"/>
              <a:t>v(</a:t>
            </a:r>
            <a:r>
              <a:rPr lang="en-GB" dirty="0" smtClean="0">
                <a:solidFill>
                  <a:schemeClr val="tx2"/>
                </a:solidFill>
              </a:rPr>
              <a:t>{2, 4}</a:t>
            </a:r>
            <a:r>
              <a:rPr lang="en-GB" dirty="0" smtClean="0"/>
              <a:t>) = </a:t>
            </a:r>
            <a:r>
              <a:rPr lang="en-GB" dirty="0" smtClean="0">
                <a:solidFill>
                  <a:schemeClr val="tx2"/>
                </a:solidFill>
              </a:rPr>
              <a:t>7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then ((</a:t>
            </a:r>
            <a:r>
              <a:rPr lang="en-GB" dirty="0" smtClean="0">
                <a:solidFill>
                  <a:srgbClr val="FF0000"/>
                </a:solidFill>
              </a:rPr>
              <a:t>{1, 2, 3}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{4, 5}</a:t>
            </a:r>
            <a:r>
              <a:rPr lang="en-GB" dirty="0" smtClean="0"/>
              <a:t>), (</a:t>
            </a:r>
            <a:r>
              <a:rPr lang="en-GB" dirty="0" smtClean="0">
                <a:solidFill>
                  <a:srgbClr val="FF0000"/>
                </a:solidFill>
              </a:rPr>
              <a:t>3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3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3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3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1</a:t>
            </a:r>
            <a:r>
              <a:rPr lang="en-GB" dirty="0" smtClean="0"/>
              <a:t>)) is NOT in the core</a:t>
            </a:r>
          </a:p>
          <a:p>
            <a:pPr lvl="1"/>
            <a:endParaRPr lang="en-US" dirty="0"/>
          </a:p>
        </p:txBody>
      </p:sp>
      <p:sp>
        <p:nvSpPr>
          <p:cNvPr id="15" name="Freeform 14"/>
          <p:cNvSpPr/>
          <p:nvPr/>
        </p:nvSpPr>
        <p:spPr>
          <a:xfrm>
            <a:off x="7596336" y="4293096"/>
            <a:ext cx="1149531" cy="1505404"/>
          </a:xfrm>
          <a:custGeom>
            <a:avLst/>
            <a:gdLst>
              <a:gd name="connsiteX0" fmla="*/ 0 w 1149531"/>
              <a:gd name="connsiteY0" fmla="*/ 1293223 h 1505404"/>
              <a:gd name="connsiteX1" fmla="*/ 0 w 1149531"/>
              <a:gd name="connsiteY1" fmla="*/ 1293223 h 1505404"/>
              <a:gd name="connsiteX2" fmla="*/ 13063 w 1149531"/>
              <a:gd name="connsiteY2" fmla="*/ 1005840 h 1505404"/>
              <a:gd name="connsiteX3" fmla="*/ 26126 w 1149531"/>
              <a:gd name="connsiteY3" fmla="*/ 888275 h 1505404"/>
              <a:gd name="connsiteX4" fmla="*/ 52251 w 1149531"/>
              <a:gd name="connsiteY4" fmla="*/ 849086 h 1505404"/>
              <a:gd name="connsiteX5" fmla="*/ 130628 w 1149531"/>
              <a:gd name="connsiteY5" fmla="*/ 757646 h 1505404"/>
              <a:gd name="connsiteX6" fmla="*/ 209006 w 1149531"/>
              <a:gd name="connsiteY6" fmla="*/ 640080 h 1505404"/>
              <a:gd name="connsiteX7" fmla="*/ 222068 w 1149531"/>
              <a:gd name="connsiteY7" fmla="*/ 600892 h 1505404"/>
              <a:gd name="connsiteX8" fmla="*/ 261257 w 1149531"/>
              <a:gd name="connsiteY8" fmla="*/ 509452 h 1505404"/>
              <a:gd name="connsiteX9" fmla="*/ 274320 w 1149531"/>
              <a:gd name="connsiteY9" fmla="*/ 365760 h 1505404"/>
              <a:gd name="connsiteX10" fmla="*/ 300446 w 1149531"/>
              <a:gd name="connsiteY10" fmla="*/ 326572 h 1505404"/>
              <a:gd name="connsiteX11" fmla="*/ 339634 w 1149531"/>
              <a:gd name="connsiteY11" fmla="*/ 274320 h 1505404"/>
              <a:gd name="connsiteX12" fmla="*/ 378823 w 1149531"/>
              <a:gd name="connsiteY12" fmla="*/ 235132 h 1505404"/>
              <a:gd name="connsiteX13" fmla="*/ 431074 w 1149531"/>
              <a:gd name="connsiteY13" fmla="*/ 156755 h 1505404"/>
              <a:gd name="connsiteX14" fmla="*/ 483326 w 1149531"/>
              <a:gd name="connsiteY14" fmla="*/ 117566 h 1505404"/>
              <a:gd name="connsiteX15" fmla="*/ 561703 w 1149531"/>
              <a:gd name="connsiteY15" fmla="*/ 26126 h 1505404"/>
              <a:gd name="connsiteX16" fmla="*/ 640080 w 1149531"/>
              <a:gd name="connsiteY16" fmla="*/ 13063 h 1505404"/>
              <a:gd name="connsiteX17" fmla="*/ 757646 w 1149531"/>
              <a:gd name="connsiteY17" fmla="*/ 0 h 1505404"/>
              <a:gd name="connsiteX18" fmla="*/ 888274 w 1149531"/>
              <a:gd name="connsiteY18" fmla="*/ 13063 h 1505404"/>
              <a:gd name="connsiteX19" fmla="*/ 1005840 w 1149531"/>
              <a:gd name="connsiteY19" fmla="*/ 78377 h 1505404"/>
              <a:gd name="connsiteX20" fmla="*/ 1084217 w 1149531"/>
              <a:gd name="connsiteY20" fmla="*/ 104503 h 1505404"/>
              <a:gd name="connsiteX21" fmla="*/ 1123406 w 1149531"/>
              <a:gd name="connsiteY21" fmla="*/ 143692 h 1505404"/>
              <a:gd name="connsiteX22" fmla="*/ 1149531 w 1149531"/>
              <a:gd name="connsiteY22" fmla="*/ 222069 h 1505404"/>
              <a:gd name="connsiteX23" fmla="*/ 1136468 w 1149531"/>
              <a:gd name="connsiteY23" fmla="*/ 404949 h 1505404"/>
              <a:gd name="connsiteX24" fmla="*/ 1123406 w 1149531"/>
              <a:gd name="connsiteY24" fmla="*/ 444137 h 1505404"/>
              <a:gd name="connsiteX25" fmla="*/ 1110343 w 1149531"/>
              <a:gd name="connsiteY25" fmla="*/ 535577 h 1505404"/>
              <a:gd name="connsiteX26" fmla="*/ 1097280 w 1149531"/>
              <a:gd name="connsiteY26" fmla="*/ 574766 h 1505404"/>
              <a:gd name="connsiteX27" fmla="*/ 1071154 w 1149531"/>
              <a:gd name="connsiteY27" fmla="*/ 731520 h 1505404"/>
              <a:gd name="connsiteX28" fmla="*/ 1058091 w 1149531"/>
              <a:gd name="connsiteY28" fmla="*/ 770709 h 1505404"/>
              <a:gd name="connsiteX29" fmla="*/ 1005840 w 1149531"/>
              <a:gd name="connsiteY29" fmla="*/ 822960 h 1505404"/>
              <a:gd name="connsiteX30" fmla="*/ 979714 w 1149531"/>
              <a:gd name="connsiteY30" fmla="*/ 875212 h 1505404"/>
              <a:gd name="connsiteX31" fmla="*/ 953588 w 1149531"/>
              <a:gd name="connsiteY31" fmla="*/ 914400 h 1505404"/>
              <a:gd name="connsiteX32" fmla="*/ 875211 w 1149531"/>
              <a:gd name="connsiteY32" fmla="*/ 1071155 h 1505404"/>
              <a:gd name="connsiteX33" fmla="*/ 836023 w 1149531"/>
              <a:gd name="connsiteY33" fmla="*/ 1097280 h 1505404"/>
              <a:gd name="connsiteX34" fmla="*/ 796834 w 1149531"/>
              <a:gd name="connsiteY34" fmla="*/ 1188720 h 1505404"/>
              <a:gd name="connsiteX35" fmla="*/ 744583 w 1149531"/>
              <a:gd name="connsiteY35" fmla="*/ 1267097 h 1505404"/>
              <a:gd name="connsiteX36" fmla="*/ 718457 w 1149531"/>
              <a:gd name="connsiteY36" fmla="*/ 1306286 h 1505404"/>
              <a:gd name="connsiteX37" fmla="*/ 653143 w 1149531"/>
              <a:gd name="connsiteY37" fmla="*/ 1371600 h 1505404"/>
              <a:gd name="connsiteX38" fmla="*/ 613954 w 1149531"/>
              <a:gd name="connsiteY38" fmla="*/ 1410789 h 1505404"/>
              <a:gd name="connsiteX39" fmla="*/ 587828 w 1149531"/>
              <a:gd name="connsiteY39" fmla="*/ 1449977 h 1505404"/>
              <a:gd name="connsiteX40" fmla="*/ 548640 w 1149531"/>
              <a:gd name="connsiteY40" fmla="*/ 1463040 h 1505404"/>
              <a:gd name="connsiteX41" fmla="*/ 313508 w 1149531"/>
              <a:gd name="connsiteY41" fmla="*/ 1476103 h 1505404"/>
              <a:gd name="connsiteX42" fmla="*/ 169817 w 1149531"/>
              <a:gd name="connsiteY42" fmla="*/ 1476103 h 1505404"/>
              <a:gd name="connsiteX43" fmla="*/ 39188 w 1149531"/>
              <a:gd name="connsiteY43" fmla="*/ 1319349 h 1505404"/>
              <a:gd name="connsiteX44" fmla="*/ 39188 w 1149531"/>
              <a:gd name="connsiteY44" fmla="*/ 1319349 h 1505404"/>
              <a:gd name="connsiteX45" fmla="*/ 0 w 1149531"/>
              <a:gd name="connsiteY45" fmla="*/ 1293223 h 1505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149531" h="1505404">
                <a:moveTo>
                  <a:pt x="0" y="1293223"/>
                </a:moveTo>
                <a:lnTo>
                  <a:pt x="0" y="1293223"/>
                </a:lnTo>
                <a:cubicBezTo>
                  <a:pt x="4354" y="1197429"/>
                  <a:pt x="6889" y="1101534"/>
                  <a:pt x="13063" y="1005840"/>
                </a:cubicBezTo>
                <a:cubicBezTo>
                  <a:pt x="15602" y="966492"/>
                  <a:pt x="16563" y="926527"/>
                  <a:pt x="26126" y="888275"/>
                </a:cubicBezTo>
                <a:cubicBezTo>
                  <a:pt x="29934" y="873044"/>
                  <a:pt x="43126" y="861861"/>
                  <a:pt x="52251" y="849086"/>
                </a:cubicBezTo>
                <a:cubicBezTo>
                  <a:pt x="94141" y="790440"/>
                  <a:pt x="83159" y="805116"/>
                  <a:pt x="130628" y="757646"/>
                </a:cubicBezTo>
                <a:cubicBezTo>
                  <a:pt x="160448" y="668185"/>
                  <a:pt x="120049" y="773514"/>
                  <a:pt x="209006" y="640080"/>
                </a:cubicBezTo>
                <a:cubicBezTo>
                  <a:pt x="216644" y="628623"/>
                  <a:pt x="216644" y="613548"/>
                  <a:pt x="222068" y="600892"/>
                </a:cubicBezTo>
                <a:cubicBezTo>
                  <a:pt x="270498" y="487887"/>
                  <a:pt x="230619" y="601363"/>
                  <a:pt x="261257" y="509452"/>
                </a:cubicBezTo>
                <a:cubicBezTo>
                  <a:pt x="265611" y="461555"/>
                  <a:pt x="264243" y="412787"/>
                  <a:pt x="274320" y="365760"/>
                </a:cubicBezTo>
                <a:cubicBezTo>
                  <a:pt x="277610" y="350409"/>
                  <a:pt x="291321" y="339347"/>
                  <a:pt x="300446" y="326572"/>
                </a:cubicBezTo>
                <a:cubicBezTo>
                  <a:pt x="313100" y="308856"/>
                  <a:pt x="325465" y="290850"/>
                  <a:pt x="339634" y="274320"/>
                </a:cubicBezTo>
                <a:cubicBezTo>
                  <a:pt x="351656" y="260294"/>
                  <a:pt x="367481" y="249714"/>
                  <a:pt x="378823" y="235132"/>
                </a:cubicBezTo>
                <a:cubicBezTo>
                  <a:pt x="398100" y="210347"/>
                  <a:pt x="405955" y="175594"/>
                  <a:pt x="431074" y="156755"/>
                </a:cubicBezTo>
                <a:cubicBezTo>
                  <a:pt x="448491" y="143692"/>
                  <a:pt x="467931" y="132961"/>
                  <a:pt x="483326" y="117566"/>
                </a:cubicBezTo>
                <a:cubicBezTo>
                  <a:pt x="499437" y="101455"/>
                  <a:pt x="536107" y="37502"/>
                  <a:pt x="561703" y="26126"/>
                </a:cubicBezTo>
                <a:cubicBezTo>
                  <a:pt x="585906" y="15369"/>
                  <a:pt x="613826" y="16564"/>
                  <a:pt x="640080" y="13063"/>
                </a:cubicBezTo>
                <a:cubicBezTo>
                  <a:pt x="679164" y="7852"/>
                  <a:pt x="718457" y="4354"/>
                  <a:pt x="757646" y="0"/>
                </a:cubicBezTo>
                <a:cubicBezTo>
                  <a:pt x="801189" y="4354"/>
                  <a:pt x="845486" y="3894"/>
                  <a:pt x="888274" y="13063"/>
                </a:cubicBezTo>
                <a:cubicBezTo>
                  <a:pt x="912172" y="18184"/>
                  <a:pt x="990405" y="71361"/>
                  <a:pt x="1005840" y="78377"/>
                </a:cubicBezTo>
                <a:cubicBezTo>
                  <a:pt x="1030911" y="89773"/>
                  <a:pt x="1058091" y="95794"/>
                  <a:pt x="1084217" y="104503"/>
                </a:cubicBezTo>
                <a:cubicBezTo>
                  <a:pt x="1097280" y="117566"/>
                  <a:pt x="1114434" y="127543"/>
                  <a:pt x="1123406" y="143692"/>
                </a:cubicBezTo>
                <a:cubicBezTo>
                  <a:pt x="1136780" y="167765"/>
                  <a:pt x="1149531" y="222069"/>
                  <a:pt x="1149531" y="222069"/>
                </a:cubicBezTo>
                <a:cubicBezTo>
                  <a:pt x="1145177" y="283029"/>
                  <a:pt x="1143609" y="344252"/>
                  <a:pt x="1136468" y="404949"/>
                </a:cubicBezTo>
                <a:cubicBezTo>
                  <a:pt x="1134859" y="418624"/>
                  <a:pt x="1126106" y="430635"/>
                  <a:pt x="1123406" y="444137"/>
                </a:cubicBezTo>
                <a:cubicBezTo>
                  <a:pt x="1117368" y="474329"/>
                  <a:pt x="1116381" y="505385"/>
                  <a:pt x="1110343" y="535577"/>
                </a:cubicBezTo>
                <a:cubicBezTo>
                  <a:pt x="1107643" y="549079"/>
                  <a:pt x="1099980" y="561264"/>
                  <a:pt x="1097280" y="574766"/>
                </a:cubicBezTo>
                <a:cubicBezTo>
                  <a:pt x="1086891" y="626709"/>
                  <a:pt x="1087905" y="681266"/>
                  <a:pt x="1071154" y="731520"/>
                </a:cubicBezTo>
                <a:cubicBezTo>
                  <a:pt x="1066800" y="744583"/>
                  <a:pt x="1066094" y="759504"/>
                  <a:pt x="1058091" y="770709"/>
                </a:cubicBezTo>
                <a:cubicBezTo>
                  <a:pt x="1043774" y="790752"/>
                  <a:pt x="1020619" y="803255"/>
                  <a:pt x="1005840" y="822960"/>
                </a:cubicBezTo>
                <a:cubicBezTo>
                  <a:pt x="994156" y="838539"/>
                  <a:pt x="989375" y="858305"/>
                  <a:pt x="979714" y="875212"/>
                </a:cubicBezTo>
                <a:cubicBezTo>
                  <a:pt x="971925" y="888843"/>
                  <a:pt x="962297" y="901337"/>
                  <a:pt x="953588" y="914400"/>
                </a:cubicBezTo>
                <a:cubicBezTo>
                  <a:pt x="939720" y="969876"/>
                  <a:pt x="929091" y="1035235"/>
                  <a:pt x="875211" y="1071155"/>
                </a:cubicBezTo>
                <a:lnTo>
                  <a:pt x="836023" y="1097280"/>
                </a:lnTo>
                <a:cubicBezTo>
                  <a:pt x="822509" y="1137823"/>
                  <a:pt x="821048" y="1148364"/>
                  <a:pt x="796834" y="1188720"/>
                </a:cubicBezTo>
                <a:cubicBezTo>
                  <a:pt x="780679" y="1215644"/>
                  <a:pt x="762000" y="1240971"/>
                  <a:pt x="744583" y="1267097"/>
                </a:cubicBezTo>
                <a:cubicBezTo>
                  <a:pt x="735874" y="1280160"/>
                  <a:pt x="725478" y="1292244"/>
                  <a:pt x="718457" y="1306286"/>
                </a:cubicBezTo>
                <a:cubicBezTo>
                  <a:pt x="686173" y="1370853"/>
                  <a:pt x="710805" y="1352379"/>
                  <a:pt x="653143" y="1371600"/>
                </a:cubicBezTo>
                <a:cubicBezTo>
                  <a:pt x="640080" y="1384663"/>
                  <a:pt x="625781" y="1396597"/>
                  <a:pt x="613954" y="1410789"/>
                </a:cubicBezTo>
                <a:cubicBezTo>
                  <a:pt x="603903" y="1422850"/>
                  <a:pt x="600087" y="1440170"/>
                  <a:pt x="587828" y="1449977"/>
                </a:cubicBezTo>
                <a:cubicBezTo>
                  <a:pt x="577076" y="1458579"/>
                  <a:pt x="562347" y="1461735"/>
                  <a:pt x="548640" y="1463040"/>
                </a:cubicBezTo>
                <a:cubicBezTo>
                  <a:pt x="470495" y="1470482"/>
                  <a:pt x="391885" y="1471749"/>
                  <a:pt x="313508" y="1476103"/>
                </a:cubicBezTo>
                <a:cubicBezTo>
                  <a:pt x="263338" y="1488646"/>
                  <a:pt x="224234" y="1505404"/>
                  <a:pt x="169817" y="1476103"/>
                </a:cubicBezTo>
                <a:cubicBezTo>
                  <a:pt x="117517" y="1447941"/>
                  <a:pt x="70905" y="1366924"/>
                  <a:pt x="39188" y="1319349"/>
                </a:cubicBezTo>
                <a:lnTo>
                  <a:pt x="39188" y="1319349"/>
                </a:lnTo>
                <a:lnTo>
                  <a:pt x="0" y="1293223"/>
                </a:lnTo>
                <a:close/>
              </a:path>
            </a:pathLst>
          </a:custGeom>
          <a:solidFill>
            <a:srgbClr val="00B050">
              <a:alpha val="13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084168" y="4221088"/>
            <a:ext cx="1621347" cy="1384663"/>
          </a:xfrm>
          <a:custGeom>
            <a:avLst/>
            <a:gdLst>
              <a:gd name="connsiteX0" fmla="*/ 0 w 1621347"/>
              <a:gd name="connsiteY0" fmla="*/ 718457 h 1384663"/>
              <a:gd name="connsiteX1" fmla="*/ 0 w 1621347"/>
              <a:gd name="connsiteY1" fmla="*/ 718457 h 1384663"/>
              <a:gd name="connsiteX2" fmla="*/ 13063 w 1621347"/>
              <a:gd name="connsiteY2" fmla="*/ 470263 h 1384663"/>
              <a:gd name="connsiteX3" fmla="*/ 26126 w 1621347"/>
              <a:gd name="connsiteY3" fmla="*/ 418011 h 1384663"/>
              <a:gd name="connsiteX4" fmla="*/ 78377 w 1621347"/>
              <a:gd name="connsiteY4" fmla="*/ 313508 h 1384663"/>
              <a:gd name="connsiteX5" fmla="*/ 130629 w 1621347"/>
              <a:gd name="connsiteY5" fmla="*/ 222068 h 1384663"/>
              <a:gd name="connsiteX6" fmla="*/ 248194 w 1621347"/>
              <a:gd name="connsiteY6" fmla="*/ 130628 h 1384663"/>
              <a:gd name="connsiteX7" fmla="*/ 287383 w 1621347"/>
              <a:gd name="connsiteY7" fmla="*/ 104503 h 1384663"/>
              <a:gd name="connsiteX8" fmla="*/ 418012 w 1621347"/>
              <a:gd name="connsiteY8" fmla="*/ 65314 h 1384663"/>
              <a:gd name="connsiteX9" fmla="*/ 496389 w 1621347"/>
              <a:gd name="connsiteY9" fmla="*/ 39188 h 1384663"/>
              <a:gd name="connsiteX10" fmla="*/ 692332 w 1621347"/>
              <a:gd name="connsiteY10" fmla="*/ 13063 h 1384663"/>
              <a:gd name="connsiteX11" fmla="*/ 731520 w 1621347"/>
              <a:gd name="connsiteY11" fmla="*/ 0 h 1384663"/>
              <a:gd name="connsiteX12" fmla="*/ 1136469 w 1621347"/>
              <a:gd name="connsiteY12" fmla="*/ 13063 h 1384663"/>
              <a:gd name="connsiteX13" fmla="*/ 1254034 w 1621347"/>
              <a:gd name="connsiteY13" fmla="*/ 26125 h 1384663"/>
              <a:gd name="connsiteX14" fmla="*/ 1554480 w 1621347"/>
              <a:gd name="connsiteY14" fmla="*/ 39188 h 1384663"/>
              <a:gd name="connsiteX15" fmla="*/ 1593669 w 1621347"/>
              <a:gd name="connsiteY15" fmla="*/ 470263 h 1384663"/>
              <a:gd name="connsiteX16" fmla="*/ 1593669 w 1621347"/>
              <a:gd name="connsiteY16" fmla="*/ 692331 h 1384663"/>
              <a:gd name="connsiteX17" fmla="*/ 1554480 w 1621347"/>
              <a:gd name="connsiteY17" fmla="*/ 783771 h 1384663"/>
              <a:gd name="connsiteX18" fmla="*/ 1528354 w 1621347"/>
              <a:gd name="connsiteY18" fmla="*/ 862148 h 1384663"/>
              <a:gd name="connsiteX19" fmla="*/ 1476103 w 1621347"/>
              <a:gd name="connsiteY19" fmla="*/ 940525 h 1384663"/>
              <a:gd name="connsiteX20" fmla="*/ 1436914 w 1621347"/>
              <a:gd name="connsiteY20" fmla="*/ 1031965 h 1384663"/>
              <a:gd name="connsiteX21" fmla="*/ 1410789 w 1621347"/>
              <a:gd name="connsiteY21" fmla="*/ 1110343 h 1384663"/>
              <a:gd name="connsiteX22" fmla="*/ 1397726 w 1621347"/>
              <a:gd name="connsiteY22" fmla="*/ 1149531 h 1384663"/>
              <a:gd name="connsiteX23" fmla="*/ 1371600 w 1621347"/>
              <a:gd name="connsiteY23" fmla="*/ 1254034 h 1384663"/>
              <a:gd name="connsiteX24" fmla="*/ 1280160 w 1621347"/>
              <a:gd name="connsiteY24" fmla="*/ 1384663 h 1384663"/>
              <a:gd name="connsiteX25" fmla="*/ 1018903 w 1621347"/>
              <a:gd name="connsiteY25" fmla="*/ 1371600 h 1384663"/>
              <a:gd name="connsiteX26" fmla="*/ 979714 w 1621347"/>
              <a:gd name="connsiteY26" fmla="*/ 1345474 h 1384663"/>
              <a:gd name="connsiteX27" fmla="*/ 914400 w 1621347"/>
              <a:gd name="connsiteY27" fmla="*/ 1332411 h 1384663"/>
              <a:gd name="connsiteX28" fmla="*/ 875212 w 1621347"/>
              <a:gd name="connsiteY28" fmla="*/ 1319348 h 1384663"/>
              <a:gd name="connsiteX29" fmla="*/ 836023 w 1621347"/>
              <a:gd name="connsiteY29" fmla="*/ 1280160 h 1384663"/>
              <a:gd name="connsiteX30" fmla="*/ 574766 w 1621347"/>
              <a:gd name="connsiteY30" fmla="*/ 1214845 h 1384663"/>
              <a:gd name="connsiteX31" fmla="*/ 535577 w 1621347"/>
              <a:gd name="connsiteY31" fmla="*/ 1201783 h 1384663"/>
              <a:gd name="connsiteX32" fmla="*/ 444137 w 1621347"/>
              <a:gd name="connsiteY32" fmla="*/ 1188720 h 1384663"/>
              <a:gd name="connsiteX33" fmla="*/ 365760 w 1621347"/>
              <a:gd name="connsiteY33" fmla="*/ 1136468 h 1384663"/>
              <a:gd name="connsiteX34" fmla="*/ 326572 w 1621347"/>
              <a:gd name="connsiteY34" fmla="*/ 1110343 h 1384663"/>
              <a:gd name="connsiteX35" fmla="*/ 300446 w 1621347"/>
              <a:gd name="connsiteY35" fmla="*/ 1071154 h 1384663"/>
              <a:gd name="connsiteX36" fmla="*/ 274320 w 1621347"/>
              <a:gd name="connsiteY36" fmla="*/ 1018903 h 1384663"/>
              <a:gd name="connsiteX37" fmla="*/ 235132 w 1621347"/>
              <a:gd name="connsiteY37" fmla="*/ 992777 h 1384663"/>
              <a:gd name="connsiteX38" fmla="*/ 169817 w 1621347"/>
              <a:gd name="connsiteY38" fmla="*/ 927463 h 1384663"/>
              <a:gd name="connsiteX39" fmla="*/ 104503 w 1621347"/>
              <a:gd name="connsiteY39" fmla="*/ 862148 h 1384663"/>
              <a:gd name="connsiteX40" fmla="*/ 39189 w 1621347"/>
              <a:gd name="connsiteY40" fmla="*/ 796834 h 1384663"/>
              <a:gd name="connsiteX41" fmla="*/ 13063 w 1621347"/>
              <a:gd name="connsiteY41" fmla="*/ 757645 h 1384663"/>
              <a:gd name="connsiteX42" fmla="*/ 0 w 1621347"/>
              <a:gd name="connsiteY42" fmla="*/ 718457 h 1384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621347" h="1384663">
                <a:moveTo>
                  <a:pt x="0" y="718457"/>
                </a:moveTo>
                <a:lnTo>
                  <a:pt x="0" y="718457"/>
                </a:lnTo>
                <a:cubicBezTo>
                  <a:pt x="4354" y="635726"/>
                  <a:pt x="5886" y="552797"/>
                  <a:pt x="13063" y="470263"/>
                </a:cubicBezTo>
                <a:cubicBezTo>
                  <a:pt x="14618" y="452377"/>
                  <a:pt x="19221" y="434583"/>
                  <a:pt x="26126" y="418011"/>
                </a:cubicBezTo>
                <a:cubicBezTo>
                  <a:pt x="41105" y="382061"/>
                  <a:pt x="60960" y="348342"/>
                  <a:pt x="78377" y="313508"/>
                </a:cubicBezTo>
                <a:cubicBezTo>
                  <a:pt x="86714" y="296835"/>
                  <a:pt x="113705" y="237454"/>
                  <a:pt x="130629" y="222068"/>
                </a:cubicBezTo>
                <a:cubicBezTo>
                  <a:pt x="167364" y="188672"/>
                  <a:pt x="206885" y="158166"/>
                  <a:pt x="248194" y="130628"/>
                </a:cubicBezTo>
                <a:cubicBezTo>
                  <a:pt x="261257" y="121920"/>
                  <a:pt x="272730" y="110139"/>
                  <a:pt x="287383" y="104503"/>
                </a:cubicBezTo>
                <a:cubicBezTo>
                  <a:pt x="329813" y="88184"/>
                  <a:pt x="374621" y="78874"/>
                  <a:pt x="418012" y="65314"/>
                </a:cubicBezTo>
                <a:cubicBezTo>
                  <a:pt x="444297" y="57100"/>
                  <a:pt x="469672" y="45867"/>
                  <a:pt x="496389" y="39188"/>
                </a:cubicBezTo>
                <a:cubicBezTo>
                  <a:pt x="543302" y="27460"/>
                  <a:pt x="653183" y="17413"/>
                  <a:pt x="692332" y="13063"/>
                </a:cubicBezTo>
                <a:cubicBezTo>
                  <a:pt x="705395" y="8709"/>
                  <a:pt x="717751" y="0"/>
                  <a:pt x="731520" y="0"/>
                </a:cubicBezTo>
                <a:cubicBezTo>
                  <a:pt x="866573" y="0"/>
                  <a:pt x="1001584" y="6319"/>
                  <a:pt x="1136469" y="13063"/>
                </a:cubicBezTo>
                <a:cubicBezTo>
                  <a:pt x="1175849" y="15032"/>
                  <a:pt x="1214681" y="23666"/>
                  <a:pt x="1254034" y="26125"/>
                </a:cubicBezTo>
                <a:cubicBezTo>
                  <a:pt x="1354082" y="32378"/>
                  <a:pt x="1454331" y="34834"/>
                  <a:pt x="1554480" y="39188"/>
                </a:cubicBezTo>
                <a:cubicBezTo>
                  <a:pt x="1567543" y="182880"/>
                  <a:pt x="1578948" y="326732"/>
                  <a:pt x="1593669" y="470263"/>
                </a:cubicBezTo>
                <a:cubicBezTo>
                  <a:pt x="1607911" y="609119"/>
                  <a:pt x="1621347" y="498587"/>
                  <a:pt x="1593669" y="692331"/>
                </a:cubicBezTo>
                <a:cubicBezTo>
                  <a:pt x="1588997" y="725037"/>
                  <a:pt x="1566190" y="754497"/>
                  <a:pt x="1554480" y="783771"/>
                </a:cubicBezTo>
                <a:cubicBezTo>
                  <a:pt x="1544252" y="809340"/>
                  <a:pt x="1540670" y="837516"/>
                  <a:pt x="1528354" y="862148"/>
                </a:cubicBezTo>
                <a:cubicBezTo>
                  <a:pt x="1514312" y="890232"/>
                  <a:pt x="1476103" y="940525"/>
                  <a:pt x="1476103" y="940525"/>
                </a:cubicBezTo>
                <a:cubicBezTo>
                  <a:pt x="1434049" y="1066687"/>
                  <a:pt x="1501488" y="870527"/>
                  <a:pt x="1436914" y="1031965"/>
                </a:cubicBezTo>
                <a:cubicBezTo>
                  <a:pt x="1426686" y="1057534"/>
                  <a:pt x="1419497" y="1084217"/>
                  <a:pt x="1410789" y="1110343"/>
                </a:cubicBezTo>
                <a:cubicBezTo>
                  <a:pt x="1406435" y="1123406"/>
                  <a:pt x="1400426" y="1136029"/>
                  <a:pt x="1397726" y="1149531"/>
                </a:cubicBezTo>
                <a:cubicBezTo>
                  <a:pt x="1394107" y="1167627"/>
                  <a:pt x="1384152" y="1231440"/>
                  <a:pt x="1371600" y="1254034"/>
                </a:cubicBezTo>
                <a:cubicBezTo>
                  <a:pt x="1348625" y="1295389"/>
                  <a:pt x="1309515" y="1345523"/>
                  <a:pt x="1280160" y="1384663"/>
                </a:cubicBezTo>
                <a:cubicBezTo>
                  <a:pt x="1193074" y="1380309"/>
                  <a:pt x="1105365" y="1382878"/>
                  <a:pt x="1018903" y="1371600"/>
                </a:cubicBezTo>
                <a:cubicBezTo>
                  <a:pt x="1003335" y="1369569"/>
                  <a:pt x="994414" y="1350987"/>
                  <a:pt x="979714" y="1345474"/>
                </a:cubicBezTo>
                <a:cubicBezTo>
                  <a:pt x="958925" y="1337678"/>
                  <a:pt x="935940" y="1337796"/>
                  <a:pt x="914400" y="1332411"/>
                </a:cubicBezTo>
                <a:cubicBezTo>
                  <a:pt x="901042" y="1329071"/>
                  <a:pt x="888275" y="1323702"/>
                  <a:pt x="875212" y="1319348"/>
                </a:cubicBezTo>
                <a:cubicBezTo>
                  <a:pt x="862149" y="1306285"/>
                  <a:pt x="850605" y="1291502"/>
                  <a:pt x="836023" y="1280160"/>
                </a:cubicBezTo>
                <a:cubicBezTo>
                  <a:pt x="727121" y="1195459"/>
                  <a:pt x="749403" y="1227319"/>
                  <a:pt x="574766" y="1214845"/>
                </a:cubicBezTo>
                <a:cubicBezTo>
                  <a:pt x="561703" y="1210491"/>
                  <a:pt x="549079" y="1204483"/>
                  <a:pt x="535577" y="1201783"/>
                </a:cubicBezTo>
                <a:cubicBezTo>
                  <a:pt x="505385" y="1195745"/>
                  <a:pt x="472874" y="1199773"/>
                  <a:pt x="444137" y="1188720"/>
                </a:cubicBezTo>
                <a:cubicBezTo>
                  <a:pt x="414831" y="1177448"/>
                  <a:pt x="391886" y="1153885"/>
                  <a:pt x="365760" y="1136468"/>
                </a:cubicBezTo>
                <a:lnTo>
                  <a:pt x="326572" y="1110343"/>
                </a:lnTo>
                <a:cubicBezTo>
                  <a:pt x="317863" y="1097280"/>
                  <a:pt x="308235" y="1084785"/>
                  <a:pt x="300446" y="1071154"/>
                </a:cubicBezTo>
                <a:cubicBezTo>
                  <a:pt x="290785" y="1054247"/>
                  <a:pt x="286786" y="1033862"/>
                  <a:pt x="274320" y="1018903"/>
                </a:cubicBezTo>
                <a:cubicBezTo>
                  <a:pt x="264269" y="1006842"/>
                  <a:pt x="248195" y="1001486"/>
                  <a:pt x="235132" y="992777"/>
                </a:cubicBezTo>
                <a:cubicBezTo>
                  <a:pt x="165460" y="888268"/>
                  <a:pt x="256907" y="1014553"/>
                  <a:pt x="169817" y="927463"/>
                </a:cubicBezTo>
                <a:cubicBezTo>
                  <a:pt x="82727" y="840373"/>
                  <a:pt x="209012" y="931820"/>
                  <a:pt x="104503" y="862148"/>
                </a:cubicBezTo>
                <a:cubicBezTo>
                  <a:pt x="34831" y="757643"/>
                  <a:pt x="126277" y="883923"/>
                  <a:pt x="39189" y="796834"/>
                </a:cubicBezTo>
                <a:cubicBezTo>
                  <a:pt x="28088" y="785732"/>
                  <a:pt x="20084" y="771687"/>
                  <a:pt x="13063" y="757645"/>
                </a:cubicBezTo>
                <a:cubicBezTo>
                  <a:pt x="6905" y="745329"/>
                  <a:pt x="2177" y="724988"/>
                  <a:pt x="0" y="718457"/>
                </a:cubicBezTo>
                <a:close/>
              </a:path>
            </a:pathLst>
          </a:custGeom>
          <a:solidFill>
            <a:srgbClr val="FF0000">
              <a:alpha val="13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Transferable Utility Games: Stability</a:t>
            </a:r>
            <a:endParaRPr lang="en-US" sz="35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372200" y="4365104"/>
            <a:ext cx="2210544" cy="1202432"/>
            <a:chOff x="6372200" y="3284984"/>
            <a:chExt cx="2210544" cy="1202432"/>
          </a:xfrm>
        </p:grpSpPr>
        <p:sp>
          <p:nvSpPr>
            <p:cNvPr id="4" name="Oval 3"/>
            <p:cNvSpPr/>
            <p:nvPr/>
          </p:nvSpPr>
          <p:spPr>
            <a:xfrm>
              <a:off x="6588224" y="3717032"/>
              <a:ext cx="266328" cy="26632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7884368" y="4221088"/>
              <a:ext cx="266328" cy="26632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8316416" y="3573016"/>
              <a:ext cx="266328" cy="26632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7308304" y="3284984"/>
              <a:ext cx="266328" cy="26632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7020272" y="4149080"/>
              <a:ext cx="266328" cy="26632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372200" y="3356992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1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020272" y="3356992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2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236296" y="3861048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3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956376" y="3429000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00B050"/>
                  </a:solidFill>
                </a:rPr>
                <a:t>4</a:t>
              </a:r>
              <a:endParaRPr lang="en-US" sz="2800" dirty="0" smtClean="0">
                <a:solidFill>
                  <a:srgbClr val="00B05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740352" y="3789040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00B050"/>
                  </a:solidFill>
                </a:rPr>
                <a:t>5</a:t>
              </a:r>
              <a:endParaRPr lang="en-US" sz="2800" dirty="0" smtClean="0">
                <a:solidFill>
                  <a:srgbClr val="00B050"/>
                </a:solidFill>
              </a:endParaRPr>
            </a:p>
          </p:txBody>
        </p:sp>
      </p:grpSp>
      <p:sp>
        <p:nvSpPr>
          <p:cNvPr id="16" name="Freeform 15"/>
          <p:cNvSpPr/>
          <p:nvPr/>
        </p:nvSpPr>
        <p:spPr>
          <a:xfrm>
            <a:off x="6948264" y="4005064"/>
            <a:ext cx="2027538" cy="1071154"/>
          </a:xfrm>
          <a:custGeom>
            <a:avLst/>
            <a:gdLst>
              <a:gd name="connsiteX0" fmla="*/ 47669 w 2027538"/>
              <a:gd name="connsiteY0" fmla="*/ 235131 h 1071154"/>
              <a:gd name="connsiteX1" fmla="*/ 47669 w 2027538"/>
              <a:gd name="connsiteY1" fmla="*/ 235131 h 1071154"/>
              <a:gd name="connsiteX2" fmla="*/ 60732 w 2027538"/>
              <a:gd name="connsiteY2" fmla="*/ 927462 h 1071154"/>
              <a:gd name="connsiteX3" fmla="*/ 243612 w 2027538"/>
              <a:gd name="connsiteY3" fmla="*/ 953588 h 1071154"/>
              <a:gd name="connsiteX4" fmla="*/ 361178 w 2027538"/>
              <a:gd name="connsiteY4" fmla="*/ 979714 h 1071154"/>
              <a:gd name="connsiteX5" fmla="*/ 439555 w 2027538"/>
              <a:gd name="connsiteY5" fmla="*/ 1005840 h 1071154"/>
              <a:gd name="connsiteX6" fmla="*/ 687749 w 2027538"/>
              <a:gd name="connsiteY6" fmla="*/ 1018902 h 1071154"/>
              <a:gd name="connsiteX7" fmla="*/ 883692 w 2027538"/>
              <a:gd name="connsiteY7" fmla="*/ 1018902 h 1071154"/>
              <a:gd name="connsiteX8" fmla="*/ 1001258 w 2027538"/>
              <a:gd name="connsiteY8" fmla="*/ 1058091 h 1071154"/>
              <a:gd name="connsiteX9" fmla="*/ 1040446 w 2027538"/>
              <a:gd name="connsiteY9" fmla="*/ 1071154 h 1071154"/>
              <a:gd name="connsiteX10" fmla="*/ 1758903 w 2027538"/>
              <a:gd name="connsiteY10" fmla="*/ 1058091 h 1071154"/>
              <a:gd name="connsiteX11" fmla="*/ 1863406 w 2027538"/>
              <a:gd name="connsiteY11" fmla="*/ 1018902 h 1071154"/>
              <a:gd name="connsiteX12" fmla="*/ 1902595 w 2027538"/>
              <a:gd name="connsiteY12" fmla="*/ 940525 h 1071154"/>
              <a:gd name="connsiteX13" fmla="*/ 1915658 w 2027538"/>
              <a:gd name="connsiteY13" fmla="*/ 875211 h 1071154"/>
              <a:gd name="connsiteX14" fmla="*/ 1941783 w 2027538"/>
              <a:gd name="connsiteY14" fmla="*/ 836022 h 1071154"/>
              <a:gd name="connsiteX15" fmla="*/ 1967909 w 2027538"/>
              <a:gd name="connsiteY15" fmla="*/ 744582 h 1071154"/>
              <a:gd name="connsiteX16" fmla="*/ 1980972 w 2027538"/>
              <a:gd name="connsiteY16" fmla="*/ 705394 h 1071154"/>
              <a:gd name="connsiteX17" fmla="*/ 2020161 w 2027538"/>
              <a:gd name="connsiteY17" fmla="*/ 431074 h 1071154"/>
              <a:gd name="connsiteX18" fmla="*/ 1980972 w 2027538"/>
              <a:gd name="connsiteY18" fmla="*/ 261257 h 1071154"/>
              <a:gd name="connsiteX19" fmla="*/ 1941783 w 2027538"/>
              <a:gd name="connsiteY19" fmla="*/ 248194 h 1071154"/>
              <a:gd name="connsiteX20" fmla="*/ 1850343 w 2027538"/>
              <a:gd name="connsiteY20" fmla="*/ 182880 h 1071154"/>
              <a:gd name="connsiteX21" fmla="*/ 1811155 w 2027538"/>
              <a:gd name="connsiteY21" fmla="*/ 169817 h 1071154"/>
              <a:gd name="connsiteX22" fmla="*/ 1693589 w 2027538"/>
              <a:gd name="connsiteY22" fmla="*/ 117565 h 1071154"/>
              <a:gd name="connsiteX23" fmla="*/ 1576023 w 2027538"/>
              <a:gd name="connsiteY23" fmla="*/ 104502 h 1071154"/>
              <a:gd name="connsiteX24" fmla="*/ 1536835 w 2027538"/>
              <a:gd name="connsiteY24" fmla="*/ 91440 h 1071154"/>
              <a:gd name="connsiteX25" fmla="*/ 1445395 w 2027538"/>
              <a:gd name="connsiteY25" fmla="*/ 39188 h 1071154"/>
              <a:gd name="connsiteX26" fmla="*/ 1314766 w 2027538"/>
              <a:gd name="connsiteY26" fmla="*/ 0 h 1071154"/>
              <a:gd name="connsiteX27" fmla="*/ 909818 w 2027538"/>
              <a:gd name="connsiteY27" fmla="*/ 26125 h 1071154"/>
              <a:gd name="connsiteX28" fmla="*/ 844503 w 2027538"/>
              <a:gd name="connsiteY28" fmla="*/ 39188 h 1071154"/>
              <a:gd name="connsiteX29" fmla="*/ 805315 w 2027538"/>
              <a:gd name="connsiteY29" fmla="*/ 52251 h 1071154"/>
              <a:gd name="connsiteX30" fmla="*/ 648561 w 2027538"/>
              <a:gd name="connsiteY30" fmla="*/ 65314 h 1071154"/>
              <a:gd name="connsiteX31" fmla="*/ 504869 w 2027538"/>
              <a:gd name="connsiteY31" fmla="*/ 91440 h 1071154"/>
              <a:gd name="connsiteX32" fmla="*/ 112983 w 2027538"/>
              <a:gd name="connsiteY32" fmla="*/ 117565 h 1071154"/>
              <a:gd name="connsiteX33" fmla="*/ 99921 w 2027538"/>
              <a:gd name="connsiteY33" fmla="*/ 261257 h 1071154"/>
              <a:gd name="connsiteX34" fmla="*/ 47669 w 2027538"/>
              <a:gd name="connsiteY34" fmla="*/ 235131 h 1071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027538" h="1071154">
                <a:moveTo>
                  <a:pt x="47669" y="235131"/>
                </a:moveTo>
                <a:lnTo>
                  <a:pt x="47669" y="235131"/>
                </a:lnTo>
                <a:cubicBezTo>
                  <a:pt x="52023" y="465908"/>
                  <a:pt x="0" y="704777"/>
                  <a:pt x="60732" y="927462"/>
                </a:cubicBezTo>
                <a:cubicBezTo>
                  <a:pt x="76934" y="986871"/>
                  <a:pt x="243612" y="953588"/>
                  <a:pt x="243612" y="953588"/>
                </a:cubicBezTo>
                <a:cubicBezTo>
                  <a:pt x="355738" y="990963"/>
                  <a:pt x="177255" y="933733"/>
                  <a:pt x="361178" y="979714"/>
                </a:cubicBezTo>
                <a:cubicBezTo>
                  <a:pt x="387895" y="986393"/>
                  <a:pt x="412054" y="1004393"/>
                  <a:pt x="439555" y="1005840"/>
                </a:cubicBezTo>
                <a:lnTo>
                  <a:pt x="687749" y="1018902"/>
                </a:lnTo>
                <a:cubicBezTo>
                  <a:pt x="810960" y="1007702"/>
                  <a:pt x="799101" y="992874"/>
                  <a:pt x="883692" y="1018902"/>
                </a:cubicBezTo>
                <a:cubicBezTo>
                  <a:pt x="923174" y="1031050"/>
                  <a:pt x="962069" y="1045028"/>
                  <a:pt x="1001258" y="1058091"/>
                </a:cubicBezTo>
                <a:lnTo>
                  <a:pt x="1040446" y="1071154"/>
                </a:lnTo>
                <a:lnTo>
                  <a:pt x="1758903" y="1058091"/>
                </a:lnTo>
                <a:cubicBezTo>
                  <a:pt x="1818374" y="1056109"/>
                  <a:pt x="1820762" y="1047332"/>
                  <a:pt x="1863406" y="1018902"/>
                </a:cubicBezTo>
                <a:cubicBezTo>
                  <a:pt x="1888949" y="980589"/>
                  <a:pt x="1891778" y="983792"/>
                  <a:pt x="1902595" y="940525"/>
                </a:cubicBezTo>
                <a:cubicBezTo>
                  <a:pt x="1907980" y="918985"/>
                  <a:pt x="1907862" y="896000"/>
                  <a:pt x="1915658" y="875211"/>
                </a:cubicBezTo>
                <a:cubicBezTo>
                  <a:pt x="1921170" y="860511"/>
                  <a:pt x="1934762" y="850064"/>
                  <a:pt x="1941783" y="836022"/>
                </a:cubicBezTo>
                <a:cubicBezTo>
                  <a:pt x="1952224" y="815139"/>
                  <a:pt x="1962327" y="764117"/>
                  <a:pt x="1967909" y="744582"/>
                </a:cubicBezTo>
                <a:cubicBezTo>
                  <a:pt x="1971692" y="731343"/>
                  <a:pt x="1978087" y="718858"/>
                  <a:pt x="1980972" y="705394"/>
                </a:cubicBezTo>
                <a:cubicBezTo>
                  <a:pt x="2009621" y="571702"/>
                  <a:pt x="2007023" y="562454"/>
                  <a:pt x="2020161" y="431074"/>
                </a:cubicBezTo>
                <a:cubicBezTo>
                  <a:pt x="2016225" y="391710"/>
                  <a:pt x="2027538" y="298509"/>
                  <a:pt x="1980972" y="261257"/>
                </a:cubicBezTo>
                <a:cubicBezTo>
                  <a:pt x="1970220" y="252655"/>
                  <a:pt x="1954846" y="252548"/>
                  <a:pt x="1941783" y="248194"/>
                </a:cubicBezTo>
                <a:cubicBezTo>
                  <a:pt x="1929940" y="239311"/>
                  <a:pt x="1869452" y="192434"/>
                  <a:pt x="1850343" y="182880"/>
                </a:cubicBezTo>
                <a:cubicBezTo>
                  <a:pt x="1838027" y="176722"/>
                  <a:pt x="1823471" y="175975"/>
                  <a:pt x="1811155" y="169817"/>
                </a:cubicBezTo>
                <a:cubicBezTo>
                  <a:pt x="1752823" y="140651"/>
                  <a:pt x="1780246" y="127194"/>
                  <a:pt x="1693589" y="117565"/>
                </a:cubicBezTo>
                <a:lnTo>
                  <a:pt x="1576023" y="104502"/>
                </a:lnTo>
                <a:cubicBezTo>
                  <a:pt x="1562960" y="100148"/>
                  <a:pt x="1549151" y="97598"/>
                  <a:pt x="1536835" y="91440"/>
                </a:cubicBezTo>
                <a:cubicBezTo>
                  <a:pt x="1442566" y="44306"/>
                  <a:pt x="1559909" y="84994"/>
                  <a:pt x="1445395" y="39188"/>
                </a:cubicBezTo>
                <a:cubicBezTo>
                  <a:pt x="1392384" y="17983"/>
                  <a:pt x="1366094" y="12831"/>
                  <a:pt x="1314766" y="0"/>
                </a:cubicBezTo>
                <a:cubicBezTo>
                  <a:pt x="1156719" y="7183"/>
                  <a:pt x="1053313" y="5625"/>
                  <a:pt x="909818" y="26125"/>
                </a:cubicBezTo>
                <a:cubicBezTo>
                  <a:pt x="887838" y="29265"/>
                  <a:pt x="866043" y="33803"/>
                  <a:pt x="844503" y="39188"/>
                </a:cubicBezTo>
                <a:cubicBezTo>
                  <a:pt x="831145" y="42528"/>
                  <a:pt x="818964" y="50431"/>
                  <a:pt x="805315" y="52251"/>
                </a:cubicBezTo>
                <a:cubicBezTo>
                  <a:pt x="753343" y="59181"/>
                  <a:pt x="700812" y="60960"/>
                  <a:pt x="648561" y="65314"/>
                </a:cubicBezTo>
                <a:cubicBezTo>
                  <a:pt x="581035" y="87823"/>
                  <a:pt x="610373" y="80890"/>
                  <a:pt x="504869" y="91440"/>
                </a:cubicBezTo>
                <a:cubicBezTo>
                  <a:pt x="358026" y="106124"/>
                  <a:pt x="268512" y="108924"/>
                  <a:pt x="112983" y="117565"/>
                </a:cubicBezTo>
                <a:cubicBezTo>
                  <a:pt x="108629" y="165462"/>
                  <a:pt x="115130" y="215630"/>
                  <a:pt x="99921" y="261257"/>
                </a:cubicBezTo>
                <a:cubicBezTo>
                  <a:pt x="95567" y="274320"/>
                  <a:pt x="56378" y="239485"/>
                  <a:pt x="47669" y="235131"/>
                </a:cubicBez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Ice-Cream Game: Core</a:t>
            </a:r>
            <a:endParaRPr lang="en-US" sz="35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           C: $4,            M: $3,             P: $3</a:t>
            </a:r>
          </a:p>
          <a:p>
            <a:endParaRPr lang="en-GB" dirty="0" smtClean="0"/>
          </a:p>
          <a:p>
            <a:r>
              <a:rPr lang="en-GB" dirty="0" smtClean="0"/>
              <a:t>v(Ø) = v({C}) = v({M}) = v({P}) = 0, v({C, M, P}) = 750</a:t>
            </a:r>
          </a:p>
          <a:p>
            <a:r>
              <a:rPr lang="en-GB" dirty="0" smtClean="0"/>
              <a:t>v({C, M}) = 500, v({C, P}) = 500, v({M, P}) = 0</a:t>
            </a:r>
          </a:p>
          <a:p>
            <a:r>
              <a:rPr lang="en-GB" dirty="0" smtClean="0"/>
              <a:t>(200, 200, 350) is not in the core: </a:t>
            </a:r>
          </a:p>
          <a:p>
            <a:pPr lvl="1"/>
            <a:r>
              <a:rPr lang="en-GB" dirty="0" smtClean="0"/>
              <a:t>v({C, M}) &gt; </a:t>
            </a:r>
            <a:r>
              <a:rPr lang="en-GB" dirty="0" err="1" smtClean="0"/>
              <a:t>x</a:t>
            </a:r>
            <a:r>
              <a:rPr lang="en-GB" baseline="-25000" dirty="0" err="1" smtClean="0"/>
              <a:t>C</a:t>
            </a:r>
            <a:r>
              <a:rPr lang="en-GB" dirty="0" smtClean="0"/>
              <a:t> + </a:t>
            </a:r>
            <a:r>
              <a:rPr lang="en-GB" dirty="0" err="1" smtClean="0"/>
              <a:t>x</a:t>
            </a:r>
            <a:r>
              <a:rPr lang="en-GB" baseline="-25000" dirty="0" err="1" smtClean="0"/>
              <a:t>M</a:t>
            </a:r>
            <a:endParaRPr lang="en-GB" dirty="0" smtClean="0"/>
          </a:p>
          <a:p>
            <a:r>
              <a:rPr lang="en-GB" dirty="0" smtClean="0"/>
              <a:t>(250, 250, 250) is in the core:</a:t>
            </a:r>
          </a:p>
          <a:p>
            <a:pPr lvl="1"/>
            <a:r>
              <a:rPr lang="en-GB" dirty="0" smtClean="0"/>
              <a:t> no subgroup of players can deviate so that each member of the subgroup gets more</a:t>
            </a:r>
          </a:p>
          <a:p>
            <a:r>
              <a:rPr lang="en-GB" dirty="0" smtClean="0"/>
              <a:t>(750, 0, 0) is also in the core: </a:t>
            </a:r>
          </a:p>
          <a:p>
            <a:pPr lvl="1"/>
            <a:r>
              <a:rPr lang="en-GB" dirty="0" smtClean="0"/>
              <a:t>Marcie and Pattie cannot get more on their own! </a:t>
            </a:r>
            <a:endParaRPr lang="en-US" dirty="0"/>
          </a:p>
        </p:txBody>
      </p:sp>
      <p:pic>
        <p:nvPicPr>
          <p:cNvPr id="4" name="Picture 3" descr="charl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340768"/>
            <a:ext cx="920262" cy="1008112"/>
          </a:xfrm>
          <a:prstGeom prst="rect">
            <a:avLst/>
          </a:prstGeom>
        </p:spPr>
      </p:pic>
      <p:pic>
        <p:nvPicPr>
          <p:cNvPr id="5" name="Picture 4" descr="marci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1340768"/>
            <a:ext cx="411480" cy="906780"/>
          </a:xfrm>
          <a:prstGeom prst="rect">
            <a:avLst/>
          </a:prstGeom>
        </p:spPr>
      </p:pic>
      <p:pic>
        <p:nvPicPr>
          <p:cNvPr id="6" name="Picture 5" descr="patt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1268760"/>
            <a:ext cx="576064" cy="938161"/>
          </a:xfrm>
          <a:prstGeom prst="rect">
            <a:avLst/>
          </a:prstGeom>
        </p:spPr>
      </p:pic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Games with Empty Core</a:t>
            </a:r>
            <a:endParaRPr lang="en-US" sz="35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9715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The core is a very attractive solution concept</a:t>
            </a:r>
          </a:p>
          <a:p>
            <a:r>
              <a:rPr lang="en-GB" dirty="0" smtClean="0"/>
              <a:t>However, some games have empty cores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G = (N, v)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N = {1, 2, 3}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v(C) = 1</a:t>
            </a:r>
            <a:r>
              <a:rPr lang="en-GB" dirty="0" smtClean="0"/>
              <a:t> if </a:t>
            </a:r>
            <a:r>
              <a:rPr lang="en-GB" dirty="0" smtClean="0">
                <a:solidFill>
                  <a:srgbClr val="FF0000"/>
                </a:solidFill>
              </a:rPr>
              <a:t>|C| &gt; 1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FF0000"/>
                </a:solidFill>
              </a:rPr>
              <a:t>v(C) = 0</a:t>
            </a:r>
            <a:r>
              <a:rPr lang="en-GB" dirty="0" smtClean="0"/>
              <a:t> otherwise</a:t>
            </a:r>
          </a:p>
          <a:p>
            <a:pPr lvl="1"/>
            <a:r>
              <a:rPr lang="en-GB" dirty="0" smtClean="0"/>
              <a:t>consider an outcome </a:t>
            </a:r>
            <a:r>
              <a:rPr lang="en-GB" dirty="0" smtClean="0">
                <a:solidFill>
                  <a:srgbClr val="FF0000"/>
                </a:solidFill>
              </a:rPr>
              <a:t>(CS, </a:t>
            </a:r>
            <a:r>
              <a:rPr lang="en-GB" b="1" u="sng" dirty="0" smtClean="0">
                <a:solidFill>
                  <a:srgbClr val="FF0000"/>
                </a:solidFill>
              </a:rPr>
              <a:t>x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GB" dirty="0" smtClean="0"/>
              <a:t>if </a:t>
            </a:r>
            <a:r>
              <a:rPr lang="en-GB" dirty="0" smtClean="0">
                <a:solidFill>
                  <a:srgbClr val="FF0000"/>
                </a:solidFill>
              </a:rPr>
              <a:t>CS = ({1}, {2}, {3})</a:t>
            </a:r>
            <a:r>
              <a:rPr lang="en-GB" dirty="0" smtClean="0"/>
              <a:t>, the grand coalition can deviate</a:t>
            </a:r>
          </a:p>
          <a:p>
            <a:pPr lvl="1"/>
            <a:r>
              <a:rPr lang="en-GB" dirty="0" smtClean="0"/>
              <a:t>if </a:t>
            </a:r>
            <a:r>
              <a:rPr lang="en-GB" dirty="0" smtClean="0">
                <a:solidFill>
                  <a:srgbClr val="FF0000"/>
                </a:solidFill>
              </a:rPr>
              <a:t>CS = ({1, 2}, {3})</a:t>
            </a:r>
            <a:r>
              <a:rPr lang="en-GB" dirty="0" smtClean="0"/>
              <a:t>, either </a:t>
            </a:r>
            <a:r>
              <a:rPr lang="en-GB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 or </a:t>
            </a:r>
            <a:r>
              <a:rPr lang="en-GB" dirty="0" smtClean="0">
                <a:solidFill>
                  <a:srgbClr val="FF0000"/>
                </a:solidFill>
              </a:rPr>
              <a:t>2</a:t>
            </a:r>
            <a:r>
              <a:rPr lang="en-GB" dirty="0" smtClean="0"/>
              <a:t> gets less than </a:t>
            </a:r>
            <a:r>
              <a:rPr lang="en-GB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, </a:t>
            </a:r>
            <a:br>
              <a:rPr lang="en-GB" dirty="0" smtClean="0"/>
            </a:br>
            <a:r>
              <a:rPr lang="en-GB" dirty="0" smtClean="0"/>
              <a:t>so can deviate with </a:t>
            </a:r>
            <a:r>
              <a:rPr lang="en-GB" dirty="0" smtClean="0">
                <a:solidFill>
                  <a:srgbClr val="FF0000"/>
                </a:solidFill>
              </a:rPr>
              <a:t>3</a:t>
            </a:r>
          </a:p>
          <a:p>
            <a:pPr lvl="1"/>
            <a:r>
              <a:rPr lang="en-GB" dirty="0" smtClean="0"/>
              <a:t>same argument for </a:t>
            </a:r>
            <a:r>
              <a:rPr lang="en-GB" dirty="0" smtClean="0">
                <a:solidFill>
                  <a:srgbClr val="FF0000"/>
                </a:solidFill>
              </a:rPr>
              <a:t>CS = ({1, 3}, {2})</a:t>
            </a:r>
            <a:r>
              <a:rPr lang="en-GB" dirty="0" smtClean="0"/>
              <a:t> or </a:t>
            </a:r>
            <a:r>
              <a:rPr lang="en-GB" dirty="0" smtClean="0">
                <a:solidFill>
                  <a:srgbClr val="FF0000"/>
                </a:solidFill>
              </a:rPr>
              <a:t>CS = ({2, 3}, {1})</a:t>
            </a:r>
          </a:p>
          <a:p>
            <a:pPr lvl="1"/>
            <a:r>
              <a:rPr lang="en-GB" dirty="0" smtClean="0"/>
              <a:t>suppose </a:t>
            </a:r>
            <a:r>
              <a:rPr lang="en-GB" dirty="0" smtClean="0">
                <a:solidFill>
                  <a:srgbClr val="FF0000"/>
                </a:solidFill>
              </a:rPr>
              <a:t>CS = {1, 2, 3}</a:t>
            </a:r>
            <a:r>
              <a:rPr lang="en-GB" dirty="0" smtClean="0"/>
              <a:t>:</a:t>
            </a:r>
          </a:p>
          <a:p>
            <a:pPr lvl="1">
              <a:buNone/>
            </a:pPr>
            <a:r>
              <a:rPr lang="en-GB" dirty="0" smtClean="0"/>
              <a:t>         </a:t>
            </a:r>
            <a:r>
              <a:rPr lang="en-GB" dirty="0" smtClean="0">
                <a:solidFill>
                  <a:srgbClr val="FF0000"/>
                </a:solidFill>
              </a:rPr>
              <a:t>x</a:t>
            </a:r>
            <a:r>
              <a:rPr lang="en-GB" baseline="-25000" dirty="0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&gt; 0</a:t>
            </a:r>
            <a:r>
              <a:rPr lang="en-GB" dirty="0" smtClean="0"/>
              <a:t> for some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, so </a:t>
            </a:r>
            <a:r>
              <a:rPr lang="en-GB" dirty="0" smtClean="0">
                <a:solidFill>
                  <a:srgbClr val="FF0000"/>
                </a:solidFill>
              </a:rPr>
              <a:t>x(N\{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}) &lt; 1</a:t>
            </a:r>
            <a:r>
              <a:rPr lang="en-GB" dirty="0" smtClean="0"/>
              <a:t>, yet </a:t>
            </a:r>
            <a:r>
              <a:rPr lang="en-GB" dirty="0" smtClean="0">
                <a:solidFill>
                  <a:srgbClr val="FF0000"/>
                </a:solidFill>
              </a:rPr>
              <a:t>v(N\{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}) = 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Core and </a:t>
            </a:r>
            <a:r>
              <a:rPr lang="en-GB" sz="3600" b="1" dirty="0" err="1" smtClean="0">
                <a:solidFill>
                  <a:srgbClr val="C00000"/>
                </a:solidFill>
                <a:latin typeface="Lucida Fax" pitchFamily="18" charset="0"/>
              </a:rPr>
              <a:t>Superadditivity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506916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Suppose the game is </a:t>
            </a:r>
            <a:r>
              <a:rPr lang="en-GB" dirty="0" smtClean="0">
                <a:solidFill>
                  <a:schemeClr val="accent1"/>
                </a:solidFill>
              </a:rPr>
              <a:t>not superadditive</a:t>
            </a:r>
            <a:r>
              <a:rPr lang="en-GB" dirty="0" smtClean="0"/>
              <a:t>, but</a:t>
            </a:r>
            <a:br>
              <a:rPr lang="en-GB" dirty="0" smtClean="0"/>
            </a:br>
            <a:r>
              <a:rPr lang="en-GB" dirty="0" smtClean="0"/>
              <a:t>the outcomes are defined as payoff vectors </a:t>
            </a:r>
            <a:br>
              <a:rPr lang="en-GB" dirty="0" smtClean="0"/>
            </a:br>
            <a:r>
              <a:rPr lang="en-GB" dirty="0" smtClean="0"/>
              <a:t>for the </a:t>
            </a:r>
            <a:r>
              <a:rPr lang="en-GB" dirty="0" smtClean="0">
                <a:solidFill>
                  <a:schemeClr val="accent1"/>
                </a:solidFill>
              </a:rPr>
              <a:t>grand coalition</a:t>
            </a:r>
          </a:p>
          <a:p>
            <a:r>
              <a:rPr lang="en-GB" dirty="0" smtClean="0"/>
              <a:t>Then the core may be </a:t>
            </a:r>
            <a:r>
              <a:rPr lang="en-GB" dirty="0" smtClean="0">
                <a:solidFill>
                  <a:schemeClr val="accent1"/>
                </a:solidFill>
              </a:rPr>
              <a:t>empty</a:t>
            </a:r>
            <a:r>
              <a:rPr lang="en-GB" dirty="0" smtClean="0"/>
              <a:t>, even if according to the </a:t>
            </a:r>
            <a:r>
              <a:rPr lang="en-GB" dirty="0" smtClean="0">
                <a:solidFill>
                  <a:schemeClr val="accent1"/>
                </a:solidFill>
              </a:rPr>
              <a:t>standard</a:t>
            </a:r>
            <a:r>
              <a:rPr lang="en-GB" dirty="0" smtClean="0"/>
              <a:t> definition it is not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G = (N, v)</a:t>
            </a:r>
          </a:p>
          <a:p>
            <a:pPr lvl="1"/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N = {1, 2, 3, 4}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v(C) = 1</a:t>
            </a:r>
            <a:r>
              <a:rPr lang="en-GB" dirty="0" smtClean="0"/>
              <a:t> if </a:t>
            </a:r>
            <a:r>
              <a:rPr lang="en-GB" dirty="0" smtClean="0">
                <a:solidFill>
                  <a:srgbClr val="FF0000"/>
                </a:solidFill>
              </a:rPr>
              <a:t>|C| &gt; 1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FF0000"/>
                </a:solidFill>
              </a:rPr>
              <a:t>v(C) = 0</a:t>
            </a:r>
            <a:r>
              <a:rPr lang="en-GB" dirty="0" smtClean="0"/>
              <a:t> otherwise</a:t>
            </a:r>
          </a:p>
          <a:p>
            <a:pPr lvl="1"/>
            <a:r>
              <a:rPr lang="en-GB" dirty="0" smtClean="0"/>
              <a:t>not superadditive: </a:t>
            </a:r>
            <a:r>
              <a:rPr lang="en-GB" dirty="0" smtClean="0">
                <a:solidFill>
                  <a:srgbClr val="FF0000"/>
                </a:solidFill>
              </a:rPr>
              <a:t>v({1, 2}) + v({3, 4}) = 2 &gt; v({1, 2, 3, 4})</a:t>
            </a:r>
          </a:p>
          <a:p>
            <a:pPr lvl="1"/>
            <a:r>
              <a:rPr lang="en-GB" dirty="0" smtClean="0"/>
              <a:t>no payoff vector for the grand coalition is in the core:</a:t>
            </a:r>
          </a:p>
          <a:p>
            <a:pPr lvl="1">
              <a:buNone/>
            </a:pPr>
            <a:r>
              <a:rPr lang="en-GB" dirty="0" smtClean="0"/>
              <a:t>     either </a:t>
            </a:r>
            <a:r>
              <a:rPr lang="en-GB" dirty="0" smtClean="0">
                <a:solidFill>
                  <a:srgbClr val="FF0000"/>
                </a:solidFill>
              </a:rPr>
              <a:t>{1, 2}</a:t>
            </a:r>
            <a:r>
              <a:rPr lang="en-GB" dirty="0" smtClean="0"/>
              <a:t> or </a:t>
            </a:r>
            <a:r>
              <a:rPr lang="en-GB" dirty="0" smtClean="0">
                <a:solidFill>
                  <a:srgbClr val="FF0000"/>
                </a:solidFill>
              </a:rPr>
              <a:t>{3, 4}</a:t>
            </a:r>
            <a:r>
              <a:rPr lang="en-GB" dirty="0" smtClean="0"/>
              <a:t> get less than </a:t>
            </a:r>
            <a:r>
              <a:rPr lang="en-GB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, so can deviate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(({1, 2}, {3, 4}), (½, ½, ½, ½))</a:t>
            </a:r>
            <a:r>
              <a:rPr lang="en-GB" dirty="0" smtClean="0"/>
              <a:t> is in the core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sz="3600" b="1" dirty="0" smtClean="0">
                <a:solidFill>
                  <a:srgbClr val="C00000"/>
                </a:solidFill>
                <a:latin typeface="Symbol" pitchFamily="18" charset="2"/>
              </a:rPr>
              <a:t>e</a:t>
            </a:r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-Core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506916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If the core is empty, we may want to find </a:t>
            </a:r>
            <a:r>
              <a:rPr lang="en-GB" dirty="0" smtClean="0">
                <a:solidFill>
                  <a:schemeClr val="accent1"/>
                </a:solidFill>
              </a:rPr>
              <a:t>approximately stable</a:t>
            </a:r>
            <a:r>
              <a:rPr lang="en-GB" dirty="0" smtClean="0"/>
              <a:t> outcomes </a:t>
            </a:r>
          </a:p>
          <a:p>
            <a:r>
              <a:rPr lang="en-GB" dirty="0" smtClean="0"/>
              <a:t>Need to </a:t>
            </a:r>
            <a:r>
              <a:rPr lang="en-GB" dirty="0" smtClean="0">
                <a:solidFill>
                  <a:schemeClr val="accent1"/>
                </a:solidFill>
              </a:rPr>
              <a:t>relax</a:t>
            </a:r>
            <a:r>
              <a:rPr lang="en-GB" dirty="0" smtClean="0"/>
              <a:t> the notion of the core:      </a:t>
            </a:r>
          </a:p>
          <a:p>
            <a:pPr eaLnBrk="1" hangingPunct="1">
              <a:buFont typeface="Arial" charset="0"/>
              <a:buNone/>
            </a:pPr>
            <a:r>
              <a:rPr lang="en-GB" dirty="0" smtClean="0"/>
              <a:t>     core:     </a:t>
            </a:r>
            <a:r>
              <a:rPr lang="en-GB" dirty="0" smtClean="0">
                <a:solidFill>
                  <a:srgbClr val="FF0000"/>
                </a:solidFill>
              </a:rPr>
              <a:t>(CS, </a:t>
            </a:r>
            <a:r>
              <a:rPr lang="en-GB" b="1" u="sng" dirty="0" smtClean="0">
                <a:solidFill>
                  <a:srgbClr val="FF0000"/>
                </a:solidFill>
              </a:rPr>
              <a:t>x</a:t>
            </a:r>
            <a:r>
              <a:rPr lang="en-GB" dirty="0" smtClean="0">
                <a:solidFill>
                  <a:srgbClr val="FF0000"/>
                </a:solidFill>
              </a:rPr>
              <a:t>): x(C) ≥</a:t>
            </a:r>
            <a:r>
              <a:rPr lang="en-GB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v(C)</a:t>
            </a:r>
            <a:r>
              <a:rPr lang="en-GB" dirty="0" smtClean="0">
                <a:solidFill>
                  <a:schemeClr val="tx2"/>
                </a:solidFill>
              </a:rPr>
              <a:t>       </a:t>
            </a:r>
            <a:r>
              <a:rPr lang="en-GB" dirty="0" smtClean="0"/>
              <a:t>for all </a:t>
            </a:r>
            <a:r>
              <a:rPr lang="en-GB" dirty="0" smtClean="0">
                <a:solidFill>
                  <a:srgbClr val="FF0000"/>
                </a:solidFill>
              </a:rPr>
              <a:t>C 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 N</a:t>
            </a:r>
          </a:p>
          <a:p>
            <a:pPr eaLnBrk="1" hangingPunct="1">
              <a:buFont typeface="Arial" charset="0"/>
              <a:buNone/>
            </a:pPr>
            <a:r>
              <a:rPr lang="en-GB" dirty="0" smtClean="0">
                <a:latin typeface="Symbol" pitchFamily="18" charset="2"/>
              </a:rPr>
              <a:t>     </a:t>
            </a:r>
            <a:r>
              <a:rPr lang="en-GB" dirty="0" smtClean="0">
                <a:solidFill>
                  <a:schemeClr val="accent1"/>
                </a:solidFill>
                <a:latin typeface="Symbol" pitchFamily="18" charset="2"/>
              </a:rPr>
              <a:t>e</a:t>
            </a:r>
            <a:r>
              <a:rPr lang="en-GB" dirty="0" smtClean="0">
                <a:solidFill>
                  <a:schemeClr val="accent1"/>
                </a:solidFill>
              </a:rPr>
              <a:t>-core</a:t>
            </a:r>
            <a:r>
              <a:rPr lang="en-GB" dirty="0" smtClean="0"/>
              <a:t>: </a:t>
            </a:r>
            <a:r>
              <a:rPr lang="en-GB" dirty="0" smtClean="0">
                <a:solidFill>
                  <a:srgbClr val="FF0000"/>
                </a:solidFill>
              </a:rPr>
              <a:t>(CS, </a:t>
            </a:r>
            <a:r>
              <a:rPr lang="en-GB" b="1" u="sng" dirty="0" smtClean="0">
                <a:solidFill>
                  <a:srgbClr val="FF0000"/>
                </a:solidFill>
              </a:rPr>
              <a:t>x</a:t>
            </a:r>
            <a:r>
              <a:rPr lang="en-GB" dirty="0" smtClean="0">
                <a:solidFill>
                  <a:srgbClr val="FF0000"/>
                </a:solidFill>
              </a:rPr>
              <a:t>): x(C) ≥ v(C) </a:t>
            </a:r>
            <a:r>
              <a:rPr lang="en-GB" dirty="0" smtClean="0">
                <a:solidFill>
                  <a:schemeClr val="accent1"/>
                </a:solidFill>
              </a:rPr>
              <a:t>- </a:t>
            </a:r>
            <a:r>
              <a:rPr lang="en-GB" dirty="0" smtClean="0">
                <a:solidFill>
                  <a:schemeClr val="accent1"/>
                </a:solidFill>
                <a:latin typeface="Symbol" pitchFamily="18" charset="2"/>
              </a:rPr>
              <a:t>e</a:t>
            </a:r>
            <a:r>
              <a:rPr lang="en-GB" dirty="0" smtClean="0">
                <a:solidFill>
                  <a:schemeClr val="tx2"/>
                </a:solidFill>
              </a:rPr>
              <a:t>  </a:t>
            </a:r>
            <a:r>
              <a:rPr lang="en-GB" dirty="0" smtClean="0"/>
              <a:t>for all </a:t>
            </a:r>
            <a:r>
              <a:rPr lang="en-GB" dirty="0" smtClean="0">
                <a:solidFill>
                  <a:srgbClr val="FF0000"/>
                </a:solidFill>
              </a:rPr>
              <a:t>C 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 N</a:t>
            </a:r>
          </a:p>
          <a:p>
            <a:r>
              <a:rPr lang="en-GB" dirty="0" smtClean="0">
                <a:sym typeface="Symbol" pitchFamily="18" charset="2"/>
              </a:rPr>
              <a:t>Is usually defined for superadditive games only</a:t>
            </a:r>
          </a:p>
          <a:p>
            <a:r>
              <a:rPr lang="en-GB" dirty="0" smtClean="0">
                <a:sym typeface="Symbol" pitchFamily="18" charset="2"/>
              </a:rPr>
              <a:t>Example: 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G = (N, v)</a:t>
            </a:r>
            <a:r>
              <a:rPr lang="en-GB" dirty="0" smtClean="0">
                <a:sym typeface="Symbol" pitchFamily="18" charset="2"/>
              </a:rPr>
              <a:t>, 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N = {1, 2, 3}</a:t>
            </a:r>
            <a:r>
              <a:rPr lang="en-GB" dirty="0" smtClean="0">
                <a:sym typeface="Symbol" pitchFamily="18" charset="2"/>
              </a:rPr>
              <a:t>, </a:t>
            </a:r>
            <a:br>
              <a:rPr lang="en-GB" dirty="0" smtClean="0">
                <a:sym typeface="Symbol" pitchFamily="18" charset="2"/>
              </a:rPr>
            </a:br>
            <a:r>
              <a:rPr lang="en-GB" dirty="0" smtClean="0">
                <a:sym typeface="Symbol" pitchFamily="18" charset="2"/>
              </a:rPr>
              <a:t>                   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v(C) = 1</a:t>
            </a:r>
            <a:r>
              <a:rPr lang="en-GB" dirty="0" smtClean="0">
                <a:sym typeface="Symbol" pitchFamily="18" charset="2"/>
              </a:rPr>
              <a:t> if 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|C| &gt; 1</a:t>
            </a:r>
            <a:r>
              <a:rPr lang="en-GB" dirty="0" smtClean="0">
                <a:sym typeface="Symbol" pitchFamily="18" charset="2"/>
              </a:rPr>
              <a:t>, 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v(C) = 0</a:t>
            </a:r>
            <a:r>
              <a:rPr lang="en-GB" dirty="0" smtClean="0">
                <a:sym typeface="Symbol" pitchFamily="18" charset="2"/>
              </a:rPr>
              <a:t> otherwise</a:t>
            </a:r>
          </a:p>
          <a:p>
            <a:pPr lvl="1" eaLnBrk="1" hangingPunct="1"/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1/3</a:t>
            </a:r>
            <a:r>
              <a:rPr lang="en-GB" dirty="0" smtClean="0">
                <a:sym typeface="Symbol" pitchFamily="18" charset="2"/>
              </a:rPr>
              <a:t>-core is non-empty: 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(1/3, 1/3, 1/3)</a:t>
            </a:r>
            <a:r>
              <a:rPr lang="en-GB" dirty="0" smtClean="0">
                <a:sym typeface="Symbol" pitchFamily="18" charset="2"/>
              </a:rPr>
              <a:t>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 1/3</a:t>
            </a:r>
            <a:r>
              <a:rPr lang="en-GB" dirty="0" smtClean="0">
                <a:sym typeface="Symbol" pitchFamily="18" charset="2"/>
              </a:rPr>
              <a:t>-core</a:t>
            </a:r>
          </a:p>
          <a:p>
            <a:pPr lvl="1" eaLnBrk="1" hangingPunct="1"/>
            <a:r>
              <a:rPr lang="en-GB" dirty="0" smtClean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e</a:t>
            </a:r>
            <a:r>
              <a:rPr lang="en-GB" dirty="0" smtClean="0">
                <a:sym typeface="Symbol" pitchFamily="18" charset="2"/>
              </a:rPr>
              <a:t>-core is empty for any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e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 &lt; 1/3</a:t>
            </a:r>
            <a:r>
              <a:rPr lang="en-GB" dirty="0" smtClean="0">
                <a:sym typeface="Symbol" pitchFamily="18" charset="2"/>
              </a:rPr>
              <a:t>: </a:t>
            </a:r>
          </a:p>
          <a:p>
            <a:pPr lvl="1" eaLnBrk="1" hangingPunct="1">
              <a:buNone/>
            </a:pP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    x</a:t>
            </a:r>
            <a:r>
              <a:rPr lang="en-GB" baseline="-25000" dirty="0" smtClean="0">
                <a:solidFill>
                  <a:srgbClr val="FF0000"/>
                </a:solidFill>
                <a:sym typeface="Symbol" pitchFamily="18" charset="2"/>
              </a:rPr>
              <a:t>i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 ≥ 1/3</a:t>
            </a:r>
            <a:r>
              <a:rPr lang="en-GB" dirty="0" smtClean="0">
                <a:sym typeface="Symbol" pitchFamily="18" charset="2"/>
              </a:rPr>
              <a:t> for some </a:t>
            </a:r>
            <a:r>
              <a:rPr lang="en-GB" dirty="0" err="1" smtClean="0">
                <a:solidFill>
                  <a:srgbClr val="FF0000"/>
                </a:solidFill>
                <a:sym typeface="Symbol" pitchFamily="18" charset="2"/>
              </a:rPr>
              <a:t>i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 = 1, 2, 3</a:t>
            </a:r>
            <a:r>
              <a:rPr lang="en-GB" dirty="0" smtClean="0">
                <a:sym typeface="Symbol" pitchFamily="18" charset="2"/>
              </a:rPr>
              <a:t>, so 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x(N\{</a:t>
            </a:r>
            <a:r>
              <a:rPr lang="en-GB" dirty="0" err="1" smtClean="0">
                <a:solidFill>
                  <a:srgbClr val="FF0000"/>
                </a:solidFill>
                <a:sym typeface="Symbol" pitchFamily="18" charset="2"/>
              </a:rPr>
              <a:t>i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}) ≤ 2/3</a:t>
            </a:r>
            <a:r>
              <a:rPr lang="en-GB" dirty="0" smtClean="0">
                <a:sym typeface="Symbol" pitchFamily="18" charset="2"/>
              </a:rPr>
              <a:t>, 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v(N\{</a:t>
            </a:r>
            <a:r>
              <a:rPr lang="en-GB" dirty="0" err="1" smtClean="0">
                <a:solidFill>
                  <a:srgbClr val="FF0000"/>
                </a:solidFill>
                <a:sym typeface="Symbol" pitchFamily="18" charset="2"/>
              </a:rPr>
              <a:t>i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}) = 1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Part 1 (Coalitional Game Theory): Overview</a:t>
            </a:r>
            <a:endParaRPr lang="en-US" sz="35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Definitions </a:t>
            </a:r>
          </a:p>
          <a:p>
            <a:r>
              <a:rPr lang="en-US" dirty="0" smtClean="0"/>
              <a:t>Solution concepts</a:t>
            </a:r>
          </a:p>
          <a:p>
            <a:r>
              <a:rPr lang="en-GB" dirty="0" smtClean="0"/>
              <a:t>Representations </a:t>
            </a:r>
            <a:br>
              <a:rPr lang="en-GB" dirty="0" smtClean="0"/>
            </a:br>
            <a:r>
              <a:rPr lang="en-GB" dirty="0" smtClean="0"/>
              <a:t>and computational issues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Least Core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If an outcome </a:t>
            </a:r>
            <a:r>
              <a:rPr lang="en-GB" dirty="0" smtClean="0">
                <a:solidFill>
                  <a:srgbClr val="FF0000"/>
                </a:solidFill>
              </a:rPr>
              <a:t>(CS, </a:t>
            </a:r>
            <a:r>
              <a:rPr lang="en-GB" b="1" u="sng" dirty="0" smtClean="0">
                <a:solidFill>
                  <a:srgbClr val="FF0000"/>
                </a:solidFill>
              </a:rPr>
              <a:t>x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r>
              <a:rPr lang="en-GB" dirty="0" smtClean="0"/>
              <a:t> is in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</a:rPr>
              <a:t>e</a:t>
            </a:r>
            <a:r>
              <a:rPr lang="en-GB" dirty="0" smtClean="0"/>
              <a:t>-core, </a:t>
            </a:r>
            <a:br>
              <a:rPr lang="en-GB" dirty="0" smtClean="0"/>
            </a:br>
            <a:r>
              <a:rPr lang="en-GB" dirty="0" smtClean="0"/>
              <a:t>the </a:t>
            </a:r>
            <a:r>
              <a:rPr lang="en-GB" dirty="0" smtClean="0">
                <a:solidFill>
                  <a:schemeClr val="accent1"/>
                </a:solidFill>
                <a:sym typeface="Symbol" pitchFamily="18" charset="2"/>
              </a:rPr>
              <a:t>deficit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 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v(C) - x(C)</a:t>
            </a:r>
            <a:r>
              <a:rPr lang="en-GB" dirty="0" smtClean="0">
                <a:sym typeface="Symbol" pitchFamily="18" charset="2"/>
              </a:rPr>
              <a:t> of any coalition is at most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e</a:t>
            </a:r>
          </a:p>
          <a:p>
            <a:r>
              <a:rPr lang="en-GB" dirty="0" smtClean="0">
                <a:sym typeface="Symbol" pitchFamily="18" charset="2"/>
              </a:rPr>
              <a:t>We are interested in outcomes that </a:t>
            </a:r>
            <a:r>
              <a:rPr lang="en-GB" dirty="0" smtClean="0">
                <a:solidFill>
                  <a:schemeClr val="accent1"/>
                </a:solidFill>
                <a:sym typeface="Symbol" pitchFamily="18" charset="2"/>
              </a:rPr>
              <a:t>minimize</a:t>
            </a:r>
            <a:r>
              <a:rPr lang="en-GB" dirty="0" smtClean="0">
                <a:sym typeface="Symbol" pitchFamily="18" charset="2"/>
              </a:rPr>
              <a:t> the </a:t>
            </a:r>
            <a:r>
              <a:rPr lang="en-GB" dirty="0" smtClean="0">
                <a:solidFill>
                  <a:schemeClr val="accent1"/>
                </a:solidFill>
                <a:sym typeface="Symbol" pitchFamily="18" charset="2"/>
              </a:rPr>
              <a:t>worst-case</a:t>
            </a:r>
            <a:r>
              <a:rPr lang="en-GB" dirty="0" smtClean="0">
                <a:sym typeface="Symbol" pitchFamily="18" charset="2"/>
              </a:rPr>
              <a:t> deficit</a:t>
            </a:r>
          </a:p>
          <a:p>
            <a:r>
              <a:rPr lang="en-GB" dirty="0" smtClean="0">
                <a:sym typeface="Symbol" pitchFamily="18" charset="2"/>
              </a:rPr>
              <a:t>Let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e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*(G) </a:t>
            </a:r>
            <a:r>
              <a:rPr lang="en-GB" dirty="0" smtClean="0">
                <a:sym typeface="Symbol" pitchFamily="18" charset="2"/>
              </a:rPr>
              <a:t>= </a:t>
            </a:r>
            <a:r>
              <a:rPr lang="en-GB" dirty="0" err="1" smtClean="0">
                <a:sym typeface="Symbol" pitchFamily="18" charset="2"/>
              </a:rPr>
              <a:t>inf</a:t>
            </a:r>
            <a:r>
              <a:rPr lang="en-GB" dirty="0" smtClean="0">
                <a:sym typeface="Symbol" pitchFamily="18" charset="2"/>
              </a:rPr>
              <a:t> {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e</a:t>
            </a:r>
            <a:r>
              <a:rPr lang="en-GB" dirty="0" smtClean="0">
                <a:sym typeface="Symbol" pitchFamily="18" charset="2"/>
              </a:rPr>
              <a:t> |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e</a:t>
            </a:r>
            <a:r>
              <a:rPr lang="en-GB" dirty="0" smtClean="0">
                <a:sym typeface="Symbol" pitchFamily="18" charset="2"/>
              </a:rPr>
              <a:t>-core of 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G</a:t>
            </a:r>
            <a:r>
              <a:rPr lang="en-GB" dirty="0" smtClean="0">
                <a:sym typeface="Symbol" pitchFamily="18" charset="2"/>
              </a:rPr>
              <a:t> is not empty }</a:t>
            </a:r>
          </a:p>
          <a:p>
            <a:pPr lvl="1"/>
            <a:r>
              <a:rPr lang="en-GB" dirty="0" smtClean="0">
                <a:sym typeface="Symbol" pitchFamily="18" charset="2"/>
              </a:rPr>
              <a:t>it can be shown that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e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*(G)</a:t>
            </a:r>
            <a:r>
              <a:rPr lang="en-GB" dirty="0" smtClean="0">
                <a:sym typeface="Symbol" pitchFamily="18" charset="2"/>
              </a:rPr>
              <a:t>-core is not empty </a:t>
            </a:r>
          </a:p>
          <a:p>
            <a:r>
              <a:rPr lang="en-GB" u="sng" dirty="0" smtClean="0">
                <a:sym typeface="Symbol" pitchFamily="18" charset="2"/>
              </a:rPr>
              <a:t>Definition</a:t>
            </a:r>
            <a:r>
              <a:rPr lang="en-GB" dirty="0" smtClean="0">
                <a:sym typeface="Symbol" pitchFamily="18" charset="2"/>
              </a:rPr>
              <a:t>: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 e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*(G)</a:t>
            </a:r>
            <a:r>
              <a:rPr lang="en-GB" dirty="0" smtClean="0">
                <a:sym typeface="Symbol" pitchFamily="18" charset="2"/>
              </a:rPr>
              <a:t>-core is called the </a:t>
            </a:r>
            <a:r>
              <a:rPr lang="en-GB" dirty="0" smtClean="0">
                <a:solidFill>
                  <a:schemeClr val="accent1"/>
                </a:solidFill>
                <a:sym typeface="Symbol" pitchFamily="18" charset="2"/>
              </a:rPr>
              <a:t>least core</a:t>
            </a:r>
            <a:r>
              <a:rPr lang="en-GB" dirty="0" smtClean="0">
                <a:sym typeface="Symbol" pitchFamily="18" charset="2"/>
              </a:rPr>
              <a:t> of 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G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e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*(G)</a:t>
            </a:r>
            <a:r>
              <a:rPr lang="en-GB" dirty="0" smtClean="0">
                <a:sym typeface="Symbol" pitchFamily="18" charset="2"/>
              </a:rPr>
              <a:t> is called the </a:t>
            </a:r>
            <a:r>
              <a:rPr lang="en-GB" dirty="0" smtClean="0">
                <a:solidFill>
                  <a:schemeClr val="accent1"/>
                </a:solidFill>
                <a:sym typeface="Symbol" pitchFamily="18" charset="2"/>
              </a:rPr>
              <a:t>value</a:t>
            </a:r>
            <a:r>
              <a:rPr lang="en-GB" dirty="0" smtClean="0">
                <a:sym typeface="Symbol" pitchFamily="18" charset="2"/>
              </a:rPr>
              <a:t> of the least core </a:t>
            </a:r>
          </a:p>
          <a:p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G = (N, v)</a:t>
            </a:r>
            <a:r>
              <a:rPr lang="en-GB" dirty="0" smtClean="0">
                <a:sym typeface="Symbol" pitchFamily="18" charset="2"/>
              </a:rPr>
              <a:t>, 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N = {1, 2, 3}</a:t>
            </a:r>
            <a:r>
              <a:rPr lang="en-GB" dirty="0" smtClean="0">
                <a:sym typeface="Symbol" pitchFamily="18" charset="2"/>
              </a:rPr>
              <a:t>, </a:t>
            </a:r>
            <a:br>
              <a:rPr lang="en-GB" dirty="0" smtClean="0">
                <a:sym typeface="Symbol" pitchFamily="18" charset="2"/>
              </a:rPr>
            </a:br>
            <a:r>
              <a:rPr lang="en-GB" dirty="0" smtClean="0">
                <a:sym typeface="Symbol" pitchFamily="18" charset="2"/>
              </a:rPr>
              <a:t>                   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v(C) = 1</a:t>
            </a:r>
            <a:r>
              <a:rPr lang="en-GB" dirty="0" smtClean="0">
                <a:sym typeface="Symbol" pitchFamily="18" charset="2"/>
              </a:rPr>
              <a:t> if 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|C| &gt; 1</a:t>
            </a:r>
            <a:r>
              <a:rPr lang="en-GB" dirty="0" smtClean="0">
                <a:sym typeface="Symbol" pitchFamily="18" charset="2"/>
              </a:rPr>
              <a:t>, 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v(C) = 0</a:t>
            </a:r>
            <a:r>
              <a:rPr lang="en-GB" dirty="0" smtClean="0">
                <a:sym typeface="Symbol" pitchFamily="18" charset="2"/>
              </a:rPr>
              <a:t> otherwise</a:t>
            </a:r>
          </a:p>
          <a:p>
            <a:pPr lvl="1" eaLnBrk="1" hangingPunct="1"/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1/3</a:t>
            </a:r>
            <a:r>
              <a:rPr lang="en-GB" dirty="0" smtClean="0">
                <a:sym typeface="Symbol" pitchFamily="18" charset="2"/>
              </a:rPr>
              <a:t>-core is non-empty, but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e</a:t>
            </a:r>
            <a:r>
              <a:rPr lang="en-GB" dirty="0" smtClean="0">
                <a:sym typeface="Symbol" pitchFamily="18" charset="2"/>
              </a:rPr>
              <a:t>-core is empty </a:t>
            </a:r>
            <a:br>
              <a:rPr lang="en-GB" dirty="0" smtClean="0">
                <a:sym typeface="Symbol" pitchFamily="18" charset="2"/>
              </a:rPr>
            </a:br>
            <a:r>
              <a:rPr lang="en-GB" dirty="0" smtClean="0">
                <a:sym typeface="Symbol" pitchFamily="18" charset="2"/>
              </a:rPr>
              <a:t>for any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e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 &lt; 1/3, </a:t>
            </a:r>
            <a:r>
              <a:rPr lang="en-GB" dirty="0" smtClean="0">
                <a:sym typeface="Symbol" pitchFamily="18" charset="2"/>
              </a:rPr>
              <a:t>so least core = </a:t>
            </a:r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1/3</a:t>
            </a:r>
            <a:r>
              <a:rPr lang="en-GB" dirty="0" smtClean="0">
                <a:sym typeface="Symbol" pitchFamily="18" charset="2"/>
              </a:rPr>
              <a:t>-core</a:t>
            </a:r>
            <a:endParaRPr lang="en-GB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Further Solution Concepts 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We will now define 5 more solution concepts:</a:t>
            </a:r>
          </a:p>
          <a:p>
            <a:pPr lvl="1"/>
            <a:r>
              <a:rPr lang="en-GB" dirty="0" smtClean="0"/>
              <a:t>the nucleolus </a:t>
            </a:r>
          </a:p>
          <a:p>
            <a:pPr lvl="1"/>
            <a:r>
              <a:rPr lang="en-GB" dirty="0" smtClean="0"/>
              <a:t>the bargaining set</a:t>
            </a:r>
          </a:p>
          <a:p>
            <a:pPr lvl="1"/>
            <a:r>
              <a:rPr lang="en-GB" dirty="0" smtClean="0"/>
              <a:t>the kernel</a:t>
            </a:r>
          </a:p>
          <a:p>
            <a:pPr lvl="1"/>
            <a:r>
              <a:rPr lang="en-GB" dirty="0" smtClean="0"/>
              <a:t> the Shapley value</a:t>
            </a:r>
          </a:p>
          <a:p>
            <a:pPr lvl="1"/>
            <a:r>
              <a:rPr lang="en-GB" dirty="0" smtClean="0"/>
              <a:t>the </a:t>
            </a:r>
            <a:r>
              <a:rPr lang="en-GB" dirty="0" err="1" smtClean="0"/>
              <a:t>Banzhaf</a:t>
            </a:r>
            <a:r>
              <a:rPr lang="en-GB" dirty="0" smtClean="0"/>
              <a:t> index</a:t>
            </a:r>
          </a:p>
          <a:p>
            <a:r>
              <a:rPr lang="en-GB" dirty="0" smtClean="0"/>
              <a:t>For simplicity, we will define all these solution concepts for superadditive games only</a:t>
            </a:r>
          </a:p>
          <a:p>
            <a:pPr lvl="1"/>
            <a:r>
              <a:rPr lang="en-GB" dirty="0" smtClean="0"/>
              <a:t>however, all definitions generalize to non-superadditive games</a:t>
            </a:r>
          </a:p>
          <a:p>
            <a:pPr>
              <a:buNone/>
            </a:pPr>
            <a:endParaRPr lang="en-GB" dirty="0" smtClean="0"/>
          </a:p>
        </p:txBody>
      </p:sp>
      <p:sp>
        <p:nvSpPr>
          <p:cNvPr id="4" name="Right Brace 3"/>
          <p:cNvSpPr/>
          <p:nvPr/>
        </p:nvSpPr>
        <p:spPr>
          <a:xfrm>
            <a:off x="4139952" y="2204864"/>
            <a:ext cx="216024" cy="1224136"/>
          </a:xfrm>
          <a:prstGeom prst="rightBrac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Brace 4"/>
          <p:cNvSpPr/>
          <p:nvPr/>
        </p:nvSpPr>
        <p:spPr>
          <a:xfrm>
            <a:off x="4139952" y="3573016"/>
            <a:ext cx="144016" cy="728464"/>
          </a:xfrm>
          <a:prstGeom prst="rightBrac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644008" y="2276872"/>
            <a:ext cx="353212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more complicated</a:t>
            </a:r>
            <a:br>
              <a:rPr lang="en-GB" sz="2800" dirty="0" smtClean="0"/>
            </a:br>
            <a:r>
              <a:rPr lang="en-GB" sz="2800" dirty="0" smtClean="0"/>
              <a:t>stability considerations</a:t>
            </a:r>
            <a:endParaRPr lang="en-US" sz="2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716016" y="3429000"/>
            <a:ext cx="230941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fairness</a:t>
            </a:r>
            <a:br>
              <a:rPr lang="en-GB" sz="2800" dirty="0" smtClean="0"/>
            </a:br>
            <a:r>
              <a:rPr lang="en-GB" sz="2800" dirty="0" smtClean="0"/>
              <a:t>considerations</a:t>
            </a:r>
            <a:endParaRPr lang="en-US" sz="2800" dirty="0" smtClean="0"/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5" grpId="0" animBg="1"/>
      <p:bldP spid="6" grpId="0"/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Nucleolus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Least core is always non-empty</a:t>
            </a:r>
          </a:p>
          <a:p>
            <a:r>
              <a:rPr lang="en-GB" dirty="0" smtClean="0"/>
              <a:t>However, it may contain more than one point</a:t>
            </a:r>
          </a:p>
          <a:p>
            <a:r>
              <a:rPr lang="en-GB" dirty="0" smtClean="0"/>
              <a:t>Can we identify the </a:t>
            </a:r>
            <a:r>
              <a:rPr lang="en-GB" dirty="0" smtClean="0">
                <a:solidFill>
                  <a:schemeClr val="accent1"/>
                </a:solidFill>
              </a:rPr>
              <a:t>most stable</a:t>
            </a:r>
            <a:r>
              <a:rPr lang="en-GB" dirty="0" smtClean="0"/>
              <a:t> point </a:t>
            </a:r>
            <a:br>
              <a:rPr lang="en-GB" dirty="0" smtClean="0"/>
            </a:br>
            <a:r>
              <a:rPr lang="en-GB" dirty="0" smtClean="0"/>
              <a:t>in the least core?</a:t>
            </a:r>
          </a:p>
          <a:p>
            <a:r>
              <a:rPr lang="en-GB" dirty="0" smtClean="0"/>
              <a:t>Given an outcome </a:t>
            </a:r>
            <a:r>
              <a:rPr lang="en-GB" b="1" u="sng" dirty="0" smtClean="0">
                <a:solidFill>
                  <a:srgbClr val="FF0000"/>
                </a:solidFill>
              </a:rPr>
              <a:t>x</a:t>
            </a:r>
            <a:r>
              <a:rPr lang="en-GB" dirty="0" smtClean="0"/>
              <a:t> of a game </a:t>
            </a:r>
            <a:r>
              <a:rPr lang="en-GB" dirty="0" smtClean="0">
                <a:solidFill>
                  <a:srgbClr val="FF0000"/>
                </a:solidFill>
              </a:rPr>
              <a:t>G(N, v)</a:t>
            </a:r>
            <a:r>
              <a:rPr lang="en-GB" dirty="0" smtClean="0"/>
              <a:t>,  </a:t>
            </a:r>
            <a:br>
              <a:rPr lang="en-GB" dirty="0" smtClean="0"/>
            </a:br>
            <a:r>
              <a:rPr lang="en-GB" dirty="0" smtClean="0"/>
              <a:t>let </a:t>
            </a:r>
            <a:r>
              <a:rPr lang="en-GB" dirty="0" smtClean="0">
                <a:solidFill>
                  <a:srgbClr val="FF0000"/>
                </a:solidFill>
              </a:rPr>
              <a:t>d(C) = v(C) - x(C)</a:t>
            </a:r>
          </a:p>
          <a:p>
            <a:pPr lvl="1"/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d(C)</a:t>
            </a:r>
            <a:r>
              <a:rPr lang="en-GB" dirty="0" smtClean="0"/>
              <a:t> is called the deficit of </a:t>
            </a:r>
            <a:r>
              <a:rPr lang="en-GB" dirty="0" smtClean="0">
                <a:solidFill>
                  <a:srgbClr val="FF0000"/>
                </a:solidFill>
              </a:rPr>
              <a:t>C</a:t>
            </a:r>
            <a:r>
              <a:rPr lang="en-GB" dirty="0" smtClean="0"/>
              <a:t> wrt </a:t>
            </a:r>
            <a:r>
              <a:rPr lang="en-GB" b="1" u="sng" dirty="0" smtClean="0">
                <a:solidFill>
                  <a:srgbClr val="FF0000"/>
                </a:solidFill>
              </a:rPr>
              <a:t>x</a:t>
            </a:r>
          </a:p>
          <a:p>
            <a:r>
              <a:rPr lang="en-GB" dirty="0" smtClean="0"/>
              <a:t>The least core minimizes the </a:t>
            </a:r>
            <a:r>
              <a:rPr lang="en-GB" dirty="0" smtClean="0">
                <a:solidFill>
                  <a:schemeClr val="accent1"/>
                </a:solidFill>
              </a:rPr>
              <a:t>max</a:t>
            </a:r>
            <a:r>
              <a:rPr lang="en-GB" dirty="0" smtClean="0"/>
              <a:t> deficit</a:t>
            </a:r>
          </a:p>
          <a:p>
            <a:r>
              <a:rPr lang="en-GB" dirty="0" smtClean="0"/>
              <a:t>The nucleolus of </a:t>
            </a:r>
            <a:r>
              <a:rPr lang="en-GB" dirty="0" smtClean="0">
                <a:solidFill>
                  <a:srgbClr val="FF0000"/>
                </a:solidFill>
              </a:rPr>
              <a:t>G</a:t>
            </a:r>
            <a:r>
              <a:rPr lang="en-GB" dirty="0" smtClean="0"/>
              <a:t> is an imputation that</a:t>
            </a:r>
          </a:p>
          <a:p>
            <a:pPr lvl="1"/>
            <a:r>
              <a:rPr lang="en-GB" dirty="0" smtClean="0"/>
              <a:t>minimizes the </a:t>
            </a:r>
            <a:r>
              <a:rPr lang="en-GB" dirty="0" smtClean="0">
                <a:solidFill>
                  <a:schemeClr val="accent1"/>
                </a:solidFill>
              </a:rPr>
              <a:t>max</a:t>
            </a:r>
            <a:r>
              <a:rPr lang="en-GB" dirty="0" smtClean="0"/>
              <a:t> deficit</a:t>
            </a:r>
          </a:p>
          <a:p>
            <a:pPr lvl="1"/>
            <a:r>
              <a:rPr lang="en-GB" dirty="0" smtClean="0"/>
              <a:t>given this, minimizes the </a:t>
            </a:r>
            <a:r>
              <a:rPr lang="en-GB" dirty="0" smtClean="0">
                <a:solidFill>
                  <a:schemeClr val="accent1"/>
                </a:solidFill>
              </a:rPr>
              <a:t>2</a:t>
            </a:r>
            <a:r>
              <a:rPr lang="en-GB" baseline="30000" dirty="0" smtClean="0">
                <a:solidFill>
                  <a:schemeClr val="accent1"/>
                </a:solidFill>
              </a:rPr>
              <a:t>nd</a:t>
            </a:r>
            <a:r>
              <a:rPr lang="en-GB" dirty="0" smtClean="0">
                <a:solidFill>
                  <a:schemeClr val="accent1"/>
                </a:solidFill>
              </a:rPr>
              <a:t>-largest </a:t>
            </a:r>
            <a:r>
              <a:rPr lang="en-GB" dirty="0" smtClean="0"/>
              <a:t>deficit, etc.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Nucleolus: Formal Definition and Properties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10000"/>
          </a:bodyPr>
          <a:lstStyle/>
          <a:p>
            <a:r>
              <a:rPr lang="en-GB" u="sng" dirty="0" smtClean="0"/>
              <a:t>Definition</a:t>
            </a:r>
            <a:r>
              <a:rPr lang="en-GB" dirty="0" smtClean="0"/>
              <a:t>: the </a:t>
            </a:r>
            <a:r>
              <a:rPr lang="en-GB" dirty="0" smtClean="0">
                <a:solidFill>
                  <a:schemeClr val="accent1"/>
                </a:solidFill>
              </a:rPr>
              <a:t>deficit vector</a:t>
            </a:r>
            <a:r>
              <a:rPr lang="en-GB" dirty="0" smtClean="0"/>
              <a:t> for an outcome </a:t>
            </a:r>
            <a:r>
              <a:rPr lang="en-GB" b="1" u="sng" dirty="0" smtClean="0">
                <a:solidFill>
                  <a:srgbClr val="FF0000"/>
                </a:solidFill>
              </a:rPr>
              <a:t>x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is the list of deficits of all </a:t>
            </a:r>
            <a:r>
              <a:rPr lang="en-GB" dirty="0" smtClean="0">
                <a:solidFill>
                  <a:srgbClr val="FF0000"/>
                </a:solidFill>
              </a:rPr>
              <a:t>2</a:t>
            </a:r>
            <a:r>
              <a:rPr lang="en-GB" baseline="30000" dirty="0" smtClean="0">
                <a:solidFill>
                  <a:srgbClr val="FF0000"/>
                </a:solidFill>
              </a:rPr>
              <a:t>n</a:t>
            </a:r>
            <a:r>
              <a:rPr lang="en-GB" dirty="0" smtClean="0"/>
              <a:t> coalitions, ordered from the </a:t>
            </a:r>
            <a:r>
              <a:rPr lang="en-GB" dirty="0" smtClean="0">
                <a:solidFill>
                  <a:schemeClr val="accent1"/>
                </a:solidFill>
              </a:rPr>
              <a:t>largest</a:t>
            </a:r>
            <a:r>
              <a:rPr lang="en-GB" dirty="0" smtClean="0"/>
              <a:t> to the </a:t>
            </a:r>
            <a:r>
              <a:rPr lang="en-GB" dirty="0" smtClean="0">
                <a:solidFill>
                  <a:schemeClr val="accent1"/>
                </a:solidFill>
              </a:rPr>
              <a:t>smallest</a:t>
            </a:r>
          </a:p>
          <a:p>
            <a:r>
              <a:rPr lang="en-GB" u="sng" dirty="0" smtClean="0"/>
              <a:t>Definition</a:t>
            </a:r>
            <a:r>
              <a:rPr lang="en-GB" dirty="0" smtClean="0"/>
              <a:t>: the </a:t>
            </a:r>
            <a:r>
              <a:rPr lang="en-GB" dirty="0" smtClean="0">
                <a:solidFill>
                  <a:schemeClr val="accent1"/>
                </a:solidFill>
              </a:rPr>
              <a:t>nucleolus</a:t>
            </a:r>
            <a:r>
              <a:rPr lang="en-GB" dirty="0" smtClean="0"/>
              <a:t> is an </a:t>
            </a:r>
            <a:r>
              <a:rPr lang="en-GB" dirty="0" smtClean="0">
                <a:solidFill>
                  <a:schemeClr val="accent1"/>
                </a:solidFill>
              </a:rPr>
              <a:t>imputation</a:t>
            </a:r>
            <a:r>
              <a:rPr lang="en-GB" dirty="0" smtClean="0"/>
              <a:t> that corresponds to the </a:t>
            </a:r>
            <a:r>
              <a:rPr lang="en-GB" dirty="0" smtClean="0">
                <a:solidFill>
                  <a:schemeClr val="accent1"/>
                </a:solidFill>
              </a:rPr>
              <a:t>lexicographically smallest</a:t>
            </a:r>
            <a:r>
              <a:rPr lang="en-GB" dirty="0" smtClean="0"/>
              <a:t> deficit vector</a:t>
            </a:r>
          </a:p>
          <a:p>
            <a:r>
              <a:rPr lang="en-GB" dirty="0" smtClean="0"/>
              <a:t>If we optimize over </a:t>
            </a:r>
            <a:r>
              <a:rPr lang="en-GB" dirty="0" smtClean="0">
                <a:solidFill>
                  <a:schemeClr val="accent1"/>
                </a:solidFill>
              </a:rPr>
              <a:t>all outcomes</a:t>
            </a:r>
            <a:r>
              <a:rPr lang="en-GB" dirty="0" smtClean="0"/>
              <a:t> (and not just imputations), we obtain </a:t>
            </a:r>
            <a:r>
              <a:rPr lang="en-GB" dirty="0" smtClean="0">
                <a:solidFill>
                  <a:schemeClr val="accent1"/>
                </a:solidFill>
              </a:rPr>
              <a:t>pre-nucleolus</a:t>
            </a:r>
          </a:p>
          <a:p>
            <a:r>
              <a:rPr lang="en-GB" dirty="0" smtClean="0"/>
              <a:t>Nucleolus is </a:t>
            </a:r>
            <a:r>
              <a:rPr lang="en-GB" dirty="0" smtClean="0">
                <a:solidFill>
                  <a:schemeClr val="accent1"/>
                </a:solidFill>
              </a:rPr>
              <a:t>unique</a:t>
            </a:r>
          </a:p>
          <a:p>
            <a:pPr lvl="1"/>
            <a:r>
              <a:rPr lang="en-GB" dirty="0" smtClean="0"/>
              <a:t>the “most stable” outcome </a:t>
            </a:r>
          </a:p>
          <a:p>
            <a:r>
              <a:rPr lang="en-GB" dirty="0" smtClean="0"/>
              <a:t>Appears in Talmud as an estate division scheme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Objections and </a:t>
            </a:r>
            <a:r>
              <a:rPr lang="en-GB" sz="3600" b="1" dirty="0" err="1" smtClean="0">
                <a:solidFill>
                  <a:srgbClr val="C00000"/>
                </a:solidFill>
                <a:latin typeface="Lucida Fax" pitchFamily="18" charset="0"/>
              </a:rPr>
              <a:t>Counterobjections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506916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An outcome is not in the core is some coalition objects to it; but is the objection itself </a:t>
            </a:r>
            <a:r>
              <a:rPr lang="en-GB" dirty="0" smtClean="0">
                <a:solidFill>
                  <a:schemeClr val="accent1"/>
                </a:solidFill>
              </a:rPr>
              <a:t>plausible</a:t>
            </a:r>
            <a:r>
              <a:rPr lang="en-GB" dirty="0" smtClean="0"/>
              <a:t>?</a:t>
            </a:r>
          </a:p>
          <a:p>
            <a:r>
              <a:rPr lang="en-GB" dirty="0" smtClean="0"/>
              <a:t>Fix an imputation </a:t>
            </a:r>
            <a:r>
              <a:rPr lang="en-GB" b="1" u="sng" dirty="0" smtClean="0">
                <a:solidFill>
                  <a:srgbClr val="FF0000"/>
                </a:solidFill>
              </a:rPr>
              <a:t>x</a:t>
            </a:r>
            <a:r>
              <a:rPr lang="en-GB" dirty="0" smtClean="0"/>
              <a:t> for a game </a:t>
            </a:r>
            <a:r>
              <a:rPr lang="en-GB" dirty="0" smtClean="0">
                <a:solidFill>
                  <a:srgbClr val="FF0000"/>
                </a:solidFill>
              </a:rPr>
              <a:t>G=(N, v)</a:t>
            </a:r>
          </a:p>
          <a:p>
            <a:r>
              <a:rPr lang="en-GB" dirty="0" smtClean="0"/>
              <a:t>A pair 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b="1" u="sng" dirty="0" smtClean="0">
                <a:solidFill>
                  <a:srgbClr val="FF0000"/>
                </a:solidFill>
              </a:rPr>
              <a:t>y</a:t>
            </a:r>
            <a:r>
              <a:rPr lang="en-GB" dirty="0" smtClean="0">
                <a:solidFill>
                  <a:srgbClr val="FF0000"/>
                </a:solidFill>
              </a:rPr>
              <a:t>, S)</a:t>
            </a:r>
            <a:r>
              <a:rPr lang="en-GB" dirty="0" smtClean="0"/>
              <a:t>, where </a:t>
            </a:r>
            <a:r>
              <a:rPr lang="en-GB" b="1" u="sng" dirty="0" smtClean="0">
                <a:solidFill>
                  <a:srgbClr val="FF0000"/>
                </a:solidFill>
              </a:rPr>
              <a:t>y</a:t>
            </a:r>
            <a:r>
              <a:rPr lang="en-GB" dirty="0" smtClean="0"/>
              <a:t> is an imputation and </a:t>
            </a:r>
            <a:r>
              <a:rPr lang="en-GB" dirty="0" smtClean="0">
                <a:solidFill>
                  <a:srgbClr val="FF0000"/>
                </a:solidFill>
              </a:rPr>
              <a:t>S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⊆ </a:t>
            </a:r>
            <a:r>
              <a:rPr lang="en-GB" dirty="0" smtClean="0">
                <a:solidFill>
                  <a:srgbClr val="FF0000"/>
                </a:solidFill>
              </a:rPr>
              <a:t>N</a:t>
            </a:r>
            <a:r>
              <a:rPr lang="en-GB" dirty="0" smtClean="0"/>
              <a:t>,</a:t>
            </a:r>
            <a:br>
              <a:rPr lang="en-GB" dirty="0" smtClean="0"/>
            </a:br>
            <a:r>
              <a:rPr lang="en-GB" dirty="0" smtClean="0"/>
              <a:t>is an </a:t>
            </a:r>
            <a:r>
              <a:rPr lang="en-GB" dirty="0" smtClean="0">
                <a:solidFill>
                  <a:schemeClr val="accent1"/>
                </a:solidFill>
              </a:rPr>
              <a:t>objection</a:t>
            </a:r>
            <a:r>
              <a:rPr lang="en-GB" dirty="0" smtClean="0"/>
              <a:t> of player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against player </a:t>
            </a:r>
            <a:r>
              <a:rPr lang="en-GB" dirty="0" smtClean="0">
                <a:solidFill>
                  <a:srgbClr val="FF0000"/>
                </a:solidFill>
              </a:rPr>
              <a:t>j</a:t>
            </a:r>
            <a:r>
              <a:rPr lang="en-GB" dirty="0" smtClean="0"/>
              <a:t> to </a:t>
            </a:r>
            <a:r>
              <a:rPr lang="en-GB" b="1" dirty="0" smtClean="0">
                <a:solidFill>
                  <a:srgbClr val="FF0000"/>
                </a:solidFill>
              </a:rPr>
              <a:t>x</a:t>
            </a:r>
            <a:r>
              <a:rPr lang="en-GB" dirty="0" smtClean="0"/>
              <a:t> if </a:t>
            </a:r>
          </a:p>
          <a:p>
            <a:pPr lvl="1"/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 </a:t>
            </a:r>
            <a:r>
              <a:rPr lang="en-GB" dirty="0" smtClean="0">
                <a:solidFill>
                  <a:srgbClr val="FF0000"/>
                </a:solidFill>
              </a:rPr>
              <a:t>S</a:t>
            </a:r>
            <a:r>
              <a:rPr lang="en-GB" dirty="0" smtClean="0"/>
              <a:t>,  </a:t>
            </a:r>
            <a:r>
              <a:rPr lang="en-GB" dirty="0" smtClean="0">
                <a:solidFill>
                  <a:srgbClr val="FF0000"/>
                </a:solidFill>
              </a:rPr>
              <a:t>j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 </a:t>
            </a:r>
            <a:r>
              <a:rPr lang="en-GB" dirty="0" smtClean="0">
                <a:solidFill>
                  <a:srgbClr val="FF0000"/>
                </a:solidFill>
              </a:rPr>
              <a:t>S</a:t>
            </a:r>
            <a:r>
              <a:rPr lang="en-GB" dirty="0" smtClean="0"/>
              <a:t>,  </a:t>
            </a:r>
            <a:r>
              <a:rPr lang="en-GB" dirty="0" smtClean="0">
                <a:solidFill>
                  <a:srgbClr val="FF0000"/>
                </a:solidFill>
              </a:rPr>
              <a:t>y(S) = v(S)</a:t>
            </a:r>
          </a:p>
          <a:p>
            <a:pPr lvl="1"/>
            <a:r>
              <a:rPr lang="en-GB" dirty="0" err="1" smtClean="0">
                <a:solidFill>
                  <a:srgbClr val="FF0000"/>
                </a:solidFill>
              </a:rPr>
              <a:t>y</a:t>
            </a:r>
            <a:r>
              <a:rPr lang="en-GB" baseline="-25000" dirty="0" err="1" smtClean="0">
                <a:solidFill>
                  <a:srgbClr val="FF0000"/>
                </a:solidFill>
              </a:rPr>
              <a:t>k</a:t>
            </a:r>
            <a:r>
              <a:rPr lang="en-GB" dirty="0" smtClean="0">
                <a:solidFill>
                  <a:srgbClr val="FF0000"/>
                </a:solidFill>
              </a:rPr>
              <a:t> &gt; </a:t>
            </a:r>
            <a:r>
              <a:rPr lang="en-GB" dirty="0" err="1" smtClean="0">
                <a:solidFill>
                  <a:srgbClr val="FF0000"/>
                </a:solidFill>
              </a:rPr>
              <a:t>x</a:t>
            </a:r>
            <a:r>
              <a:rPr lang="en-GB" baseline="-25000" dirty="0" err="1" smtClean="0">
                <a:solidFill>
                  <a:srgbClr val="FF0000"/>
                </a:solidFill>
              </a:rPr>
              <a:t>k</a:t>
            </a:r>
            <a:r>
              <a:rPr lang="en-GB" dirty="0" smtClean="0"/>
              <a:t>  for all</a:t>
            </a:r>
            <a:r>
              <a:rPr lang="en-GB" dirty="0" smtClean="0">
                <a:solidFill>
                  <a:srgbClr val="FF0000"/>
                </a:solidFill>
              </a:rPr>
              <a:t> k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 </a:t>
            </a:r>
            <a:r>
              <a:rPr lang="en-GB" dirty="0" smtClean="0">
                <a:solidFill>
                  <a:srgbClr val="FF0000"/>
                </a:solidFill>
              </a:rPr>
              <a:t>S</a:t>
            </a:r>
          </a:p>
          <a:p>
            <a:r>
              <a:rPr lang="en-GB" dirty="0" smtClean="0"/>
              <a:t>A pair 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b="1" u="sng" dirty="0" smtClean="0">
                <a:solidFill>
                  <a:srgbClr val="FF0000"/>
                </a:solidFill>
              </a:rPr>
              <a:t>z</a:t>
            </a:r>
            <a:r>
              <a:rPr lang="en-GB" dirty="0" smtClean="0">
                <a:solidFill>
                  <a:srgbClr val="FF0000"/>
                </a:solidFill>
              </a:rPr>
              <a:t>, T)</a:t>
            </a:r>
            <a:r>
              <a:rPr lang="en-GB" dirty="0" smtClean="0"/>
              <a:t>, where </a:t>
            </a:r>
            <a:r>
              <a:rPr lang="en-GB" b="1" u="sng" dirty="0" smtClean="0">
                <a:solidFill>
                  <a:srgbClr val="FF0000"/>
                </a:solidFill>
              </a:rPr>
              <a:t>z</a:t>
            </a:r>
            <a:r>
              <a:rPr lang="en-GB" dirty="0" smtClean="0"/>
              <a:t> is an imputation and </a:t>
            </a:r>
            <a:r>
              <a:rPr lang="en-GB" dirty="0" smtClean="0">
                <a:solidFill>
                  <a:srgbClr val="FF0000"/>
                </a:solidFill>
              </a:rPr>
              <a:t>T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⊆ </a:t>
            </a:r>
            <a:r>
              <a:rPr lang="en-GB" dirty="0" smtClean="0">
                <a:solidFill>
                  <a:srgbClr val="FF0000"/>
                </a:solidFill>
              </a:rPr>
              <a:t>N</a:t>
            </a:r>
            <a:r>
              <a:rPr lang="en-GB" dirty="0" smtClean="0"/>
              <a:t>,</a:t>
            </a:r>
            <a:br>
              <a:rPr lang="en-GB" dirty="0" smtClean="0"/>
            </a:br>
            <a:r>
              <a:rPr lang="en-GB" dirty="0" smtClean="0"/>
              <a:t>is a </a:t>
            </a:r>
            <a:r>
              <a:rPr lang="en-GB" dirty="0" smtClean="0">
                <a:solidFill>
                  <a:schemeClr val="accent1"/>
                </a:solidFill>
              </a:rPr>
              <a:t>counterobjection</a:t>
            </a:r>
            <a:r>
              <a:rPr lang="en-GB" dirty="0" smtClean="0"/>
              <a:t> to the objection 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b="1" u="sng" dirty="0" smtClean="0">
                <a:solidFill>
                  <a:srgbClr val="FF0000"/>
                </a:solidFill>
              </a:rPr>
              <a:t>y</a:t>
            </a:r>
            <a:r>
              <a:rPr lang="en-GB" dirty="0" smtClean="0">
                <a:solidFill>
                  <a:srgbClr val="FF0000"/>
                </a:solidFill>
              </a:rPr>
              <a:t>, S)</a:t>
            </a:r>
            <a:r>
              <a:rPr lang="en-GB" dirty="0" smtClean="0"/>
              <a:t> if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j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 T</a:t>
            </a:r>
            <a:r>
              <a:rPr lang="en-GB" dirty="0" smtClean="0"/>
              <a:t>, 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 </a:t>
            </a:r>
            <a:r>
              <a:rPr lang="en-GB" dirty="0" smtClean="0">
                <a:solidFill>
                  <a:srgbClr val="FF0000"/>
                </a:solidFill>
              </a:rPr>
              <a:t>T</a:t>
            </a:r>
            <a:r>
              <a:rPr lang="en-GB" dirty="0" smtClean="0"/>
              <a:t>,  </a:t>
            </a:r>
            <a:r>
              <a:rPr lang="en-GB" dirty="0" smtClean="0">
                <a:solidFill>
                  <a:srgbClr val="FF0000"/>
                </a:solidFill>
              </a:rPr>
              <a:t>z(S) = v(S)</a:t>
            </a:r>
            <a:r>
              <a:rPr lang="en-GB" dirty="0" smtClean="0"/>
              <a:t>, 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T  </a:t>
            </a:r>
            <a:r>
              <a:rPr lang="en-GB" dirty="0" smtClean="0">
                <a:solidFill>
                  <a:srgbClr val="FF0000"/>
                </a:solidFill>
              </a:rPr>
              <a:t>S ≠ Ø</a:t>
            </a:r>
          </a:p>
          <a:p>
            <a:pPr lvl="1"/>
            <a:r>
              <a:rPr lang="en-GB" dirty="0" err="1" smtClean="0">
                <a:solidFill>
                  <a:srgbClr val="FF0000"/>
                </a:solidFill>
              </a:rPr>
              <a:t>z</a:t>
            </a:r>
            <a:r>
              <a:rPr lang="en-GB" baseline="-25000" dirty="0" err="1" smtClean="0">
                <a:solidFill>
                  <a:srgbClr val="FF0000"/>
                </a:solidFill>
              </a:rPr>
              <a:t>k</a:t>
            </a:r>
            <a:r>
              <a:rPr lang="en-GB" dirty="0" smtClean="0">
                <a:solidFill>
                  <a:srgbClr val="FF0000"/>
                </a:solidFill>
              </a:rPr>
              <a:t> ≥ </a:t>
            </a:r>
            <a:r>
              <a:rPr lang="en-GB" dirty="0" err="1" smtClean="0">
                <a:solidFill>
                  <a:srgbClr val="FF0000"/>
                </a:solidFill>
              </a:rPr>
              <a:t>x</a:t>
            </a:r>
            <a:r>
              <a:rPr lang="en-GB" baseline="-25000" dirty="0" err="1" smtClean="0">
                <a:solidFill>
                  <a:srgbClr val="FF0000"/>
                </a:solidFill>
              </a:rPr>
              <a:t>k</a:t>
            </a:r>
            <a:r>
              <a:rPr lang="en-GB" dirty="0" smtClean="0"/>
              <a:t> for all </a:t>
            </a:r>
            <a:r>
              <a:rPr lang="en-GB" dirty="0" smtClean="0">
                <a:solidFill>
                  <a:srgbClr val="FF0000"/>
                </a:solidFill>
              </a:rPr>
              <a:t>k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 T \ </a:t>
            </a:r>
            <a:r>
              <a:rPr lang="en-GB" dirty="0" smtClean="0">
                <a:solidFill>
                  <a:srgbClr val="FF0000"/>
                </a:solidFill>
              </a:rPr>
              <a:t>S </a:t>
            </a:r>
          </a:p>
          <a:p>
            <a:pPr lvl="1"/>
            <a:r>
              <a:rPr lang="en-GB" dirty="0" err="1" smtClean="0">
                <a:solidFill>
                  <a:srgbClr val="FF0000"/>
                </a:solidFill>
              </a:rPr>
              <a:t>z</a:t>
            </a:r>
            <a:r>
              <a:rPr lang="en-GB" baseline="-25000" dirty="0" err="1" smtClean="0">
                <a:solidFill>
                  <a:srgbClr val="FF0000"/>
                </a:solidFill>
              </a:rPr>
              <a:t>k</a:t>
            </a:r>
            <a:r>
              <a:rPr lang="en-GB" dirty="0" smtClean="0">
                <a:solidFill>
                  <a:srgbClr val="FF0000"/>
                </a:solidFill>
              </a:rPr>
              <a:t> ≥ </a:t>
            </a:r>
            <a:r>
              <a:rPr lang="en-GB" dirty="0" err="1" smtClean="0">
                <a:solidFill>
                  <a:srgbClr val="FF0000"/>
                </a:solidFill>
              </a:rPr>
              <a:t>y</a:t>
            </a:r>
            <a:r>
              <a:rPr lang="en-GB" baseline="-25000" dirty="0" err="1" smtClean="0">
                <a:solidFill>
                  <a:srgbClr val="FF0000"/>
                </a:solidFill>
              </a:rPr>
              <a:t>k</a:t>
            </a:r>
            <a:r>
              <a:rPr lang="en-GB" dirty="0" smtClean="0"/>
              <a:t> for all </a:t>
            </a:r>
            <a:r>
              <a:rPr lang="en-GB" dirty="0" smtClean="0">
                <a:solidFill>
                  <a:srgbClr val="FF0000"/>
                </a:solidFill>
              </a:rPr>
              <a:t>k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 T  </a:t>
            </a:r>
            <a:r>
              <a:rPr lang="en-GB" dirty="0" smtClean="0">
                <a:solidFill>
                  <a:srgbClr val="FF0000"/>
                </a:solidFill>
              </a:rPr>
              <a:t>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Bargaining Set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en-GB" dirty="0" smtClean="0"/>
              <a:t>An objection is said to be </a:t>
            </a:r>
            <a:r>
              <a:rPr lang="en-GB" dirty="0" smtClean="0">
                <a:solidFill>
                  <a:schemeClr val="accent1"/>
                </a:solidFill>
              </a:rPr>
              <a:t>justified</a:t>
            </a:r>
            <a:r>
              <a:rPr lang="en-GB" dirty="0" smtClean="0"/>
              <a:t> if in does not admit a counterobjection </a:t>
            </a:r>
          </a:p>
          <a:p>
            <a:r>
              <a:rPr lang="en-GB" u="sng" dirty="0" smtClean="0"/>
              <a:t>Definition</a:t>
            </a:r>
            <a:r>
              <a:rPr lang="en-GB" dirty="0" smtClean="0"/>
              <a:t>: the </a:t>
            </a:r>
            <a:r>
              <a:rPr lang="en-GB" dirty="0" smtClean="0">
                <a:solidFill>
                  <a:schemeClr val="accent1"/>
                </a:solidFill>
              </a:rPr>
              <a:t>bargaining set </a:t>
            </a:r>
            <a:r>
              <a:rPr lang="en-GB" dirty="0" smtClean="0"/>
              <a:t>of a game </a:t>
            </a:r>
            <a:r>
              <a:rPr lang="en-GB" dirty="0" smtClean="0">
                <a:solidFill>
                  <a:srgbClr val="FF0000"/>
                </a:solidFill>
              </a:rPr>
              <a:t>G</a:t>
            </a:r>
            <a:r>
              <a:rPr lang="en-GB" dirty="0" smtClean="0"/>
              <a:t> consist of all imputations that do not admit a </a:t>
            </a:r>
            <a:r>
              <a:rPr lang="en-GB" dirty="0" smtClean="0">
                <a:solidFill>
                  <a:srgbClr val="FF0000"/>
                </a:solidFill>
              </a:rPr>
              <a:t>justified objection</a:t>
            </a:r>
          </a:p>
          <a:p>
            <a:r>
              <a:rPr lang="en-GB" dirty="0" smtClean="0"/>
              <a:t>The core is the set of all imputations that do not admit an </a:t>
            </a:r>
            <a:r>
              <a:rPr lang="en-GB" dirty="0" smtClean="0">
                <a:solidFill>
                  <a:srgbClr val="FF0000"/>
                </a:solidFill>
              </a:rPr>
              <a:t>objection</a:t>
            </a:r>
            <a:r>
              <a:rPr lang="en-GB" dirty="0" smtClean="0"/>
              <a:t>. Hence </a:t>
            </a:r>
          </a:p>
          <a:p>
            <a:pPr>
              <a:buNone/>
            </a:pPr>
            <a:r>
              <a:rPr lang="en-GB" dirty="0" smtClean="0"/>
              <a:t>                     core </a:t>
            </a:r>
            <a:r>
              <a:rPr lang="en-GB" dirty="0" smtClean="0">
                <a:latin typeface="Cambria Math"/>
                <a:ea typeface="Cambria Math"/>
              </a:rPr>
              <a:t>⊆ </a:t>
            </a:r>
            <a:r>
              <a:rPr lang="en-GB" dirty="0" smtClean="0"/>
              <a:t>bargaining set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Kernel (1/2)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Let </a:t>
            </a:r>
            <a:r>
              <a:rPr lang="en-GB" dirty="0" smtClean="0">
                <a:solidFill>
                  <a:srgbClr val="FF0000"/>
                </a:solidFill>
              </a:rPr>
              <a:t>I(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, k) = { C </a:t>
            </a:r>
            <a:r>
              <a:rPr lang="en-GB" dirty="0" smtClean="0">
                <a:solidFill>
                  <a:srgbClr val="FF0000"/>
                </a:solidFill>
                <a:ea typeface="Cambria Math"/>
              </a:rPr>
              <a:t>⊆ N | </a:t>
            </a:r>
            <a:r>
              <a:rPr lang="en-GB" dirty="0" err="1" smtClean="0">
                <a:solidFill>
                  <a:srgbClr val="FF0000"/>
                </a:solidFill>
                <a:ea typeface="Cambria Math"/>
              </a:rPr>
              <a:t>i</a:t>
            </a:r>
            <a:r>
              <a:rPr lang="en-GB" dirty="0" smtClean="0">
                <a:solidFill>
                  <a:srgbClr val="FF0000"/>
                </a:solidFill>
                <a:ea typeface="Cambria Math"/>
              </a:rPr>
              <a:t> </a:t>
            </a:r>
            <a:r>
              <a:rPr lang="en-GB" dirty="0" smtClean="0">
                <a:solidFill>
                  <a:srgbClr val="FF0000"/>
                </a:solidFill>
                <a:ea typeface="Cambria Math"/>
                <a:sym typeface="Symbol"/>
              </a:rPr>
              <a:t> C,  k  C</a:t>
            </a:r>
            <a:r>
              <a:rPr lang="en-GB" dirty="0" smtClean="0">
                <a:solidFill>
                  <a:srgbClr val="FF0000"/>
                </a:solidFill>
              </a:rPr>
              <a:t>}</a:t>
            </a:r>
          </a:p>
          <a:p>
            <a:r>
              <a:rPr lang="en-GB" u="sng" dirty="0" smtClean="0"/>
              <a:t>Definition</a:t>
            </a:r>
            <a:r>
              <a:rPr lang="en-GB" dirty="0" smtClean="0"/>
              <a:t>: the </a:t>
            </a:r>
            <a:r>
              <a:rPr lang="en-GB" dirty="0" smtClean="0">
                <a:solidFill>
                  <a:schemeClr val="accent1"/>
                </a:solidFill>
              </a:rPr>
              <a:t>surplus</a:t>
            </a:r>
            <a:r>
              <a:rPr lang="en-GB" dirty="0" smtClean="0"/>
              <a:t> </a:t>
            </a:r>
            <a:r>
              <a:rPr lang="en-GB" dirty="0" err="1" smtClean="0">
                <a:solidFill>
                  <a:srgbClr val="FF0000"/>
                </a:solidFill>
              </a:rPr>
              <a:t>sur</a:t>
            </a:r>
            <a:r>
              <a:rPr lang="en-GB" dirty="0" smtClean="0">
                <a:solidFill>
                  <a:srgbClr val="FF0000"/>
                </a:solidFill>
              </a:rPr>
              <a:t>(i, k)</a:t>
            </a:r>
            <a:r>
              <a:rPr lang="en-GB" dirty="0" smtClean="0"/>
              <a:t> of an agent </a:t>
            </a:r>
            <a:r>
              <a:rPr lang="en-GB" dirty="0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over agent </a:t>
            </a:r>
            <a:r>
              <a:rPr lang="en-GB" dirty="0" smtClean="0">
                <a:solidFill>
                  <a:srgbClr val="FF0000"/>
                </a:solidFill>
              </a:rPr>
              <a:t>k</a:t>
            </a:r>
            <a:r>
              <a:rPr lang="en-GB" dirty="0" smtClean="0"/>
              <a:t> wrt an imputation </a:t>
            </a:r>
            <a:r>
              <a:rPr lang="en-GB" b="1" u="sng" dirty="0" smtClean="0">
                <a:solidFill>
                  <a:srgbClr val="FF0000"/>
                </a:solidFill>
              </a:rPr>
              <a:t>x</a:t>
            </a:r>
            <a:r>
              <a:rPr lang="en-GB" dirty="0" smtClean="0"/>
              <a:t> is </a:t>
            </a:r>
          </a:p>
          <a:p>
            <a:pPr>
              <a:buNone/>
            </a:pPr>
            <a:r>
              <a:rPr lang="en-GB" dirty="0" smtClean="0"/>
              <a:t>       </a:t>
            </a:r>
            <a:r>
              <a:rPr lang="en-US" dirty="0" err="1" smtClean="0">
                <a:solidFill>
                  <a:srgbClr val="FF0000"/>
                </a:solidFill>
              </a:rPr>
              <a:t>sur</a:t>
            </a:r>
            <a:r>
              <a:rPr lang="en-US" dirty="0" smtClean="0">
                <a:solidFill>
                  <a:srgbClr val="FF0000"/>
                </a:solidFill>
              </a:rPr>
              <a:t>(i, k) = max</a:t>
            </a:r>
            <a:r>
              <a:rPr lang="en-US" baseline="-25000" dirty="0" smtClean="0">
                <a:solidFill>
                  <a:srgbClr val="FF0000"/>
                </a:solidFill>
              </a:rPr>
              <a:t> C</a:t>
            </a:r>
            <a:r>
              <a:rPr lang="en-US" baseline="-25000" dirty="0" smtClean="0">
                <a:solidFill>
                  <a:srgbClr val="FF0000"/>
                </a:solidFill>
                <a:sym typeface="Symbol"/>
              </a:rPr>
              <a:t></a:t>
            </a:r>
            <a:r>
              <a:rPr lang="en-US" baseline="-25000" dirty="0" smtClean="0">
                <a:solidFill>
                  <a:srgbClr val="FF0000"/>
                </a:solidFill>
              </a:rPr>
              <a:t>I(</a:t>
            </a:r>
            <a:r>
              <a:rPr lang="en-US" baseline="-25000" dirty="0" err="1" smtClean="0">
                <a:solidFill>
                  <a:srgbClr val="FF0000"/>
                </a:solidFill>
              </a:rPr>
              <a:t>i,k</a:t>
            </a:r>
            <a:r>
              <a:rPr lang="en-US" baseline="-25000" dirty="0" smtClean="0">
                <a:solidFill>
                  <a:srgbClr val="FF0000"/>
                </a:solidFill>
              </a:rPr>
              <a:t>) </a:t>
            </a:r>
            <a:r>
              <a:rPr lang="en-US" dirty="0" smtClean="0">
                <a:solidFill>
                  <a:srgbClr val="FF0000"/>
                </a:solidFill>
              </a:rPr>
              <a:t>d(C)</a:t>
            </a:r>
            <a:r>
              <a:rPr lang="en-US" dirty="0" smtClean="0"/>
              <a:t>, where </a:t>
            </a:r>
            <a:r>
              <a:rPr lang="en-GB" dirty="0" smtClean="0">
                <a:solidFill>
                  <a:srgbClr val="FF0000"/>
                </a:solidFill>
              </a:rPr>
              <a:t>d(C) = v(C) - x(C)</a:t>
            </a:r>
          </a:p>
          <a:p>
            <a:r>
              <a:rPr lang="en-GB" u="sng" dirty="0" smtClean="0"/>
              <a:t>Definition</a:t>
            </a:r>
            <a:r>
              <a:rPr lang="en-GB" dirty="0" smtClean="0"/>
              <a:t>: an agent</a:t>
            </a:r>
            <a:r>
              <a:rPr lang="en-GB" dirty="0" smtClean="0">
                <a:solidFill>
                  <a:srgbClr val="FF0000"/>
                </a:solidFill>
              </a:rPr>
              <a:t> i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outweighs</a:t>
            </a:r>
            <a:r>
              <a:rPr lang="en-GB" dirty="0" smtClean="0"/>
              <a:t> agent </a:t>
            </a:r>
            <a:r>
              <a:rPr lang="en-GB" dirty="0" smtClean="0">
                <a:solidFill>
                  <a:srgbClr val="FF0000"/>
                </a:solidFill>
              </a:rPr>
              <a:t>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under </a:t>
            </a:r>
            <a:r>
              <a:rPr lang="en-GB" b="1" u="sng" dirty="0" smtClean="0">
                <a:solidFill>
                  <a:srgbClr val="FF0000"/>
                </a:solidFill>
              </a:rPr>
              <a:t>x</a:t>
            </a:r>
            <a:r>
              <a:rPr lang="en-GB" dirty="0" smtClean="0"/>
              <a:t> if </a:t>
            </a:r>
            <a:r>
              <a:rPr lang="en-GB" dirty="0" err="1" smtClean="0">
                <a:solidFill>
                  <a:srgbClr val="FF0000"/>
                </a:solidFill>
              </a:rPr>
              <a:t>sur</a:t>
            </a:r>
            <a:r>
              <a:rPr lang="en-GB" dirty="0" smtClean="0">
                <a:solidFill>
                  <a:srgbClr val="FF0000"/>
                </a:solidFill>
              </a:rPr>
              <a:t>(i, k) &gt; </a:t>
            </a:r>
            <a:r>
              <a:rPr lang="en-GB" dirty="0" err="1" smtClean="0">
                <a:solidFill>
                  <a:srgbClr val="FF0000"/>
                </a:solidFill>
              </a:rPr>
              <a:t>sur</a:t>
            </a:r>
            <a:r>
              <a:rPr lang="en-GB" dirty="0" smtClean="0">
                <a:solidFill>
                  <a:srgbClr val="FF0000"/>
                </a:solidFill>
              </a:rPr>
              <a:t>(k, i)</a:t>
            </a:r>
          </a:p>
          <a:p>
            <a:r>
              <a:rPr lang="en-GB" dirty="0" smtClean="0"/>
              <a:t>If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outweighs</a:t>
            </a:r>
            <a:r>
              <a:rPr lang="en-GB" dirty="0" smtClean="0">
                <a:solidFill>
                  <a:srgbClr val="FF0000"/>
                </a:solidFill>
              </a:rPr>
              <a:t> k</a:t>
            </a:r>
            <a:r>
              <a:rPr lang="en-GB" dirty="0" smtClean="0"/>
              <a:t> under </a:t>
            </a:r>
            <a:r>
              <a:rPr lang="en-GB" b="1" u="sng" dirty="0" smtClean="0">
                <a:solidFill>
                  <a:srgbClr val="FF0000"/>
                </a:solidFill>
              </a:rPr>
              <a:t>x</a:t>
            </a:r>
            <a:r>
              <a:rPr lang="en-GB" dirty="0" smtClean="0"/>
              <a:t>, </a:t>
            </a:r>
            <a:br>
              <a:rPr lang="en-GB" dirty="0" smtClean="0"/>
            </a:b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should be able to claim some of </a:t>
            </a:r>
            <a:r>
              <a:rPr lang="en-GB" dirty="0" err="1" smtClean="0">
                <a:solidFill>
                  <a:srgbClr val="FF0000"/>
                </a:solidFill>
              </a:rPr>
              <a:t>k</a:t>
            </a:r>
            <a:r>
              <a:rPr lang="en-GB" dirty="0" err="1" smtClean="0"/>
              <a:t>’s</a:t>
            </a:r>
            <a:r>
              <a:rPr lang="en-GB" dirty="0" smtClean="0"/>
              <a:t> payoff </a:t>
            </a:r>
            <a:r>
              <a:rPr lang="en-GB" dirty="0" err="1" smtClean="0">
                <a:solidFill>
                  <a:srgbClr val="FF0000"/>
                </a:solidFill>
              </a:rPr>
              <a:t>x</a:t>
            </a:r>
            <a:r>
              <a:rPr lang="en-GB" baseline="-25000" dirty="0" err="1" smtClean="0">
                <a:solidFill>
                  <a:srgbClr val="FF0000"/>
                </a:solidFill>
              </a:rPr>
              <a:t>k</a:t>
            </a:r>
            <a:endParaRPr lang="en-GB" baseline="-25000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However, the amount he can claim is limited by </a:t>
            </a:r>
            <a:r>
              <a:rPr lang="en-GB" dirty="0" smtClean="0">
                <a:solidFill>
                  <a:schemeClr val="accent1"/>
                </a:solidFill>
              </a:rPr>
              <a:t>individual rationality</a:t>
            </a:r>
            <a:r>
              <a:rPr lang="en-GB" dirty="0" smtClean="0"/>
              <a:t>: we should have </a:t>
            </a:r>
            <a:r>
              <a:rPr lang="en-GB" dirty="0" err="1" smtClean="0">
                <a:solidFill>
                  <a:srgbClr val="FF0000"/>
                </a:solidFill>
              </a:rPr>
              <a:t>x</a:t>
            </a:r>
            <a:r>
              <a:rPr lang="en-GB" baseline="-25000" dirty="0" err="1" smtClean="0">
                <a:solidFill>
                  <a:srgbClr val="FF0000"/>
                </a:solidFill>
              </a:rPr>
              <a:t>k</a:t>
            </a:r>
            <a:r>
              <a:rPr lang="en-GB" dirty="0" smtClean="0">
                <a:solidFill>
                  <a:srgbClr val="FF0000"/>
                </a:solidFill>
              </a:rPr>
              <a:t> ≥ v({k})</a:t>
            </a:r>
          </a:p>
          <a:p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Kernel (2/2)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u="sng" dirty="0" smtClean="0"/>
              <a:t>Definition</a:t>
            </a:r>
            <a:r>
              <a:rPr lang="en-GB" dirty="0" smtClean="0"/>
              <a:t>: two agents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FF0000"/>
                </a:solidFill>
              </a:rPr>
              <a:t>k</a:t>
            </a:r>
            <a:r>
              <a:rPr lang="en-GB" dirty="0" smtClean="0"/>
              <a:t> are in </a:t>
            </a:r>
            <a:r>
              <a:rPr lang="en-GB" dirty="0" smtClean="0">
                <a:solidFill>
                  <a:schemeClr val="accent1"/>
                </a:solidFill>
              </a:rPr>
              <a:t>equilibrium</a:t>
            </a:r>
            <a:r>
              <a:rPr lang="en-GB" dirty="0" smtClean="0"/>
              <a:t> with respect to the imputation </a:t>
            </a:r>
            <a:r>
              <a:rPr lang="en-GB" b="1" u="sng" dirty="0" smtClean="0">
                <a:solidFill>
                  <a:srgbClr val="FF0000"/>
                </a:solidFill>
              </a:rPr>
              <a:t>x</a:t>
            </a:r>
            <a:br>
              <a:rPr lang="en-GB" b="1" u="sng" dirty="0" smtClean="0">
                <a:solidFill>
                  <a:srgbClr val="FF0000"/>
                </a:solidFill>
              </a:rPr>
            </a:br>
            <a:r>
              <a:rPr lang="en-GB" dirty="0" smtClean="0"/>
              <a:t>if one of the following holds:</a:t>
            </a:r>
          </a:p>
          <a:p>
            <a:pPr lvl="1"/>
            <a:r>
              <a:rPr lang="en-GB" dirty="0" err="1" smtClean="0">
                <a:solidFill>
                  <a:srgbClr val="FF0000"/>
                </a:solidFill>
              </a:rPr>
              <a:t>sur</a:t>
            </a:r>
            <a:r>
              <a:rPr lang="en-GB" dirty="0" smtClean="0">
                <a:solidFill>
                  <a:srgbClr val="FF0000"/>
                </a:solidFill>
              </a:rPr>
              <a:t>(i, k) = </a:t>
            </a:r>
            <a:r>
              <a:rPr lang="en-GB" dirty="0" err="1" smtClean="0">
                <a:solidFill>
                  <a:srgbClr val="FF0000"/>
                </a:solidFill>
              </a:rPr>
              <a:t>sur</a:t>
            </a:r>
            <a:r>
              <a:rPr lang="en-GB" dirty="0" smtClean="0">
                <a:solidFill>
                  <a:srgbClr val="FF0000"/>
                </a:solidFill>
              </a:rPr>
              <a:t>(k, i)</a:t>
            </a:r>
          </a:p>
          <a:p>
            <a:pPr lvl="1"/>
            <a:r>
              <a:rPr lang="en-GB" dirty="0" err="1" smtClean="0">
                <a:solidFill>
                  <a:srgbClr val="FF0000"/>
                </a:solidFill>
              </a:rPr>
              <a:t>sur</a:t>
            </a:r>
            <a:r>
              <a:rPr lang="en-GB" dirty="0" smtClean="0">
                <a:solidFill>
                  <a:srgbClr val="FF0000"/>
                </a:solidFill>
              </a:rPr>
              <a:t>(i, k) &gt; </a:t>
            </a:r>
            <a:r>
              <a:rPr lang="en-GB" dirty="0" err="1" smtClean="0">
                <a:solidFill>
                  <a:srgbClr val="FF0000"/>
                </a:solidFill>
              </a:rPr>
              <a:t>sur</a:t>
            </a:r>
            <a:r>
              <a:rPr lang="en-GB" dirty="0" smtClean="0">
                <a:solidFill>
                  <a:srgbClr val="FF0000"/>
                </a:solidFill>
              </a:rPr>
              <a:t>(k, i)</a:t>
            </a:r>
            <a:r>
              <a:rPr lang="en-GB" dirty="0" smtClean="0"/>
              <a:t> and </a:t>
            </a:r>
            <a:r>
              <a:rPr lang="en-GB" dirty="0" err="1" smtClean="0">
                <a:solidFill>
                  <a:srgbClr val="FF0000"/>
                </a:solidFill>
              </a:rPr>
              <a:t>x</a:t>
            </a:r>
            <a:r>
              <a:rPr lang="en-GB" baseline="-25000" dirty="0" err="1" smtClean="0">
                <a:solidFill>
                  <a:srgbClr val="FF0000"/>
                </a:solidFill>
              </a:rPr>
              <a:t>k</a:t>
            </a:r>
            <a:r>
              <a:rPr lang="en-GB" dirty="0" smtClean="0">
                <a:solidFill>
                  <a:srgbClr val="FF0000"/>
                </a:solidFill>
              </a:rPr>
              <a:t> = v({k})</a:t>
            </a:r>
          </a:p>
          <a:p>
            <a:pPr lvl="1"/>
            <a:r>
              <a:rPr lang="en-GB" dirty="0" err="1" smtClean="0">
                <a:solidFill>
                  <a:srgbClr val="FF0000"/>
                </a:solidFill>
              </a:rPr>
              <a:t>sur</a:t>
            </a:r>
            <a:r>
              <a:rPr lang="en-GB" dirty="0" smtClean="0">
                <a:solidFill>
                  <a:srgbClr val="FF0000"/>
                </a:solidFill>
              </a:rPr>
              <a:t>(i, k) &lt; </a:t>
            </a:r>
            <a:r>
              <a:rPr lang="en-GB" dirty="0" err="1" smtClean="0">
                <a:solidFill>
                  <a:srgbClr val="FF0000"/>
                </a:solidFill>
              </a:rPr>
              <a:t>sur</a:t>
            </a:r>
            <a:r>
              <a:rPr lang="en-GB" dirty="0" smtClean="0">
                <a:solidFill>
                  <a:srgbClr val="FF0000"/>
                </a:solidFill>
              </a:rPr>
              <a:t>(k, i)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FF0000"/>
                </a:solidFill>
              </a:rPr>
              <a:t>x</a:t>
            </a:r>
            <a:r>
              <a:rPr lang="en-GB" baseline="-25000" dirty="0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= v({i})</a:t>
            </a:r>
          </a:p>
          <a:p>
            <a:r>
              <a:rPr lang="en-GB" dirty="0" smtClean="0"/>
              <a:t>Definition: an imputation </a:t>
            </a:r>
            <a:r>
              <a:rPr lang="en-GB" b="1" u="sng" dirty="0" smtClean="0">
                <a:solidFill>
                  <a:srgbClr val="FF0000"/>
                </a:solidFill>
              </a:rPr>
              <a:t>x</a:t>
            </a:r>
            <a:r>
              <a:rPr lang="en-GB" dirty="0" smtClean="0"/>
              <a:t> is in the </a:t>
            </a:r>
            <a:r>
              <a:rPr lang="en-GB" dirty="0" smtClean="0">
                <a:solidFill>
                  <a:schemeClr val="accent1"/>
                </a:solidFill>
              </a:rPr>
              <a:t>kernel</a:t>
            </a:r>
            <a:r>
              <a:rPr lang="en-GB" dirty="0" smtClean="0"/>
              <a:t> if any two agents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FF0000"/>
                </a:solidFill>
              </a:rPr>
              <a:t>k</a:t>
            </a:r>
            <a:r>
              <a:rPr lang="en-GB" dirty="0" smtClean="0"/>
              <a:t> are in equilibrium wrt </a:t>
            </a:r>
            <a:r>
              <a:rPr lang="en-GB" b="1" u="sng" dirty="0" smtClean="0">
                <a:solidFill>
                  <a:srgbClr val="FF0000"/>
                </a:solidFill>
              </a:rPr>
              <a:t>x</a:t>
            </a:r>
          </a:p>
          <a:p>
            <a:pPr>
              <a:buNone/>
            </a:pPr>
            <a:r>
              <a:rPr lang="en-GB" dirty="0" smtClean="0"/>
              <a:t>       nucleolus </a:t>
            </a:r>
            <a:r>
              <a:rPr lang="en-GB" dirty="0" smtClean="0">
                <a:ea typeface="Cambria Math"/>
              </a:rPr>
              <a:t>⊆ kernel ⊆ bargaining set 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Stability vs. Fairness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en-GB" dirty="0" smtClean="0"/>
              <a:t>Outcomes in the core may be </a:t>
            </a:r>
            <a:r>
              <a:rPr lang="en-GB" dirty="0" smtClean="0">
                <a:solidFill>
                  <a:schemeClr val="accent1"/>
                </a:solidFill>
              </a:rPr>
              <a:t>unfair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G = (N, v)</a:t>
            </a:r>
            <a:endParaRPr lang="en-GB" dirty="0" smtClean="0"/>
          </a:p>
          <a:p>
            <a:pPr lvl="1"/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N = {1, 2}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v(Ø) = 0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v({1}) = v({2}) = 5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v({1, 2}) = 20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(15, 5) </a:t>
            </a:r>
            <a:r>
              <a:rPr lang="en-GB" dirty="0" smtClean="0"/>
              <a:t>is in the core: </a:t>
            </a:r>
          </a:p>
          <a:p>
            <a:pPr lvl="1"/>
            <a:r>
              <a:rPr lang="en-GB" dirty="0" smtClean="0"/>
              <a:t>player </a:t>
            </a:r>
            <a:r>
              <a:rPr lang="en-GB" dirty="0" smtClean="0">
                <a:solidFill>
                  <a:srgbClr val="FF0000"/>
                </a:solidFill>
              </a:rPr>
              <a:t>2</a:t>
            </a:r>
            <a:r>
              <a:rPr lang="en-GB" dirty="0" smtClean="0"/>
              <a:t> cannot benefit by deviating</a:t>
            </a:r>
          </a:p>
          <a:p>
            <a:r>
              <a:rPr lang="en-GB" dirty="0" smtClean="0"/>
              <a:t>However, this is unfair since </a:t>
            </a:r>
            <a:r>
              <a:rPr lang="en-GB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FF0000"/>
                </a:solidFill>
              </a:rPr>
              <a:t>2</a:t>
            </a:r>
            <a:r>
              <a:rPr lang="en-GB" dirty="0" smtClean="0"/>
              <a:t> are </a:t>
            </a:r>
            <a:r>
              <a:rPr lang="en-GB" dirty="0" smtClean="0">
                <a:solidFill>
                  <a:schemeClr val="accent1"/>
                </a:solidFill>
              </a:rPr>
              <a:t>symmetric</a:t>
            </a:r>
          </a:p>
          <a:p>
            <a:r>
              <a:rPr lang="en-GB" dirty="0" smtClean="0"/>
              <a:t>How do we divide payoffs in a fair way?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Marginal Contribution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5069160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A fair payment scheme would reward each agent according to his </a:t>
            </a:r>
            <a:r>
              <a:rPr lang="en-GB" dirty="0" smtClean="0">
                <a:solidFill>
                  <a:schemeClr val="accent1"/>
                </a:solidFill>
              </a:rPr>
              <a:t>contribution</a:t>
            </a:r>
          </a:p>
          <a:p>
            <a:r>
              <a:rPr lang="en-GB" dirty="0" smtClean="0"/>
              <a:t>First attempt: given a game </a:t>
            </a:r>
            <a:r>
              <a:rPr lang="en-GB" dirty="0" smtClean="0">
                <a:solidFill>
                  <a:srgbClr val="FF0000"/>
                </a:solidFill>
              </a:rPr>
              <a:t>G = (N, v)</a:t>
            </a:r>
            <a:r>
              <a:rPr lang="en-GB" dirty="0" smtClean="0"/>
              <a:t>, </a:t>
            </a:r>
            <a:br>
              <a:rPr lang="en-GB" dirty="0" smtClean="0"/>
            </a:br>
            <a:r>
              <a:rPr lang="en-GB" dirty="0" smtClean="0"/>
              <a:t>set </a:t>
            </a:r>
            <a:r>
              <a:rPr lang="en-GB" dirty="0" smtClean="0">
                <a:solidFill>
                  <a:srgbClr val="FF0000"/>
                </a:solidFill>
              </a:rPr>
              <a:t>x</a:t>
            </a:r>
            <a:r>
              <a:rPr lang="en-GB" baseline="-25000" dirty="0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= v({1, ..., i-1,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}) - v({1, ..., i-1})</a:t>
            </a:r>
          </a:p>
          <a:p>
            <a:pPr lvl="1"/>
            <a:r>
              <a:rPr lang="en-GB" dirty="0" smtClean="0"/>
              <a:t>payoff to each player = his </a:t>
            </a:r>
            <a:r>
              <a:rPr lang="en-GB" dirty="0" smtClean="0">
                <a:solidFill>
                  <a:schemeClr val="accent1"/>
                </a:solidFill>
              </a:rPr>
              <a:t>marginal contribution to the coalition of his predecessors </a:t>
            </a:r>
          </a:p>
          <a:p>
            <a:r>
              <a:rPr lang="en-GB" dirty="0" smtClean="0"/>
              <a:t>We have </a:t>
            </a:r>
            <a:r>
              <a:rPr lang="en-GB" dirty="0" smtClean="0">
                <a:solidFill>
                  <a:srgbClr val="FF0000"/>
                </a:solidFill>
              </a:rPr>
              <a:t>x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 + ... + </a:t>
            </a:r>
            <a:r>
              <a:rPr lang="en-GB" dirty="0" err="1" smtClean="0">
                <a:solidFill>
                  <a:srgbClr val="FF0000"/>
                </a:solidFill>
              </a:rPr>
              <a:t>x</a:t>
            </a:r>
            <a:r>
              <a:rPr lang="en-GB" baseline="-25000" dirty="0" err="1" smtClean="0">
                <a:solidFill>
                  <a:srgbClr val="FF0000"/>
                </a:solidFill>
              </a:rPr>
              <a:t>n</a:t>
            </a:r>
            <a:r>
              <a:rPr lang="en-GB" dirty="0" smtClean="0">
                <a:solidFill>
                  <a:srgbClr val="FF0000"/>
                </a:solidFill>
              </a:rPr>
              <a:t> = v(N)</a:t>
            </a:r>
          </a:p>
          <a:p>
            <a:pPr lvl="1"/>
            <a:r>
              <a:rPr lang="en-GB" b="1" u="sng" dirty="0" smtClean="0">
                <a:solidFill>
                  <a:srgbClr val="FF0000"/>
                </a:solidFill>
              </a:rPr>
              <a:t>x</a:t>
            </a:r>
            <a:r>
              <a:rPr lang="en-GB" dirty="0" smtClean="0"/>
              <a:t> is a payoff vector</a:t>
            </a:r>
          </a:p>
          <a:p>
            <a:r>
              <a:rPr lang="en-GB" dirty="0" smtClean="0"/>
              <a:t>However, payoff to each player depends on the order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G = (N, v)</a:t>
            </a:r>
            <a:endParaRPr lang="en-GB" dirty="0" smtClean="0"/>
          </a:p>
          <a:p>
            <a:pPr lvl="1"/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N = {1, 2}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v(Ø) = 0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v({1}) = v({2}) = 5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v({1, 2}) = 20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x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 = v(1) - v(Ø) = 5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x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 = v({1, 2}) - v({1}) = 15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A Point of Reference: </a:t>
            </a:r>
            <a:b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</a:br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Non-Cooperative Games</a:t>
            </a:r>
            <a:endParaRPr lang="en-US" sz="35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You are probably all familiar with </a:t>
            </a:r>
            <a:br>
              <a:rPr lang="en-GB" dirty="0" smtClean="0"/>
            </a:br>
            <a:r>
              <a:rPr lang="en-GB" dirty="0" smtClean="0"/>
              <a:t>   non-cooperative games...</a:t>
            </a:r>
          </a:p>
          <a:p>
            <a:r>
              <a:rPr lang="en-GB" dirty="0" smtClean="0"/>
              <a:t>A non-cooperative game is defined by</a:t>
            </a:r>
          </a:p>
          <a:p>
            <a:pPr lvl="1"/>
            <a:r>
              <a:rPr lang="en-GB" sz="3000" dirty="0" smtClean="0"/>
              <a:t>a</a:t>
            </a:r>
            <a:r>
              <a:rPr lang="en-GB" sz="3000" dirty="0" smtClean="0">
                <a:solidFill>
                  <a:schemeClr val="accent1"/>
                </a:solidFill>
              </a:rPr>
              <a:t> set of agents</a:t>
            </a:r>
            <a:r>
              <a:rPr lang="en-GB" sz="3000" dirty="0" smtClean="0"/>
              <a:t> (players) </a:t>
            </a:r>
            <a:r>
              <a:rPr lang="en-GB" sz="3000" dirty="0" smtClean="0">
                <a:solidFill>
                  <a:srgbClr val="FF0000"/>
                </a:solidFill>
              </a:rPr>
              <a:t>N = {1, ...., n}</a:t>
            </a:r>
          </a:p>
          <a:p>
            <a:pPr lvl="1"/>
            <a:r>
              <a:rPr lang="en-GB" sz="3000" dirty="0" smtClean="0"/>
              <a:t>for each agent</a:t>
            </a:r>
            <a:r>
              <a:rPr lang="en-GB" sz="3000" dirty="0" smtClean="0">
                <a:solidFill>
                  <a:srgbClr val="FF0000"/>
                </a:solidFill>
              </a:rPr>
              <a:t> </a:t>
            </a:r>
            <a:r>
              <a:rPr lang="en-GB" sz="3000" dirty="0" err="1" smtClean="0">
                <a:solidFill>
                  <a:srgbClr val="FF0000"/>
                </a:solidFill>
              </a:rPr>
              <a:t>i</a:t>
            </a:r>
            <a:r>
              <a:rPr lang="en-GB" sz="3000" dirty="0" smtClean="0">
                <a:solidFill>
                  <a:srgbClr val="FF0000"/>
                </a:solidFill>
              </a:rPr>
              <a:t> </a:t>
            </a:r>
            <a:r>
              <a:rPr lang="en-GB" sz="3000" dirty="0" smtClean="0">
                <a:solidFill>
                  <a:srgbClr val="FF0000"/>
                </a:solidFill>
                <a:sym typeface="Symbol"/>
              </a:rPr>
              <a:t> N</a:t>
            </a:r>
            <a:r>
              <a:rPr lang="en-GB" sz="3000" dirty="0" smtClean="0">
                <a:sym typeface="Symbol"/>
              </a:rPr>
              <a:t>, a set of </a:t>
            </a:r>
            <a:r>
              <a:rPr lang="en-GB" sz="3000" dirty="0" smtClean="0">
                <a:solidFill>
                  <a:schemeClr val="accent1"/>
                </a:solidFill>
                <a:sym typeface="Symbol"/>
              </a:rPr>
              <a:t>actions</a:t>
            </a:r>
            <a:r>
              <a:rPr lang="en-GB" sz="3000" dirty="0" smtClean="0">
                <a:sym typeface="Symbol"/>
              </a:rPr>
              <a:t> </a:t>
            </a:r>
            <a:r>
              <a:rPr lang="en-GB" sz="3000" dirty="0" smtClean="0">
                <a:solidFill>
                  <a:srgbClr val="FF0000"/>
                </a:solidFill>
                <a:sym typeface="Symbol"/>
              </a:rPr>
              <a:t>S</a:t>
            </a:r>
            <a:r>
              <a:rPr lang="en-GB" sz="3000" baseline="-25000" dirty="0" smtClean="0">
                <a:solidFill>
                  <a:srgbClr val="FF0000"/>
                </a:solidFill>
                <a:sym typeface="Symbol"/>
              </a:rPr>
              <a:t>i</a:t>
            </a:r>
          </a:p>
          <a:p>
            <a:pPr lvl="1"/>
            <a:r>
              <a:rPr lang="en-GB" sz="3000" dirty="0" smtClean="0">
                <a:sym typeface="Symbol"/>
              </a:rPr>
              <a:t>for each agent </a:t>
            </a:r>
            <a:r>
              <a:rPr lang="en-GB" sz="3000" dirty="0" err="1" smtClean="0">
                <a:solidFill>
                  <a:srgbClr val="FF0000"/>
                </a:solidFill>
                <a:sym typeface="Symbol"/>
              </a:rPr>
              <a:t>i</a:t>
            </a:r>
            <a:r>
              <a:rPr lang="en-GB" sz="3000" dirty="0" smtClean="0">
                <a:solidFill>
                  <a:srgbClr val="FF0000"/>
                </a:solidFill>
                <a:sym typeface="Symbol"/>
              </a:rPr>
              <a:t>  N</a:t>
            </a:r>
            <a:r>
              <a:rPr lang="en-GB" sz="3000" dirty="0" smtClean="0">
                <a:sym typeface="Symbol"/>
              </a:rPr>
              <a:t>, a </a:t>
            </a:r>
            <a:r>
              <a:rPr lang="en-GB" sz="3000" dirty="0" smtClean="0">
                <a:solidFill>
                  <a:schemeClr val="accent1"/>
                </a:solidFill>
                <a:sym typeface="Symbol"/>
              </a:rPr>
              <a:t>utility function</a:t>
            </a:r>
            <a:r>
              <a:rPr lang="en-GB" sz="3000" dirty="0" smtClean="0">
                <a:sym typeface="Symbol"/>
              </a:rPr>
              <a:t> </a:t>
            </a:r>
            <a:r>
              <a:rPr lang="en-GB" sz="3000" dirty="0" err="1" smtClean="0">
                <a:solidFill>
                  <a:srgbClr val="FF0000"/>
                </a:solidFill>
                <a:sym typeface="Symbol"/>
              </a:rPr>
              <a:t>u</a:t>
            </a:r>
            <a:r>
              <a:rPr lang="en-GB" sz="3000" baseline="-25000" dirty="0" err="1" smtClean="0">
                <a:solidFill>
                  <a:srgbClr val="FF0000"/>
                </a:solidFill>
                <a:sym typeface="Symbol"/>
              </a:rPr>
              <a:t>i</a:t>
            </a:r>
            <a:r>
              <a:rPr lang="en-GB" sz="3000" baseline="-25000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GB" sz="3000" dirty="0" smtClean="0">
                <a:sym typeface="Symbol"/>
              </a:rPr>
              <a:t>, </a:t>
            </a:r>
            <a:br>
              <a:rPr lang="en-GB" sz="3000" dirty="0" smtClean="0">
                <a:sym typeface="Symbol"/>
              </a:rPr>
            </a:br>
            <a:r>
              <a:rPr lang="en-GB" sz="3000" dirty="0" smtClean="0">
                <a:sym typeface="Symbol"/>
              </a:rPr>
              <a:t>               </a:t>
            </a:r>
            <a:r>
              <a:rPr lang="en-GB" sz="3000" dirty="0" err="1" smtClean="0">
                <a:solidFill>
                  <a:srgbClr val="FF0000"/>
                </a:solidFill>
                <a:sym typeface="Symbol"/>
              </a:rPr>
              <a:t>u</a:t>
            </a:r>
            <a:r>
              <a:rPr lang="en-GB" sz="3000" baseline="-25000" dirty="0" err="1" smtClean="0">
                <a:solidFill>
                  <a:srgbClr val="FF0000"/>
                </a:solidFill>
                <a:sym typeface="Symbol"/>
              </a:rPr>
              <a:t>i</a:t>
            </a:r>
            <a:r>
              <a:rPr lang="en-GB" sz="3000" dirty="0" smtClean="0">
                <a:solidFill>
                  <a:srgbClr val="FF0000"/>
                </a:solidFill>
                <a:sym typeface="Symbol"/>
              </a:rPr>
              <a:t>: S</a:t>
            </a:r>
            <a:r>
              <a:rPr lang="en-GB" sz="3000" baseline="-25000" dirty="0" smtClean="0">
                <a:solidFill>
                  <a:srgbClr val="FF0000"/>
                </a:solidFill>
                <a:sym typeface="Symbol"/>
              </a:rPr>
              <a:t>1</a:t>
            </a:r>
            <a:r>
              <a:rPr lang="en-GB" sz="3000" dirty="0" smtClean="0">
                <a:solidFill>
                  <a:srgbClr val="FF0000"/>
                </a:solidFill>
                <a:sym typeface="Symbol"/>
              </a:rPr>
              <a:t> x .... x </a:t>
            </a:r>
            <a:r>
              <a:rPr lang="en-GB" sz="3000" dirty="0" err="1" smtClean="0">
                <a:solidFill>
                  <a:srgbClr val="FF0000"/>
                </a:solidFill>
                <a:sym typeface="Symbol"/>
              </a:rPr>
              <a:t>S</a:t>
            </a:r>
            <a:r>
              <a:rPr lang="en-GB" sz="3000" baseline="-25000" dirty="0" err="1" smtClean="0">
                <a:solidFill>
                  <a:srgbClr val="FF0000"/>
                </a:solidFill>
                <a:sym typeface="Symbol"/>
              </a:rPr>
              <a:t>n</a:t>
            </a:r>
            <a:r>
              <a:rPr lang="en-GB" sz="3000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GB" sz="3000" dirty="0" smtClean="0">
                <a:solidFill>
                  <a:srgbClr val="FF0000"/>
                </a:solidFill>
                <a:latin typeface="Cambria Math"/>
                <a:ea typeface="Cambria Math"/>
                <a:sym typeface="Symbol"/>
              </a:rPr>
              <a:t>→</a:t>
            </a:r>
            <a:r>
              <a:rPr lang="en-GB" sz="3000" dirty="0" smtClean="0">
                <a:solidFill>
                  <a:srgbClr val="FF0000"/>
                </a:solidFill>
                <a:sym typeface="Symbol"/>
              </a:rPr>
              <a:t> R</a:t>
            </a:r>
          </a:p>
          <a:p>
            <a:r>
              <a:rPr lang="en-GB" dirty="0" smtClean="0">
                <a:sym typeface="Symbol"/>
              </a:rPr>
              <a:t>Observe that an agent’s utility depends not just on her action, but on </a:t>
            </a:r>
            <a:r>
              <a:rPr lang="en-GB" dirty="0" smtClean="0">
                <a:solidFill>
                  <a:schemeClr val="accent1"/>
                </a:solidFill>
                <a:sym typeface="Symbol"/>
              </a:rPr>
              <a:t>actions of other agents</a:t>
            </a:r>
          </a:p>
          <a:p>
            <a:pPr lvl="1"/>
            <a:r>
              <a:rPr lang="en-GB" dirty="0" smtClean="0">
                <a:sym typeface="Symbol"/>
              </a:rPr>
              <a:t>thus, for </a:t>
            </a:r>
            <a:r>
              <a:rPr lang="en-GB" dirty="0" err="1" smtClean="0">
                <a:solidFill>
                  <a:srgbClr val="FF0000"/>
                </a:solidFill>
                <a:sym typeface="Symbol"/>
              </a:rPr>
              <a:t>i</a:t>
            </a:r>
            <a:r>
              <a:rPr lang="en-GB" dirty="0" smtClean="0">
                <a:sym typeface="Symbol"/>
              </a:rPr>
              <a:t> finding the best action involves </a:t>
            </a:r>
            <a:r>
              <a:rPr lang="en-GB" dirty="0" smtClean="0">
                <a:solidFill>
                  <a:schemeClr val="accent1"/>
                </a:solidFill>
                <a:sym typeface="Symbol"/>
              </a:rPr>
              <a:t>deliberating</a:t>
            </a:r>
            <a:r>
              <a:rPr lang="en-GB" dirty="0" smtClean="0">
                <a:sym typeface="Symbol"/>
              </a:rPr>
              <a:t> about what other will do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Average Marginal Contribution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en-GB" u="sng" dirty="0" smtClean="0"/>
              <a:t>Idea</a:t>
            </a:r>
            <a:r>
              <a:rPr lang="en-GB" dirty="0" smtClean="0"/>
              <a:t>: to remove the dependence on ordering, can </a:t>
            </a:r>
            <a:r>
              <a:rPr lang="en-GB" dirty="0" smtClean="0">
                <a:solidFill>
                  <a:schemeClr val="accent1"/>
                </a:solidFill>
              </a:rPr>
              <a:t>average</a:t>
            </a:r>
            <a:r>
              <a:rPr lang="en-GB" dirty="0" smtClean="0"/>
              <a:t> over all possible orderings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G = (N, v)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N = {1, 2}, v(Ø) = 0, v({1}) = v({2}) = 5, v({1, 2}) = 20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2</a:t>
            </a:r>
            <a:r>
              <a:rPr lang="en-GB" dirty="0" smtClean="0"/>
              <a:t>: </a:t>
            </a:r>
            <a:r>
              <a:rPr lang="en-GB" dirty="0" smtClean="0">
                <a:solidFill>
                  <a:srgbClr val="FF0000"/>
                </a:solidFill>
              </a:rPr>
              <a:t>x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 = v(1) - v(Ø) = 5, </a:t>
            </a:r>
            <a:r>
              <a:rPr lang="en-GB" dirty="0" smtClean="0">
                <a:solidFill>
                  <a:schemeClr val="accent1"/>
                </a:solidFill>
              </a:rPr>
              <a:t>x</a:t>
            </a:r>
            <a:r>
              <a:rPr lang="en-GB" baseline="-25000" dirty="0" smtClean="0">
                <a:solidFill>
                  <a:schemeClr val="accent1"/>
                </a:solidFill>
              </a:rPr>
              <a:t>2</a:t>
            </a:r>
            <a:r>
              <a:rPr lang="en-GB" dirty="0" smtClean="0"/>
              <a:t> = v({1, 2}) - v({1}) = 15</a:t>
            </a:r>
            <a:endParaRPr lang="en-US" dirty="0" smtClean="0"/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2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: </a:t>
            </a:r>
            <a:r>
              <a:rPr lang="en-GB" dirty="0" smtClean="0">
                <a:solidFill>
                  <a:schemeClr val="accent1"/>
                </a:solidFill>
              </a:rPr>
              <a:t>y</a:t>
            </a:r>
            <a:r>
              <a:rPr lang="en-GB" baseline="-25000" dirty="0" smtClean="0">
                <a:solidFill>
                  <a:schemeClr val="accent1"/>
                </a:solidFill>
              </a:rPr>
              <a:t>2</a:t>
            </a:r>
            <a:r>
              <a:rPr lang="en-GB" dirty="0" smtClean="0"/>
              <a:t> = v(2) - v(Ø) = 5, </a:t>
            </a:r>
            <a:r>
              <a:rPr lang="en-GB" dirty="0" smtClean="0">
                <a:solidFill>
                  <a:srgbClr val="FF0000"/>
                </a:solidFill>
              </a:rPr>
              <a:t>y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 = v({1, 2}) - v({2}) = 15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z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 = (x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 + y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)/2 = 10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z</a:t>
            </a:r>
            <a:r>
              <a:rPr lang="en-GB" baseline="-25000" dirty="0" smtClean="0">
                <a:solidFill>
                  <a:schemeClr val="accent1"/>
                </a:solidFill>
              </a:rPr>
              <a:t>2</a:t>
            </a:r>
            <a:r>
              <a:rPr lang="en-GB" dirty="0" smtClean="0">
                <a:solidFill>
                  <a:schemeClr val="accent1"/>
                </a:solidFill>
              </a:rPr>
              <a:t> = (x</a:t>
            </a:r>
            <a:r>
              <a:rPr lang="en-GB" baseline="-25000" dirty="0" smtClean="0">
                <a:solidFill>
                  <a:schemeClr val="accent1"/>
                </a:solidFill>
              </a:rPr>
              <a:t>2</a:t>
            </a:r>
            <a:r>
              <a:rPr lang="en-GB" dirty="0" smtClean="0">
                <a:solidFill>
                  <a:schemeClr val="accent1"/>
                </a:solidFill>
              </a:rPr>
              <a:t> + y</a:t>
            </a:r>
            <a:r>
              <a:rPr lang="en-GB" baseline="-25000" dirty="0" smtClean="0">
                <a:solidFill>
                  <a:schemeClr val="accent1"/>
                </a:solidFill>
              </a:rPr>
              <a:t>2</a:t>
            </a:r>
            <a:r>
              <a:rPr lang="en-GB" dirty="0" smtClean="0">
                <a:solidFill>
                  <a:schemeClr val="accent1"/>
                </a:solidFill>
              </a:rPr>
              <a:t>)/2 = 10 </a:t>
            </a:r>
          </a:p>
          <a:p>
            <a:pPr lvl="1"/>
            <a:r>
              <a:rPr lang="en-GB" dirty="0" smtClean="0"/>
              <a:t>the resulting outcome is fair!</a:t>
            </a:r>
          </a:p>
          <a:p>
            <a:r>
              <a:rPr lang="en-GB" dirty="0" smtClean="0"/>
              <a:t>Can we generalize this idea? 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Shapley Value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661248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Reminder: a </a:t>
            </a:r>
            <a:r>
              <a:rPr lang="en-GB" dirty="0" smtClean="0">
                <a:solidFill>
                  <a:schemeClr val="accent1"/>
                </a:solidFill>
              </a:rPr>
              <a:t>permutation</a:t>
            </a:r>
            <a:r>
              <a:rPr lang="en-GB" dirty="0" smtClean="0"/>
              <a:t> of </a:t>
            </a:r>
            <a:r>
              <a:rPr lang="en-GB" dirty="0" smtClean="0">
                <a:solidFill>
                  <a:srgbClr val="FF0000"/>
                </a:solidFill>
              </a:rPr>
              <a:t>{1,..., n}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is a one-to-one mapping from </a:t>
            </a:r>
            <a:r>
              <a:rPr lang="en-GB" dirty="0" smtClean="0">
                <a:solidFill>
                  <a:srgbClr val="FF0000"/>
                </a:solidFill>
              </a:rPr>
              <a:t>{1,..., n}</a:t>
            </a:r>
            <a:r>
              <a:rPr lang="en-GB" dirty="0" smtClean="0"/>
              <a:t> to itself</a:t>
            </a:r>
          </a:p>
          <a:p>
            <a:pPr lvl="1"/>
            <a:r>
              <a:rPr lang="en-GB" dirty="0" smtClean="0"/>
              <a:t>let </a:t>
            </a:r>
            <a:r>
              <a:rPr lang="en-GB" dirty="0" smtClean="0">
                <a:solidFill>
                  <a:srgbClr val="FF0000"/>
                </a:solidFill>
              </a:rPr>
              <a:t>P(N)</a:t>
            </a:r>
            <a:r>
              <a:rPr lang="en-GB" dirty="0" smtClean="0"/>
              <a:t> denote the set of all permutations of </a:t>
            </a:r>
            <a:r>
              <a:rPr lang="en-GB" dirty="0" smtClean="0">
                <a:solidFill>
                  <a:srgbClr val="FF0000"/>
                </a:solidFill>
              </a:rPr>
              <a:t>N</a:t>
            </a:r>
          </a:p>
          <a:p>
            <a:r>
              <a:rPr lang="en-GB" dirty="0" smtClean="0"/>
              <a:t>Let </a:t>
            </a:r>
            <a:r>
              <a:rPr lang="en-GB" dirty="0" smtClean="0">
                <a:solidFill>
                  <a:srgbClr val="FF0000"/>
                </a:solidFill>
              </a:rPr>
              <a:t>S</a:t>
            </a:r>
            <a:r>
              <a:rPr lang="en-GB" baseline="-25000" dirty="0" smtClean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) </a:t>
            </a:r>
            <a:r>
              <a:rPr lang="en-GB" dirty="0" smtClean="0"/>
              <a:t>denote the set of predecessors of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in </a:t>
            </a:r>
            <a:r>
              <a:rPr lang="en-GB" dirty="0" err="1" smtClean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GB" dirty="0" err="1" smtClean="0">
                <a:solidFill>
                  <a:srgbClr val="FF0000"/>
                </a:solidFill>
                <a:latin typeface="Symbol" pitchFamily="18" charset="2"/>
                <a:sym typeface="Symbol"/>
              </a:rPr>
              <a:t></a:t>
            </a:r>
            <a:r>
              <a:rPr lang="en-GB" dirty="0" err="1" smtClean="0">
                <a:solidFill>
                  <a:srgbClr val="FF0000"/>
                </a:solidFill>
              </a:rPr>
              <a:t>P</a:t>
            </a:r>
            <a:r>
              <a:rPr lang="en-GB" dirty="0" smtClean="0">
                <a:solidFill>
                  <a:srgbClr val="FF0000"/>
                </a:solidFill>
              </a:rPr>
              <a:t>(N)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For</a:t>
            </a:r>
            <a:r>
              <a:rPr lang="en-GB" dirty="0" smtClean="0">
                <a:solidFill>
                  <a:srgbClr val="FF0000"/>
                </a:solidFill>
              </a:rPr>
              <a:t> C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⊆</a:t>
            </a:r>
            <a:r>
              <a:rPr lang="en-GB" dirty="0" smtClean="0">
                <a:solidFill>
                  <a:srgbClr val="FF0000"/>
                </a:solidFill>
              </a:rPr>
              <a:t>N, </a:t>
            </a:r>
            <a:r>
              <a:rPr lang="en-GB" dirty="0" smtClean="0"/>
              <a:t>let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(C) = v(C U {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}) - v(C)</a:t>
            </a:r>
            <a:endParaRPr lang="en-GB" dirty="0" smtClean="0">
              <a:latin typeface="Symbol" pitchFamily="18" charset="2"/>
            </a:endParaRPr>
          </a:p>
          <a:p>
            <a:r>
              <a:rPr lang="en-GB" u="sng" dirty="0" smtClean="0"/>
              <a:t>Definition</a:t>
            </a:r>
            <a:r>
              <a:rPr lang="en-GB" dirty="0" smtClean="0"/>
              <a:t>: the </a:t>
            </a:r>
            <a:r>
              <a:rPr lang="en-GB" dirty="0" smtClean="0">
                <a:solidFill>
                  <a:schemeClr val="accent1"/>
                </a:solidFill>
              </a:rPr>
              <a:t>Shapley value</a:t>
            </a:r>
            <a:r>
              <a:rPr lang="en-GB" dirty="0" smtClean="0"/>
              <a:t> of player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in a game </a:t>
            </a:r>
            <a:r>
              <a:rPr lang="en-GB" dirty="0" smtClean="0">
                <a:solidFill>
                  <a:srgbClr val="FF0000"/>
                </a:solidFill>
              </a:rPr>
              <a:t>G = (N, v)</a:t>
            </a:r>
            <a:r>
              <a:rPr lang="en-GB" dirty="0" smtClean="0"/>
              <a:t> with </a:t>
            </a:r>
            <a:r>
              <a:rPr lang="en-GB" dirty="0" smtClean="0">
                <a:solidFill>
                  <a:srgbClr val="FF0000"/>
                </a:solidFill>
              </a:rPr>
              <a:t>|N| = n</a:t>
            </a:r>
            <a:r>
              <a:rPr lang="en-GB" dirty="0" smtClean="0"/>
              <a:t> is 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</a:t>
            </a:r>
            <a:r>
              <a:rPr lang="en-GB" sz="3500" dirty="0" err="1" smtClean="0">
                <a:latin typeface="Symbol" pitchFamily="18" charset="2"/>
              </a:rPr>
              <a:t>f</a:t>
            </a:r>
            <a:r>
              <a:rPr lang="en-GB" sz="3500" baseline="-25000" dirty="0" err="1" smtClean="0"/>
              <a:t>i</a:t>
            </a:r>
            <a:r>
              <a:rPr lang="en-GB" sz="3500" dirty="0" smtClean="0"/>
              <a:t>(G) = 1/n! </a:t>
            </a:r>
            <a:r>
              <a:rPr lang="en-GB" sz="3900" dirty="0" smtClean="0">
                <a:latin typeface="Symbol" pitchFamily="18" charset="2"/>
              </a:rPr>
              <a:t>S</a:t>
            </a:r>
            <a:r>
              <a:rPr lang="en-GB" sz="3500" baseline="-25000" dirty="0" smtClean="0"/>
              <a:t> </a:t>
            </a:r>
            <a:r>
              <a:rPr lang="en-GB" sz="3500" baseline="-25000" dirty="0" smtClean="0">
                <a:latin typeface="Symbol" pitchFamily="18" charset="2"/>
              </a:rPr>
              <a:t>p</a:t>
            </a:r>
            <a:r>
              <a:rPr lang="en-GB" sz="3500" baseline="-25000" dirty="0" smtClean="0"/>
              <a:t>: </a:t>
            </a:r>
            <a:r>
              <a:rPr lang="en-GB" sz="3500" baseline="-25000" dirty="0" smtClean="0">
                <a:latin typeface="Symbol" pitchFamily="18" charset="2"/>
              </a:rPr>
              <a:t>p</a:t>
            </a:r>
            <a:r>
              <a:rPr lang="en-GB" sz="3500" baseline="-25000" dirty="0" smtClean="0"/>
              <a:t> </a:t>
            </a:r>
            <a:r>
              <a:rPr lang="en-GB" sz="3500" baseline="-25000" dirty="0" smtClean="0">
                <a:sym typeface="Symbol"/>
              </a:rPr>
              <a:t> </a:t>
            </a:r>
            <a:r>
              <a:rPr lang="en-GB" sz="3500" baseline="-25000" dirty="0" smtClean="0"/>
              <a:t>P(N)</a:t>
            </a:r>
            <a:r>
              <a:rPr lang="en-GB" sz="3500" dirty="0" smtClean="0"/>
              <a:t> </a:t>
            </a:r>
            <a:r>
              <a:rPr lang="en-GB" sz="3500" dirty="0" err="1" smtClean="0">
                <a:latin typeface="Symbol" pitchFamily="18" charset="2"/>
              </a:rPr>
              <a:t>d</a:t>
            </a:r>
            <a:r>
              <a:rPr lang="en-GB" sz="3500" baseline="-25000" dirty="0" err="1" smtClean="0"/>
              <a:t>i</a:t>
            </a:r>
            <a:r>
              <a:rPr lang="en-GB" sz="3500" dirty="0" smtClean="0"/>
              <a:t>(S</a:t>
            </a:r>
            <a:r>
              <a:rPr lang="en-GB" sz="3500" baseline="-25000" dirty="0" smtClean="0">
                <a:latin typeface="Symbol" pitchFamily="18" charset="2"/>
              </a:rPr>
              <a:t>p</a:t>
            </a:r>
            <a:r>
              <a:rPr lang="en-GB" sz="3500" dirty="0" smtClean="0"/>
              <a:t>(</a:t>
            </a:r>
            <a:r>
              <a:rPr lang="en-GB" sz="3500" dirty="0" err="1" smtClean="0"/>
              <a:t>i</a:t>
            </a:r>
            <a:r>
              <a:rPr lang="en-GB" sz="3500" dirty="0" smtClean="0"/>
              <a:t>))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In the previous slide we have </a:t>
            </a:r>
            <a:r>
              <a:rPr lang="en-GB" dirty="0" smtClean="0">
                <a:latin typeface="Symbol" pitchFamily="18" charset="2"/>
              </a:rPr>
              <a:t>f</a:t>
            </a:r>
            <a:r>
              <a:rPr lang="en-GB" baseline="-25000" dirty="0" smtClean="0"/>
              <a:t>1</a:t>
            </a:r>
            <a:r>
              <a:rPr lang="en-GB" dirty="0" smtClean="0"/>
              <a:t> = </a:t>
            </a:r>
            <a:r>
              <a:rPr lang="en-GB" dirty="0" smtClean="0">
                <a:latin typeface="Symbol" pitchFamily="18" charset="2"/>
              </a:rPr>
              <a:t>f</a:t>
            </a:r>
            <a:r>
              <a:rPr lang="en-GB" baseline="-25000" dirty="0" smtClean="0"/>
              <a:t>2</a:t>
            </a:r>
            <a:r>
              <a:rPr lang="en-GB" dirty="0" smtClean="0"/>
              <a:t> =  10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267744" y="2996952"/>
            <a:ext cx="4382931" cy="523220"/>
            <a:chOff x="2339752" y="3501008"/>
            <a:chExt cx="4382931" cy="523220"/>
          </a:xfrm>
        </p:grpSpPr>
        <p:sp>
          <p:nvSpPr>
            <p:cNvPr id="4" name="TextBox 3"/>
            <p:cNvSpPr txBox="1"/>
            <p:nvPr/>
          </p:nvSpPr>
          <p:spPr>
            <a:xfrm>
              <a:off x="2339752" y="3501008"/>
              <a:ext cx="4382931" cy="52322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                           </a:t>
              </a:r>
              <a:r>
                <a:rPr lang="en-GB" sz="2800" dirty="0" err="1" smtClean="0"/>
                <a:t>i</a:t>
              </a:r>
              <a:r>
                <a:rPr lang="en-GB" sz="2800" dirty="0" smtClean="0"/>
                <a:t>        ...            </a:t>
              </a:r>
              <a:endParaRPr lang="en-US" sz="2800" dirty="0" smtClean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339752" y="3501008"/>
              <a:ext cx="2088232" cy="523220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 w="1905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800" dirty="0" smtClean="0"/>
                <a:t>          S</a:t>
              </a:r>
              <a:r>
                <a:rPr lang="en-GB" sz="2800" baseline="-25000" dirty="0" smtClean="0">
                  <a:latin typeface="Symbol" pitchFamily="18" charset="2"/>
                </a:rPr>
                <a:t>p</a:t>
              </a:r>
              <a:r>
                <a:rPr lang="en-GB" sz="2800" dirty="0" smtClean="0"/>
                <a:t>(</a:t>
              </a:r>
              <a:r>
                <a:rPr lang="en-GB" sz="2800" dirty="0" err="1" smtClean="0"/>
                <a:t>i</a:t>
              </a:r>
              <a:r>
                <a:rPr lang="en-GB" sz="2800" dirty="0" smtClean="0"/>
                <a:t>)           </a:t>
              </a:r>
              <a:endParaRPr lang="en-US" sz="2800" dirty="0" smtClean="0"/>
            </a:p>
          </p:txBody>
        </p:sp>
      </p:grpSp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Shapley Value: </a:t>
            </a:r>
            <a:b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</a:br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Probabilistic Interpretation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184576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GB" sz="3500" dirty="0" err="1" smtClean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GB" sz="3500" baseline="-25000" dirty="0" err="1" smtClean="0">
                <a:solidFill>
                  <a:srgbClr val="FF0000"/>
                </a:solidFill>
              </a:rPr>
              <a:t>i</a:t>
            </a:r>
            <a:r>
              <a:rPr lang="en-GB" sz="3500" dirty="0" smtClean="0"/>
              <a:t> is </a:t>
            </a:r>
            <a:r>
              <a:rPr lang="en-GB" sz="3500" dirty="0" err="1" smtClean="0">
                <a:solidFill>
                  <a:srgbClr val="FF0000"/>
                </a:solidFill>
              </a:rPr>
              <a:t>i</a:t>
            </a:r>
            <a:r>
              <a:rPr lang="en-GB" sz="3500" dirty="0" err="1" smtClean="0"/>
              <a:t>’s</a:t>
            </a:r>
            <a:r>
              <a:rPr lang="en-GB" sz="3500" dirty="0" smtClean="0"/>
              <a:t> </a:t>
            </a:r>
            <a:r>
              <a:rPr lang="en-GB" sz="3500" dirty="0" smtClean="0">
                <a:solidFill>
                  <a:schemeClr val="accent1"/>
                </a:solidFill>
              </a:rPr>
              <a:t>average marginal contribution</a:t>
            </a:r>
            <a:r>
              <a:rPr lang="en-GB" sz="3500" dirty="0" smtClean="0"/>
              <a:t> </a:t>
            </a:r>
            <a:br>
              <a:rPr lang="en-GB" sz="3500" dirty="0" smtClean="0"/>
            </a:br>
            <a:r>
              <a:rPr lang="en-GB" sz="3500" dirty="0" smtClean="0"/>
              <a:t>to the coalition of its predecessors, </a:t>
            </a:r>
            <a:br>
              <a:rPr lang="en-GB" sz="3500" dirty="0" smtClean="0"/>
            </a:br>
            <a:r>
              <a:rPr lang="en-GB" sz="3500" dirty="0" smtClean="0"/>
              <a:t>over all permutations</a:t>
            </a:r>
          </a:p>
          <a:p>
            <a:r>
              <a:rPr lang="en-GB" sz="3500" dirty="0" smtClean="0"/>
              <a:t>Suppose that we choose a permutation of players uniformly at random, among all possible permutations of </a:t>
            </a:r>
            <a:r>
              <a:rPr lang="en-GB" sz="3500" dirty="0" smtClean="0">
                <a:solidFill>
                  <a:srgbClr val="FF0000"/>
                </a:solidFill>
              </a:rPr>
              <a:t>N</a:t>
            </a:r>
          </a:p>
          <a:p>
            <a:pPr lvl="1"/>
            <a:r>
              <a:rPr lang="en-GB" sz="3100" dirty="0" smtClean="0"/>
              <a:t>then </a:t>
            </a:r>
            <a:r>
              <a:rPr lang="en-GB" sz="3100" dirty="0" err="1" smtClean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GB" sz="3100" baseline="-25000" dirty="0" err="1" smtClean="0">
                <a:solidFill>
                  <a:srgbClr val="FF0000"/>
                </a:solidFill>
              </a:rPr>
              <a:t>i</a:t>
            </a:r>
            <a:r>
              <a:rPr lang="en-GB" sz="3100" dirty="0" smtClean="0"/>
              <a:t> is the </a:t>
            </a:r>
            <a:r>
              <a:rPr lang="en-GB" sz="3100" dirty="0" smtClean="0">
                <a:solidFill>
                  <a:schemeClr val="accent1"/>
                </a:solidFill>
              </a:rPr>
              <a:t>expected marginal contribution</a:t>
            </a:r>
            <a:r>
              <a:rPr lang="en-GB" sz="3100" dirty="0" smtClean="0"/>
              <a:t> </a:t>
            </a:r>
            <a:br>
              <a:rPr lang="en-GB" sz="3100" dirty="0" smtClean="0"/>
            </a:br>
            <a:r>
              <a:rPr lang="en-GB" sz="3100" dirty="0" smtClean="0"/>
              <a:t>of player </a:t>
            </a:r>
            <a:r>
              <a:rPr lang="en-GB" sz="3100" dirty="0" err="1" smtClean="0">
                <a:solidFill>
                  <a:srgbClr val="FF0000"/>
                </a:solidFill>
              </a:rPr>
              <a:t>i</a:t>
            </a:r>
            <a:r>
              <a:rPr lang="en-GB" sz="3100" dirty="0" smtClean="0"/>
              <a:t> to the coalition of his predecessors 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Shapley Value: Properties (1)-(2)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en-GB" u="sng" dirty="0" smtClean="0"/>
              <a:t>Proposition</a:t>
            </a:r>
            <a:r>
              <a:rPr lang="en-GB" dirty="0" smtClean="0"/>
              <a:t>: in any game </a:t>
            </a:r>
            <a:r>
              <a:rPr lang="en-GB" dirty="0" smtClean="0">
                <a:solidFill>
                  <a:srgbClr val="FF0000"/>
                </a:solidFill>
              </a:rPr>
              <a:t>G</a:t>
            </a:r>
            <a:r>
              <a:rPr lang="en-GB" dirty="0" smtClean="0"/>
              <a:t>, </a:t>
            </a:r>
            <a:br>
              <a:rPr lang="en-GB" dirty="0" smtClean="0"/>
            </a:br>
            <a:r>
              <a:rPr lang="en-GB" dirty="0" smtClean="0"/>
              <a:t>		    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 + ... +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GB" baseline="-25000" dirty="0" smtClean="0">
                <a:solidFill>
                  <a:srgbClr val="FF0000"/>
                </a:solidFill>
              </a:rPr>
              <a:t>n</a:t>
            </a:r>
            <a:r>
              <a:rPr lang="en-GB" dirty="0" smtClean="0">
                <a:solidFill>
                  <a:srgbClr val="FF0000"/>
                </a:solidFill>
              </a:rPr>
              <a:t> = v(N)</a:t>
            </a:r>
          </a:p>
          <a:p>
            <a:pPr lvl="1"/>
            <a:r>
              <a:rPr lang="en-GB" dirty="0" smtClean="0"/>
              <a:t>(</a:t>
            </a:r>
            <a:r>
              <a:rPr lang="en-GB" dirty="0" smtClean="0">
                <a:latin typeface="Symbol" pitchFamily="18" charset="2"/>
              </a:rPr>
              <a:t>f</a:t>
            </a:r>
            <a:r>
              <a:rPr lang="en-GB" baseline="-25000" dirty="0" smtClean="0"/>
              <a:t>1</a:t>
            </a:r>
            <a:r>
              <a:rPr lang="en-GB" dirty="0" smtClean="0"/>
              <a:t>, ..., </a:t>
            </a:r>
            <a:r>
              <a:rPr lang="en-GB" dirty="0" smtClean="0">
                <a:latin typeface="Symbol" pitchFamily="18" charset="2"/>
              </a:rPr>
              <a:t>f</a:t>
            </a:r>
            <a:r>
              <a:rPr lang="en-GB" baseline="-25000" dirty="0" smtClean="0"/>
              <a:t>n</a:t>
            </a:r>
            <a:r>
              <a:rPr lang="en-GB" dirty="0" smtClean="0"/>
              <a:t>) is a payoff vector</a:t>
            </a:r>
          </a:p>
          <a:p>
            <a:r>
              <a:rPr lang="en-GB" u="sng" dirty="0" smtClean="0"/>
              <a:t>Definition</a:t>
            </a:r>
            <a:r>
              <a:rPr lang="en-GB" dirty="0" smtClean="0"/>
              <a:t>: a player </a:t>
            </a:r>
            <a:r>
              <a:rPr lang="en-GB" dirty="0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is a </a:t>
            </a:r>
            <a:r>
              <a:rPr lang="en-GB" dirty="0" smtClean="0">
                <a:solidFill>
                  <a:schemeClr val="accent1"/>
                </a:solidFill>
              </a:rPr>
              <a:t>dummy</a:t>
            </a:r>
            <a:r>
              <a:rPr lang="en-GB" dirty="0" smtClean="0"/>
              <a:t> in a game </a:t>
            </a:r>
            <a:br>
              <a:rPr lang="en-GB" dirty="0" smtClean="0"/>
            </a:br>
            <a:r>
              <a:rPr lang="en-GB" dirty="0" smtClean="0">
                <a:solidFill>
                  <a:srgbClr val="FF0000"/>
                </a:solidFill>
              </a:rPr>
              <a:t>G = (N, v)</a:t>
            </a:r>
            <a:r>
              <a:rPr lang="en-GB" dirty="0" smtClean="0"/>
              <a:t> if </a:t>
            </a:r>
            <a:r>
              <a:rPr lang="en-GB" dirty="0" smtClean="0">
                <a:solidFill>
                  <a:srgbClr val="FF0000"/>
                </a:solidFill>
              </a:rPr>
              <a:t>v(C) = v(C U {i}) </a:t>
            </a:r>
            <a:r>
              <a:rPr lang="en-GB" dirty="0" smtClean="0"/>
              <a:t>for any </a:t>
            </a:r>
            <a:r>
              <a:rPr lang="en-GB" dirty="0" smtClean="0">
                <a:solidFill>
                  <a:srgbClr val="FF0000"/>
                </a:solidFill>
              </a:rPr>
              <a:t>C </a:t>
            </a:r>
            <a:r>
              <a:rPr lang="en-GB" dirty="0" smtClean="0">
                <a:solidFill>
                  <a:srgbClr val="FF0000"/>
                </a:solidFill>
                <a:ea typeface="Cambria Math"/>
              </a:rPr>
              <a:t>⊆ N</a:t>
            </a:r>
          </a:p>
          <a:p>
            <a:r>
              <a:rPr lang="en-GB" u="sng" dirty="0" smtClean="0"/>
              <a:t>Proposition</a:t>
            </a:r>
            <a:r>
              <a:rPr lang="en-GB" dirty="0" smtClean="0"/>
              <a:t>: if a player </a:t>
            </a:r>
            <a:r>
              <a:rPr lang="en-GB" dirty="0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is a dummy </a:t>
            </a:r>
            <a:br>
              <a:rPr lang="en-GB" dirty="0" smtClean="0"/>
            </a:br>
            <a:r>
              <a:rPr lang="en-GB" dirty="0" smtClean="0"/>
              <a:t>in a game </a:t>
            </a:r>
            <a:r>
              <a:rPr lang="en-GB" dirty="0" smtClean="0">
                <a:solidFill>
                  <a:srgbClr val="FF0000"/>
                </a:solidFill>
              </a:rPr>
              <a:t>G = (N, v)</a:t>
            </a:r>
            <a:r>
              <a:rPr lang="en-GB" dirty="0" smtClean="0"/>
              <a:t> then </a:t>
            </a:r>
            <a:r>
              <a:rPr lang="en-GB" dirty="0" err="1" smtClean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= 0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Shapley Value: Properties (3)-(4)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5069160"/>
          </a:xfrm>
        </p:spPr>
        <p:txBody>
          <a:bodyPr>
            <a:normAutofit lnSpcReduction="10000"/>
          </a:bodyPr>
          <a:lstStyle/>
          <a:p>
            <a:r>
              <a:rPr lang="en-GB" u="sng" dirty="0" smtClean="0"/>
              <a:t>Definition</a:t>
            </a:r>
            <a:r>
              <a:rPr lang="en-GB" dirty="0" smtClean="0"/>
              <a:t>: given a game </a:t>
            </a:r>
            <a:r>
              <a:rPr lang="en-GB" dirty="0" smtClean="0">
                <a:solidFill>
                  <a:srgbClr val="FF0000"/>
                </a:solidFill>
              </a:rPr>
              <a:t>G = (N, v)</a:t>
            </a:r>
            <a:r>
              <a:rPr lang="en-GB" dirty="0" smtClean="0"/>
              <a:t>, </a:t>
            </a:r>
            <a:br>
              <a:rPr lang="en-GB" dirty="0" smtClean="0"/>
            </a:br>
            <a:r>
              <a:rPr lang="en-GB" dirty="0" smtClean="0"/>
              <a:t>two players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FF0000"/>
                </a:solidFill>
              </a:rPr>
              <a:t>j</a:t>
            </a:r>
            <a:r>
              <a:rPr lang="en-GB" dirty="0" smtClean="0"/>
              <a:t> are said to be </a:t>
            </a:r>
            <a:r>
              <a:rPr lang="en-GB" dirty="0" smtClean="0">
                <a:solidFill>
                  <a:schemeClr val="accent1"/>
                </a:solidFill>
              </a:rPr>
              <a:t>symmetric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if </a:t>
            </a:r>
            <a:r>
              <a:rPr lang="en-GB" dirty="0" smtClean="0">
                <a:solidFill>
                  <a:srgbClr val="FF0000"/>
                </a:solidFill>
              </a:rPr>
              <a:t>v(C U {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}) = v(C U {j}) </a:t>
            </a:r>
            <a:r>
              <a:rPr lang="en-GB" dirty="0" smtClean="0"/>
              <a:t>for any </a:t>
            </a:r>
            <a:r>
              <a:rPr lang="en-GB" dirty="0" smtClean="0">
                <a:solidFill>
                  <a:srgbClr val="FF0000"/>
                </a:solidFill>
              </a:rPr>
              <a:t>C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⊆ </a:t>
            </a:r>
            <a:r>
              <a:rPr lang="en-GB" dirty="0" smtClean="0">
                <a:solidFill>
                  <a:srgbClr val="FF0000"/>
                </a:solidFill>
              </a:rPr>
              <a:t>N\{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, j} </a:t>
            </a:r>
          </a:p>
          <a:p>
            <a:r>
              <a:rPr lang="en-GB" u="sng" dirty="0" smtClean="0"/>
              <a:t>Proposition</a:t>
            </a:r>
            <a:r>
              <a:rPr lang="en-GB" dirty="0" smtClean="0"/>
              <a:t>: if </a:t>
            </a:r>
            <a:r>
              <a:rPr lang="en-GB" dirty="0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FF0000"/>
                </a:solidFill>
              </a:rPr>
              <a:t>j</a:t>
            </a:r>
            <a:r>
              <a:rPr lang="en-GB" dirty="0" smtClean="0"/>
              <a:t> are symmetric then </a:t>
            </a:r>
            <a:r>
              <a:rPr lang="en-GB" dirty="0" err="1" smtClean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= </a:t>
            </a:r>
            <a:r>
              <a:rPr lang="en-GB" dirty="0" err="1" smtClean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GB" baseline="-25000" dirty="0" err="1" smtClean="0">
                <a:solidFill>
                  <a:srgbClr val="FF0000"/>
                </a:solidFill>
              </a:rPr>
              <a:t>j</a:t>
            </a:r>
            <a:endParaRPr lang="en-GB" baseline="-25000" dirty="0" smtClean="0">
              <a:solidFill>
                <a:srgbClr val="FF0000"/>
              </a:solidFill>
            </a:endParaRPr>
          </a:p>
          <a:p>
            <a:r>
              <a:rPr lang="en-GB" u="sng" dirty="0" smtClean="0"/>
              <a:t>Definition</a:t>
            </a:r>
            <a:r>
              <a:rPr lang="en-GB" dirty="0" smtClean="0"/>
              <a:t>: Let </a:t>
            </a:r>
            <a:r>
              <a:rPr lang="en-GB" dirty="0" smtClean="0">
                <a:solidFill>
                  <a:srgbClr val="FF0000"/>
                </a:solidFill>
              </a:rPr>
              <a:t>G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 = (N, u)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FF0000"/>
                </a:solidFill>
              </a:rPr>
              <a:t>G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 = (N, v)</a:t>
            </a:r>
            <a:r>
              <a:rPr lang="en-GB" dirty="0" smtClean="0"/>
              <a:t> be two games with the same set of players. </a:t>
            </a:r>
            <a:br>
              <a:rPr lang="en-GB" dirty="0" smtClean="0"/>
            </a:br>
            <a:r>
              <a:rPr lang="en-GB" dirty="0" smtClean="0"/>
              <a:t>Then </a:t>
            </a:r>
            <a:r>
              <a:rPr lang="en-GB" dirty="0" smtClean="0">
                <a:solidFill>
                  <a:srgbClr val="FF0000"/>
                </a:solidFill>
              </a:rPr>
              <a:t>G = G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 + G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/>
              <a:t> is the game with the set of players </a:t>
            </a:r>
            <a:r>
              <a:rPr lang="en-GB" dirty="0" smtClean="0">
                <a:solidFill>
                  <a:srgbClr val="FF0000"/>
                </a:solidFill>
              </a:rPr>
              <a:t>N</a:t>
            </a:r>
            <a:r>
              <a:rPr lang="en-GB" dirty="0" smtClean="0"/>
              <a:t> and characteristic function </a:t>
            </a:r>
            <a:r>
              <a:rPr lang="en-GB" dirty="0" smtClean="0">
                <a:solidFill>
                  <a:srgbClr val="FF0000"/>
                </a:solidFill>
              </a:rPr>
              <a:t>w</a:t>
            </a:r>
            <a:r>
              <a:rPr lang="en-GB" dirty="0" smtClean="0"/>
              <a:t> given by </a:t>
            </a:r>
            <a:br>
              <a:rPr lang="en-GB" dirty="0" smtClean="0"/>
            </a:br>
            <a:r>
              <a:rPr lang="en-GB" dirty="0" smtClean="0">
                <a:solidFill>
                  <a:srgbClr val="FF0000"/>
                </a:solidFill>
              </a:rPr>
              <a:t>w(C) = u(C) + v(C)</a:t>
            </a:r>
            <a:r>
              <a:rPr lang="en-GB" dirty="0" smtClean="0"/>
              <a:t> for all </a:t>
            </a:r>
            <a:r>
              <a:rPr lang="en-GB" dirty="0" smtClean="0">
                <a:solidFill>
                  <a:srgbClr val="FF0000"/>
                </a:solidFill>
              </a:rPr>
              <a:t>C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⊆ </a:t>
            </a:r>
            <a:r>
              <a:rPr lang="en-GB" dirty="0" smtClean="0">
                <a:solidFill>
                  <a:srgbClr val="FF0000"/>
                </a:solidFill>
              </a:rPr>
              <a:t>N</a:t>
            </a:r>
          </a:p>
          <a:p>
            <a:r>
              <a:rPr lang="en-GB" u="sng" dirty="0" smtClean="0"/>
              <a:t>Proposition</a:t>
            </a:r>
            <a:r>
              <a:rPr lang="en-GB" dirty="0" smtClean="0"/>
              <a:t>: </a:t>
            </a:r>
            <a:r>
              <a:rPr lang="en-GB" dirty="0" err="1" smtClean="0">
                <a:latin typeface="Symbol" pitchFamily="18" charset="2"/>
              </a:rPr>
              <a:t>f</a:t>
            </a:r>
            <a:r>
              <a:rPr lang="en-GB" baseline="-25000" dirty="0" err="1" smtClean="0"/>
              <a:t>i</a:t>
            </a:r>
            <a:r>
              <a:rPr lang="en-GB" dirty="0" smtClean="0"/>
              <a:t>(G</a:t>
            </a:r>
            <a:r>
              <a:rPr lang="en-GB" baseline="-25000" dirty="0" smtClean="0"/>
              <a:t>1</a:t>
            </a:r>
            <a:r>
              <a:rPr lang="en-GB" dirty="0" smtClean="0"/>
              <a:t>+G</a:t>
            </a:r>
            <a:r>
              <a:rPr lang="en-GB" baseline="-25000" dirty="0" smtClean="0"/>
              <a:t>2</a:t>
            </a:r>
            <a:r>
              <a:rPr lang="en-GB" dirty="0" smtClean="0"/>
              <a:t>) = </a:t>
            </a:r>
            <a:r>
              <a:rPr lang="en-GB" dirty="0" err="1" smtClean="0">
                <a:latin typeface="Symbol" pitchFamily="18" charset="2"/>
              </a:rPr>
              <a:t>f</a:t>
            </a:r>
            <a:r>
              <a:rPr lang="en-GB" baseline="-25000" dirty="0" err="1" smtClean="0"/>
              <a:t>i</a:t>
            </a:r>
            <a:r>
              <a:rPr lang="en-GB" dirty="0" smtClean="0"/>
              <a:t>(G</a:t>
            </a:r>
            <a:r>
              <a:rPr lang="en-GB" baseline="-25000" dirty="0" smtClean="0"/>
              <a:t>1</a:t>
            </a:r>
            <a:r>
              <a:rPr lang="en-GB" dirty="0" smtClean="0"/>
              <a:t>) + </a:t>
            </a:r>
            <a:r>
              <a:rPr lang="en-GB" dirty="0" err="1" smtClean="0">
                <a:latin typeface="Symbol" pitchFamily="18" charset="2"/>
              </a:rPr>
              <a:t>f</a:t>
            </a:r>
            <a:r>
              <a:rPr lang="en-GB" baseline="-25000" dirty="0" err="1" smtClean="0"/>
              <a:t>i</a:t>
            </a:r>
            <a:r>
              <a:rPr lang="en-GB" dirty="0" smtClean="0"/>
              <a:t>(G</a:t>
            </a:r>
            <a:r>
              <a:rPr lang="en-GB" baseline="-25000" dirty="0" smtClean="0"/>
              <a:t>2</a:t>
            </a:r>
            <a:r>
              <a:rPr lang="en-GB" dirty="0" smtClean="0"/>
              <a:t>) 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Axiomatic Characterization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Properties</a:t>
            </a:r>
            <a:r>
              <a:rPr lang="en-GB" dirty="0" smtClean="0"/>
              <a:t> of Shapley value: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Efficiency: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 + ... +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GB" baseline="-25000" dirty="0" smtClean="0">
                <a:solidFill>
                  <a:srgbClr val="FF0000"/>
                </a:solidFill>
              </a:rPr>
              <a:t>n</a:t>
            </a:r>
            <a:r>
              <a:rPr lang="en-GB" dirty="0" smtClean="0">
                <a:solidFill>
                  <a:srgbClr val="FF0000"/>
                </a:solidFill>
              </a:rPr>
              <a:t> = v(N)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Dummy: if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is a dummy, </a:t>
            </a:r>
            <a:r>
              <a:rPr lang="en-GB" dirty="0" err="1" smtClean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= 0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Symmetry: if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FF0000"/>
                </a:solidFill>
              </a:rPr>
              <a:t>j </a:t>
            </a:r>
            <a:r>
              <a:rPr lang="en-GB" dirty="0" smtClean="0"/>
              <a:t>are symmetric, </a:t>
            </a:r>
            <a:r>
              <a:rPr lang="en-GB" dirty="0" err="1" smtClean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= </a:t>
            </a:r>
            <a:r>
              <a:rPr lang="en-GB" dirty="0" err="1" smtClean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GB" baseline="-25000" dirty="0" err="1" smtClean="0">
                <a:solidFill>
                  <a:srgbClr val="FF0000"/>
                </a:solidFill>
              </a:rPr>
              <a:t>j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Additivity: </a:t>
            </a:r>
            <a:r>
              <a:rPr lang="en-GB" dirty="0" err="1" smtClean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(G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+G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) = </a:t>
            </a:r>
            <a:r>
              <a:rPr lang="en-GB" dirty="0" err="1" smtClean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(G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) + </a:t>
            </a:r>
            <a:r>
              <a:rPr lang="en-GB" dirty="0" err="1" smtClean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(G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) </a:t>
            </a:r>
          </a:p>
          <a:p>
            <a:pPr marL="571500" indent="-514350"/>
            <a:r>
              <a:rPr lang="en-GB" u="sng" dirty="0" smtClean="0"/>
              <a:t>Theorem</a:t>
            </a:r>
            <a:r>
              <a:rPr lang="en-GB" dirty="0" smtClean="0"/>
              <a:t>: Shapley value is the </a:t>
            </a:r>
            <a:r>
              <a:rPr lang="en-GB" dirty="0" smtClean="0">
                <a:solidFill>
                  <a:schemeClr val="accent1"/>
                </a:solidFill>
              </a:rPr>
              <a:t>only </a:t>
            </a:r>
            <a:r>
              <a:rPr lang="en-GB" dirty="0" smtClean="0"/>
              <a:t>payoff distribution scheme that has properties </a:t>
            </a:r>
            <a:br>
              <a:rPr lang="en-GB" dirty="0" smtClean="0"/>
            </a:br>
            <a:r>
              <a:rPr lang="en-GB" dirty="0" smtClean="0"/>
              <a:t>(1) - (4)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err="1" smtClean="0">
                <a:solidFill>
                  <a:srgbClr val="C00000"/>
                </a:solidFill>
                <a:latin typeface="Lucida Fax" pitchFamily="18" charset="0"/>
              </a:rPr>
              <a:t>Banzhaf</a:t>
            </a:r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 Index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r>
              <a:rPr lang="en-GB" dirty="0" smtClean="0"/>
              <a:t>Instead of averaging over all permutations of players, we can average over all coalitions</a:t>
            </a:r>
          </a:p>
          <a:p>
            <a:r>
              <a:rPr lang="en-GB" u="sng" dirty="0" smtClean="0"/>
              <a:t>Definition</a:t>
            </a:r>
            <a:r>
              <a:rPr lang="en-GB" dirty="0" smtClean="0"/>
              <a:t>: the </a:t>
            </a:r>
            <a:r>
              <a:rPr lang="en-GB" dirty="0" err="1" smtClean="0">
                <a:solidFill>
                  <a:schemeClr val="accent1"/>
                </a:solidFill>
              </a:rPr>
              <a:t>Banzhaf</a:t>
            </a:r>
            <a:r>
              <a:rPr lang="en-GB" dirty="0" smtClean="0">
                <a:solidFill>
                  <a:schemeClr val="accent1"/>
                </a:solidFill>
              </a:rPr>
              <a:t> index</a:t>
            </a:r>
            <a:r>
              <a:rPr lang="en-GB" dirty="0" smtClean="0"/>
              <a:t> of player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in a game </a:t>
            </a:r>
            <a:r>
              <a:rPr lang="en-GB" dirty="0" smtClean="0">
                <a:solidFill>
                  <a:srgbClr val="FF0000"/>
                </a:solidFill>
              </a:rPr>
              <a:t>G = (N, v)</a:t>
            </a:r>
            <a:r>
              <a:rPr lang="en-GB" dirty="0" smtClean="0"/>
              <a:t> with </a:t>
            </a:r>
            <a:r>
              <a:rPr lang="en-GB" dirty="0" smtClean="0">
                <a:solidFill>
                  <a:srgbClr val="FF0000"/>
                </a:solidFill>
              </a:rPr>
              <a:t>|N| = n</a:t>
            </a:r>
            <a:r>
              <a:rPr lang="en-GB" dirty="0" smtClean="0"/>
              <a:t> is </a:t>
            </a:r>
            <a:br>
              <a:rPr lang="en-GB" dirty="0" smtClean="0"/>
            </a:br>
            <a:r>
              <a:rPr lang="en-GB" dirty="0" smtClean="0"/>
              <a:t>     </a:t>
            </a:r>
            <a:r>
              <a:rPr lang="en-GB" dirty="0" smtClean="0">
                <a:latin typeface="Symbol" pitchFamily="18" charset="2"/>
              </a:rPr>
              <a:t>b</a:t>
            </a:r>
            <a:r>
              <a:rPr lang="en-GB" baseline="-25000" dirty="0" smtClean="0"/>
              <a:t>i</a:t>
            </a:r>
            <a:r>
              <a:rPr lang="en-GB" dirty="0" smtClean="0"/>
              <a:t>(G) = 1/2</a:t>
            </a:r>
            <a:r>
              <a:rPr lang="en-GB" baseline="30000" dirty="0" smtClean="0"/>
              <a:t>n-1</a:t>
            </a:r>
            <a:r>
              <a:rPr lang="en-GB" dirty="0" smtClean="0"/>
              <a:t> </a:t>
            </a:r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/>
              <a:t> C</a:t>
            </a:r>
            <a:r>
              <a:rPr lang="en-GB" baseline="-25000" dirty="0" smtClean="0">
                <a:latin typeface="Cambria Math"/>
                <a:ea typeface="Cambria Math"/>
              </a:rPr>
              <a:t>⊆</a:t>
            </a:r>
            <a:r>
              <a:rPr lang="en-GB" baseline="-25000" dirty="0" smtClean="0"/>
              <a:t>N\{</a:t>
            </a:r>
            <a:r>
              <a:rPr lang="en-GB" baseline="-25000" dirty="0" err="1" smtClean="0"/>
              <a:t>i</a:t>
            </a:r>
            <a:r>
              <a:rPr lang="en-GB" baseline="-25000" dirty="0" smtClean="0"/>
              <a:t>}</a:t>
            </a:r>
            <a:r>
              <a:rPr lang="en-GB" dirty="0" smtClean="0"/>
              <a:t> </a:t>
            </a:r>
            <a:r>
              <a:rPr lang="en-GB" dirty="0" err="1" smtClean="0">
                <a:latin typeface="Symbol" pitchFamily="18" charset="2"/>
              </a:rPr>
              <a:t>d</a:t>
            </a:r>
            <a:r>
              <a:rPr lang="en-GB" baseline="-25000" dirty="0" err="1" smtClean="0"/>
              <a:t>i</a:t>
            </a:r>
            <a:r>
              <a:rPr lang="en-GB" dirty="0" smtClean="0"/>
              <a:t>(C)</a:t>
            </a:r>
          </a:p>
          <a:p>
            <a:r>
              <a:rPr lang="en-GB" dirty="0" smtClean="0"/>
              <a:t>Satisfies dummy axiom, symmetry and additivity</a:t>
            </a:r>
          </a:p>
          <a:p>
            <a:r>
              <a:rPr lang="en-GB" dirty="0" smtClean="0"/>
              <a:t>However, may fail efficiency: </a:t>
            </a:r>
            <a:br>
              <a:rPr lang="en-GB" dirty="0" smtClean="0"/>
            </a:br>
            <a:r>
              <a:rPr lang="en-GB" dirty="0" smtClean="0"/>
              <a:t> it may happen that </a:t>
            </a:r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/>
              <a:t> </a:t>
            </a:r>
            <a:r>
              <a:rPr lang="en-GB" baseline="-25000" dirty="0" err="1" smtClean="0"/>
              <a:t>i</a:t>
            </a:r>
            <a:r>
              <a:rPr lang="en-GB" baseline="-25000" dirty="0" smtClean="0"/>
              <a:t> </a:t>
            </a:r>
            <a:r>
              <a:rPr lang="en-GB" baseline="-25000" dirty="0" smtClean="0">
                <a:sym typeface="Symbol"/>
              </a:rPr>
              <a:t> </a:t>
            </a:r>
            <a:r>
              <a:rPr lang="en-GB" baseline="-25000" dirty="0" smtClean="0"/>
              <a:t>N</a:t>
            </a:r>
            <a:r>
              <a:rPr lang="en-GB" dirty="0" smtClean="0"/>
              <a:t> </a:t>
            </a:r>
            <a:r>
              <a:rPr lang="en-GB" dirty="0" smtClean="0">
                <a:latin typeface="Symbol" pitchFamily="18" charset="2"/>
              </a:rPr>
              <a:t>b</a:t>
            </a:r>
            <a:r>
              <a:rPr lang="en-GB" baseline="-25000" dirty="0" smtClean="0"/>
              <a:t>i</a:t>
            </a:r>
            <a:r>
              <a:rPr lang="en-GB" dirty="0" smtClean="0"/>
              <a:t> ≠ v(N)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Shapley and </a:t>
            </a:r>
            <a:r>
              <a:rPr lang="en-GB" sz="3600" b="1" dirty="0" err="1" smtClean="0">
                <a:solidFill>
                  <a:srgbClr val="C00000"/>
                </a:solidFill>
                <a:latin typeface="Lucida Fax" pitchFamily="18" charset="0"/>
              </a:rPr>
              <a:t>Banzhaf</a:t>
            </a:r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: Examples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997152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Example 1 (unanimity game):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G = (N, v)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|N| = n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v(C) = 1</a:t>
            </a:r>
            <a:r>
              <a:rPr lang="en-GB" dirty="0" smtClean="0"/>
              <a:t> if </a:t>
            </a:r>
            <a:r>
              <a:rPr lang="en-GB" dirty="0" smtClean="0">
                <a:solidFill>
                  <a:srgbClr val="FF0000"/>
                </a:solidFill>
              </a:rPr>
              <a:t>C = N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v(C) = 0 </a:t>
            </a:r>
            <a:r>
              <a:rPr lang="en-GB" dirty="0" smtClean="0"/>
              <a:t>otherwise</a:t>
            </a:r>
          </a:p>
          <a:p>
            <a:pPr lvl="1"/>
            <a:r>
              <a:rPr lang="en-GB" dirty="0" err="1" smtClean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(C) = 1</a:t>
            </a:r>
            <a:r>
              <a:rPr lang="en-GB" dirty="0" smtClean="0"/>
              <a:t> iff </a:t>
            </a:r>
            <a:r>
              <a:rPr lang="en-GB" dirty="0" smtClean="0">
                <a:solidFill>
                  <a:srgbClr val="FF0000"/>
                </a:solidFill>
              </a:rPr>
              <a:t>C = N\{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}</a:t>
            </a:r>
          </a:p>
          <a:p>
            <a:pPr lvl="1"/>
            <a:r>
              <a:rPr lang="en-GB" dirty="0" err="1" smtClean="0">
                <a:solidFill>
                  <a:schemeClr val="accent1"/>
                </a:solidFill>
                <a:latin typeface="Symbol" pitchFamily="18" charset="2"/>
              </a:rPr>
              <a:t>f</a:t>
            </a:r>
            <a:r>
              <a:rPr lang="en-GB" baseline="-25000" dirty="0" err="1" smtClean="0">
                <a:solidFill>
                  <a:schemeClr val="accent1"/>
                </a:solidFill>
              </a:rPr>
              <a:t>i</a:t>
            </a:r>
            <a:r>
              <a:rPr lang="en-GB" dirty="0" smtClean="0">
                <a:solidFill>
                  <a:schemeClr val="accent1"/>
                </a:solidFill>
              </a:rPr>
              <a:t>(G) </a:t>
            </a:r>
            <a:r>
              <a:rPr lang="en-GB" dirty="0" smtClean="0"/>
              <a:t>= (n-1)!/n! = </a:t>
            </a:r>
            <a:r>
              <a:rPr lang="en-GB" dirty="0" smtClean="0">
                <a:solidFill>
                  <a:schemeClr val="accent1"/>
                </a:solidFill>
              </a:rPr>
              <a:t>1/n</a:t>
            </a:r>
            <a:r>
              <a:rPr lang="en-GB" dirty="0" smtClean="0"/>
              <a:t> for </a:t>
            </a:r>
            <a:r>
              <a:rPr lang="en-GB" dirty="0" err="1" smtClean="0"/>
              <a:t>i</a:t>
            </a:r>
            <a:r>
              <a:rPr lang="en-GB" dirty="0" smtClean="0"/>
              <a:t> = 1, ...., n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  <a:latin typeface="Symbol" pitchFamily="18" charset="2"/>
              </a:rPr>
              <a:t>b</a:t>
            </a:r>
            <a:r>
              <a:rPr lang="en-GB" baseline="-25000" dirty="0" smtClean="0">
                <a:solidFill>
                  <a:schemeClr val="accent1"/>
                </a:solidFill>
              </a:rPr>
              <a:t>i</a:t>
            </a:r>
            <a:r>
              <a:rPr lang="en-GB" dirty="0" smtClean="0">
                <a:solidFill>
                  <a:schemeClr val="accent1"/>
                </a:solidFill>
              </a:rPr>
              <a:t>(G)</a:t>
            </a:r>
            <a:r>
              <a:rPr lang="en-GB" dirty="0" smtClean="0"/>
              <a:t> = </a:t>
            </a:r>
            <a:r>
              <a:rPr lang="en-GB" dirty="0" smtClean="0">
                <a:solidFill>
                  <a:schemeClr val="accent1"/>
                </a:solidFill>
              </a:rPr>
              <a:t>1/2</a:t>
            </a:r>
            <a:r>
              <a:rPr lang="en-GB" baseline="30000" dirty="0" smtClean="0">
                <a:solidFill>
                  <a:schemeClr val="accent1"/>
                </a:solidFill>
              </a:rPr>
              <a:t>n-1</a:t>
            </a:r>
            <a:r>
              <a:rPr lang="en-GB" dirty="0" smtClean="0"/>
              <a:t> for </a:t>
            </a:r>
            <a:r>
              <a:rPr lang="en-GB" dirty="0" err="1" smtClean="0"/>
              <a:t>i</a:t>
            </a:r>
            <a:r>
              <a:rPr lang="en-GB" dirty="0" smtClean="0"/>
              <a:t> = 1, ...., n</a:t>
            </a:r>
            <a:endParaRPr lang="en-US" dirty="0" smtClean="0"/>
          </a:p>
          <a:p>
            <a:r>
              <a:rPr lang="en-GB" dirty="0" smtClean="0"/>
              <a:t>Example 2 (majority game):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G = (N, v)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|N| = 2k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v(C) = 1</a:t>
            </a:r>
            <a:r>
              <a:rPr lang="en-GB" dirty="0" smtClean="0"/>
              <a:t> if </a:t>
            </a:r>
            <a:r>
              <a:rPr lang="en-GB" dirty="0" smtClean="0">
                <a:solidFill>
                  <a:srgbClr val="FF0000"/>
                </a:solidFill>
              </a:rPr>
              <a:t>|C| &gt; k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v(C) = 0</a:t>
            </a:r>
            <a:r>
              <a:rPr lang="en-GB" dirty="0" smtClean="0"/>
              <a:t> otherwise</a:t>
            </a:r>
          </a:p>
          <a:p>
            <a:pPr lvl="1"/>
            <a:r>
              <a:rPr lang="en-GB" dirty="0" err="1" smtClean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(C) = 1</a:t>
            </a:r>
            <a:r>
              <a:rPr lang="en-GB" dirty="0" smtClean="0"/>
              <a:t> iff </a:t>
            </a:r>
            <a:r>
              <a:rPr lang="en-GB" dirty="0" smtClean="0">
                <a:solidFill>
                  <a:srgbClr val="FF0000"/>
                </a:solidFill>
              </a:rPr>
              <a:t>|C| = k</a:t>
            </a:r>
          </a:p>
          <a:p>
            <a:pPr lvl="1"/>
            <a:r>
              <a:rPr lang="en-GB" dirty="0" err="1" smtClean="0">
                <a:solidFill>
                  <a:schemeClr val="accent1"/>
                </a:solidFill>
                <a:latin typeface="Symbol" pitchFamily="18" charset="2"/>
              </a:rPr>
              <a:t>f</a:t>
            </a:r>
            <a:r>
              <a:rPr lang="en-GB" baseline="-25000" dirty="0" err="1" smtClean="0">
                <a:solidFill>
                  <a:schemeClr val="accent1"/>
                </a:solidFill>
              </a:rPr>
              <a:t>i</a:t>
            </a:r>
            <a:r>
              <a:rPr lang="en-GB" dirty="0" smtClean="0">
                <a:solidFill>
                  <a:schemeClr val="accent1"/>
                </a:solidFill>
              </a:rPr>
              <a:t>(G) </a:t>
            </a:r>
            <a:r>
              <a:rPr lang="en-GB" smtClean="0"/>
              <a:t>= (n-1</a:t>
            </a:r>
            <a:r>
              <a:rPr lang="en-GB" dirty="0" smtClean="0"/>
              <a:t>)!/n! = </a:t>
            </a:r>
            <a:r>
              <a:rPr lang="en-GB" dirty="0" smtClean="0">
                <a:solidFill>
                  <a:schemeClr val="accent1"/>
                </a:solidFill>
              </a:rPr>
              <a:t>1/n</a:t>
            </a:r>
            <a:r>
              <a:rPr lang="en-GB" dirty="0" smtClean="0"/>
              <a:t> for </a:t>
            </a:r>
            <a:r>
              <a:rPr lang="en-GB" dirty="0" err="1" smtClean="0"/>
              <a:t>i</a:t>
            </a:r>
            <a:r>
              <a:rPr lang="en-GB" dirty="0" smtClean="0"/>
              <a:t> = 1, ...., n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  <a:latin typeface="Symbol" pitchFamily="18" charset="2"/>
              </a:rPr>
              <a:t>b</a:t>
            </a:r>
            <a:r>
              <a:rPr lang="en-GB" baseline="-25000" dirty="0" smtClean="0">
                <a:solidFill>
                  <a:schemeClr val="accent1"/>
                </a:solidFill>
              </a:rPr>
              <a:t>i</a:t>
            </a:r>
            <a:r>
              <a:rPr lang="en-GB" dirty="0" smtClean="0">
                <a:solidFill>
                  <a:schemeClr val="accent1"/>
                </a:solidFill>
              </a:rPr>
              <a:t>(G)</a:t>
            </a:r>
            <a:r>
              <a:rPr lang="en-GB" dirty="0" smtClean="0"/>
              <a:t> = 1/2</a:t>
            </a:r>
            <a:r>
              <a:rPr lang="en-GB" baseline="30000" dirty="0" smtClean="0"/>
              <a:t>n-1</a:t>
            </a:r>
            <a:r>
              <a:rPr lang="en-GB" dirty="0" smtClean="0"/>
              <a:t> x (2k)!/(k!)</a:t>
            </a:r>
            <a:r>
              <a:rPr lang="en-GB" baseline="30000" dirty="0" smtClean="0"/>
              <a:t>2</a:t>
            </a:r>
            <a:r>
              <a:rPr lang="en-GB" dirty="0" smtClean="0"/>
              <a:t> ≈ </a:t>
            </a:r>
            <a:r>
              <a:rPr lang="en-GB" dirty="0" smtClean="0">
                <a:solidFill>
                  <a:schemeClr val="accent1"/>
                </a:solidFill>
              </a:rPr>
              <a:t>2/√(</a:t>
            </a:r>
            <a:r>
              <a:rPr lang="en-GB" dirty="0" err="1" smtClean="0">
                <a:solidFill>
                  <a:schemeClr val="accent1"/>
                </a:solidFill>
                <a:latin typeface="Symbol" pitchFamily="18" charset="2"/>
              </a:rPr>
              <a:t>p</a:t>
            </a:r>
            <a:r>
              <a:rPr lang="en-GB" dirty="0" err="1" smtClean="0">
                <a:solidFill>
                  <a:schemeClr val="accent1"/>
                </a:solidFill>
              </a:rPr>
              <a:t>k</a:t>
            </a:r>
            <a:r>
              <a:rPr lang="en-GB" dirty="0" smtClean="0">
                <a:solidFill>
                  <a:schemeClr val="accent1"/>
                </a:solidFill>
              </a:rPr>
              <a:t>)</a:t>
            </a:r>
            <a:r>
              <a:rPr lang="en-GB" dirty="0" smtClean="0"/>
              <a:t>  for </a:t>
            </a:r>
            <a:r>
              <a:rPr lang="en-GB" dirty="0" err="1" smtClean="0"/>
              <a:t>i</a:t>
            </a:r>
            <a:r>
              <a:rPr lang="en-GB" dirty="0" smtClean="0"/>
              <a:t> = 1, ...., n</a:t>
            </a:r>
            <a:endParaRPr lang="en-US" dirty="0" smtClean="0"/>
          </a:p>
          <a:p>
            <a:pPr lvl="1"/>
            <a:endParaRPr lang="en-GB" dirty="0" smtClean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Part 1: Overview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Definitions </a:t>
            </a:r>
          </a:p>
          <a:p>
            <a:r>
              <a:rPr lang="en-US" dirty="0" smtClean="0"/>
              <a:t>Solution concepts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Representations and 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computational issues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Computational Issues </a:t>
            </a:r>
            <a:b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</a:br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in Coalitional Games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r>
              <a:rPr lang="en-GB" dirty="0" smtClean="0"/>
              <a:t>We have defined many solution concepts - </a:t>
            </a:r>
            <a:br>
              <a:rPr lang="en-GB" dirty="0" smtClean="0"/>
            </a:br>
            <a:r>
              <a:rPr lang="en-GB" dirty="0" smtClean="0"/>
              <a:t>but can we compute them </a:t>
            </a:r>
            <a:r>
              <a:rPr lang="en-GB" dirty="0" smtClean="0">
                <a:solidFill>
                  <a:schemeClr val="accent1"/>
                </a:solidFill>
              </a:rPr>
              <a:t>efficiently</a:t>
            </a:r>
            <a:r>
              <a:rPr lang="en-GB" dirty="0" smtClean="0"/>
              <a:t>?</a:t>
            </a:r>
          </a:p>
          <a:p>
            <a:r>
              <a:rPr lang="en-GB" dirty="0" smtClean="0"/>
              <a:t>Problem: the </a:t>
            </a:r>
            <a:r>
              <a:rPr lang="en-GB" dirty="0" smtClean="0">
                <a:solidFill>
                  <a:schemeClr val="accent1"/>
                </a:solidFill>
              </a:rPr>
              <a:t>naive</a:t>
            </a:r>
            <a:r>
              <a:rPr lang="en-GB" dirty="0" smtClean="0"/>
              <a:t> representation of a coalitional game is </a:t>
            </a:r>
            <a:r>
              <a:rPr lang="en-GB" dirty="0" smtClean="0">
                <a:solidFill>
                  <a:schemeClr val="accent1"/>
                </a:solidFill>
              </a:rPr>
              <a:t>exponential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in the number of players </a:t>
            </a:r>
            <a:r>
              <a:rPr lang="en-GB" dirty="0" smtClean="0">
                <a:solidFill>
                  <a:srgbClr val="FF0000"/>
                </a:solidFill>
              </a:rPr>
              <a:t>n</a:t>
            </a:r>
          </a:p>
          <a:p>
            <a:pPr lvl="1"/>
            <a:r>
              <a:rPr lang="en-GB" dirty="0" smtClean="0"/>
              <a:t>need to </a:t>
            </a:r>
            <a:r>
              <a:rPr lang="en-GB" dirty="0" smtClean="0">
                <a:solidFill>
                  <a:schemeClr val="accent1"/>
                </a:solidFill>
              </a:rPr>
              <a:t>list values</a:t>
            </a:r>
            <a:r>
              <a:rPr lang="en-GB" dirty="0" smtClean="0"/>
              <a:t> of all coalitions</a:t>
            </a:r>
          </a:p>
          <a:p>
            <a:r>
              <a:rPr lang="en-GB" dirty="0" smtClean="0"/>
              <a:t>We are usually interested in algorithms whose running time is </a:t>
            </a:r>
            <a:r>
              <a:rPr lang="en-GB" dirty="0" smtClean="0">
                <a:solidFill>
                  <a:schemeClr val="accent1"/>
                </a:solidFill>
              </a:rPr>
              <a:t>polynomial</a:t>
            </a:r>
            <a:r>
              <a:rPr lang="en-GB" dirty="0" smtClean="0"/>
              <a:t> in </a:t>
            </a:r>
            <a:r>
              <a:rPr lang="en-GB" dirty="0" smtClean="0">
                <a:solidFill>
                  <a:srgbClr val="FF0000"/>
                </a:solidFill>
              </a:rPr>
              <a:t>n</a:t>
            </a:r>
          </a:p>
          <a:p>
            <a:r>
              <a:rPr lang="en-GB" dirty="0" smtClean="0"/>
              <a:t>So what can we do?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Example: Prisoner’s Dilemma</a:t>
            </a:r>
            <a:endParaRPr lang="en-US" sz="35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3463242"/>
          </a:xfrm>
        </p:spPr>
        <p:txBody>
          <a:bodyPr wrap="square">
            <a:normAutofit fontScale="85000" lnSpcReduction="20000"/>
          </a:bodyPr>
          <a:lstStyle/>
          <a:p>
            <a:r>
              <a:rPr lang="en-GB" dirty="0" smtClean="0"/>
              <a:t>Two agents committed a crime. </a:t>
            </a:r>
          </a:p>
          <a:p>
            <a:r>
              <a:rPr lang="en-GB" dirty="0" smtClean="0"/>
              <a:t>Court does not have enough evidence to convict them of the crime, but can convict them of a minor offence </a:t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</a:rPr>
              <a:t>1</a:t>
            </a:r>
            <a:r>
              <a:rPr lang="en-GB" dirty="0" smtClean="0"/>
              <a:t> year in prison each)</a:t>
            </a:r>
          </a:p>
          <a:p>
            <a:r>
              <a:rPr lang="en-GB" dirty="0" smtClean="0"/>
              <a:t>If one suspect confesses (acts as an informer), he walks free, and the other suspect gets </a:t>
            </a:r>
            <a:r>
              <a:rPr lang="en-GB" dirty="0" smtClean="0">
                <a:solidFill>
                  <a:srgbClr val="FF0000"/>
                </a:solidFill>
              </a:rPr>
              <a:t>4</a:t>
            </a:r>
            <a:r>
              <a:rPr lang="en-GB" dirty="0" smtClean="0"/>
              <a:t> years</a:t>
            </a:r>
          </a:p>
          <a:p>
            <a:r>
              <a:rPr lang="en-GB" dirty="0" smtClean="0"/>
              <a:t>If both confess, each gets </a:t>
            </a:r>
            <a:r>
              <a:rPr lang="en-GB" dirty="0" smtClean="0">
                <a:solidFill>
                  <a:srgbClr val="FF0000"/>
                </a:solidFill>
              </a:rPr>
              <a:t>3</a:t>
            </a:r>
            <a:r>
              <a:rPr lang="en-GB" dirty="0" smtClean="0"/>
              <a:t> years</a:t>
            </a:r>
          </a:p>
          <a:p>
            <a:r>
              <a:rPr lang="en-GB" dirty="0" smtClean="0"/>
              <a:t>Agents have no way of </a:t>
            </a:r>
            <a:r>
              <a:rPr lang="en-GB" dirty="0" smtClean="0">
                <a:solidFill>
                  <a:schemeClr val="accent1"/>
                </a:solidFill>
              </a:rPr>
              <a:t>communicating </a:t>
            </a:r>
            <a:r>
              <a:rPr lang="en-GB" dirty="0" smtClean="0"/>
              <a:t>or making </a:t>
            </a:r>
            <a:r>
              <a:rPr lang="en-GB" dirty="0" smtClean="0">
                <a:solidFill>
                  <a:schemeClr val="accent1"/>
                </a:solidFill>
              </a:rPr>
              <a:t>binding agreements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Picture 3" descr="prison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340768"/>
            <a:ext cx="2111896" cy="1673678"/>
          </a:xfrm>
          <a:prstGeom prst="rect">
            <a:avLst/>
          </a:prstGeom>
        </p:spPr>
      </p:pic>
      <p:pic>
        <p:nvPicPr>
          <p:cNvPr id="5" name="Picture 4" descr="prison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1340768"/>
            <a:ext cx="2111896" cy="167367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83968" y="1340768"/>
            <a:ext cx="288032" cy="165618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How to Deal with </a:t>
            </a:r>
            <a:b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</a:br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Representation Issues?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Strategy 1: oracle representation</a:t>
            </a:r>
          </a:p>
          <a:p>
            <a:pPr lvl="1"/>
            <a:r>
              <a:rPr lang="en-GB" dirty="0" smtClean="0"/>
              <a:t>assume that we have a </a:t>
            </a:r>
            <a:r>
              <a:rPr lang="en-GB" dirty="0" smtClean="0">
                <a:solidFill>
                  <a:schemeClr val="accent1"/>
                </a:solidFill>
              </a:rPr>
              <a:t>black-box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poly-time</a:t>
            </a:r>
            <a:r>
              <a:rPr lang="en-GB" dirty="0" smtClean="0"/>
              <a:t> algorithm that, given a coalition </a:t>
            </a:r>
            <a:r>
              <a:rPr lang="en-GB" dirty="0" smtClean="0">
                <a:solidFill>
                  <a:srgbClr val="FF0000"/>
                </a:solidFill>
              </a:rPr>
              <a:t>C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⊆ </a:t>
            </a:r>
            <a:r>
              <a:rPr lang="en-GB" dirty="0" smtClean="0">
                <a:solidFill>
                  <a:srgbClr val="FF0000"/>
                </a:solidFill>
              </a:rPr>
              <a:t>N</a:t>
            </a:r>
            <a:r>
              <a:rPr lang="en-GB" dirty="0" smtClean="0"/>
              <a:t>, outputs its value </a:t>
            </a:r>
            <a:r>
              <a:rPr lang="en-GB" dirty="0" smtClean="0">
                <a:solidFill>
                  <a:srgbClr val="FF0000"/>
                </a:solidFill>
              </a:rPr>
              <a:t>v(C)</a:t>
            </a:r>
          </a:p>
          <a:p>
            <a:pPr lvl="1"/>
            <a:r>
              <a:rPr lang="en-GB" dirty="0" smtClean="0"/>
              <a:t>for some </a:t>
            </a:r>
            <a:r>
              <a:rPr lang="en-GB" dirty="0" smtClean="0">
                <a:solidFill>
                  <a:schemeClr val="accent1"/>
                </a:solidFill>
              </a:rPr>
              <a:t>special classes</a:t>
            </a:r>
            <a:r>
              <a:rPr lang="en-GB" dirty="0" smtClean="0"/>
              <a:t> of games, this allows us compute some solution concepts using </a:t>
            </a:r>
            <a:r>
              <a:rPr lang="en-GB" dirty="0" err="1" smtClean="0">
                <a:solidFill>
                  <a:schemeClr val="accent1"/>
                </a:solidFill>
              </a:rPr>
              <a:t>polynomially</a:t>
            </a:r>
            <a:r>
              <a:rPr lang="en-GB" dirty="0" smtClean="0"/>
              <a:t> many queries</a:t>
            </a:r>
          </a:p>
          <a:p>
            <a:r>
              <a:rPr lang="en-GB" dirty="0" smtClean="0"/>
              <a:t>Strategy 2: restricted classes</a:t>
            </a:r>
          </a:p>
          <a:p>
            <a:pPr lvl="1"/>
            <a:r>
              <a:rPr lang="en-GB" dirty="0" smtClean="0"/>
              <a:t>consider games on </a:t>
            </a:r>
            <a:r>
              <a:rPr lang="en-GB" dirty="0" smtClean="0">
                <a:solidFill>
                  <a:schemeClr val="accent1"/>
                </a:solidFill>
              </a:rPr>
              <a:t>combinatorial structures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problem</a:t>
            </a:r>
            <a:r>
              <a:rPr lang="en-GB" dirty="0" smtClean="0"/>
              <a:t>: not all games can be represented in this way</a:t>
            </a:r>
          </a:p>
          <a:p>
            <a:r>
              <a:rPr lang="en-GB" dirty="0" smtClean="0"/>
              <a:t>Strategy 3: give up on worst-case succinctness</a:t>
            </a:r>
          </a:p>
          <a:p>
            <a:pPr lvl="1"/>
            <a:r>
              <a:rPr lang="en-GB" dirty="0" smtClean="0"/>
              <a:t>devise </a:t>
            </a:r>
            <a:r>
              <a:rPr lang="en-GB" dirty="0" smtClean="0">
                <a:solidFill>
                  <a:schemeClr val="accent1"/>
                </a:solidFill>
              </a:rPr>
              <a:t>complete</a:t>
            </a:r>
            <a:r>
              <a:rPr lang="en-GB" dirty="0" smtClean="0"/>
              <a:t> representation languages that allow for </a:t>
            </a:r>
            <a:r>
              <a:rPr lang="en-GB" dirty="0" smtClean="0">
                <a:solidFill>
                  <a:schemeClr val="accent1"/>
                </a:solidFill>
              </a:rPr>
              <a:t>compact</a:t>
            </a:r>
            <a:r>
              <a:rPr lang="en-GB" dirty="0" smtClean="0"/>
              <a:t> representation of </a:t>
            </a:r>
            <a:r>
              <a:rPr lang="en-GB" dirty="0" smtClean="0">
                <a:solidFill>
                  <a:schemeClr val="accent1"/>
                </a:solidFill>
              </a:rPr>
              <a:t>interesting</a:t>
            </a:r>
            <a:r>
              <a:rPr lang="en-GB" dirty="0" smtClean="0"/>
              <a:t> games 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Part 1: Overview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Definitions </a:t>
            </a:r>
          </a:p>
          <a:p>
            <a:r>
              <a:rPr lang="en-US" dirty="0" smtClean="0"/>
              <a:t>Solution concepts</a:t>
            </a:r>
          </a:p>
          <a:p>
            <a:r>
              <a:rPr lang="en-GB" dirty="0" smtClean="0"/>
              <a:t>Representations and computational issues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oracle representation</a:t>
            </a:r>
          </a:p>
          <a:p>
            <a:pPr lvl="1"/>
            <a:r>
              <a:rPr lang="en-GB" dirty="0" smtClean="0"/>
              <a:t>combinatorial optimization games</a:t>
            </a:r>
          </a:p>
          <a:p>
            <a:pPr lvl="2"/>
            <a:r>
              <a:rPr lang="en-GB" dirty="0" smtClean="0"/>
              <a:t>weighted voting games</a:t>
            </a:r>
          </a:p>
          <a:p>
            <a:pPr lvl="1"/>
            <a:r>
              <a:rPr lang="en-GB" dirty="0" smtClean="0"/>
              <a:t>complete representation languages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Simple Games 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20000"/>
          </a:bodyPr>
          <a:lstStyle/>
          <a:p>
            <a:r>
              <a:rPr lang="en-GB" u="sng" dirty="0" smtClean="0"/>
              <a:t>Definition</a:t>
            </a:r>
            <a:r>
              <a:rPr lang="en-GB" dirty="0" smtClean="0"/>
              <a:t>: a game </a:t>
            </a:r>
            <a:r>
              <a:rPr lang="en-GB" dirty="0" smtClean="0">
                <a:solidFill>
                  <a:srgbClr val="FF0000"/>
                </a:solidFill>
              </a:rPr>
              <a:t>G = (N, v)</a:t>
            </a:r>
            <a:r>
              <a:rPr lang="en-GB" dirty="0" smtClean="0"/>
              <a:t> is </a:t>
            </a:r>
            <a:r>
              <a:rPr lang="en-GB" dirty="0" smtClean="0">
                <a:solidFill>
                  <a:schemeClr val="accent1"/>
                </a:solidFill>
              </a:rPr>
              <a:t>simple</a:t>
            </a:r>
            <a:r>
              <a:rPr lang="en-GB" dirty="0" smtClean="0"/>
              <a:t> if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v(C)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{0, 1}</a:t>
            </a:r>
            <a:r>
              <a:rPr lang="en-GB" dirty="0" smtClean="0">
                <a:sym typeface="Symbol"/>
              </a:rPr>
              <a:t> for any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C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  <a:sym typeface="Symbol"/>
              </a:rPr>
              <a:t>⊆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N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  <a:sym typeface="Symbol"/>
              </a:rPr>
              <a:t>v</a:t>
            </a:r>
            <a:r>
              <a:rPr lang="en-GB" dirty="0" smtClean="0">
                <a:sym typeface="Symbol"/>
              </a:rPr>
              <a:t> is </a:t>
            </a:r>
            <a:r>
              <a:rPr lang="en-GB" dirty="0" smtClean="0">
                <a:solidFill>
                  <a:schemeClr val="accent1"/>
                </a:solidFill>
                <a:sym typeface="Symbol"/>
              </a:rPr>
              <a:t>monotone</a:t>
            </a:r>
            <a:r>
              <a:rPr lang="en-GB" dirty="0" smtClean="0">
                <a:sym typeface="Symbol"/>
              </a:rPr>
              <a:t>: if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v(C) = 1</a:t>
            </a:r>
            <a:r>
              <a:rPr lang="en-GB" dirty="0" smtClean="0">
                <a:sym typeface="Symbol"/>
              </a:rPr>
              <a:t> and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C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  <a:sym typeface="Symbol"/>
              </a:rPr>
              <a:t>⊆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D</a:t>
            </a:r>
            <a:r>
              <a:rPr lang="en-GB" dirty="0" smtClean="0">
                <a:sym typeface="Symbol"/>
              </a:rPr>
              <a:t>, then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v(D) = 1</a:t>
            </a:r>
          </a:p>
          <a:p>
            <a:r>
              <a:rPr lang="en-GB" dirty="0" smtClean="0">
                <a:sym typeface="Symbol"/>
              </a:rPr>
              <a:t>A coalition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 C </a:t>
            </a:r>
            <a:r>
              <a:rPr lang="en-GB" dirty="0" smtClean="0">
                <a:sym typeface="Symbol"/>
              </a:rPr>
              <a:t>in a simple game is said to be </a:t>
            </a:r>
            <a:r>
              <a:rPr lang="en-GB" dirty="0" smtClean="0">
                <a:solidFill>
                  <a:schemeClr val="accent1"/>
                </a:solidFill>
                <a:sym typeface="Symbol"/>
              </a:rPr>
              <a:t>winning</a:t>
            </a:r>
            <a:r>
              <a:rPr lang="en-GB" dirty="0" smtClean="0">
                <a:sym typeface="Symbol"/>
              </a:rPr>
              <a:t> if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v(C) = 1 </a:t>
            </a:r>
            <a:r>
              <a:rPr lang="en-GB" dirty="0" smtClean="0">
                <a:sym typeface="Symbol"/>
              </a:rPr>
              <a:t>and </a:t>
            </a:r>
            <a:r>
              <a:rPr lang="en-GB" dirty="0" smtClean="0">
                <a:solidFill>
                  <a:schemeClr val="accent1"/>
                </a:solidFill>
                <a:sym typeface="Symbol"/>
              </a:rPr>
              <a:t>losing</a:t>
            </a:r>
            <a:r>
              <a:rPr lang="en-GB" dirty="0" smtClean="0">
                <a:sym typeface="Symbol"/>
              </a:rPr>
              <a:t> if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v(C) = 0</a:t>
            </a:r>
            <a:endParaRPr lang="en-GB" dirty="0" smtClean="0">
              <a:sym typeface="Symbol"/>
            </a:endParaRPr>
          </a:p>
          <a:p>
            <a:r>
              <a:rPr lang="en-GB" u="sng" dirty="0" smtClean="0">
                <a:sym typeface="Symbol"/>
              </a:rPr>
              <a:t>Definition</a:t>
            </a:r>
            <a:r>
              <a:rPr lang="en-GB" dirty="0" smtClean="0">
                <a:sym typeface="Symbol"/>
              </a:rPr>
              <a:t>: in a simple game, a player </a:t>
            </a:r>
            <a:r>
              <a:rPr lang="en-GB" dirty="0" err="1" smtClean="0">
                <a:solidFill>
                  <a:srgbClr val="FF0000"/>
                </a:solidFill>
                <a:sym typeface="Symbol"/>
              </a:rPr>
              <a:t>i</a:t>
            </a:r>
            <a:r>
              <a:rPr lang="en-GB" dirty="0" smtClean="0">
                <a:sym typeface="Symbol"/>
              </a:rPr>
              <a:t> is</a:t>
            </a:r>
            <a:br>
              <a:rPr lang="en-GB" dirty="0" smtClean="0">
                <a:sym typeface="Symbol"/>
              </a:rPr>
            </a:br>
            <a:r>
              <a:rPr lang="en-GB" dirty="0" smtClean="0">
                <a:sym typeface="Symbol"/>
              </a:rPr>
              <a:t> a </a:t>
            </a:r>
            <a:r>
              <a:rPr lang="en-GB" dirty="0" smtClean="0">
                <a:solidFill>
                  <a:schemeClr val="accent1"/>
                </a:solidFill>
                <a:sym typeface="Symbol"/>
              </a:rPr>
              <a:t>veto</a:t>
            </a:r>
            <a:r>
              <a:rPr lang="en-GB" dirty="0" smtClean="0">
                <a:sym typeface="Symbol"/>
              </a:rPr>
              <a:t> player if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v(C) = 0</a:t>
            </a:r>
            <a:r>
              <a:rPr lang="en-GB" dirty="0" smtClean="0">
                <a:sym typeface="Symbol"/>
              </a:rPr>
              <a:t> for any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C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  <a:sym typeface="Symbol"/>
              </a:rPr>
              <a:t>⊆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 N\{</a:t>
            </a:r>
            <a:r>
              <a:rPr lang="en-GB" dirty="0" err="1" smtClean="0">
                <a:solidFill>
                  <a:srgbClr val="FF0000"/>
                </a:solidFill>
                <a:sym typeface="Symbol"/>
              </a:rPr>
              <a:t>i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}</a:t>
            </a:r>
          </a:p>
          <a:p>
            <a:pPr lvl="1"/>
            <a:r>
              <a:rPr lang="en-GB" dirty="0" smtClean="0">
                <a:sym typeface="Symbol"/>
              </a:rPr>
              <a:t>equivalently, by monotonicity,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v(N\{</a:t>
            </a:r>
            <a:r>
              <a:rPr lang="en-GB" dirty="0" err="1" smtClean="0">
                <a:solidFill>
                  <a:srgbClr val="FF0000"/>
                </a:solidFill>
                <a:sym typeface="Symbol"/>
              </a:rPr>
              <a:t>i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}) = 0</a:t>
            </a:r>
          </a:p>
          <a:p>
            <a:r>
              <a:rPr lang="en-GB" dirty="0" smtClean="0">
                <a:sym typeface="Symbol"/>
              </a:rPr>
              <a:t>Traditionally, in simple games an outcome is identified with a payoff vector for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N</a:t>
            </a:r>
          </a:p>
          <a:p>
            <a:r>
              <a:rPr lang="en-GB" u="sng" dirty="0" smtClean="0">
                <a:sym typeface="Symbol"/>
              </a:rPr>
              <a:t>Theorem</a:t>
            </a:r>
            <a:r>
              <a:rPr lang="en-GB" dirty="0" smtClean="0">
                <a:sym typeface="Symbol"/>
              </a:rPr>
              <a:t>: a simple game has a non-empty core </a:t>
            </a:r>
            <a:r>
              <a:rPr lang="en-GB" dirty="0" smtClean="0"/>
              <a:t> iff it has a veto player. 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Simple Games:</a:t>
            </a:r>
            <a:b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</a:br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Characterization of the Core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99715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Proof (</a:t>
            </a:r>
            <a:r>
              <a:rPr lang="en-GB" dirty="0" smtClean="0">
                <a:sym typeface="Symbol"/>
              </a:rPr>
              <a:t></a:t>
            </a:r>
            <a:r>
              <a:rPr lang="en-GB" dirty="0" smtClean="0"/>
              <a:t>): </a:t>
            </a:r>
          </a:p>
          <a:p>
            <a:pPr lvl="1"/>
            <a:r>
              <a:rPr lang="en-GB" dirty="0" smtClean="0"/>
              <a:t>suppose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is a veto player</a:t>
            </a:r>
          </a:p>
          <a:p>
            <a:pPr lvl="1"/>
            <a:r>
              <a:rPr lang="en-GB" dirty="0" smtClean="0"/>
              <a:t>consider a payoff vector </a:t>
            </a:r>
            <a:r>
              <a:rPr lang="en-GB" b="1" u="sng" dirty="0" smtClean="0">
                <a:solidFill>
                  <a:srgbClr val="FF0000"/>
                </a:solidFill>
              </a:rPr>
              <a:t>x</a:t>
            </a:r>
            <a:r>
              <a:rPr lang="en-GB" dirty="0" smtClean="0"/>
              <a:t> with </a:t>
            </a:r>
            <a:r>
              <a:rPr lang="en-GB" dirty="0" smtClean="0">
                <a:solidFill>
                  <a:srgbClr val="FF0000"/>
                </a:solidFill>
              </a:rPr>
              <a:t>x</a:t>
            </a:r>
            <a:r>
              <a:rPr lang="en-GB" baseline="-25000" dirty="0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= 1</a:t>
            </a:r>
            <a:r>
              <a:rPr lang="en-GB" dirty="0" smtClean="0"/>
              <a:t>, </a:t>
            </a:r>
            <a:r>
              <a:rPr lang="en-GB" dirty="0" err="1" smtClean="0">
                <a:solidFill>
                  <a:srgbClr val="FF0000"/>
                </a:solidFill>
              </a:rPr>
              <a:t>x</a:t>
            </a:r>
            <a:r>
              <a:rPr lang="en-GB" baseline="-25000" dirty="0" err="1" smtClean="0">
                <a:solidFill>
                  <a:srgbClr val="FF0000"/>
                </a:solidFill>
              </a:rPr>
              <a:t>k</a:t>
            </a:r>
            <a:r>
              <a:rPr lang="en-GB" dirty="0" smtClean="0">
                <a:solidFill>
                  <a:srgbClr val="FF0000"/>
                </a:solidFill>
              </a:rPr>
              <a:t> = 0</a:t>
            </a:r>
            <a:r>
              <a:rPr lang="en-GB" dirty="0" smtClean="0"/>
              <a:t> for </a:t>
            </a:r>
            <a:r>
              <a:rPr lang="en-GB" dirty="0" smtClean="0">
                <a:solidFill>
                  <a:srgbClr val="FF0000"/>
                </a:solidFill>
              </a:rPr>
              <a:t>k ≠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/>
              <a:t>no coalition </a:t>
            </a:r>
            <a:r>
              <a:rPr lang="en-GB" dirty="0" smtClean="0">
                <a:solidFill>
                  <a:srgbClr val="FF0000"/>
                </a:solidFill>
              </a:rPr>
              <a:t>C</a:t>
            </a:r>
            <a:r>
              <a:rPr lang="en-GB" dirty="0" smtClean="0"/>
              <a:t> can deviate from </a:t>
            </a:r>
            <a:r>
              <a:rPr lang="en-GB" b="1" u="sng" dirty="0" smtClean="0">
                <a:solidFill>
                  <a:srgbClr val="FF0000"/>
                </a:solidFill>
              </a:rPr>
              <a:t>x</a:t>
            </a:r>
            <a:r>
              <a:rPr lang="en-GB" dirty="0" smtClean="0"/>
              <a:t>:</a:t>
            </a:r>
          </a:p>
          <a:p>
            <a:pPr lvl="2"/>
            <a:r>
              <a:rPr lang="en-GB" sz="2600" dirty="0" smtClean="0"/>
              <a:t>if </a:t>
            </a:r>
            <a:r>
              <a:rPr lang="en-GB" sz="2600" dirty="0" err="1" smtClean="0">
                <a:solidFill>
                  <a:srgbClr val="FF0000"/>
                </a:solidFill>
              </a:rPr>
              <a:t>i</a:t>
            </a:r>
            <a:r>
              <a:rPr lang="en-GB" sz="2600" dirty="0" smtClean="0">
                <a:solidFill>
                  <a:srgbClr val="FF0000"/>
                </a:solidFill>
              </a:rPr>
              <a:t> </a:t>
            </a:r>
            <a:r>
              <a:rPr lang="en-GB" sz="2600" dirty="0" smtClean="0">
                <a:solidFill>
                  <a:srgbClr val="FF0000"/>
                </a:solidFill>
                <a:sym typeface="Symbol"/>
              </a:rPr>
              <a:t> C</a:t>
            </a:r>
            <a:r>
              <a:rPr lang="en-GB" sz="2600" dirty="0" smtClean="0">
                <a:sym typeface="Symbol"/>
              </a:rPr>
              <a:t>, we have </a:t>
            </a:r>
            <a:r>
              <a:rPr lang="en-GB" sz="2600" dirty="0" smtClean="0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GB" sz="2600" baseline="-25000" dirty="0" smtClean="0">
                <a:solidFill>
                  <a:srgbClr val="FF0000"/>
                </a:solidFill>
              </a:rPr>
              <a:t> </a:t>
            </a:r>
            <a:r>
              <a:rPr lang="en-GB" sz="2600" baseline="-25000" dirty="0" err="1" smtClean="0">
                <a:solidFill>
                  <a:srgbClr val="FF0000"/>
                </a:solidFill>
              </a:rPr>
              <a:t>k</a:t>
            </a:r>
            <a:r>
              <a:rPr lang="en-GB" sz="2600" baseline="-25000" dirty="0" err="1" smtClean="0">
                <a:solidFill>
                  <a:srgbClr val="FF0000"/>
                </a:solidFill>
                <a:sym typeface="Symbol"/>
              </a:rPr>
              <a:t></a:t>
            </a:r>
            <a:r>
              <a:rPr lang="en-GB" sz="2600" baseline="-25000" dirty="0" err="1" smtClean="0">
                <a:solidFill>
                  <a:srgbClr val="FF0000"/>
                </a:solidFill>
              </a:rPr>
              <a:t>C</a:t>
            </a:r>
            <a:r>
              <a:rPr lang="en-GB" sz="2600" baseline="-25000" dirty="0" smtClean="0">
                <a:solidFill>
                  <a:srgbClr val="FF0000"/>
                </a:solidFill>
              </a:rPr>
              <a:t> </a:t>
            </a:r>
            <a:r>
              <a:rPr lang="en-GB" sz="2600" dirty="0" err="1" smtClean="0">
                <a:solidFill>
                  <a:srgbClr val="FF0000"/>
                </a:solidFill>
              </a:rPr>
              <a:t>x</a:t>
            </a:r>
            <a:r>
              <a:rPr lang="en-GB" sz="2600" baseline="-25000" dirty="0" err="1" smtClean="0">
                <a:solidFill>
                  <a:srgbClr val="FF0000"/>
                </a:solidFill>
              </a:rPr>
              <a:t>k</a:t>
            </a:r>
            <a:r>
              <a:rPr lang="en-GB" sz="2600" dirty="0" smtClean="0">
                <a:solidFill>
                  <a:srgbClr val="FF0000"/>
                </a:solidFill>
              </a:rPr>
              <a:t> = 1 ≥ v(C)</a:t>
            </a:r>
          </a:p>
          <a:p>
            <a:pPr lvl="2"/>
            <a:r>
              <a:rPr lang="en-GB" sz="2600" dirty="0" smtClean="0"/>
              <a:t>if </a:t>
            </a:r>
            <a:r>
              <a:rPr lang="en-GB" sz="2600" dirty="0" err="1" smtClean="0">
                <a:solidFill>
                  <a:srgbClr val="FF0000"/>
                </a:solidFill>
              </a:rPr>
              <a:t>i</a:t>
            </a:r>
            <a:r>
              <a:rPr lang="en-GB" sz="2600" dirty="0" smtClean="0">
                <a:solidFill>
                  <a:srgbClr val="FF0000"/>
                </a:solidFill>
              </a:rPr>
              <a:t> </a:t>
            </a:r>
            <a:r>
              <a:rPr lang="en-GB" sz="2600" dirty="0" smtClean="0">
                <a:solidFill>
                  <a:srgbClr val="FF0000"/>
                </a:solidFill>
                <a:sym typeface="Symbol"/>
              </a:rPr>
              <a:t> C</a:t>
            </a:r>
            <a:r>
              <a:rPr lang="en-GB" sz="2600" dirty="0" smtClean="0">
                <a:sym typeface="Symbol"/>
              </a:rPr>
              <a:t>, we have </a:t>
            </a:r>
            <a:r>
              <a:rPr lang="en-GB" sz="2600" dirty="0" smtClean="0">
                <a:solidFill>
                  <a:srgbClr val="FF0000"/>
                </a:solidFill>
                <a:sym typeface="Symbol"/>
              </a:rPr>
              <a:t>v(C) = 0</a:t>
            </a:r>
            <a:r>
              <a:rPr lang="en-GB" sz="2600" dirty="0" smtClean="0">
                <a:solidFill>
                  <a:srgbClr val="FF0000"/>
                </a:solidFill>
              </a:rPr>
              <a:t>  </a:t>
            </a:r>
            <a:endParaRPr lang="en-US" sz="2600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Proof (</a:t>
            </a:r>
            <a:r>
              <a:rPr lang="en-GB" dirty="0" smtClean="0">
                <a:sym typeface="Symbol"/>
              </a:rPr>
              <a:t></a:t>
            </a:r>
            <a:r>
              <a:rPr lang="en-GB" dirty="0" smtClean="0"/>
              <a:t>):</a:t>
            </a:r>
          </a:p>
          <a:p>
            <a:pPr lvl="1"/>
            <a:r>
              <a:rPr lang="en-GB" dirty="0" smtClean="0"/>
              <a:t>consider an arbitrary  payoff vector </a:t>
            </a:r>
            <a:r>
              <a:rPr lang="en-GB" b="1" u="sng" dirty="0" smtClean="0">
                <a:solidFill>
                  <a:srgbClr val="FF0000"/>
                </a:solidFill>
              </a:rPr>
              <a:t>x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we </a:t>
            </a:r>
            <a:r>
              <a:rPr lang="en-GB" dirty="0" smtClean="0">
                <a:sym typeface="Symbol"/>
              </a:rPr>
              <a:t>have </a:t>
            </a:r>
            <a:r>
              <a:rPr lang="en-GB" dirty="0" err="1" smtClean="0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GB" baseline="-25000" dirty="0" err="1" smtClean="0">
                <a:solidFill>
                  <a:srgbClr val="FF0000"/>
                </a:solidFill>
              </a:rPr>
              <a:t>k</a:t>
            </a:r>
            <a:r>
              <a:rPr lang="en-GB" baseline="-25000" dirty="0" err="1" smtClean="0">
                <a:solidFill>
                  <a:srgbClr val="FF0000"/>
                </a:solidFill>
                <a:sym typeface="Symbol"/>
              </a:rPr>
              <a:t></a:t>
            </a:r>
            <a:r>
              <a:rPr lang="en-GB" baseline="-25000" dirty="0" err="1" smtClean="0">
                <a:solidFill>
                  <a:srgbClr val="FF0000"/>
                </a:solidFill>
              </a:rPr>
              <a:t>N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x</a:t>
            </a:r>
            <a:r>
              <a:rPr lang="en-GB" baseline="-25000" dirty="0" err="1" smtClean="0">
                <a:solidFill>
                  <a:srgbClr val="FF0000"/>
                </a:solidFill>
              </a:rPr>
              <a:t>k</a:t>
            </a:r>
            <a:r>
              <a:rPr lang="en-GB" dirty="0" smtClean="0">
                <a:solidFill>
                  <a:srgbClr val="FF0000"/>
                </a:solidFill>
              </a:rPr>
              <a:t> = v(N) = 1</a:t>
            </a:r>
            <a:r>
              <a:rPr lang="en-GB" dirty="0" smtClean="0"/>
              <a:t>; thus </a:t>
            </a:r>
            <a:r>
              <a:rPr lang="en-GB" dirty="0" smtClean="0">
                <a:solidFill>
                  <a:srgbClr val="FF0000"/>
                </a:solidFill>
              </a:rPr>
              <a:t>x</a:t>
            </a:r>
            <a:r>
              <a:rPr lang="en-GB" baseline="-25000" dirty="0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&gt; 0</a:t>
            </a:r>
            <a:r>
              <a:rPr lang="en-GB" dirty="0" smtClean="0"/>
              <a:t> for some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err="1" smtClean="0">
                <a:solidFill>
                  <a:srgbClr val="FF0000"/>
                </a:solidFill>
                <a:sym typeface="Symbol"/>
              </a:rPr>
              <a:t></a:t>
            </a:r>
            <a:r>
              <a:rPr lang="en-GB" dirty="0" err="1" smtClean="0">
                <a:solidFill>
                  <a:srgbClr val="FF0000"/>
                </a:solidFill>
              </a:rPr>
              <a:t>N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/>
              <a:t>but then </a:t>
            </a:r>
            <a:r>
              <a:rPr lang="en-GB" dirty="0" smtClean="0">
                <a:solidFill>
                  <a:srgbClr val="FF0000"/>
                </a:solidFill>
              </a:rPr>
              <a:t>N\{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}</a:t>
            </a:r>
            <a:r>
              <a:rPr lang="en-GB" dirty="0" smtClean="0"/>
              <a:t> can deviate:</a:t>
            </a:r>
          </a:p>
          <a:p>
            <a:pPr lvl="2"/>
            <a:r>
              <a:rPr lang="en-GB" sz="2600" dirty="0" smtClean="0"/>
              <a:t>since </a:t>
            </a:r>
            <a:r>
              <a:rPr lang="en-GB" sz="2600" dirty="0" err="1" smtClean="0">
                <a:solidFill>
                  <a:srgbClr val="FF0000"/>
                </a:solidFill>
              </a:rPr>
              <a:t>i</a:t>
            </a:r>
            <a:r>
              <a:rPr lang="en-GB" sz="2600" dirty="0" smtClean="0"/>
              <a:t> is not a veto, </a:t>
            </a:r>
            <a:r>
              <a:rPr lang="en-GB" sz="2600" dirty="0" smtClean="0">
                <a:solidFill>
                  <a:srgbClr val="FF0000"/>
                </a:solidFill>
              </a:rPr>
              <a:t>v(N\{</a:t>
            </a:r>
            <a:r>
              <a:rPr lang="en-GB" sz="2600" dirty="0" err="1" smtClean="0">
                <a:solidFill>
                  <a:srgbClr val="FF0000"/>
                </a:solidFill>
              </a:rPr>
              <a:t>i</a:t>
            </a:r>
            <a:r>
              <a:rPr lang="en-GB" sz="2600" dirty="0" smtClean="0">
                <a:solidFill>
                  <a:srgbClr val="FF0000"/>
                </a:solidFill>
              </a:rPr>
              <a:t>}) = 1, </a:t>
            </a:r>
            <a:r>
              <a:rPr lang="en-GB" sz="2600" dirty="0" smtClean="0"/>
              <a:t>yet </a:t>
            </a:r>
            <a:r>
              <a:rPr lang="en-GB" sz="2600" dirty="0" smtClean="0">
                <a:solidFill>
                  <a:srgbClr val="FF0000"/>
                </a:solidFill>
              </a:rPr>
              <a:t>x(N\{</a:t>
            </a:r>
            <a:r>
              <a:rPr lang="en-GB" sz="2600" dirty="0" err="1" smtClean="0">
                <a:solidFill>
                  <a:srgbClr val="FF0000"/>
                </a:solidFill>
              </a:rPr>
              <a:t>i</a:t>
            </a:r>
            <a:r>
              <a:rPr lang="en-GB" sz="2600" dirty="0" smtClean="0">
                <a:solidFill>
                  <a:srgbClr val="FF0000"/>
                </a:solidFill>
              </a:rPr>
              <a:t>}) = 1 - x</a:t>
            </a:r>
            <a:r>
              <a:rPr lang="en-GB" sz="2600" baseline="-25000" dirty="0" smtClean="0">
                <a:solidFill>
                  <a:srgbClr val="FF0000"/>
                </a:solidFill>
              </a:rPr>
              <a:t>i</a:t>
            </a:r>
            <a:r>
              <a:rPr lang="en-GB" sz="2600" dirty="0" smtClean="0">
                <a:solidFill>
                  <a:srgbClr val="FF0000"/>
                </a:solidFill>
              </a:rPr>
              <a:t> &lt; 1 </a:t>
            </a:r>
          </a:p>
          <a:p>
            <a:pPr lvl="1"/>
            <a:endParaRPr lang="en-US" dirty="0"/>
          </a:p>
        </p:txBody>
      </p:sp>
      <p:sp>
        <p:nvSpPr>
          <p:cNvPr id="4" name="Freeform 3"/>
          <p:cNvSpPr/>
          <p:nvPr/>
        </p:nvSpPr>
        <p:spPr>
          <a:xfrm>
            <a:off x="6100354" y="3066824"/>
            <a:ext cx="2364377" cy="1740307"/>
          </a:xfrm>
          <a:custGeom>
            <a:avLst/>
            <a:gdLst>
              <a:gd name="connsiteX0" fmla="*/ 13063 w 2364377"/>
              <a:gd name="connsiteY0" fmla="*/ 656090 h 1740307"/>
              <a:gd name="connsiteX1" fmla="*/ 13063 w 2364377"/>
              <a:gd name="connsiteY1" fmla="*/ 656090 h 1740307"/>
              <a:gd name="connsiteX2" fmla="*/ 169817 w 2364377"/>
              <a:gd name="connsiteY2" fmla="*/ 473210 h 1740307"/>
              <a:gd name="connsiteX3" fmla="*/ 862149 w 2364377"/>
              <a:gd name="connsiteY3" fmla="*/ 68262 h 1740307"/>
              <a:gd name="connsiteX4" fmla="*/ 901337 w 2364377"/>
              <a:gd name="connsiteY4" fmla="*/ 55199 h 1740307"/>
              <a:gd name="connsiteX5" fmla="*/ 966652 w 2364377"/>
              <a:gd name="connsiteY5" fmla="*/ 29073 h 1740307"/>
              <a:gd name="connsiteX6" fmla="*/ 1031966 w 2364377"/>
              <a:gd name="connsiteY6" fmla="*/ 16010 h 1740307"/>
              <a:gd name="connsiteX7" fmla="*/ 1084217 w 2364377"/>
              <a:gd name="connsiteY7" fmla="*/ 2947 h 1740307"/>
              <a:gd name="connsiteX8" fmla="*/ 1319349 w 2364377"/>
              <a:gd name="connsiteY8" fmla="*/ 16010 h 1740307"/>
              <a:gd name="connsiteX9" fmla="*/ 1397726 w 2364377"/>
              <a:gd name="connsiteY9" fmla="*/ 68262 h 1740307"/>
              <a:gd name="connsiteX10" fmla="*/ 1593669 w 2364377"/>
              <a:gd name="connsiteY10" fmla="*/ 146639 h 1740307"/>
              <a:gd name="connsiteX11" fmla="*/ 1632857 w 2364377"/>
              <a:gd name="connsiteY11" fmla="*/ 185827 h 1740307"/>
              <a:gd name="connsiteX12" fmla="*/ 1724297 w 2364377"/>
              <a:gd name="connsiteY12" fmla="*/ 251142 h 1740307"/>
              <a:gd name="connsiteX13" fmla="*/ 1763486 w 2364377"/>
              <a:gd name="connsiteY13" fmla="*/ 290330 h 1740307"/>
              <a:gd name="connsiteX14" fmla="*/ 1815737 w 2364377"/>
              <a:gd name="connsiteY14" fmla="*/ 303393 h 1740307"/>
              <a:gd name="connsiteX15" fmla="*/ 1881052 w 2364377"/>
              <a:gd name="connsiteY15" fmla="*/ 329519 h 1740307"/>
              <a:gd name="connsiteX16" fmla="*/ 1959429 w 2364377"/>
              <a:gd name="connsiteY16" fmla="*/ 342582 h 1740307"/>
              <a:gd name="connsiteX17" fmla="*/ 2364377 w 2364377"/>
              <a:gd name="connsiteY17" fmla="*/ 355645 h 1740307"/>
              <a:gd name="connsiteX18" fmla="*/ 2351315 w 2364377"/>
              <a:gd name="connsiteY18" fmla="*/ 982662 h 1740307"/>
              <a:gd name="connsiteX19" fmla="*/ 2338252 w 2364377"/>
              <a:gd name="connsiteY19" fmla="*/ 1021850 h 1740307"/>
              <a:gd name="connsiteX20" fmla="*/ 2272937 w 2364377"/>
              <a:gd name="connsiteY20" fmla="*/ 1191667 h 1740307"/>
              <a:gd name="connsiteX21" fmla="*/ 2233749 w 2364377"/>
              <a:gd name="connsiteY21" fmla="*/ 1296170 h 1740307"/>
              <a:gd name="connsiteX22" fmla="*/ 2181497 w 2364377"/>
              <a:gd name="connsiteY22" fmla="*/ 1439862 h 1740307"/>
              <a:gd name="connsiteX23" fmla="*/ 2168435 w 2364377"/>
              <a:gd name="connsiteY23" fmla="*/ 1492113 h 1740307"/>
              <a:gd name="connsiteX24" fmla="*/ 2076995 w 2364377"/>
              <a:gd name="connsiteY24" fmla="*/ 1583553 h 1740307"/>
              <a:gd name="connsiteX25" fmla="*/ 2050869 w 2364377"/>
              <a:gd name="connsiteY25" fmla="*/ 1635805 h 1740307"/>
              <a:gd name="connsiteX26" fmla="*/ 1998617 w 2364377"/>
              <a:gd name="connsiteY26" fmla="*/ 1674993 h 1740307"/>
              <a:gd name="connsiteX27" fmla="*/ 1907177 w 2364377"/>
              <a:gd name="connsiteY27" fmla="*/ 1740307 h 1740307"/>
              <a:gd name="connsiteX28" fmla="*/ 1867989 w 2364377"/>
              <a:gd name="connsiteY28" fmla="*/ 1727245 h 1740307"/>
              <a:gd name="connsiteX29" fmla="*/ 1737360 w 2364377"/>
              <a:gd name="connsiteY29" fmla="*/ 1648867 h 1740307"/>
              <a:gd name="connsiteX30" fmla="*/ 1645920 w 2364377"/>
              <a:gd name="connsiteY30" fmla="*/ 1635805 h 1740307"/>
              <a:gd name="connsiteX31" fmla="*/ 1606732 w 2364377"/>
              <a:gd name="connsiteY31" fmla="*/ 1622742 h 1740307"/>
              <a:gd name="connsiteX32" fmla="*/ 1528355 w 2364377"/>
              <a:gd name="connsiteY32" fmla="*/ 1609679 h 1740307"/>
              <a:gd name="connsiteX33" fmla="*/ 1423852 w 2364377"/>
              <a:gd name="connsiteY33" fmla="*/ 1557427 h 1740307"/>
              <a:gd name="connsiteX34" fmla="*/ 1280160 w 2364377"/>
              <a:gd name="connsiteY34" fmla="*/ 1518239 h 1740307"/>
              <a:gd name="connsiteX35" fmla="*/ 1227909 w 2364377"/>
              <a:gd name="connsiteY35" fmla="*/ 1505176 h 1740307"/>
              <a:gd name="connsiteX36" fmla="*/ 836023 w 2364377"/>
              <a:gd name="connsiteY36" fmla="*/ 1492113 h 1740307"/>
              <a:gd name="connsiteX37" fmla="*/ 731520 w 2364377"/>
              <a:gd name="connsiteY37" fmla="*/ 1465987 h 1740307"/>
              <a:gd name="connsiteX38" fmla="*/ 640080 w 2364377"/>
              <a:gd name="connsiteY38" fmla="*/ 1426799 h 1740307"/>
              <a:gd name="connsiteX39" fmla="*/ 561703 w 2364377"/>
              <a:gd name="connsiteY39" fmla="*/ 1374547 h 1740307"/>
              <a:gd name="connsiteX40" fmla="*/ 470263 w 2364377"/>
              <a:gd name="connsiteY40" fmla="*/ 1348422 h 1740307"/>
              <a:gd name="connsiteX41" fmla="*/ 365760 w 2364377"/>
              <a:gd name="connsiteY41" fmla="*/ 1309233 h 1740307"/>
              <a:gd name="connsiteX42" fmla="*/ 326572 w 2364377"/>
              <a:gd name="connsiteY42" fmla="*/ 1296170 h 1740307"/>
              <a:gd name="connsiteX43" fmla="*/ 261257 w 2364377"/>
              <a:gd name="connsiteY43" fmla="*/ 1270045 h 1740307"/>
              <a:gd name="connsiteX44" fmla="*/ 156755 w 2364377"/>
              <a:gd name="connsiteY44" fmla="*/ 1217793 h 1740307"/>
              <a:gd name="connsiteX45" fmla="*/ 104503 w 2364377"/>
              <a:gd name="connsiteY45" fmla="*/ 1191667 h 1740307"/>
              <a:gd name="connsiteX46" fmla="*/ 65315 w 2364377"/>
              <a:gd name="connsiteY46" fmla="*/ 1178605 h 1740307"/>
              <a:gd name="connsiteX47" fmla="*/ 26126 w 2364377"/>
              <a:gd name="connsiteY47" fmla="*/ 1152479 h 1740307"/>
              <a:gd name="connsiteX48" fmla="*/ 0 w 2364377"/>
              <a:gd name="connsiteY48" fmla="*/ 1074102 h 1740307"/>
              <a:gd name="connsiteX49" fmla="*/ 13063 w 2364377"/>
              <a:gd name="connsiteY49" fmla="*/ 656090 h 1740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2364377" h="1740307">
                <a:moveTo>
                  <a:pt x="13063" y="656090"/>
                </a:moveTo>
                <a:lnTo>
                  <a:pt x="13063" y="656090"/>
                </a:lnTo>
                <a:cubicBezTo>
                  <a:pt x="65314" y="595130"/>
                  <a:pt x="103804" y="518911"/>
                  <a:pt x="169817" y="473210"/>
                </a:cubicBezTo>
                <a:cubicBezTo>
                  <a:pt x="389634" y="321029"/>
                  <a:pt x="630020" y="200907"/>
                  <a:pt x="862149" y="68262"/>
                </a:cubicBezTo>
                <a:cubicBezTo>
                  <a:pt x="874104" y="61431"/>
                  <a:pt x="888444" y="60034"/>
                  <a:pt x="901337" y="55199"/>
                </a:cubicBezTo>
                <a:cubicBezTo>
                  <a:pt x="923293" y="46966"/>
                  <a:pt x="944192" y="35811"/>
                  <a:pt x="966652" y="29073"/>
                </a:cubicBezTo>
                <a:cubicBezTo>
                  <a:pt x="987918" y="22693"/>
                  <a:pt x="1010292" y="20826"/>
                  <a:pt x="1031966" y="16010"/>
                </a:cubicBezTo>
                <a:cubicBezTo>
                  <a:pt x="1049492" y="12115"/>
                  <a:pt x="1066800" y="7301"/>
                  <a:pt x="1084217" y="2947"/>
                </a:cubicBezTo>
                <a:cubicBezTo>
                  <a:pt x="1162594" y="7301"/>
                  <a:pt x="1242501" y="0"/>
                  <a:pt x="1319349" y="16010"/>
                </a:cubicBezTo>
                <a:cubicBezTo>
                  <a:pt x="1350088" y="22414"/>
                  <a:pt x="1369217" y="55104"/>
                  <a:pt x="1397726" y="68262"/>
                </a:cubicBezTo>
                <a:cubicBezTo>
                  <a:pt x="1571898" y="148649"/>
                  <a:pt x="1405177" y="26689"/>
                  <a:pt x="1593669" y="146639"/>
                </a:cubicBezTo>
                <a:cubicBezTo>
                  <a:pt x="1609254" y="156557"/>
                  <a:pt x="1618432" y="174287"/>
                  <a:pt x="1632857" y="185827"/>
                </a:cubicBezTo>
                <a:cubicBezTo>
                  <a:pt x="1662106" y="209226"/>
                  <a:pt x="1695048" y="227743"/>
                  <a:pt x="1724297" y="251142"/>
                </a:cubicBezTo>
                <a:cubicBezTo>
                  <a:pt x="1738722" y="262682"/>
                  <a:pt x="1747446" y="281165"/>
                  <a:pt x="1763486" y="290330"/>
                </a:cubicBezTo>
                <a:cubicBezTo>
                  <a:pt x="1779074" y="299237"/>
                  <a:pt x="1798705" y="297716"/>
                  <a:pt x="1815737" y="303393"/>
                </a:cubicBezTo>
                <a:cubicBezTo>
                  <a:pt x="1837982" y="310808"/>
                  <a:pt x="1858429" y="323349"/>
                  <a:pt x="1881052" y="329519"/>
                </a:cubicBezTo>
                <a:cubicBezTo>
                  <a:pt x="1906605" y="336488"/>
                  <a:pt x="1932982" y="341152"/>
                  <a:pt x="1959429" y="342582"/>
                </a:cubicBezTo>
                <a:cubicBezTo>
                  <a:pt x="2094285" y="349872"/>
                  <a:pt x="2229394" y="351291"/>
                  <a:pt x="2364377" y="355645"/>
                </a:cubicBezTo>
                <a:cubicBezTo>
                  <a:pt x="2360023" y="564651"/>
                  <a:pt x="2359507" y="773772"/>
                  <a:pt x="2351315" y="982662"/>
                </a:cubicBezTo>
                <a:cubicBezTo>
                  <a:pt x="2350775" y="996421"/>
                  <a:pt x="2343087" y="1008957"/>
                  <a:pt x="2338252" y="1021850"/>
                </a:cubicBezTo>
                <a:cubicBezTo>
                  <a:pt x="2316957" y="1078637"/>
                  <a:pt x="2294528" y="1134992"/>
                  <a:pt x="2272937" y="1191667"/>
                </a:cubicBezTo>
                <a:cubicBezTo>
                  <a:pt x="2259693" y="1226433"/>
                  <a:pt x="2243970" y="1260398"/>
                  <a:pt x="2233749" y="1296170"/>
                </a:cubicBezTo>
                <a:cubicBezTo>
                  <a:pt x="2202273" y="1406334"/>
                  <a:pt x="2221800" y="1359257"/>
                  <a:pt x="2181497" y="1439862"/>
                </a:cubicBezTo>
                <a:cubicBezTo>
                  <a:pt x="2177143" y="1457279"/>
                  <a:pt x="2175507" y="1475612"/>
                  <a:pt x="2168435" y="1492113"/>
                </a:cubicBezTo>
                <a:cubicBezTo>
                  <a:pt x="2149448" y="1536417"/>
                  <a:pt x="2114426" y="1553609"/>
                  <a:pt x="2076995" y="1583553"/>
                </a:cubicBezTo>
                <a:cubicBezTo>
                  <a:pt x="2068286" y="1600970"/>
                  <a:pt x="2063542" y="1621020"/>
                  <a:pt x="2050869" y="1635805"/>
                </a:cubicBezTo>
                <a:cubicBezTo>
                  <a:pt x="2036700" y="1652335"/>
                  <a:pt x="2015147" y="1660824"/>
                  <a:pt x="1998617" y="1674993"/>
                </a:cubicBezTo>
                <a:cubicBezTo>
                  <a:pt x="1924474" y="1738544"/>
                  <a:pt x="1998284" y="1694755"/>
                  <a:pt x="1907177" y="1740307"/>
                </a:cubicBezTo>
                <a:cubicBezTo>
                  <a:pt x="1894114" y="1735953"/>
                  <a:pt x="1880025" y="1733932"/>
                  <a:pt x="1867989" y="1727245"/>
                </a:cubicBezTo>
                <a:cubicBezTo>
                  <a:pt x="1840344" y="1711887"/>
                  <a:pt x="1776185" y="1659455"/>
                  <a:pt x="1737360" y="1648867"/>
                </a:cubicBezTo>
                <a:cubicBezTo>
                  <a:pt x="1707655" y="1640766"/>
                  <a:pt x="1676400" y="1640159"/>
                  <a:pt x="1645920" y="1635805"/>
                </a:cubicBezTo>
                <a:cubicBezTo>
                  <a:pt x="1632857" y="1631451"/>
                  <a:pt x="1620173" y="1625729"/>
                  <a:pt x="1606732" y="1622742"/>
                </a:cubicBezTo>
                <a:cubicBezTo>
                  <a:pt x="1580877" y="1616996"/>
                  <a:pt x="1553298" y="1618587"/>
                  <a:pt x="1528355" y="1609679"/>
                </a:cubicBezTo>
                <a:cubicBezTo>
                  <a:pt x="1491678" y="1596580"/>
                  <a:pt x="1461635" y="1566872"/>
                  <a:pt x="1423852" y="1557427"/>
                </a:cubicBezTo>
                <a:cubicBezTo>
                  <a:pt x="1305704" y="1527892"/>
                  <a:pt x="1450912" y="1564808"/>
                  <a:pt x="1280160" y="1518239"/>
                </a:cubicBezTo>
                <a:cubicBezTo>
                  <a:pt x="1262840" y="1513515"/>
                  <a:pt x="1245831" y="1506230"/>
                  <a:pt x="1227909" y="1505176"/>
                </a:cubicBezTo>
                <a:cubicBezTo>
                  <a:pt x="1097433" y="1497501"/>
                  <a:pt x="966652" y="1496467"/>
                  <a:pt x="836023" y="1492113"/>
                </a:cubicBezTo>
                <a:cubicBezTo>
                  <a:pt x="801189" y="1483404"/>
                  <a:pt x="763636" y="1482045"/>
                  <a:pt x="731520" y="1465987"/>
                </a:cubicBezTo>
                <a:cubicBezTo>
                  <a:pt x="666953" y="1433704"/>
                  <a:pt x="697742" y="1446020"/>
                  <a:pt x="640080" y="1426799"/>
                </a:cubicBezTo>
                <a:cubicBezTo>
                  <a:pt x="613954" y="1409382"/>
                  <a:pt x="591491" y="1384476"/>
                  <a:pt x="561703" y="1374547"/>
                </a:cubicBezTo>
                <a:cubicBezTo>
                  <a:pt x="467724" y="1343222"/>
                  <a:pt x="585106" y="1381235"/>
                  <a:pt x="470263" y="1348422"/>
                </a:cubicBezTo>
                <a:cubicBezTo>
                  <a:pt x="428759" y="1336563"/>
                  <a:pt x="409921" y="1325793"/>
                  <a:pt x="365760" y="1309233"/>
                </a:cubicBezTo>
                <a:cubicBezTo>
                  <a:pt x="352867" y="1304398"/>
                  <a:pt x="339465" y="1301005"/>
                  <a:pt x="326572" y="1296170"/>
                </a:cubicBezTo>
                <a:cubicBezTo>
                  <a:pt x="304616" y="1287937"/>
                  <a:pt x="282547" y="1279871"/>
                  <a:pt x="261257" y="1270045"/>
                </a:cubicBezTo>
                <a:cubicBezTo>
                  <a:pt x="225896" y="1253724"/>
                  <a:pt x="191589" y="1235210"/>
                  <a:pt x="156755" y="1217793"/>
                </a:cubicBezTo>
                <a:cubicBezTo>
                  <a:pt x="139338" y="1209084"/>
                  <a:pt x="122977" y="1197825"/>
                  <a:pt x="104503" y="1191667"/>
                </a:cubicBezTo>
                <a:lnTo>
                  <a:pt x="65315" y="1178605"/>
                </a:lnTo>
                <a:cubicBezTo>
                  <a:pt x="52252" y="1169896"/>
                  <a:pt x="34447" y="1165792"/>
                  <a:pt x="26126" y="1152479"/>
                </a:cubicBezTo>
                <a:cubicBezTo>
                  <a:pt x="11530" y="1129126"/>
                  <a:pt x="0" y="1074102"/>
                  <a:pt x="0" y="1074102"/>
                </a:cubicBezTo>
                <a:lnTo>
                  <a:pt x="13063" y="656090"/>
                </a:lnTo>
                <a:close/>
              </a:path>
            </a:pathLst>
          </a:cu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588224" y="3645024"/>
            <a:ext cx="417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N</a:t>
            </a:r>
            <a:endParaRPr lang="en-US" sz="2800" dirty="0" smtClean="0"/>
          </a:p>
        </p:txBody>
      </p:sp>
      <p:grpSp>
        <p:nvGrpSpPr>
          <p:cNvPr id="10" name="Group 9"/>
          <p:cNvGrpSpPr/>
          <p:nvPr/>
        </p:nvGrpSpPr>
        <p:grpSpPr>
          <a:xfrm>
            <a:off x="7668344" y="3429000"/>
            <a:ext cx="554360" cy="523220"/>
            <a:chOff x="7668344" y="3429000"/>
            <a:chExt cx="554360" cy="523220"/>
          </a:xfrm>
        </p:grpSpPr>
        <p:sp>
          <p:nvSpPr>
            <p:cNvPr id="5" name="Oval 4"/>
            <p:cNvSpPr/>
            <p:nvPr/>
          </p:nvSpPr>
          <p:spPr>
            <a:xfrm>
              <a:off x="7956376" y="3645024"/>
              <a:ext cx="266328" cy="26632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668344" y="3429000"/>
              <a:ext cx="2664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err="1" smtClean="0"/>
                <a:t>i</a:t>
              </a:r>
              <a:endParaRPr lang="en-US" sz="2800" dirty="0" smtClean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7452320" y="3933056"/>
            <a:ext cx="9476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x</a:t>
            </a:r>
            <a:r>
              <a:rPr lang="en-GB" sz="2800" baseline="-25000" dirty="0" smtClean="0"/>
              <a:t>i</a:t>
            </a:r>
            <a:r>
              <a:rPr lang="en-GB" sz="2800" dirty="0" smtClean="0"/>
              <a:t> &gt; 0</a:t>
            </a:r>
            <a:endParaRPr lang="en-US" sz="2800" dirty="0" smtClean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7" grpId="0"/>
      <p:bldP spid="8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Autofit/>
          </a:bodyPr>
          <a:lstStyle/>
          <a:p>
            <a:r>
              <a:rPr lang="en-GB" sz="3300" b="1" dirty="0" smtClean="0">
                <a:solidFill>
                  <a:srgbClr val="C00000"/>
                </a:solidFill>
                <a:latin typeface="Lucida Fax" pitchFamily="18" charset="0"/>
              </a:rPr>
              <a:t>Simple Games: </a:t>
            </a:r>
            <a:br>
              <a:rPr lang="en-GB" sz="3300" b="1" dirty="0" smtClean="0">
                <a:solidFill>
                  <a:srgbClr val="C00000"/>
                </a:solidFill>
                <a:latin typeface="Lucida Fax" pitchFamily="18" charset="0"/>
              </a:rPr>
            </a:br>
            <a:r>
              <a:rPr lang="en-GB" sz="3300" b="1" dirty="0" smtClean="0">
                <a:solidFill>
                  <a:srgbClr val="C00000"/>
                </a:solidFill>
                <a:latin typeface="Lucida Fax" pitchFamily="18" charset="0"/>
              </a:rPr>
              <a:t>Checking Non-Emptiness of the Core</a:t>
            </a:r>
            <a:endParaRPr lang="en-US" sz="33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997152"/>
          </a:xfrm>
        </p:spPr>
        <p:txBody>
          <a:bodyPr>
            <a:normAutofit fontScale="92500" lnSpcReduction="20000"/>
          </a:bodyPr>
          <a:lstStyle/>
          <a:p>
            <a:r>
              <a:rPr lang="en-GB" u="sng" dirty="0" smtClean="0"/>
              <a:t>Corollary</a:t>
            </a:r>
            <a:r>
              <a:rPr lang="en-GB" dirty="0" smtClean="0"/>
              <a:t>: in a simple game </a:t>
            </a:r>
            <a:r>
              <a:rPr lang="en-GB" dirty="0" smtClean="0">
                <a:solidFill>
                  <a:srgbClr val="FF0000"/>
                </a:solidFill>
              </a:rPr>
              <a:t>G</a:t>
            </a:r>
            <a:r>
              <a:rPr lang="en-GB" dirty="0" smtClean="0"/>
              <a:t>, </a:t>
            </a:r>
            <a:br>
              <a:rPr lang="en-GB" dirty="0" smtClean="0"/>
            </a:br>
            <a:r>
              <a:rPr lang="en-GB" dirty="0" smtClean="0"/>
              <a:t>a payoff vector </a:t>
            </a:r>
            <a:r>
              <a:rPr lang="en-GB" b="1" u="sng" dirty="0" smtClean="0">
                <a:solidFill>
                  <a:srgbClr val="FF0000"/>
                </a:solidFill>
              </a:rPr>
              <a:t>x</a:t>
            </a:r>
            <a:r>
              <a:rPr lang="en-GB" dirty="0" smtClean="0"/>
              <a:t> is in the core iff </a:t>
            </a:r>
            <a:br>
              <a:rPr lang="en-GB" dirty="0" smtClean="0"/>
            </a:br>
            <a:r>
              <a:rPr lang="en-GB" dirty="0" smtClean="0">
                <a:solidFill>
                  <a:srgbClr val="FF0000"/>
                </a:solidFill>
              </a:rPr>
              <a:t>x</a:t>
            </a:r>
            <a:r>
              <a:rPr lang="en-GB" baseline="-25000" dirty="0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 = 0</a:t>
            </a:r>
            <a:r>
              <a:rPr lang="en-GB" dirty="0" smtClean="0"/>
              <a:t> for any non-veto player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/>
              <a:t>proved similarly</a:t>
            </a:r>
          </a:p>
          <a:p>
            <a:r>
              <a:rPr lang="en-GB" dirty="0" smtClean="0"/>
              <a:t>Checking if a player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is a veto player is easy</a:t>
            </a:r>
          </a:p>
          <a:p>
            <a:pPr lvl="1"/>
            <a:r>
              <a:rPr lang="en-GB" dirty="0" smtClean="0"/>
              <a:t>a single oracle access to compute </a:t>
            </a:r>
            <a:r>
              <a:rPr lang="en-GB" dirty="0" smtClean="0">
                <a:solidFill>
                  <a:srgbClr val="FF0000"/>
                </a:solidFill>
              </a:rPr>
              <a:t>v(N\{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})</a:t>
            </a:r>
          </a:p>
          <a:p>
            <a:r>
              <a:rPr lang="en-GB" dirty="0" smtClean="0"/>
              <a:t>Thus, in simple games </a:t>
            </a:r>
          </a:p>
          <a:p>
            <a:pPr lvl="1"/>
            <a:r>
              <a:rPr lang="en-GB" dirty="0" smtClean="0"/>
              <a:t>checking </a:t>
            </a:r>
            <a:r>
              <a:rPr lang="en-GB" dirty="0" smtClean="0">
                <a:solidFill>
                  <a:schemeClr val="accent1"/>
                </a:solidFill>
              </a:rPr>
              <a:t>non-emptiness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of the core</a:t>
            </a:r>
            <a:r>
              <a:rPr lang="en-GB" dirty="0" smtClean="0"/>
              <a:t> or </a:t>
            </a:r>
          </a:p>
          <a:p>
            <a:pPr lvl="1"/>
            <a:r>
              <a:rPr lang="en-GB" dirty="0" smtClean="0"/>
              <a:t>checking if a given outcome is </a:t>
            </a:r>
            <a:r>
              <a:rPr lang="en-GB" dirty="0" smtClean="0">
                <a:solidFill>
                  <a:schemeClr val="accent1"/>
                </a:solidFill>
              </a:rPr>
              <a:t>in the core</a:t>
            </a:r>
            <a:r>
              <a:rPr lang="en-GB" dirty="0" smtClean="0"/>
              <a:t> </a:t>
            </a:r>
          </a:p>
          <a:p>
            <a:pPr>
              <a:buNone/>
            </a:pPr>
            <a:r>
              <a:rPr lang="en-GB" dirty="0" smtClean="0"/>
              <a:t>    is </a:t>
            </a:r>
            <a:r>
              <a:rPr lang="en-GB" dirty="0" smtClean="0">
                <a:solidFill>
                  <a:schemeClr val="accent1"/>
                </a:solidFill>
              </a:rPr>
              <a:t>easy</a:t>
            </a:r>
            <a:r>
              <a:rPr lang="en-GB" dirty="0" smtClean="0"/>
              <a:t> given </a:t>
            </a:r>
            <a:r>
              <a:rPr lang="en-GB" dirty="0" smtClean="0">
                <a:solidFill>
                  <a:schemeClr val="accent1"/>
                </a:solidFill>
              </a:rPr>
              <a:t>oracle access</a:t>
            </a:r>
            <a:r>
              <a:rPr lang="en-GB" dirty="0" smtClean="0"/>
              <a:t> to the characteristic function</a:t>
            </a:r>
          </a:p>
          <a:p>
            <a:pPr lvl="1"/>
            <a:r>
              <a:rPr lang="en-GB" dirty="0" smtClean="0"/>
              <a:t>this is no longer the case if we allow coalition structures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97152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Definition: a function </a:t>
            </a:r>
            <a:r>
              <a:rPr lang="en-GB" dirty="0" smtClean="0">
                <a:solidFill>
                  <a:srgbClr val="FF0000"/>
                </a:solidFill>
              </a:rPr>
              <a:t>f:2</a:t>
            </a:r>
            <a:r>
              <a:rPr lang="en-GB" baseline="30000" dirty="0" smtClean="0">
                <a:solidFill>
                  <a:srgbClr val="FF0000"/>
                </a:solidFill>
              </a:rPr>
              <a:t>N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→</a:t>
            </a:r>
            <a:r>
              <a:rPr lang="en-GB" dirty="0" smtClean="0">
                <a:solidFill>
                  <a:srgbClr val="FF0000"/>
                </a:solidFill>
              </a:rPr>
              <a:t> R</a:t>
            </a:r>
            <a:r>
              <a:rPr lang="en-GB" dirty="0" smtClean="0"/>
              <a:t> is called </a:t>
            </a:r>
            <a:r>
              <a:rPr lang="en-GB" dirty="0" smtClean="0">
                <a:solidFill>
                  <a:schemeClr val="accent1"/>
                </a:solidFill>
              </a:rPr>
              <a:t>supermodular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if </a:t>
            </a:r>
            <a:r>
              <a:rPr lang="en-GB" dirty="0" smtClean="0">
                <a:solidFill>
                  <a:srgbClr val="FF0000"/>
                </a:solidFill>
              </a:rPr>
              <a:t>f(Ø) = 0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FF0000"/>
                </a:solidFill>
              </a:rPr>
              <a:t>f(A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 B</a:t>
            </a:r>
            <a:r>
              <a:rPr lang="en-GB" dirty="0" smtClean="0">
                <a:solidFill>
                  <a:srgbClr val="FF0000"/>
                </a:solidFill>
              </a:rPr>
              <a:t>) + f(A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</a:t>
            </a:r>
            <a:r>
              <a:rPr lang="en-GB" dirty="0" smtClean="0">
                <a:solidFill>
                  <a:srgbClr val="FF0000"/>
                </a:solidFill>
              </a:rPr>
              <a:t> B) ≥ f(A) + f(B) 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/>
              <a:t>for any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B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⊆</a:t>
            </a:r>
            <a:r>
              <a:rPr lang="en-GB" dirty="0" smtClean="0">
                <a:solidFill>
                  <a:srgbClr val="FF0000"/>
                </a:solidFill>
                <a:ea typeface="Cambria Math"/>
              </a:rPr>
              <a:t> N </a:t>
            </a:r>
            <a:r>
              <a:rPr lang="en-GB" dirty="0" smtClean="0">
                <a:ea typeface="Cambria Math"/>
              </a:rPr>
              <a:t>(not necessarily disjoint)</a:t>
            </a:r>
          </a:p>
          <a:p>
            <a:pPr lvl="1"/>
            <a:r>
              <a:rPr lang="en-GB" dirty="0" smtClean="0">
                <a:ea typeface="Cambria Math"/>
              </a:rPr>
              <a:t>any supermodular function is superadditive, </a:t>
            </a:r>
            <a:br>
              <a:rPr lang="en-GB" dirty="0" smtClean="0">
                <a:ea typeface="Cambria Math"/>
              </a:rPr>
            </a:br>
            <a:r>
              <a:rPr lang="en-GB" dirty="0" smtClean="0">
                <a:ea typeface="Cambria Math"/>
              </a:rPr>
              <a:t>but the converse is not true</a:t>
            </a:r>
          </a:p>
          <a:p>
            <a:r>
              <a:rPr lang="en-GB" dirty="0" smtClean="0">
                <a:ea typeface="Cambria Math"/>
              </a:rPr>
              <a:t>Proposition: if </a:t>
            </a:r>
            <a:r>
              <a:rPr lang="en-GB" dirty="0" smtClean="0">
                <a:solidFill>
                  <a:srgbClr val="FF0000"/>
                </a:solidFill>
                <a:ea typeface="Cambria Math"/>
              </a:rPr>
              <a:t>f</a:t>
            </a:r>
            <a:r>
              <a:rPr lang="en-GB" dirty="0" smtClean="0">
                <a:ea typeface="Cambria Math"/>
              </a:rPr>
              <a:t> is supermodular , </a:t>
            </a:r>
            <a:r>
              <a:rPr lang="en-GB" dirty="0" smtClean="0">
                <a:solidFill>
                  <a:srgbClr val="FF0000"/>
                </a:solidFill>
                <a:ea typeface="Cambria Math"/>
              </a:rPr>
              <a:t>T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⊂ </a:t>
            </a:r>
            <a:r>
              <a:rPr lang="en-GB" dirty="0" smtClean="0">
                <a:solidFill>
                  <a:srgbClr val="FF0000"/>
                </a:solidFill>
                <a:ea typeface="Cambria Math"/>
              </a:rPr>
              <a:t>S</a:t>
            </a:r>
            <a:r>
              <a:rPr lang="en-GB" dirty="0" smtClean="0">
                <a:ea typeface="Cambria Math"/>
              </a:rPr>
              <a:t>, and </a:t>
            </a:r>
            <a:r>
              <a:rPr lang="en-GB" dirty="0" err="1" smtClean="0">
                <a:solidFill>
                  <a:srgbClr val="FF0000"/>
                </a:solidFill>
                <a:ea typeface="Cambria Math"/>
              </a:rPr>
              <a:t>i</a:t>
            </a:r>
            <a:r>
              <a:rPr lang="en-GB" dirty="0" smtClean="0">
                <a:solidFill>
                  <a:srgbClr val="FF0000"/>
                </a:solidFill>
                <a:ea typeface="Cambria Math"/>
              </a:rPr>
              <a:t> </a:t>
            </a:r>
            <a:r>
              <a:rPr lang="en-GB" dirty="0" smtClean="0">
                <a:solidFill>
                  <a:srgbClr val="FF0000"/>
                </a:solidFill>
                <a:ea typeface="Cambria Math"/>
                <a:sym typeface="Symbol"/>
              </a:rPr>
              <a:t> S</a:t>
            </a:r>
            <a:r>
              <a:rPr lang="en-GB" dirty="0" smtClean="0">
                <a:ea typeface="Cambria Math"/>
                <a:sym typeface="Symbol"/>
              </a:rPr>
              <a:t>, </a:t>
            </a:r>
            <a:br>
              <a:rPr lang="en-GB" dirty="0" smtClean="0">
                <a:ea typeface="Cambria Math"/>
                <a:sym typeface="Symbol"/>
              </a:rPr>
            </a:br>
            <a:r>
              <a:rPr lang="en-GB" dirty="0" smtClean="0">
                <a:ea typeface="Cambria Math"/>
                <a:sym typeface="Symbol"/>
              </a:rPr>
              <a:t>then </a:t>
            </a:r>
            <a:r>
              <a:rPr lang="en-GB" dirty="0" smtClean="0">
                <a:solidFill>
                  <a:srgbClr val="FF0000"/>
                </a:solidFill>
                <a:ea typeface="Cambria Math"/>
                <a:sym typeface="Symbol"/>
              </a:rPr>
              <a:t>f(T  {</a:t>
            </a:r>
            <a:r>
              <a:rPr lang="en-GB" dirty="0" err="1" smtClean="0">
                <a:solidFill>
                  <a:srgbClr val="FF0000"/>
                </a:solidFill>
                <a:ea typeface="Cambria Math"/>
                <a:sym typeface="Symbol"/>
              </a:rPr>
              <a:t>i</a:t>
            </a:r>
            <a:r>
              <a:rPr lang="en-GB" dirty="0" smtClean="0">
                <a:solidFill>
                  <a:srgbClr val="FF0000"/>
                </a:solidFill>
                <a:ea typeface="Cambria Math"/>
                <a:sym typeface="Symbol"/>
              </a:rPr>
              <a:t>}) - f(T) ≤ f(S  {</a:t>
            </a:r>
            <a:r>
              <a:rPr lang="en-GB" dirty="0" err="1" smtClean="0">
                <a:solidFill>
                  <a:srgbClr val="FF0000"/>
                </a:solidFill>
                <a:ea typeface="Cambria Math"/>
                <a:sym typeface="Symbol"/>
              </a:rPr>
              <a:t>i</a:t>
            </a:r>
            <a:r>
              <a:rPr lang="en-GB" dirty="0" smtClean="0">
                <a:solidFill>
                  <a:srgbClr val="FF0000"/>
                </a:solidFill>
                <a:ea typeface="Cambria Math"/>
                <a:sym typeface="Symbol"/>
              </a:rPr>
              <a:t>}) - f(S)</a:t>
            </a:r>
          </a:p>
          <a:p>
            <a:pPr lvl="1"/>
            <a:r>
              <a:rPr lang="en-GB" dirty="0" smtClean="0">
                <a:ea typeface="Cambria Math"/>
                <a:sym typeface="Symbol"/>
              </a:rPr>
              <a:t>a player is more useful when </a:t>
            </a:r>
            <a:br>
              <a:rPr lang="en-GB" dirty="0" smtClean="0">
                <a:ea typeface="Cambria Math"/>
                <a:sym typeface="Symbol"/>
              </a:rPr>
            </a:br>
            <a:r>
              <a:rPr lang="en-GB" dirty="0" smtClean="0">
                <a:ea typeface="Cambria Math"/>
                <a:sym typeface="Symbol"/>
              </a:rPr>
              <a:t>he joins a bigger coalition</a:t>
            </a:r>
          </a:p>
          <a:p>
            <a:r>
              <a:rPr lang="en-GB" dirty="0" smtClean="0">
                <a:ea typeface="Cambria Math"/>
                <a:sym typeface="Symbol"/>
              </a:rPr>
              <a:t>Definition: a game G = (N, v) is </a:t>
            </a:r>
            <a:r>
              <a:rPr lang="en-GB" dirty="0" smtClean="0">
                <a:solidFill>
                  <a:schemeClr val="accent1"/>
                </a:solidFill>
                <a:ea typeface="Cambria Math"/>
                <a:sym typeface="Symbol"/>
              </a:rPr>
              <a:t>convex</a:t>
            </a:r>
            <a:r>
              <a:rPr lang="en-GB" dirty="0" smtClean="0">
                <a:ea typeface="Cambria Math"/>
                <a:sym typeface="Symbol"/>
              </a:rPr>
              <a:t> </a:t>
            </a:r>
            <a:br>
              <a:rPr lang="en-GB" dirty="0" smtClean="0">
                <a:ea typeface="Cambria Math"/>
                <a:sym typeface="Symbol"/>
              </a:rPr>
            </a:br>
            <a:r>
              <a:rPr lang="en-GB" dirty="0" smtClean="0">
                <a:ea typeface="Cambria Math"/>
                <a:sym typeface="Symbol"/>
              </a:rPr>
              <a:t>if its characteristic function is supermodular</a:t>
            </a:r>
          </a:p>
        </p:txBody>
      </p:sp>
      <p:grpSp>
        <p:nvGrpSpPr>
          <p:cNvPr id="14" name="Group 14"/>
          <p:cNvGrpSpPr/>
          <p:nvPr/>
        </p:nvGrpSpPr>
        <p:grpSpPr>
          <a:xfrm>
            <a:off x="6876256" y="4365104"/>
            <a:ext cx="1994612" cy="1819364"/>
            <a:chOff x="6516216" y="4797152"/>
            <a:chExt cx="1994612" cy="1819364"/>
          </a:xfrm>
        </p:grpSpPr>
        <p:sp>
          <p:nvSpPr>
            <p:cNvPr id="9" name="Freeform 8"/>
            <p:cNvSpPr/>
            <p:nvPr/>
          </p:nvSpPr>
          <p:spPr>
            <a:xfrm>
              <a:off x="6516216" y="4797152"/>
              <a:ext cx="1808242" cy="1339017"/>
            </a:xfrm>
            <a:custGeom>
              <a:avLst/>
              <a:gdLst>
                <a:gd name="connsiteX0" fmla="*/ 24077 w 1808242"/>
                <a:gd name="connsiteY0" fmla="*/ 649735 h 1339017"/>
                <a:gd name="connsiteX1" fmla="*/ 24077 w 1808242"/>
                <a:gd name="connsiteY1" fmla="*/ 649735 h 1339017"/>
                <a:gd name="connsiteX2" fmla="*/ 246146 w 1808242"/>
                <a:gd name="connsiteY2" fmla="*/ 205598 h 1339017"/>
                <a:gd name="connsiteX3" fmla="*/ 337586 w 1808242"/>
                <a:gd name="connsiteY3" fmla="*/ 140283 h 1339017"/>
                <a:gd name="connsiteX4" fmla="*/ 415963 w 1808242"/>
                <a:gd name="connsiteY4" fmla="*/ 88032 h 1339017"/>
                <a:gd name="connsiteX5" fmla="*/ 494340 w 1808242"/>
                <a:gd name="connsiteY5" fmla="*/ 61906 h 1339017"/>
                <a:gd name="connsiteX6" fmla="*/ 533529 w 1808242"/>
                <a:gd name="connsiteY6" fmla="*/ 35780 h 1339017"/>
                <a:gd name="connsiteX7" fmla="*/ 886226 w 1808242"/>
                <a:gd name="connsiteY7" fmla="*/ 22718 h 1339017"/>
                <a:gd name="connsiteX8" fmla="*/ 1147483 w 1808242"/>
                <a:gd name="connsiteY8" fmla="*/ 22718 h 1339017"/>
                <a:gd name="connsiteX9" fmla="*/ 1225860 w 1808242"/>
                <a:gd name="connsiteY9" fmla="*/ 48843 h 1339017"/>
                <a:gd name="connsiteX10" fmla="*/ 1317300 w 1808242"/>
                <a:gd name="connsiteY10" fmla="*/ 74969 h 1339017"/>
                <a:gd name="connsiteX11" fmla="*/ 1382615 w 1808242"/>
                <a:gd name="connsiteY11" fmla="*/ 114158 h 1339017"/>
                <a:gd name="connsiteX12" fmla="*/ 1434866 w 1808242"/>
                <a:gd name="connsiteY12" fmla="*/ 153346 h 1339017"/>
                <a:gd name="connsiteX13" fmla="*/ 1487117 w 1808242"/>
                <a:gd name="connsiteY13" fmla="*/ 166409 h 1339017"/>
                <a:gd name="connsiteX14" fmla="*/ 1526306 w 1808242"/>
                <a:gd name="connsiteY14" fmla="*/ 205598 h 1339017"/>
                <a:gd name="connsiteX15" fmla="*/ 1604683 w 1808242"/>
                <a:gd name="connsiteY15" fmla="*/ 270912 h 1339017"/>
                <a:gd name="connsiteX16" fmla="*/ 1656935 w 1808242"/>
                <a:gd name="connsiteY16" fmla="*/ 349289 h 1339017"/>
                <a:gd name="connsiteX17" fmla="*/ 1709186 w 1808242"/>
                <a:gd name="connsiteY17" fmla="*/ 414603 h 1339017"/>
                <a:gd name="connsiteX18" fmla="*/ 1722249 w 1808242"/>
                <a:gd name="connsiteY18" fmla="*/ 466855 h 1339017"/>
                <a:gd name="connsiteX19" fmla="*/ 1748375 w 1808242"/>
                <a:gd name="connsiteY19" fmla="*/ 506043 h 1339017"/>
                <a:gd name="connsiteX20" fmla="*/ 1800626 w 1808242"/>
                <a:gd name="connsiteY20" fmla="*/ 649735 h 1339017"/>
                <a:gd name="connsiteX21" fmla="*/ 1787563 w 1808242"/>
                <a:gd name="connsiteY21" fmla="*/ 963243 h 1339017"/>
                <a:gd name="connsiteX22" fmla="*/ 1709186 w 1808242"/>
                <a:gd name="connsiteY22" fmla="*/ 1028558 h 1339017"/>
                <a:gd name="connsiteX23" fmla="*/ 1656935 w 1808242"/>
                <a:gd name="connsiteY23" fmla="*/ 1067746 h 1339017"/>
                <a:gd name="connsiteX24" fmla="*/ 1578557 w 1808242"/>
                <a:gd name="connsiteY24" fmla="*/ 1093872 h 1339017"/>
                <a:gd name="connsiteX25" fmla="*/ 1539369 w 1808242"/>
                <a:gd name="connsiteY25" fmla="*/ 1106935 h 1339017"/>
                <a:gd name="connsiteX26" fmla="*/ 1251986 w 1808242"/>
                <a:gd name="connsiteY26" fmla="*/ 1133060 h 1339017"/>
                <a:gd name="connsiteX27" fmla="*/ 1147483 w 1808242"/>
                <a:gd name="connsiteY27" fmla="*/ 1159186 h 1339017"/>
                <a:gd name="connsiteX28" fmla="*/ 1003792 w 1808242"/>
                <a:gd name="connsiteY28" fmla="*/ 1198375 h 1339017"/>
                <a:gd name="connsiteX29" fmla="*/ 873163 w 1808242"/>
                <a:gd name="connsiteY29" fmla="*/ 1250626 h 1339017"/>
                <a:gd name="connsiteX30" fmla="*/ 690283 w 1808242"/>
                <a:gd name="connsiteY30" fmla="*/ 1315940 h 1339017"/>
                <a:gd name="connsiteX31" fmla="*/ 611906 w 1808242"/>
                <a:gd name="connsiteY31" fmla="*/ 1302878 h 1339017"/>
                <a:gd name="connsiteX32" fmla="*/ 559655 w 1808242"/>
                <a:gd name="connsiteY32" fmla="*/ 1276752 h 1339017"/>
                <a:gd name="connsiteX33" fmla="*/ 455152 w 1808242"/>
                <a:gd name="connsiteY33" fmla="*/ 1263689 h 1339017"/>
                <a:gd name="connsiteX34" fmla="*/ 415963 w 1808242"/>
                <a:gd name="connsiteY34" fmla="*/ 1250626 h 1339017"/>
                <a:gd name="connsiteX35" fmla="*/ 363712 w 1808242"/>
                <a:gd name="connsiteY35" fmla="*/ 1237563 h 1339017"/>
                <a:gd name="connsiteX36" fmla="*/ 272272 w 1808242"/>
                <a:gd name="connsiteY36" fmla="*/ 1146123 h 1339017"/>
                <a:gd name="connsiteX37" fmla="*/ 246146 w 1808242"/>
                <a:gd name="connsiteY37" fmla="*/ 1067746 h 1339017"/>
                <a:gd name="connsiteX38" fmla="*/ 167769 w 1808242"/>
                <a:gd name="connsiteY38" fmla="*/ 950180 h 1339017"/>
                <a:gd name="connsiteX39" fmla="*/ 141643 w 1808242"/>
                <a:gd name="connsiteY39" fmla="*/ 910992 h 1339017"/>
                <a:gd name="connsiteX40" fmla="*/ 115517 w 1808242"/>
                <a:gd name="connsiteY40" fmla="*/ 871803 h 1339017"/>
                <a:gd name="connsiteX41" fmla="*/ 37140 w 1808242"/>
                <a:gd name="connsiteY41" fmla="*/ 832615 h 1339017"/>
                <a:gd name="connsiteX42" fmla="*/ 24077 w 1808242"/>
                <a:gd name="connsiteY42" fmla="*/ 649735 h 1339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808242" h="1339017">
                  <a:moveTo>
                    <a:pt x="24077" y="649735"/>
                  </a:moveTo>
                  <a:lnTo>
                    <a:pt x="24077" y="649735"/>
                  </a:lnTo>
                  <a:cubicBezTo>
                    <a:pt x="98100" y="501689"/>
                    <a:pt x="167438" y="351207"/>
                    <a:pt x="246146" y="205598"/>
                  </a:cubicBezTo>
                  <a:cubicBezTo>
                    <a:pt x="268312" y="164591"/>
                    <a:pt x="301269" y="162073"/>
                    <a:pt x="337586" y="140283"/>
                  </a:cubicBezTo>
                  <a:cubicBezTo>
                    <a:pt x="364510" y="124128"/>
                    <a:pt x="387879" y="102074"/>
                    <a:pt x="415963" y="88032"/>
                  </a:cubicBezTo>
                  <a:cubicBezTo>
                    <a:pt x="440595" y="75716"/>
                    <a:pt x="471426" y="77182"/>
                    <a:pt x="494340" y="61906"/>
                  </a:cubicBezTo>
                  <a:cubicBezTo>
                    <a:pt x="507403" y="53197"/>
                    <a:pt x="517907" y="37342"/>
                    <a:pt x="533529" y="35780"/>
                  </a:cubicBezTo>
                  <a:cubicBezTo>
                    <a:pt x="650591" y="24074"/>
                    <a:pt x="768660" y="27072"/>
                    <a:pt x="886226" y="22718"/>
                  </a:cubicBezTo>
                  <a:cubicBezTo>
                    <a:pt x="1007391" y="10601"/>
                    <a:pt x="1026319" y="0"/>
                    <a:pt x="1147483" y="22718"/>
                  </a:cubicBezTo>
                  <a:cubicBezTo>
                    <a:pt x="1174550" y="27793"/>
                    <a:pt x="1199539" y="40744"/>
                    <a:pt x="1225860" y="48843"/>
                  </a:cubicBezTo>
                  <a:cubicBezTo>
                    <a:pt x="1256158" y="58165"/>
                    <a:pt x="1286820" y="66260"/>
                    <a:pt x="1317300" y="74969"/>
                  </a:cubicBezTo>
                  <a:cubicBezTo>
                    <a:pt x="1339072" y="88032"/>
                    <a:pt x="1361489" y="100074"/>
                    <a:pt x="1382615" y="114158"/>
                  </a:cubicBezTo>
                  <a:cubicBezTo>
                    <a:pt x="1400730" y="126234"/>
                    <a:pt x="1415393" y="143610"/>
                    <a:pt x="1434866" y="153346"/>
                  </a:cubicBezTo>
                  <a:cubicBezTo>
                    <a:pt x="1450924" y="161375"/>
                    <a:pt x="1469700" y="162055"/>
                    <a:pt x="1487117" y="166409"/>
                  </a:cubicBezTo>
                  <a:cubicBezTo>
                    <a:pt x="1500180" y="179472"/>
                    <a:pt x="1512114" y="193771"/>
                    <a:pt x="1526306" y="205598"/>
                  </a:cubicBezTo>
                  <a:cubicBezTo>
                    <a:pt x="1573979" y="245325"/>
                    <a:pt x="1562498" y="216674"/>
                    <a:pt x="1604683" y="270912"/>
                  </a:cubicBezTo>
                  <a:cubicBezTo>
                    <a:pt x="1623960" y="295697"/>
                    <a:pt x="1637320" y="324770"/>
                    <a:pt x="1656935" y="349289"/>
                  </a:cubicBezTo>
                  <a:lnTo>
                    <a:pt x="1709186" y="414603"/>
                  </a:lnTo>
                  <a:cubicBezTo>
                    <a:pt x="1713540" y="432020"/>
                    <a:pt x="1715177" y="450353"/>
                    <a:pt x="1722249" y="466855"/>
                  </a:cubicBezTo>
                  <a:cubicBezTo>
                    <a:pt x="1728433" y="481285"/>
                    <a:pt x="1743010" y="491289"/>
                    <a:pt x="1748375" y="506043"/>
                  </a:cubicBezTo>
                  <a:cubicBezTo>
                    <a:pt x="1808242" y="670679"/>
                    <a:pt x="1741494" y="561037"/>
                    <a:pt x="1800626" y="649735"/>
                  </a:cubicBezTo>
                  <a:cubicBezTo>
                    <a:pt x="1796272" y="754238"/>
                    <a:pt x="1799114" y="859289"/>
                    <a:pt x="1787563" y="963243"/>
                  </a:cubicBezTo>
                  <a:cubicBezTo>
                    <a:pt x="1782907" y="1005145"/>
                    <a:pt x="1735452" y="1012142"/>
                    <a:pt x="1709186" y="1028558"/>
                  </a:cubicBezTo>
                  <a:cubicBezTo>
                    <a:pt x="1690724" y="1040097"/>
                    <a:pt x="1676408" y="1058010"/>
                    <a:pt x="1656935" y="1067746"/>
                  </a:cubicBezTo>
                  <a:cubicBezTo>
                    <a:pt x="1632303" y="1080062"/>
                    <a:pt x="1604683" y="1085163"/>
                    <a:pt x="1578557" y="1093872"/>
                  </a:cubicBezTo>
                  <a:cubicBezTo>
                    <a:pt x="1565494" y="1098226"/>
                    <a:pt x="1552951" y="1104671"/>
                    <a:pt x="1539369" y="1106935"/>
                  </a:cubicBezTo>
                  <a:cubicBezTo>
                    <a:pt x="1392137" y="1131474"/>
                    <a:pt x="1487426" y="1118346"/>
                    <a:pt x="1251986" y="1133060"/>
                  </a:cubicBezTo>
                  <a:cubicBezTo>
                    <a:pt x="1133073" y="1172698"/>
                    <a:pt x="1320886" y="1111894"/>
                    <a:pt x="1147483" y="1159186"/>
                  </a:cubicBezTo>
                  <a:cubicBezTo>
                    <a:pt x="965176" y="1208907"/>
                    <a:pt x="1162919" y="1166549"/>
                    <a:pt x="1003792" y="1198375"/>
                  </a:cubicBezTo>
                  <a:cubicBezTo>
                    <a:pt x="848012" y="1291840"/>
                    <a:pt x="1025833" y="1195109"/>
                    <a:pt x="873163" y="1250626"/>
                  </a:cubicBezTo>
                  <a:cubicBezTo>
                    <a:pt x="630092" y="1339017"/>
                    <a:pt x="986098" y="1241988"/>
                    <a:pt x="690283" y="1315940"/>
                  </a:cubicBezTo>
                  <a:cubicBezTo>
                    <a:pt x="664157" y="1311586"/>
                    <a:pt x="637275" y="1310489"/>
                    <a:pt x="611906" y="1302878"/>
                  </a:cubicBezTo>
                  <a:cubicBezTo>
                    <a:pt x="593254" y="1297283"/>
                    <a:pt x="578546" y="1281475"/>
                    <a:pt x="559655" y="1276752"/>
                  </a:cubicBezTo>
                  <a:cubicBezTo>
                    <a:pt x="525598" y="1268238"/>
                    <a:pt x="489986" y="1268043"/>
                    <a:pt x="455152" y="1263689"/>
                  </a:cubicBezTo>
                  <a:cubicBezTo>
                    <a:pt x="442089" y="1259335"/>
                    <a:pt x="429203" y="1254409"/>
                    <a:pt x="415963" y="1250626"/>
                  </a:cubicBezTo>
                  <a:cubicBezTo>
                    <a:pt x="398701" y="1245694"/>
                    <a:pt x="379770" y="1245592"/>
                    <a:pt x="363712" y="1237563"/>
                  </a:cubicBezTo>
                  <a:cubicBezTo>
                    <a:pt x="314941" y="1213178"/>
                    <a:pt x="303624" y="1187927"/>
                    <a:pt x="272272" y="1146123"/>
                  </a:cubicBezTo>
                  <a:cubicBezTo>
                    <a:pt x="263563" y="1119997"/>
                    <a:pt x="261422" y="1090660"/>
                    <a:pt x="246146" y="1067746"/>
                  </a:cubicBezTo>
                  <a:lnTo>
                    <a:pt x="167769" y="950180"/>
                  </a:lnTo>
                  <a:lnTo>
                    <a:pt x="141643" y="910992"/>
                  </a:lnTo>
                  <a:cubicBezTo>
                    <a:pt x="132934" y="897929"/>
                    <a:pt x="130411" y="876768"/>
                    <a:pt x="115517" y="871803"/>
                  </a:cubicBezTo>
                  <a:cubicBezTo>
                    <a:pt x="61435" y="853775"/>
                    <a:pt x="87786" y="866378"/>
                    <a:pt x="37140" y="832615"/>
                  </a:cubicBezTo>
                  <a:cubicBezTo>
                    <a:pt x="0" y="721191"/>
                    <a:pt x="26254" y="680215"/>
                    <a:pt x="24077" y="649735"/>
                  </a:cubicBezTo>
                  <a:close/>
                </a:path>
              </a:pathLst>
            </a:custGeom>
            <a:solidFill>
              <a:schemeClr val="accent1">
                <a:alpha val="1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956376" y="6165304"/>
              <a:ext cx="194320" cy="194320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244408" y="6093296"/>
              <a:ext cx="2664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err="1" smtClean="0"/>
                <a:t>i</a:t>
              </a:r>
              <a:endParaRPr lang="en-US" sz="2800" dirty="0" smtClean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164288" y="5229200"/>
              <a:ext cx="35939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T</a:t>
              </a:r>
              <a:endParaRPr lang="en-US" sz="2800" dirty="0" smtClean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740352" y="5085184"/>
              <a:ext cx="3497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S</a:t>
              </a:r>
              <a:endParaRPr lang="en-US" sz="2800" dirty="0" smtClean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 Convex Games 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grpSp>
        <p:nvGrpSpPr>
          <p:cNvPr id="15" name="Group 13"/>
          <p:cNvGrpSpPr/>
          <p:nvPr/>
        </p:nvGrpSpPr>
        <p:grpSpPr>
          <a:xfrm>
            <a:off x="7380312" y="1268760"/>
            <a:ext cx="1440160" cy="936104"/>
            <a:chOff x="7380312" y="2348880"/>
            <a:chExt cx="1440160" cy="936104"/>
          </a:xfrm>
        </p:grpSpPr>
        <p:sp>
          <p:nvSpPr>
            <p:cNvPr id="4" name="Oval 3"/>
            <p:cNvSpPr/>
            <p:nvPr/>
          </p:nvSpPr>
          <p:spPr>
            <a:xfrm>
              <a:off x="7380312" y="2348880"/>
              <a:ext cx="864096" cy="936104"/>
            </a:xfrm>
            <a:prstGeom prst="ellipse">
              <a:avLst/>
            </a:prstGeom>
            <a:solidFill>
              <a:srgbClr val="FF0000">
                <a:alpha val="49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7884368" y="2348880"/>
              <a:ext cx="936104" cy="914400"/>
            </a:xfrm>
            <a:prstGeom prst="ellipse">
              <a:avLst/>
            </a:prstGeom>
            <a:solidFill>
              <a:schemeClr val="accent1">
                <a:alpha val="49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452320" y="2564904"/>
              <a:ext cx="3930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A</a:t>
              </a:r>
              <a:endParaRPr lang="en-US" sz="2800" dirty="0" smtClean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316416" y="2564904"/>
              <a:ext cx="38023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B</a:t>
              </a:r>
              <a:endParaRPr lang="en-US" sz="2800" dirty="0" smtClean="0"/>
            </a:p>
          </p:txBody>
        </p:sp>
      </p:grpSp>
      <p:sp>
        <p:nvSpPr>
          <p:cNvPr id="8" name="Freeform 7"/>
          <p:cNvSpPr/>
          <p:nvPr/>
        </p:nvSpPr>
        <p:spPr>
          <a:xfrm>
            <a:off x="7308304" y="4725144"/>
            <a:ext cx="788785" cy="627017"/>
          </a:xfrm>
          <a:custGeom>
            <a:avLst/>
            <a:gdLst>
              <a:gd name="connsiteX0" fmla="*/ 16758 w 788785"/>
              <a:gd name="connsiteY0" fmla="*/ 444137 h 627017"/>
              <a:gd name="connsiteX1" fmla="*/ 16758 w 788785"/>
              <a:gd name="connsiteY1" fmla="*/ 444137 h 627017"/>
              <a:gd name="connsiteX2" fmla="*/ 95135 w 788785"/>
              <a:gd name="connsiteY2" fmla="*/ 117565 h 627017"/>
              <a:gd name="connsiteX3" fmla="*/ 134324 w 788785"/>
              <a:gd name="connsiteY3" fmla="*/ 91440 h 627017"/>
              <a:gd name="connsiteX4" fmla="*/ 173513 w 788785"/>
              <a:gd name="connsiteY4" fmla="*/ 78377 h 627017"/>
              <a:gd name="connsiteX5" fmla="*/ 186575 w 788785"/>
              <a:gd name="connsiteY5" fmla="*/ 39188 h 627017"/>
              <a:gd name="connsiteX6" fmla="*/ 225764 w 788785"/>
              <a:gd name="connsiteY6" fmla="*/ 26125 h 627017"/>
              <a:gd name="connsiteX7" fmla="*/ 264953 w 788785"/>
              <a:gd name="connsiteY7" fmla="*/ 0 h 627017"/>
              <a:gd name="connsiteX8" fmla="*/ 487021 w 788785"/>
              <a:gd name="connsiteY8" fmla="*/ 13062 h 627017"/>
              <a:gd name="connsiteX9" fmla="*/ 565398 w 788785"/>
              <a:gd name="connsiteY9" fmla="*/ 91440 h 627017"/>
              <a:gd name="connsiteX10" fmla="*/ 604587 w 788785"/>
              <a:gd name="connsiteY10" fmla="*/ 130628 h 627017"/>
              <a:gd name="connsiteX11" fmla="*/ 709090 w 788785"/>
              <a:gd name="connsiteY11" fmla="*/ 195942 h 627017"/>
              <a:gd name="connsiteX12" fmla="*/ 735215 w 788785"/>
              <a:gd name="connsiteY12" fmla="*/ 235131 h 627017"/>
              <a:gd name="connsiteX13" fmla="*/ 774404 w 788785"/>
              <a:gd name="connsiteY13" fmla="*/ 274320 h 627017"/>
              <a:gd name="connsiteX14" fmla="*/ 787467 w 788785"/>
              <a:gd name="connsiteY14" fmla="*/ 313508 h 627017"/>
              <a:gd name="connsiteX15" fmla="*/ 774404 w 788785"/>
              <a:gd name="connsiteY15" fmla="*/ 522514 h 627017"/>
              <a:gd name="connsiteX16" fmla="*/ 735215 w 788785"/>
              <a:gd name="connsiteY16" fmla="*/ 561702 h 627017"/>
              <a:gd name="connsiteX17" fmla="*/ 709090 w 788785"/>
              <a:gd name="connsiteY17" fmla="*/ 600891 h 627017"/>
              <a:gd name="connsiteX18" fmla="*/ 591524 w 788785"/>
              <a:gd name="connsiteY18" fmla="*/ 627017 h 627017"/>
              <a:gd name="connsiteX19" fmla="*/ 278015 w 788785"/>
              <a:gd name="connsiteY19" fmla="*/ 613954 h 627017"/>
              <a:gd name="connsiteX20" fmla="*/ 238827 w 788785"/>
              <a:gd name="connsiteY20" fmla="*/ 587828 h 627017"/>
              <a:gd name="connsiteX21" fmla="*/ 199638 w 788785"/>
              <a:gd name="connsiteY21" fmla="*/ 574765 h 627017"/>
              <a:gd name="connsiteX22" fmla="*/ 121261 w 788785"/>
              <a:gd name="connsiteY22" fmla="*/ 535577 h 627017"/>
              <a:gd name="connsiteX23" fmla="*/ 69010 w 788785"/>
              <a:gd name="connsiteY23" fmla="*/ 496388 h 627017"/>
              <a:gd name="connsiteX24" fmla="*/ 29821 w 788785"/>
              <a:gd name="connsiteY24" fmla="*/ 483325 h 627017"/>
              <a:gd name="connsiteX25" fmla="*/ 3695 w 788785"/>
              <a:gd name="connsiteY25" fmla="*/ 444137 h 627017"/>
              <a:gd name="connsiteX26" fmla="*/ 16758 w 788785"/>
              <a:gd name="connsiteY26" fmla="*/ 444137 h 627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88785" h="627017">
                <a:moveTo>
                  <a:pt x="16758" y="444137"/>
                </a:moveTo>
                <a:lnTo>
                  <a:pt x="16758" y="444137"/>
                </a:lnTo>
                <a:cubicBezTo>
                  <a:pt x="36724" y="304376"/>
                  <a:pt x="5783" y="206917"/>
                  <a:pt x="95135" y="117565"/>
                </a:cubicBezTo>
                <a:cubicBezTo>
                  <a:pt x="106236" y="106464"/>
                  <a:pt x="120282" y="98461"/>
                  <a:pt x="134324" y="91440"/>
                </a:cubicBezTo>
                <a:cubicBezTo>
                  <a:pt x="146640" y="85282"/>
                  <a:pt x="160450" y="82731"/>
                  <a:pt x="173513" y="78377"/>
                </a:cubicBezTo>
                <a:cubicBezTo>
                  <a:pt x="177867" y="65314"/>
                  <a:pt x="176839" y="48925"/>
                  <a:pt x="186575" y="39188"/>
                </a:cubicBezTo>
                <a:cubicBezTo>
                  <a:pt x="196311" y="29451"/>
                  <a:pt x="213448" y="32283"/>
                  <a:pt x="225764" y="26125"/>
                </a:cubicBezTo>
                <a:cubicBezTo>
                  <a:pt x="239806" y="19104"/>
                  <a:pt x="251890" y="8708"/>
                  <a:pt x="264953" y="0"/>
                </a:cubicBezTo>
                <a:lnTo>
                  <a:pt x="487021" y="13062"/>
                </a:lnTo>
                <a:cubicBezTo>
                  <a:pt x="522368" y="23820"/>
                  <a:pt x="539272" y="65314"/>
                  <a:pt x="565398" y="91440"/>
                </a:cubicBezTo>
                <a:cubicBezTo>
                  <a:pt x="578461" y="104503"/>
                  <a:pt x="589216" y="120380"/>
                  <a:pt x="604587" y="130628"/>
                </a:cubicBezTo>
                <a:cubicBezTo>
                  <a:pt x="664900" y="170838"/>
                  <a:pt x="630313" y="148677"/>
                  <a:pt x="709090" y="195942"/>
                </a:cubicBezTo>
                <a:cubicBezTo>
                  <a:pt x="717798" y="209005"/>
                  <a:pt x="725164" y="223070"/>
                  <a:pt x="735215" y="235131"/>
                </a:cubicBezTo>
                <a:cubicBezTo>
                  <a:pt x="747042" y="249323"/>
                  <a:pt x="764156" y="258949"/>
                  <a:pt x="774404" y="274320"/>
                </a:cubicBezTo>
                <a:cubicBezTo>
                  <a:pt x="782042" y="285777"/>
                  <a:pt x="783113" y="300445"/>
                  <a:pt x="787467" y="313508"/>
                </a:cubicBezTo>
                <a:cubicBezTo>
                  <a:pt x="783113" y="383177"/>
                  <a:pt x="788785" y="454207"/>
                  <a:pt x="774404" y="522514"/>
                </a:cubicBezTo>
                <a:cubicBezTo>
                  <a:pt x="770598" y="540591"/>
                  <a:pt x="747042" y="547510"/>
                  <a:pt x="735215" y="561702"/>
                </a:cubicBezTo>
                <a:cubicBezTo>
                  <a:pt x="725164" y="573763"/>
                  <a:pt x="722153" y="592182"/>
                  <a:pt x="709090" y="600891"/>
                </a:cubicBezTo>
                <a:cubicBezTo>
                  <a:pt x="701184" y="606162"/>
                  <a:pt x="592963" y="626729"/>
                  <a:pt x="591524" y="627017"/>
                </a:cubicBezTo>
                <a:cubicBezTo>
                  <a:pt x="487021" y="622663"/>
                  <a:pt x="381969" y="625505"/>
                  <a:pt x="278015" y="613954"/>
                </a:cubicBezTo>
                <a:cubicBezTo>
                  <a:pt x="262412" y="612220"/>
                  <a:pt x="252869" y="594849"/>
                  <a:pt x="238827" y="587828"/>
                </a:cubicBezTo>
                <a:cubicBezTo>
                  <a:pt x="226511" y="581670"/>
                  <a:pt x="211954" y="580923"/>
                  <a:pt x="199638" y="574765"/>
                </a:cubicBezTo>
                <a:cubicBezTo>
                  <a:pt x="98347" y="524120"/>
                  <a:pt x="219765" y="568412"/>
                  <a:pt x="121261" y="535577"/>
                </a:cubicBezTo>
                <a:cubicBezTo>
                  <a:pt x="103844" y="522514"/>
                  <a:pt x="87913" y="507190"/>
                  <a:pt x="69010" y="496388"/>
                </a:cubicBezTo>
                <a:cubicBezTo>
                  <a:pt x="57055" y="489556"/>
                  <a:pt x="40573" y="491927"/>
                  <a:pt x="29821" y="483325"/>
                </a:cubicBezTo>
                <a:cubicBezTo>
                  <a:pt x="17562" y="473518"/>
                  <a:pt x="13115" y="456697"/>
                  <a:pt x="3695" y="444137"/>
                </a:cubicBezTo>
                <a:cubicBezTo>
                  <a:pt x="0" y="439211"/>
                  <a:pt x="14581" y="444137"/>
                  <a:pt x="16758" y="444137"/>
                </a:cubicBezTo>
                <a:close/>
              </a:path>
            </a:pathLst>
          </a:custGeom>
          <a:solidFill>
            <a:srgbClr val="FF0000">
              <a:alpha val="37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Convex Games: </a:t>
            </a:r>
            <a:b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</a:br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Non-Emptiness of The Core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5069160"/>
          </a:xfrm>
        </p:spPr>
        <p:txBody>
          <a:bodyPr>
            <a:normAutofit fontScale="92500" lnSpcReduction="10000"/>
          </a:bodyPr>
          <a:lstStyle/>
          <a:p>
            <a:r>
              <a:rPr lang="en-GB" u="sng" dirty="0" smtClean="0"/>
              <a:t>Proposition</a:t>
            </a:r>
            <a:r>
              <a:rPr lang="en-GB" dirty="0" smtClean="0"/>
              <a:t>: any convex game has a </a:t>
            </a:r>
            <a:r>
              <a:rPr lang="en-GB" dirty="0" smtClean="0">
                <a:solidFill>
                  <a:srgbClr val="FF0000"/>
                </a:solidFill>
              </a:rPr>
              <a:t>non-empty core</a:t>
            </a:r>
          </a:p>
          <a:p>
            <a:r>
              <a:rPr lang="en-GB" dirty="0" smtClean="0"/>
              <a:t>Proof: </a:t>
            </a:r>
          </a:p>
          <a:p>
            <a:pPr lvl="1"/>
            <a:r>
              <a:rPr lang="en-GB" sz="3000" dirty="0" smtClean="0"/>
              <a:t>set </a:t>
            </a:r>
            <a:r>
              <a:rPr lang="en-GB" sz="3000" dirty="0" smtClean="0">
                <a:solidFill>
                  <a:srgbClr val="FF0000"/>
                </a:solidFill>
              </a:rPr>
              <a:t>x</a:t>
            </a:r>
            <a:r>
              <a:rPr lang="en-GB" sz="3000" baseline="-25000" dirty="0" smtClean="0">
                <a:solidFill>
                  <a:srgbClr val="FF0000"/>
                </a:solidFill>
              </a:rPr>
              <a:t>1</a:t>
            </a:r>
            <a:r>
              <a:rPr lang="en-GB" sz="3000" dirty="0" smtClean="0">
                <a:solidFill>
                  <a:srgbClr val="FF0000"/>
                </a:solidFill>
              </a:rPr>
              <a:t> = v({1})</a:t>
            </a:r>
            <a:r>
              <a:rPr lang="en-GB" sz="3000" dirty="0" smtClean="0"/>
              <a:t>, </a:t>
            </a:r>
            <a:br>
              <a:rPr lang="en-GB" sz="3000" dirty="0" smtClean="0"/>
            </a:br>
            <a:r>
              <a:rPr lang="en-GB" sz="3000" dirty="0" smtClean="0"/>
              <a:t>      </a:t>
            </a:r>
            <a:r>
              <a:rPr lang="en-GB" sz="3000" dirty="0" smtClean="0">
                <a:solidFill>
                  <a:srgbClr val="FF0000"/>
                </a:solidFill>
              </a:rPr>
              <a:t>x</a:t>
            </a:r>
            <a:r>
              <a:rPr lang="en-GB" sz="3000" baseline="-25000" dirty="0" smtClean="0">
                <a:solidFill>
                  <a:srgbClr val="FF0000"/>
                </a:solidFill>
              </a:rPr>
              <a:t>2</a:t>
            </a:r>
            <a:r>
              <a:rPr lang="en-GB" sz="3000" dirty="0" smtClean="0">
                <a:solidFill>
                  <a:srgbClr val="FF0000"/>
                </a:solidFill>
              </a:rPr>
              <a:t> = v({1, 2}) - v({1})</a:t>
            </a:r>
            <a:r>
              <a:rPr lang="en-GB" sz="3000" dirty="0" smtClean="0"/>
              <a:t>, </a:t>
            </a:r>
            <a:br>
              <a:rPr lang="en-GB" sz="3000" dirty="0" smtClean="0"/>
            </a:br>
            <a:r>
              <a:rPr lang="en-GB" sz="3000" dirty="0" smtClean="0"/>
              <a:t>      ... </a:t>
            </a:r>
            <a:br>
              <a:rPr lang="en-GB" sz="3000" dirty="0" smtClean="0"/>
            </a:br>
            <a:r>
              <a:rPr lang="en-GB" sz="3000" dirty="0" smtClean="0"/>
              <a:t>      </a:t>
            </a:r>
            <a:r>
              <a:rPr lang="en-GB" sz="3000" dirty="0" err="1" smtClean="0">
                <a:solidFill>
                  <a:srgbClr val="FF0000"/>
                </a:solidFill>
              </a:rPr>
              <a:t>x</a:t>
            </a:r>
            <a:r>
              <a:rPr lang="en-GB" sz="3000" baseline="-25000" dirty="0" err="1" smtClean="0">
                <a:solidFill>
                  <a:srgbClr val="FF0000"/>
                </a:solidFill>
              </a:rPr>
              <a:t>n</a:t>
            </a:r>
            <a:r>
              <a:rPr lang="en-GB" sz="3000" dirty="0" smtClean="0">
                <a:solidFill>
                  <a:srgbClr val="FF0000"/>
                </a:solidFill>
              </a:rPr>
              <a:t> = v(N) - v(N\{n})</a:t>
            </a:r>
          </a:p>
          <a:p>
            <a:pPr lvl="2"/>
            <a:r>
              <a:rPr lang="en-GB" sz="3000" dirty="0" smtClean="0"/>
              <a:t>i.e., pay each player his marginal contribution to the coalition formed by his predecessors</a:t>
            </a:r>
          </a:p>
          <a:p>
            <a:pPr lvl="1"/>
            <a:r>
              <a:rPr lang="en-GB" sz="3000" b="1" u="sng" dirty="0" smtClean="0">
                <a:solidFill>
                  <a:srgbClr val="FF0000"/>
                </a:solidFill>
              </a:rPr>
              <a:t>x</a:t>
            </a:r>
            <a:r>
              <a:rPr lang="en-GB" sz="3000" dirty="0" smtClean="0">
                <a:solidFill>
                  <a:srgbClr val="FF0000"/>
                </a:solidFill>
              </a:rPr>
              <a:t> </a:t>
            </a:r>
            <a:r>
              <a:rPr lang="en-GB" sz="3000" dirty="0" smtClean="0"/>
              <a:t>is a payoff vector: </a:t>
            </a:r>
            <a:r>
              <a:rPr lang="en-GB" sz="3000" dirty="0" smtClean="0">
                <a:solidFill>
                  <a:srgbClr val="FF0000"/>
                </a:solidFill>
              </a:rPr>
              <a:t>x</a:t>
            </a:r>
            <a:r>
              <a:rPr lang="en-GB" sz="3000" baseline="-25000" dirty="0" smtClean="0">
                <a:solidFill>
                  <a:srgbClr val="FF0000"/>
                </a:solidFill>
              </a:rPr>
              <a:t>1</a:t>
            </a:r>
            <a:r>
              <a:rPr lang="en-GB" sz="3000" dirty="0" smtClean="0">
                <a:solidFill>
                  <a:srgbClr val="FF0000"/>
                </a:solidFill>
              </a:rPr>
              <a:t> + x</a:t>
            </a:r>
            <a:r>
              <a:rPr lang="en-GB" sz="3000" baseline="-25000" dirty="0" smtClean="0">
                <a:solidFill>
                  <a:srgbClr val="FF0000"/>
                </a:solidFill>
              </a:rPr>
              <a:t>2</a:t>
            </a:r>
            <a:r>
              <a:rPr lang="en-GB" sz="3000" dirty="0" smtClean="0">
                <a:solidFill>
                  <a:srgbClr val="FF0000"/>
                </a:solidFill>
              </a:rPr>
              <a:t> + ... + </a:t>
            </a:r>
            <a:r>
              <a:rPr lang="en-GB" sz="3000" dirty="0" err="1" smtClean="0">
                <a:solidFill>
                  <a:srgbClr val="FF0000"/>
                </a:solidFill>
              </a:rPr>
              <a:t>x</a:t>
            </a:r>
            <a:r>
              <a:rPr lang="en-GB" sz="3000" baseline="-25000" dirty="0" err="1" smtClean="0">
                <a:solidFill>
                  <a:srgbClr val="FF0000"/>
                </a:solidFill>
              </a:rPr>
              <a:t>n</a:t>
            </a:r>
            <a:r>
              <a:rPr lang="en-GB" sz="3000" dirty="0" smtClean="0"/>
              <a:t> = </a:t>
            </a:r>
            <a:br>
              <a:rPr lang="en-GB" sz="3000" dirty="0" smtClean="0"/>
            </a:br>
            <a:r>
              <a:rPr lang="en-GB" sz="3000" dirty="0" smtClean="0"/>
              <a:t>= </a:t>
            </a:r>
            <a:r>
              <a:rPr lang="en-GB" sz="3000" dirty="0" smtClean="0">
                <a:solidFill>
                  <a:srgbClr val="FF0000"/>
                </a:solidFill>
              </a:rPr>
              <a:t>v({1}) + v({1, 2}) - v({1}) + ... + v(N) - v(N\{n}) = v(N)</a:t>
            </a:r>
          </a:p>
          <a:p>
            <a:pPr lvl="1"/>
            <a:r>
              <a:rPr lang="en-GB" sz="3000" dirty="0" smtClean="0"/>
              <a:t>remains to show that </a:t>
            </a:r>
            <a:r>
              <a:rPr lang="en-GB" sz="3000" dirty="0" smtClean="0">
                <a:solidFill>
                  <a:srgbClr val="FF0000"/>
                </a:solidFill>
              </a:rPr>
              <a:t>(x</a:t>
            </a:r>
            <a:r>
              <a:rPr lang="en-GB" sz="3000" baseline="-25000" dirty="0" smtClean="0">
                <a:solidFill>
                  <a:srgbClr val="FF0000"/>
                </a:solidFill>
              </a:rPr>
              <a:t>1</a:t>
            </a:r>
            <a:r>
              <a:rPr lang="en-GB" sz="3000" dirty="0" smtClean="0">
                <a:solidFill>
                  <a:srgbClr val="FF0000"/>
                </a:solidFill>
              </a:rPr>
              <a:t>, x</a:t>
            </a:r>
            <a:r>
              <a:rPr lang="en-GB" sz="3000" baseline="-25000" dirty="0" smtClean="0">
                <a:solidFill>
                  <a:srgbClr val="FF0000"/>
                </a:solidFill>
              </a:rPr>
              <a:t>2</a:t>
            </a:r>
            <a:r>
              <a:rPr lang="en-GB" sz="3000" dirty="0" smtClean="0">
                <a:solidFill>
                  <a:srgbClr val="FF0000"/>
                </a:solidFill>
              </a:rPr>
              <a:t>, ..., </a:t>
            </a:r>
            <a:r>
              <a:rPr lang="en-GB" sz="3000" dirty="0" err="1" smtClean="0">
                <a:solidFill>
                  <a:srgbClr val="FF0000"/>
                </a:solidFill>
              </a:rPr>
              <a:t>x</a:t>
            </a:r>
            <a:r>
              <a:rPr lang="en-GB" sz="3000" baseline="-25000" dirty="0" err="1" smtClean="0">
                <a:solidFill>
                  <a:srgbClr val="FF0000"/>
                </a:solidFill>
              </a:rPr>
              <a:t>n</a:t>
            </a:r>
            <a:r>
              <a:rPr lang="en-GB" sz="3000" dirty="0" smtClean="0">
                <a:solidFill>
                  <a:srgbClr val="FF0000"/>
                </a:solidFill>
              </a:rPr>
              <a:t>)</a:t>
            </a:r>
            <a:r>
              <a:rPr lang="en-GB" sz="3000" dirty="0" smtClean="0"/>
              <a:t> is in the core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Convex Games Have Non-Empty Core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712968" cy="4680520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Proof (continued): </a:t>
            </a:r>
          </a:p>
          <a:p>
            <a:pPr lvl="1"/>
            <a:r>
              <a:rPr lang="en-GB" dirty="0" smtClean="0"/>
              <a:t>x</a:t>
            </a:r>
            <a:r>
              <a:rPr lang="en-GB" baseline="-25000" dirty="0" smtClean="0"/>
              <a:t>1</a:t>
            </a:r>
            <a:r>
              <a:rPr lang="en-GB" dirty="0" smtClean="0"/>
              <a:t> = v({1}), x</a:t>
            </a:r>
            <a:r>
              <a:rPr lang="en-GB" baseline="-25000" dirty="0" smtClean="0"/>
              <a:t>2</a:t>
            </a:r>
            <a:r>
              <a:rPr lang="en-GB" dirty="0" smtClean="0"/>
              <a:t> = v({1, 2}) - v({1}), ..., </a:t>
            </a:r>
            <a:r>
              <a:rPr lang="en-GB" dirty="0" err="1" smtClean="0"/>
              <a:t>x</a:t>
            </a:r>
            <a:r>
              <a:rPr lang="en-GB" baseline="-25000" dirty="0" err="1" smtClean="0"/>
              <a:t>n</a:t>
            </a:r>
            <a:r>
              <a:rPr lang="en-GB" dirty="0" smtClean="0"/>
              <a:t> = v(N)-v(N\{n})</a:t>
            </a:r>
          </a:p>
          <a:p>
            <a:pPr lvl="1"/>
            <a:r>
              <a:rPr lang="en-GB" dirty="0" smtClean="0"/>
              <a:t>pick any coalition C = {</a:t>
            </a:r>
            <a:r>
              <a:rPr lang="en-GB" dirty="0" err="1" smtClean="0"/>
              <a:t>i</a:t>
            </a:r>
            <a:r>
              <a:rPr lang="en-GB" dirty="0" smtClean="0"/>
              <a:t>, j, ..., s}, where </a:t>
            </a:r>
            <a:r>
              <a:rPr lang="en-GB" dirty="0" err="1" smtClean="0"/>
              <a:t>i</a:t>
            </a:r>
            <a:r>
              <a:rPr lang="en-GB" dirty="0" smtClean="0"/>
              <a:t> &lt; j &lt; ... &lt; s</a:t>
            </a:r>
          </a:p>
          <a:p>
            <a:pPr lvl="1"/>
            <a:r>
              <a:rPr lang="en-GB" dirty="0" smtClean="0"/>
              <a:t>we will prove v(C) ≤ x</a:t>
            </a:r>
            <a:r>
              <a:rPr lang="en-GB" baseline="-25000" dirty="0" smtClean="0"/>
              <a:t>i</a:t>
            </a:r>
            <a:r>
              <a:rPr lang="en-GB" dirty="0" smtClean="0"/>
              <a:t> + </a:t>
            </a:r>
            <a:r>
              <a:rPr lang="en-GB" dirty="0" err="1" smtClean="0"/>
              <a:t>x</a:t>
            </a:r>
            <a:r>
              <a:rPr lang="en-GB" baseline="-25000" dirty="0" err="1" smtClean="0"/>
              <a:t>j</a:t>
            </a:r>
            <a:r>
              <a:rPr lang="en-GB" dirty="0" smtClean="0"/>
              <a:t> + ... + </a:t>
            </a:r>
            <a:r>
              <a:rPr lang="en-GB" dirty="0" err="1" smtClean="0"/>
              <a:t>x</a:t>
            </a:r>
            <a:r>
              <a:rPr lang="en-GB" baseline="-25000" dirty="0" err="1" smtClean="0"/>
              <a:t>s</a:t>
            </a:r>
            <a:r>
              <a:rPr lang="en-GB" dirty="0" smtClean="0"/>
              <a:t> , i.e., C cannot deviate</a:t>
            </a:r>
          </a:p>
          <a:p>
            <a:pPr lvl="1"/>
            <a:r>
              <a:rPr lang="en-GB" sz="2600" dirty="0" smtClean="0"/>
              <a:t>v(C) = </a:t>
            </a:r>
            <a:r>
              <a:rPr lang="en-GB" sz="2600" dirty="0" smtClean="0">
                <a:solidFill>
                  <a:schemeClr val="accent1"/>
                </a:solidFill>
              </a:rPr>
              <a:t>v({</a:t>
            </a:r>
            <a:r>
              <a:rPr lang="en-GB" sz="2600" dirty="0" err="1" smtClean="0">
                <a:solidFill>
                  <a:schemeClr val="accent1"/>
                </a:solidFill>
              </a:rPr>
              <a:t>i</a:t>
            </a:r>
            <a:r>
              <a:rPr lang="en-GB" sz="2600" dirty="0" smtClean="0">
                <a:solidFill>
                  <a:schemeClr val="accent1"/>
                </a:solidFill>
              </a:rPr>
              <a:t>})</a:t>
            </a:r>
            <a:r>
              <a:rPr lang="en-GB" sz="2600" dirty="0" smtClean="0"/>
              <a:t> + </a:t>
            </a:r>
            <a:r>
              <a:rPr lang="en-GB" sz="2600" dirty="0" smtClean="0">
                <a:solidFill>
                  <a:srgbClr val="FF0000"/>
                </a:solidFill>
              </a:rPr>
              <a:t>v({</a:t>
            </a:r>
            <a:r>
              <a:rPr lang="en-GB" sz="2600" dirty="0" err="1" smtClean="0">
                <a:solidFill>
                  <a:srgbClr val="FF0000"/>
                </a:solidFill>
              </a:rPr>
              <a:t>i</a:t>
            </a:r>
            <a:r>
              <a:rPr lang="en-GB" sz="2600" dirty="0" smtClean="0">
                <a:solidFill>
                  <a:srgbClr val="FF0000"/>
                </a:solidFill>
              </a:rPr>
              <a:t>, j}) - v({</a:t>
            </a:r>
            <a:r>
              <a:rPr lang="en-GB" sz="2600" dirty="0" err="1" smtClean="0">
                <a:solidFill>
                  <a:srgbClr val="FF0000"/>
                </a:solidFill>
              </a:rPr>
              <a:t>i</a:t>
            </a:r>
            <a:r>
              <a:rPr lang="en-GB" sz="2600" dirty="0" smtClean="0">
                <a:solidFill>
                  <a:srgbClr val="FF0000"/>
                </a:solidFill>
              </a:rPr>
              <a:t>}) </a:t>
            </a:r>
            <a:r>
              <a:rPr lang="en-GB" sz="2600" dirty="0" smtClean="0"/>
              <a:t>+ ... + </a:t>
            </a:r>
            <a:r>
              <a:rPr lang="en-GB" sz="2600" dirty="0" smtClean="0">
                <a:solidFill>
                  <a:srgbClr val="00B050"/>
                </a:solidFill>
              </a:rPr>
              <a:t>v(C) - v(C\{s})</a:t>
            </a:r>
          </a:p>
          <a:p>
            <a:pPr lvl="2"/>
            <a:r>
              <a:rPr lang="en-GB" sz="2600" dirty="0" smtClean="0">
                <a:solidFill>
                  <a:schemeClr val="accent1"/>
                </a:solidFill>
              </a:rPr>
              <a:t>v({</a:t>
            </a:r>
            <a:r>
              <a:rPr lang="en-GB" sz="2600" dirty="0" err="1" smtClean="0">
                <a:solidFill>
                  <a:schemeClr val="accent1"/>
                </a:solidFill>
              </a:rPr>
              <a:t>i</a:t>
            </a:r>
            <a:r>
              <a:rPr lang="en-GB" sz="2600" dirty="0" smtClean="0">
                <a:solidFill>
                  <a:schemeClr val="accent1"/>
                </a:solidFill>
              </a:rPr>
              <a:t>})</a:t>
            </a:r>
            <a:r>
              <a:rPr lang="en-GB" sz="2600" dirty="0" smtClean="0"/>
              <a:t> = v({</a:t>
            </a:r>
            <a:r>
              <a:rPr lang="en-GB" sz="2600" dirty="0" err="1" smtClean="0"/>
              <a:t>i</a:t>
            </a:r>
            <a:r>
              <a:rPr lang="en-GB" sz="2600" dirty="0" smtClean="0"/>
              <a:t>}) - v(Ø) ≤ v({1, ..., i-1, </a:t>
            </a:r>
            <a:r>
              <a:rPr lang="en-GB" sz="2600" dirty="0" err="1" smtClean="0"/>
              <a:t>i</a:t>
            </a:r>
            <a:r>
              <a:rPr lang="en-GB" sz="2600" dirty="0" smtClean="0"/>
              <a:t>}) - v({1, ..., i-1}) = </a:t>
            </a:r>
            <a:r>
              <a:rPr lang="en-GB" sz="2600" dirty="0" smtClean="0">
                <a:solidFill>
                  <a:schemeClr val="accent1"/>
                </a:solidFill>
              </a:rPr>
              <a:t>x</a:t>
            </a:r>
            <a:r>
              <a:rPr lang="en-GB" sz="2600" baseline="-25000" dirty="0" smtClean="0">
                <a:solidFill>
                  <a:schemeClr val="accent1"/>
                </a:solidFill>
              </a:rPr>
              <a:t>i</a:t>
            </a:r>
            <a:r>
              <a:rPr lang="en-GB" sz="2600" dirty="0" smtClean="0">
                <a:solidFill>
                  <a:schemeClr val="accent1"/>
                </a:solidFill>
              </a:rPr>
              <a:t> </a:t>
            </a:r>
          </a:p>
          <a:p>
            <a:pPr lvl="2"/>
            <a:r>
              <a:rPr lang="en-GB" sz="2600" dirty="0" smtClean="0">
                <a:solidFill>
                  <a:srgbClr val="FF0000"/>
                </a:solidFill>
              </a:rPr>
              <a:t>v({</a:t>
            </a:r>
            <a:r>
              <a:rPr lang="en-GB" sz="2600" dirty="0" err="1" smtClean="0">
                <a:solidFill>
                  <a:srgbClr val="FF0000"/>
                </a:solidFill>
              </a:rPr>
              <a:t>i</a:t>
            </a:r>
            <a:r>
              <a:rPr lang="en-GB" sz="2600" dirty="0" smtClean="0">
                <a:solidFill>
                  <a:srgbClr val="FF0000"/>
                </a:solidFill>
              </a:rPr>
              <a:t>, j}) - v({</a:t>
            </a:r>
            <a:r>
              <a:rPr lang="en-GB" sz="2600" dirty="0" err="1" smtClean="0">
                <a:solidFill>
                  <a:srgbClr val="FF0000"/>
                </a:solidFill>
              </a:rPr>
              <a:t>i</a:t>
            </a:r>
            <a:r>
              <a:rPr lang="en-GB" sz="2600" dirty="0" smtClean="0">
                <a:solidFill>
                  <a:srgbClr val="FF0000"/>
                </a:solidFill>
              </a:rPr>
              <a:t>})</a:t>
            </a:r>
            <a:r>
              <a:rPr lang="en-GB" sz="2600" dirty="0" smtClean="0"/>
              <a:t>          ≤ v({1, ..., j-1, j}) - v({1, ..., j-1}) = </a:t>
            </a:r>
            <a:r>
              <a:rPr lang="en-GB" sz="2600" dirty="0" err="1" smtClean="0">
                <a:solidFill>
                  <a:srgbClr val="FF0000"/>
                </a:solidFill>
              </a:rPr>
              <a:t>x</a:t>
            </a:r>
            <a:r>
              <a:rPr lang="en-GB" sz="2600" baseline="-250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</a:t>
            </a:r>
            <a:r>
              <a:rPr lang="en-GB" sz="2600" dirty="0" smtClean="0"/>
              <a:t> </a:t>
            </a:r>
          </a:p>
          <a:p>
            <a:pPr lvl="2"/>
            <a:r>
              <a:rPr lang="en-GB" sz="2600" dirty="0" smtClean="0"/>
              <a:t>....</a:t>
            </a:r>
          </a:p>
          <a:p>
            <a:pPr lvl="2"/>
            <a:r>
              <a:rPr lang="en-GB" sz="2600" dirty="0" smtClean="0">
                <a:solidFill>
                  <a:srgbClr val="00B050"/>
                </a:solidFill>
              </a:rPr>
              <a:t>v(C) - v(C\{s})</a:t>
            </a:r>
            <a:r>
              <a:rPr lang="en-GB" sz="2600" dirty="0" smtClean="0"/>
              <a:t>         ≤ v({1, ..., s-1, s}) - v({1, ..., s-1}) = </a:t>
            </a:r>
            <a:r>
              <a:rPr lang="en-GB" sz="2600" dirty="0" err="1" smtClean="0">
                <a:solidFill>
                  <a:srgbClr val="00B050"/>
                </a:solidFill>
              </a:rPr>
              <a:t>x</a:t>
            </a:r>
            <a:r>
              <a:rPr lang="en-GB" sz="2600" baseline="-25000" dirty="0" err="1" smtClean="0">
                <a:solidFill>
                  <a:srgbClr val="00B050"/>
                </a:solidFill>
              </a:rPr>
              <a:t>s</a:t>
            </a:r>
            <a:r>
              <a:rPr lang="en-GB" sz="2600" dirty="0" smtClean="0"/>
              <a:t> </a:t>
            </a:r>
          </a:p>
          <a:p>
            <a:pPr lvl="1"/>
            <a:r>
              <a:rPr lang="en-GB" dirty="0" smtClean="0"/>
              <a:t>thus, v(C) ≤ x</a:t>
            </a:r>
            <a:r>
              <a:rPr lang="en-GB" baseline="-25000" dirty="0" smtClean="0"/>
              <a:t>i</a:t>
            </a:r>
            <a:r>
              <a:rPr lang="en-GB" dirty="0" smtClean="0"/>
              <a:t> + </a:t>
            </a:r>
            <a:r>
              <a:rPr lang="en-GB" dirty="0" err="1" smtClean="0"/>
              <a:t>x</a:t>
            </a:r>
            <a:r>
              <a:rPr lang="en-GB" baseline="-25000" dirty="0" err="1" smtClean="0"/>
              <a:t>j</a:t>
            </a:r>
            <a:r>
              <a:rPr lang="en-GB" dirty="0" smtClean="0"/>
              <a:t> + ... + </a:t>
            </a:r>
            <a:r>
              <a:rPr lang="en-GB" dirty="0" err="1" smtClean="0"/>
              <a:t>x</a:t>
            </a:r>
            <a:r>
              <a:rPr lang="en-GB" baseline="-25000" dirty="0" err="1" smtClean="0"/>
              <a:t>s</a:t>
            </a:r>
            <a:r>
              <a:rPr lang="en-GB" dirty="0" smtClean="0"/>
              <a:t> </a:t>
            </a:r>
          </a:p>
          <a:p>
            <a:pPr lvl="1">
              <a:buNone/>
            </a:pPr>
            <a:endParaRPr lang="en-GB" dirty="0" smtClean="0"/>
          </a:p>
          <a:p>
            <a:pPr lvl="2"/>
            <a:endParaRPr lang="en-GB" dirty="0" smtClean="0"/>
          </a:p>
          <a:p>
            <a:pPr lvl="2"/>
            <a:endParaRPr lang="en-US" dirty="0"/>
          </a:p>
        </p:txBody>
      </p:sp>
      <p:grpSp>
        <p:nvGrpSpPr>
          <p:cNvPr id="6" name="Group 20"/>
          <p:cNvGrpSpPr/>
          <p:nvPr/>
        </p:nvGrpSpPr>
        <p:grpSpPr>
          <a:xfrm>
            <a:off x="2339752" y="6093296"/>
            <a:ext cx="4432568" cy="554360"/>
            <a:chOff x="2339752" y="6093296"/>
            <a:chExt cx="4432568" cy="554360"/>
          </a:xfrm>
        </p:grpSpPr>
        <p:grpSp>
          <p:nvGrpSpPr>
            <p:cNvPr id="7" name="Group 36"/>
            <p:cNvGrpSpPr/>
            <p:nvPr/>
          </p:nvGrpSpPr>
          <p:grpSpPr>
            <a:xfrm>
              <a:off x="2339752" y="6093296"/>
              <a:ext cx="4432568" cy="554360"/>
              <a:chOff x="2339752" y="6021288"/>
              <a:chExt cx="4432568" cy="554360"/>
            </a:xfrm>
          </p:grpSpPr>
          <p:grpSp>
            <p:nvGrpSpPr>
              <p:cNvPr id="10" name="Group 33"/>
              <p:cNvGrpSpPr/>
              <p:nvPr/>
            </p:nvGrpSpPr>
            <p:grpSpPr>
              <a:xfrm>
                <a:off x="2339752" y="6021288"/>
                <a:ext cx="1109096" cy="554360"/>
                <a:chOff x="2339752" y="6021288"/>
                <a:chExt cx="1109096" cy="554360"/>
              </a:xfrm>
            </p:grpSpPr>
            <p:sp>
              <p:nvSpPr>
                <p:cNvPr id="4" name="Rectangle 3"/>
                <p:cNvSpPr/>
                <p:nvPr/>
              </p:nvSpPr>
              <p:spPr>
                <a:xfrm>
                  <a:off x="2339752" y="6021288"/>
                  <a:ext cx="554360" cy="554360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" name="Rectangle 4"/>
                <p:cNvSpPr/>
                <p:nvPr/>
              </p:nvSpPr>
              <p:spPr>
                <a:xfrm>
                  <a:off x="2894488" y="6021288"/>
                  <a:ext cx="554360" cy="554360"/>
                </a:xfrm>
                <a:prstGeom prst="rect">
                  <a:avLst/>
                </a:prstGeom>
                <a:solidFill>
                  <a:schemeClr val="accent1">
                    <a:alpha val="30000"/>
                  </a:schemeClr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" name="Group 6"/>
              <p:cNvGrpSpPr/>
              <p:nvPr/>
            </p:nvGrpSpPr>
            <p:grpSpPr>
              <a:xfrm>
                <a:off x="3448888" y="6021288"/>
                <a:ext cx="1109096" cy="554360"/>
                <a:chOff x="1547664" y="6021288"/>
                <a:chExt cx="1109096" cy="554360"/>
              </a:xfrm>
              <a:noFill/>
            </p:grpSpPr>
            <p:sp>
              <p:nvSpPr>
                <p:cNvPr id="8" name="Rectangle 7"/>
                <p:cNvSpPr/>
                <p:nvPr/>
              </p:nvSpPr>
              <p:spPr>
                <a:xfrm>
                  <a:off x="1547664" y="6021288"/>
                  <a:ext cx="554360" cy="554360"/>
                </a:xfrm>
                <a:prstGeom prst="rect">
                  <a:avLst/>
                </a:prstGeom>
                <a:grp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2102400" y="6021288"/>
                  <a:ext cx="554360" cy="554360"/>
                </a:xfrm>
                <a:prstGeom prst="rect">
                  <a:avLst/>
                </a:prstGeom>
                <a:grp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" name="Group 34"/>
              <p:cNvGrpSpPr/>
              <p:nvPr/>
            </p:nvGrpSpPr>
            <p:grpSpPr>
              <a:xfrm>
                <a:off x="4554088" y="6021288"/>
                <a:ext cx="1109096" cy="554360"/>
                <a:chOff x="4554088" y="6021288"/>
                <a:chExt cx="1109096" cy="554360"/>
              </a:xfrm>
            </p:grpSpPr>
            <p:sp>
              <p:nvSpPr>
                <p:cNvPr id="19" name="Rectangle 3"/>
                <p:cNvSpPr/>
                <p:nvPr/>
              </p:nvSpPr>
              <p:spPr>
                <a:xfrm>
                  <a:off x="4554088" y="6021288"/>
                  <a:ext cx="554360" cy="554360"/>
                </a:xfrm>
                <a:prstGeom prst="rect">
                  <a:avLst/>
                </a:prstGeom>
                <a:solidFill>
                  <a:schemeClr val="accent1">
                    <a:alpha val="30000"/>
                  </a:schemeClr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5108824" y="6021288"/>
                  <a:ext cx="554360" cy="554360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" name="Group 35"/>
              <p:cNvGrpSpPr/>
              <p:nvPr/>
            </p:nvGrpSpPr>
            <p:grpSpPr>
              <a:xfrm>
                <a:off x="5663224" y="6021288"/>
                <a:ext cx="1109096" cy="554360"/>
                <a:chOff x="5663224" y="6021288"/>
                <a:chExt cx="1109096" cy="554360"/>
              </a:xfrm>
            </p:grpSpPr>
            <p:sp>
              <p:nvSpPr>
                <p:cNvPr id="17" name="Rectangle 16"/>
                <p:cNvSpPr/>
                <p:nvPr/>
              </p:nvSpPr>
              <p:spPr>
                <a:xfrm>
                  <a:off x="5663224" y="6021288"/>
                  <a:ext cx="554360" cy="554360"/>
                </a:xfrm>
                <a:prstGeom prst="rect">
                  <a:avLst/>
                </a:prstGeom>
                <a:solidFill>
                  <a:schemeClr val="accent1">
                    <a:alpha val="30000"/>
                  </a:schemeClr>
                </a:solidFill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6217960" y="6021288"/>
                  <a:ext cx="554360" cy="554360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31" name="TextBox 30"/>
            <p:cNvSpPr txBox="1"/>
            <p:nvPr/>
          </p:nvSpPr>
          <p:spPr>
            <a:xfrm>
              <a:off x="3059832" y="6093296"/>
              <a:ext cx="2664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err="1" smtClean="0"/>
                <a:t>i</a:t>
              </a:r>
              <a:endParaRPr lang="en-US" sz="2800" dirty="0" smtClean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716016" y="6093296"/>
              <a:ext cx="27122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j</a:t>
              </a:r>
              <a:endParaRPr lang="en-US" sz="2800" dirty="0" smtClean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796136" y="6093296"/>
              <a:ext cx="3257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/>
                <a:t>s</a:t>
              </a:r>
              <a:endParaRPr lang="en-US" sz="2800" dirty="0" smtClean="0"/>
            </a:p>
          </p:txBody>
        </p:sp>
      </p:grpSp>
      <p:sp>
        <p:nvSpPr>
          <p:cNvPr id="21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Convex Games: Remarks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This proof suggests a simple algorithm for </a:t>
            </a:r>
            <a:r>
              <a:rPr lang="en-GB" dirty="0" smtClean="0">
                <a:solidFill>
                  <a:schemeClr val="accent1"/>
                </a:solidFill>
              </a:rPr>
              <a:t>constructing</a:t>
            </a:r>
            <a:r>
              <a:rPr lang="en-GB" dirty="0" smtClean="0"/>
              <a:t> an outcome in the core</a:t>
            </a:r>
          </a:p>
          <a:p>
            <a:pPr lvl="1"/>
            <a:r>
              <a:rPr lang="en-GB" dirty="0" smtClean="0"/>
              <a:t>order the players as </a:t>
            </a:r>
            <a:r>
              <a:rPr lang="en-GB" dirty="0" smtClean="0">
                <a:solidFill>
                  <a:srgbClr val="FF0000"/>
                </a:solidFill>
              </a:rPr>
              <a:t>1, ..., n</a:t>
            </a:r>
          </a:p>
          <a:p>
            <a:pPr lvl="1"/>
            <a:r>
              <a:rPr lang="en-GB" dirty="0" smtClean="0"/>
              <a:t>query the oracle for </a:t>
            </a:r>
            <a:r>
              <a:rPr lang="en-GB" dirty="0" smtClean="0">
                <a:solidFill>
                  <a:srgbClr val="FF0000"/>
                </a:solidFill>
              </a:rPr>
              <a:t>v({1})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v({1, 2})</a:t>
            </a:r>
            <a:r>
              <a:rPr lang="en-GB" dirty="0" smtClean="0"/>
              <a:t>, ..., </a:t>
            </a:r>
            <a:r>
              <a:rPr lang="en-GB" dirty="0" smtClean="0">
                <a:solidFill>
                  <a:srgbClr val="FF0000"/>
                </a:solidFill>
              </a:rPr>
              <a:t>v(N)</a:t>
            </a:r>
          </a:p>
          <a:p>
            <a:pPr lvl="1"/>
            <a:r>
              <a:rPr lang="en-GB" dirty="0" smtClean="0"/>
              <a:t>set </a:t>
            </a:r>
            <a:r>
              <a:rPr lang="en-GB" dirty="0" smtClean="0">
                <a:solidFill>
                  <a:srgbClr val="FF0000"/>
                </a:solidFill>
              </a:rPr>
              <a:t>x</a:t>
            </a:r>
            <a:r>
              <a:rPr lang="en-GB" baseline="-25000" dirty="0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= v({1, ..., i-1,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}) - v({1, ..., i-1})</a:t>
            </a:r>
          </a:p>
          <a:p>
            <a:r>
              <a:rPr lang="en-GB" dirty="0" smtClean="0"/>
              <a:t>This argument also shows that for convex games the </a:t>
            </a:r>
            <a:r>
              <a:rPr lang="en-GB" dirty="0" smtClean="0">
                <a:solidFill>
                  <a:schemeClr val="accent1"/>
                </a:solidFill>
              </a:rPr>
              <a:t>Shapley value</a:t>
            </a:r>
            <a:r>
              <a:rPr lang="en-GB" dirty="0" smtClean="0"/>
              <a:t> is in the </a:t>
            </a:r>
            <a:r>
              <a:rPr lang="en-GB" dirty="0" smtClean="0">
                <a:solidFill>
                  <a:schemeClr val="accent1"/>
                </a:solidFill>
              </a:rPr>
              <a:t>core</a:t>
            </a:r>
          </a:p>
          <a:p>
            <a:pPr lvl="1"/>
            <a:r>
              <a:rPr lang="en-GB" dirty="0" smtClean="0"/>
              <a:t>the core is a </a:t>
            </a:r>
            <a:r>
              <a:rPr lang="en-GB" dirty="0" smtClean="0">
                <a:solidFill>
                  <a:schemeClr val="accent1"/>
                </a:solidFill>
              </a:rPr>
              <a:t>convex</a:t>
            </a:r>
            <a:r>
              <a:rPr lang="en-GB" dirty="0" smtClean="0"/>
              <a:t> set</a:t>
            </a:r>
          </a:p>
          <a:p>
            <a:pPr lvl="1"/>
            <a:r>
              <a:rPr lang="en-GB" dirty="0" smtClean="0"/>
              <a:t> Shapley value is a </a:t>
            </a:r>
            <a:r>
              <a:rPr lang="en-GB" dirty="0" smtClean="0">
                <a:solidFill>
                  <a:schemeClr val="accent1"/>
                </a:solidFill>
              </a:rPr>
              <a:t>convex combination</a:t>
            </a:r>
            <a:r>
              <a:rPr lang="en-GB" dirty="0" smtClean="0"/>
              <a:t> of outcomes in the core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  <a:latin typeface="Lucida Fax" pitchFamily="18" charset="0"/>
              </a:rPr>
              <a:t>Checking Non-emptiness of the Core: Superadditive Games</a:t>
            </a:r>
            <a:endParaRPr lang="en-US" sz="32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997152"/>
          </a:xfrm>
        </p:spPr>
        <p:txBody>
          <a:bodyPr>
            <a:normAutofit/>
          </a:bodyPr>
          <a:lstStyle/>
          <a:p>
            <a:r>
              <a:rPr lang="en-GB" dirty="0" smtClean="0"/>
              <a:t>An outcome in the core of a superadditive game satisfies the following constraints:</a:t>
            </a:r>
          </a:p>
          <a:p>
            <a:pPr marL="342900" lvl="2" indent="-342900">
              <a:buNone/>
            </a:pPr>
            <a:r>
              <a:rPr lang="en-GB" sz="3000" dirty="0" smtClean="0"/>
              <a:t>          </a:t>
            </a:r>
            <a:r>
              <a:rPr lang="en-GB" sz="3200" dirty="0" smtClean="0"/>
              <a:t>x</a:t>
            </a:r>
            <a:r>
              <a:rPr lang="en-GB" sz="3200" baseline="-25000" dirty="0" smtClean="0"/>
              <a:t>i</a:t>
            </a:r>
            <a:r>
              <a:rPr lang="en-GB" sz="3200" dirty="0" smtClean="0"/>
              <a:t> ≥ 0 for all </a:t>
            </a:r>
            <a:r>
              <a:rPr lang="en-GB" sz="3200" dirty="0" err="1" smtClean="0"/>
              <a:t>i</a:t>
            </a:r>
            <a:r>
              <a:rPr lang="en-GB" sz="3200" dirty="0" smtClean="0">
                <a:sym typeface="Symbol"/>
              </a:rPr>
              <a:t> N</a:t>
            </a:r>
          </a:p>
          <a:p>
            <a:pPr marL="342900" lvl="2" indent="-342900">
              <a:buNone/>
            </a:pPr>
            <a:r>
              <a:rPr lang="en-GB" sz="3200" dirty="0" smtClean="0">
                <a:sym typeface="Symbol"/>
              </a:rPr>
              <a:t>         </a:t>
            </a:r>
            <a:r>
              <a:rPr lang="en-GB" sz="3200" dirty="0" err="1" smtClean="0">
                <a:latin typeface="Symbol" pitchFamily="18" charset="2"/>
                <a:ea typeface="Cambria Math"/>
              </a:rPr>
              <a:t>S</a:t>
            </a:r>
            <a:r>
              <a:rPr lang="en-GB" sz="3200" baseline="-25000" dirty="0" err="1" smtClean="0">
                <a:ea typeface="Cambria Math"/>
              </a:rPr>
              <a:t>i</a:t>
            </a:r>
            <a:r>
              <a:rPr lang="en-GB" sz="3200" baseline="-25000" dirty="0" err="1" smtClean="0">
                <a:ea typeface="Cambria Math"/>
                <a:sym typeface="Symbol"/>
              </a:rPr>
              <a:t>N</a:t>
            </a:r>
            <a:r>
              <a:rPr lang="en-GB" sz="3200" dirty="0" smtClean="0">
                <a:ea typeface="Cambria Math"/>
                <a:sym typeface="Symbol"/>
              </a:rPr>
              <a:t> x</a:t>
            </a:r>
            <a:r>
              <a:rPr lang="en-GB" sz="3200" baseline="-25000" dirty="0" smtClean="0">
                <a:ea typeface="Cambria Math"/>
                <a:sym typeface="Symbol"/>
              </a:rPr>
              <a:t>i</a:t>
            </a:r>
            <a:r>
              <a:rPr lang="en-GB" sz="3200" dirty="0" smtClean="0">
                <a:ea typeface="Cambria Math"/>
                <a:sym typeface="Symbol"/>
              </a:rPr>
              <a:t> = v(N)</a:t>
            </a:r>
          </a:p>
          <a:p>
            <a:pPr marL="342900" lvl="2" indent="-342900">
              <a:buNone/>
            </a:pPr>
            <a:r>
              <a:rPr lang="en-GB" sz="3200" dirty="0" smtClean="0">
                <a:ea typeface="Cambria Math"/>
                <a:sym typeface="Symbol"/>
              </a:rPr>
              <a:t>         </a:t>
            </a:r>
            <a:r>
              <a:rPr lang="en-GB" sz="3200" dirty="0" err="1" smtClean="0">
                <a:latin typeface="Symbol" pitchFamily="18" charset="2"/>
                <a:ea typeface="Cambria Math"/>
              </a:rPr>
              <a:t>S</a:t>
            </a:r>
            <a:r>
              <a:rPr lang="en-GB" sz="3200" baseline="-25000" dirty="0" err="1" smtClean="0">
                <a:ea typeface="Cambria Math"/>
              </a:rPr>
              <a:t>i</a:t>
            </a:r>
            <a:r>
              <a:rPr lang="en-GB" sz="3200" baseline="-25000" dirty="0" err="1" smtClean="0">
                <a:ea typeface="Cambria Math"/>
                <a:sym typeface="Symbol"/>
              </a:rPr>
              <a:t>C</a:t>
            </a:r>
            <a:r>
              <a:rPr lang="en-GB" sz="3200" dirty="0" smtClean="0">
                <a:ea typeface="Cambria Math"/>
                <a:sym typeface="Symbol"/>
              </a:rPr>
              <a:t> x</a:t>
            </a:r>
            <a:r>
              <a:rPr lang="en-GB" sz="3200" baseline="-25000" dirty="0" smtClean="0">
                <a:ea typeface="Cambria Math"/>
                <a:sym typeface="Symbol"/>
              </a:rPr>
              <a:t>i</a:t>
            </a:r>
            <a:r>
              <a:rPr lang="en-GB" sz="3200" dirty="0" smtClean="0">
                <a:ea typeface="Cambria Math"/>
                <a:sym typeface="Symbol"/>
              </a:rPr>
              <a:t> ≥ v(C)</a:t>
            </a:r>
            <a:r>
              <a:rPr lang="en-GB" sz="3200" dirty="0" smtClean="0"/>
              <a:t> for any C </a:t>
            </a:r>
            <a:r>
              <a:rPr lang="en-GB" sz="3200" dirty="0" smtClean="0">
                <a:latin typeface="Cambria Math"/>
                <a:ea typeface="Cambria Math"/>
              </a:rPr>
              <a:t>⊆</a:t>
            </a:r>
            <a:r>
              <a:rPr lang="en-GB" sz="3200" dirty="0" smtClean="0">
                <a:ea typeface="Cambria Math"/>
              </a:rPr>
              <a:t> N</a:t>
            </a:r>
            <a:endParaRPr lang="en-GB" sz="3200" dirty="0" smtClean="0"/>
          </a:p>
          <a:p>
            <a:r>
              <a:rPr lang="en-GB" dirty="0" smtClean="0"/>
              <a:t>A linear feasibility program, with one constraint </a:t>
            </a:r>
            <a:br>
              <a:rPr lang="en-GB" dirty="0" smtClean="0"/>
            </a:br>
            <a:r>
              <a:rPr lang="en-GB" dirty="0" smtClean="0"/>
              <a:t>for each coalition: </a:t>
            </a:r>
            <a:r>
              <a:rPr lang="en-GB" dirty="0" smtClean="0">
                <a:solidFill>
                  <a:srgbClr val="FF0000"/>
                </a:solidFill>
              </a:rPr>
              <a:t>2</a:t>
            </a:r>
            <a:r>
              <a:rPr lang="en-GB" baseline="30000" dirty="0" smtClean="0">
                <a:solidFill>
                  <a:srgbClr val="FF0000"/>
                </a:solidFill>
              </a:rPr>
              <a:t>n</a:t>
            </a:r>
            <a:r>
              <a:rPr lang="en-GB" dirty="0" smtClean="0">
                <a:solidFill>
                  <a:srgbClr val="FF0000"/>
                </a:solidFill>
              </a:rPr>
              <a:t>+n+1</a:t>
            </a:r>
            <a:r>
              <a:rPr lang="en-GB" dirty="0" smtClean="0"/>
              <a:t> constraints</a:t>
            </a:r>
          </a:p>
          <a:p>
            <a:pPr lvl="1"/>
            <a:r>
              <a:rPr lang="en-GB" dirty="0" smtClean="0"/>
              <a:t> sometimes can be solved in polynomial time  solvers using </a:t>
            </a:r>
            <a:r>
              <a:rPr lang="en-GB" dirty="0" smtClean="0">
                <a:solidFill>
                  <a:schemeClr val="accent1"/>
                </a:solidFill>
              </a:rPr>
              <a:t>separation oracles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59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Prisoner’s Dilemma: </a:t>
            </a:r>
            <a:b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</a:br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Matrix Representation</a:t>
            </a:r>
            <a:endParaRPr lang="en-US" sz="35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483768" y="2492896"/>
          <a:ext cx="4320480" cy="15841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0240"/>
                <a:gridCol w="2160240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,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-4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-4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-3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-3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59832" y="1772816"/>
            <a:ext cx="1051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accent1"/>
                </a:solidFill>
              </a:rPr>
              <a:t>quiet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2" y="1772816"/>
            <a:ext cx="14237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accent1"/>
                </a:solidFill>
              </a:rPr>
              <a:t>confess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2636912"/>
            <a:ext cx="1051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quiet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2" y="3429000"/>
            <a:ext cx="14237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confess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67544" y="4365104"/>
            <a:ext cx="8229600" cy="190507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3200" dirty="0" smtClean="0"/>
              <a:t>Interpretation: the pair (</a:t>
            </a:r>
            <a:r>
              <a:rPr lang="en-GB" sz="3200" dirty="0" smtClean="0">
                <a:solidFill>
                  <a:srgbClr val="FF0000"/>
                </a:solidFill>
              </a:rPr>
              <a:t>x</a:t>
            </a:r>
            <a:r>
              <a:rPr lang="en-GB" sz="3200" dirty="0" smtClean="0"/>
              <a:t>, </a:t>
            </a:r>
            <a:r>
              <a:rPr lang="en-GB" sz="3200" dirty="0" smtClean="0">
                <a:solidFill>
                  <a:schemeClr val="accent1"/>
                </a:solidFill>
              </a:rPr>
              <a:t>y</a:t>
            </a:r>
            <a:r>
              <a:rPr lang="en-GB" sz="3200" dirty="0" smtClean="0"/>
              <a:t>) at the intersection of row </a:t>
            </a:r>
            <a:r>
              <a:rPr lang="en-GB" sz="3200" dirty="0" err="1" smtClean="0">
                <a:solidFill>
                  <a:srgbClr val="00B050"/>
                </a:solidFill>
              </a:rPr>
              <a:t>i</a:t>
            </a:r>
            <a:r>
              <a:rPr lang="en-GB" sz="3200" dirty="0" smtClean="0"/>
              <a:t> and column </a:t>
            </a:r>
            <a:r>
              <a:rPr lang="en-GB" sz="3200" dirty="0" smtClean="0">
                <a:solidFill>
                  <a:srgbClr val="00B050"/>
                </a:solidFill>
              </a:rPr>
              <a:t>j</a:t>
            </a:r>
            <a:r>
              <a:rPr lang="en-GB" sz="3200" dirty="0" smtClean="0"/>
              <a:t> means </a:t>
            </a:r>
            <a:br>
              <a:rPr lang="en-GB" sz="3200" dirty="0" smtClean="0"/>
            </a:br>
            <a:r>
              <a:rPr lang="en-GB" sz="3200" dirty="0" smtClean="0"/>
              <a:t>that the row player gets </a:t>
            </a:r>
            <a:r>
              <a:rPr lang="en-GB" sz="3200" dirty="0" smtClean="0">
                <a:solidFill>
                  <a:srgbClr val="FF0000"/>
                </a:solidFill>
              </a:rPr>
              <a:t>x</a:t>
            </a:r>
            <a:r>
              <a:rPr lang="en-GB" sz="3200" dirty="0" smtClean="0"/>
              <a:t> </a:t>
            </a:r>
            <a:br>
              <a:rPr lang="en-GB" sz="3200" dirty="0" smtClean="0"/>
            </a:br>
            <a:r>
              <a:rPr lang="en-GB" sz="3200" dirty="0" smtClean="0"/>
              <a:t>and the column player gets </a:t>
            </a:r>
            <a:r>
              <a:rPr lang="en-GB" sz="3200" dirty="0" smtClean="0">
                <a:solidFill>
                  <a:schemeClr val="accent1"/>
                </a:solidFill>
              </a:rPr>
              <a:t>y</a:t>
            </a:r>
            <a:r>
              <a:rPr lang="en-GB" sz="3200" dirty="0" smtClean="0"/>
              <a:t> </a:t>
            </a: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23728" y="1772816"/>
            <a:ext cx="6046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accent1"/>
                </a:solidFill>
              </a:rPr>
              <a:t>P2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91680" y="2204864"/>
            <a:ext cx="6046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P1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Superadditive Games:</a:t>
            </a:r>
            <a:b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</a:br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Computing the Least Core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997152"/>
          </a:xfrm>
        </p:spPr>
        <p:txBody>
          <a:bodyPr>
            <a:normAutofit/>
          </a:bodyPr>
          <a:lstStyle/>
          <a:p>
            <a:r>
              <a:rPr lang="en-GB" dirty="0" smtClean="0"/>
              <a:t>LFP for the core</a:t>
            </a:r>
          </a:p>
          <a:p>
            <a:pPr>
              <a:buNone/>
            </a:pPr>
            <a:r>
              <a:rPr lang="en-GB" dirty="0" smtClean="0"/>
              <a:t>         </a:t>
            </a:r>
            <a:r>
              <a:rPr lang="en-GB" dirty="0" smtClean="0">
                <a:solidFill>
                  <a:srgbClr val="FF0000"/>
                </a:solidFill>
              </a:rPr>
              <a:t>min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</a:rPr>
              <a:t>e</a:t>
            </a:r>
            <a:endParaRPr lang="en-GB" sz="3200" dirty="0" smtClean="0">
              <a:solidFill>
                <a:srgbClr val="FF0000"/>
              </a:solidFill>
              <a:latin typeface="Symbol" pitchFamily="18" charset="2"/>
            </a:endParaRPr>
          </a:p>
          <a:p>
            <a:pPr>
              <a:buNone/>
            </a:pPr>
            <a:r>
              <a:rPr lang="en-GB" sz="3200" dirty="0" smtClean="0"/>
              <a:t>         x</a:t>
            </a:r>
            <a:r>
              <a:rPr lang="en-GB" sz="3200" baseline="-25000" dirty="0" smtClean="0"/>
              <a:t>i</a:t>
            </a:r>
            <a:r>
              <a:rPr lang="en-GB" sz="3200" dirty="0" smtClean="0"/>
              <a:t> ≥ 0 for all </a:t>
            </a:r>
            <a:r>
              <a:rPr lang="en-GB" sz="3200" dirty="0" err="1" smtClean="0"/>
              <a:t>i</a:t>
            </a:r>
            <a:r>
              <a:rPr lang="en-GB" sz="3200" dirty="0" smtClean="0">
                <a:sym typeface="Symbol"/>
              </a:rPr>
              <a:t> N</a:t>
            </a:r>
          </a:p>
          <a:p>
            <a:pPr marL="342900" lvl="2" indent="-342900">
              <a:buNone/>
            </a:pPr>
            <a:r>
              <a:rPr lang="en-GB" sz="3200" dirty="0" smtClean="0">
                <a:sym typeface="Symbol"/>
              </a:rPr>
              <a:t>         </a:t>
            </a:r>
            <a:r>
              <a:rPr lang="en-GB" sz="3200" dirty="0" err="1" smtClean="0">
                <a:latin typeface="Symbol" pitchFamily="18" charset="2"/>
                <a:ea typeface="Cambria Math"/>
              </a:rPr>
              <a:t>S</a:t>
            </a:r>
            <a:r>
              <a:rPr lang="en-GB" sz="3200" baseline="-25000" dirty="0" err="1" smtClean="0">
                <a:ea typeface="Cambria Math"/>
              </a:rPr>
              <a:t>i</a:t>
            </a:r>
            <a:r>
              <a:rPr lang="en-GB" sz="3200" baseline="-25000" dirty="0" err="1" smtClean="0">
                <a:ea typeface="Cambria Math"/>
                <a:sym typeface="Symbol"/>
              </a:rPr>
              <a:t>N</a:t>
            </a:r>
            <a:r>
              <a:rPr lang="en-GB" sz="3200" dirty="0" smtClean="0">
                <a:ea typeface="Cambria Math"/>
                <a:sym typeface="Symbol"/>
              </a:rPr>
              <a:t> x</a:t>
            </a:r>
            <a:r>
              <a:rPr lang="en-GB" sz="3200" baseline="-25000" dirty="0" smtClean="0">
                <a:ea typeface="Cambria Math"/>
                <a:sym typeface="Symbol"/>
              </a:rPr>
              <a:t>i</a:t>
            </a:r>
            <a:r>
              <a:rPr lang="en-GB" sz="3200" dirty="0" smtClean="0">
                <a:ea typeface="Cambria Math"/>
                <a:sym typeface="Symbol"/>
              </a:rPr>
              <a:t> = v(N)</a:t>
            </a:r>
          </a:p>
          <a:p>
            <a:pPr marL="342900" lvl="2" indent="-342900">
              <a:buNone/>
            </a:pPr>
            <a:r>
              <a:rPr lang="en-GB" sz="3200" dirty="0" smtClean="0">
                <a:ea typeface="Cambria Math"/>
                <a:sym typeface="Symbol"/>
              </a:rPr>
              <a:t>         </a:t>
            </a:r>
            <a:r>
              <a:rPr lang="en-GB" sz="3200" dirty="0" err="1" smtClean="0">
                <a:latin typeface="Symbol" pitchFamily="18" charset="2"/>
                <a:ea typeface="Cambria Math"/>
              </a:rPr>
              <a:t>S</a:t>
            </a:r>
            <a:r>
              <a:rPr lang="en-GB" sz="3200" baseline="-25000" dirty="0" err="1" smtClean="0">
                <a:ea typeface="Cambria Math"/>
              </a:rPr>
              <a:t>i</a:t>
            </a:r>
            <a:r>
              <a:rPr lang="en-GB" sz="3200" baseline="-25000" dirty="0" err="1" smtClean="0">
                <a:ea typeface="Cambria Math"/>
                <a:sym typeface="Symbol"/>
              </a:rPr>
              <a:t>C</a:t>
            </a:r>
            <a:r>
              <a:rPr lang="en-GB" sz="3200" dirty="0" smtClean="0">
                <a:ea typeface="Cambria Math"/>
                <a:sym typeface="Symbol"/>
              </a:rPr>
              <a:t> x</a:t>
            </a:r>
            <a:r>
              <a:rPr lang="en-GB" sz="3200" baseline="-25000" dirty="0" smtClean="0">
                <a:ea typeface="Cambria Math"/>
                <a:sym typeface="Symbol"/>
              </a:rPr>
              <a:t>i</a:t>
            </a:r>
            <a:r>
              <a:rPr lang="en-GB" sz="3200" dirty="0" smtClean="0">
                <a:ea typeface="Cambria Math"/>
                <a:sym typeface="Symbol"/>
              </a:rPr>
              <a:t> ≥ v(C)</a:t>
            </a:r>
            <a:r>
              <a:rPr lang="en-GB" sz="3200" dirty="0" smtClean="0"/>
              <a:t>       for any C </a:t>
            </a:r>
            <a:r>
              <a:rPr lang="en-GB" sz="3200" dirty="0" smtClean="0">
                <a:latin typeface="Cambria Math"/>
                <a:ea typeface="Cambria Math"/>
              </a:rPr>
              <a:t>⊆</a:t>
            </a:r>
            <a:r>
              <a:rPr lang="en-GB" sz="3200" dirty="0" smtClean="0">
                <a:ea typeface="Cambria Math"/>
              </a:rPr>
              <a:t> N</a:t>
            </a:r>
            <a:endParaRPr lang="en-GB" sz="3200" dirty="0" smtClean="0"/>
          </a:p>
          <a:p>
            <a:r>
              <a:rPr lang="en-GB" dirty="0" smtClean="0"/>
              <a:t>A </a:t>
            </a:r>
            <a:r>
              <a:rPr lang="en-GB" dirty="0" smtClean="0">
                <a:solidFill>
                  <a:schemeClr val="accent1"/>
                </a:solidFill>
              </a:rPr>
              <a:t>minimization</a:t>
            </a:r>
            <a:r>
              <a:rPr lang="en-GB" dirty="0" smtClean="0"/>
              <a:t> program, rather than a </a:t>
            </a:r>
            <a:r>
              <a:rPr lang="en-GB" dirty="0" smtClean="0">
                <a:solidFill>
                  <a:schemeClr val="accent1"/>
                </a:solidFill>
              </a:rPr>
              <a:t>feasibility</a:t>
            </a:r>
            <a:r>
              <a:rPr lang="en-GB" dirty="0" smtClean="0"/>
              <a:t> program</a:t>
            </a:r>
          </a:p>
          <a:p>
            <a:pPr lvl="1"/>
            <a:r>
              <a:rPr lang="en-GB" dirty="0" smtClean="0"/>
              <a:t> sometimes can be solved in polynomial time </a:t>
            </a:r>
            <a:br>
              <a:rPr lang="en-GB" dirty="0" smtClean="0"/>
            </a:br>
            <a:r>
              <a:rPr lang="en-GB" dirty="0" smtClean="0"/>
              <a:t>using a separation oracle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131840" y="3933056"/>
            <a:ext cx="5822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- </a:t>
            </a:r>
            <a:r>
              <a:rPr lang="en-GB" sz="3200" dirty="0" smtClean="0">
                <a:solidFill>
                  <a:srgbClr val="FF0000"/>
                </a:solidFill>
                <a:latin typeface="Symbol" pitchFamily="18" charset="2"/>
              </a:rPr>
              <a:t>e</a:t>
            </a:r>
            <a:endParaRPr lang="en-US" sz="3200" dirty="0" smtClean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3968" y="1556792"/>
            <a:ext cx="34905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LP for the least core</a:t>
            </a:r>
            <a:endParaRPr lang="en-US" sz="3200" dirty="0" smtClean="0"/>
          </a:p>
        </p:txBody>
      </p:sp>
      <p:sp>
        <p:nvSpPr>
          <p:cNvPr id="6" name="Striped Right Arrow 5"/>
          <p:cNvSpPr/>
          <p:nvPr/>
        </p:nvSpPr>
        <p:spPr>
          <a:xfrm>
            <a:off x="3491880" y="1628800"/>
            <a:ext cx="576064" cy="4846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  <p:bldP spid="6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Core and Related Concepts:</a:t>
            </a:r>
            <a:b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</a:br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Non-Superadditive Games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What if the game is not superadditive?</a:t>
            </a:r>
          </a:p>
          <a:p>
            <a:r>
              <a:rPr lang="en-GB" dirty="0" smtClean="0"/>
              <a:t>Can solve a similar LFP for each coalition structure </a:t>
            </a:r>
            <a:r>
              <a:rPr lang="en-GB" dirty="0" smtClean="0">
                <a:solidFill>
                  <a:srgbClr val="FF0000"/>
                </a:solidFill>
              </a:rPr>
              <a:t>CS = (C</a:t>
            </a:r>
            <a:r>
              <a:rPr lang="en-GB" baseline="30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 ..., C</a:t>
            </a:r>
            <a:r>
              <a:rPr lang="en-GB" baseline="30000" dirty="0" smtClean="0">
                <a:solidFill>
                  <a:srgbClr val="FF0000"/>
                </a:solidFill>
              </a:rPr>
              <a:t>k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r>
              <a:rPr lang="en-GB" dirty="0" smtClean="0"/>
              <a:t>:</a:t>
            </a:r>
          </a:p>
          <a:p>
            <a:pPr>
              <a:buNone/>
            </a:pPr>
            <a:r>
              <a:rPr lang="en-GB" dirty="0" smtClean="0"/>
              <a:t>         x</a:t>
            </a:r>
            <a:r>
              <a:rPr lang="en-GB" baseline="-25000" dirty="0" smtClean="0"/>
              <a:t>i</a:t>
            </a:r>
            <a:r>
              <a:rPr lang="en-GB" dirty="0" smtClean="0"/>
              <a:t> ≥ 0 for all </a:t>
            </a:r>
            <a:r>
              <a:rPr lang="en-GB" dirty="0" err="1" smtClean="0"/>
              <a:t>i</a:t>
            </a:r>
            <a:r>
              <a:rPr lang="en-GB" dirty="0" smtClean="0">
                <a:sym typeface="Symbol"/>
              </a:rPr>
              <a:t> N</a:t>
            </a:r>
          </a:p>
          <a:p>
            <a:pPr marL="342900" lvl="2" indent="-342900">
              <a:buNone/>
            </a:pPr>
            <a:r>
              <a:rPr lang="en-GB" sz="3200" dirty="0" smtClean="0">
                <a:sym typeface="Symbol"/>
              </a:rPr>
              <a:t>         </a:t>
            </a:r>
            <a:r>
              <a:rPr lang="en-GB" sz="3200" dirty="0" smtClean="0">
                <a:latin typeface="Symbol" pitchFamily="18" charset="2"/>
                <a:ea typeface="Cambria Math"/>
              </a:rPr>
              <a:t>S</a:t>
            </a:r>
            <a:r>
              <a:rPr lang="en-GB" sz="3200" baseline="-25000" dirty="0" smtClean="0">
                <a:ea typeface="Cambria Math"/>
              </a:rPr>
              <a:t>i</a:t>
            </a:r>
            <a:r>
              <a:rPr lang="en-GB" sz="3200" baseline="-25000" dirty="0" smtClean="0">
                <a:ea typeface="Cambria Math"/>
                <a:sym typeface="Symbol"/>
              </a:rPr>
              <a:t>C</a:t>
            </a:r>
            <a:r>
              <a:rPr lang="en-GB" sz="3200" baseline="-8000" dirty="0" smtClean="0">
                <a:ea typeface="Cambria Math"/>
                <a:sym typeface="Symbol"/>
              </a:rPr>
              <a:t>1</a:t>
            </a:r>
            <a:r>
              <a:rPr lang="en-GB" sz="3200" dirty="0" smtClean="0">
                <a:ea typeface="Cambria Math"/>
                <a:sym typeface="Symbol"/>
              </a:rPr>
              <a:t> x</a:t>
            </a:r>
            <a:r>
              <a:rPr lang="en-GB" sz="3200" baseline="-25000" dirty="0" smtClean="0">
                <a:ea typeface="Cambria Math"/>
                <a:sym typeface="Symbol"/>
              </a:rPr>
              <a:t>i</a:t>
            </a:r>
            <a:r>
              <a:rPr lang="en-GB" sz="3200" dirty="0" smtClean="0">
                <a:ea typeface="Cambria Math"/>
                <a:sym typeface="Symbol"/>
              </a:rPr>
              <a:t> = v(</a:t>
            </a:r>
            <a:r>
              <a:rPr lang="en-GB" sz="3200" dirty="0" smtClean="0"/>
              <a:t>C</a:t>
            </a:r>
            <a:r>
              <a:rPr lang="en-GB" sz="3200" baseline="30000" dirty="0" smtClean="0"/>
              <a:t>1</a:t>
            </a:r>
            <a:r>
              <a:rPr lang="en-GB" sz="3200" dirty="0" smtClean="0">
                <a:ea typeface="Cambria Math"/>
                <a:sym typeface="Symbol"/>
              </a:rPr>
              <a:t>)</a:t>
            </a:r>
          </a:p>
          <a:p>
            <a:pPr marL="342900" lvl="2" indent="-342900">
              <a:buNone/>
            </a:pPr>
            <a:r>
              <a:rPr lang="en-GB" sz="3200" dirty="0" smtClean="0">
                <a:ea typeface="Cambria Math"/>
                <a:sym typeface="Symbol"/>
              </a:rPr>
              <a:t>         ...</a:t>
            </a:r>
          </a:p>
          <a:p>
            <a:pPr marL="342900" lvl="2" indent="-342900">
              <a:buNone/>
            </a:pPr>
            <a:r>
              <a:rPr lang="en-GB" sz="3200" dirty="0" smtClean="0">
                <a:ea typeface="Cambria Math"/>
                <a:sym typeface="Symbol"/>
              </a:rPr>
              <a:t>         </a:t>
            </a:r>
            <a:r>
              <a:rPr lang="en-GB" sz="3200" dirty="0" err="1" smtClean="0">
                <a:latin typeface="Symbol" pitchFamily="18" charset="2"/>
                <a:ea typeface="Cambria Math"/>
              </a:rPr>
              <a:t>S</a:t>
            </a:r>
            <a:r>
              <a:rPr lang="en-GB" sz="3200" baseline="-25000" dirty="0" err="1" smtClean="0">
                <a:ea typeface="Cambria Math"/>
              </a:rPr>
              <a:t>i</a:t>
            </a:r>
            <a:r>
              <a:rPr lang="en-GB" sz="3200" baseline="-25000" dirty="0" err="1" smtClean="0">
                <a:ea typeface="Cambria Math"/>
                <a:sym typeface="Symbol"/>
              </a:rPr>
              <a:t>C</a:t>
            </a:r>
            <a:r>
              <a:rPr lang="en-GB" sz="3200" baseline="-8000" dirty="0" err="1" smtClean="0">
                <a:ea typeface="Cambria Math"/>
                <a:sym typeface="Symbol"/>
              </a:rPr>
              <a:t>k</a:t>
            </a:r>
            <a:r>
              <a:rPr lang="en-GB" sz="3200" dirty="0" smtClean="0">
                <a:ea typeface="Cambria Math"/>
                <a:sym typeface="Symbol"/>
              </a:rPr>
              <a:t> x</a:t>
            </a:r>
            <a:r>
              <a:rPr lang="en-GB" sz="3200" baseline="-25000" dirty="0" smtClean="0">
                <a:ea typeface="Cambria Math"/>
                <a:sym typeface="Symbol"/>
              </a:rPr>
              <a:t>i</a:t>
            </a:r>
            <a:r>
              <a:rPr lang="en-GB" sz="3200" dirty="0" smtClean="0">
                <a:ea typeface="Cambria Math"/>
                <a:sym typeface="Symbol"/>
              </a:rPr>
              <a:t> = v(</a:t>
            </a:r>
            <a:r>
              <a:rPr lang="en-GB" sz="3200" dirty="0" smtClean="0"/>
              <a:t>C</a:t>
            </a:r>
            <a:r>
              <a:rPr lang="en-GB" sz="3200" baseline="30000" dirty="0" smtClean="0"/>
              <a:t>k</a:t>
            </a:r>
            <a:r>
              <a:rPr lang="en-GB" sz="3200" dirty="0" smtClean="0">
                <a:ea typeface="Cambria Math"/>
                <a:sym typeface="Symbol"/>
              </a:rPr>
              <a:t>)</a:t>
            </a:r>
          </a:p>
          <a:p>
            <a:pPr marL="342900" lvl="2" indent="-342900">
              <a:buNone/>
            </a:pPr>
            <a:r>
              <a:rPr lang="en-GB" sz="3200" dirty="0" smtClean="0">
                <a:ea typeface="Cambria Math"/>
                <a:sym typeface="Symbol"/>
              </a:rPr>
              <a:t>         </a:t>
            </a:r>
            <a:r>
              <a:rPr lang="en-GB" sz="3200" dirty="0" err="1" smtClean="0">
                <a:latin typeface="Symbol" pitchFamily="18" charset="2"/>
                <a:ea typeface="Cambria Math"/>
              </a:rPr>
              <a:t>S</a:t>
            </a:r>
            <a:r>
              <a:rPr lang="en-GB" sz="3200" baseline="-25000" dirty="0" err="1" smtClean="0">
                <a:ea typeface="Cambria Math"/>
              </a:rPr>
              <a:t>i</a:t>
            </a:r>
            <a:r>
              <a:rPr lang="en-GB" sz="3200" baseline="-25000" dirty="0" err="1" smtClean="0">
                <a:ea typeface="Cambria Math"/>
                <a:sym typeface="Symbol"/>
              </a:rPr>
              <a:t>C</a:t>
            </a:r>
            <a:r>
              <a:rPr lang="en-GB" sz="3200" dirty="0" smtClean="0">
                <a:ea typeface="Cambria Math"/>
                <a:sym typeface="Symbol"/>
              </a:rPr>
              <a:t> x</a:t>
            </a:r>
            <a:r>
              <a:rPr lang="en-GB" sz="3200" baseline="-25000" dirty="0" smtClean="0">
                <a:ea typeface="Cambria Math"/>
                <a:sym typeface="Symbol"/>
              </a:rPr>
              <a:t>i</a:t>
            </a:r>
            <a:r>
              <a:rPr lang="en-GB" sz="3200" dirty="0" smtClean="0">
                <a:ea typeface="Cambria Math"/>
                <a:sym typeface="Symbol"/>
              </a:rPr>
              <a:t> ≥ v(C)</a:t>
            </a:r>
            <a:r>
              <a:rPr lang="en-GB" sz="3200" dirty="0" smtClean="0"/>
              <a:t>       for any C </a:t>
            </a:r>
            <a:r>
              <a:rPr lang="en-GB" sz="3200" dirty="0" smtClean="0">
                <a:latin typeface="Cambria Math"/>
                <a:ea typeface="Cambria Math"/>
              </a:rPr>
              <a:t>⊆</a:t>
            </a:r>
            <a:r>
              <a:rPr lang="en-GB" sz="3200" dirty="0" smtClean="0">
                <a:ea typeface="Cambria Math"/>
              </a:rPr>
              <a:t> N</a:t>
            </a:r>
          </a:p>
          <a:p>
            <a:pPr marL="342900" lvl="2" indent="-342900"/>
            <a:r>
              <a:rPr lang="en-GB" sz="3200" dirty="0" smtClean="0">
                <a:ea typeface="Cambria Math"/>
              </a:rPr>
              <a:t>Running time: </a:t>
            </a:r>
            <a:r>
              <a:rPr lang="en-GB" sz="3200" dirty="0" smtClean="0">
                <a:solidFill>
                  <a:schemeClr val="accent1"/>
                </a:solidFill>
                <a:ea typeface="Cambria Math"/>
              </a:rPr>
              <a:t># of partitions</a:t>
            </a:r>
            <a:r>
              <a:rPr lang="en-GB" sz="3200" dirty="0" smtClean="0">
                <a:ea typeface="Cambria Math"/>
              </a:rPr>
              <a:t> of </a:t>
            </a:r>
            <a:r>
              <a:rPr lang="en-GB" sz="3200" dirty="0" smtClean="0">
                <a:solidFill>
                  <a:srgbClr val="FF0000"/>
                </a:solidFill>
                <a:ea typeface="Cambria Math"/>
              </a:rPr>
              <a:t>N</a:t>
            </a:r>
            <a:r>
              <a:rPr lang="en-GB" sz="3200" dirty="0" smtClean="0">
                <a:ea typeface="Cambria Math"/>
              </a:rPr>
              <a:t> x time to solve an </a:t>
            </a:r>
            <a:r>
              <a:rPr lang="en-GB" sz="3200" dirty="0" smtClean="0">
                <a:solidFill>
                  <a:schemeClr val="accent1"/>
                </a:solidFill>
                <a:ea typeface="Cambria Math"/>
              </a:rPr>
              <a:t>exp-sized</a:t>
            </a:r>
            <a:r>
              <a:rPr lang="en-GB" sz="3200" dirty="0" smtClean="0">
                <a:ea typeface="Cambria Math"/>
              </a:rPr>
              <a:t> LFP - infeasible in general.</a:t>
            </a:r>
            <a:endParaRPr lang="en-GB" sz="32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Part 1: Overview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Definitions </a:t>
            </a:r>
          </a:p>
          <a:p>
            <a:r>
              <a:rPr lang="en-US" dirty="0" smtClean="0"/>
              <a:t>Solution concepts</a:t>
            </a:r>
          </a:p>
          <a:p>
            <a:r>
              <a:rPr lang="en-GB" dirty="0" smtClean="0"/>
              <a:t>Representations and computational issues</a:t>
            </a:r>
          </a:p>
          <a:p>
            <a:pPr lvl="1"/>
            <a:r>
              <a:rPr lang="en-GB" dirty="0" smtClean="0"/>
              <a:t>oracle representation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combinatorial optimization games</a:t>
            </a:r>
          </a:p>
          <a:p>
            <a:pPr lvl="2"/>
            <a:r>
              <a:rPr lang="en-GB" sz="2800" dirty="0" smtClean="0">
                <a:solidFill>
                  <a:srgbClr val="FF0000"/>
                </a:solidFill>
              </a:rPr>
              <a:t>weighted voting games</a:t>
            </a:r>
          </a:p>
          <a:p>
            <a:pPr lvl="1"/>
            <a:r>
              <a:rPr lang="en-GB" dirty="0" smtClean="0"/>
              <a:t>complete representation languages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Weighted Voting Games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997152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</a:t>
            </a:r>
            <a:r>
              <a:rPr lang="en-GB" dirty="0" smtClean="0"/>
              <a:t> parties in the parliament</a:t>
            </a:r>
          </a:p>
          <a:p>
            <a:r>
              <a:rPr lang="en-GB" dirty="0" smtClean="0"/>
              <a:t>Party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has </a:t>
            </a:r>
            <a:r>
              <a:rPr lang="en-GB" dirty="0" err="1" smtClean="0">
                <a:solidFill>
                  <a:srgbClr val="FF0000"/>
                </a:solidFill>
              </a:rPr>
              <a:t>w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representatives</a:t>
            </a:r>
          </a:p>
          <a:p>
            <a:r>
              <a:rPr lang="en-GB" dirty="0" smtClean="0"/>
              <a:t>A coalition of parties can form a government </a:t>
            </a:r>
            <a:br>
              <a:rPr lang="en-GB" dirty="0" smtClean="0"/>
            </a:br>
            <a:r>
              <a:rPr lang="en-GB" dirty="0" smtClean="0"/>
              <a:t>only if its total size is at least </a:t>
            </a:r>
            <a:r>
              <a:rPr lang="en-GB" dirty="0" smtClean="0">
                <a:solidFill>
                  <a:srgbClr val="FF0000"/>
                </a:solidFill>
              </a:rPr>
              <a:t>q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usually </a:t>
            </a:r>
            <a:r>
              <a:rPr lang="en-GB" dirty="0" smtClean="0">
                <a:solidFill>
                  <a:srgbClr val="FF0000"/>
                </a:solidFill>
              </a:rPr>
              <a:t>q ≥ 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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</a:rPr>
              <a:t> S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smtClean="0">
                <a:solidFill>
                  <a:srgbClr val="FF0000"/>
                </a:solidFill>
              </a:rPr>
              <a:t>=1, ..., n </a:t>
            </a:r>
            <a:r>
              <a:rPr lang="en-GB" dirty="0" err="1" smtClean="0">
                <a:solidFill>
                  <a:srgbClr val="FF0000"/>
                </a:solidFill>
              </a:rPr>
              <a:t>w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/2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</a:t>
            </a:r>
            <a:r>
              <a:rPr lang="en-GB" dirty="0" smtClean="0">
                <a:solidFill>
                  <a:srgbClr val="FF0000"/>
                </a:solidFill>
              </a:rPr>
              <a:t> + 1</a:t>
            </a:r>
            <a:r>
              <a:rPr lang="en-GB" dirty="0" smtClean="0"/>
              <a:t>: strict majority</a:t>
            </a:r>
          </a:p>
          <a:p>
            <a:r>
              <a:rPr lang="en-GB" dirty="0" smtClean="0"/>
              <a:t>Notation: </a:t>
            </a:r>
            <a:r>
              <a:rPr lang="en-GB" dirty="0" smtClean="0">
                <a:solidFill>
                  <a:srgbClr val="FF0000"/>
                </a:solidFill>
              </a:rPr>
              <a:t>w(C) =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err="1" smtClean="0">
                <a:solidFill>
                  <a:srgbClr val="FF0000"/>
                </a:solidFill>
                <a:sym typeface="Symbol"/>
              </a:rPr>
              <a:t></a:t>
            </a:r>
            <a:r>
              <a:rPr lang="en-GB" baseline="-25000" dirty="0" err="1" smtClean="0">
                <a:solidFill>
                  <a:srgbClr val="FF0000"/>
                </a:solidFill>
              </a:rPr>
              <a:t>C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w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dirty="0" smtClean="0"/>
              <a:t>This setting can be described by a game </a:t>
            </a:r>
            <a:r>
              <a:rPr lang="en-GB" dirty="0" smtClean="0">
                <a:solidFill>
                  <a:srgbClr val="FF0000"/>
                </a:solidFill>
              </a:rPr>
              <a:t>G = (N, v)</a:t>
            </a:r>
            <a:r>
              <a:rPr lang="en-GB" dirty="0" smtClean="0"/>
              <a:t>, where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N = {1, ..., n}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v(C) = 1</a:t>
            </a:r>
            <a:r>
              <a:rPr lang="en-GB" dirty="0" smtClean="0"/>
              <a:t> if </a:t>
            </a:r>
            <a:r>
              <a:rPr lang="en-GB" dirty="0" smtClean="0">
                <a:solidFill>
                  <a:srgbClr val="FF0000"/>
                </a:solidFill>
              </a:rPr>
              <a:t>w(C) ≥ q </a:t>
            </a:r>
            <a:r>
              <a:rPr lang="en-GB" dirty="0" smtClean="0"/>
              <a:t>and </a:t>
            </a:r>
            <a:r>
              <a:rPr lang="en-GB" dirty="0" smtClean="0">
                <a:solidFill>
                  <a:srgbClr val="FF0000"/>
                </a:solidFill>
              </a:rPr>
              <a:t>v(C) = 0</a:t>
            </a:r>
            <a:r>
              <a:rPr lang="en-GB" dirty="0" smtClean="0"/>
              <a:t> otherwise</a:t>
            </a:r>
          </a:p>
          <a:p>
            <a:r>
              <a:rPr lang="en-GB" dirty="0" smtClean="0"/>
              <a:t>Observe that weighted voting games are simple games</a:t>
            </a:r>
          </a:p>
          <a:p>
            <a:r>
              <a:rPr lang="en-GB" dirty="0" smtClean="0"/>
              <a:t>Notation: </a:t>
            </a:r>
            <a:r>
              <a:rPr lang="en-GB" dirty="0" smtClean="0">
                <a:solidFill>
                  <a:srgbClr val="FF0000"/>
                </a:solidFill>
              </a:rPr>
              <a:t>G = [q; w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 ..., </a:t>
            </a:r>
            <a:r>
              <a:rPr lang="en-GB" dirty="0" err="1" smtClean="0">
                <a:solidFill>
                  <a:srgbClr val="FF0000"/>
                </a:solidFill>
              </a:rPr>
              <a:t>w</a:t>
            </a:r>
            <a:r>
              <a:rPr lang="en-GB" baseline="-25000" dirty="0" err="1" smtClean="0">
                <a:solidFill>
                  <a:srgbClr val="FF0000"/>
                </a:solidFill>
              </a:rPr>
              <a:t>n</a:t>
            </a:r>
            <a:r>
              <a:rPr lang="en-GB" dirty="0" smtClean="0">
                <a:solidFill>
                  <a:srgbClr val="FF0000"/>
                </a:solidFill>
              </a:rPr>
              <a:t>] 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q</a:t>
            </a:r>
            <a:r>
              <a:rPr lang="en-GB" dirty="0" smtClean="0"/>
              <a:t> is called the </a:t>
            </a:r>
            <a:r>
              <a:rPr lang="en-GB" dirty="0" smtClean="0">
                <a:solidFill>
                  <a:schemeClr val="accent1"/>
                </a:solidFill>
              </a:rPr>
              <a:t>quota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Weighted Voting Games: UK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United Kingdom, 2005: </a:t>
            </a:r>
          </a:p>
          <a:p>
            <a:pPr lvl="1"/>
            <a:r>
              <a:rPr lang="en-GB" dirty="0" smtClean="0"/>
              <a:t>650 seats, q = 326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Conservatives (C)</a:t>
            </a:r>
            <a:r>
              <a:rPr lang="en-GB" dirty="0" smtClean="0"/>
              <a:t>: 196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Labour (L)</a:t>
            </a:r>
            <a:r>
              <a:rPr lang="en-GB" dirty="0" smtClean="0"/>
              <a:t>: 354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Liberal Democrats (LD)</a:t>
            </a:r>
            <a:r>
              <a:rPr lang="en-GB" dirty="0" smtClean="0"/>
              <a:t>: 62</a:t>
            </a:r>
          </a:p>
          <a:p>
            <a:pPr lvl="1"/>
            <a:r>
              <a:rPr lang="en-GB" dirty="0" smtClean="0"/>
              <a:t>8 </a:t>
            </a:r>
            <a:r>
              <a:rPr lang="en-GB" dirty="0" smtClean="0">
                <a:solidFill>
                  <a:schemeClr val="accent1"/>
                </a:solidFill>
              </a:rPr>
              <a:t>other</a:t>
            </a:r>
            <a:r>
              <a:rPr lang="en-GB" dirty="0" smtClean="0"/>
              <a:t> parties </a:t>
            </a:r>
            <a:r>
              <a:rPr lang="en-GB" dirty="0" smtClean="0">
                <a:solidFill>
                  <a:schemeClr val="accent1"/>
                </a:solidFill>
              </a:rPr>
              <a:t>(O)</a:t>
            </a:r>
            <a:r>
              <a:rPr lang="en-GB" dirty="0" smtClean="0"/>
              <a:t>, with a total of 38 seats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N = {C, L, LD, O} </a:t>
            </a:r>
          </a:p>
          <a:p>
            <a:r>
              <a:rPr lang="en-GB" dirty="0" smtClean="0"/>
              <a:t>for any </a:t>
            </a:r>
            <a:r>
              <a:rPr lang="en-GB" dirty="0" smtClean="0">
                <a:solidFill>
                  <a:srgbClr val="FF0000"/>
                </a:solidFill>
              </a:rPr>
              <a:t>X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⊆ </a:t>
            </a:r>
            <a:r>
              <a:rPr lang="en-GB" dirty="0" smtClean="0">
                <a:solidFill>
                  <a:srgbClr val="FF0000"/>
                </a:solidFill>
              </a:rPr>
              <a:t>N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v(X) = 1</a:t>
            </a:r>
            <a:r>
              <a:rPr lang="en-GB" dirty="0" smtClean="0"/>
              <a:t> if and only if </a:t>
            </a:r>
            <a:r>
              <a:rPr lang="en-GB" dirty="0" smtClean="0">
                <a:solidFill>
                  <a:srgbClr val="FF0000"/>
                </a:solidFill>
              </a:rPr>
              <a:t>L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X</a:t>
            </a:r>
          </a:p>
          <a:p>
            <a:r>
              <a:rPr lang="en-GB" dirty="0" smtClean="0">
                <a:solidFill>
                  <a:srgbClr val="FF0000"/>
                </a:solidFill>
                <a:sym typeface="Symbol"/>
              </a:rPr>
              <a:t>L</a:t>
            </a:r>
            <a:r>
              <a:rPr lang="en-GB" dirty="0" smtClean="0">
                <a:sym typeface="Symbol"/>
              </a:rPr>
              <a:t> is a veto player,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C</a:t>
            </a:r>
            <a:r>
              <a:rPr lang="en-GB" dirty="0" smtClean="0">
                <a:sym typeface="Symbol"/>
              </a:rPr>
              <a:t>,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LD</a:t>
            </a:r>
            <a:r>
              <a:rPr lang="en-GB" dirty="0" smtClean="0">
                <a:sym typeface="Symbol"/>
              </a:rPr>
              <a:t>, and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O</a:t>
            </a:r>
            <a:r>
              <a:rPr lang="en-GB" dirty="0" smtClean="0">
                <a:sym typeface="Symbol"/>
              </a:rPr>
              <a:t> are dummies</a:t>
            </a:r>
          </a:p>
          <a:p>
            <a:r>
              <a:rPr lang="en-GB" dirty="0" err="1" smtClean="0">
                <a:solidFill>
                  <a:srgbClr val="FF0000"/>
                </a:solidFill>
                <a:latin typeface="Symbol" pitchFamily="18" charset="2"/>
                <a:sym typeface="Symbol"/>
              </a:rPr>
              <a:t>f</a:t>
            </a:r>
            <a:r>
              <a:rPr lang="en-GB" baseline="-25000" dirty="0" err="1" smtClean="0">
                <a:solidFill>
                  <a:srgbClr val="FF0000"/>
                </a:solidFill>
                <a:sym typeface="Symbol"/>
              </a:rPr>
              <a:t>L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 = 1</a:t>
            </a:r>
            <a:r>
              <a:rPr lang="en-GB" dirty="0" smtClean="0">
                <a:sym typeface="Symbol"/>
              </a:rPr>
              <a:t>, </a:t>
            </a:r>
            <a:r>
              <a:rPr lang="en-GB" dirty="0" err="1" smtClean="0">
                <a:solidFill>
                  <a:srgbClr val="FF0000"/>
                </a:solidFill>
                <a:latin typeface="Symbol" pitchFamily="18" charset="2"/>
                <a:sym typeface="Symbol"/>
              </a:rPr>
              <a:t>f</a:t>
            </a:r>
            <a:r>
              <a:rPr lang="en-GB" baseline="-25000" dirty="0" err="1" smtClean="0">
                <a:solidFill>
                  <a:srgbClr val="FF0000"/>
                </a:solidFill>
                <a:sym typeface="Symbol"/>
              </a:rPr>
              <a:t>C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 = </a:t>
            </a:r>
            <a:r>
              <a:rPr lang="en-GB" dirty="0" err="1" smtClean="0">
                <a:solidFill>
                  <a:srgbClr val="FF0000"/>
                </a:solidFill>
                <a:latin typeface="Symbol" pitchFamily="18" charset="2"/>
                <a:sym typeface="Symbol"/>
              </a:rPr>
              <a:t>f</a:t>
            </a:r>
            <a:r>
              <a:rPr lang="en-GB" baseline="-25000" dirty="0" err="1" smtClean="0">
                <a:solidFill>
                  <a:srgbClr val="FF0000"/>
                </a:solidFill>
                <a:sym typeface="Symbol"/>
              </a:rPr>
              <a:t>LD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 = </a:t>
            </a:r>
            <a:r>
              <a:rPr lang="en-GB" dirty="0" err="1" smtClean="0">
                <a:solidFill>
                  <a:srgbClr val="FF0000"/>
                </a:solidFill>
                <a:latin typeface="Symbol" pitchFamily="18" charset="2"/>
                <a:sym typeface="Symbol"/>
              </a:rPr>
              <a:t>f</a:t>
            </a:r>
            <a:r>
              <a:rPr lang="en-GB" baseline="-25000" dirty="0" err="1" smtClean="0">
                <a:solidFill>
                  <a:srgbClr val="FF0000"/>
                </a:solidFill>
                <a:sym typeface="Symbol"/>
              </a:rPr>
              <a:t>O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 = 0</a:t>
            </a:r>
          </a:p>
        </p:txBody>
      </p:sp>
      <p:pic>
        <p:nvPicPr>
          <p:cNvPr id="5" name="Picture 4" descr="houseofparliame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1628800"/>
            <a:ext cx="2965734" cy="2088232"/>
          </a:xfrm>
          <a:prstGeom prst="rect">
            <a:avLst/>
          </a:prstGeom>
        </p:spPr>
      </p:pic>
      <p:sp>
        <p:nvSpPr>
          <p:cNvPr id="6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Weighted Voting Games: UK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United Kingdom, 2010: </a:t>
            </a:r>
          </a:p>
          <a:p>
            <a:pPr lvl="1"/>
            <a:r>
              <a:rPr lang="en-GB" dirty="0" smtClean="0"/>
              <a:t>650 seats, q = 326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Conservatives (C)</a:t>
            </a:r>
            <a:r>
              <a:rPr lang="en-GB" dirty="0" smtClean="0"/>
              <a:t>: 307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Labour (L)</a:t>
            </a:r>
            <a:r>
              <a:rPr lang="en-GB" dirty="0" smtClean="0"/>
              <a:t>: 258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Liberal Democrats (LD)</a:t>
            </a:r>
            <a:r>
              <a:rPr lang="en-GB" dirty="0" smtClean="0"/>
              <a:t>: 57</a:t>
            </a:r>
          </a:p>
          <a:p>
            <a:pPr lvl="1"/>
            <a:r>
              <a:rPr lang="en-GB" dirty="0" smtClean="0"/>
              <a:t>8 </a:t>
            </a:r>
            <a:r>
              <a:rPr lang="en-GB" dirty="0" smtClean="0">
                <a:solidFill>
                  <a:schemeClr val="accent1"/>
                </a:solidFill>
              </a:rPr>
              <a:t>other</a:t>
            </a:r>
            <a:r>
              <a:rPr lang="en-GB" dirty="0" smtClean="0"/>
              <a:t> parties </a:t>
            </a:r>
            <a:r>
              <a:rPr lang="en-GB" dirty="0" smtClean="0">
                <a:solidFill>
                  <a:schemeClr val="accent1"/>
                </a:solidFill>
              </a:rPr>
              <a:t>(O)</a:t>
            </a:r>
            <a:r>
              <a:rPr lang="en-GB" dirty="0" smtClean="0"/>
              <a:t>, with a total of 28 seats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N = {C, L, LD, O}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v({C, L}) = v({C, LD}) = v({C, O}) = 1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v({L, LD}) = v({L, O}) = v({LD, O}) = 0, v({L, LD, O}) = 1</a:t>
            </a:r>
          </a:p>
          <a:p>
            <a:r>
              <a:rPr lang="en-GB" dirty="0" smtClean="0"/>
              <a:t>L, LD and O are symmetric</a:t>
            </a:r>
          </a:p>
          <a:p>
            <a:r>
              <a:rPr lang="en-GB" dirty="0" err="1" smtClean="0">
                <a:solidFill>
                  <a:srgbClr val="FF0000"/>
                </a:solidFill>
                <a:latin typeface="Symbol" pitchFamily="18" charset="2"/>
                <a:sym typeface="Symbol"/>
              </a:rPr>
              <a:t>f</a:t>
            </a:r>
            <a:r>
              <a:rPr lang="en-GB" baseline="-25000" dirty="0" err="1" smtClean="0">
                <a:solidFill>
                  <a:srgbClr val="FF0000"/>
                </a:solidFill>
                <a:sym typeface="Symbol"/>
              </a:rPr>
              <a:t>C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 = 1/2</a:t>
            </a:r>
            <a:r>
              <a:rPr lang="en-GB" dirty="0" smtClean="0">
                <a:sym typeface="Symbol"/>
              </a:rPr>
              <a:t>, </a:t>
            </a:r>
            <a:r>
              <a:rPr lang="en-GB" dirty="0" err="1" smtClean="0">
                <a:solidFill>
                  <a:srgbClr val="FF0000"/>
                </a:solidFill>
                <a:latin typeface="Symbol" pitchFamily="18" charset="2"/>
                <a:sym typeface="Symbol"/>
              </a:rPr>
              <a:t>f</a:t>
            </a:r>
            <a:r>
              <a:rPr lang="en-GB" baseline="-25000" dirty="0" err="1" smtClean="0">
                <a:solidFill>
                  <a:srgbClr val="FF0000"/>
                </a:solidFill>
                <a:sym typeface="Symbol"/>
              </a:rPr>
              <a:t>L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 = </a:t>
            </a:r>
            <a:r>
              <a:rPr lang="en-GB" dirty="0" err="1" smtClean="0">
                <a:solidFill>
                  <a:srgbClr val="FF0000"/>
                </a:solidFill>
                <a:latin typeface="Symbol" pitchFamily="18" charset="2"/>
                <a:sym typeface="Symbol"/>
              </a:rPr>
              <a:t>f</a:t>
            </a:r>
            <a:r>
              <a:rPr lang="en-GB" baseline="-25000" dirty="0" err="1" smtClean="0">
                <a:solidFill>
                  <a:srgbClr val="FF0000"/>
                </a:solidFill>
                <a:sym typeface="Symbol"/>
              </a:rPr>
              <a:t>LD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 = </a:t>
            </a:r>
            <a:r>
              <a:rPr lang="en-GB" dirty="0" err="1" smtClean="0">
                <a:solidFill>
                  <a:srgbClr val="FF0000"/>
                </a:solidFill>
                <a:latin typeface="Symbol" pitchFamily="18" charset="2"/>
                <a:sym typeface="Symbol"/>
              </a:rPr>
              <a:t>f</a:t>
            </a:r>
            <a:r>
              <a:rPr lang="en-GB" baseline="-25000" dirty="0" err="1" smtClean="0">
                <a:solidFill>
                  <a:srgbClr val="FF0000"/>
                </a:solidFill>
                <a:sym typeface="Symbol"/>
              </a:rPr>
              <a:t>O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 = 1/6</a:t>
            </a:r>
          </a:p>
          <a:p>
            <a:endParaRPr lang="en-GB" dirty="0" smtClean="0"/>
          </a:p>
          <a:p>
            <a:endParaRPr lang="en-US" dirty="0"/>
          </a:p>
        </p:txBody>
      </p:sp>
      <p:pic>
        <p:nvPicPr>
          <p:cNvPr id="5" name="Picture 4" descr="houseofparliame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1412776"/>
            <a:ext cx="2965734" cy="2088232"/>
          </a:xfrm>
          <a:prstGeom prst="rect">
            <a:avLst/>
          </a:prstGeom>
        </p:spPr>
      </p:pic>
      <p:sp>
        <p:nvSpPr>
          <p:cNvPr id="6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Weighted Voting Games as </a:t>
            </a:r>
            <a:b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</a:br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Resource Allocation Games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97152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Each agent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has a certain amount of a </a:t>
            </a:r>
            <a:r>
              <a:rPr lang="en-GB" dirty="0" smtClean="0">
                <a:solidFill>
                  <a:schemeClr val="accent1"/>
                </a:solidFill>
              </a:rPr>
              <a:t>resource</a:t>
            </a:r>
            <a:r>
              <a:rPr lang="en-GB" dirty="0" smtClean="0"/>
              <a:t> </a:t>
            </a:r>
            <a:r>
              <a:rPr lang="en-GB" dirty="0" err="1" smtClean="0">
                <a:solidFill>
                  <a:srgbClr val="FF0000"/>
                </a:solidFill>
              </a:rPr>
              <a:t>w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endParaRPr lang="en-GB" baseline="-25000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time or money or battery power</a:t>
            </a:r>
          </a:p>
          <a:p>
            <a:r>
              <a:rPr lang="en-GB" dirty="0" smtClean="0"/>
              <a:t>One or more tasks with a </a:t>
            </a:r>
            <a:r>
              <a:rPr lang="en-GB" dirty="0" smtClean="0">
                <a:solidFill>
                  <a:schemeClr val="accent1"/>
                </a:solidFill>
              </a:rPr>
              <a:t>resource requirement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solidFill>
                  <a:srgbClr val="FF0000"/>
                </a:solidFill>
              </a:rPr>
              <a:t>q</a:t>
            </a:r>
            <a:r>
              <a:rPr lang="en-GB" dirty="0" smtClean="0"/>
              <a:t> and a value </a:t>
            </a:r>
            <a:r>
              <a:rPr lang="en-GB" dirty="0" smtClean="0">
                <a:solidFill>
                  <a:srgbClr val="FF0000"/>
                </a:solidFill>
              </a:rPr>
              <a:t>V</a:t>
            </a:r>
          </a:p>
          <a:p>
            <a:r>
              <a:rPr lang="en-GB" dirty="0" smtClean="0"/>
              <a:t>If a coalition has enough resources to complete </a:t>
            </a:r>
            <a:br>
              <a:rPr lang="en-GB" dirty="0" smtClean="0"/>
            </a:br>
            <a:r>
              <a:rPr lang="en-GB" dirty="0" smtClean="0"/>
              <a:t>the task (</a:t>
            </a:r>
            <a:r>
              <a:rPr lang="en-GB" dirty="0" smtClean="0">
                <a:solidFill>
                  <a:srgbClr val="FF0000"/>
                </a:solidFill>
              </a:rPr>
              <a:t>q</a:t>
            </a:r>
            <a:r>
              <a:rPr lang="en-GB" dirty="0" smtClean="0"/>
              <a:t> or more units), </a:t>
            </a:r>
            <a:br>
              <a:rPr lang="en-GB" dirty="0" smtClean="0"/>
            </a:br>
            <a:r>
              <a:rPr lang="en-GB" dirty="0" smtClean="0"/>
              <a:t>it earns its value </a:t>
            </a:r>
            <a:r>
              <a:rPr lang="en-GB" dirty="0" smtClean="0">
                <a:solidFill>
                  <a:srgbClr val="FF0000"/>
                </a:solidFill>
              </a:rPr>
              <a:t>V</a:t>
            </a:r>
            <a:r>
              <a:rPr lang="en-GB" dirty="0" smtClean="0"/>
              <a:t>, else it earns </a:t>
            </a:r>
            <a:r>
              <a:rPr lang="en-GB" dirty="0" smtClean="0">
                <a:solidFill>
                  <a:srgbClr val="FF0000"/>
                </a:solidFill>
              </a:rPr>
              <a:t>0</a:t>
            </a:r>
          </a:p>
          <a:p>
            <a:pPr lvl="1"/>
            <a:r>
              <a:rPr lang="en-GB" dirty="0" smtClean="0"/>
              <a:t>By </a:t>
            </a:r>
            <a:r>
              <a:rPr lang="en-GB" dirty="0" smtClean="0">
                <a:solidFill>
                  <a:schemeClr val="accent1"/>
                </a:solidFill>
              </a:rPr>
              <a:t>normalization</a:t>
            </a:r>
            <a:r>
              <a:rPr lang="en-GB" dirty="0" smtClean="0"/>
              <a:t>, can assume </a:t>
            </a:r>
            <a:r>
              <a:rPr lang="en-GB" dirty="0" smtClean="0">
                <a:solidFill>
                  <a:srgbClr val="FF0000"/>
                </a:solidFill>
              </a:rPr>
              <a:t>V = 1</a:t>
            </a:r>
          </a:p>
          <a:p>
            <a:r>
              <a:rPr lang="en-GB" dirty="0" smtClean="0"/>
              <a:t>If  </a:t>
            </a:r>
            <a:r>
              <a:rPr lang="en-GB" dirty="0" smtClean="0">
                <a:solidFill>
                  <a:srgbClr val="FF0000"/>
                </a:solidFill>
              </a:rPr>
              <a:t>q &lt;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w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/2</a:t>
            </a:r>
            <a:r>
              <a:rPr lang="en-GB" dirty="0" smtClean="0"/>
              <a:t>, grand coalition need not form</a:t>
            </a:r>
          </a:p>
          <a:p>
            <a:pPr lvl="1"/>
            <a:r>
              <a:rPr lang="en-GB" dirty="0" smtClean="0"/>
              <a:t>weighted voting games </a:t>
            </a:r>
            <a:r>
              <a:rPr lang="en-US" dirty="0" smtClean="0"/>
              <a:t>with </a:t>
            </a:r>
            <a:r>
              <a:rPr lang="en-US" dirty="0" smtClean="0">
                <a:solidFill>
                  <a:schemeClr val="accent1"/>
                </a:solidFill>
              </a:rPr>
              <a:t>coalition structures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Shapley Value in </a:t>
            </a:r>
            <a:b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</a:br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Weighted Voting Games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853136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In a simple game </a:t>
            </a:r>
            <a:r>
              <a:rPr lang="en-GB" dirty="0" smtClean="0">
                <a:solidFill>
                  <a:srgbClr val="FF0000"/>
                </a:solidFill>
              </a:rPr>
              <a:t>G = (N, v)</a:t>
            </a:r>
            <a:r>
              <a:rPr lang="en-GB" dirty="0" smtClean="0"/>
              <a:t>, a player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is said to be </a:t>
            </a:r>
            <a:r>
              <a:rPr lang="en-GB" dirty="0" smtClean="0">
                <a:solidFill>
                  <a:schemeClr val="accent1"/>
                </a:solidFill>
              </a:rPr>
              <a:t>pivotal </a:t>
            </a:r>
          </a:p>
          <a:p>
            <a:pPr lvl="1"/>
            <a:r>
              <a:rPr lang="en-GB" dirty="0" smtClean="0"/>
              <a:t>for a coalition </a:t>
            </a:r>
            <a:r>
              <a:rPr lang="en-GB" dirty="0" smtClean="0">
                <a:solidFill>
                  <a:srgbClr val="FF0000"/>
                </a:solidFill>
              </a:rPr>
              <a:t>C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⊆</a:t>
            </a:r>
            <a:r>
              <a:rPr lang="en-GB" dirty="0" smtClean="0">
                <a:solidFill>
                  <a:srgbClr val="FF0000"/>
                </a:solidFill>
              </a:rPr>
              <a:t> N</a:t>
            </a:r>
            <a:r>
              <a:rPr lang="en-GB" dirty="0" smtClean="0"/>
              <a:t> if </a:t>
            </a:r>
            <a:r>
              <a:rPr lang="en-GB" dirty="0" smtClean="0">
                <a:solidFill>
                  <a:srgbClr val="FF0000"/>
                </a:solidFill>
              </a:rPr>
              <a:t>v(C) = 0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FF0000"/>
                </a:solidFill>
              </a:rPr>
              <a:t>v(C U {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}) = 1</a:t>
            </a:r>
          </a:p>
          <a:p>
            <a:pPr lvl="1"/>
            <a:r>
              <a:rPr lang="en-GB" dirty="0" smtClean="0"/>
              <a:t>for a permutation </a:t>
            </a:r>
            <a:r>
              <a:rPr lang="en-GB" dirty="0" err="1" smtClean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GB" dirty="0" err="1" smtClean="0">
                <a:solidFill>
                  <a:srgbClr val="FF0000"/>
                </a:solidFill>
                <a:latin typeface="Symbol" pitchFamily="18" charset="2"/>
                <a:sym typeface="Symbol"/>
              </a:rPr>
              <a:t></a:t>
            </a:r>
            <a:r>
              <a:rPr lang="en-GB" dirty="0" err="1" smtClean="0">
                <a:solidFill>
                  <a:srgbClr val="FF0000"/>
                </a:solidFill>
              </a:rPr>
              <a:t>P</a:t>
            </a:r>
            <a:r>
              <a:rPr lang="en-GB" dirty="0" smtClean="0">
                <a:solidFill>
                  <a:srgbClr val="FF0000"/>
                </a:solidFill>
              </a:rPr>
              <a:t>(N)</a:t>
            </a:r>
            <a:r>
              <a:rPr lang="en-GB" dirty="0" smtClean="0"/>
              <a:t> if he is pivotal for </a:t>
            </a:r>
            <a:r>
              <a:rPr lang="en-GB" dirty="0" smtClean="0">
                <a:solidFill>
                  <a:srgbClr val="FF0000"/>
                </a:solidFill>
              </a:rPr>
              <a:t>S</a:t>
            </a:r>
            <a:r>
              <a:rPr lang="en-GB" baseline="-25000" dirty="0" smtClean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endParaRPr lang="en-GB" dirty="0" smtClean="0"/>
          </a:p>
          <a:p>
            <a:r>
              <a:rPr lang="en-GB" dirty="0" smtClean="0"/>
              <a:t>In simple games player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err="1" smtClean="0"/>
              <a:t>’s</a:t>
            </a:r>
            <a:r>
              <a:rPr lang="en-GB" dirty="0" smtClean="0"/>
              <a:t> Shapley value = </a:t>
            </a:r>
            <a:br>
              <a:rPr lang="en-GB" dirty="0" smtClean="0"/>
            </a:br>
            <a:r>
              <a:rPr lang="en-GB" dirty="0" smtClean="0"/>
              <a:t>Pr[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is pivotal for a random permutation]</a:t>
            </a:r>
          </a:p>
          <a:p>
            <a:pPr lvl="1"/>
            <a:r>
              <a:rPr lang="en-GB" dirty="0" smtClean="0"/>
              <a:t>measure of </a:t>
            </a:r>
            <a:r>
              <a:rPr lang="en-GB" dirty="0" smtClean="0">
                <a:solidFill>
                  <a:schemeClr val="accent1"/>
                </a:solidFill>
              </a:rPr>
              <a:t>voting power</a:t>
            </a:r>
          </a:p>
          <a:p>
            <a:r>
              <a:rPr lang="en-GB" dirty="0" smtClean="0"/>
              <a:t>Shapley value is widely used to measure power in various voting bodies</a:t>
            </a:r>
          </a:p>
          <a:p>
            <a:r>
              <a:rPr lang="en-GB" dirty="0" smtClean="0"/>
              <a:t>UK elections’10 illustrate that </a:t>
            </a:r>
            <a:r>
              <a:rPr lang="en-GB" dirty="0" smtClean="0">
                <a:solidFill>
                  <a:schemeClr val="accent1"/>
                </a:solidFill>
              </a:rPr>
              <a:t>power ≠ weight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Weighted Voting Games: Computational Aspects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97152"/>
          </a:xfrm>
        </p:spPr>
        <p:txBody>
          <a:bodyPr>
            <a:normAutofit/>
          </a:bodyPr>
          <a:lstStyle/>
          <a:p>
            <a:r>
              <a:rPr lang="en-GB" dirty="0" smtClean="0"/>
              <a:t>Deciding if a player is a dummy: </a:t>
            </a:r>
            <a:r>
              <a:rPr lang="en-GB" dirty="0" err="1" smtClean="0">
                <a:solidFill>
                  <a:srgbClr val="FF0000"/>
                </a:solidFill>
              </a:rPr>
              <a:t>coNP</a:t>
            </a:r>
            <a:r>
              <a:rPr lang="en-GB" dirty="0" smtClean="0"/>
              <a:t>-complete</a:t>
            </a:r>
          </a:p>
          <a:p>
            <a:r>
              <a:rPr lang="en-GB" dirty="0" smtClean="0"/>
              <a:t>Computing Shapley value and </a:t>
            </a:r>
            <a:r>
              <a:rPr lang="en-GB" dirty="0" err="1" smtClean="0"/>
              <a:t>Banzhaf</a:t>
            </a:r>
            <a:r>
              <a:rPr lang="en-GB" dirty="0" smtClean="0"/>
              <a:t> index: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#P</a:t>
            </a:r>
            <a:r>
              <a:rPr lang="en-GB" dirty="0" smtClean="0"/>
              <a:t>-complete </a:t>
            </a:r>
            <a:r>
              <a:rPr lang="en-GB" dirty="0" smtClean="0">
                <a:solidFill>
                  <a:srgbClr val="7030A0"/>
                </a:solidFill>
              </a:rPr>
              <a:t>[Deng &amp; Papadimitriou’94]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hard</a:t>
            </a:r>
            <a:r>
              <a:rPr lang="en-GB" dirty="0" smtClean="0"/>
              <a:t> to approximate</a:t>
            </a:r>
          </a:p>
          <a:p>
            <a:r>
              <a:rPr lang="en-GB" dirty="0" smtClean="0"/>
              <a:t>Computing the core/checking if </a:t>
            </a:r>
            <a:br>
              <a:rPr lang="en-GB" dirty="0" smtClean="0"/>
            </a:br>
            <a:r>
              <a:rPr lang="en-GB" dirty="0" smtClean="0"/>
              <a:t>an outcome is in the core: 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poly-time</a:t>
            </a:r>
            <a:r>
              <a:rPr lang="en-GB" dirty="0" smtClean="0"/>
              <a:t> (since WVG are simple games)</a:t>
            </a:r>
          </a:p>
          <a:p>
            <a:pPr lvl="1"/>
            <a:r>
              <a:rPr lang="en-GB" dirty="0" smtClean="0"/>
              <a:t>if we allow coalition structures, these problems become computationally </a:t>
            </a:r>
            <a:r>
              <a:rPr lang="en-GB" dirty="0" smtClean="0">
                <a:solidFill>
                  <a:srgbClr val="FF0000"/>
                </a:solidFill>
              </a:rPr>
              <a:t>hard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7030A0"/>
                </a:solidFill>
              </a:rPr>
              <a:t>[Elkind et al.’08b]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Weighted Voting Games: </a:t>
            </a:r>
            <a:b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</a:br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Small Weights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25144"/>
          </a:xfrm>
        </p:spPr>
        <p:txBody>
          <a:bodyPr>
            <a:normAutofit/>
          </a:bodyPr>
          <a:lstStyle/>
          <a:p>
            <a:r>
              <a:rPr lang="en-GB" dirty="0" smtClean="0"/>
              <a:t>Suppose all weights are at most polynomial in </a:t>
            </a:r>
            <a:r>
              <a:rPr lang="en-GB" dirty="0" smtClean="0">
                <a:solidFill>
                  <a:srgbClr val="FF0000"/>
                </a:solidFill>
              </a:rPr>
              <a:t>n</a:t>
            </a:r>
          </a:p>
          <a:p>
            <a:pPr lvl="1"/>
            <a:r>
              <a:rPr lang="en-GB" dirty="0" smtClean="0"/>
              <a:t>realistic in many applications</a:t>
            </a:r>
          </a:p>
          <a:p>
            <a:r>
              <a:rPr lang="en-GB" dirty="0" smtClean="0"/>
              <a:t>Then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Shapley value</a:t>
            </a:r>
            <a:r>
              <a:rPr lang="en-GB" dirty="0" smtClean="0"/>
              <a:t> and </a:t>
            </a:r>
            <a:r>
              <a:rPr lang="en-GB" dirty="0" err="1" smtClean="0">
                <a:solidFill>
                  <a:schemeClr val="accent1"/>
                </a:solidFill>
              </a:rPr>
              <a:t>Banzhaf</a:t>
            </a:r>
            <a:r>
              <a:rPr lang="en-GB" dirty="0" smtClean="0">
                <a:solidFill>
                  <a:schemeClr val="accent1"/>
                </a:solidFill>
              </a:rPr>
              <a:t> index</a:t>
            </a:r>
            <a:r>
              <a:rPr lang="en-GB" dirty="0" smtClean="0"/>
              <a:t> can be </a:t>
            </a:r>
            <a:br>
              <a:rPr lang="en-GB" dirty="0" smtClean="0"/>
            </a:br>
            <a:r>
              <a:rPr lang="en-GB" dirty="0" smtClean="0"/>
              <a:t>computed in </a:t>
            </a:r>
            <a:r>
              <a:rPr lang="en-GB" dirty="0" smtClean="0">
                <a:solidFill>
                  <a:srgbClr val="FF0000"/>
                </a:solidFill>
              </a:rPr>
              <a:t>poly-time</a:t>
            </a:r>
            <a:r>
              <a:rPr lang="en-GB" dirty="0" smtClean="0"/>
              <a:t> by dynamic programming </a:t>
            </a:r>
            <a:br>
              <a:rPr lang="en-GB" dirty="0" smtClean="0"/>
            </a:br>
            <a:r>
              <a:rPr lang="en-GB" dirty="0" smtClean="0">
                <a:solidFill>
                  <a:srgbClr val="7030A0"/>
                </a:solidFill>
              </a:rPr>
              <a:t>[Matsui &amp; Matsui’00]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value of the least core </a:t>
            </a:r>
            <a:r>
              <a:rPr lang="en-GB" dirty="0" smtClean="0"/>
              <a:t>is </a:t>
            </a:r>
            <a:r>
              <a:rPr lang="en-GB" dirty="0" smtClean="0">
                <a:solidFill>
                  <a:srgbClr val="FF0000"/>
                </a:solidFill>
              </a:rPr>
              <a:t>poly-time</a:t>
            </a:r>
            <a:r>
              <a:rPr lang="en-GB" dirty="0" smtClean="0"/>
              <a:t> computable </a:t>
            </a:r>
            <a:r>
              <a:rPr lang="en-GB" dirty="0" smtClean="0">
                <a:solidFill>
                  <a:srgbClr val="7030A0"/>
                </a:solidFill>
              </a:rPr>
              <a:t>[Elkind et al.’09a] 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nucleolus</a:t>
            </a:r>
            <a:r>
              <a:rPr lang="en-GB" dirty="0" smtClean="0"/>
              <a:t> is </a:t>
            </a:r>
            <a:r>
              <a:rPr lang="en-GB" dirty="0" smtClean="0">
                <a:solidFill>
                  <a:srgbClr val="FF0000"/>
                </a:solidFill>
              </a:rPr>
              <a:t>poly-time </a:t>
            </a:r>
            <a:r>
              <a:rPr lang="en-GB" dirty="0" smtClean="0"/>
              <a:t>computable </a:t>
            </a:r>
            <a:br>
              <a:rPr lang="en-GB" dirty="0" smtClean="0"/>
            </a:br>
            <a:r>
              <a:rPr lang="en-GB" dirty="0" smtClean="0">
                <a:solidFill>
                  <a:srgbClr val="7030A0"/>
                </a:solidFill>
              </a:rPr>
              <a:t>[Elkind and Pasechnik’09] </a:t>
            </a:r>
          </a:p>
          <a:p>
            <a:pPr lvl="1"/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69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Prisoners’ Dilemma: </a:t>
            </a:r>
            <a:b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</a:br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the Rational Outcome </a:t>
            </a:r>
            <a:endParaRPr lang="en-US" sz="35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graphicFrame>
        <p:nvGraphicFramePr>
          <p:cNvPr id="10" name="Content Placeholder 3"/>
          <p:cNvGraphicFramePr>
            <a:graphicFrameLocks/>
          </p:cNvGraphicFramePr>
          <p:nvPr/>
        </p:nvGraphicFramePr>
        <p:xfrm>
          <a:off x="6012160" y="2204864"/>
          <a:ext cx="2808312" cy="15841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04156"/>
                <a:gridCol w="140415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,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-1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-4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-4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/>
                        <a:t>(</a:t>
                      </a:r>
                      <a:r>
                        <a:rPr lang="en-GB" sz="3200" dirty="0" smtClean="0">
                          <a:solidFill>
                            <a:srgbClr val="FF0000"/>
                          </a:solidFill>
                        </a:rPr>
                        <a:t>-3</a:t>
                      </a:r>
                      <a:r>
                        <a:rPr lang="en-GB" sz="3200" dirty="0" smtClean="0"/>
                        <a:t>, </a:t>
                      </a:r>
                      <a:r>
                        <a:rPr lang="en-GB" sz="3200" dirty="0" smtClean="0">
                          <a:solidFill>
                            <a:schemeClr val="accent1"/>
                          </a:solidFill>
                        </a:rPr>
                        <a:t>-3</a:t>
                      </a:r>
                      <a:r>
                        <a:rPr lang="en-GB" sz="3200" dirty="0" smtClean="0"/>
                        <a:t>)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67544" y="1412776"/>
            <a:ext cx="8496944" cy="5256584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P1</a:t>
            </a:r>
            <a:r>
              <a:rPr lang="en-GB" dirty="0" smtClean="0"/>
              <a:t>’s reasoning: </a:t>
            </a:r>
          </a:p>
          <a:p>
            <a:pPr lvl="1"/>
            <a:r>
              <a:rPr lang="en-GB" dirty="0" smtClean="0"/>
              <a:t>if </a:t>
            </a:r>
            <a:r>
              <a:rPr lang="en-GB" dirty="0" smtClean="0">
                <a:solidFill>
                  <a:schemeClr val="accent1"/>
                </a:solidFill>
              </a:rPr>
              <a:t>P2</a:t>
            </a:r>
            <a:r>
              <a:rPr lang="en-GB" dirty="0" smtClean="0"/>
              <a:t> stays quiet, </a:t>
            </a:r>
            <a:br>
              <a:rPr lang="en-GB" dirty="0" smtClean="0"/>
            </a:br>
            <a:r>
              <a:rPr lang="en-GB" dirty="0" smtClean="0"/>
              <a:t>I should confess</a:t>
            </a:r>
          </a:p>
          <a:p>
            <a:pPr lvl="1"/>
            <a:r>
              <a:rPr lang="en-GB" dirty="0" smtClean="0"/>
              <a:t>if </a:t>
            </a:r>
            <a:r>
              <a:rPr lang="en-GB" dirty="0" smtClean="0">
                <a:solidFill>
                  <a:schemeClr val="accent1"/>
                </a:solidFill>
              </a:rPr>
              <a:t>P2</a:t>
            </a:r>
            <a:r>
              <a:rPr lang="en-GB" dirty="0" smtClean="0"/>
              <a:t> confesses, </a:t>
            </a:r>
            <a:br>
              <a:rPr lang="en-GB" dirty="0" smtClean="0"/>
            </a:br>
            <a:r>
              <a:rPr lang="en-GB" dirty="0" smtClean="0"/>
              <a:t>I should confess, too</a:t>
            </a:r>
          </a:p>
          <a:p>
            <a:r>
              <a:rPr lang="en-GB" dirty="0" smtClean="0">
                <a:solidFill>
                  <a:schemeClr val="accent1"/>
                </a:solidFill>
              </a:rPr>
              <a:t>P2</a:t>
            </a:r>
            <a:r>
              <a:rPr lang="en-GB" dirty="0" smtClean="0"/>
              <a:t> reasons in the same way</a:t>
            </a:r>
          </a:p>
          <a:p>
            <a:r>
              <a:rPr lang="en-GB" dirty="0" smtClean="0"/>
              <a:t>Result: both confess and get 3 years in prison.</a:t>
            </a:r>
          </a:p>
          <a:p>
            <a:r>
              <a:rPr lang="en-GB" dirty="0" smtClean="0"/>
              <a:t>However, if they chose to cooperate and stay quiet, they could get away with 1 year each.</a:t>
            </a:r>
          </a:p>
          <a:p>
            <a:r>
              <a:rPr lang="en-GB" dirty="0" smtClean="0"/>
              <a:t>So why do not they cooperate? </a:t>
            </a:r>
            <a:endParaRPr lang="en-US" dirty="0" smtClean="0"/>
          </a:p>
          <a:p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5292080" y="1556792"/>
            <a:ext cx="2780542" cy="2240959"/>
            <a:chOff x="251520" y="1628800"/>
            <a:chExt cx="2780542" cy="2240959"/>
          </a:xfrm>
        </p:grpSpPr>
        <p:grpSp>
          <p:nvGrpSpPr>
            <p:cNvPr id="3" name="Group 11"/>
            <p:cNvGrpSpPr/>
            <p:nvPr/>
          </p:nvGrpSpPr>
          <p:grpSpPr>
            <a:xfrm>
              <a:off x="467544" y="1700808"/>
              <a:ext cx="2564518" cy="2168951"/>
              <a:chOff x="1979712" y="1772816"/>
              <a:chExt cx="2564518" cy="2168951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3059832" y="1772816"/>
                <a:ext cx="46038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200" dirty="0" smtClean="0">
                    <a:solidFill>
                      <a:schemeClr val="accent1"/>
                    </a:solidFill>
                  </a:rPr>
                  <a:t>Q</a:t>
                </a:r>
                <a:endParaRPr lang="en-US" sz="32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139952" y="1772816"/>
                <a:ext cx="40427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200" dirty="0" smtClean="0">
                    <a:solidFill>
                      <a:schemeClr val="accent1"/>
                    </a:solidFill>
                  </a:rPr>
                  <a:t>C</a:t>
                </a:r>
                <a:endParaRPr lang="en-US" sz="32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979712" y="2564904"/>
                <a:ext cx="46038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200" dirty="0" smtClean="0">
                    <a:solidFill>
                      <a:srgbClr val="FF0000"/>
                    </a:solidFill>
                  </a:rPr>
                  <a:t>Q</a:t>
                </a:r>
                <a:endParaRPr lang="en-US" sz="3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979712" y="3356992"/>
                <a:ext cx="40427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3200" dirty="0" smtClean="0">
                    <a:solidFill>
                      <a:srgbClr val="FF0000"/>
                    </a:solidFill>
                  </a:rPr>
                  <a:t>C</a:t>
                </a:r>
                <a:endParaRPr lang="en-US" sz="32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251520" y="1988840"/>
              <a:ext cx="6046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P1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55576" y="1628800"/>
              <a:ext cx="6046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dirty="0" smtClean="0">
                  <a:solidFill>
                    <a:schemeClr val="accent1"/>
                  </a:solidFill>
                </a:rPr>
                <a:t>P2</a:t>
              </a:r>
              <a:endParaRPr lang="en-US" sz="32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WVG and Simple Games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506916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WVGs are simple games</a:t>
            </a:r>
          </a:p>
          <a:p>
            <a:r>
              <a:rPr lang="en-GB" dirty="0" smtClean="0"/>
              <a:t>Can every simple game be represented as a WVG?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G = (N, v)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N = {1, 2, 3, 4} 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v(C) = 1</a:t>
            </a:r>
            <a:r>
              <a:rPr lang="en-GB" dirty="0" smtClean="0"/>
              <a:t> iff </a:t>
            </a:r>
            <a:r>
              <a:rPr lang="en-GB" dirty="0" smtClean="0">
                <a:solidFill>
                  <a:srgbClr val="FF0000"/>
                </a:solidFill>
              </a:rPr>
              <a:t>C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 {1, 3} ≠ Ø</a:t>
            </a:r>
            <a:r>
              <a:rPr lang="en-GB" dirty="0" smtClean="0">
                <a:sym typeface="Symbol"/>
              </a:rPr>
              <a:t> and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C  {2, 4} ≠ Ø</a:t>
            </a:r>
          </a:p>
          <a:p>
            <a:r>
              <a:rPr lang="en-GB" dirty="0" smtClean="0">
                <a:sym typeface="Symbol"/>
              </a:rPr>
              <a:t>Suppose G = [q; w</a:t>
            </a:r>
            <a:r>
              <a:rPr lang="en-GB" baseline="-25000" dirty="0" smtClean="0">
                <a:sym typeface="Symbol"/>
              </a:rPr>
              <a:t>1</a:t>
            </a:r>
            <a:r>
              <a:rPr lang="en-GB" dirty="0" smtClean="0">
                <a:sym typeface="Symbol"/>
              </a:rPr>
              <a:t>, w</a:t>
            </a:r>
            <a:r>
              <a:rPr lang="en-GB" baseline="-25000" dirty="0" smtClean="0">
                <a:sym typeface="Symbol"/>
              </a:rPr>
              <a:t>2</a:t>
            </a:r>
            <a:r>
              <a:rPr lang="en-GB" dirty="0" smtClean="0">
                <a:sym typeface="Symbol"/>
              </a:rPr>
              <a:t>, w</a:t>
            </a:r>
            <a:r>
              <a:rPr lang="en-GB" baseline="-25000" dirty="0" smtClean="0">
                <a:sym typeface="Symbol"/>
              </a:rPr>
              <a:t>3</a:t>
            </a:r>
            <a:r>
              <a:rPr lang="en-GB" dirty="0" smtClean="0">
                <a:sym typeface="Symbol"/>
              </a:rPr>
              <a:t>, w</a:t>
            </a:r>
            <a:r>
              <a:rPr lang="en-GB" baseline="-25000" dirty="0" smtClean="0">
                <a:sym typeface="Symbol"/>
              </a:rPr>
              <a:t>4</a:t>
            </a:r>
            <a:r>
              <a:rPr lang="en-GB" dirty="0" smtClean="0">
                <a:sym typeface="Symbol"/>
              </a:rPr>
              <a:t>]</a:t>
            </a:r>
          </a:p>
          <a:p>
            <a:pPr>
              <a:buNone/>
            </a:pPr>
            <a:r>
              <a:rPr lang="en-GB" dirty="0" smtClean="0">
                <a:sym typeface="Symbol"/>
              </a:rPr>
              <a:t>    w</a:t>
            </a:r>
            <a:r>
              <a:rPr lang="en-GB" baseline="-25000" dirty="0" smtClean="0">
                <a:sym typeface="Symbol"/>
              </a:rPr>
              <a:t>1</a:t>
            </a:r>
            <a:r>
              <a:rPr lang="en-GB" dirty="0" smtClean="0">
                <a:sym typeface="Symbol"/>
              </a:rPr>
              <a:t> + w</a:t>
            </a:r>
            <a:r>
              <a:rPr lang="en-GB" baseline="-25000" dirty="0" smtClean="0">
                <a:sym typeface="Symbol"/>
              </a:rPr>
              <a:t>2</a:t>
            </a:r>
            <a:r>
              <a:rPr lang="en-GB" dirty="0" smtClean="0">
                <a:sym typeface="Symbol"/>
              </a:rPr>
              <a:t> ≥ q,     w</a:t>
            </a:r>
            <a:r>
              <a:rPr lang="en-GB" baseline="-25000" dirty="0" smtClean="0">
                <a:sym typeface="Symbol"/>
              </a:rPr>
              <a:t>3</a:t>
            </a:r>
            <a:r>
              <a:rPr lang="en-GB" dirty="0" smtClean="0">
                <a:sym typeface="Symbol"/>
              </a:rPr>
              <a:t> + w</a:t>
            </a:r>
            <a:r>
              <a:rPr lang="en-GB" baseline="-25000" dirty="0" smtClean="0">
                <a:sym typeface="Symbol"/>
              </a:rPr>
              <a:t>4</a:t>
            </a:r>
            <a:r>
              <a:rPr lang="en-GB" dirty="0" smtClean="0">
                <a:sym typeface="Symbol"/>
              </a:rPr>
              <a:t> ≥ q </a:t>
            </a:r>
          </a:p>
          <a:p>
            <a:pPr>
              <a:buNone/>
            </a:pPr>
            <a:r>
              <a:rPr lang="en-GB" dirty="0" smtClean="0">
                <a:sym typeface="Symbol"/>
              </a:rPr>
              <a:t>                     w</a:t>
            </a:r>
            <a:r>
              <a:rPr lang="en-GB" baseline="-25000" dirty="0" smtClean="0">
                <a:sym typeface="Symbol"/>
              </a:rPr>
              <a:t>1</a:t>
            </a:r>
            <a:r>
              <a:rPr lang="en-GB" dirty="0" smtClean="0">
                <a:sym typeface="Symbol"/>
              </a:rPr>
              <a:t> + w</a:t>
            </a:r>
            <a:r>
              <a:rPr lang="en-GB" baseline="-25000" dirty="0" smtClean="0">
                <a:sym typeface="Symbol"/>
              </a:rPr>
              <a:t>2</a:t>
            </a:r>
            <a:r>
              <a:rPr lang="en-GB" dirty="0" smtClean="0">
                <a:sym typeface="Symbol"/>
              </a:rPr>
              <a:t> + w</a:t>
            </a:r>
            <a:r>
              <a:rPr lang="en-GB" baseline="-25000" dirty="0" smtClean="0">
                <a:sym typeface="Symbol"/>
              </a:rPr>
              <a:t>3</a:t>
            </a:r>
            <a:r>
              <a:rPr lang="en-GB" dirty="0" smtClean="0">
                <a:sym typeface="Symbol"/>
              </a:rPr>
              <a:t> + w</a:t>
            </a:r>
            <a:r>
              <a:rPr lang="en-GB" baseline="-25000" dirty="0" smtClean="0">
                <a:sym typeface="Symbol"/>
              </a:rPr>
              <a:t>4</a:t>
            </a:r>
            <a:r>
              <a:rPr lang="en-GB" dirty="0" smtClean="0">
                <a:sym typeface="Symbol"/>
              </a:rPr>
              <a:t> ≥ 2q</a:t>
            </a:r>
          </a:p>
          <a:p>
            <a:pPr>
              <a:buNone/>
            </a:pPr>
            <a:r>
              <a:rPr lang="en-GB" dirty="0" smtClean="0">
                <a:sym typeface="Symbol"/>
              </a:rPr>
              <a:t>    w</a:t>
            </a:r>
            <a:r>
              <a:rPr lang="en-GB" baseline="-25000" dirty="0" smtClean="0">
                <a:sym typeface="Symbol"/>
              </a:rPr>
              <a:t>1</a:t>
            </a:r>
            <a:r>
              <a:rPr lang="en-GB" dirty="0" smtClean="0">
                <a:sym typeface="Symbol"/>
              </a:rPr>
              <a:t> + w</a:t>
            </a:r>
            <a:r>
              <a:rPr lang="en-GB" baseline="-25000" dirty="0" smtClean="0">
                <a:sym typeface="Symbol"/>
              </a:rPr>
              <a:t>3</a:t>
            </a:r>
            <a:r>
              <a:rPr lang="en-GB" dirty="0" smtClean="0">
                <a:sym typeface="Symbol"/>
              </a:rPr>
              <a:t> &lt; q,     w</a:t>
            </a:r>
            <a:r>
              <a:rPr lang="en-GB" baseline="-25000" dirty="0" smtClean="0">
                <a:sym typeface="Symbol"/>
              </a:rPr>
              <a:t>2</a:t>
            </a:r>
            <a:r>
              <a:rPr lang="en-GB" dirty="0" smtClean="0">
                <a:sym typeface="Symbol"/>
              </a:rPr>
              <a:t> + w</a:t>
            </a:r>
            <a:r>
              <a:rPr lang="en-GB" baseline="-25000" dirty="0" smtClean="0">
                <a:sym typeface="Symbol"/>
              </a:rPr>
              <a:t>4</a:t>
            </a:r>
            <a:r>
              <a:rPr lang="en-GB" dirty="0" smtClean="0">
                <a:sym typeface="Symbol"/>
              </a:rPr>
              <a:t> &lt; q</a:t>
            </a:r>
          </a:p>
          <a:p>
            <a:pPr>
              <a:buNone/>
            </a:pPr>
            <a:r>
              <a:rPr lang="en-GB" dirty="0" smtClean="0">
                <a:sym typeface="Symbol"/>
              </a:rPr>
              <a:t>                      w</a:t>
            </a:r>
            <a:r>
              <a:rPr lang="en-GB" baseline="-25000" dirty="0" smtClean="0">
                <a:sym typeface="Symbol"/>
              </a:rPr>
              <a:t>1</a:t>
            </a:r>
            <a:r>
              <a:rPr lang="en-GB" dirty="0" smtClean="0">
                <a:sym typeface="Symbol"/>
              </a:rPr>
              <a:t> + w</a:t>
            </a:r>
            <a:r>
              <a:rPr lang="en-GB" baseline="-25000" dirty="0" smtClean="0">
                <a:sym typeface="Symbol"/>
              </a:rPr>
              <a:t>2</a:t>
            </a:r>
            <a:r>
              <a:rPr lang="en-GB" dirty="0" smtClean="0">
                <a:sym typeface="Symbol"/>
              </a:rPr>
              <a:t> + w</a:t>
            </a:r>
            <a:r>
              <a:rPr lang="en-GB" baseline="-25000" dirty="0" smtClean="0">
                <a:sym typeface="Symbol"/>
              </a:rPr>
              <a:t>3</a:t>
            </a:r>
            <a:r>
              <a:rPr lang="en-GB" dirty="0" smtClean="0">
                <a:sym typeface="Symbol"/>
              </a:rPr>
              <a:t> + w</a:t>
            </a:r>
            <a:r>
              <a:rPr lang="en-GB" baseline="-25000" dirty="0" smtClean="0">
                <a:sym typeface="Symbol"/>
              </a:rPr>
              <a:t>4</a:t>
            </a:r>
            <a:r>
              <a:rPr lang="en-GB" dirty="0" smtClean="0">
                <a:sym typeface="Symbol"/>
              </a:rPr>
              <a:t> &lt; 2q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56176" y="5445224"/>
            <a:ext cx="24921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a contradiction!</a:t>
            </a:r>
            <a:endParaRPr lang="en-US" sz="2800" dirty="0" smtClean="0"/>
          </a:p>
        </p:txBody>
      </p:sp>
      <p:sp>
        <p:nvSpPr>
          <p:cNvPr id="5" name="Right Brace 4"/>
          <p:cNvSpPr/>
          <p:nvPr/>
        </p:nvSpPr>
        <p:spPr>
          <a:xfrm>
            <a:off x="5724128" y="5085184"/>
            <a:ext cx="216024" cy="1296144"/>
          </a:xfrm>
          <a:prstGeom prst="rightBrace">
            <a:avLst/>
          </a:prstGeom>
          <a:ln w="38100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70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A Generalization: </a:t>
            </a:r>
            <a:b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</a:br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Vector Weighted Voting Games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925144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The game in the previous slide can be thought of as a </a:t>
            </a:r>
            <a:r>
              <a:rPr lang="en-GB" dirty="0" smtClean="0">
                <a:solidFill>
                  <a:schemeClr val="accent1"/>
                </a:solidFill>
              </a:rPr>
              <a:t>combination</a:t>
            </a:r>
            <a:r>
              <a:rPr lang="en-GB" dirty="0" smtClean="0"/>
              <a:t> of two WVGs:</a:t>
            </a:r>
          </a:p>
          <a:p>
            <a:pPr lvl="1"/>
            <a:r>
              <a:rPr lang="en-GB" dirty="0" err="1" smtClean="0">
                <a:solidFill>
                  <a:srgbClr val="FF0000"/>
                </a:solidFill>
              </a:rPr>
              <a:t>G</a:t>
            </a:r>
            <a:r>
              <a:rPr lang="en-GB" baseline="30000" dirty="0" err="1" smtClean="0">
                <a:solidFill>
                  <a:srgbClr val="FF0000"/>
                </a:solidFill>
              </a:rPr>
              <a:t>odd</a:t>
            </a:r>
            <a:r>
              <a:rPr lang="en-GB" dirty="0" smtClean="0">
                <a:solidFill>
                  <a:srgbClr val="FF0000"/>
                </a:solidFill>
              </a:rPr>
              <a:t> = [1; 1, 0, 1, 0]</a:t>
            </a:r>
            <a:r>
              <a:rPr lang="en-GB" dirty="0" smtClean="0"/>
              <a:t> and </a:t>
            </a:r>
            <a:r>
              <a:rPr lang="en-GB" dirty="0" err="1" smtClean="0">
                <a:solidFill>
                  <a:schemeClr val="accent1"/>
                </a:solidFill>
              </a:rPr>
              <a:t>G</a:t>
            </a:r>
            <a:r>
              <a:rPr lang="en-GB" baseline="30000" dirty="0" err="1" smtClean="0">
                <a:solidFill>
                  <a:schemeClr val="accent1"/>
                </a:solidFill>
              </a:rPr>
              <a:t>even</a:t>
            </a:r>
            <a:r>
              <a:rPr lang="en-GB" dirty="0" smtClean="0">
                <a:solidFill>
                  <a:schemeClr val="accent1"/>
                </a:solidFill>
              </a:rPr>
              <a:t> = [1; 0, 1, 0, 1]</a:t>
            </a:r>
          </a:p>
          <a:p>
            <a:pPr lvl="1"/>
            <a:r>
              <a:rPr lang="en-GB" dirty="0" smtClean="0"/>
              <a:t>to win, a coalition needs to win in</a:t>
            </a:r>
            <a:r>
              <a:rPr lang="en-GB" dirty="0" smtClean="0">
                <a:solidFill>
                  <a:schemeClr val="accent1"/>
                </a:solidFill>
              </a:rPr>
              <a:t> both</a:t>
            </a:r>
            <a:r>
              <a:rPr lang="en-GB" dirty="0" smtClean="0"/>
              <a:t> games</a:t>
            </a:r>
          </a:p>
          <a:p>
            <a:r>
              <a:rPr lang="en-GB" u="sng" dirty="0" smtClean="0"/>
              <a:t>Definition</a:t>
            </a:r>
            <a:r>
              <a:rPr lang="en-GB" dirty="0" smtClean="0"/>
              <a:t>: a </a:t>
            </a:r>
            <a:r>
              <a:rPr lang="en-GB" dirty="0" smtClean="0">
                <a:solidFill>
                  <a:srgbClr val="FF0000"/>
                </a:solidFill>
              </a:rPr>
              <a:t>k</a:t>
            </a:r>
            <a:r>
              <a:rPr lang="en-GB" dirty="0" smtClean="0"/>
              <a:t>-</a:t>
            </a:r>
            <a:r>
              <a:rPr lang="en-GB" dirty="0" smtClean="0">
                <a:solidFill>
                  <a:schemeClr val="accent1"/>
                </a:solidFill>
              </a:rPr>
              <a:t>weighted voting game</a:t>
            </a:r>
            <a:r>
              <a:rPr lang="en-GB" dirty="0" smtClean="0"/>
              <a:t> is a tuple </a:t>
            </a:r>
            <a:br>
              <a:rPr lang="en-GB" dirty="0" smtClean="0"/>
            </a:br>
            <a:r>
              <a:rPr lang="en-GB" dirty="0" smtClean="0"/>
              <a:t>  </a:t>
            </a:r>
            <a:r>
              <a:rPr lang="en-GB" dirty="0" smtClean="0">
                <a:solidFill>
                  <a:srgbClr val="FF0000"/>
                </a:solidFill>
              </a:rPr>
              <a:t>[N; </a:t>
            </a:r>
            <a:r>
              <a:rPr lang="en-GB" b="1" u="sng" dirty="0" smtClean="0">
                <a:solidFill>
                  <a:srgbClr val="FF0000"/>
                </a:solidFill>
              </a:rPr>
              <a:t>q</a:t>
            </a:r>
            <a:r>
              <a:rPr lang="en-GB" dirty="0" smtClean="0">
                <a:solidFill>
                  <a:srgbClr val="FF0000"/>
                </a:solidFill>
              </a:rPr>
              <a:t>; </a:t>
            </a:r>
            <a:r>
              <a:rPr lang="en-GB" b="1" u="sng" dirty="0" smtClean="0">
                <a:solidFill>
                  <a:srgbClr val="FF0000"/>
                </a:solidFill>
              </a:rPr>
              <a:t>w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 ..., </a:t>
            </a:r>
            <a:r>
              <a:rPr lang="en-GB" b="1" u="sng" dirty="0" err="1" smtClean="0">
                <a:solidFill>
                  <a:srgbClr val="FF0000"/>
                </a:solidFill>
              </a:rPr>
              <a:t>w</a:t>
            </a:r>
            <a:r>
              <a:rPr lang="en-GB" baseline="-25000" dirty="0" err="1" smtClean="0">
                <a:solidFill>
                  <a:srgbClr val="FF0000"/>
                </a:solidFill>
              </a:rPr>
              <a:t>n</a:t>
            </a:r>
            <a:r>
              <a:rPr lang="en-GB" dirty="0" smtClean="0">
                <a:solidFill>
                  <a:srgbClr val="FF0000"/>
                </a:solidFill>
              </a:rPr>
              <a:t>]</a:t>
            </a:r>
            <a:r>
              <a:rPr lang="en-GB" dirty="0" smtClean="0"/>
              <a:t>, where </a:t>
            </a:r>
            <a:r>
              <a:rPr lang="en-GB" dirty="0" smtClean="0">
                <a:solidFill>
                  <a:srgbClr val="FF0000"/>
                </a:solidFill>
              </a:rPr>
              <a:t>|N| = n</a:t>
            </a:r>
            <a:r>
              <a:rPr lang="en-GB" dirty="0" smtClean="0"/>
              <a:t> and</a:t>
            </a:r>
          </a:p>
          <a:p>
            <a:pPr lvl="1"/>
            <a:r>
              <a:rPr lang="en-GB" b="1" u="sng" dirty="0" smtClean="0">
                <a:solidFill>
                  <a:srgbClr val="FF0000"/>
                </a:solidFill>
              </a:rPr>
              <a:t>q</a:t>
            </a:r>
            <a:r>
              <a:rPr lang="en-GB" dirty="0" smtClean="0">
                <a:solidFill>
                  <a:srgbClr val="FF0000"/>
                </a:solidFill>
              </a:rPr>
              <a:t> = (q</a:t>
            </a:r>
            <a:r>
              <a:rPr lang="en-GB" baseline="30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 ..., </a:t>
            </a:r>
            <a:r>
              <a:rPr lang="en-GB" dirty="0" err="1" smtClean="0">
                <a:solidFill>
                  <a:srgbClr val="FF0000"/>
                </a:solidFill>
              </a:rPr>
              <a:t>q</a:t>
            </a:r>
            <a:r>
              <a:rPr lang="en-GB" baseline="30000" dirty="0" err="1" smtClean="0">
                <a:solidFill>
                  <a:srgbClr val="FF0000"/>
                </a:solidFill>
              </a:rPr>
              <a:t>k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r>
              <a:rPr lang="en-GB" dirty="0" smtClean="0"/>
              <a:t> is a vector of k real quotas</a:t>
            </a:r>
          </a:p>
          <a:p>
            <a:pPr lvl="1"/>
            <a:r>
              <a:rPr lang="en-GB" dirty="0" smtClean="0"/>
              <a:t>for each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err="1" smtClean="0">
                <a:solidFill>
                  <a:srgbClr val="FF0000"/>
                </a:solidFill>
                <a:sym typeface="Symbol"/>
              </a:rPr>
              <a:t></a:t>
            </a:r>
            <a:r>
              <a:rPr lang="en-GB" dirty="0" err="1" smtClean="0">
                <a:solidFill>
                  <a:srgbClr val="FF0000"/>
                </a:solidFill>
              </a:rPr>
              <a:t>N</a:t>
            </a:r>
            <a:r>
              <a:rPr lang="en-GB" dirty="0" smtClean="0"/>
              <a:t>, </a:t>
            </a:r>
            <a:r>
              <a:rPr lang="en-GB" b="1" u="sng" dirty="0" err="1" smtClean="0">
                <a:solidFill>
                  <a:srgbClr val="FF0000"/>
                </a:solidFill>
              </a:rPr>
              <a:t>w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= (w</a:t>
            </a:r>
            <a:r>
              <a:rPr lang="en-GB" baseline="30000" dirty="0" smtClean="0">
                <a:solidFill>
                  <a:srgbClr val="FF0000"/>
                </a:solidFill>
              </a:rPr>
              <a:t>1</a:t>
            </a:r>
            <a:r>
              <a:rPr lang="en-GB" baseline="-25000" dirty="0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, ..., </a:t>
            </a:r>
            <a:r>
              <a:rPr lang="en-GB" dirty="0" err="1" smtClean="0">
                <a:solidFill>
                  <a:srgbClr val="FF0000"/>
                </a:solidFill>
              </a:rPr>
              <a:t>w</a:t>
            </a:r>
            <a:r>
              <a:rPr lang="en-GB" baseline="30000" dirty="0" err="1" smtClean="0">
                <a:solidFill>
                  <a:srgbClr val="FF0000"/>
                </a:solidFill>
              </a:rPr>
              <a:t>k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) </a:t>
            </a:r>
            <a:r>
              <a:rPr lang="en-GB" dirty="0" smtClean="0"/>
              <a:t>is a vector of </a:t>
            </a:r>
            <a:r>
              <a:rPr lang="en-GB" dirty="0" smtClean="0">
                <a:solidFill>
                  <a:srgbClr val="FF0000"/>
                </a:solidFill>
              </a:rPr>
              <a:t>k</a:t>
            </a:r>
            <a:r>
              <a:rPr lang="en-GB" dirty="0" smtClean="0"/>
              <a:t> real weights </a:t>
            </a:r>
          </a:p>
          <a:p>
            <a:r>
              <a:rPr lang="en-GB" dirty="0" smtClean="0"/>
              <a:t>v(C) = 1 if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err="1" smtClean="0">
                <a:solidFill>
                  <a:srgbClr val="FF0000"/>
                </a:solidFill>
                <a:sym typeface="Symbol"/>
              </a:rPr>
              <a:t></a:t>
            </a:r>
            <a:r>
              <a:rPr lang="en-GB" baseline="-25000" dirty="0" err="1" smtClean="0">
                <a:solidFill>
                  <a:srgbClr val="FF0000"/>
                </a:solidFill>
              </a:rPr>
              <a:t>C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w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baseline="30000" dirty="0" smtClean="0">
                <a:solidFill>
                  <a:srgbClr val="FF0000"/>
                </a:solidFill>
              </a:rPr>
              <a:t>j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≥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q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baseline="30000" dirty="0" smtClean="0">
                <a:solidFill>
                  <a:srgbClr val="FF0000"/>
                </a:solidFill>
              </a:rPr>
              <a:t>j  </a:t>
            </a:r>
            <a:r>
              <a:rPr lang="en-GB" dirty="0" smtClean="0"/>
              <a:t>for each </a:t>
            </a:r>
            <a:r>
              <a:rPr lang="en-GB" dirty="0" smtClean="0">
                <a:solidFill>
                  <a:srgbClr val="FF0000"/>
                </a:solidFill>
              </a:rPr>
              <a:t>j = 1, ..., k</a:t>
            </a:r>
            <a:r>
              <a:rPr lang="en-GB" dirty="0" smtClean="0"/>
              <a:t> and</a:t>
            </a:r>
            <a:br>
              <a:rPr lang="en-GB" dirty="0" smtClean="0"/>
            </a:br>
            <a:r>
              <a:rPr lang="en-GB" dirty="0" smtClean="0"/>
              <a:t>v(C) = 0 otherwise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71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Vector Weighted Voting Games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Given a k-VWVG </a:t>
            </a:r>
            <a:r>
              <a:rPr lang="en-GB" dirty="0" smtClean="0">
                <a:solidFill>
                  <a:srgbClr val="FF0000"/>
                </a:solidFill>
              </a:rPr>
              <a:t>G = [N; </a:t>
            </a:r>
            <a:r>
              <a:rPr lang="en-GB" b="1" u="sng" dirty="0" smtClean="0">
                <a:solidFill>
                  <a:srgbClr val="FF0000"/>
                </a:solidFill>
              </a:rPr>
              <a:t>q</a:t>
            </a:r>
            <a:r>
              <a:rPr lang="en-GB" dirty="0" smtClean="0">
                <a:solidFill>
                  <a:srgbClr val="FF0000"/>
                </a:solidFill>
              </a:rPr>
              <a:t>; </a:t>
            </a:r>
            <a:r>
              <a:rPr lang="en-GB" b="1" u="sng" dirty="0" smtClean="0">
                <a:solidFill>
                  <a:srgbClr val="FF0000"/>
                </a:solidFill>
              </a:rPr>
              <a:t>w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 ..., </a:t>
            </a:r>
            <a:r>
              <a:rPr lang="en-GB" b="1" u="sng" dirty="0" err="1" smtClean="0">
                <a:solidFill>
                  <a:srgbClr val="FF0000"/>
                </a:solidFill>
              </a:rPr>
              <a:t>w</a:t>
            </a:r>
            <a:r>
              <a:rPr lang="en-GB" baseline="-25000" dirty="0" err="1" smtClean="0">
                <a:solidFill>
                  <a:srgbClr val="FF0000"/>
                </a:solidFill>
              </a:rPr>
              <a:t>n</a:t>
            </a:r>
            <a:r>
              <a:rPr lang="en-GB" dirty="0" smtClean="0">
                <a:solidFill>
                  <a:srgbClr val="FF0000"/>
                </a:solidFill>
              </a:rPr>
              <a:t>]</a:t>
            </a:r>
            <a:r>
              <a:rPr lang="en-GB" dirty="0" smtClean="0"/>
              <a:t>, </a:t>
            </a:r>
            <a:br>
              <a:rPr lang="en-GB" dirty="0" smtClean="0"/>
            </a:br>
            <a:r>
              <a:rPr lang="en-GB" dirty="0" smtClean="0"/>
              <a:t>we can define </a:t>
            </a:r>
            <a:r>
              <a:rPr lang="en-GB" dirty="0" smtClean="0">
                <a:solidFill>
                  <a:srgbClr val="FF0000"/>
                </a:solidFill>
              </a:rPr>
              <a:t>G </a:t>
            </a:r>
            <a:r>
              <a:rPr lang="en-GB" baseline="30000" dirty="0" smtClean="0">
                <a:solidFill>
                  <a:srgbClr val="FF0000"/>
                </a:solidFill>
              </a:rPr>
              <a:t>j</a:t>
            </a:r>
            <a:r>
              <a:rPr lang="en-GB" dirty="0" smtClean="0">
                <a:solidFill>
                  <a:srgbClr val="FF0000"/>
                </a:solidFill>
              </a:rPr>
              <a:t> = [q </a:t>
            </a:r>
            <a:r>
              <a:rPr lang="en-GB" baseline="30000" dirty="0" smtClean="0">
                <a:solidFill>
                  <a:srgbClr val="FF0000"/>
                </a:solidFill>
              </a:rPr>
              <a:t>j </a:t>
            </a:r>
            <a:r>
              <a:rPr lang="en-GB" dirty="0" smtClean="0">
                <a:solidFill>
                  <a:srgbClr val="FF0000"/>
                </a:solidFill>
              </a:rPr>
              <a:t>;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w </a:t>
            </a:r>
            <a:r>
              <a:rPr lang="en-GB" baseline="30000" dirty="0" smtClean="0">
                <a:solidFill>
                  <a:srgbClr val="FF0000"/>
                </a:solidFill>
              </a:rPr>
              <a:t>j 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 ..., w</a:t>
            </a:r>
            <a:r>
              <a:rPr lang="en-GB" baseline="30000" dirty="0" smtClean="0">
                <a:solidFill>
                  <a:srgbClr val="FF0000"/>
                </a:solidFill>
              </a:rPr>
              <a:t> j </a:t>
            </a:r>
            <a:r>
              <a:rPr lang="en-GB" baseline="-25000" dirty="0" smtClean="0">
                <a:solidFill>
                  <a:srgbClr val="FF0000"/>
                </a:solidFill>
              </a:rPr>
              <a:t>n</a:t>
            </a:r>
            <a:r>
              <a:rPr lang="en-GB" dirty="0" smtClean="0">
                <a:solidFill>
                  <a:srgbClr val="FF0000"/>
                </a:solidFill>
              </a:rPr>
              <a:t>]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G </a:t>
            </a:r>
            <a:r>
              <a:rPr lang="en-GB" baseline="30000" dirty="0" smtClean="0">
                <a:solidFill>
                  <a:srgbClr val="FF0000"/>
                </a:solidFill>
              </a:rPr>
              <a:t>j</a:t>
            </a:r>
            <a:r>
              <a:rPr lang="en-GB" dirty="0" smtClean="0"/>
              <a:t> is a weighted voting game</a:t>
            </a:r>
          </a:p>
          <a:p>
            <a:pPr lvl="1"/>
            <a:r>
              <a:rPr lang="en-GB" dirty="0" smtClean="0"/>
              <a:t>we will refer to </a:t>
            </a:r>
            <a:r>
              <a:rPr lang="en-GB" dirty="0" smtClean="0">
                <a:solidFill>
                  <a:srgbClr val="FF0000"/>
                </a:solidFill>
              </a:rPr>
              <a:t>G </a:t>
            </a:r>
            <a:r>
              <a:rPr lang="en-GB" baseline="30000" dirty="0" smtClean="0">
                <a:solidFill>
                  <a:srgbClr val="FF0000"/>
                </a:solidFill>
              </a:rPr>
              <a:t>j  </a:t>
            </a:r>
            <a:r>
              <a:rPr lang="en-GB" dirty="0" smtClean="0"/>
              <a:t>as the </a:t>
            </a:r>
            <a:r>
              <a:rPr lang="en-GB" dirty="0" smtClean="0">
                <a:solidFill>
                  <a:srgbClr val="FF0000"/>
                </a:solidFill>
              </a:rPr>
              <a:t>j</a:t>
            </a:r>
            <a:r>
              <a:rPr lang="en-GB" dirty="0" smtClean="0"/>
              <a:t>-</a:t>
            </a:r>
            <a:r>
              <a:rPr lang="en-GB" dirty="0" err="1" smtClean="0"/>
              <a:t>th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component</a:t>
            </a:r>
            <a:r>
              <a:rPr lang="en-GB" dirty="0" smtClean="0"/>
              <a:t> of </a:t>
            </a:r>
            <a:r>
              <a:rPr lang="en-GB" dirty="0" smtClean="0">
                <a:solidFill>
                  <a:srgbClr val="FF0000"/>
                </a:solidFill>
              </a:rPr>
              <a:t>G</a:t>
            </a:r>
          </a:p>
          <a:p>
            <a:r>
              <a:rPr lang="en-GB" dirty="0" smtClean="0"/>
              <a:t>To win in </a:t>
            </a:r>
            <a:r>
              <a:rPr lang="en-GB" dirty="0" smtClean="0">
                <a:solidFill>
                  <a:srgbClr val="FF0000"/>
                </a:solidFill>
              </a:rPr>
              <a:t>G</a:t>
            </a:r>
            <a:r>
              <a:rPr lang="en-GB" dirty="0" smtClean="0"/>
              <a:t>, a coalition needs to win </a:t>
            </a:r>
            <a:br>
              <a:rPr lang="en-GB" dirty="0" smtClean="0"/>
            </a:br>
            <a:r>
              <a:rPr lang="en-GB" dirty="0" smtClean="0"/>
              <a:t>in </a:t>
            </a:r>
            <a:r>
              <a:rPr lang="en-GB" dirty="0" smtClean="0">
                <a:solidFill>
                  <a:schemeClr val="accent1"/>
                </a:solidFill>
              </a:rPr>
              <a:t>each</a:t>
            </a:r>
            <a:r>
              <a:rPr lang="en-GB" dirty="0" smtClean="0"/>
              <a:t> of the component games</a:t>
            </a:r>
          </a:p>
          <a:p>
            <a:pPr lvl="1"/>
            <a:r>
              <a:rPr lang="en-GB" dirty="0" smtClean="0"/>
              <a:t>we can write </a:t>
            </a:r>
            <a:r>
              <a:rPr lang="en-GB" dirty="0" smtClean="0">
                <a:solidFill>
                  <a:srgbClr val="FF0000"/>
                </a:solidFill>
              </a:rPr>
              <a:t>G = G</a:t>
            </a:r>
            <a:r>
              <a:rPr lang="en-GB" baseline="30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⋀ ... ⋀</a:t>
            </a:r>
            <a:r>
              <a:rPr lang="en-GB" dirty="0" smtClean="0">
                <a:solidFill>
                  <a:srgbClr val="FF0000"/>
                </a:solidFill>
              </a:rPr>
              <a:t> G</a:t>
            </a:r>
            <a:r>
              <a:rPr lang="en-GB" baseline="30000" dirty="0" smtClean="0">
                <a:solidFill>
                  <a:srgbClr val="FF0000"/>
                </a:solidFill>
              </a:rPr>
              <a:t>k</a:t>
            </a:r>
          </a:p>
          <a:p>
            <a:pPr lvl="1"/>
            <a:r>
              <a:rPr lang="en-GB" dirty="0" smtClean="0"/>
              <a:t>thus, </a:t>
            </a:r>
            <a:r>
              <a:rPr lang="en-GB" dirty="0" smtClean="0">
                <a:solidFill>
                  <a:srgbClr val="FF0000"/>
                </a:solidFill>
              </a:rPr>
              <a:t>G</a:t>
            </a:r>
            <a:r>
              <a:rPr lang="en-GB" dirty="0" smtClean="0"/>
              <a:t> is a </a:t>
            </a:r>
            <a:r>
              <a:rPr lang="en-GB" dirty="0" smtClean="0">
                <a:solidFill>
                  <a:schemeClr val="accent1"/>
                </a:solidFill>
              </a:rPr>
              <a:t>conjunction</a:t>
            </a:r>
            <a:r>
              <a:rPr lang="en-GB" dirty="0" smtClean="0"/>
              <a:t> of its component games</a:t>
            </a:r>
          </a:p>
          <a:p>
            <a:r>
              <a:rPr lang="en-GB" dirty="0" smtClean="0"/>
              <a:t>a </a:t>
            </a:r>
            <a:r>
              <a:rPr lang="en-GB" dirty="0" smtClean="0">
                <a:solidFill>
                  <a:srgbClr val="FF0000"/>
                </a:solidFill>
              </a:rPr>
              <a:t>k</a:t>
            </a:r>
            <a:r>
              <a:rPr lang="en-GB" dirty="0" smtClean="0"/>
              <a:t>-VWG models a resource allocation games with </a:t>
            </a:r>
            <a:r>
              <a:rPr lang="en-GB" dirty="0" smtClean="0">
                <a:solidFill>
                  <a:srgbClr val="FF0000"/>
                </a:solidFill>
              </a:rPr>
              <a:t>k</a:t>
            </a: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types of resources</a:t>
            </a:r>
          </a:p>
          <a:p>
            <a:pPr lvl="1"/>
            <a:r>
              <a:rPr lang="en-GB" dirty="0" smtClean="0"/>
              <a:t>each task needs </a:t>
            </a:r>
            <a:r>
              <a:rPr lang="en-GB" dirty="0" smtClean="0">
                <a:solidFill>
                  <a:srgbClr val="FF0000"/>
                </a:solidFill>
              </a:rPr>
              <a:t>q </a:t>
            </a:r>
            <a:r>
              <a:rPr lang="en-GB" baseline="30000" dirty="0" smtClean="0">
                <a:solidFill>
                  <a:srgbClr val="FF0000"/>
                </a:solidFill>
              </a:rPr>
              <a:t>j</a:t>
            </a:r>
            <a:r>
              <a:rPr lang="en-GB" dirty="0" smtClean="0"/>
              <a:t> units of resource </a:t>
            </a:r>
            <a:r>
              <a:rPr lang="en-GB" dirty="0" smtClean="0">
                <a:solidFill>
                  <a:srgbClr val="FF0000"/>
                </a:solidFill>
              </a:rPr>
              <a:t>j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72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VWVG in the Wild: EU Voting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Voting in the European Union is a 3-WVG </a:t>
            </a:r>
            <a:br>
              <a:rPr lang="en-GB" dirty="0" smtClean="0"/>
            </a:br>
            <a:r>
              <a:rPr lang="en-GB" dirty="0" smtClean="0">
                <a:solidFill>
                  <a:srgbClr val="FF0000"/>
                </a:solidFill>
              </a:rPr>
              <a:t>G = G</a:t>
            </a:r>
            <a:r>
              <a:rPr lang="en-GB" baseline="30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⋀ </a:t>
            </a:r>
            <a:r>
              <a:rPr lang="en-GB" dirty="0" smtClean="0">
                <a:solidFill>
                  <a:srgbClr val="FF0000"/>
                </a:solidFill>
              </a:rPr>
              <a:t>G</a:t>
            </a:r>
            <a:r>
              <a:rPr lang="en-GB" baseline="30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 ⋀</a:t>
            </a:r>
            <a:r>
              <a:rPr lang="en-GB" dirty="0" smtClean="0">
                <a:solidFill>
                  <a:srgbClr val="FF0000"/>
                </a:solidFill>
              </a:rPr>
              <a:t> G</a:t>
            </a:r>
            <a:r>
              <a:rPr lang="en-GB" baseline="30000" dirty="0" smtClean="0">
                <a:solidFill>
                  <a:srgbClr val="FF0000"/>
                </a:solidFill>
              </a:rPr>
              <a:t>3</a:t>
            </a:r>
            <a:r>
              <a:rPr lang="en-GB" dirty="0" smtClean="0"/>
              <a:t>, where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G</a:t>
            </a:r>
            <a:r>
              <a:rPr lang="en-GB" baseline="30000" dirty="0" smtClean="0">
                <a:solidFill>
                  <a:srgbClr val="FF0000"/>
                </a:solidFill>
              </a:rPr>
              <a:t>1  </a:t>
            </a:r>
            <a:r>
              <a:rPr lang="en-GB" dirty="0" smtClean="0"/>
              <a:t>corresponds to commissioners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G</a:t>
            </a:r>
            <a:r>
              <a:rPr lang="en-GB" baseline="30000" dirty="0" smtClean="0">
                <a:solidFill>
                  <a:srgbClr val="FF0000"/>
                </a:solidFill>
              </a:rPr>
              <a:t>2  </a:t>
            </a:r>
            <a:r>
              <a:rPr lang="en-GB" dirty="0" smtClean="0"/>
              <a:t>corresponds to countries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G</a:t>
            </a:r>
            <a:r>
              <a:rPr lang="en-GB" baseline="30000" dirty="0" smtClean="0">
                <a:solidFill>
                  <a:srgbClr val="FF0000"/>
                </a:solidFill>
              </a:rPr>
              <a:t>3  </a:t>
            </a:r>
            <a:r>
              <a:rPr lang="en-GB" dirty="0" smtClean="0"/>
              <a:t>corresponds to population</a:t>
            </a:r>
          </a:p>
          <a:p>
            <a:r>
              <a:rPr lang="en-GB" dirty="0" smtClean="0"/>
              <a:t>The players are the 27 member states: </a:t>
            </a:r>
            <a:br>
              <a:rPr lang="en-GB" dirty="0" smtClean="0"/>
            </a:br>
            <a:r>
              <a:rPr lang="en-GB" dirty="0" smtClean="0"/>
              <a:t>Germany, UK, France, Italy, Spain, Poland, Romania, The Netherlands, Greece, Czech Republic, </a:t>
            </a:r>
            <a:r>
              <a:rPr lang="en-US" dirty="0" smtClean="0"/>
              <a:t>Belgium, Hungary, Portugal, Sweden, Bulgaria, Austria, Slovak Republic, Denmark, Finland, Ireland, Lithuania, Latvia, Slovenia, Estonia, Cyprus, Luxembourg, Malta.</a:t>
            </a:r>
            <a:r>
              <a:rPr lang="en-GB" dirty="0" smtClean="0"/>
              <a:t> </a:t>
            </a:r>
            <a:endParaRPr lang="en-US" dirty="0"/>
          </a:p>
        </p:txBody>
      </p:sp>
      <p:pic>
        <p:nvPicPr>
          <p:cNvPr id="4" name="Picture 3" descr="eufla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2060848"/>
            <a:ext cx="1977390" cy="1329690"/>
          </a:xfrm>
          <a:prstGeom prst="rect">
            <a:avLst/>
          </a:prstGeom>
        </p:spPr>
      </p:pic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73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EU Voting Game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352928" cy="506916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G</a:t>
            </a:r>
            <a:r>
              <a:rPr lang="en-GB" baseline="30000" dirty="0" smtClean="0"/>
              <a:t>1</a:t>
            </a:r>
            <a:r>
              <a:rPr lang="en-GB" dirty="0" smtClean="0"/>
              <a:t> = </a:t>
            </a:r>
            <a:r>
              <a:rPr lang="en-US" sz="2800" dirty="0" smtClean="0"/>
              <a:t>[255; 29, 29, </a:t>
            </a:r>
            <a:r>
              <a:rPr lang="en-US" sz="2800" dirty="0" smtClean="0">
                <a:solidFill>
                  <a:srgbClr val="FF0000"/>
                </a:solidFill>
              </a:rPr>
              <a:t>29</a:t>
            </a:r>
            <a:r>
              <a:rPr lang="en-US" sz="2800" dirty="0" smtClean="0"/>
              <a:t>, 29, 27, 27, 14, 13, </a:t>
            </a:r>
            <a:r>
              <a:rPr lang="en-US" sz="2800" dirty="0" smtClean="0">
                <a:solidFill>
                  <a:srgbClr val="00B050"/>
                </a:solidFill>
              </a:rPr>
              <a:t>12</a:t>
            </a:r>
            <a:r>
              <a:rPr lang="en-US" sz="2800" dirty="0" smtClean="0"/>
              <a:t>, 12, 12, 12, 12, 10, 10, 10, 7, 7, 7, 7, 7, 4, 4, </a:t>
            </a:r>
            <a:r>
              <a:rPr lang="en-US" sz="2800" dirty="0" smtClean="0">
                <a:solidFill>
                  <a:schemeClr val="accent1"/>
                </a:solidFill>
              </a:rPr>
              <a:t>4</a:t>
            </a:r>
            <a:r>
              <a:rPr lang="en-US" sz="2800" dirty="0" smtClean="0"/>
              <a:t>, 4, 4, 3]</a:t>
            </a:r>
          </a:p>
          <a:p>
            <a:r>
              <a:rPr lang="en-GB" dirty="0" smtClean="0"/>
              <a:t>G</a:t>
            </a:r>
            <a:r>
              <a:rPr lang="en-GB" baseline="30000" dirty="0" smtClean="0"/>
              <a:t>2</a:t>
            </a:r>
            <a:r>
              <a:rPr lang="en-GB" dirty="0" smtClean="0"/>
              <a:t> = </a:t>
            </a:r>
            <a:r>
              <a:rPr lang="en-US" sz="2800" dirty="0" smtClean="0"/>
              <a:t>[14; 1, 1, </a:t>
            </a:r>
            <a:r>
              <a:rPr lang="en-US" sz="2800" dirty="0" smtClean="0">
                <a:solidFill>
                  <a:srgbClr val="FF0000"/>
                </a:solidFill>
              </a:rPr>
              <a:t>1</a:t>
            </a:r>
            <a:r>
              <a:rPr lang="en-US" sz="2800" dirty="0" smtClean="0"/>
              <a:t>, 1, 1, 1, 1, 1, </a:t>
            </a:r>
            <a:r>
              <a:rPr lang="en-US" sz="2800" dirty="0" smtClean="0">
                <a:solidFill>
                  <a:srgbClr val="00B050"/>
                </a:solidFill>
              </a:rPr>
              <a:t>1</a:t>
            </a:r>
            <a:r>
              <a:rPr lang="en-US" sz="2800" dirty="0" smtClean="0"/>
              <a:t>, 1, 1, 1, 1, 1, 1, 1, 1, 1, 1, 1, 1, 1, 1, </a:t>
            </a:r>
            <a:r>
              <a:rPr lang="en-US" sz="2800" dirty="0" smtClean="0">
                <a:solidFill>
                  <a:schemeClr val="accent1"/>
                </a:solidFill>
              </a:rPr>
              <a:t>1</a:t>
            </a:r>
            <a:r>
              <a:rPr lang="en-US" sz="2800" dirty="0" smtClean="0"/>
              <a:t>, 1, 1, 1]</a:t>
            </a:r>
          </a:p>
          <a:p>
            <a:r>
              <a:rPr lang="en-GB" dirty="0" smtClean="0"/>
              <a:t>G</a:t>
            </a:r>
            <a:r>
              <a:rPr lang="en-GB" baseline="30000" dirty="0" smtClean="0"/>
              <a:t>3</a:t>
            </a:r>
            <a:r>
              <a:rPr lang="en-GB" dirty="0" smtClean="0"/>
              <a:t> = </a:t>
            </a:r>
            <a:r>
              <a:rPr lang="en-US" sz="2800" dirty="0" smtClean="0"/>
              <a:t>[620; 170, 123, </a:t>
            </a:r>
            <a:r>
              <a:rPr lang="en-US" sz="2800" dirty="0" smtClean="0">
                <a:solidFill>
                  <a:srgbClr val="FF0000"/>
                </a:solidFill>
              </a:rPr>
              <a:t>122</a:t>
            </a:r>
            <a:r>
              <a:rPr lang="en-US" sz="2800" dirty="0" smtClean="0"/>
              <a:t>, 120, 82, 80, 47, 33, </a:t>
            </a:r>
            <a:r>
              <a:rPr lang="en-US" sz="2800" dirty="0" smtClean="0">
                <a:solidFill>
                  <a:srgbClr val="00B050"/>
                </a:solidFill>
              </a:rPr>
              <a:t>22</a:t>
            </a:r>
            <a:r>
              <a:rPr lang="en-US" sz="2800" dirty="0" smtClean="0"/>
              <a:t>, 21, 21, 21, 21, 18, 17, 17, 11, 11, 11, 8, 8, 5, 4, </a:t>
            </a:r>
            <a:r>
              <a:rPr lang="en-US" sz="2800" dirty="0" smtClean="0">
                <a:solidFill>
                  <a:schemeClr val="accent1"/>
                </a:solidFill>
              </a:rPr>
              <a:t>3</a:t>
            </a:r>
            <a:r>
              <a:rPr lang="en-US" sz="2800" dirty="0" smtClean="0"/>
              <a:t>, 2, 1, 1]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UK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B050"/>
                </a:solidFill>
              </a:rPr>
              <a:t>Greece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0070C0"/>
                </a:solidFill>
              </a:rPr>
              <a:t>Estonia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GB" sz="2800" dirty="0" smtClean="0"/>
              <a:t>For a proposal to pass, it needs to be supported by</a:t>
            </a:r>
          </a:p>
          <a:p>
            <a:pPr lvl="1"/>
            <a:r>
              <a:rPr lang="en-GB" sz="2400" dirty="0" smtClean="0"/>
              <a:t>74% of the commissioners</a:t>
            </a:r>
          </a:p>
          <a:p>
            <a:pPr lvl="1"/>
            <a:r>
              <a:rPr lang="en-GB" sz="2400" dirty="0" smtClean="0"/>
              <a:t>50% of the member states</a:t>
            </a:r>
          </a:p>
          <a:p>
            <a:pPr lvl="1"/>
            <a:r>
              <a:rPr lang="en-GB" sz="2400" dirty="0" smtClean="0"/>
              <a:t>62% of the EU population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74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VWVGs and Simple Games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363272" cy="5445224"/>
          </a:xfrm>
        </p:spPr>
        <p:txBody>
          <a:bodyPr>
            <a:normAutofit fontScale="85000" lnSpcReduction="20000"/>
          </a:bodyPr>
          <a:lstStyle/>
          <a:p>
            <a:r>
              <a:rPr lang="en-GB" sz="3600" dirty="0" smtClean="0"/>
              <a:t>VWVGs are </a:t>
            </a:r>
            <a:r>
              <a:rPr lang="en-GB" sz="3600" dirty="0" smtClean="0">
                <a:solidFill>
                  <a:schemeClr val="accent1"/>
                </a:solidFill>
              </a:rPr>
              <a:t>strictly more expressive</a:t>
            </a:r>
            <a:r>
              <a:rPr lang="en-GB" sz="3600" dirty="0" smtClean="0"/>
              <a:t> than WVGs</a:t>
            </a:r>
          </a:p>
          <a:p>
            <a:r>
              <a:rPr lang="en-GB" sz="3600" u="sng" dirty="0" smtClean="0"/>
              <a:t>Theorem</a:t>
            </a:r>
            <a:r>
              <a:rPr lang="en-GB" sz="3600" dirty="0" smtClean="0"/>
              <a:t>: </a:t>
            </a:r>
            <a:r>
              <a:rPr lang="en-GB" sz="3600" dirty="0" smtClean="0">
                <a:solidFill>
                  <a:schemeClr val="accent1"/>
                </a:solidFill>
              </a:rPr>
              <a:t>any</a:t>
            </a:r>
            <a:r>
              <a:rPr lang="en-GB" sz="3600" dirty="0" smtClean="0"/>
              <a:t> simple game can be represented as a </a:t>
            </a:r>
            <a:r>
              <a:rPr lang="en-GB" sz="3600" dirty="0" smtClean="0">
                <a:solidFill>
                  <a:schemeClr val="accent1"/>
                </a:solidFill>
              </a:rPr>
              <a:t>vector</a:t>
            </a:r>
            <a:r>
              <a:rPr lang="en-GB" sz="3600" dirty="0" smtClean="0"/>
              <a:t> weighted voting game</a:t>
            </a:r>
          </a:p>
          <a:p>
            <a:r>
              <a:rPr lang="en-GB" sz="3600" dirty="0" smtClean="0"/>
              <a:t>Proof: consider a simple game </a:t>
            </a:r>
            <a:r>
              <a:rPr lang="en-GB" sz="3600" dirty="0" smtClean="0">
                <a:solidFill>
                  <a:srgbClr val="FF0000"/>
                </a:solidFill>
              </a:rPr>
              <a:t>G=(N, v)</a:t>
            </a:r>
          </a:p>
          <a:p>
            <a:pPr lvl="1"/>
            <a:r>
              <a:rPr lang="en-GB" sz="3600" dirty="0" smtClean="0"/>
              <a:t>for each losing coalition </a:t>
            </a:r>
            <a:r>
              <a:rPr lang="en-GB" sz="3600" dirty="0" smtClean="0">
                <a:solidFill>
                  <a:srgbClr val="FF0000"/>
                </a:solidFill>
              </a:rPr>
              <a:t>C </a:t>
            </a:r>
            <a:r>
              <a:rPr lang="en-GB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⊆</a:t>
            </a:r>
            <a:r>
              <a:rPr lang="en-GB" sz="3600" dirty="0" smtClean="0">
                <a:solidFill>
                  <a:srgbClr val="FF0000"/>
                </a:solidFill>
              </a:rPr>
              <a:t> N</a:t>
            </a:r>
            <a:r>
              <a:rPr lang="en-GB" sz="3600" dirty="0" smtClean="0"/>
              <a:t>, we construct </a:t>
            </a:r>
            <a:br>
              <a:rPr lang="en-GB" sz="3600" dirty="0" smtClean="0"/>
            </a:br>
            <a:r>
              <a:rPr lang="en-GB" sz="3600" dirty="0" smtClean="0"/>
              <a:t>a game </a:t>
            </a:r>
            <a:r>
              <a:rPr lang="en-GB" sz="3600" dirty="0" smtClean="0">
                <a:solidFill>
                  <a:srgbClr val="FF0000"/>
                </a:solidFill>
              </a:rPr>
              <a:t>G</a:t>
            </a:r>
            <a:r>
              <a:rPr lang="en-GB" sz="3600" baseline="30000" dirty="0" smtClean="0">
                <a:solidFill>
                  <a:srgbClr val="FF0000"/>
                </a:solidFill>
              </a:rPr>
              <a:t>C</a:t>
            </a:r>
            <a:r>
              <a:rPr lang="en-GB" sz="3600" dirty="0" smtClean="0">
                <a:solidFill>
                  <a:srgbClr val="FF0000"/>
                </a:solidFill>
              </a:rPr>
              <a:t> = [</a:t>
            </a:r>
            <a:r>
              <a:rPr lang="en-GB" sz="3600" dirty="0" err="1" smtClean="0">
                <a:solidFill>
                  <a:srgbClr val="FF0000"/>
                </a:solidFill>
              </a:rPr>
              <a:t>q</a:t>
            </a:r>
            <a:r>
              <a:rPr lang="en-GB" sz="3600" baseline="30000" dirty="0" err="1" smtClean="0">
                <a:solidFill>
                  <a:srgbClr val="FF0000"/>
                </a:solidFill>
              </a:rPr>
              <a:t>C</a:t>
            </a:r>
            <a:r>
              <a:rPr lang="en-GB" sz="3600" dirty="0" smtClean="0">
                <a:solidFill>
                  <a:srgbClr val="FF0000"/>
                </a:solidFill>
              </a:rPr>
              <a:t>; w</a:t>
            </a:r>
            <a:r>
              <a:rPr lang="en-GB" sz="3600" baseline="30000" dirty="0" smtClean="0">
                <a:solidFill>
                  <a:srgbClr val="FF0000"/>
                </a:solidFill>
              </a:rPr>
              <a:t>C</a:t>
            </a:r>
            <a:r>
              <a:rPr lang="en-GB" sz="3600" baseline="-25000" dirty="0" smtClean="0">
                <a:solidFill>
                  <a:srgbClr val="FF0000"/>
                </a:solidFill>
              </a:rPr>
              <a:t>1</a:t>
            </a:r>
            <a:r>
              <a:rPr lang="en-GB" sz="3600" dirty="0" smtClean="0">
                <a:solidFill>
                  <a:srgbClr val="FF0000"/>
                </a:solidFill>
              </a:rPr>
              <a:t>, ..., </a:t>
            </a:r>
            <a:r>
              <a:rPr lang="en-GB" sz="3600" dirty="0" err="1" smtClean="0">
                <a:solidFill>
                  <a:srgbClr val="FF0000"/>
                </a:solidFill>
              </a:rPr>
              <a:t>w</a:t>
            </a:r>
            <a:r>
              <a:rPr lang="en-GB" sz="3600" baseline="30000" dirty="0" err="1" smtClean="0">
                <a:solidFill>
                  <a:srgbClr val="FF0000"/>
                </a:solidFill>
              </a:rPr>
              <a:t>C</a:t>
            </a:r>
            <a:r>
              <a:rPr lang="en-GB" sz="3600" baseline="-25000" dirty="0" err="1" smtClean="0">
                <a:solidFill>
                  <a:srgbClr val="FF0000"/>
                </a:solidFill>
              </a:rPr>
              <a:t>n</a:t>
            </a:r>
            <a:r>
              <a:rPr lang="en-GB" sz="3600" dirty="0" smtClean="0">
                <a:solidFill>
                  <a:srgbClr val="FF0000"/>
                </a:solidFill>
              </a:rPr>
              <a:t>]</a:t>
            </a:r>
            <a:r>
              <a:rPr lang="en-GB" sz="3600" dirty="0" smtClean="0"/>
              <a:t> as follows:</a:t>
            </a:r>
          </a:p>
          <a:p>
            <a:pPr lvl="1">
              <a:buNone/>
            </a:pPr>
            <a:r>
              <a:rPr lang="en-GB" sz="3600" dirty="0" smtClean="0"/>
              <a:t>     </a:t>
            </a:r>
            <a:r>
              <a:rPr lang="en-GB" sz="3600" dirty="0" err="1" smtClean="0">
                <a:solidFill>
                  <a:srgbClr val="FF0000"/>
                </a:solidFill>
              </a:rPr>
              <a:t>q</a:t>
            </a:r>
            <a:r>
              <a:rPr lang="en-GB" sz="3600" baseline="30000" dirty="0" err="1" smtClean="0">
                <a:solidFill>
                  <a:srgbClr val="FF0000"/>
                </a:solidFill>
              </a:rPr>
              <a:t>C</a:t>
            </a:r>
            <a:r>
              <a:rPr lang="en-GB" sz="3600" dirty="0" smtClean="0">
                <a:solidFill>
                  <a:srgbClr val="FF0000"/>
                </a:solidFill>
              </a:rPr>
              <a:t> = 1</a:t>
            </a:r>
            <a:r>
              <a:rPr lang="en-GB" sz="3600" dirty="0" smtClean="0"/>
              <a:t>,  </a:t>
            </a:r>
            <a:r>
              <a:rPr lang="en-GB" sz="3600" dirty="0" err="1" smtClean="0">
                <a:solidFill>
                  <a:srgbClr val="FF0000"/>
                </a:solidFill>
              </a:rPr>
              <a:t>w</a:t>
            </a:r>
            <a:r>
              <a:rPr lang="en-GB" sz="3600" baseline="30000" dirty="0" err="1" smtClean="0">
                <a:solidFill>
                  <a:srgbClr val="FF0000"/>
                </a:solidFill>
              </a:rPr>
              <a:t>C</a:t>
            </a:r>
            <a:r>
              <a:rPr lang="en-GB" sz="3600" baseline="-25000" dirty="0" err="1" smtClean="0">
                <a:solidFill>
                  <a:srgbClr val="FF0000"/>
                </a:solidFill>
              </a:rPr>
              <a:t>i</a:t>
            </a:r>
            <a:r>
              <a:rPr lang="en-GB" sz="3600" dirty="0" smtClean="0">
                <a:solidFill>
                  <a:srgbClr val="FF0000"/>
                </a:solidFill>
              </a:rPr>
              <a:t> = 1 if </a:t>
            </a:r>
            <a:r>
              <a:rPr lang="en-GB" sz="3600" dirty="0" err="1" smtClean="0">
                <a:solidFill>
                  <a:srgbClr val="FF0000"/>
                </a:solidFill>
              </a:rPr>
              <a:t>i</a:t>
            </a:r>
            <a:r>
              <a:rPr lang="en-GB" sz="3600" dirty="0" err="1" smtClean="0">
                <a:solidFill>
                  <a:srgbClr val="FF0000"/>
                </a:solidFill>
                <a:sym typeface="Symbol"/>
              </a:rPr>
              <a:t></a:t>
            </a:r>
            <a:r>
              <a:rPr lang="en-GB" sz="3600" dirty="0" err="1" smtClean="0">
                <a:solidFill>
                  <a:srgbClr val="FF0000"/>
                </a:solidFill>
              </a:rPr>
              <a:t>C</a:t>
            </a:r>
            <a:r>
              <a:rPr lang="en-GB" sz="3600" dirty="0" smtClean="0"/>
              <a:t> and </a:t>
            </a:r>
            <a:r>
              <a:rPr lang="en-GB" sz="3600" dirty="0" err="1" smtClean="0">
                <a:solidFill>
                  <a:srgbClr val="FF0000"/>
                </a:solidFill>
              </a:rPr>
              <a:t>w</a:t>
            </a:r>
            <a:r>
              <a:rPr lang="en-GB" sz="3600" baseline="30000" dirty="0" err="1" smtClean="0">
                <a:solidFill>
                  <a:srgbClr val="FF0000"/>
                </a:solidFill>
              </a:rPr>
              <a:t>C</a:t>
            </a:r>
            <a:r>
              <a:rPr lang="en-GB" sz="3600" baseline="-25000" dirty="0" err="1" smtClean="0">
                <a:solidFill>
                  <a:srgbClr val="FF0000"/>
                </a:solidFill>
              </a:rPr>
              <a:t>i</a:t>
            </a:r>
            <a:r>
              <a:rPr lang="en-GB" sz="3600" dirty="0" smtClean="0">
                <a:solidFill>
                  <a:srgbClr val="FF0000"/>
                </a:solidFill>
              </a:rPr>
              <a:t> = 0 if </a:t>
            </a:r>
            <a:r>
              <a:rPr lang="en-GB" sz="3600" dirty="0" err="1" smtClean="0">
                <a:solidFill>
                  <a:srgbClr val="FF0000"/>
                </a:solidFill>
              </a:rPr>
              <a:t>i</a:t>
            </a:r>
            <a:r>
              <a:rPr lang="en-GB" sz="3600" dirty="0" err="1" smtClean="0">
                <a:solidFill>
                  <a:srgbClr val="FF0000"/>
                </a:solidFill>
                <a:sym typeface="Symbol"/>
              </a:rPr>
              <a:t></a:t>
            </a:r>
            <a:r>
              <a:rPr lang="en-GB" sz="3600" dirty="0" err="1" smtClean="0">
                <a:solidFill>
                  <a:srgbClr val="FF0000"/>
                </a:solidFill>
              </a:rPr>
              <a:t>C</a:t>
            </a:r>
            <a:endParaRPr lang="en-GB" sz="3600" dirty="0" smtClean="0">
              <a:solidFill>
                <a:srgbClr val="FF0000"/>
              </a:solidFill>
            </a:endParaRPr>
          </a:p>
          <a:p>
            <a:pPr lvl="2"/>
            <a:r>
              <a:rPr lang="en-GB" sz="3200" dirty="0" smtClean="0">
                <a:solidFill>
                  <a:srgbClr val="FF0000"/>
                </a:solidFill>
              </a:rPr>
              <a:t>D </a:t>
            </a:r>
            <a:r>
              <a:rPr lang="en-GB" sz="3200" dirty="0" smtClean="0"/>
              <a:t>loses in </a:t>
            </a:r>
            <a:r>
              <a:rPr lang="en-GB" sz="3200" dirty="0" smtClean="0">
                <a:solidFill>
                  <a:srgbClr val="FF0000"/>
                </a:solidFill>
              </a:rPr>
              <a:t>G</a:t>
            </a:r>
            <a:r>
              <a:rPr lang="en-GB" sz="3200" baseline="30000" dirty="0" smtClean="0">
                <a:solidFill>
                  <a:srgbClr val="FF0000"/>
                </a:solidFill>
              </a:rPr>
              <a:t>C</a:t>
            </a:r>
            <a:r>
              <a:rPr lang="en-GB" sz="3200" dirty="0" smtClean="0"/>
              <a:t> iff </a:t>
            </a:r>
            <a:r>
              <a:rPr lang="en-GB" sz="3200" dirty="0" smtClean="0">
                <a:solidFill>
                  <a:srgbClr val="FF0000"/>
                </a:solidFill>
              </a:rPr>
              <a:t>D </a:t>
            </a:r>
            <a:r>
              <a:rPr lang="en-GB" sz="3200" dirty="0" smtClean="0">
                <a:solidFill>
                  <a:srgbClr val="FF0000"/>
                </a:solidFill>
                <a:latin typeface="Cambria Math"/>
                <a:ea typeface="Cambria Math"/>
              </a:rPr>
              <a:t>⊆</a:t>
            </a:r>
            <a:r>
              <a:rPr lang="en-GB" sz="3200" dirty="0" smtClean="0">
                <a:solidFill>
                  <a:srgbClr val="FF0000"/>
                </a:solidFill>
              </a:rPr>
              <a:t> C</a:t>
            </a:r>
          </a:p>
          <a:p>
            <a:pPr lvl="1"/>
            <a:r>
              <a:rPr lang="en-GB" sz="3600" dirty="0" smtClean="0"/>
              <a:t>Let </a:t>
            </a:r>
            <a:r>
              <a:rPr lang="en-GB" sz="3600" dirty="0" smtClean="0">
                <a:solidFill>
                  <a:srgbClr val="FF0000"/>
                </a:solidFill>
              </a:rPr>
              <a:t>G* = </a:t>
            </a:r>
            <a:r>
              <a:rPr lang="en-GB" sz="3600" dirty="0" smtClean="0">
                <a:solidFill>
                  <a:srgbClr val="FF0000"/>
                </a:solidFill>
                <a:latin typeface="Cambria Math"/>
                <a:ea typeface="Cambria Math"/>
              </a:rPr>
              <a:t>⋀</a:t>
            </a:r>
            <a:r>
              <a:rPr lang="en-GB" sz="3600" baseline="-25000" dirty="0" smtClean="0">
                <a:solidFill>
                  <a:srgbClr val="FF0000"/>
                </a:solidFill>
                <a:ea typeface="Cambria Math"/>
              </a:rPr>
              <a:t> v(C) = 0 </a:t>
            </a:r>
            <a:r>
              <a:rPr lang="en-GB" sz="3600" dirty="0" smtClean="0">
                <a:solidFill>
                  <a:srgbClr val="FF0000"/>
                </a:solidFill>
              </a:rPr>
              <a:t>G</a:t>
            </a:r>
            <a:r>
              <a:rPr lang="en-GB" sz="3600" baseline="30000" dirty="0" smtClean="0">
                <a:solidFill>
                  <a:srgbClr val="FF0000"/>
                </a:solidFill>
              </a:rPr>
              <a:t>C</a:t>
            </a:r>
          </a:p>
          <a:p>
            <a:pPr lvl="1"/>
            <a:r>
              <a:rPr lang="en-GB" sz="3600" dirty="0" smtClean="0"/>
              <a:t>if </a:t>
            </a:r>
            <a:r>
              <a:rPr lang="en-GB" sz="3600" dirty="0" smtClean="0">
                <a:solidFill>
                  <a:srgbClr val="FF0000"/>
                </a:solidFill>
              </a:rPr>
              <a:t>v(D) = 0</a:t>
            </a:r>
            <a:r>
              <a:rPr lang="en-GB" sz="3600" dirty="0" smtClean="0"/>
              <a:t>, </a:t>
            </a:r>
            <a:r>
              <a:rPr lang="en-GB" sz="3600" dirty="0" smtClean="0">
                <a:solidFill>
                  <a:srgbClr val="FF0000"/>
                </a:solidFill>
              </a:rPr>
              <a:t>D</a:t>
            </a:r>
            <a:r>
              <a:rPr lang="en-GB" sz="3600" dirty="0" smtClean="0"/>
              <a:t> loses in </a:t>
            </a:r>
            <a:r>
              <a:rPr lang="en-GB" sz="3600" dirty="0" smtClean="0">
                <a:solidFill>
                  <a:srgbClr val="FF0000"/>
                </a:solidFill>
              </a:rPr>
              <a:t>G</a:t>
            </a:r>
            <a:r>
              <a:rPr lang="en-GB" sz="3600" baseline="30000" dirty="0" smtClean="0">
                <a:solidFill>
                  <a:srgbClr val="FF0000"/>
                </a:solidFill>
              </a:rPr>
              <a:t>D</a:t>
            </a:r>
            <a:r>
              <a:rPr lang="en-GB" sz="3600" dirty="0" smtClean="0"/>
              <a:t> and hence in </a:t>
            </a:r>
            <a:r>
              <a:rPr lang="en-GB" sz="3600" dirty="0" smtClean="0">
                <a:solidFill>
                  <a:srgbClr val="FF0000"/>
                </a:solidFill>
              </a:rPr>
              <a:t>G*</a:t>
            </a:r>
          </a:p>
          <a:p>
            <a:pPr lvl="1"/>
            <a:r>
              <a:rPr lang="en-GB" sz="3600" dirty="0" smtClean="0"/>
              <a:t>if </a:t>
            </a:r>
            <a:r>
              <a:rPr lang="en-GB" sz="3600" dirty="0" smtClean="0">
                <a:solidFill>
                  <a:srgbClr val="FF0000"/>
                </a:solidFill>
              </a:rPr>
              <a:t>v(D) = 1</a:t>
            </a:r>
            <a:r>
              <a:rPr lang="en-GB" sz="3600" dirty="0" smtClean="0"/>
              <a:t>, by monotonicity </a:t>
            </a:r>
            <a:r>
              <a:rPr lang="en-GB" sz="3600" dirty="0" smtClean="0">
                <a:solidFill>
                  <a:srgbClr val="FF0000"/>
                </a:solidFill>
              </a:rPr>
              <a:t>D</a:t>
            </a:r>
            <a:r>
              <a:rPr lang="en-GB" sz="3600" dirty="0" smtClean="0"/>
              <a:t> wins in each component game and hence in </a:t>
            </a:r>
            <a:r>
              <a:rPr lang="en-GB" sz="3600" dirty="0" smtClean="0">
                <a:solidFill>
                  <a:srgbClr val="FF0000"/>
                </a:solidFill>
              </a:rPr>
              <a:t>G*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75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Dimensionality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25144"/>
          </a:xfrm>
        </p:spPr>
        <p:txBody>
          <a:bodyPr/>
          <a:lstStyle/>
          <a:p>
            <a:r>
              <a:rPr lang="en-GB" dirty="0" smtClean="0"/>
              <a:t>Vector weighted voting games form a </a:t>
            </a:r>
            <a:r>
              <a:rPr lang="en-GB" dirty="0" smtClean="0">
                <a:solidFill>
                  <a:schemeClr val="accent1"/>
                </a:solidFill>
              </a:rPr>
              <a:t>complete</a:t>
            </a:r>
            <a:r>
              <a:rPr lang="en-GB" dirty="0" smtClean="0"/>
              <a:t> representation language for simple games</a:t>
            </a:r>
          </a:p>
          <a:p>
            <a:r>
              <a:rPr lang="en-GB" dirty="0" smtClean="0"/>
              <a:t>However, the construction in the previous slide may use </a:t>
            </a:r>
            <a:r>
              <a:rPr lang="en-GB" dirty="0" smtClean="0">
                <a:solidFill>
                  <a:schemeClr val="accent1"/>
                </a:solidFill>
              </a:rPr>
              <a:t>exponentially many </a:t>
            </a:r>
            <a:r>
              <a:rPr lang="en-GB" dirty="0" smtClean="0"/>
              <a:t>component games</a:t>
            </a:r>
          </a:p>
          <a:p>
            <a:r>
              <a:rPr lang="en-GB" u="sng" dirty="0" smtClean="0"/>
              <a:t>Definition</a:t>
            </a:r>
            <a:r>
              <a:rPr lang="en-GB" dirty="0" smtClean="0"/>
              <a:t>: the </a:t>
            </a:r>
            <a:r>
              <a:rPr lang="en-GB" dirty="0" smtClean="0">
                <a:solidFill>
                  <a:schemeClr val="accent1"/>
                </a:solidFill>
              </a:rPr>
              <a:t>dimension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dim(G)</a:t>
            </a:r>
            <a:r>
              <a:rPr lang="en-GB" dirty="0" smtClean="0"/>
              <a:t> of a simple game </a:t>
            </a:r>
            <a:r>
              <a:rPr lang="en-GB" dirty="0" smtClean="0">
                <a:solidFill>
                  <a:srgbClr val="FF0000"/>
                </a:solidFill>
              </a:rPr>
              <a:t>G</a:t>
            </a:r>
            <a:r>
              <a:rPr lang="en-GB" dirty="0" smtClean="0"/>
              <a:t> is the minimum number of components in its VWVG representation</a:t>
            </a:r>
          </a:p>
          <a:p>
            <a:pPr lvl="1"/>
            <a:r>
              <a:rPr lang="en-GB" dirty="0" smtClean="0"/>
              <a:t>every simple game has dimension </a:t>
            </a:r>
            <a:r>
              <a:rPr lang="en-GB" dirty="0" smtClean="0">
                <a:solidFill>
                  <a:srgbClr val="FF0000"/>
                </a:solidFill>
              </a:rPr>
              <a:t>O(2</a:t>
            </a:r>
            <a:r>
              <a:rPr lang="en-GB" baseline="30000" dirty="0" smtClean="0">
                <a:solidFill>
                  <a:srgbClr val="FF0000"/>
                </a:solidFill>
              </a:rPr>
              <a:t>n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GB" dirty="0" smtClean="0"/>
              <a:t>there exist simple games of dimension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</a:rPr>
              <a:t>W</a:t>
            </a:r>
            <a:r>
              <a:rPr lang="en-GB" dirty="0" smtClean="0">
                <a:solidFill>
                  <a:srgbClr val="FF0000"/>
                </a:solidFill>
              </a:rPr>
              <a:t>(2</a:t>
            </a:r>
            <a:r>
              <a:rPr lang="en-GB" baseline="30000" dirty="0" smtClean="0">
                <a:solidFill>
                  <a:srgbClr val="FF0000"/>
                </a:solidFill>
              </a:rPr>
              <a:t>n/2-1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76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Part 1: Overview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Definitions </a:t>
            </a:r>
          </a:p>
          <a:p>
            <a:r>
              <a:rPr lang="en-US" dirty="0" smtClean="0"/>
              <a:t>Solution concepts</a:t>
            </a:r>
          </a:p>
          <a:p>
            <a:r>
              <a:rPr lang="en-GB" dirty="0" smtClean="0"/>
              <a:t>Representations and computational issues</a:t>
            </a:r>
          </a:p>
          <a:p>
            <a:pPr lvl="1"/>
            <a:r>
              <a:rPr lang="en-GB" dirty="0" smtClean="0"/>
              <a:t>oracle representation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combinatorial optimization games</a:t>
            </a:r>
          </a:p>
          <a:p>
            <a:pPr lvl="2"/>
            <a:r>
              <a:rPr lang="en-GB" sz="2800" dirty="0" smtClean="0"/>
              <a:t>weighted voting games</a:t>
            </a:r>
          </a:p>
          <a:p>
            <a:pPr lvl="1"/>
            <a:r>
              <a:rPr lang="en-GB" dirty="0" smtClean="0"/>
              <a:t>complete representation languages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77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Freeform 58"/>
          <p:cNvSpPr/>
          <p:nvPr/>
        </p:nvSpPr>
        <p:spPr>
          <a:xfrm>
            <a:off x="7092281" y="2852936"/>
            <a:ext cx="1728192" cy="1709472"/>
          </a:xfrm>
          <a:custGeom>
            <a:avLst/>
            <a:gdLst>
              <a:gd name="connsiteX0" fmla="*/ 371869 w 1832369"/>
              <a:gd name="connsiteY0" fmla="*/ 1503673 h 1709472"/>
              <a:gd name="connsiteX1" fmla="*/ 371869 w 1832369"/>
              <a:gd name="connsiteY1" fmla="*/ 1503673 h 1709472"/>
              <a:gd name="connsiteX2" fmla="*/ 282969 w 1832369"/>
              <a:gd name="connsiteY2" fmla="*/ 1402073 h 1709472"/>
              <a:gd name="connsiteX3" fmla="*/ 244869 w 1832369"/>
              <a:gd name="connsiteY3" fmla="*/ 1376673 h 1709472"/>
              <a:gd name="connsiteX4" fmla="*/ 130569 w 1832369"/>
              <a:gd name="connsiteY4" fmla="*/ 1275073 h 1709472"/>
              <a:gd name="connsiteX5" fmla="*/ 105169 w 1832369"/>
              <a:gd name="connsiteY5" fmla="*/ 1236973 h 1709472"/>
              <a:gd name="connsiteX6" fmla="*/ 92469 w 1832369"/>
              <a:gd name="connsiteY6" fmla="*/ 1198873 h 1709472"/>
              <a:gd name="connsiteX7" fmla="*/ 54369 w 1832369"/>
              <a:gd name="connsiteY7" fmla="*/ 1160773 h 1709472"/>
              <a:gd name="connsiteX8" fmla="*/ 41669 w 1832369"/>
              <a:gd name="connsiteY8" fmla="*/ 792473 h 1709472"/>
              <a:gd name="connsiteX9" fmla="*/ 67069 w 1832369"/>
              <a:gd name="connsiteY9" fmla="*/ 665473 h 1709472"/>
              <a:gd name="connsiteX10" fmla="*/ 92469 w 1832369"/>
              <a:gd name="connsiteY10" fmla="*/ 589273 h 1709472"/>
              <a:gd name="connsiteX11" fmla="*/ 130569 w 1832369"/>
              <a:gd name="connsiteY11" fmla="*/ 551173 h 1709472"/>
              <a:gd name="connsiteX12" fmla="*/ 143269 w 1832369"/>
              <a:gd name="connsiteY12" fmla="*/ 513073 h 1709472"/>
              <a:gd name="connsiteX13" fmla="*/ 168669 w 1832369"/>
              <a:gd name="connsiteY13" fmla="*/ 474973 h 1709472"/>
              <a:gd name="connsiteX14" fmla="*/ 181369 w 1832369"/>
              <a:gd name="connsiteY14" fmla="*/ 424173 h 1709472"/>
              <a:gd name="connsiteX15" fmla="*/ 244869 w 1832369"/>
              <a:gd name="connsiteY15" fmla="*/ 347973 h 1709472"/>
              <a:gd name="connsiteX16" fmla="*/ 270269 w 1832369"/>
              <a:gd name="connsiteY16" fmla="*/ 309873 h 1709472"/>
              <a:gd name="connsiteX17" fmla="*/ 359169 w 1832369"/>
              <a:gd name="connsiteY17" fmla="*/ 259073 h 1709472"/>
              <a:gd name="connsiteX18" fmla="*/ 448069 w 1832369"/>
              <a:gd name="connsiteY18" fmla="*/ 195573 h 1709472"/>
              <a:gd name="connsiteX19" fmla="*/ 486169 w 1832369"/>
              <a:gd name="connsiteY19" fmla="*/ 182873 h 1709472"/>
              <a:gd name="connsiteX20" fmla="*/ 511569 w 1832369"/>
              <a:gd name="connsiteY20" fmla="*/ 144773 h 1709472"/>
              <a:gd name="connsiteX21" fmla="*/ 575069 w 1832369"/>
              <a:gd name="connsiteY21" fmla="*/ 30473 h 1709472"/>
              <a:gd name="connsiteX22" fmla="*/ 613169 w 1832369"/>
              <a:gd name="connsiteY22" fmla="*/ 5073 h 1709472"/>
              <a:gd name="connsiteX23" fmla="*/ 1032269 w 1832369"/>
              <a:gd name="connsiteY23" fmla="*/ 17773 h 1709472"/>
              <a:gd name="connsiteX24" fmla="*/ 1108469 w 1832369"/>
              <a:gd name="connsiteY24" fmla="*/ 68573 h 1709472"/>
              <a:gd name="connsiteX25" fmla="*/ 1184669 w 1832369"/>
              <a:gd name="connsiteY25" fmla="*/ 170173 h 1709472"/>
              <a:gd name="connsiteX26" fmla="*/ 1222769 w 1832369"/>
              <a:gd name="connsiteY26" fmla="*/ 220973 h 1709472"/>
              <a:gd name="connsiteX27" fmla="*/ 1298969 w 1832369"/>
              <a:gd name="connsiteY27" fmla="*/ 271773 h 1709472"/>
              <a:gd name="connsiteX28" fmla="*/ 1324369 w 1832369"/>
              <a:gd name="connsiteY28" fmla="*/ 322573 h 1709472"/>
              <a:gd name="connsiteX29" fmla="*/ 1591069 w 1832369"/>
              <a:gd name="connsiteY29" fmla="*/ 665473 h 1709472"/>
              <a:gd name="connsiteX30" fmla="*/ 1654569 w 1832369"/>
              <a:gd name="connsiteY30" fmla="*/ 741673 h 1709472"/>
              <a:gd name="connsiteX31" fmla="*/ 1756169 w 1832369"/>
              <a:gd name="connsiteY31" fmla="*/ 932173 h 1709472"/>
              <a:gd name="connsiteX32" fmla="*/ 1806969 w 1832369"/>
              <a:gd name="connsiteY32" fmla="*/ 1008373 h 1709472"/>
              <a:gd name="connsiteX33" fmla="*/ 1832369 w 1832369"/>
              <a:gd name="connsiteY33" fmla="*/ 1046473 h 1709472"/>
              <a:gd name="connsiteX34" fmla="*/ 1806969 w 1832369"/>
              <a:gd name="connsiteY34" fmla="*/ 1198873 h 1709472"/>
              <a:gd name="connsiteX35" fmla="*/ 1794269 w 1832369"/>
              <a:gd name="connsiteY35" fmla="*/ 1236973 h 1709472"/>
              <a:gd name="connsiteX36" fmla="*/ 1781569 w 1832369"/>
              <a:gd name="connsiteY36" fmla="*/ 1300473 h 1709472"/>
              <a:gd name="connsiteX37" fmla="*/ 1768869 w 1832369"/>
              <a:gd name="connsiteY37" fmla="*/ 1338573 h 1709472"/>
              <a:gd name="connsiteX38" fmla="*/ 1756169 w 1832369"/>
              <a:gd name="connsiteY38" fmla="*/ 1389373 h 1709472"/>
              <a:gd name="connsiteX39" fmla="*/ 1730769 w 1832369"/>
              <a:gd name="connsiteY39" fmla="*/ 1440173 h 1709472"/>
              <a:gd name="connsiteX40" fmla="*/ 1692669 w 1832369"/>
              <a:gd name="connsiteY40" fmla="*/ 1516373 h 1709472"/>
              <a:gd name="connsiteX41" fmla="*/ 1591069 w 1832369"/>
              <a:gd name="connsiteY41" fmla="*/ 1541773 h 1709472"/>
              <a:gd name="connsiteX42" fmla="*/ 1527569 w 1832369"/>
              <a:gd name="connsiteY42" fmla="*/ 1567173 h 1709472"/>
              <a:gd name="connsiteX43" fmla="*/ 1476769 w 1832369"/>
              <a:gd name="connsiteY43" fmla="*/ 1579873 h 1709472"/>
              <a:gd name="connsiteX44" fmla="*/ 1400569 w 1832369"/>
              <a:gd name="connsiteY44" fmla="*/ 1605273 h 1709472"/>
              <a:gd name="connsiteX45" fmla="*/ 1324369 w 1832369"/>
              <a:gd name="connsiteY45" fmla="*/ 1630673 h 1709472"/>
              <a:gd name="connsiteX46" fmla="*/ 1286269 w 1832369"/>
              <a:gd name="connsiteY46" fmla="*/ 1643373 h 1709472"/>
              <a:gd name="connsiteX47" fmla="*/ 1210069 w 1832369"/>
              <a:gd name="connsiteY47" fmla="*/ 1656073 h 1709472"/>
              <a:gd name="connsiteX48" fmla="*/ 1146569 w 1832369"/>
              <a:gd name="connsiteY48" fmla="*/ 1668773 h 1709472"/>
              <a:gd name="connsiteX49" fmla="*/ 943369 w 1832369"/>
              <a:gd name="connsiteY49" fmla="*/ 1694173 h 1709472"/>
              <a:gd name="connsiteX50" fmla="*/ 638569 w 1832369"/>
              <a:gd name="connsiteY50" fmla="*/ 1681473 h 1709472"/>
              <a:gd name="connsiteX51" fmla="*/ 562369 w 1832369"/>
              <a:gd name="connsiteY51" fmla="*/ 1643373 h 1709472"/>
              <a:gd name="connsiteX52" fmla="*/ 448069 w 1832369"/>
              <a:gd name="connsiteY52" fmla="*/ 1592573 h 1709472"/>
              <a:gd name="connsiteX53" fmla="*/ 371869 w 1832369"/>
              <a:gd name="connsiteY53" fmla="*/ 1503673 h 1709472"/>
              <a:gd name="connsiteX0" fmla="*/ 371869 w 1832369"/>
              <a:gd name="connsiteY0" fmla="*/ 1503673 h 1709472"/>
              <a:gd name="connsiteX1" fmla="*/ 371869 w 1832369"/>
              <a:gd name="connsiteY1" fmla="*/ 1503673 h 1709472"/>
              <a:gd name="connsiteX2" fmla="*/ 282969 w 1832369"/>
              <a:gd name="connsiteY2" fmla="*/ 1402073 h 1709472"/>
              <a:gd name="connsiteX3" fmla="*/ 244869 w 1832369"/>
              <a:gd name="connsiteY3" fmla="*/ 1376673 h 1709472"/>
              <a:gd name="connsiteX4" fmla="*/ 130569 w 1832369"/>
              <a:gd name="connsiteY4" fmla="*/ 1275073 h 1709472"/>
              <a:gd name="connsiteX5" fmla="*/ 105169 w 1832369"/>
              <a:gd name="connsiteY5" fmla="*/ 1236973 h 1709472"/>
              <a:gd name="connsiteX6" fmla="*/ 92469 w 1832369"/>
              <a:gd name="connsiteY6" fmla="*/ 1198873 h 1709472"/>
              <a:gd name="connsiteX7" fmla="*/ 54369 w 1832369"/>
              <a:gd name="connsiteY7" fmla="*/ 1160773 h 1709472"/>
              <a:gd name="connsiteX8" fmla="*/ 41669 w 1832369"/>
              <a:gd name="connsiteY8" fmla="*/ 792473 h 1709472"/>
              <a:gd name="connsiteX9" fmla="*/ 67069 w 1832369"/>
              <a:gd name="connsiteY9" fmla="*/ 665473 h 1709472"/>
              <a:gd name="connsiteX10" fmla="*/ 92469 w 1832369"/>
              <a:gd name="connsiteY10" fmla="*/ 589273 h 1709472"/>
              <a:gd name="connsiteX11" fmla="*/ 130569 w 1832369"/>
              <a:gd name="connsiteY11" fmla="*/ 551173 h 1709472"/>
              <a:gd name="connsiteX12" fmla="*/ 143269 w 1832369"/>
              <a:gd name="connsiteY12" fmla="*/ 513073 h 1709472"/>
              <a:gd name="connsiteX13" fmla="*/ 168669 w 1832369"/>
              <a:gd name="connsiteY13" fmla="*/ 474973 h 1709472"/>
              <a:gd name="connsiteX14" fmla="*/ 181369 w 1832369"/>
              <a:gd name="connsiteY14" fmla="*/ 424173 h 1709472"/>
              <a:gd name="connsiteX15" fmla="*/ 244869 w 1832369"/>
              <a:gd name="connsiteY15" fmla="*/ 347973 h 1709472"/>
              <a:gd name="connsiteX16" fmla="*/ 270269 w 1832369"/>
              <a:gd name="connsiteY16" fmla="*/ 309873 h 1709472"/>
              <a:gd name="connsiteX17" fmla="*/ 359169 w 1832369"/>
              <a:gd name="connsiteY17" fmla="*/ 259073 h 1709472"/>
              <a:gd name="connsiteX18" fmla="*/ 448069 w 1832369"/>
              <a:gd name="connsiteY18" fmla="*/ 195573 h 1709472"/>
              <a:gd name="connsiteX19" fmla="*/ 486169 w 1832369"/>
              <a:gd name="connsiteY19" fmla="*/ 182873 h 1709472"/>
              <a:gd name="connsiteX20" fmla="*/ 511569 w 1832369"/>
              <a:gd name="connsiteY20" fmla="*/ 144773 h 1709472"/>
              <a:gd name="connsiteX21" fmla="*/ 575069 w 1832369"/>
              <a:gd name="connsiteY21" fmla="*/ 30473 h 1709472"/>
              <a:gd name="connsiteX22" fmla="*/ 613169 w 1832369"/>
              <a:gd name="connsiteY22" fmla="*/ 5073 h 1709472"/>
              <a:gd name="connsiteX23" fmla="*/ 1032269 w 1832369"/>
              <a:gd name="connsiteY23" fmla="*/ 17773 h 1709472"/>
              <a:gd name="connsiteX24" fmla="*/ 1108469 w 1832369"/>
              <a:gd name="connsiteY24" fmla="*/ 68573 h 1709472"/>
              <a:gd name="connsiteX25" fmla="*/ 1184669 w 1832369"/>
              <a:gd name="connsiteY25" fmla="*/ 170173 h 1709472"/>
              <a:gd name="connsiteX26" fmla="*/ 1222769 w 1832369"/>
              <a:gd name="connsiteY26" fmla="*/ 220973 h 1709472"/>
              <a:gd name="connsiteX27" fmla="*/ 1298969 w 1832369"/>
              <a:gd name="connsiteY27" fmla="*/ 271773 h 1709472"/>
              <a:gd name="connsiteX28" fmla="*/ 1324369 w 1832369"/>
              <a:gd name="connsiteY28" fmla="*/ 322573 h 1709472"/>
              <a:gd name="connsiteX29" fmla="*/ 1679671 w 1832369"/>
              <a:gd name="connsiteY29" fmla="*/ 576064 h 1709472"/>
              <a:gd name="connsiteX30" fmla="*/ 1654569 w 1832369"/>
              <a:gd name="connsiteY30" fmla="*/ 741673 h 1709472"/>
              <a:gd name="connsiteX31" fmla="*/ 1756169 w 1832369"/>
              <a:gd name="connsiteY31" fmla="*/ 932173 h 1709472"/>
              <a:gd name="connsiteX32" fmla="*/ 1806969 w 1832369"/>
              <a:gd name="connsiteY32" fmla="*/ 1008373 h 1709472"/>
              <a:gd name="connsiteX33" fmla="*/ 1832369 w 1832369"/>
              <a:gd name="connsiteY33" fmla="*/ 1046473 h 1709472"/>
              <a:gd name="connsiteX34" fmla="*/ 1806969 w 1832369"/>
              <a:gd name="connsiteY34" fmla="*/ 1198873 h 1709472"/>
              <a:gd name="connsiteX35" fmla="*/ 1794269 w 1832369"/>
              <a:gd name="connsiteY35" fmla="*/ 1236973 h 1709472"/>
              <a:gd name="connsiteX36" fmla="*/ 1781569 w 1832369"/>
              <a:gd name="connsiteY36" fmla="*/ 1300473 h 1709472"/>
              <a:gd name="connsiteX37" fmla="*/ 1768869 w 1832369"/>
              <a:gd name="connsiteY37" fmla="*/ 1338573 h 1709472"/>
              <a:gd name="connsiteX38" fmla="*/ 1756169 w 1832369"/>
              <a:gd name="connsiteY38" fmla="*/ 1389373 h 1709472"/>
              <a:gd name="connsiteX39" fmla="*/ 1730769 w 1832369"/>
              <a:gd name="connsiteY39" fmla="*/ 1440173 h 1709472"/>
              <a:gd name="connsiteX40" fmla="*/ 1692669 w 1832369"/>
              <a:gd name="connsiteY40" fmla="*/ 1516373 h 1709472"/>
              <a:gd name="connsiteX41" fmla="*/ 1591069 w 1832369"/>
              <a:gd name="connsiteY41" fmla="*/ 1541773 h 1709472"/>
              <a:gd name="connsiteX42" fmla="*/ 1527569 w 1832369"/>
              <a:gd name="connsiteY42" fmla="*/ 1567173 h 1709472"/>
              <a:gd name="connsiteX43" fmla="*/ 1476769 w 1832369"/>
              <a:gd name="connsiteY43" fmla="*/ 1579873 h 1709472"/>
              <a:gd name="connsiteX44" fmla="*/ 1400569 w 1832369"/>
              <a:gd name="connsiteY44" fmla="*/ 1605273 h 1709472"/>
              <a:gd name="connsiteX45" fmla="*/ 1324369 w 1832369"/>
              <a:gd name="connsiteY45" fmla="*/ 1630673 h 1709472"/>
              <a:gd name="connsiteX46" fmla="*/ 1286269 w 1832369"/>
              <a:gd name="connsiteY46" fmla="*/ 1643373 h 1709472"/>
              <a:gd name="connsiteX47" fmla="*/ 1210069 w 1832369"/>
              <a:gd name="connsiteY47" fmla="*/ 1656073 h 1709472"/>
              <a:gd name="connsiteX48" fmla="*/ 1146569 w 1832369"/>
              <a:gd name="connsiteY48" fmla="*/ 1668773 h 1709472"/>
              <a:gd name="connsiteX49" fmla="*/ 943369 w 1832369"/>
              <a:gd name="connsiteY49" fmla="*/ 1694173 h 1709472"/>
              <a:gd name="connsiteX50" fmla="*/ 638569 w 1832369"/>
              <a:gd name="connsiteY50" fmla="*/ 1681473 h 1709472"/>
              <a:gd name="connsiteX51" fmla="*/ 562369 w 1832369"/>
              <a:gd name="connsiteY51" fmla="*/ 1643373 h 1709472"/>
              <a:gd name="connsiteX52" fmla="*/ 448069 w 1832369"/>
              <a:gd name="connsiteY52" fmla="*/ 1592573 h 1709472"/>
              <a:gd name="connsiteX53" fmla="*/ 371869 w 1832369"/>
              <a:gd name="connsiteY53" fmla="*/ 1503673 h 1709472"/>
              <a:gd name="connsiteX0" fmla="*/ 371869 w 1832369"/>
              <a:gd name="connsiteY0" fmla="*/ 1503673 h 1709472"/>
              <a:gd name="connsiteX1" fmla="*/ 371869 w 1832369"/>
              <a:gd name="connsiteY1" fmla="*/ 1503673 h 1709472"/>
              <a:gd name="connsiteX2" fmla="*/ 282969 w 1832369"/>
              <a:gd name="connsiteY2" fmla="*/ 1402073 h 1709472"/>
              <a:gd name="connsiteX3" fmla="*/ 244869 w 1832369"/>
              <a:gd name="connsiteY3" fmla="*/ 1376673 h 1709472"/>
              <a:gd name="connsiteX4" fmla="*/ 130569 w 1832369"/>
              <a:gd name="connsiteY4" fmla="*/ 1275073 h 1709472"/>
              <a:gd name="connsiteX5" fmla="*/ 105169 w 1832369"/>
              <a:gd name="connsiteY5" fmla="*/ 1236973 h 1709472"/>
              <a:gd name="connsiteX6" fmla="*/ 92469 w 1832369"/>
              <a:gd name="connsiteY6" fmla="*/ 1198873 h 1709472"/>
              <a:gd name="connsiteX7" fmla="*/ 54369 w 1832369"/>
              <a:gd name="connsiteY7" fmla="*/ 1160773 h 1709472"/>
              <a:gd name="connsiteX8" fmla="*/ 41669 w 1832369"/>
              <a:gd name="connsiteY8" fmla="*/ 792473 h 1709472"/>
              <a:gd name="connsiteX9" fmla="*/ 67069 w 1832369"/>
              <a:gd name="connsiteY9" fmla="*/ 665473 h 1709472"/>
              <a:gd name="connsiteX10" fmla="*/ 92469 w 1832369"/>
              <a:gd name="connsiteY10" fmla="*/ 589273 h 1709472"/>
              <a:gd name="connsiteX11" fmla="*/ 130569 w 1832369"/>
              <a:gd name="connsiteY11" fmla="*/ 551173 h 1709472"/>
              <a:gd name="connsiteX12" fmla="*/ 143269 w 1832369"/>
              <a:gd name="connsiteY12" fmla="*/ 513073 h 1709472"/>
              <a:gd name="connsiteX13" fmla="*/ 168669 w 1832369"/>
              <a:gd name="connsiteY13" fmla="*/ 474973 h 1709472"/>
              <a:gd name="connsiteX14" fmla="*/ 181369 w 1832369"/>
              <a:gd name="connsiteY14" fmla="*/ 424173 h 1709472"/>
              <a:gd name="connsiteX15" fmla="*/ 244869 w 1832369"/>
              <a:gd name="connsiteY15" fmla="*/ 347973 h 1709472"/>
              <a:gd name="connsiteX16" fmla="*/ 270269 w 1832369"/>
              <a:gd name="connsiteY16" fmla="*/ 309873 h 1709472"/>
              <a:gd name="connsiteX17" fmla="*/ 359169 w 1832369"/>
              <a:gd name="connsiteY17" fmla="*/ 259073 h 1709472"/>
              <a:gd name="connsiteX18" fmla="*/ 448069 w 1832369"/>
              <a:gd name="connsiteY18" fmla="*/ 195573 h 1709472"/>
              <a:gd name="connsiteX19" fmla="*/ 486169 w 1832369"/>
              <a:gd name="connsiteY19" fmla="*/ 182873 h 1709472"/>
              <a:gd name="connsiteX20" fmla="*/ 511569 w 1832369"/>
              <a:gd name="connsiteY20" fmla="*/ 144773 h 1709472"/>
              <a:gd name="connsiteX21" fmla="*/ 575069 w 1832369"/>
              <a:gd name="connsiteY21" fmla="*/ 30473 h 1709472"/>
              <a:gd name="connsiteX22" fmla="*/ 613169 w 1832369"/>
              <a:gd name="connsiteY22" fmla="*/ 5073 h 1709472"/>
              <a:gd name="connsiteX23" fmla="*/ 1032269 w 1832369"/>
              <a:gd name="connsiteY23" fmla="*/ 17773 h 1709472"/>
              <a:gd name="connsiteX24" fmla="*/ 1108469 w 1832369"/>
              <a:gd name="connsiteY24" fmla="*/ 68573 h 1709472"/>
              <a:gd name="connsiteX25" fmla="*/ 1184669 w 1832369"/>
              <a:gd name="connsiteY25" fmla="*/ 170173 h 1709472"/>
              <a:gd name="connsiteX26" fmla="*/ 1222769 w 1832369"/>
              <a:gd name="connsiteY26" fmla="*/ 220973 h 1709472"/>
              <a:gd name="connsiteX27" fmla="*/ 1298969 w 1832369"/>
              <a:gd name="connsiteY27" fmla="*/ 271773 h 1709472"/>
              <a:gd name="connsiteX28" fmla="*/ 1374276 w 1832369"/>
              <a:gd name="connsiteY28" fmla="*/ 216024 h 1709472"/>
              <a:gd name="connsiteX29" fmla="*/ 1679671 w 1832369"/>
              <a:gd name="connsiteY29" fmla="*/ 576064 h 1709472"/>
              <a:gd name="connsiteX30" fmla="*/ 1654569 w 1832369"/>
              <a:gd name="connsiteY30" fmla="*/ 741673 h 1709472"/>
              <a:gd name="connsiteX31" fmla="*/ 1756169 w 1832369"/>
              <a:gd name="connsiteY31" fmla="*/ 932173 h 1709472"/>
              <a:gd name="connsiteX32" fmla="*/ 1806969 w 1832369"/>
              <a:gd name="connsiteY32" fmla="*/ 1008373 h 1709472"/>
              <a:gd name="connsiteX33" fmla="*/ 1832369 w 1832369"/>
              <a:gd name="connsiteY33" fmla="*/ 1046473 h 1709472"/>
              <a:gd name="connsiteX34" fmla="*/ 1806969 w 1832369"/>
              <a:gd name="connsiteY34" fmla="*/ 1198873 h 1709472"/>
              <a:gd name="connsiteX35" fmla="*/ 1794269 w 1832369"/>
              <a:gd name="connsiteY35" fmla="*/ 1236973 h 1709472"/>
              <a:gd name="connsiteX36" fmla="*/ 1781569 w 1832369"/>
              <a:gd name="connsiteY36" fmla="*/ 1300473 h 1709472"/>
              <a:gd name="connsiteX37" fmla="*/ 1768869 w 1832369"/>
              <a:gd name="connsiteY37" fmla="*/ 1338573 h 1709472"/>
              <a:gd name="connsiteX38" fmla="*/ 1756169 w 1832369"/>
              <a:gd name="connsiteY38" fmla="*/ 1389373 h 1709472"/>
              <a:gd name="connsiteX39" fmla="*/ 1730769 w 1832369"/>
              <a:gd name="connsiteY39" fmla="*/ 1440173 h 1709472"/>
              <a:gd name="connsiteX40" fmla="*/ 1692669 w 1832369"/>
              <a:gd name="connsiteY40" fmla="*/ 1516373 h 1709472"/>
              <a:gd name="connsiteX41" fmla="*/ 1591069 w 1832369"/>
              <a:gd name="connsiteY41" fmla="*/ 1541773 h 1709472"/>
              <a:gd name="connsiteX42" fmla="*/ 1527569 w 1832369"/>
              <a:gd name="connsiteY42" fmla="*/ 1567173 h 1709472"/>
              <a:gd name="connsiteX43" fmla="*/ 1476769 w 1832369"/>
              <a:gd name="connsiteY43" fmla="*/ 1579873 h 1709472"/>
              <a:gd name="connsiteX44" fmla="*/ 1400569 w 1832369"/>
              <a:gd name="connsiteY44" fmla="*/ 1605273 h 1709472"/>
              <a:gd name="connsiteX45" fmla="*/ 1324369 w 1832369"/>
              <a:gd name="connsiteY45" fmla="*/ 1630673 h 1709472"/>
              <a:gd name="connsiteX46" fmla="*/ 1286269 w 1832369"/>
              <a:gd name="connsiteY46" fmla="*/ 1643373 h 1709472"/>
              <a:gd name="connsiteX47" fmla="*/ 1210069 w 1832369"/>
              <a:gd name="connsiteY47" fmla="*/ 1656073 h 1709472"/>
              <a:gd name="connsiteX48" fmla="*/ 1146569 w 1832369"/>
              <a:gd name="connsiteY48" fmla="*/ 1668773 h 1709472"/>
              <a:gd name="connsiteX49" fmla="*/ 943369 w 1832369"/>
              <a:gd name="connsiteY49" fmla="*/ 1694173 h 1709472"/>
              <a:gd name="connsiteX50" fmla="*/ 638569 w 1832369"/>
              <a:gd name="connsiteY50" fmla="*/ 1681473 h 1709472"/>
              <a:gd name="connsiteX51" fmla="*/ 562369 w 1832369"/>
              <a:gd name="connsiteY51" fmla="*/ 1643373 h 1709472"/>
              <a:gd name="connsiteX52" fmla="*/ 448069 w 1832369"/>
              <a:gd name="connsiteY52" fmla="*/ 1592573 h 1709472"/>
              <a:gd name="connsiteX53" fmla="*/ 371869 w 1832369"/>
              <a:gd name="connsiteY53" fmla="*/ 1503673 h 1709472"/>
              <a:gd name="connsiteX0" fmla="*/ 371869 w 1832369"/>
              <a:gd name="connsiteY0" fmla="*/ 1503673 h 1709472"/>
              <a:gd name="connsiteX1" fmla="*/ 371869 w 1832369"/>
              <a:gd name="connsiteY1" fmla="*/ 1503673 h 1709472"/>
              <a:gd name="connsiteX2" fmla="*/ 282969 w 1832369"/>
              <a:gd name="connsiteY2" fmla="*/ 1402073 h 1709472"/>
              <a:gd name="connsiteX3" fmla="*/ 244869 w 1832369"/>
              <a:gd name="connsiteY3" fmla="*/ 1376673 h 1709472"/>
              <a:gd name="connsiteX4" fmla="*/ 130569 w 1832369"/>
              <a:gd name="connsiteY4" fmla="*/ 1275073 h 1709472"/>
              <a:gd name="connsiteX5" fmla="*/ 105169 w 1832369"/>
              <a:gd name="connsiteY5" fmla="*/ 1236973 h 1709472"/>
              <a:gd name="connsiteX6" fmla="*/ 92469 w 1832369"/>
              <a:gd name="connsiteY6" fmla="*/ 1198873 h 1709472"/>
              <a:gd name="connsiteX7" fmla="*/ 54369 w 1832369"/>
              <a:gd name="connsiteY7" fmla="*/ 1160773 h 1709472"/>
              <a:gd name="connsiteX8" fmla="*/ 41669 w 1832369"/>
              <a:gd name="connsiteY8" fmla="*/ 792473 h 1709472"/>
              <a:gd name="connsiteX9" fmla="*/ 67069 w 1832369"/>
              <a:gd name="connsiteY9" fmla="*/ 665473 h 1709472"/>
              <a:gd name="connsiteX10" fmla="*/ 92469 w 1832369"/>
              <a:gd name="connsiteY10" fmla="*/ 589273 h 1709472"/>
              <a:gd name="connsiteX11" fmla="*/ 130569 w 1832369"/>
              <a:gd name="connsiteY11" fmla="*/ 551173 h 1709472"/>
              <a:gd name="connsiteX12" fmla="*/ 143269 w 1832369"/>
              <a:gd name="connsiteY12" fmla="*/ 513073 h 1709472"/>
              <a:gd name="connsiteX13" fmla="*/ 168669 w 1832369"/>
              <a:gd name="connsiteY13" fmla="*/ 474973 h 1709472"/>
              <a:gd name="connsiteX14" fmla="*/ 181369 w 1832369"/>
              <a:gd name="connsiteY14" fmla="*/ 424173 h 1709472"/>
              <a:gd name="connsiteX15" fmla="*/ 244869 w 1832369"/>
              <a:gd name="connsiteY15" fmla="*/ 347973 h 1709472"/>
              <a:gd name="connsiteX16" fmla="*/ 270269 w 1832369"/>
              <a:gd name="connsiteY16" fmla="*/ 309873 h 1709472"/>
              <a:gd name="connsiteX17" fmla="*/ 359169 w 1832369"/>
              <a:gd name="connsiteY17" fmla="*/ 259073 h 1709472"/>
              <a:gd name="connsiteX18" fmla="*/ 448069 w 1832369"/>
              <a:gd name="connsiteY18" fmla="*/ 195573 h 1709472"/>
              <a:gd name="connsiteX19" fmla="*/ 486169 w 1832369"/>
              <a:gd name="connsiteY19" fmla="*/ 182873 h 1709472"/>
              <a:gd name="connsiteX20" fmla="*/ 511569 w 1832369"/>
              <a:gd name="connsiteY20" fmla="*/ 144773 h 1709472"/>
              <a:gd name="connsiteX21" fmla="*/ 575069 w 1832369"/>
              <a:gd name="connsiteY21" fmla="*/ 30473 h 1709472"/>
              <a:gd name="connsiteX22" fmla="*/ 613169 w 1832369"/>
              <a:gd name="connsiteY22" fmla="*/ 5073 h 1709472"/>
              <a:gd name="connsiteX23" fmla="*/ 1032269 w 1832369"/>
              <a:gd name="connsiteY23" fmla="*/ 17773 h 1709472"/>
              <a:gd name="connsiteX24" fmla="*/ 1108469 w 1832369"/>
              <a:gd name="connsiteY24" fmla="*/ 68573 h 1709472"/>
              <a:gd name="connsiteX25" fmla="*/ 1184669 w 1832369"/>
              <a:gd name="connsiteY25" fmla="*/ 170173 h 1709472"/>
              <a:gd name="connsiteX26" fmla="*/ 1297927 w 1832369"/>
              <a:gd name="connsiteY26" fmla="*/ 144016 h 1709472"/>
              <a:gd name="connsiteX27" fmla="*/ 1298969 w 1832369"/>
              <a:gd name="connsiteY27" fmla="*/ 271773 h 1709472"/>
              <a:gd name="connsiteX28" fmla="*/ 1374276 w 1832369"/>
              <a:gd name="connsiteY28" fmla="*/ 216024 h 1709472"/>
              <a:gd name="connsiteX29" fmla="*/ 1679671 w 1832369"/>
              <a:gd name="connsiteY29" fmla="*/ 576064 h 1709472"/>
              <a:gd name="connsiteX30" fmla="*/ 1654569 w 1832369"/>
              <a:gd name="connsiteY30" fmla="*/ 741673 h 1709472"/>
              <a:gd name="connsiteX31" fmla="*/ 1756169 w 1832369"/>
              <a:gd name="connsiteY31" fmla="*/ 932173 h 1709472"/>
              <a:gd name="connsiteX32" fmla="*/ 1806969 w 1832369"/>
              <a:gd name="connsiteY32" fmla="*/ 1008373 h 1709472"/>
              <a:gd name="connsiteX33" fmla="*/ 1832369 w 1832369"/>
              <a:gd name="connsiteY33" fmla="*/ 1046473 h 1709472"/>
              <a:gd name="connsiteX34" fmla="*/ 1806969 w 1832369"/>
              <a:gd name="connsiteY34" fmla="*/ 1198873 h 1709472"/>
              <a:gd name="connsiteX35" fmla="*/ 1794269 w 1832369"/>
              <a:gd name="connsiteY35" fmla="*/ 1236973 h 1709472"/>
              <a:gd name="connsiteX36" fmla="*/ 1781569 w 1832369"/>
              <a:gd name="connsiteY36" fmla="*/ 1300473 h 1709472"/>
              <a:gd name="connsiteX37" fmla="*/ 1768869 w 1832369"/>
              <a:gd name="connsiteY37" fmla="*/ 1338573 h 1709472"/>
              <a:gd name="connsiteX38" fmla="*/ 1756169 w 1832369"/>
              <a:gd name="connsiteY38" fmla="*/ 1389373 h 1709472"/>
              <a:gd name="connsiteX39" fmla="*/ 1730769 w 1832369"/>
              <a:gd name="connsiteY39" fmla="*/ 1440173 h 1709472"/>
              <a:gd name="connsiteX40" fmla="*/ 1692669 w 1832369"/>
              <a:gd name="connsiteY40" fmla="*/ 1516373 h 1709472"/>
              <a:gd name="connsiteX41" fmla="*/ 1591069 w 1832369"/>
              <a:gd name="connsiteY41" fmla="*/ 1541773 h 1709472"/>
              <a:gd name="connsiteX42" fmla="*/ 1527569 w 1832369"/>
              <a:gd name="connsiteY42" fmla="*/ 1567173 h 1709472"/>
              <a:gd name="connsiteX43" fmla="*/ 1476769 w 1832369"/>
              <a:gd name="connsiteY43" fmla="*/ 1579873 h 1709472"/>
              <a:gd name="connsiteX44" fmla="*/ 1400569 w 1832369"/>
              <a:gd name="connsiteY44" fmla="*/ 1605273 h 1709472"/>
              <a:gd name="connsiteX45" fmla="*/ 1324369 w 1832369"/>
              <a:gd name="connsiteY45" fmla="*/ 1630673 h 1709472"/>
              <a:gd name="connsiteX46" fmla="*/ 1286269 w 1832369"/>
              <a:gd name="connsiteY46" fmla="*/ 1643373 h 1709472"/>
              <a:gd name="connsiteX47" fmla="*/ 1210069 w 1832369"/>
              <a:gd name="connsiteY47" fmla="*/ 1656073 h 1709472"/>
              <a:gd name="connsiteX48" fmla="*/ 1146569 w 1832369"/>
              <a:gd name="connsiteY48" fmla="*/ 1668773 h 1709472"/>
              <a:gd name="connsiteX49" fmla="*/ 943369 w 1832369"/>
              <a:gd name="connsiteY49" fmla="*/ 1694173 h 1709472"/>
              <a:gd name="connsiteX50" fmla="*/ 638569 w 1832369"/>
              <a:gd name="connsiteY50" fmla="*/ 1681473 h 1709472"/>
              <a:gd name="connsiteX51" fmla="*/ 562369 w 1832369"/>
              <a:gd name="connsiteY51" fmla="*/ 1643373 h 1709472"/>
              <a:gd name="connsiteX52" fmla="*/ 448069 w 1832369"/>
              <a:gd name="connsiteY52" fmla="*/ 1592573 h 1709472"/>
              <a:gd name="connsiteX53" fmla="*/ 371869 w 1832369"/>
              <a:gd name="connsiteY53" fmla="*/ 1503673 h 1709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832369" h="1709472">
                <a:moveTo>
                  <a:pt x="371869" y="1503673"/>
                </a:moveTo>
                <a:lnTo>
                  <a:pt x="371869" y="1503673"/>
                </a:lnTo>
                <a:cubicBezTo>
                  <a:pt x="342236" y="1469806"/>
                  <a:pt x="314789" y="1433893"/>
                  <a:pt x="282969" y="1402073"/>
                </a:cubicBezTo>
                <a:cubicBezTo>
                  <a:pt x="272176" y="1391280"/>
                  <a:pt x="256277" y="1386814"/>
                  <a:pt x="244869" y="1376673"/>
                </a:cubicBezTo>
                <a:cubicBezTo>
                  <a:pt x="114380" y="1260682"/>
                  <a:pt x="217040" y="1332720"/>
                  <a:pt x="130569" y="1275073"/>
                </a:cubicBezTo>
                <a:cubicBezTo>
                  <a:pt x="122102" y="1262373"/>
                  <a:pt x="111995" y="1250625"/>
                  <a:pt x="105169" y="1236973"/>
                </a:cubicBezTo>
                <a:cubicBezTo>
                  <a:pt x="99182" y="1224999"/>
                  <a:pt x="99895" y="1210012"/>
                  <a:pt x="92469" y="1198873"/>
                </a:cubicBezTo>
                <a:cubicBezTo>
                  <a:pt x="82506" y="1183929"/>
                  <a:pt x="67069" y="1173473"/>
                  <a:pt x="54369" y="1160773"/>
                </a:cubicBezTo>
                <a:cubicBezTo>
                  <a:pt x="0" y="997665"/>
                  <a:pt x="21073" y="1091121"/>
                  <a:pt x="41669" y="792473"/>
                </a:cubicBezTo>
                <a:cubicBezTo>
                  <a:pt x="43718" y="762756"/>
                  <a:pt x="57288" y="698076"/>
                  <a:pt x="67069" y="665473"/>
                </a:cubicBezTo>
                <a:cubicBezTo>
                  <a:pt x="74762" y="639828"/>
                  <a:pt x="73537" y="608205"/>
                  <a:pt x="92469" y="589273"/>
                </a:cubicBezTo>
                <a:lnTo>
                  <a:pt x="130569" y="551173"/>
                </a:lnTo>
                <a:cubicBezTo>
                  <a:pt x="134802" y="538473"/>
                  <a:pt x="137282" y="525047"/>
                  <a:pt x="143269" y="513073"/>
                </a:cubicBezTo>
                <a:cubicBezTo>
                  <a:pt x="150095" y="499421"/>
                  <a:pt x="162656" y="489002"/>
                  <a:pt x="168669" y="474973"/>
                </a:cubicBezTo>
                <a:cubicBezTo>
                  <a:pt x="175545" y="458930"/>
                  <a:pt x="174493" y="440216"/>
                  <a:pt x="181369" y="424173"/>
                </a:cubicBezTo>
                <a:cubicBezTo>
                  <a:pt x="198062" y="385222"/>
                  <a:pt x="217944" y="380283"/>
                  <a:pt x="244869" y="347973"/>
                </a:cubicBezTo>
                <a:cubicBezTo>
                  <a:pt x="254640" y="336247"/>
                  <a:pt x="259476" y="320666"/>
                  <a:pt x="270269" y="309873"/>
                </a:cubicBezTo>
                <a:cubicBezTo>
                  <a:pt x="308712" y="271430"/>
                  <a:pt x="315577" y="273604"/>
                  <a:pt x="359169" y="259073"/>
                </a:cubicBezTo>
                <a:cubicBezTo>
                  <a:pt x="370674" y="250444"/>
                  <a:pt x="429498" y="204858"/>
                  <a:pt x="448069" y="195573"/>
                </a:cubicBezTo>
                <a:cubicBezTo>
                  <a:pt x="460043" y="189586"/>
                  <a:pt x="473469" y="187106"/>
                  <a:pt x="486169" y="182873"/>
                </a:cubicBezTo>
                <a:cubicBezTo>
                  <a:pt x="494636" y="170173"/>
                  <a:pt x="504743" y="158425"/>
                  <a:pt x="511569" y="144773"/>
                </a:cubicBezTo>
                <a:cubicBezTo>
                  <a:pt x="534729" y="98453"/>
                  <a:pt x="515004" y="70516"/>
                  <a:pt x="575069" y="30473"/>
                </a:cubicBezTo>
                <a:lnTo>
                  <a:pt x="613169" y="5073"/>
                </a:lnTo>
                <a:cubicBezTo>
                  <a:pt x="752869" y="9306"/>
                  <a:pt x="893640" y="0"/>
                  <a:pt x="1032269" y="17773"/>
                </a:cubicBezTo>
                <a:cubicBezTo>
                  <a:pt x="1062548" y="21655"/>
                  <a:pt x="1108469" y="68573"/>
                  <a:pt x="1108469" y="68573"/>
                </a:cubicBezTo>
                <a:cubicBezTo>
                  <a:pt x="1181260" y="189892"/>
                  <a:pt x="1110596" y="83755"/>
                  <a:pt x="1184669" y="170173"/>
                </a:cubicBezTo>
                <a:cubicBezTo>
                  <a:pt x="1198444" y="186244"/>
                  <a:pt x="1282107" y="129954"/>
                  <a:pt x="1297927" y="144016"/>
                </a:cubicBezTo>
                <a:cubicBezTo>
                  <a:pt x="1320743" y="164297"/>
                  <a:pt x="1298969" y="271773"/>
                  <a:pt x="1298969" y="271773"/>
                </a:cubicBezTo>
                <a:cubicBezTo>
                  <a:pt x="1307436" y="288706"/>
                  <a:pt x="1364536" y="199790"/>
                  <a:pt x="1374276" y="216024"/>
                </a:cubicBezTo>
                <a:cubicBezTo>
                  <a:pt x="1444042" y="332300"/>
                  <a:pt x="1611221" y="492057"/>
                  <a:pt x="1679671" y="576064"/>
                </a:cubicBezTo>
                <a:cubicBezTo>
                  <a:pt x="1700556" y="601696"/>
                  <a:pt x="1635351" y="714768"/>
                  <a:pt x="1654569" y="741673"/>
                </a:cubicBezTo>
                <a:cubicBezTo>
                  <a:pt x="1796019" y="939703"/>
                  <a:pt x="1648742" y="717318"/>
                  <a:pt x="1756169" y="932173"/>
                </a:cubicBezTo>
                <a:cubicBezTo>
                  <a:pt x="1769821" y="959477"/>
                  <a:pt x="1790036" y="982973"/>
                  <a:pt x="1806969" y="1008373"/>
                </a:cubicBezTo>
                <a:lnTo>
                  <a:pt x="1832369" y="1046473"/>
                </a:lnTo>
                <a:cubicBezTo>
                  <a:pt x="1825201" y="1096652"/>
                  <a:pt x="1819349" y="1149351"/>
                  <a:pt x="1806969" y="1198873"/>
                </a:cubicBezTo>
                <a:cubicBezTo>
                  <a:pt x="1803722" y="1211860"/>
                  <a:pt x="1797516" y="1223986"/>
                  <a:pt x="1794269" y="1236973"/>
                </a:cubicBezTo>
                <a:cubicBezTo>
                  <a:pt x="1789034" y="1257914"/>
                  <a:pt x="1786804" y="1279532"/>
                  <a:pt x="1781569" y="1300473"/>
                </a:cubicBezTo>
                <a:cubicBezTo>
                  <a:pt x="1778322" y="1313460"/>
                  <a:pt x="1772547" y="1325701"/>
                  <a:pt x="1768869" y="1338573"/>
                </a:cubicBezTo>
                <a:cubicBezTo>
                  <a:pt x="1764074" y="1355356"/>
                  <a:pt x="1762298" y="1373030"/>
                  <a:pt x="1756169" y="1389373"/>
                </a:cubicBezTo>
                <a:cubicBezTo>
                  <a:pt x="1749522" y="1407100"/>
                  <a:pt x="1738227" y="1422772"/>
                  <a:pt x="1730769" y="1440173"/>
                </a:cubicBezTo>
                <a:cubicBezTo>
                  <a:pt x="1718765" y="1468182"/>
                  <a:pt x="1719198" y="1495150"/>
                  <a:pt x="1692669" y="1516373"/>
                </a:cubicBezTo>
                <a:cubicBezTo>
                  <a:pt x="1679259" y="1527101"/>
                  <a:pt x="1594864" y="1540635"/>
                  <a:pt x="1591069" y="1541773"/>
                </a:cubicBezTo>
                <a:cubicBezTo>
                  <a:pt x="1569233" y="1548324"/>
                  <a:pt x="1549196" y="1559964"/>
                  <a:pt x="1527569" y="1567173"/>
                </a:cubicBezTo>
                <a:cubicBezTo>
                  <a:pt x="1511010" y="1572693"/>
                  <a:pt x="1493487" y="1574857"/>
                  <a:pt x="1476769" y="1579873"/>
                </a:cubicBezTo>
                <a:cubicBezTo>
                  <a:pt x="1451124" y="1587566"/>
                  <a:pt x="1425969" y="1596806"/>
                  <a:pt x="1400569" y="1605273"/>
                </a:cubicBezTo>
                <a:lnTo>
                  <a:pt x="1324369" y="1630673"/>
                </a:lnTo>
                <a:cubicBezTo>
                  <a:pt x="1311669" y="1634906"/>
                  <a:pt x="1299474" y="1641172"/>
                  <a:pt x="1286269" y="1643373"/>
                </a:cubicBezTo>
                <a:lnTo>
                  <a:pt x="1210069" y="1656073"/>
                </a:lnTo>
                <a:cubicBezTo>
                  <a:pt x="1188831" y="1659934"/>
                  <a:pt x="1167965" y="1665920"/>
                  <a:pt x="1146569" y="1668773"/>
                </a:cubicBezTo>
                <a:cubicBezTo>
                  <a:pt x="841324" y="1709472"/>
                  <a:pt x="1153911" y="1659083"/>
                  <a:pt x="943369" y="1694173"/>
                </a:cubicBezTo>
                <a:cubicBezTo>
                  <a:pt x="841769" y="1689940"/>
                  <a:pt x="739979" y="1688985"/>
                  <a:pt x="638569" y="1681473"/>
                </a:cubicBezTo>
                <a:cubicBezTo>
                  <a:pt x="596884" y="1678385"/>
                  <a:pt x="599185" y="1659736"/>
                  <a:pt x="562369" y="1643373"/>
                </a:cubicBezTo>
                <a:cubicBezTo>
                  <a:pt x="426349" y="1582920"/>
                  <a:pt x="534294" y="1650056"/>
                  <a:pt x="448069" y="1592573"/>
                </a:cubicBezTo>
                <a:cubicBezTo>
                  <a:pt x="390224" y="1505806"/>
                  <a:pt x="384569" y="1518490"/>
                  <a:pt x="371869" y="1503673"/>
                </a:cubicBezTo>
                <a:close/>
              </a:path>
            </a:pathLst>
          </a:custGeom>
          <a:solidFill>
            <a:srgbClr val="7030A0">
              <a:alpha val="28000"/>
            </a:srgb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Players are vertices of a weighted graph</a:t>
            </a:r>
          </a:p>
          <a:p>
            <a:r>
              <a:rPr lang="en-GB" dirty="0" smtClean="0"/>
              <a:t>Value of a coalition = </a:t>
            </a:r>
            <a:br>
              <a:rPr lang="en-GB" dirty="0" smtClean="0"/>
            </a:br>
            <a:r>
              <a:rPr lang="en-GB" dirty="0" smtClean="0"/>
              <a:t>total </a:t>
            </a:r>
            <a:r>
              <a:rPr lang="en-GB" dirty="0" smtClean="0">
                <a:solidFill>
                  <a:schemeClr val="accent1"/>
                </a:solidFill>
              </a:rPr>
              <a:t>weight of internal edges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v(T) = </a:t>
            </a:r>
            <a:r>
              <a:rPr lang="en-GB" dirty="0" err="1" smtClean="0">
                <a:solidFill>
                  <a:srgbClr val="FF0000"/>
                </a:solidFill>
              </a:rPr>
              <a:t>x+y</a:t>
            </a:r>
            <a:r>
              <a:rPr lang="en-GB" dirty="0" smtClean="0">
                <a:solidFill>
                  <a:srgbClr val="FF0000"/>
                </a:solidFill>
              </a:rPr>
              <a:t>, v(S) = </a:t>
            </a:r>
            <a:r>
              <a:rPr lang="en-GB" dirty="0" err="1" smtClean="0">
                <a:solidFill>
                  <a:srgbClr val="FF0000"/>
                </a:solidFill>
              </a:rPr>
              <a:t>x+y+z+t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Models social networks</a:t>
            </a:r>
          </a:p>
          <a:p>
            <a:pPr lvl="1"/>
            <a:r>
              <a:rPr lang="en-GB" dirty="0" smtClean="0"/>
              <a:t>Facebook, LinkedIn</a:t>
            </a:r>
          </a:p>
          <a:p>
            <a:pPr lvl="1"/>
            <a:r>
              <a:rPr lang="en-GB" dirty="0" smtClean="0"/>
              <a:t>cell phone companies with free </a:t>
            </a:r>
            <a:br>
              <a:rPr lang="en-GB" dirty="0" smtClean="0"/>
            </a:br>
            <a:r>
              <a:rPr lang="en-GB" dirty="0" smtClean="0"/>
              <a:t>in-network calls</a:t>
            </a:r>
          </a:p>
          <a:p>
            <a:r>
              <a:rPr lang="en-GB" dirty="0" smtClean="0"/>
              <a:t>If all edge weights are </a:t>
            </a:r>
            <a:r>
              <a:rPr lang="en-GB" dirty="0" smtClean="0">
                <a:solidFill>
                  <a:schemeClr val="accent1"/>
                </a:solidFill>
              </a:rPr>
              <a:t>non-negative</a:t>
            </a:r>
            <a:r>
              <a:rPr lang="en-GB" dirty="0" smtClean="0"/>
              <a:t>, </a:t>
            </a:r>
            <a:br>
              <a:rPr lang="en-GB" dirty="0" smtClean="0"/>
            </a:br>
            <a:r>
              <a:rPr lang="en-GB" dirty="0" smtClean="0"/>
              <a:t>this game is convex: </a:t>
            </a:r>
          </a:p>
          <a:p>
            <a:pPr lvl="1"/>
            <a:r>
              <a:rPr lang="en-GB" sz="3000" dirty="0" err="1" smtClean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GB" sz="3000" baseline="-25000" dirty="0" err="1" smtClean="0">
                <a:solidFill>
                  <a:srgbClr val="FF0000"/>
                </a:solidFill>
              </a:rPr>
              <a:t>v</a:t>
            </a:r>
            <a:r>
              <a:rPr lang="en-GB" sz="3000" dirty="0" smtClean="0">
                <a:solidFill>
                  <a:srgbClr val="FF0000"/>
                </a:solidFill>
              </a:rPr>
              <a:t>(S) ≥</a:t>
            </a:r>
            <a:r>
              <a:rPr lang="en-GB" sz="3000" dirty="0" smtClean="0">
                <a:solidFill>
                  <a:srgbClr val="FF0000"/>
                </a:solidFill>
                <a:latin typeface="Symbol" pitchFamily="18" charset="2"/>
              </a:rPr>
              <a:t> </a:t>
            </a:r>
            <a:r>
              <a:rPr lang="en-GB" sz="3000" dirty="0" err="1" smtClean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GB" sz="3000" baseline="-25000" dirty="0" err="1" smtClean="0">
                <a:solidFill>
                  <a:srgbClr val="FF0000"/>
                </a:solidFill>
              </a:rPr>
              <a:t>v</a:t>
            </a:r>
            <a:r>
              <a:rPr lang="en-GB" sz="3000" dirty="0" smtClean="0">
                <a:solidFill>
                  <a:srgbClr val="FF0000"/>
                </a:solidFill>
              </a:rPr>
              <a:t>(T)</a:t>
            </a:r>
          </a:p>
          <a:p>
            <a:pPr lvl="1">
              <a:buNone/>
            </a:pPr>
            <a:endParaRPr lang="en-GB" dirty="0" smtClean="0"/>
          </a:p>
        </p:txBody>
      </p:sp>
      <p:sp>
        <p:nvSpPr>
          <p:cNvPr id="64" name="Freeform 63"/>
          <p:cNvSpPr/>
          <p:nvPr/>
        </p:nvSpPr>
        <p:spPr>
          <a:xfrm>
            <a:off x="6804248" y="2636912"/>
            <a:ext cx="2191123" cy="2705170"/>
          </a:xfrm>
          <a:custGeom>
            <a:avLst/>
            <a:gdLst>
              <a:gd name="connsiteX0" fmla="*/ 1281039 w 2335139"/>
              <a:gd name="connsiteY0" fmla="*/ 2705170 h 2705170"/>
              <a:gd name="connsiteX1" fmla="*/ 1281039 w 2335139"/>
              <a:gd name="connsiteY1" fmla="*/ 2705170 h 2705170"/>
              <a:gd name="connsiteX2" fmla="*/ 1179439 w 2335139"/>
              <a:gd name="connsiteY2" fmla="*/ 2667070 h 2705170"/>
              <a:gd name="connsiteX3" fmla="*/ 1141339 w 2335139"/>
              <a:gd name="connsiteY3" fmla="*/ 2654370 h 2705170"/>
              <a:gd name="connsiteX4" fmla="*/ 938139 w 2335139"/>
              <a:gd name="connsiteY4" fmla="*/ 2641670 h 2705170"/>
              <a:gd name="connsiteX5" fmla="*/ 874639 w 2335139"/>
              <a:gd name="connsiteY5" fmla="*/ 2616270 h 2705170"/>
              <a:gd name="connsiteX6" fmla="*/ 836539 w 2335139"/>
              <a:gd name="connsiteY6" fmla="*/ 2603570 h 2705170"/>
              <a:gd name="connsiteX7" fmla="*/ 760339 w 2335139"/>
              <a:gd name="connsiteY7" fmla="*/ 2552770 h 2705170"/>
              <a:gd name="connsiteX8" fmla="*/ 646039 w 2335139"/>
              <a:gd name="connsiteY8" fmla="*/ 2489270 h 2705170"/>
              <a:gd name="connsiteX9" fmla="*/ 557139 w 2335139"/>
              <a:gd name="connsiteY9" fmla="*/ 2400370 h 2705170"/>
              <a:gd name="connsiteX10" fmla="*/ 417439 w 2335139"/>
              <a:gd name="connsiteY10" fmla="*/ 2311470 h 2705170"/>
              <a:gd name="connsiteX11" fmla="*/ 379339 w 2335139"/>
              <a:gd name="connsiteY11" fmla="*/ 2298770 h 2705170"/>
              <a:gd name="connsiteX12" fmla="*/ 303139 w 2335139"/>
              <a:gd name="connsiteY12" fmla="*/ 2235270 h 2705170"/>
              <a:gd name="connsiteX13" fmla="*/ 277739 w 2335139"/>
              <a:gd name="connsiteY13" fmla="*/ 2197170 h 2705170"/>
              <a:gd name="connsiteX14" fmla="*/ 214239 w 2335139"/>
              <a:gd name="connsiteY14" fmla="*/ 2120970 h 2705170"/>
              <a:gd name="connsiteX15" fmla="*/ 163439 w 2335139"/>
              <a:gd name="connsiteY15" fmla="*/ 2019370 h 2705170"/>
              <a:gd name="connsiteX16" fmla="*/ 138039 w 2335139"/>
              <a:gd name="connsiteY16" fmla="*/ 1981270 h 2705170"/>
              <a:gd name="connsiteX17" fmla="*/ 99939 w 2335139"/>
              <a:gd name="connsiteY17" fmla="*/ 1905070 h 2705170"/>
              <a:gd name="connsiteX18" fmla="*/ 74539 w 2335139"/>
              <a:gd name="connsiteY18" fmla="*/ 1790770 h 2705170"/>
              <a:gd name="connsiteX19" fmla="*/ 49139 w 2335139"/>
              <a:gd name="connsiteY19" fmla="*/ 1714570 h 2705170"/>
              <a:gd name="connsiteX20" fmla="*/ 36439 w 2335139"/>
              <a:gd name="connsiteY20" fmla="*/ 1663770 h 2705170"/>
              <a:gd name="connsiteX21" fmla="*/ 11039 w 2335139"/>
              <a:gd name="connsiteY21" fmla="*/ 1574870 h 2705170"/>
              <a:gd name="connsiteX22" fmla="*/ 36439 w 2335139"/>
              <a:gd name="connsiteY22" fmla="*/ 1409770 h 2705170"/>
              <a:gd name="connsiteX23" fmla="*/ 49139 w 2335139"/>
              <a:gd name="connsiteY23" fmla="*/ 1346270 h 2705170"/>
              <a:gd name="connsiteX24" fmla="*/ 163439 w 2335139"/>
              <a:gd name="connsiteY24" fmla="*/ 1130370 h 2705170"/>
              <a:gd name="connsiteX25" fmla="*/ 176139 w 2335139"/>
              <a:gd name="connsiteY25" fmla="*/ 1079570 h 2705170"/>
              <a:gd name="connsiteX26" fmla="*/ 226939 w 2335139"/>
              <a:gd name="connsiteY26" fmla="*/ 977970 h 2705170"/>
              <a:gd name="connsiteX27" fmla="*/ 265039 w 2335139"/>
              <a:gd name="connsiteY27" fmla="*/ 889070 h 2705170"/>
              <a:gd name="connsiteX28" fmla="*/ 290439 w 2335139"/>
              <a:gd name="connsiteY28" fmla="*/ 825570 h 2705170"/>
              <a:gd name="connsiteX29" fmla="*/ 303139 w 2335139"/>
              <a:gd name="connsiteY29" fmla="*/ 787470 h 2705170"/>
              <a:gd name="connsiteX30" fmla="*/ 353939 w 2335139"/>
              <a:gd name="connsiteY30" fmla="*/ 685870 h 2705170"/>
              <a:gd name="connsiteX31" fmla="*/ 366639 w 2335139"/>
              <a:gd name="connsiteY31" fmla="*/ 635070 h 2705170"/>
              <a:gd name="connsiteX32" fmla="*/ 379339 w 2335139"/>
              <a:gd name="connsiteY32" fmla="*/ 596970 h 2705170"/>
              <a:gd name="connsiteX33" fmla="*/ 392039 w 2335139"/>
              <a:gd name="connsiteY33" fmla="*/ 520770 h 2705170"/>
              <a:gd name="connsiteX34" fmla="*/ 455539 w 2335139"/>
              <a:gd name="connsiteY34" fmla="*/ 406470 h 2705170"/>
              <a:gd name="connsiteX35" fmla="*/ 569839 w 2335139"/>
              <a:gd name="connsiteY35" fmla="*/ 292170 h 2705170"/>
              <a:gd name="connsiteX36" fmla="*/ 658739 w 2335139"/>
              <a:gd name="connsiteY36" fmla="*/ 215970 h 2705170"/>
              <a:gd name="connsiteX37" fmla="*/ 722239 w 2335139"/>
              <a:gd name="connsiteY37" fmla="*/ 203270 h 2705170"/>
              <a:gd name="connsiteX38" fmla="*/ 811139 w 2335139"/>
              <a:gd name="connsiteY38" fmla="*/ 177870 h 2705170"/>
              <a:gd name="connsiteX39" fmla="*/ 900039 w 2335139"/>
              <a:gd name="connsiteY39" fmla="*/ 114370 h 2705170"/>
              <a:gd name="connsiteX40" fmla="*/ 976239 w 2335139"/>
              <a:gd name="connsiteY40" fmla="*/ 88970 h 2705170"/>
              <a:gd name="connsiteX41" fmla="*/ 1065139 w 2335139"/>
              <a:gd name="connsiteY41" fmla="*/ 63570 h 2705170"/>
              <a:gd name="connsiteX42" fmla="*/ 1166739 w 2335139"/>
              <a:gd name="connsiteY42" fmla="*/ 50870 h 2705170"/>
              <a:gd name="connsiteX43" fmla="*/ 1484239 w 2335139"/>
              <a:gd name="connsiteY43" fmla="*/ 38170 h 2705170"/>
              <a:gd name="connsiteX44" fmla="*/ 1522339 w 2335139"/>
              <a:gd name="connsiteY44" fmla="*/ 50870 h 2705170"/>
              <a:gd name="connsiteX45" fmla="*/ 1636639 w 2335139"/>
              <a:gd name="connsiteY45" fmla="*/ 76270 h 2705170"/>
              <a:gd name="connsiteX46" fmla="*/ 1725539 w 2335139"/>
              <a:gd name="connsiteY46" fmla="*/ 165170 h 2705170"/>
              <a:gd name="connsiteX47" fmla="*/ 1763639 w 2335139"/>
              <a:gd name="connsiteY47" fmla="*/ 203270 h 2705170"/>
              <a:gd name="connsiteX48" fmla="*/ 1890639 w 2335139"/>
              <a:gd name="connsiteY48" fmla="*/ 304870 h 2705170"/>
              <a:gd name="connsiteX49" fmla="*/ 1954139 w 2335139"/>
              <a:gd name="connsiteY49" fmla="*/ 381070 h 2705170"/>
              <a:gd name="connsiteX50" fmla="*/ 1979539 w 2335139"/>
              <a:gd name="connsiteY50" fmla="*/ 431870 h 2705170"/>
              <a:gd name="connsiteX51" fmla="*/ 2017639 w 2335139"/>
              <a:gd name="connsiteY51" fmla="*/ 482670 h 2705170"/>
              <a:gd name="connsiteX52" fmla="*/ 2093839 w 2335139"/>
              <a:gd name="connsiteY52" fmla="*/ 609670 h 2705170"/>
              <a:gd name="connsiteX53" fmla="*/ 2119239 w 2335139"/>
              <a:gd name="connsiteY53" fmla="*/ 660470 h 2705170"/>
              <a:gd name="connsiteX54" fmla="*/ 2182739 w 2335139"/>
              <a:gd name="connsiteY54" fmla="*/ 749370 h 2705170"/>
              <a:gd name="connsiteX55" fmla="*/ 2208139 w 2335139"/>
              <a:gd name="connsiteY55" fmla="*/ 800170 h 2705170"/>
              <a:gd name="connsiteX56" fmla="*/ 2246239 w 2335139"/>
              <a:gd name="connsiteY56" fmla="*/ 838270 h 2705170"/>
              <a:gd name="connsiteX57" fmla="*/ 2309739 w 2335139"/>
              <a:gd name="connsiteY57" fmla="*/ 965270 h 2705170"/>
              <a:gd name="connsiteX58" fmla="*/ 2335139 w 2335139"/>
              <a:gd name="connsiteY58" fmla="*/ 1003370 h 2705170"/>
              <a:gd name="connsiteX59" fmla="*/ 2309739 w 2335139"/>
              <a:gd name="connsiteY59" fmla="*/ 1079570 h 2705170"/>
              <a:gd name="connsiteX60" fmla="*/ 2271639 w 2335139"/>
              <a:gd name="connsiteY60" fmla="*/ 1181170 h 2705170"/>
              <a:gd name="connsiteX61" fmla="*/ 2258939 w 2335139"/>
              <a:gd name="connsiteY61" fmla="*/ 1955870 h 2705170"/>
              <a:gd name="connsiteX62" fmla="*/ 2246239 w 2335139"/>
              <a:gd name="connsiteY62" fmla="*/ 1993970 h 2705170"/>
              <a:gd name="connsiteX63" fmla="*/ 2220839 w 2335139"/>
              <a:gd name="connsiteY63" fmla="*/ 2120970 h 2705170"/>
              <a:gd name="connsiteX64" fmla="*/ 2208139 w 2335139"/>
              <a:gd name="connsiteY64" fmla="*/ 2159070 h 2705170"/>
              <a:gd name="connsiteX65" fmla="*/ 2144639 w 2335139"/>
              <a:gd name="connsiteY65" fmla="*/ 2184470 h 2705170"/>
              <a:gd name="connsiteX66" fmla="*/ 2081139 w 2335139"/>
              <a:gd name="connsiteY66" fmla="*/ 2247970 h 2705170"/>
              <a:gd name="connsiteX67" fmla="*/ 2017639 w 2335139"/>
              <a:gd name="connsiteY67" fmla="*/ 2336870 h 2705170"/>
              <a:gd name="connsiteX68" fmla="*/ 1979539 w 2335139"/>
              <a:gd name="connsiteY68" fmla="*/ 2362270 h 2705170"/>
              <a:gd name="connsiteX69" fmla="*/ 1877939 w 2335139"/>
              <a:gd name="connsiteY69" fmla="*/ 2451170 h 2705170"/>
              <a:gd name="connsiteX70" fmla="*/ 1839839 w 2335139"/>
              <a:gd name="connsiteY70" fmla="*/ 2476570 h 2705170"/>
              <a:gd name="connsiteX71" fmla="*/ 1789039 w 2335139"/>
              <a:gd name="connsiteY71" fmla="*/ 2514670 h 2705170"/>
              <a:gd name="connsiteX72" fmla="*/ 1712839 w 2335139"/>
              <a:gd name="connsiteY72" fmla="*/ 2540070 h 2705170"/>
              <a:gd name="connsiteX73" fmla="*/ 1598539 w 2335139"/>
              <a:gd name="connsiteY73" fmla="*/ 2628970 h 2705170"/>
              <a:gd name="connsiteX74" fmla="*/ 1560439 w 2335139"/>
              <a:gd name="connsiteY74" fmla="*/ 2641670 h 2705170"/>
              <a:gd name="connsiteX75" fmla="*/ 1535039 w 2335139"/>
              <a:gd name="connsiteY75" fmla="*/ 2679770 h 2705170"/>
              <a:gd name="connsiteX76" fmla="*/ 1281039 w 2335139"/>
              <a:gd name="connsiteY76" fmla="*/ 2705170 h 2705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2335139" h="2705170">
                <a:moveTo>
                  <a:pt x="1281039" y="2705170"/>
                </a:moveTo>
                <a:lnTo>
                  <a:pt x="1281039" y="2705170"/>
                </a:lnTo>
                <a:lnTo>
                  <a:pt x="1179439" y="2667070"/>
                </a:lnTo>
                <a:cubicBezTo>
                  <a:pt x="1166858" y="2662495"/>
                  <a:pt x="1154652" y="2655771"/>
                  <a:pt x="1141339" y="2654370"/>
                </a:cubicBezTo>
                <a:cubicBezTo>
                  <a:pt x="1073846" y="2647266"/>
                  <a:pt x="1005872" y="2645903"/>
                  <a:pt x="938139" y="2641670"/>
                </a:cubicBezTo>
                <a:cubicBezTo>
                  <a:pt x="916972" y="2633203"/>
                  <a:pt x="895985" y="2624275"/>
                  <a:pt x="874639" y="2616270"/>
                </a:cubicBezTo>
                <a:cubicBezTo>
                  <a:pt x="862104" y="2611570"/>
                  <a:pt x="848241" y="2610071"/>
                  <a:pt x="836539" y="2603570"/>
                </a:cubicBezTo>
                <a:cubicBezTo>
                  <a:pt x="809854" y="2588745"/>
                  <a:pt x="789299" y="2562423"/>
                  <a:pt x="760339" y="2552770"/>
                </a:cubicBezTo>
                <a:cubicBezTo>
                  <a:pt x="712429" y="2536800"/>
                  <a:pt x="689708" y="2532939"/>
                  <a:pt x="646039" y="2489270"/>
                </a:cubicBezTo>
                <a:cubicBezTo>
                  <a:pt x="616406" y="2459637"/>
                  <a:pt x="592008" y="2423616"/>
                  <a:pt x="557139" y="2400370"/>
                </a:cubicBezTo>
                <a:cubicBezTo>
                  <a:pt x="549122" y="2395026"/>
                  <a:pt x="435374" y="2317448"/>
                  <a:pt x="417439" y="2311470"/>
                </a:cubicBezTo>
                <a:cubicBezTo>
                  <a:pt x="404739" y="2307237"/>
                  <a:pt x="391313" y="2304757"/>
                  <a:pt x="379339" y="2298770"/>
                </a:cubicBezTo>
                <a:cubicBezTo>
                  <a:pt x="350796" y="2284499"/>
                  <a:pt x="323201" y="2259345"/>
                  <a:pt x="303139" y="2235270"/>
                </a:cubicBezTo>
                <a:cubicBezTo>
                  <a:pt x="293368" y="2223544"/>
                  <a:pt x="287510" y="2208896"/>
                  <a:pt x="277739" y="2197170"/>
                </a:cubicBezTo>
                <a:cubicBezTo>
                  <a:pt x="235307" y="2146251"/>
                  <a:pt x="244111" y="2175736"/>
                  <a:pt x="214239" y="2120970"/>
                </a:cubicBezTo>
                <a:cubicBezTo>
                  <a:pt x="196108" y="2087729"/>
                  <a:pt x="184442" y="2050875"/>
                  <a:pt x="163439" y="2019370"/>
                </a:cubicBezTo>
                <a:cubicBezTo>
                  <a:pt x="154972" y="2006670"/>
                  <a:pt x="144865" y="1994922"/>
                  <a:pt x="138039" y="1981270"/>
                </a:cubicBezTo>
                <a:cubicBezTo>
                  <a:pt x="85459" y="1876110"/>
                  <a:pt x="172732" y="2014259"/>
                  <a:pt x="99939" y="1905070"/>
                </a:cubicBezTo>
                <a:cubicBezTo>
                  <a:pt x="92688" y="1868816"/>
                  <a:pt x="85300" y="1826641"/>
                  <a:pt x="74539" y="1790770"/>
                </a:cubicBezTo>
                <a:cubicBezTo>
                  <a:pt x="66846" y="1765125"/>
                  <a:pt x="55633" y="1740545"/>
                  <a:pt x="49139" y="1714570"/>
                </a:cubicBezTo>
                <a:cubicBezTo>
                  <a:pt x="44906" y="1697637"/>
                  <a:pt x="41234" y="1680553"/>
                  <a:pt x="36439" y="1663770"/>
                </a:cubicBezTo>
                <a:cubicBezTo>
                  <a:pt x="0" y="1536233"/>
                  <a:pt x="50741" y="1733679"/>
                  <a:pt x="11039" y="1574870"/>
                </a:cubicBezTo>
                <a:cubicBezTo>
                  <a:pt x="38924" y="1296020"/>
                  <a:pt x="5926" y="1531821"/>
                  <a:pt x="36439" y="1409770"/>
                </a:cubicBezTo>
                <a:cubicBezTo>
                  <a:pt x="41674" y="1388829"/>
                  <a:pt x="40920" y="1366230"/>
                  <a:pt x="49139" y="1346270"/>
                </a:cubicBezTo>
                <a:cubicBezTo>
                  <a:pt x="87306" y="1253578"/>
                  <a:pt x="117445" y="1207027"/>
                  <a:pt x="163439" y="1130370"/>
                </a:cubicBezTo>
                <a:cubicBezTo>
                  <a:pt x="167672" y="1113437"/>
                  <a:pt x="169426" y="1095682"/>
                  <a:pt x="176139" y="1079570"/>
                </a:cubicBezTo>
                <a:cubicBezTo>
                  <a:pt x="190702" y="1044619"/>
                  <a:pt x="217756" y="1014704"/>
                  <a:pt x="226939" y="977970"/>
                </a:cubicBezTo>
                <a:cubicBezTo>
                  <a:pt x="253370" y="872244"/>
                  <a:pt x="221186" y="976775"/>
                  <a:pt x="265039" y="889070"/>
                </a:cubicBezTo>
                <a:cubicBezTo>
                  <a:pt x="275234" y="868680"/>
                  <a:pt x="282434" y="846916"/>
                  <a:pt x="290439" y="825570"/>
                </a:cubicBezTo>
                <a:cubicBezTo>
                  <a:pt x="295139" y="813035"/>
                  <a:pt x="297152" y="799444"/>
                  <a:pt x="303139" y="787470"/>
                </a:cubicBezTo>
                <a:cubicBezTo>
                  <a:pt x="349807" y="694135"/>
                  <a:pt x="309993" y="817709"/>
                  <a:pt x="353939" y="685870"/>
                </a:cubicBezTo>
                <a:cubicBezTo>
                  <a:pt x="359459" y="669311"/>
                  <a:pt x="361844" y="651853"/>
                  <a:pt x="366639" y="635070"/>
                </a:cubicBezTo>
                <a:cubicBezTo>
                  <a:pt x="370317" y="622198"/>
                  <a:pt x="376435" y="610038"/>
                  <a:pt x="379339" y="596970"/>
                </a:cubicBezTo>
                <a:cubicBezTo>
                  <a:pt x="384925" y="571833"/>
                  <a:pt x="383896" y="545199"/>
                  <a:pt x="392039" y="520770"/>
                </a:cubicBezTo>
                <a:cubicBezTo>
                  <a:pt x="397026" y="505810"/>
                  <a:pt x="435853" y="427945"/>
                  <a:pt x="455539" y="406470"/>
                </a:cubicBezTo>
                <a:cubicBezTo>
                  <a:pt x="491948" y="366751"/>
                  <a:pt x="531739" y="330270"/>
                  <a:pt x="569839" y="292170"/>
                </a:cubicBezTo>
                <a:cubicBezTo>
                  <a:pt x="592493" y="269516"/>
                  <a:pt x="629413" y="229004"/>
                  <a:pt x="658739" y="215970"/>
                </a:cubicBezTo>
                <a:cubicBezTo>
                  <a:pt x="678464" y="207203"/>
                  <a:pt x="701298" y="208505"/>
                  <a:pt x="722239" y="203270"/>
                </a:cubicBezTo>
                <a:cubicBezTo>
                  <a:pt x="752138" y="195795"/>
                  <a:pt x="782175" y="188402"/>
                  <a:pt x="811139" y="177870"/>
                </a:cubicBezTo>
                <a:cubicBezTo>
                  <a:pt x="956177" y="125129"/>
                  <a:pt x="774390" y="184175"/>
                  <a:pt x="900039" y="114370"/>
                </a:cubicBezTo>
                <a:cubicBezTo>
                  <a:pt x="923444" y="101367"/>
                  <a:pt x="950839" y="97437"/>
                  <a:pt x="976239" y="88970"/>
                </a:cubicBezTo>
                <a:cubicBezTo>
                  <a:pt x="1006436" y="78904"/>
                  <a:pt x="1033245" y="68886"/>
                  <a:pt x="1065139" y="63570"/>
                </a:cubicBezTo>
                <a:cubicBezTo>
                  <a:pt x="1098805" y="57959"/>
                  <a:pt x="1132872" y="55103"/>
                  <a:pt x="1166739" y="50870"/>
                </a:cubicBezTo>
                <a:cubicBezTo>
                  <a:pt x="1319350" y="0"/>
                  <a:pt x="1216202" y="24063"/>
                  <a:pt x="1484239" y="38170"/>
                </a:cubicBezTo>
                <a:cubicBezTo>
                  <a:pt x="1496939" y="42403"/>
                  <a:pt x="1509467" y="47192"/>
                  <a:pt x="1522339" y="50870"/>
                </a:cubicBezTo>
                <a:cubicBezTo>
                  <a:pt x="1564188" y="62827"/>
                  <a:pt x="1592991" y="67540"/>
                  <a:pt x="1636639" y="76270"/>
                </a:cubicBezTo>
                <a:cubicBezTo>
                  <a:pt x="1694865" y="163609"/>
                  <a:pt x="1658479" y="142817"/>
                  <a:pt x="1725539" y="165170"/>
                </a:cubicBezTo>
                <a:cubicBezTo>
                  <a:pt x="1738239" y="177870"/>
                  <a:pt x="1749462" y="192243"/>
                  <a:pt x="1763639" y="203270"/>
                </a:cubicBezTo>
                <a:cubicBezTo>
                  <a:pt x="1861048" y="279033"/>
                  <a:pt x="1817246" y="223322"/>
                  <a:pt x="1890639" y="304870"/>
                </a:cubicBezTo>
                <a:cubicBezTo>
                  <a:pt x="1912757" y="329446"/>
                  <a:pt x="1935178" y="353983"/>
                  <a:pt x="1954139" y="381070"/>
                </a:cubicBezTo>
                <a:cubicBezTo>
                  <a:pt x="1964996" y="396580"/>
                  <a:pt x="1969505" y="415816"/>
                  <a:pt x="1979539" y="431870"/>
                </a:cubicBezTo>
                <a:cubicBezTo>
                  <a:pt x="1990757" y="449819"/>
                  <a:pt x="2004939" y="465737"/>
                  <a:pt x="2017639" y="482670"/>
                </a:cubicBezTo>
                <a:cubicBezTo>
                  <a:pt x="2041862" y="579563"/>
                  <a:pt x="2012527" y="493510"/>
                  <a:pt x="2093839" y="609670"/>
                </a:cubicBezTo>
                <a:cubicBezTo>
                  <a:pt x="2104696" y="625180"/>
                  <a:pt x="2109075" y="644498"/>
                  <a:pt x="2119239" y="660470"/>
                </a:cubicBezTo>
                <a:cubicBezTo>
                  <a:pt x="2138790" y="691193"/>
                  <a:pt x="2163188" y="718647"/>
                  <a:pt x="2182739" y="749370"/>
                </a:cubicBezTo>
                <a:cubicBezTo>
                  <a:pt x="2192903" y="765342"/>
                  <a:pt x="2197135" y="784764"/>
                  <a:pt x="2208139" y="800170"/>
                </a:cubicBezTo>
                <a:cubicBezTo>
                  <a:pt x="2218578" y="814785"/>
                  <a:pt x="2236826" y="822974"/>
                  <a:pt x="2246239" y="838270"/>
                </a:cubicBezTo>
                <a:cubicBezTo>
                  <a:pt x="2271045" y="878579"/>
                  <a:pt x="2283485" y="925889"/>
                  <a:pt x="2309739" y="965270"/>
                </a:cubicBezTo>
                <a:lnTo>
                  <a:pt x="2335139" y="1003370"/>
                </a:lnTo>
                <a:cubicBezTo>
                  <a:pt x="2326672" y="1028770"/>
                  <a:pt x="2319683" y="1054711"/>
                  <a:pt x="2309739" y="1079570"/>
                </a:cubicBezTo>
                <a:cubicBezTo>
                  <a:pt x="2279367" y="1155499"/>
                  <a:pt x="2291548" y="1121443"/>
                  <a:pt x="2271639" y="1181170"/>
                </a:cubicBezTo>
                <a:cubicBezTo>
                  <a:pt x="2267406" y="1439403"/>
                  <a:pt x="2267006" y="1697728"/>
                  <a:pt x="2258939" y="1955870"/>
                </a:cubicBezTo>
                <a:cubicBezTo>
                  <a:pt x="2258521" y="1969250"/>
                  <a:pt x="2249249" y="1980926"/>
                  <a:pt x="2246239" y="1993970"/>
                </a:cubicBezTo>
                <a:cubicBezTo>
                  <a:pt x="2236531" y="2036036"/>
                  <a:pt x="2230547" y="2078904"/>
                  <a:pt x="2220839" y="2120970"/>
                </a:cubicBezTo>
                <a:cubicBezTo>
                  <a:pt x="2217829" y="2134014"/>
                  <a:pt x="2218423" y="2150500"/>
                  <a:pt x="2208139" y="2159070"/>
                </a:cubicBezTo>
                <a:cubicBezTo>
                  <a:pt x="2190626" y="2173664"/>
                  <a:pt x="2165806" y="2176003"/>
                  <a:pt x="2144639" y="2184470"/>
                </a:cubicBezTo>
                <a:cubicBezTo>
                  <a:pt x="2123472" y="2205637"/>
                  <a:pt x="2100851" y="2225442"/>
                  <a:pt x="2081139" y="2247970"/>
                </a:cubicBezTo>
                <a:cubicBezTo>
                  <a:pt x="2030661" y="2305659"/>
                  <a:pt x="2083392" y="2271117"/>
                  <a:pt x="2017639" y="2336870"/>
                </a:cubicBezTo>
                <a:cubicBezTo>
                  <a:pt x="2006846" y="2347663"/>
                  <a:pt x="1991750" y="2353112"/>
                  <a:pt x="1979539" y="2362270"/>
                </a:cubicBezTo>
                <a:cubicBezTo>
                  <a:pt x="1775670" y="2515172"/>
                  <a:pt x="2018920" y="2333685"/>
                  <a:pt x="1877939" y="2451170"/>
                </a:cubicBezTo>
                <a:cubicBezTo>
                  <a:pt x="1866213" y="2460941"/>
                  <a:pt x="1852259" y="2467698"/>
                  <a:pt x="1839839" y="2476570"/>
                </a:cubicBezTo>
                <a:cubicBezTo>
                  <a:pt x="1822615" y="2488873"/>
                  <a:pt x="1807971" y="2505204"/>
                  <a:pt x="1789039" y="2514670"/>
                </a:cubicBezTo>
                <a:cubicBezTo>
                  <a:pt x="1765092" y="2526644"/>
                  <a:pt x="1712839" y="2540070"/>
                  <a:pt x="1712839" y="2540070"/>
                </a:cubicBezTo>
                <a:cubicBezTo>
                  <a:pt x="1679965" y="2572944"/>
                  <a:pt x="1644111" y="2613779"/>
                  <a:pt x="1598539" y="2628970"/>
                </a:cubicBezTo>
                <a:lnTo>
                  <a:pt x="1560439" y="2641670"/>
                </a:lnTo>
                <a:cubicBezTo>
                  <a:pt x="1551972" y="2654370"/>
                  <a:pt x="1549628" y="2675281"/>
                  <a:pt x="1535039" y="2679770"/>
                </a:cubicBezTo>
                <a:cubicBezTo>
                  <a:pt x="1483799" y="2695536"/>
                  <a:pt x="1353599" y="2692470"/>
                  <a:pt x="1281039" y="2705170"/>
                </a:cubicBezTo>
                <a:close/>
              </a:path>
            </a:pathLst>
          </a:custGeom>
          <a:solidFill>
            <a:srgbClr val="7030A0">
              <a:alpha val="1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Induced Subgraph Games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 rot="16200000" flipH="1">
            <a:off x="7776356" y="3320988"/>
            <a:ext cx="1008112" cy="648072"/>
          </a:xfrm>
          <a:prstGeom prst="line">
            <a:avLst/>
          </a:prstGeom>
          <a:ln w="381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7308304" y="2996952"/>
            <a:ext cx="1418456" cy="2138536"/>
            <a:chOff x="7380312" y="2780928"/>
            <a:chExt cx="1418456" cy="2138536"/>
          </a:xfrm>
        </p:grpSpPr>
        <p:cxnSp>
          <p:nvCxnSpPr>
            <p:cNvPr id="35" name="Straight Connector 34"/>
            <p:cNvCxnSpPr/>
            <p:nvPr/>
          </p:nvCxnSpPr>
          <p:spPr>
            <a:xfrm rot="5400000" flipH="1" flipV="1">
              <a:off x="7884368" y="4005064"/>
              <a:ext cx="936104" cy="648072"/>
            </a:xfrm>
            <a:prstGeom prst="line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5400000">
              <a:off x="7308304" y="2996952"/>
              <a:ext cx="864096" cy="576064"/>
            </a:xfrm>
            <a:prstGeom prst="line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7200292" y="3969060"/>
              <a:ext cx="1080120" cy="576064"/>
            </a:xfrm>
            <a:prstGeom prst="line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Oval 51"/>
            <p:cNvSpPr/>
            <p:nvPr/>
          </p:nvSpPr>
          <p:spPr>
            <a:xfrm>
              <a:off x="7956376" y="2780928"/>
              <a:ext cx="194320" cy="1943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7380312" y="3645024"/>
              <a:ext cx="194320" cy="1943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8604448" y="3789040"/>
              <a:ext cx="194320" cy="1943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7956376" y="4725144"/>
              <a:ext cx="194320" cy="1943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6372200" y="3068960"/>
            <a:ext cx="1584176" cy="1900665"/>
            <a:chOff x="6372200" y="3068960"/>
            <a:chExt cx="1584176" cy="1900665"/>
          </a:xfrm>
        </p:grpSpPr>
        <p:cxnSp>
          <p:nvCxnSpPr>
            <p:cNvPr id="66" name="Straight Connector 65"/>
            <p:cNvCxnSpPr/>
            <p:nvPr/>
          </p:nvCxnSpPr>
          <p:spPr>
            <a:xfrm flipV="1">
              <a:off x="6444208" y="3068960"/>
              <a:ext cx="1512168" cy="792088"/>
            </a:xfrm>
            <a:prstGeom prst="line">
              <a:avLst/>
            </a:prstGeom>
            <a:ln w="38100">
              <a:solidFill>
                <a:schemeClr val="accent5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>
              <a:endCxn id="55" idx="1"/>
            </p:cNvCxnSpPr>
            <p:nvPr/>
          </p:nvCxnSpPr>
          <p:spPr>
            <a:xfrm>
              <a:off x="6444208" y="3861048"/>
              <a:ext cx="1468618" cy="1108577"/>
            </a:xfrm>
            <a:prstGeom prst="line">
              <a:avLst/>
            </a:prstGeom>
            <a:ln w="38100">
              <a:solidFill>
                <a:schemeClr val="accent5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6444208" y="3861048"/>
              <a:ext cx="936104" cy="72008"/>
            </a:xfrm>
            <a:prstGeom prst="line">
              <a:avLst/>
            </a:prstGeom>
            <a:ln w="38100">
              <a:solidFill>
                <a:schemeClr val="accent5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6372200" y="3212976"/>
              <a:ext cx="2664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 smtClean="0">
                  <a:solidFill>
                    <a:schemeClr val="accent1"/>
                  </a:solidFill>
                </a:rPr>
                <a:t>v</a:t>
              </a:r>
              <a:endParaRPr lang="en-US" sz="2800" dirty="0" smtClean="0">
                <a:solidFill>
                  <a:schemeClr val="accent1"/>
                </a:solidFill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372200" y="3789040"/>
              <a:ext cx="194320" cy="1943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8172400" y="3140968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T</a:t>
            </a:r>
            <a:endParaRPr lang="en-US" sz="2800" dirty="0" smtClean="0"/>
          </a:p>
        </p:txBody>
      </p:sp>
      <p:sp>
        <p:nvSpPr>
          <p:cNvPr id="73" name="TextBox 72"/>
          <p:cNvSpPr txBox="1"/>
          <p:nvPr/>
        </p:nvSpPr>
        <p:spPr>
          <a:xfrm>
            <a:off x="8388424" y="4509120"/>
            <a:ext cx="349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S</a:t>
            </a:r>
            <a:endParaRPr lang="en-US" sz="2800" dirty="0" smtClean="0"/>
          </a:p>
        </p:txBody>
      </p:sp>
      <p:sp>
        <p:nvSpPr>
          <p:cNvPr id="74" name="TextBox 73"/>
          <p:cNvSpPr txBox="1"/>
          <p:nvPr/>
        </p:nvSpPr>
        <p:spPr>
          <a:xfrm>
            <a:off x="7596336" y="3429000"/>
            <a:ext cx="340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x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028384" y="3573016"/>
            <a:ext cx="3465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y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668344" y="4149080"/>
            <a:ext cx="325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z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028384" y="4149080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t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2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78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8229600" cy="5301208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If all edge weights are </a:t>
            </a:r>
            <a:r>
              <a:rPr lang="en-GB" dirty="0" smtClean="0">
                <a:solidFill>
                  <a:schemeClr val="accent1"/>
                </a:solidFill>
              </a:rPr>
              <a:t>non-negative</a:t>
            </a:r>
            <a:r>
              <a:rPr lang="en-GB" dirty="0" smtClean="0"/>
              <a:t>, </a:t>
            </a:r>
            <a:br>
              <a:rPr lang="en-GB" dirty="0" smtClean="0"/>
            </a:br>
            <a:r>
              <a:rPr lang="en-GB" dirty="0" smtClean="0"/>
              <a:t>the core is non-empty</a:t>
            </a:r>
          </a:p>
          <a:p>
            <a:pPr lvl="1"/>
            <a:r>
              <a:rPr lang="en-GB" dirty="0" smtClean="0"/>
              <a:t>also, we can check in </a:t>
            </a:r>
            <a:r>
              <a:rPr lang="en-GB" dirty="0" smtClean="0">
                <a:solidFill>
                  <a:schemeClr val="accent1"/>
                </a:solidFill>
              </a:rPr>
              <a:t>poly-time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if a given outcome is in the core</a:t>
            </a:r>
          </a:p>
          <a:p>
            <a:r>
              <a:rPr lang="en-GB" dirty="0" smtClean="0"/>
              <a:t>In general, determining emptiness </a:t>
            </a:r>
            <a:br>
              <a:rPr lang="en-GB" dirty="0" smtClean="0"/>
            </a:br>
            <a:r>
              <a:rPr lang="en-GB" dirty="0" smtClean="0"/>
              <a:t>of the core is </a:t>
            </a:r>
            <a:r>
              <a:rPr lang="en-GB" dirty="0" smtClean="0">
                <a:solidFill>
                  <a:schemeClr val="accent1"/>
                </a:solidFill>
              </a:rPr>
              <a:t>NP</a:t>
            </a:r>
            <a:r>
              <a:rPr lang="en-GB" dirty="0" smtClean="0"/>
              <a:t>-complete</a:t>
            </a:r>
          </a:p>
          <a:p>
            <a:r>
              <a:rPr lang="en-GB" dirty="0" smtClean="0"/>
              <a:t>Shapley value is </a:t>
            </a:r>
            <a:r>
              <a:rPr lang="en-GB" dirty="0" smtClean="0">
                <a:solidFill>
                  <a:schemeClr val="accent1"/>
                </a:solidFill>
              </a:rPr>
              <a:t>easy</a:t>
            </a:r>
            <a:r>
              <a:rPr lang="en-GB" dirty="0" smtClean="0"/>
              <a:t> to compute:</a:t>
            </a:r>
          </a:p>
          <a:p>
            <a:pPr lvl="1"/>
            <a:r>
              <a:rPr lang="en-GB" dirty="0" smtClean="0"/>
              <a:t>let </a:t>
            </a:r>
            <a:r>
              <a:rPr lang="en-GB" dirty="0" smtClean="0">
                <a:solidFill>
                  <a:srgbClr val="FF0000"/>
                </a:solidFill>
              </a:rPr>
              <a:t>E = {e</a:t>
            </a:r>
            <a:r>
              <a:rPr lang="en-GB" baseline="30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 ..., </a:t>
            </a:r>
            <a:r>
              <a:rPr lang="en-GB" dirty="0" err="1" smtClean="0">
                <a:solidFill>
                  <a:srgbClr val="FF0000"/>
                </a:solidFill>
              </a:rPr>
              <a:t>e</a:t>
            </a:r>
            <a:r>
              <a:rPr lang="en-GB" baseline="30000" dirty="0" err="1" smtClean="0">
                <a:solidFill>
                  <a:srgbClr val="FF0000"/>
                </a:solidFill>
              </a:rPr>
              <a:t>k</a:t>
            </a:r>
            <a:r>
              <a:rPr lang="en-GB" dirty="0" smtClean="0">
                <a:solidFill>
                  <a:srgbClr val="FF0000"/>
                </a:solidFill>
              </a:rPr>
              <a:t>} </a:t>
            </a:r>
            <a:r>
              <a:rPr lang="en-GB" dirty="0" smtClean="0"/>
              <a:t>be the list of edges of the graph</a:t>
            </a:r>
          </a:p>
          <a:p>
            <a:pPr lvl="1"/>
            <a:r>
              <a:rPr lang="en-GB" dirty="0" smtClean="0"/>
              <a:t>let </a:t>
            </a:r>
            <a:r>
              <a:rPr lang="en-GB" dirty="0" err="1" smtClean="0">
                <a:solidFill>
                  <a:srgbClr val="FF0000"/>
                </a:solidFill>
              </a:rPr>
              <a:t>G</a:t>
            </a:r>
            <a:r>
              <a:rPr lang="en-GB" baseline="30000" dirty="0" err="1" smtClean="0">
                <a:solidFill>
                  <a:srgbClr val="FF0000"/>
                </a:solidFill>
              </a:rPr>
              <a:t>j</a:t>
            </a:r>
            <a:r>
              <a:rPr lang="en-GB" dirty="0" smtClean="0"/>
              <a:t> be the induced subgraph game </a:t>
            </a:r>
            <a:br>
              <a:rPr lang="en-GB" dirty="0" smtClean="0"/>
            </a:br>
            <a:r>
              <a:rPr lang="en-GB" dirty="0" smtClean="0"/>
              <a:t>on the graph that contains edge </a:t>
            </a:r>
            <a:r>
              <a:rPr lang="en-GB" dirty="0" err="1" smtClean="0">
                <a:solidFill>
                  <a:srgbClr val="FF0000"/>
                </a:solidFill>
              </a:rPr>
              <a:t>e</a:t>
            </a:r>
            <a:r>
              <a:rPr lang="en-GB" baseline="30000" dirty="0" err="1" smtClean="0">
                <a:solidFill>
                  <a:srgbClr val="FF0000"/>
                </a:solidFill>
              </a:rPr>
              <a:t>j</a:t>
            </a:r>
            <a:r>
              <a:rPr lang="en-GB" dirty="0" smtClean="0"/>
              <a:t> only</a:t>
            </a:r>
          </a:p>
          <a:p>
            <a:pPr lvl="1"/>
            <a:r>
              <a:rPr lang="en-GB" dirty="0" smtClean="0"/>
              <a:t>we have </a:t>
            </a:r>
            <a:r>
              <a:rPr lang="en-GB" dirty="0" smtClean="0">
                <a:solidFill>
                  <a:srgbClr val="FF0000"/>
                </a:solidFill>
              </a:rPr>
              <a:t>G = G</a:t>
            </a:r>
            <a:r>
              <a:rPr lang="en-GB" baseline="30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 + ... +G</a:t>
            </a:r>
            <a:r>
              <a:rPr lang="en-GB" baseline="30000" dirty="0" smtClean="0">
                <a:solidFill>
                  <a:srgbClr val="FF0000"/>
                </a:solidFill>
              </a:rPr>
              <a:t>k</a:t>
            </a:r>
          </a:p>
          <a:p>
            <a:pPr lvl="1"/>
            <a:r>
              <a:rPr lang="en-GB" dirty="0" err="1" smtClean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dirty="0" err="1" smtClean="0">
                <a:solidFill>
                  <a:srgbClr val="FF0000"/>
                </a:solidFill>
              </a:rPr>
              <a:t>G</a:t>
            </a:r>
            <a:r>
              <a:rPr lang="en-GB" baseline="30000" dirty="0" err="1" smtClean="0">
                <a:solidFill>
                  <a:srgbClr val="FF0000"/>
                </a:solidFill>
              </a:rPr>
              <a:t>j</a:t>
            </a:r>
            <a:r>
              <a:rPr lang="en-GB" dirty="0" smtClean="0">
                <a:solidFill>
                  <a:srgbClr val="FF0000"/>
                </a:solidFill>
              </a:rPr>
              <a:t>) = w(</a:t>
            </a:r>
            <a:r>
              <a:rPr lang="en-GB" dirty="0" err="1" smtClean="0">
                <a:solidFill>
                  <a:srgbClr val="FF0000"/>
                </a:solidFill>
              </a:rPr>
              <a:t>e</a:t>
            </a:r>
            <a:r>
              <a:rPr lang="en-GB" baseline="30000" dirty="0" err="1" smtClean="0">
                <a:solidFill>
                  <a:srgbClr val="FF0000"/>
                </a:solidFill>
              </a:rPr>
              <a:t>j</a:t>
            </a:r>
            <a:r>
              <a:rPr lang="en-GB" dirty="0" smtClean="0">
                <a:solidFill>
                  <a:srgbClr val="FF0000"/>
                </a:solidFill>
              </a:rPr>
              <a:t>)/2</a:t>
            </a:r>
            <a:r>
              <a:rPr lang="en-GB" dirty="0" smtClean="0"/>
              <a:t> if </a:t>
            </a:r>
            <a:r>
              <a:rPr lang="en-GB" dirty="0" err="1" smtClean="0">
                <a:solidFill>
                  <a:srgbClr val="FF0000"/>
                </a:solidFill>
              </a:rPr>
              <a:t>e</a:t>
            </a:r>
            <a:r>
              <a:rPr lang="en-GB" baseline="30000" dirty="0" err="1" smtClean="0">
                <a:solidFill>
                  <a:srgbClr val="FF0000"/>
                </a:solidFill>
              </a:rPr>
              <a:t>j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is adjacent to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FF0000"/>
                </a:solidFill>
              </a:rPr>
              <a:t>0</a:t>
            </a:r>
            <a:r>
              <a:rPr lang="en-GB" dirty="0" smtClean="0"/>
              <a:t> otherwise</a:t>
            </a:r>
          </a:p>
          <a:p>
            <a:pPr lvl="1"/>
            <a:r>
              <a:rPr lang="en-GB" dirty="0" err="1" smtClean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(G)</a:t>
            </a:r>
            <a:r>
              <a:rPr lang="en-GB" dirty="0" smtClean="0"/>
              <a:t> = (weight of edges adjacent to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)/</a:t>
            </a:r>
            <a:r>
              <a:rPr lang="en-GB" dirty="0" smtClean="0">
                <a:solidFill>
                  <a:srgbClr val="FF0000"/>
                </a:solidFill>
              </a:rPr>
              <a:t>2</a:t>
            </a:r>
          </a:p>
          <a:p>
            <a:pPr lvl="1"/>
            <a:endParaRPr lang="en-GB" dirty="0" smtClean="0"/>
          </a:p>
          <a:p>
            <a:pPr lvl="1">
              <a:buNone/>
            </a:pPr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000" b="1" dirty="0" smtClean="0">
                <a:solidFill>
                  <a:srgbClr val="C00000"/>
                </a:solidFill>
                <a:latin typeface="Lucida Fax" pitchFamily="18" charset="0"/>
              </a:rPr>
              <a:t>Induced Subgraph Games: Complexity</a:t>
            </a:r>
            <a:br>
              <a:rPr lang="en-GB" sz="3000" b="1" dirty="0" smtClean="0">
                <a:solidFill>
                  <a:srgbClr val="C00000"/>
                </a:solidFill>
                <a:latin typeface="Lucida Fax" pitchFamily="18" charset="0"/>
              </a:rPr>
            </a:br>
            <a:r>
              <a:rPr lang="en-GB" sz="3000" dirty="0" smtClean="0">
                <a:solidFill>
                  <a:srgbClr val="C00000"/>
                </a:solidFill>
                <a:latin typeface="Lucida Fax" pitchFamily="18" charset="0"/>
              </a:rPr>
              <a:t>[Deng, Papadimitriou’94]</a:t>
            </a:r>
            <a:endParaRPr lang="en-US" sz="3000" dirty="0">
              <a:solidFill>
                <a:srgbClr val="C00000"/>
              </a:solidFill>
              <a:latin typeface="Lucida Fax" pitchFamily="18" charset="0"/>
            </a:endParaRPr>
          </a:p>
        </p:txBody>
      </p:sp>
      <p:grpSp>
        <p:nvGrpSpPr>
          <p:cNvPr id="95" name="Group 94"/>
          <p:cNvGrpSpPr/>
          <p:nvPr/>
        </p:nvGrpSpPr>
        <p:grpSpPr>
          <a:xfrm>
            <a:off x="6300192" y="2996952"/>
            <a:ext cx="1130770" cy="1058416"/>
            <a:chOff x="6156176" y="2132856"/>
            <a:chExt cx="1130770" cy="1058416"/>
          </a:xfrm>
        </p:grpSpPr>
        <p:grpSp>
          <p:nvGrpSpPr>
            <p:cNvPr id="41" name="Group 40"/>
            <p:cNvGrpSpPr/>
            <p:nvPr/>
          </p:nvGrpSpPr>
          <p:grpSpPr>
            <a:xfrm>
              <a:off x="6156176" y="2420888"/>
              <a:ext cx="986408" cy="770384"/>
              <a:chOff x="7524328" y="1412776"/>
              <a:chExt cx="986408" cy="770384"/>
            </a:xfrm>
          </p:grpSpPr>
          <p:cxnSp>
            <p:nvCxnSpPr>
              <p:cNvPr id="30" name="Straight Connector 29"/>
              <p:cNvCxnSpPr/>
              <p:nvPr/>
            </p:nvCxnSpPr>
            <p:spPr>
              <a:xfrm rot="5400000" flipH="1" flipV="1">
                <a:off x="7524328" y="1556792"/>
                <a:ext cx="576064" cy="432048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7596336" y="2060848"/>
                <a:ext cx="864096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rot="16200000" flipH="1">
                <a:off x="7956376" y="1556792"/>
                <a:ext cx="576064" cy="432048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Oval 36"/>
              <p:cNvSpPr/>
              <p:nvPr/>
            </p:nvSpPr>
            <p:spPr>
              <a:xfrm>
                <a:off x="7524328" y="1988840"/>
                <a:ext cx="194320" cy="194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7956376" y="1412776"/>
                <a:ext cx="194320" cy="194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8316416" y="1988840"/>
                <a:ext cx="194320" cy="194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1" name="TextBox 90"/>
            <p:cNvSpPr txBox="1"/>
            <p:nvPr/>
          </p:nvSpPr>
          <p:spPr>
            <a:xfrm>
              <a:off x="6876256" y="2132856"/>
              <a:ext cx="41069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G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7812360" y="1196752"/>
            <a:ext cx="1252598" cy="914400"/>
            <a:chOff x="7812360" y="1196752"/>
            <a:chExt cx="1252598" cy="914400"/>
          </a:xfrm>
        </p:grpSpPr>
        <p:grpSp>
          <p:nvGrpSpPr>
            <p:cNvPr id="81" name="Group 80"/>
            <p:cNvGrpSpPr/>
            <p:nvPr/>
          </p:nvGrpSpPr>
          <p:grpSpPr>
            <a:xfrm>
              <a:off x="7812360" y="1340768"/>
              <a:ext cx="986408" cy="770384"/>
              <a:chOff x="7812360" y="1556792"/>
              <a:chExt cx="986408" cy="770384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 rot="5400000" flipH="1" flipV="1">
                <a:off x="7812360" y="1700808"/>
                <a:ext cx="576064" cy="432048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Oval 45"/>
              <p:cNvSpPr/>
              <p:nvPr/>
            </p:nvSpPr>
            <p:spPr>
              <a:xfrm>
                <a:off x="7812360" y="2132856"/>
                <a:ext cx="194320" cy="194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8244408" y="1556792"/>
                <a:ext cx="194320" cy="194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8604448" y="2132856"/>
                <a:ext cx="194320" cy="194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2" name="TextBox 91"/>
            <p:cNvSpPr txBox="1"/>
            <p:nvPr/>
          </p:nvSpPr>
          <p:spPr>
            <a:xfrm>
              <a:off x="8532440" y="1196752"/>
              <a:ext cx="53251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G</a:t>
              </a:r>
              <a:r>
                <a:rPr lang="en-GB" sz="2800" baseline="30000" dirty="0" smtClean="0">
                  <a:solidFill>
                    <a:srgbClr val="FF0000"/>
                  </a:solidFill>
                </a:rPr>
                <a:t>1</a:t>
              </a:r>
              <a:endParaRPr lang="en-US" sz="2800" baseline="30000" dirty="0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7963410" y="3212976"/>
            <a:ext cx="1180590" cy="842392"/>
            <a:chOff x="7812360" y="2348880"/>
            <a:chExt cx="1180590" cy="842392"/>
          </a:xfrm>
        </p:grpSpPr>
        <p:grpSp>
          <p:nvGrpSpPr>
            <p:cNvPr id="82" name="Group 81"/>
            <p:cNvGrpSpPr/>
            <p:nvPr/>
          </p:nvGrpSpPr>
          <p:grpSpPr>
            <a:xfrm>
              <a:off x="7812360" y="2420888"/>
              <a:ext cx="986408" cy="770384"/>
              <a:chOff x="7812360" y="2420888"/>
              <a:chExt cx="986408" cy="770384"/>
            </a:xfrm>
          </p:grpSpPr>
          <p:cxnSp>
            <p:nvCxnSpPr>
              <p:cNvPr id="60" name="Straight Connector 59"/>
              <p:cNvCxnSpPr/>
              <p:nvPr/>
            </p:nvCxnSpPr>
            <p:spPr>
              <a:xfrm rot="16200000" flipH="1">
                <a:off x="8244408" y="2564904"/>
                <a:ext cx="576064" cy="432048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Oval 60"/>
              <p:cNvSpPr/>
              <p:nvPr/>
            </p:nvSpPr>
            <p:spPr>
              <a:xfrm>
                <a:off x="7812360" y="2996952"/>
                <a:ext cx="194320" cy="194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8244408" y="2420888"/>
                <a:ext cx="194320" cy="194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8604448" y="2996952"/>
                <a:ext cx="194320" cy="194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3" name="TextBox 92"/>
            <p:cNvSpPr txBox="1"/>
            <p:nvPr/>
          </p:nvSpPr>
          <p:spPr>
            <a:xfrm>
              <a:off x="8460432" y="2348880"/>
              <a:ext cx="53251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G</a:t>
              </a:r>
              <a:r>
                <a:rPr lang="en-GB" sz="2800" baseline="30000" dirty="0" smtClean="0">
                  <a:solidFill>
                    <a:srgbClr val="FF0000"/>
                  </a:solidFill>
                </a:rPr>
                <a:t>2</a:t>
              </a:r>
              <a:endParaRPr lang="en-US" sz="2800" baseline="30000" dirty="0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7963410" y="4941168"/>
            <a:ext cx="1180590" cy="914400"/>
            <a:chOff x="7812360" y="3501008"/>
            <a:chExt cx="1180590" cy="914400"/>
          </a:xfrm>
        </p:grpSpPr>
        <p:grpSp>
          <p:nvGrpSpPr>
            <p:cNvPr id="98" name="Group 97"/>
            <p:cNvGrpSpPr/>
            <p:nvPr/>
          </p:nvGrpSpPr>
          <p:grpSpPr>
            <a:xfrm>
              <a:off x="7812360" y="3645024"/>
              <a:ext cx="986408" cy="770384"/>
              <a:chOff x="7812360" y="3645024"/>
              <a:chExt cx="986408" cy="770384"/>
            </a:xfrm>
          </p:grpSpPr>
          <p:cxnSp>
            <p:nvCxnSpPr>
              <p:cNvPr id="69" name="Straight Connector 68"/>
              <p:cNvCxnSpPr/>
              <p:nvPr/>
            </p:nvCxnSpPr>
            <p:spPr>
              <a:xfrm>
                <a:off x="7884368" y="4293096"/>
                <a:ext cx="864096" cy="0"/>
              </a:xfrm>
              <a:prstGeom prst="line">
                <a:avLst/>
              </a:prstGeom>
              <a:ln w="38100">
                <a:solidFill>
                  <a:srgbClr val="FF000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Oval 77"/>
              <p:cNvSpPr/>
              <p:nvPr/>
            </p:nvSpPr>
            <p:spPr>
              <a:xfrm>
                <a:off x="7812360" y="4221088"/>
                <a:ext cx="194320" cy="194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8244408" y="3645024"/>
                <a:ext cx="194320" cy="194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8604448" y="4221088"/>
                <a:ext cx="194320" cy="19432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4" name="TextBox 93"/>
            <p:cNvSpPr txBox="1"/>
            <p:nvPr/>
          </p:nvSpPr>
          <p:spPr>
            <a:xfrm>
              <a:off x="8460432" y="3501008"/>
              <a:ext cx="53251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G</a:t>
              </a:r>
              <a:r>
                <a:rPr lang="en-GB" sz="2800" baseline="30000" dirty="0" smtClean="0">
                  <a:solidFill>
                    <a:srgbClr val="FF0000"/>
                  </a:solidFill>
                </a:rPr>
                <a:t>3</a:t>
              </a:r>
              <a:endParaRPr lang="en-US" sz="2800" baseline="30000" dirty="0" smtClean="0">
                <a:solidFill>
                  <a:srgbClr val="FF0000"/>
                </a:solidFill>
              </a:endParaRPr>
            </a:p>
          </p:txBody>
        </p:sp>
      </p:grpSp>
      <p:sp>
        <p:nvSpPr>
          <p:cNvPr id="3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79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Assumptions in Non-Cooperative Games</a:t>
            </a:r>
            <a:endParaRPr lang="en-US" sz="35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Cooperation does not occur in prisoners’ dilemma, because players cannot make binding agreements</a:t>
            </a:r>
          </a:p>
          <a:p>
            <a:endParaRPr lang="en-GB" dirty="0" smtClean="0"/>
          </a:p>
          <a:p>
            <a:r>
              <a:rPr lang="en-GB" dirty="0" smtClean="0"/>
              <a:t>But what if binding agreements are possible?</a:t>
            </a:r>
          </a:p>
          <a:p>
            <a:endParaRPr lang="en-GB" dirty="0" smtClean="0"/>
          </a:p>
          <a:p>
            <a:r>
              <a:rPr lang="en-GB" dirty="0" smtClean="0"/>
              <a:t>This is exactly the class of scenarios </a:t>
            </a:r>
            <a:br>
              <a:rPr lang="en-GB" dirty="0" smtClean="0"/>
            </a:br>
            <a:r>
              <a:rPr lang="en-GB" dirty="0" smtClean="0"/>
              <a:t>studied by cooperative game theory 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Network Flow Games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1"/>
            <a:ext cx="8435280" cy="4997151"/>
          </a:xfrm>
        </p:spPr>
        <p:txBody>
          <a:bodyPr>
            <a:noAutofit/>
          </a:bodyPr>
          <a:lstStyle/>
          <a:p>
            <a:r>
              <a:rPr lang="en-GB" sz="2800" dirty="0" smtClean="0"/>
              <a:t>Agents are edges in a network with source </a:t>
            </a:r>
            <a:r>
              <a:rPr lang="en-GB" sz="2800" dirty="0" smtClean="0">
                <a:solidFill>
                  <a:schemeClr val="accent1"/>
                </a:solidFill>
              </a:rPr>
              <a:t>s</a:t>
            </a:r>
            <a:r>
              <a:rPr lang="en-GB" sz="2800" dirty="0" smtClean="0"/>
              <a:t> and sink </a:t>
            </a:r>
            <a:r>
              <a:rPr lang="en-GB" sz="2800" dirty="0" smtClean="0">
                <a:solidFill>
                  <a:schemeClr val="accent1"/>
                </a:solidFill>
              </a:rPr>
              <a:t>t</a:t>
            </a:r>
          </a:p>
          <a:p>
            <a:pPr lvl="1"/>
            <a:r>
              <a:rPr lang="en-GB" sz="2400" dirty="0" smtClean="0"/>
              <a:t>edge </a:t>
            </a:r>
            <a:r>
              <a:rPr lang="en-GB" sz="2400" dirty="0" err="1" smtClean="0">
                <a:solidFill>
                  <a:srgbClr val="FF0000"/>
                </a:solidFill>
              </a:rPr>
              <a:t>e</a:t>
            </a:r>
            <a:r>
              <a:rPr lang="en-GB" sz="2400" baseline="-25000" dirty="0" err="1" smtClean="0">
                <a:solidFill>
                  <a:srgbClr val="FF0000"/>
                </a:solidFill>
              </a:rPr>
              <a:t>i</a:t>
            </a:r>
            <a:r>
              <a:rPr lang="en-GB" sz="2400" dirty="0" smtClean="0"/>
              <a:t> has capacity </a:t>
            </a:r>
            <a:r>
              <a:rPr lang="en-GB" sz="2400" dirty="0" err="1" smtClean="0">
                <a:solidFill>
                  <a:srgbClr val="FF0000"/>
                </a:solidFill>
              </a:rPr>
              <a:t>c</a:t>
            </a:r>
            <a:r>
              <a:rPr lang="en-GB" sz="2400" baseline="-25000" dirty="0" err="1" smtClean="0">
                <a:solidFill>
                  <a:srgbClr val="FF0000"/>
                </a:solidFill>
              </a:rPr>
              <a:t>i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sz="2800" dirty="0" smtClean="0"/>
              <a:t>Value of a coalition = amount of </a:t>
            </a:r>
            <a:r>
              <a:rPr lang="en-GB" sz="2800" dirty="0" smtClean="0">
                <a:solidFill>
                  <a:schemeClr val="accent1"/>
                </a:solidFill>
              </a:rPr>
              <a:t>s–t</a:t>
            </a:r>
            <a:r>
              <a:rPr lang="en-GB" sz="2800" dirty="0" smtClean="0"/>
              <a:t> flow it can carry</a:t>
            </a:r>
          </a:p>
          <a:p>
            <a:pPr lvl="1"/>
            <a:r>
              <a:rPr lang="en-GB" sz="2400" dirty="0" smtClean="0"/>
              <a:t>v({</a:t>
            </a:r>
            <a:r>
              <a:rPr lang="en-GB" sz="2400" dirty="0" err="1" smtClean="0">
                <a:solidFill>
                  <a:schemeClr val="accent1"/>
                </a:solidFill>
              </a:rPr>
              <a:t>sa</a:t>
            </a:r>
            <a:r>
              <a:rPr lang="en-GB" sz="2400" dirty="0" smtClean="0"/>
              <a:t>, </a:t>
            </a:r>
            <a:r>
              <a:rPr lang="en-GB" sz="2400" dirty="0" smtClean="0">
                <a:solidFill>
                  <a:schemeClr val="accent1"/>
                </a:solidFill>
              </a:rPr>
              <a:t>at</a:t>
            </a:r>
            <a:r>
              <a:rPr lang="en-GB" sz="2400" dirty="0" smtClean="0"/>
              <a:t>}) = </a:t>
            </a:r>
            <a:r>
              <a:rPr lang="en-GB" sz="2400" dirty="0" smtClean="0">
                <a:solidFill>
                  <a:srgbClr val="FF0000"/>
                </a:solidFill>
              </a:rPr>
              <a:t>4</a:t>
            </a:r>
            <a:r>
              <a:rPr lang="en-GB" sz="2400" dirty="0" smtClean="0"/>
              <a:t>, v({</a:t>
            </a:r>
            <a:r>
              <a:rPr lang="en-GB" sz="2400" dirty="0" err="1" smtClean="0">
                <a:solidFill>
                  <a:schemeClr val="accent1"/>
                </a:solidFill>
              </a:rPr>
              <a:t>sa</a:t>
            </a:r>
            <a:r>
              <a:rPr lang="en-GB" sz="2400" dirty="0" smtClean="0"/>
              <a:t>, </a:t>
            </a:r>
            <a:r>
              <a:rPr lang="en-GB" sz="2400" dirty="0" smtClean="0">
                <a:solidFill>
                  <a:schemeClr val="accent1"/>
                </a:solidFill>
              </a:rPr>
              <a:t>at</a:t>
            </a:r>
            <a:r>
              <a:rPr lang="en-GB" sz="2400" dirty="0" smtClean="0"/>
              <a:t>, </a:t>
            </a:r>
            <a:r>
              <a:rPr lang="en-GB" sz="2400" dirty="0" err="1" smtClean="0">
                <a:solidFill>
                  <a:schemeClr val="accent1"/>
                </a:solidFill>
              </a:rPr>
              <a:t>st</a:t>
            </a:r>
            <a:r>
              <a:rPr lang="en-GB" sz="2400" dirty="0" smtClean="0"/>
              <a:t>}) = </a:t>
            </a:r>
            <a:r>
              <a:rPr lang="en-GB" sz="2400" dirty="0" smtClean="0">
                <a:solidFill>
                  <a:srgbClr val="FF0000"/>
                </a:solidFill>
              </a:rPr>
              <a:t>7</a:t>
            </a:r>
            <a:endParaRPr lang="en-GB" sz="2400" dirty="0" smtClean="0"/>
          </a:p>
          <a:p>
            <a:r>
              <a:rPr lang="en-GB" sz="2800" dirty="0" err="1" smtClean="0"/>
              <a:t>Thresholded</a:t>
            </a:r>
            <a:r>
              <a:rPr lang="en-GB" sz="2800" dirty="0" smtClean="0"/>
              <a:t> network flow games (TNFG):</a:t>
            </a:r>
            <a:br>
              <a:rPr lang="en-GB" sz="2800" dirty="0" smtClean="0"/>
            </a:br>
            <a:r>
              <a:rPr lang="en-GB" sz="2800" dirty="0" smtClean="0"/>
              <a:t>there exists a threshold </a:t>
            </a:r>
            <a:r>
              <a:rPr lang="en-GB" sz="2800" dirty="0" smtClean="0">
                <a:solidFill>
                  <a:srgbClr val="FF0000"/>
                </a:solidFill>
              </a:rPr>
              <a:t>T</a:t>
            </a:r>
            <a:r>
              <a:rPr lang="en-GB" sz="2800" dirty="0" smtClean="0"/>
              <a:t> such that</a:t>
            </a:r>
          </a:p>
          <a:p>
            <a:pPr lvl="1"/>
            <a:r>
              <a:rPr lang="en-GB" sz="2400" dirty="0" smtClean="0">
                <a:solidFill>
                  <a:srgbClr val="FF0000"/>
                </a:solidFill>
              </a:rPr>
              <a:t>v(C) = 1 </a:t>
            </a:r>
            <a:r>
              <a:rPr lang="en-GB" sz="2400" dirty="0" smtClean="0"/>
              <a:t>if </a:t>
            </a:r>
            <a:r>
              <a:rPr lang="en-GB" sz="2400" dirty="0" smtClean="0">
                <a:solidFill>
                  <a:srgbClr val="FF0000"/>
                </a:solidFill>
              </a:rPr>
              <a:t>C </a:t>
            </a:r>
            <a:r>
              <a:rPr lang="en-GB" sz="2400" dirty="0" smtClean="0"/>
              <a:t>can carry </a:t>
            </a:r>
            <a:r>
              <a:rPr lang="en-GB" sz="2400" dirty="0" smtClean="0">
                <a:solidFill>
                  <a:srgbClr val="FF0000"/>
                </a:solidFill>
              </a:rPr>
              <a:t>≥</a:t>
            </a:r>
            <a:r>
              <a:rPr lang="en-GB" sz="2400" dirty="0" smtClean="0"/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T</a:t>
            </a:r>
            <a:r>
              <a:rPr lang="en-GB" sz="2400" dirty="0" smtClean="0"/>
              <a:t> units of flow </a:t>
            </a:r>
          </a:p>
          <a:p>
            <a:pPr lvl="1"/>
            <a:r>
              <a:rPr lang="en-GB" sz="2400" dirty="0" smtClean="0">
                <a:solidFill>
                  <a:srgbClr val="FF0000"/>
                </a:solidFill>
              </a:rPr>
              <a:t>v(C) = 0 </a:t>
            </a:r>
            <a:r>
              <a:rPr lang="en-GB" sz="2400" dirty="0" smtClean="0"/>
              <a:t>otherwise </a:t>
            </a:r>
          </a:p>
          <a:p>
            <a:r>
              <a:rPr lang="en-GB" sz="2800" dirty="0" smtClean="0"/>
              <a:t>TNFG with </a:t>
            </a:r>
            <a:r>
              <a:rPr lang="en-GB" sz="2800" dirty="0" smtClean="0">
                <a:solidFill>
                  <a:srgbClr val="FF0000"/>
                </a:solidFill>
              </a:rPr>
              <a:t>T = 6</a:t>
            </a:r>
          </a:p>
          <a:p>
            <a:pPr lvl="1"/>
            <a:r>
              <a:rPr lang="en-GB" sz="2400" dirty="0" smtClean="0"/>
              <a:t>v({</a:t>
            </a:r>
            <a:r>
              <a:rPr lang="en-GB" sz="2400" dirty="0" err="1" smtClean="0">
                <a:solidFill>
                  <a:schemeClr val="accent1"/>
                </a:solidFill>
              </a:rPr>
              <a:t>sa</a:t>
            </a:r>
            <a:r>
              <a:rPr lang="en-GB" sz="2400" dirty="0" smtClean="0"/>
              <a:t>, </a:t>
            </a:r>
            <a:r>
              <a:rPr lang="en-GB" sz="2400" dirty="0" smtClean="0">
                <a:solidFill>
                  <a:schemeClr val="accent1"/>
                </a:solidFill>
              </a:rPr>
              <a:t>at</a:t>
            </a:r>
            <a:r>
              <a:rPr lang="en-GB" sz="2400" dirty="0" smtClean="0"/>
              <a:t>}) = </a:t>
            </a:r>
            <a:r>
              <a:rPr lang="en-GB" sz="2400" dirty="0" smtClean="0">
                <a:solidFill>
                  <a:srgbClr val="FF0000"/>
                </a:solidFill>
              </a:rPr>
              <a:t>0</a:t>
            </a:r>
            <a:r>
              <a:rPr lang="en-GB" sz="2400" dirty="0" smtClean="0"/>
              <a:t>, v({</a:t>
            </a:r>
            <a:r>
              <a:rPr lang="en-GB" sz="2400" dirty="0" err="1" smtClean="0">
                <a:solidFill>
                  <a:schemeClr val="accent1"/>
                </a:solidFill>
              </a:rPr>
              <a:t>sa</a:t>
            </a:r>
            <a:r>
              <a:rPr lang="en-GB" sz="2400" dirty="0" smtClean="0"/>
              <a:t>, </a:t>
            </a:r>
            <a:r>
              <a:rPr lang="en-GB" sz="2400" dirty="0" smtClean="0">
                <a:solidFill>
                  <a:schemeClr val="accent1"/>
                </a:solidFill>
              </a:rPr>
              <a:t>at</a:t>
            </a:r>
            <a:r>
              <a:rPr lang="en-GB" sz="2400" dirty="0" smtClean="0"/>
              <a:t>, </a:t>
            </a:r>
            <a:r>
              <a:rPr lang="en-GB" sz="2400" dirty="0" err="1" smtClean="0">
                <a:solidFill>
                  <a:schemeClr val="accent1"/>
                </a:solidFill>
              </a:rPr>
              <a:t>st</a:t>
            </a:r>
            <a:r>
              <a:rPr lang="en-GB" sz="2400" dirty="0" smtClean="0"/>
              <a:t>}) = </a:t>
            </a:r>
            <a:r>
              <a:rPr lang="en-GB" sz="2400" dirty="0" smtClean="0">
                <a:solidFill>
                  <a:srgbClr val="FF0000"/>
                </a:solidFill>
              </a:rPr>
              <a:t>1</a:t>
            </a:r>
            <a:endParaRPr lang="en-US" sz="2400" dirty="0">
              <a:solidFill>
                <a:srgbClr val="FF0000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5292080" y="4293096"/>
            <a:ext cx="3689268" cy="2251412"/>
            <a:chOff x="5292080" y="4221088"/>
            <a:chExt cx="3689268" cy="2251412"/>
          </a:xfrm>
        </p:grpSpPr>
        <p:grpSp>
          <p:nvGrpSpPr>
            <p:cNvPr id="27" name="Group 26"/>
            <p:cNvGrpSpPr/>
            <p:nvPr/>
          </p:nvGrpSpPr>
          <p:grpSpPr>
            <a:xfrm>
              <a:off x="5292080" y="4221088"/>
              <a:ext cx="3689268" cy="2251412"/>
              <a:chOff x="1763688" y="4221088"/>
              <a:chExt cx="3689268" cy="2251412"/>
            </a:xfrm>
          </p:grpSpPr>
          <p:cxnSp>
            <p:nvCxnSpPr>
              <p:cNvPr id="13" name="Straight Arrow Connector 12"/>
              <p:cNvCxnSpPr/>
              <p:nvPr/>
            </p:nvCxnSpPr>
            <p:spPr>
              <a:xfrm>
                <a:off x="3635896" y="4653136"/>
                <a:ext cx="1368152" cy="72008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6" name="Group 25"/>
              <p:cNvGrpSpPr/>
              <p:nvPr/>
            </p:nvGrpSpPr>
            <p:grpSpPr>
              <a:xfrm>
                <a:off x="1763688" y="4221088"/>
                <a:ext cx="3689268" cy="2251412"/>
                <a:chOff x="1763688" y="4221088"/>
                <a:chExt cx="3689268" cy="2251412"/>
              </a:xfrm>
            </p:grpSpPr>
            <p:cxnSp>
              <p:nvCxnSpPr>
                <p:cNvPr id="8" name="Straight Arrow Connector 7"/>
                <p:cNvCxnSpPr/>
                <p:nvPr/>
              </p:nvCxnSpPr>
              <p:spPr>
                <a:xfrm flipV="1">
                  <a:off x="2123728" y="4653136"/>
                  <a:ext cx="1512168" cy="792088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stealth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Arrow Connector 10"/>
                <p:cNvCxnSpPr/>
                <p:nvPr/>
              </p:nvCxnSpPr>
              <p:spPr>
                <a:xfrm>
                  <a:off x="2123728" y="5445224"/>
                  <a:ext cx="1512168" cy="648072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Arrow Connector 14"/>
                <p:cNvCxnSpPr/>
                <p:nvPr/>
              </p:nvCxnSpPr>
              <p:spPr>
                <a:xfrm flipV="1">
                  <a:off x="3635896" y="5373216"/>
                  <a:ext cx="1368152" cy="720080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Arrow Connector 16"/>
                <p:cNvCxnSpPr/>
                <p:nvPr/>
              </p:nvCxnSpPr>
              <p:spPr>
                <a:xfrm flipV="1">
                  <a:off x="2123728" y="5373216"/>
                  <a:ext cx="2808312" cy="72008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Oval 17"/>
                <p:cNvSpPr/>
                <p:nvPr/>
              </p:nvSpPr>
              <p:spPr>
                <a:xfrm>
                  <a:off x="3563888" y="4581128"/>
                  <a:ext cx="194320" cy="19432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3563888" y="6021288"/>
                  <a:ext cx="194320" cy="19432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2123728" y="5373216"/>
                  <a:ext cx="194320" cy="19432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4932040" y="5301208"/>
                  <a:ext cx="194320" cy="19432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1763688" y="5157192"/>
                  <a:ext cx="325730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800" dirty="0" smtClean="0">
                      <a:solidFill>
                        <a:schemeClr val="accent1"/>
                      </a:solidFill>
                    </a:rPr>
                    <a:t>s</a:t>
                  </a:r>
                  <a:endParaRPr lang="en-US" sz="2800" dirty="0" smtClean="0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5148064" y="5157192"/>
                  <a:ext cx="304892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800" dirty="0" smtClean="0">
                      <a:solidFill>
                        <a:schemeClr val="accent1"/>
                      </a:solidFill>
                    </a:rPr>
                    <a:t>t</a:t>
                  </a:r>
                  <a:endParaRPr lang="en-US" sz="2800" dirty="0" smtClean="0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3779912" y="4221088"/>
                  <a:ext cx="356188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800" dirty="0" smtClean="0">
                      <a:solidFill>
                        <a:schemeClr val="accent1"/>
                      </a:solidFill>
                    </a:rPr>
                    <a:t>a</a:t>
                  </a:r>
                  <a:endParaRPr lang="en-US" sz="2800" dirty="0" smtClean="0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3779912" y="5949280"/>
                  <a:ext cx="373820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800" dirty="0" smtClean="0">
                      <a:solidFill>
                        <a:schemeClr val="accent1"/>
                      </a:solidFill>
                    </a:rPr>
                    <a:t>b</a:t>
                  </a:r>
                  <a:endParaRPr lang="en-US" sz="2800" dirty="0" smtClean="0">
                    <a:solidFill>
                      <a:schemeClr val="accent1"/>
                    </a:solidFill>
                  </a:endParaRPr>
                </a:p>
              </p:txBody>
            </p:sp>
          </p:grpSp>
        </p:grpSp>
        <p:sp>
          <p:nvSpPr>
            <p:cNvPr id="28" name="TextBox 27"/>
            <p:cNvSpPr txBox="1"/>
            <p:nvPr/>
          </p:nvSpPr>
          <p:spPr>
            <a:xfrm>
              <a:off x="6228184" y="4509120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4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884368" y="4509120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6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020272" y="4869160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3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228184" y="5805264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1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956376" y="5661248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0000"/>
                  </a:solidFill>
                </a:rPr>
                <a:t>5</a:t>
              </a:r>
              <a:endParaRPr lang="en-US" sz="2800" dirty="0" smtClean="0">
                <a:solidFill>
                  <a:srgbClr val="FF0000"/>
                </a:solidFill>
              </a:endParaRPr>
            </a:p>
          </p:txBody>
        </p:sp>
      </p:grpSp>
      <p:sp>
        <p:nvSpPr>
          <p:cNvPr id="3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80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Assignment Games </a:t>
            </a:r>
            <a:b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</a:br>
            <a:r>
              <a:rPr lang="en-GB" sz="3200" dirty="0" smtClean="0">
                <a:solidFill>
                  <a:srgbClr val="C00000"/>
                </a:solidFill>
                <a:latin typeface="Lucida Fax" pitchFamily="18" charset="0"/>
              </a:rPr>
              <a:t>[Shapley &amp; Shubik’72]</a:t>
            </a:r>
            <a:endParaRPr lang="en-US" sz="3200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5069160"/>
          </a:xfrm>
        </p:spPr>
        <p:txBody>
          <a:bodyPr>
            <a:normAutofit/>
          </a:bodyPr>
          <a:lstStyle/>
          <a:p>
            <a:r>
              <a:rPr lang="en-GB" dirty="0" smtClean="0"/>
              <a:t>Players are vertices of a </a:t>
            </a:r>
            <a:br>
              <a:rPr lang="en-GB" dirty="0" smtClean="0"/>
            </a:br>
            <a:r>
              <a:rPr lang="en-GB" dirty="0" smtClean="0"/>
              <a:t>bipartite graph </a:t>
            </a:r>
            <a:r>
              <a:rPr lang="en-GB" dirty="0" smtClean="0">
                <a:solidFill>
                  <a:srgbClr val="FF0000"/>
                </a:solidFill>
              </a:rPr>
              <a:t>(V, W, E) </a:t>
            </a:r>
          </a:p>
          <a:p>
            <a:r>
              <a:rPr lang="en-GB" dirty="0" smtClean="0"/>
              <a:t>Value of a coalition = weight of </a:t>
            </a:r>
            <a:br>
              <a:rPr lang="en-GB" dirty="0" smtClean="0"/>
            </a:br>
            <a:r>
              <a:rPr lang="en-GB" dirty="0" smtClean="0"/>
              <a:t>the max-weight induced matching</a:t>
            </a:r>
          </a:p>
          <a:p>
            <a:pPr lvl="1"/>
            <a:r>
              <a:rPr lang="en-GB" dirty="0" smtClean="0"/>
              <a:t>v(</a:t>
            </a:r>
            <a:r>
              <a:rPr lang="en-GB" dirty="0" smtClean="0">
                <a:solidFill>
                  <a:schemeClr val="accent1"/>
                </a:solidFill>
              </a:rPr>
              <a:t>{x, y, z}</a:t>
            </a:r>
            <a:r>
              <a:rPr lang="en-GB" dirty="0" smtClean="0"/>
              <a:t>) = </a:t>
            </a:r>
            <a:r>
              <a:rPr lang="en-GB" dirty="0" smtClean="0">
                <a:solidFill>
                  <a:srgbClr val="FF0000"/>
                </a:solidFill>
              </a:rPr>
              <a:t>0</a:t>
            </a:r>
            <a:r>
              <a:rPr lang="en-GB" dirty="0" smtClean="0"/>
              <a:t>, v(</a:t>
            </a:r>
            <a:r>
              <a:rPr lang="en-GB" dirty="0" smtClean="0">
                <a:solidFill>
                  <a:schemeClr val="accent1"/>
                </a:solidFill>
              </a:rPr>
              <a:t>{x, x’, y’}</a:t>
            </a:r>
            <a:r>
              <a:rPr lang="en-GB" dirty="0" smtClean="0"/>
              <a:t>) = </a:t>
            </a:r>
            <a:r>
              <a:rPr lang="en-GB" dirty="0" smtClean="0">
                <a:solidFill>
                  <a:srgbClr val="FF0000"/>
                </a:solidFill>
              </a:rPr>
              <a:t>3</a:t>
            </a:r>
          </a:p>
          <a:p>
            <a:r>
              <a:rPr lang="en-GB" dirty="0" smtClean="0"/>
              <a:t>Generalization: matching games</a:t>
            </a:r>
          </a:p>
          <a:p>
            <a:pPr lvl="1"/>
            <a:r>
              <a:rPr lang="en-GB" dirty="0" smtClean="0"/>
              <a:t>same definition, but the graph need not be bipartite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7596336" y="1484784"/>
            <a:ext cx="864096" cy="2304256"/>
            <a:chOff x="7956376" y="1484784"/>
            <a:chExt cx="864096" cy="2304256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7956376" y="1484784"/>
              <a:ext cx="864096" cy="0"/>
            </a:xfrm>
            <a:prstGeom prst="line">
              <a:avLst/>
            </a:prstGeom>
            <a:ln w="38100">
              <a:solidFill>
                <a:srgbClr val="FF0000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7956376" y="2636912"/>
              <a:ext cx="864096" cy="0"/>
            </a:xfrm>
            <a:prstGeom prst="line">
              <a:avLst/>
            </a:prstGeom>
            <a:ln w="38100">
              <a:solidFill>
                <a:srgbClr val="FF0000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7956376" y="3789040"/>
              <a:ext cx="864096" cy="0"/>
            </a:xfrm>
            <a:prstGeom prst="line">
              <a:avLst/>
            </a:prstGeom>
            <a:ln w="38100">
              <a:solidFill>
                <a:srgbClr val="FF0000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7812360" y="1628800"/>
              <a:ext cx="1152128" cy="864096"/>
            </a:xfrm>
            <a:prstGeom prst="line">
              <a:avLst/>
            </a:prstGeom>
            <a:ln w="38100">
              <a:solidFill>
                <a:srgbClr val="FF0000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7812360" y="2780928"/>
              <a:ext cx="1152128" cy="864096"/>
            </a:xfrm>
            <a:prstGeom prst="line">
              <a:avLst/>
            </a:prstGeom>
            <a:ln w="38100">
              <a:solidFill>
                <a:srgbClr val="FF0000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7164288" y="1196752"/>
            <a:ext cx="340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</a:rPr>
              <a:t>x</a:t>
            </a:r>
            <a:endParaRPr lang="en-US" sz="2800" dirty="0" smtClean="0">
              <a:solidFill>
                <a:schemeClr val="accent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7524328" y="1412776"/>
            <a:ext cx="194320" cy="1943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7524328" y="2564904"/>
            <a:ext cx="194320" cy="1943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7524328" y="3717032"/>
            <a:ext cx="194320" cy="1943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460432" y="1412776"/>
            <a:ext cx="194320" cy="1943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8388424" y="2564904"/>
            <a:ext cx="194320" cy="1943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388424" y="3717032"/>
            <a:ext cx="194320" cy="1943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164288" y="2348880"/>
            <a:ext cx="3465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</a:rPr>
              <a:t>y</a:t>
            </a:r>
            <a:endParaRPr lang="en-US" sz="2800" dirty="0" smtClean="0">
              <a:solidFill>
                <a:schemeClr val="accent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64288" y="3573016"/>
            <a:ext cx="325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</a:rPr>
              <a:t>z</a:t>
            </a:r>
            <a:endParaRPr lang="en-US" sz="2800" dirty="0" smtClean="0">
              <a:solidFill>
                <a:schemeClr val="accent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604448" y="3573016"/>
            <a:ext cx="420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</a:rPr>
              <a:t>z’</a:t>
            </a:r>
            <a:endParaRPr lang="en-US" sz="2800" dirty="0" smtClean="0">
              <a:solidFill>
                <a:schemeClr val="accent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604448" y="2420888"/>
            <a:ext cx="4472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</a:rPr>
              <a:t>y’</a:t>
            </a:r>
            <a:endParaRPr lang="en-US" sz="2800" dirty="0" smtClean="0">
              <a:solidFill>
                <a:schemeClr val="accent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604448" y="1196752"/>
            <a:ext cx="4388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chemeClr val="accent1"/>
                </a:solidFill>
              </a:rPr>
              <a:t>x’</a:t>
            </a:r>
            <a:endParaRPr lang="en-US" sz="2800" dirty="0" smtClean="0">
              <a:solidFill>
                <a:schemeClr val="accent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884368" y="90872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1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812360" y="213285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1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812360" y="328498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1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100392" y="1700808"/>
            <a:ext cx="303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3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100392" y="292494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2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33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81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Part 1: Overview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Definitions </a:t>
            </a:r>
          </a:p>
          <a:p>
            <a:r>
              <a:rPr lang="en-US" dirty="0" smtClean="0"/>
              <a:t>Solution concepts</a:t>
            </a:r>
          </a:p>
          <a:p>
            <a:r>
              <a:rPr lang="en-GB" dirty="0" smtClean="0"/>
              <a:t>Representations and computational issues</a:t>
            </a:r>
          </a:p>
          <a:p>
            <a:pPr lvl="1"/>
            <a:r>
              <a:rPr lang="en-GB" dirty="0" smtClean="0"/>
              <a:t>oracle representation</a:t>
            </a:r>
          </a:p>
          <a:p>
            <a:pPr lvl="1"/>
            <a:r>
              <a:rPr lang="en-GB" dirty="0" smtClean="0"/>
              <a:t>combinatorial optimization games</a:t>
            </a:r>
          </a:p>
          <a:p>
            <a:pPr lvl="2"/>
            <a:r>
              <a:rPr lang="en-GB" sz="2800" dirty="0" smtClean="0"/>
              <a:t>weighted voting games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complete representation languages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82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Coalitional Skill Games</a:t>
            </a:r>
            <a:b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</a:br>
            <a:r>
              <a:rPr lang="en-GB" sz="3200" dirty="0" smtClean="0">
                <a:solidFill>
                  <a:srgbClr val="C00000"/>
                </a:solidFill>
                <a:latin typeface="Lucida Fax" pitchFamily="18" charset="0"/>
              </a:rPr>
              <a:t>[</a:t>
            </a:r>
            <a:r>
              <a:rPr lang="en-GB" sz="3200" dirty="0" err="1" smtClean="0">
                <a:solidFill>
                  <a:srgbClr val="C00000"/>
                </a:solidFill>
                <a:latin typeface="Lucida Fax" pitchFamily="18" charset="0"/>
              </a:rPr>
              <a:t>Bachrach</a:t>
            </a:r>
            <a:r>
              <a:rPr lang="en-GB" sz="3200" dirty="0" smtClean="0">
                <a:solidFill>
                  <a:srgbClr val="C00000"/>
                </a:solidFill>
                <a:latin typeface="Lucida Fax" pitchFamily="18" charset="0"/>
              </a:rPr>
              <a:t> &amp; Rosenschein’08]</a:t>
            </a:r>
            <a:endParaRPr lang="en-US" sz="3200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Set of </a:t>
            </a:r>
            <a:r>
              <a:rPr lang="en-GB" dirty="0" smtClean="0">
                <a:solidFill>
                  <a:schemeClr val="accent1"/>
                </a:solidFill>
              </a:rPr>
              <a:t>skills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S = {s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 . . . , </a:t>
            </a:r>
            <a:r>
              <a:rPr lang="en-GB" dirty="0" err="1" smtClean="0">
                <a:solidFill>
                  <a:srgbClr val="FF0000"/>
                </a:solidFill>
              </a:rPr>
              <a:t>s</a:t>
            </a:r>
            <a:r>
              <a:rPr lang="en-GB" baseline="-25000" dirty="0" err="1" smtClean="0">
                <a:solidFill>
                  <a:srgbClr val="FF0000"/>
                </a:solidFill>
              </a:rPr>
              <a:t>k</a:t>
            </a:r>
            <a:r>
              <a:rPr lang="en-GB" dirty="0" smtClean="0">
                <a:solidFill>
                  <a:srgbClr val="FF0000"/>
                </a:solidFill>
              </a:rPr>
              <a:t>}</a:t>
            </a:r>
          </a:p>
          <a:p>
            <a:r>
              <a:rPr lang="en-GB" dirty="0" smtClean="0"/>
              <a:t>Set of agents </a:t>
            </a:r>
            <a:r>
              <a:rPr lang="en-GB" dirty="0" smtClean="0">
                <a:solidFill>
                  <a:srgbClr val="FF0000"/>
                </a:solidFill>
              </a:rPr>
              <a:t>N</a:t>
            </a:r>
            <a:r>
              <a:rPr lang="en-GB" dirty="0" smtClean="0"/>
              <a:t>: agent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has a subset of skills </a:t>
            </a:r>
            <a:r>
              <a:rPr lang="en-GB" dirty="0" smtClean="0">
                <a:solidFill>
                  <a:srgbClr val="FF0000"/>
                </a:solidFill>
              </a:rPr>
              <a:t>S</a:t>
            </a:r>
            <a:r>
              <a:rPr lang="en-GB" baseline="-25000" dirty="0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⊆</a:t>
            </a:r>
            <a:r>
              <a:rPr lang="en-GB" dirty="0" smtClean="0">
                <a:solidFill>
                  <a:srgbClr val="FF0000"/>
                </a:solidFill>
              </a:rPr>
              <a:t> S</a:t>
            </a:r>
          </a:p>
          <a:p>
            <a:r>
              <a:rPr lang="en-GB" dirty="0" smtClean="0"/>
              <a:t>Set of </a:t>
            </a:r>
            <a:r>
              <a:rPr lang="en-GB" dirty="0" smtClean="0">
                <a:solidFill>
                  <a:schemeClr val="accent1"/>
                </a:solidFill>
              </a:rPr>
              <a:t>tasks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T = {t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 . . . , t</a:t>
            </a:r>
            <a:r>
              <a:rPr lang="en-GB" baseline="-25000" dirty="0" smtClean="0">
                <a:solidFill>
                  <a:srgbClr val="FF0000"/>
                </a:solidFill>
              </a:rPr>
              <a:t>m</a:t>
            </a:r>
            <a:r>
              <a:rPr lang="en-GB" dirty="0" smtClean="0">
                <a:solidFill>
                  <a:srgbClr val="FF0000"/>
                </a:solidFill>
              </a:rPr>
              <a:t>}</a:t>
            </a:r>
          </a:p>
          <a:p>
            <a:pPr lvl="1"/>
            <a:r>
              <a:rPr lang="en-GB" dirty="0" smtClean="0"/>
              <a:t>each task </a:t>
            </a:r>
            <a:r>
              <a:rPr lang="en-US" dirty="0" err="1" smtClean="0">
                <a:solidFill>
                  <a:srgbClr val="FF0000"/>
                </a:solidFill>
              </a:rPr>
              <a:t>t</a:t>
            </a:r>
            <a:r>
              <a:rPr lang="en-US" baseline="-25000" dirty="0" err="1" smtClean="0">
                <a:solidFill>
                  <a:srgbClr val="FF0000"/>
                </a:solidFill>
              </a:rPr>
              <a:t>j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requires a </a:t>
            </a:r>
            <a:r>
              <a:rPr lang="en-GB" dirty="0" smtClean="0">
                <a:solidFill>
                  <a:schemeClr val="accent1"/>
                </a:solidFill>
              </a:rPr>
              <a:t>subset </a:t>
            </a:r>
            <a:r>
              <a:rPr lang="en-US" dirty="0" smtClean="0">
                <a:solidFill>
                  <a:schemeClr val="accent1"/>
                </a:solidFill>
              </a:rPr>
              <a:t>of skills </a:t>
            </a:r>
            <a:r>
              <a:rPr lang="en-US" dirty="0" smtClean="0">
                <a:solidFill>
                  <a:srgbClr val="FF0000"/>
                </a:solidFill>
              </a:rPr>
              <a:t>S(</a:t>
            </a:r>
            <a:r>
              <a:rPr lang="en-US" dirty="0" err="1" smtClean="0">
                <a:solidFill>
                  <a:srgbClr val="FF0000"/>
                </a:solidFill>
              </a:rPr>
              <a:t>t</a:t>
            </a:r>
            <a:r>
              <a:rPr lang="en-US" baseline="-25000" dirty="0" err="1" smtClean="0">
                <a:solidFill>
                  <a:srgbClr val="FF0000"/>
                </a:solidFill>
              </a:rPr>
              <a:t>j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  <a:r>
              <a:rPr lang="en-US" dirty="0" smtClean="0">
                <a:solidFill>
                  <a:srgbClr val="FF0000"/>
                </a:solidFill>
                <a:latin typeface="Cambria Math"/>
                <a:ea typeface="Cambria Math"/>
              </a:rPr>
              <a:t>⊆</a:t>
            </a:r>
            <a:r>
              <a:rPr lang="en-US" dirty="0" smtClean="0">
                <a:solidFill>
                  <a:srgbClr val="FF0000"/>
                </a:solidFill>
              </a:rPr>
              <a:t> S</a:t>
            </a:r>
          </a:p>
          <a:p>
            <a:r>
              <a:rPr lang="en-GB" dirty="0" smtClean="0"/>
              <a:t>A </a:t>
            </a:r>
            <a:r>
              <a:rPr lang="en-GB" dirty="0" smtClean="0">
                <a:solidFill>
                  <a:schemeClr val="accent1"/>
                </a:solidFill>
              </a:rPr>
              <a:t>skill set</a:t>
            </a:r>
            <a:r>
              <a:rPr lang="en-GB" dirty="0" smtClean="0"/>
              <a:t> of a coalition </a:t>
            </a:r>
            <a:r>
              <a:rPr lang="en-GB" dirty="0" smtClean="0">
                <a:solidFill>
                  <a:srgbClr val="FF0000"/>
                </a:solidFill>
              </a:rPr>
              <a:t>C</a:t>
            </a:r>
            <a:r>
              <a:rPr lang="en-GB" dirty="0" smtClean="0"/>
              <a:t>: </a:t>
            </a:r>
            <a:r>
              <a:rPr lang="en-GB" dirty="0" smtClean="0">
                <a:solidFill>
                  <a:srgbClr val="FF0000"/>
                </a:solidFill>
              </a:rPr>
              <a:t>s(C) = U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r>
              <a:rPr lang="en-GB" baseline="-25000" dirty="0" err="1" smtClean="0">
                <a:solidFill>
                  <a:srgbClr val="FF0000"/>
                </a:solidFill>
                <a:sym typeface="Symbol"/>
              </a:rPr>
              <a:t>C</a:t>
            </a:r>
            <a:r>
              <a:rPr lang="en-GB" baseline="-25000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S</a:t>
            </a:r>
            <a:r>
              <a:rPr lang="en-GB" baseline="-25000" dirty="0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dirty="0" smtClean="0"/>
              <a:t>Tasks that </a:t>
            </a:r>
            <a:r>
              <a:rPr lang="en-GB" dirty="0" smtClean="0">
                <a:solidFill>
                  <a:srgbClr val="FF0000"/>
                </a:solidFill>
              </a:rPr>
              <a:t>C</a:t>
            </a:r>
            <a:r>
              <a:rPr lang="en-GB" dirty="0" smtClean="0"/>
              <a:t> can </a:t>
            </a:r>
            <a:r>
              <a:rPr lang="en-GB" dirty="0" smtClean="0">
                <a:solidFill>
                  <a:schemeClr val="accent1"/>
                </a:solidFill>
              </a:rPr>
              <a:t>perform</a:t>
            </a:r>
            <a:r>
              <a:rPr lang="en-GB" dirty="0" smtClean="0"/>
              <a:t>: </a:t>
            </a:r>
            <a:r>
              <a:rPr lang="en-GB" dirty="0" smtClean="0">
                <a:solidFill>
                  <a:srgbClr val="FF0000"/>
                </a:solidFill>
              </a:rPr>
              <a:t>T(C) = {</a:t>
            </a:r>
            <a:r>
              <a:rPr lang="en-GB" dirty="0" err="1" smtClean="0">
                <a:solidFill>
                  <a:srgbClr val="FF0000"/>
                </a:solidFill>
              </a:rPr>
              <a:t>t</a:t>
            </a:r>
            <a:r>
              <a:rPr lang="en-GB" baseline="-25000" dirty="0" err="1" smtClean="0">
                <a:solidFill>
                  <a:srgbClr val="FF0000"/>
                </a:solidFill>
              </a:rPr>
              <a:t>j</a:t>
            </a:r>
            <a:r>
              <a:rPr lang="en-GB" dirty="0" smtClean="0">
                <a:solidFill>
                  <a:srgbClr val="FF0000"/>
                </a:solidFill>
              </a:rPr>
              <a:t> | S(</a:t>
            </a:r>
            <a:r>
              <a:rPr lang="en-GB" dirty="0" err="1" smtClean="0">
                <a:solidFill>
                  <a:srgbClr val="FF0000"/>
                </a:solidFill>
              </a:rPr>
              <a:t>t</a:t>
            </a:r>
            <a:r>
              <a:rPr lang="en-GB" baseline="-25000" dirty="0" err="1" smtClean="0">
                <a:solidFill>
                  <a:srgbClr val="FF0000"/>
                </a:solidFill>
              </a:rPr>
              <a:t>j</a:t>
            </a:r>
            <a:r>
              <a:rPr lang="en-GB" dirty="0" smtClean="0">
                <a:solidFill>
                  <a:srgbClr val="FF0000"/>
                </a:solidFill>
              </a:rPr>
              <a:t>)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⊆</a:t>
            </a:r>
            <a:r>
              <a:rPr lang="en-GB" dirty="0" smtClean="0">
                <a:solidFill>
                  <a:srgbClr val="FF0000"/>
                </a:solidFill>
              </a:rPr>
              <a:t> S(C)}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Utility</a:t>
            </a:r>
            <a:r>
              <a:rPr lang="en-US" dirty="0" smtClean="0"/>
              <a:t> function </a:t>
            </a:r>
            <a:r>
              <a:rPr lang="en-US" dirty="0" smtClean="0">
                <a:solidFill>
                  <a:srgbClr val="FF0000"/>
                </a:solidFill>
              </a:rPr>
              <a:t>u : 2</a:t>
            </a:r>
            <a:r>
              <a:rPr lang="en-US" baseline="30000" dirty="0" smtClean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ambria Math"/>
                <a:ea typeface="Cambria Math"/>
              </a:rPr>
              <a:t>→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R</a:t>
            </a:r>
          </a:p>
          <a:p>
            <a:pPr lvl="1"/>
            <a:r>
              <a:rPr lang="en-US" dirty="0" smtClean="0"/>
              <a:t>e.g., </a:t>
            </a:r>
            <a:r>
              <a:rPr lang="en-US" dirty="0" smtClean="0">
                <a:solidFill>
                  <a:schemeClr val="accent1"/>
                </a:solidFill>
              </a:rPr>
              <a:t>sum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chemeClr val="accent1"/>
                </a:solidFill>
              </a:rPr>
              <a:t>max</a:t>
            </a:r>
            <a:r>
              <a:rPr lang="en-US" dirty="0" smtClean="0"/>
              <a:t> of values of individual tasks </a:t>
            </a:r>
          </a:p>
          <a:p>
            <a:r>
              <a:rPr lang="en-US" dirty="0" smtClean="0"/>
              <a:t>Characteristic function: </a:t>
            </a:r>
            <a:r>
              <a:rPr lang="en-US" dirty="0" smtClean="0">
                <a:solidFill>
                  <a:srgbClr val="FF0000"/>
                </a:solidFill>
              </a:rPr>
              <a:t>v(C) = u(T(C))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83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Coalitional Skill Games: </a:t>
            </a:r>
            <a:b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</a:br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Expressiveness and Complexity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Any </a:t>
            </a:r>
            <a:r>
              <a:rPr lang="en-GB" dirty="0" smtClean="0">
                <a:solidFill>
                  <a:schemeClr val="accent1"/>
                </a:solidFill>
              </a:rPr>
              <a:t>monotone</a:t>
            </a:r>
            <a:r>
              <a:rPr lang="en-GB" dirty="0" smtClean="0"/>
              <a:t> game can be expressed as a CSG:</a:t>
            </a:r>
          </a:p>
          <a:p>
            <a:pPr lvl="1"/>
            <a:r>
              <a:rPr lang="en-GB" dirty="0" smtClean="0"/>
              <a:t>given a game </a:t>
            </a:r>
            <a:r>
              <a:rPr lang="en-GB" dirty="0" smtClean="0">
                <a:solidFill>
                  <a:srgbClr val="FF0000"/>
                </a:solidFill>
              </a:rPr>
              <a:t>G = (N, v)</a:t>
            </a:r>
            <a:r>
              <a:rPr lang="en-GB" dirty="0" smtClean="0"/>
              <a:t>, </a:t>
            </a:r>
            <a:br>
              <a:rPr lang="en-GB" dirty="0" smtClean="0"/>
            </a:br>
            <a:r>
              <a:rPr lang="en-GB" dirty="0" smtClean="0"/>
              <a:t>we create a task </a:t>
            </a:r>
            <a:r>
              <a:rPr lang="en-GB" dirty="0" err="1" smtClean="0">
                <a:solidFill>
                  <a:srgbClr val="FF0000"/>
                </a:solidFill>
              </a:rPr>
              <a:t>t</a:t>
            </a:r>
            <a:r>
              <a:rPr lang="en-GB" baseline="30000" dirty="0" err="1" smtClean="0">
                <a:solidFill>
                  <a:srgbClr val="FF0000"/>
                </a:solidFill>
              </a:rPr>
              <a:t>C</a:t>
            </a:r>
            <a:r>
              <a:rPr lang="en-GB" dirty="0" smtClean="0"/>
              <a:t> and set </a:t>
            </a:r>
            <a:r>
              <a:rPr lang="en-GB" dirty="0" smtClean="0">
                <a:solidFill>
                  <a:srgbClr val="FF0000"/>
                </a:solidFill>
              </a:rPr>
              <a:t>u(</a:t>
            </a:r>
            <a:r>
              <a:rPr lang="en-GB" dirty="0" err="1" smtClean="0">
                <a:solidFill>
                  <a:srgbClr val="FF0000"/>
                </a:solidFill>
              </a:rPr>
              <a:t>t</a:t>
            </a:r>
            <a:r>
              <a:rPr lang="en-GB" baseline="30000" dirty="0" err="1" smtClean="0">
                <a:solidFill>
                  <a:srgbClr val="FF0000"/>
                </a:solidFill>
              </a:rPr>
              <a:t>C</a:t>
            </a:r>
            <a:r>
              <a:rPr lang="en-GB" dirty="0" smtClean="0">
                <a:solidFill>
                  <a:srgbClr val="FF0000"/>
                </a:solidFill>
              </a:rPr>
              <a:t>) = v(C)</a:t>
            </a:r>
            <a:r>
              <a:rPr lang="en-GB" dirty="0" smtClean="0"/>
              <a:t> for any </a:t>
            </a:r>
            <a:r>
              <a:rPr lang="en-GB" dirty="0" smtClean="0">
                <a:solidFill>
                  <a:srgbClr val="FF0000"/>
                </a:solidFill>
              </a:rPr>
              <a:t>C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⊆</a:t>
            </a:r>
            <a:r>
              <a:rPr lang="en-GB" dirty="0" smtClean="0">
                <a:solidFill>
                  <a:srgbClr val="FF0000"/>
                </a:solidFill>
              </a:rPr>
              <a:t> N</a:t>
            </a:r>
          </a:p>
          <a:p>
            <a:pPr lvl="1"/>
            <a:r>
              <a:rPr lang="en-GB" dirty="0" smtClean="0"/>
              <a:t>each agent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has a unique skill </a:t>
            </a:r>
            <a:r>
              <a:rPr lang="en-GB" dirty="0" err="1" smtClean="0">
                <a:solidFill>
                  <a:srgbClr val="FF0000"/>
                </a:solidFill>
              </a:rPr>
              <a:t>s</a:t>
            </a:r>
            <a:r>
              <a:rPr lang="en-GB" baseline="-25000" dirty="0" err="1" smtClean="0">
                <a:solidFill>
                  <a:srgbClr val="FF0000"/>
                </a:solidFill>
              </a:rPr>
              <a:t>i</a:t>
            </a:r>
            <a:endParaRPr lang="en-GB" baseline="-25000" dirty="0" smtClean="0">
              <a:solidFill>
                <a:srgbClr val="FF0000"/>
              </a:solidFill>
            </a:endParaRPr>
          </a:p>
          <a:p>
            <a:pPr lvl="1"/>
            <a:r>
              <a:rPr lang="en-GB" dirty="0" err="1" smtClean="0">
                <a:solidFill>
                  <a:srgbClr val="FF0000"/>
                </a:solidFill>
              </a:rPr>
              <a:t>t</a:t>
            </a:r>
            <a:r>
              <a:rPr lang="en-GB" baseline="30000" dirty="0" err="1" smtClean="0">
                <a:solidFill>
                  <a:srgbClr val="FF0000"/>
                </a:solidFill>
              </a:rPr>
              <a:t>C</a:t>
            </a:r>
            <a:r>
              <a:rPr lang="en-GB" dirty="0" smtClean="0"/>
              <a:t> requires the skills of all agents in </a:t>
            </a:r>
            <a:r>
              <a:rPr lang="en-GB" dirty="0" smtClean="0">
                <a:solidFill>
                  <a:srgbClr val="FF0000"/>
                </a:solidFill>
              </a:rPr>
              <a:t>C</a:t>
            </a:r>
          </a:p>
          <a:p>
            <a:pPr lvl="1"/>
            <a:r>
              <a:rPr lang="en-GB" dirty="0" smtClean="0"/>
              <a:t>set </a:t>
            </a:r>
            <a:r>
              <a:rPr lang="en-GB" dirty="0" smtClean="0">
                <a:solidFill>
                  <a:srgbClr val="FF0000"/>
                </a:solidFill>
              </a:rPr>
              <a:t>u(T’) = max { u(t) | t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</a:t>
            </a:r>
            <a:r>
              <a:rPr lang="en-GB" dirty="0" smtClean="0">
                <a:solidFill>
                  <a:srgbClr val="FF0000"/>
                </a:solidFill>
              </a:rPr>
              <a:t> T’ }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u(T(C)) =</a:t>
            </a:r>
            <a:r>
              <a:rPr lang="en-GB" dirty="0" smtClean="0"/>
              <a:t> max {u(</a:t>
            </a:r>
            <a:r>
              <a:rPr lang="en-GB" dirty="0" err="1" smtClean="0"/>
              <a:t>t</a:t>
            </a:r>
            <a:r>
              <a:rPr lang="en-GB" baseline="30000" dirty="0" err="1" smtClean="0"/>
              <a:t>D</a:t>
            </a:r>
            <a:r>
              <a:rPr lang="en-GB" dirty="0" smtClean="0"/>
              <a:t>) | D </a:t>
            </a:r>
            <a:r>
              <a:rPr lang="en-GB" dirty="0" smtClean="0">
                <a:latin typeface="Cambria Math"/>
                <a:ea typeface="Cambria Math"/>
              </a:rPr>
              <a:t>⊆</a:t>
            </a:r>
            <a:r>
              <a:rPr lang="en-GB" dirty="0" smtClean="0"/>
              <a:t> C} = max {v(D) | D </a:t>
            </a:r>
            <a:r>
              <a:rPr lang="en-GB" dirty="0" smtClean="0">
                <a:latin typeface="Cambria Math"/>
                <a:ea typeface="Cambria Math"/>
              </a:rPr>
              <a:t>⊆</a:t>
            </a:r>
            <a:r>
              <a:rPr lang="en-GB" dirty="0" smtClean="0"/>
              <a:t> C} = </a:t>
            </a:r>
            <a:r>
              <a:rPr lang="en-GB" dirty="0" smtClean="0">
                <a:solidFill>
                  <a:srgbClr val="FF0000"/>
                </a:solidFill>
              </a:rPr>
              <a:t>v(C)</a:t>
            </a:r>
          </a:p>
          <a:p>
            <a:r>
              <a:rPr lang="en-GB" dirty="0" smtClean="0"/>
              <a:t>However, the representation is only </a:t>
            </a:r>
            <a:r>
              <a:rPr lang="en-GB" dirty="0" smtClean="0">
                <a:solidFill>
                  <a:schemeClr val="accent1"/>
                </a:solidFill>
              </a:rPr>
              <a:t>succinct</a:t>
            </a:r>
            <a:r>
              <a:rPr lang="en-GB" dirty="0" smtClean="0"/>
              <a:t> when the game is naturally defined via a </a:t>
            </a:r>
            <a:r>
              <a:rPr lang="en-GB" dirty="0" smtClean="0">
                <a:solidFill>
                  <a:schemeClr val="accent1"/>
                </a:solidFill>
              </a:rPr>
              <a:t>small set of tasks </a:t>
            </a:r>
            <a:r>
              <a:rPr lang="en-GB" dirty="0" smtClean="0"/>
              <a:t> </a:t>
            </a:r>
          </a:p>
          <a:p>
            <a:r>
              <a:rPr lang="en-GB" dirty="0" smtClean="0">
                <a:solidFill>
                  <a:srgbClr val="7030A0"/>
                </a:solidFill>
              </a:rPr>
              <a:t>[Bachrach&amp;Rosenschein’08] </a:t>
            </a:r>
            <a:r>
              <a:rPr lang="en-GB" dirty="0" smtClean="0"/>
              <a:t>discuss complexity of many solution concepts under this formalism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84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Synergy Coalition Games</a:t>
            </a:r>
            <a:r>
              <a:rPr lang="en-GB" sz="3200" dirty="0" smtClean="0">
                <a:solidFill>
                  <a:srgbClr val="C00000"/>
                </a:solidFill>
                <a:latin typeface="Lucida Fax" pitchFamily="18" charset="0"/>
              </a:rPr>
              <a:t/>
            </a:r>
            <a:br>
              <a:rPr lang="en-GB" sz="3200" dirty="0" smtClean="0">
                <a:solidFill>
                  <a:srgbClr val="C00000"/>
                </a:solidFill>
                <a:latin typeface="Lucida Fax" pitchFamily="18" charset="0"/>
              </a:rPr>
            </a:br>
            <a:r>
              <a:rPr lang="en-GB" sz="3200" dirty="0" smtClean="0">
                <a:solidFill>
                  <a:srgbClr val="C00000"/>
                </a:solidFill>
                <a:latin typeface="Lucida Fax" pitchFamily="18" charset="0"/>
              </a:rPr>
              <a:t>[</a:t>
            </a:r>
            <a:r>
              <a:rPr lang="en-GB" sz="3200" dirty="0" err="1" smtClean="0">
                <a:solidFill>
                  <a:srgbClr val="C00000"/>
                </a:solidFill>
                <a:latin typeface="Lucida Fax" pitchFamily="18" charset="0"/>
              </a:rPr>
              <a:t>Conitzer</a:t>
            </a:r>
            <a:r>
              <a:rPr lang="en-GB" sz="3200" dirty="0" smtClean="0">
                <a:solidFill>
                  <a:srgbClr val="C00000"/>
                </a:solidFill>
                <a:latin typeface="Lucida Fax" pitchFamily="18" charset="0"/>
              </a:rPr>
              <a:t> &amp; Sandholm’06]</a:t>
            </a:r>
            <a:endParaRPr lang="en-US" sz="3200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640960" cy="506916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Superadditive game:  </a:t>
            </a:r>
            <a:r>
              <a:rPr lang="en-GB" dirty="0" smtClean="0">
                <a:solidFill>
                  <a:srgbClr val="FF0000"/>
                </a:solidFill>
              </a:rPr>
              <a:t>v(C </a:t>
            </a:r>
            <a:r>
              <a:rPr lang="en-GB" dirty="0" smtClean="0">
                <a:solidFill>
                  <a:srgbClr val="FF0000"/>
                </a:solidFill>
                <a:sym typeface="Symbol"/>
              </a:rPr>
              <a:t>U</a:t>
            </a:r>
            <a:r>
              <a:rPr lang="en-GB" dirty="0" smtClean="0">
                <a:solidFill>
                  <a:srgbClr val="FF0000"/>
                </a:solidFill>
              </a:rPr>
              <a:t> D)</a:t>
            </a:r>
            <a:r>
              <a:rPr lang="en-GB" dirty="0" smtClean="0"/>
              <a:t> ≥ </a:t>
            </a:r>
            <a:r>
              <a:rPr lang="en-GB" dirty="0" smtClean="0">
                <a:solidFill>
                  <a:srgbClr val="FF0000"/>
                </a:solidFill>
              </a:rPr>
              <a:t>v(C)</a:t>
            </a:r>
            <a:r>
              <a:rPr lang="en-GB" dirty="0" smtClean="0"/>
              <a:t> + </a:t>
            </a:r>
            <a:r>
              <a:rPr lang="en-GB" dirty="0" smtClean="0">
                <a:solidFill>
                  <a:srgbClr val="FF0000"/>
                </a:solidFill>
              </a:rPr>
              <a:t>v(D) 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/>
              <a:t>for any two disjoint coalitions </a:t>
            </a:r>
            <a:r>
              <a:rPr lang="en-GB" dirty="0" smtClean="0">
                <a:solidFill>
                  <a:srgbClr val="FF0000"/>
                </a:solidFill>
              </a:rPr>
              <a:t>C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FF0000"/>
                </a:solidFill>
              </a:rPr>
              <a:t>D</a:t>
            </a:r>
          </a:p>
          <a:p>
            <a:r>
              <a:rPr lang="en-GB" u="sng" dirty="0" smtClean="0"/>
              <a:t>Idea</a:t>
            </a:r>
            <a:r>
              <a:rPr lang="en-GB" dirty="0" smtClean="0"/>
              <a:t>: if a game is superadditive, and </a:t>
            </a:r>
            <a:br>
              <a:rPr lang="en-GB" dirty="0" smtClean="0"/>
            </a:br>
            <a:r>
              <a:rPr lang="en-GB" dirty="0" smtClean="0">
                <a:solidFill>
                  <a:srgbClr val="FF0000"/>
                </a:solidFill>
              </a:rPr>
              <a:t>v(C) = v(C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) + ... + v(C</a:t>
            </a:r>
            <a:r>
              <a:rPr lang="en-GB" baseline="-25000" dirty="0" smtClean="0">
                <a:solidFill>
                  <a:srgbClr val="FF0000"/>
                </a:solidFill>
              </a:rPr>
              <a:t>k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r>
              <a:rPr lang="en-GB" dirty="0" smtClean="0"/>
              <a:t> for any partition </a:t>
            </a:r>
            <a:r>
              <a:rPr lang="en-GB" dirty="0" smtClean="0">
                <a:solidFill>
                  <a:srgbClr val="FF0000"/>
                </a:solidFill>
              </a:rPr>
              <a:t>(C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 ..., C</a:t>
            </a:r>
            <a:r>
              <a:rPr lang="en-GB" baseline="-25000" dirty="0" smtClean="0">
                <a:solidFill>
                  <a:srgbClr val="FF0000"/>
                </a:solidFill>
              </a:rPr>
              <a:t>k</a:t>
            </a:r>
            <a:r>
              <a:rPr lang="en-GB" dirty="0" smtClean="0">
                <a:solidFill>
                  <a:srgbClr val="FF0000"/>
                </a:solidFill>
              </a:rPr>
              <a:t>) 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/>
              <a:t>of </a:t>
            </a:r>
            <a:r>
              <a:rPr lang="en-GB" dirty="0" smtClean="0">
                <a:solidFill>
                  <a:srgbClr val="FF0000"/>
                </a:solidFill>
              </a:rPr>
              <a:t>C</a:t>
            </a:r>
            <a:r>
              <a:rPr lang="en-GB" dirty="0" smtClean="0"/>
              <a:t> (</a:t>
            </a:r>
            <a:r>
              <a:rPr lang="en-GB" dirty="0" smtClean="0">
                <a:solidFill>
                  <a:schemeClr val="accent1"/>
                </a:solidFill>
              </a:rPr>
              <a:t>no synergy</a:t>
            </a:r>
            <a:r>
              <a:rPr lang="en-GB" dirty="0" smtClean="0"/>
              <a:t>), no need to store </a:t>
            </a:r>
            <a:r>
              <a:rPr lang="en-GB" dirty="0" smtClean="0">
                <a:solidFill>
                  <a:srgbClr val="FF0000"/>
                </a:solidFill>
              </a:rPr>
              <a:t>v(C)</a:t>
            </a:r>
          </a:p>
          <a:p>
            <a:r>
              <a:rPr lang="en-GB" dirty="0" smtClean="0"/>
              <a:t>Representation:  list </a:t>
            </a:r>
            <a:r>
              <a:rPr lang="en-GB" dirty="0" smtClean="0">
                <a:solidFill>
                  <a:srgbClr val="FF0000"/>
                </a:solidFill>
              </a:rPr>
              <a:t>v({1})</a:t>
            </a:r>
            <a:r>
              <a:rPr lang="en-GB" dirty="0" smtClean="0"/>
              <a:t>, ... </a:t>
            </a:r>
            <a:r>
              <a:rPr lang="en-GB" dirty="0" smtClean="0">
                <a:solidFill>
                  <a:srgbClr val="FF0000"/>
                </a:solidFill>
              </a:rPr>
              <a:t>v({n})</a:t>
            </a:r>
            <a:r>
              <a:rPr lang="en-GB" dirty="0" smtClean="0"/>
              <a:t> and all </a:t>
            </a:r>
            <a:r>
              <a:rPr lang="en-GB" dirty="0" smtClean="0">
                <a:solidFill>
                  <a:schemeClr val="accent1"/>
                </a:solidFill>
              </a:rPr>
              <a:t>synergies</a:t>
            </a:r>
          </a:p>
          <a:p>
            <a:r>
              <a:rPr lang="en-GB" dirty="0" smtClean="0">
                <a:solidFill>
                  <a:schemeClr val="accent1"/>
                </a:solidFill>
              </a:rPr>
              <a:t>Succinct </a:t>
            </a:r>
            <a:r>
              <a:rPr lang="en-GB" dirty="0" smtClean="0"/>
              <a:t>when there are few synergies </a:t>
            </a:r>
          </a:p>
          <a:p>
            <a:r>
              <a:rPr lang="en-GB" dirty="0" smtClean="0"/>
              <a:t>This representation allows for </a:t>
            </a:r>
            <a:r>
              <a:rPr lang="en-GB" dirty="0" smtClean="0">
                <a:solidFill>
                  <a:schemeClr val="accent1"/>
                </a:solidFill>
              </a:rPr>
              <a:t>efficient checking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if an outcome is in </a:t>
            </a:r>
            <a:r>
              <a:rPr lang="en-US" dirty="0" smtClean="0"/>
              <a:t>the core.</a:t>
            </a:r>
          </a:p>
          <a:p>
            <a:r>
              <a:rPr lang="en-GB" dirty="0" smtClean="0"/>
              <a:t>However, it is still </a:t>
            </a:r>
            <a:r>
              <a:rPr lang="en-GB" dirty="0" smtClean="0">
                <a:solidFill>
                  <a:schemeClr val="accent1"/>
                </a:solidFill>
              </a:rPr>
              <a:t>hard </a:t>
            </a:r>
            <a:r>
              <a:rPr lang="en-GB" dirty="0" smtClean="0"/>
              <a:t>to check </a:t>
            </a:r>
            <a:br>
              <a:rPr lang="en-GB" dirty="0" smtClean="0"/>
            </a:br>
            <a:r>
              <a:rPr lang="en-GB" dirty="0" smtClean="0"/>
              <a:t>if the core is non-empty.</a:t>
            </a:r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85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200800" cy="1143000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Marginal Contribution Nets</a:t>
            </a:r>
            <a:b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</a:br>
            <a:r>
              <a:rPr lang="en-GB" sz="3200" dirty="0" smtClean="0">
                <a:solidFill>
                  <a:srgbClr val="C00000"/>
                </a:solidFill>
                <a:latin typeface="Lucida Fax" pitchFamily="18" charset="0"/>
              </a:rPr>
              <a:t>[</a:t>
            </a:r>
            <a:r>
              <a:rPr lang="en-GB" sz="3200" dirty="0" err="1" smtClean="0">
                <a:solidFill>
                  <a:srgbClr val="C00000"/>
                </a:solidFill>
                <a:latin typeface="Lucida Fax" pitchFamily="18" charset="0"/>
              </a:rPr>
              <a:t>Ieong</a:t>
            </a:r>
            <a:r>
              <a:rPr lang="en-GB" sz="3200" dirty="0" smtClean="0">
                <a:solidFill>
                  <a:srgbClr val="C00000"/>
                </a:solidFill>
                <a:latin typeface="Lucida Fax" pitchFamily="18" charset="0"/>
              </a:rPr>
              <a:t> &amp; Shoham’05]</a:t>
            </a:r>
            <a:endParaRPr lang="en-US" sz="3200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781128"/>
          </a:xfrm>
        </p:spPr>
        <p:txBody>
          <a:bodyPr>
            <a:normAutofit fontScale="92500" lnSpcReduction="10000"/>
          </a:bodyPr>
          <a:lstStyle/>
          <a:p>
            <a:r>
              <a:rPr lang="en-GB" u="sng" dirty="0" smtClean="0"/>
              <a:t>Idea</a:t>
            </a:r>
            <a:r>
              <a:rPr lang="en-GB" dirty="0" smtClean="0"/>
              <a:t>: represent the game by a set of </a:t>
            </a:r>
            <a:r>
              <a:rPr lang="en-GB" dirty="0" smtClean="0">
                <a:solidFill>
                  <a:schemeClr val="accent1"/>
                </a:solidFill>
              </a:rPr>
              <a:t>rules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of the form </a:t>
            </a:r>
            <a:r>
              <a:rPr lang="en-GB" dirty="0" smtClean="0">
                <a:solidFill>
                  <a:srgbClr val="FF0000"/>
                </a:solidFill>
              </a:rPr>
              <a:t>pattern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→</a:t>
            </a:r>
            <a:r>
              <a:rPr lang="en-GB" dirty="0" smtClean="0">
                <a:solidFill>
                  <a:srgbClr val="FF0000"/>
                </a:solidFill>
              </a:rPr>
              <a:t> value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pattern</a:t>
            </a:r>
            <a:r>
              <a:rPr lang="en-GB" dirty="0" smtClean="0"/>
              <a:t> is a Boolean formula over </a:t>
            </a:r>
            <a:r>
              <a:rPr lang="en-GB" dirty="0" smtClean="0">
                <a:solidFill>
                  <a:srgbClr val="FF0000"/>
                </a:solidFill>
              </a:rPr>
              <a:t>N</a:t>
            </a:r>
            <a:endParaRPr lang="en-GB" dirty="0" smtClean="0">
              <a:solidFill>
                <a:srgbClr val="FF0000"/>
              </a:solidFill>
              <a:ea typeface="Cambria Math"/>
            </a:endParaRPr>
          </a:p>
          <a:p>
            <a:pPr lvl="1"/>
            <a:r>
              <a:rPr lang="en-GB" dirty="0" smtClean="0">
                <a:solidFill>
                  <a:schemeClr val="accent1"/>
                </a:solidFill>
                <a:ea typeface="Cambria Math"/>
              </a:rPr>
              <a:t>value</a:t>
            </a:r>
            <a:r>
              <a:rPr lang="en-GB" dirty="0" smtClean="0">
                <a:ea typeface="Cambria Math"/>
              </a:rPr>
              <a:t> is a number</a:t>
            </a:r>
          </a:p>
          <a:p>
            <a:r>
              <a:rPr lang="en-GB" dirty="0" smtClean="0">
                <a:ea typeface="Cambria Math"/>
              </a:rPr>
              <a:t>A rule </a:t>
            </a:r>
            <a:r>
              <a:rPr lang="en-GB" dirty="0" smtClean="0">
                <a:solidFill>
                  <a:schemeClr val="accent1"/>
                </a:solidFill>
                <a:ea typeface="Cambria Math"/>
              </a:rPr>
              <a:t>applies</a:t>
            </a:r>
            <a:r>
              <a:rPr lang="en-GB" dirty="0" smtClean="0">
                <a:ea typeface="Cambria Math"/>
              </a:rPr>
              <a:t> to a coalition if its fits the pattern </a:t>
            </a:r>
          </a:p>
          <a:p>
            <a:r>
              <a:rPr lang="en-GB" dirty="0" smtClean="0">
                <a:solidFill>
                  <a:srgbClr val="FF0000"/>
                </a:solidFill>
                <a:ea typeface="Cambria Math"/>
              </a:rPr>
              <a:t>v(C)</a:t>
            </a:r>
            <a:r>
              <a:rPr lang="en-GB" dirty="0" smtClean="0">
                <a:ea typeface="Cambria Math"/>
              </a:rPr>
              <a:t> = </a:t>
            </a:r>
            <a:r>
              <a:rPr lang="en-GB" dirty="0" smtClean="0">
                <a:solidFill>
                  <a:schemeClr val="accent1"/>
                </a:solidFill>
                <a:ea typeface="Cambria Math"/>
              </a:rPr>
              <a:t>sum</a:t>
            </a:r>
            <a:r>
              <a:rPr lang="en-GB" dirty="0" smtClean="0">
                <a:ea typeface="Cambria Math"/>
              </a:rPr>
              <a:t> of values of all rules that apply to </a:t>
            </a:r>
            <a:r>
              <a:rPr lang="en-GB" dirty="0" smtClean="0">
                <a:solidFill>
                  <a:srgbClr val="FF0000"/>
                </a:solidFill>
                <a:ea typeface="Cambria Math"/>
              </a:rPr>
              <a:t>C</a:t>
            </a:r>
          </a:p>
          <a:p>
            <a:r>
              <a:rPr lang="en-GB" dirty="0" smtClean="0">
                <a:ea typeface="Cambria Math"/>
              </a:rPr>
              <a:t>Example:</a:t>
            </a:r>
          </a:p>
          <a:p>
            <a:pPr lvl="1">
              <a:buNone/>
            </a:pPr>
            <a:r>
              <a:rPr lang="en-GB" dirty="0" smtClean="0">
                <a:solidFill>
                  <a:srgbClr val="FF0000"/>
                </a:solidFill>
                <a:ea typeface="Cambria Math"/>
              </a:rPr>
              <a:t>R</a:t>
            </a:r>
            <a:r>
              <a:rPr lang="en-GB" baseline="-25000" dirty="0" smtClean="0">
                <a:solidFill>
                  <a:srgbClr val="FF0000"/>
                </a:solidFill>
                <a:ea typeface="Cambria Math"/>
              </a:rPr>
              <a:t>1</a:t>
            </a:r>
            <a:r>
              <a:rPr lang="en-GB" dirty="0" smtClean="0">
                <a:ea typeface="Cambria Math"/>
              </a:rPr>
              <a:t>: </a:t>
            </a:r>
            <a:r>
              <a:rPr lang="en-GB" dirty="0" smtClean="0"/>
              <a:t> (1 </a:t>
            </a:r>
            <a:r>
              <a:rPr lang="en-GB" dirty="0" smtClean="0">
                <a:ea typeface="Cambria Math"/>
              </a:rPr>
              <a:t>⋀ 2) ⋁ </a:t>
            </a:r>
            <a:r>
              <a:rPr lang="en-GB" smtClean="0">
                <a:ea typeface="Cambria Math"/>
              </a:rPr>
              <a:t>5</a:t>
            </a:r>
            <a:r>
              <a:rPr lang="en-GB" smtClean="0"/>
              <a:t> </a:t>
            </a:r>
            <a:r>
              <a:rPr lang="en-GB" smtClean="0">
                <a:latin typeface="Cambria Math"/>
                <a:ea typeface="Cambria Math"/>
              </a:rPr>
              <a:t>→</a:t>
            </a:r>
            <a:r>
              <a:rPr lang="en-GB" smtClean="0"/>
              <a:t> </a:t>
            </a:r>
            <a:r>
              <a:rPr lang="en-GB" dirty="0" smtClean="0"/>
              <a:t>3</a:t>
            </a:r>
          </a:p>
          <a:p>
            <a:pPr lvl="1">
              <a:buNone/>
            </a:pPr>
            <a:r>
              <a:rPr lang="en-GB" dirty="0" smtClean="0">
                <a:solidFill>
                  <a:srgbClr val="FF0000"/>
                </a:solidFill>
              </a:rPr>
              <a:t>R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/>
              <a:t>:   2 </a:t>
            </a:r>
            <a:r>
              <a:rPr lang="en-GB" dirty="0" smtClean="0">
                <a:ea typeface="Cambria Math"/>
              </a:rPr>
              <a:t>⋀ 3         </a:t>
            </a:r>
            <a:r>
              <a:rPr lang="en-GB" sz="1100" dirty="0" smtClean="0">
                <a:ea typeface="Cambria Math"/>
              </a:rPr>
              <a:t> </a:t>
            </a:r>
            <a:r>
              <a:rPr lang="en-GB" dirty="0" smtClean="0">
                <a:latin typeface="Cambria Math"/>
                <a:ea typeface="Cambria Math"/>
              </a:rPr>
              <a:t>→</a:t>
            </a:r>
            <a:r>
              <a:rPr lang="en-GB" dirty="0" smtClean="0">
                <a:ea typeface="Cambria Math"/>
              </a:rPr>
              <a:t> -2</a:t>
            </a:r>
          </a:p>
          <a:p>
            <a:pPr lvl="1">
              <a:buNone/>
            </a:pPr>
            <a:r>
              <a:rPr lang="en-GB" dirty="0" smtClean="0">
                <a:ea typeface="Cambria Math"/>
              </a:rPr>
              <a:t>     v({1, 2}) = 3, v({2, 3}) = -2, v({1, 2, 3}) = 1 </a:t>
            </a:r>
          </a:p>
          <a:p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86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  <a:latin typeface="Lucida Fax" pitchFamily="18" charset="0"/>
              </a:rPr>
              <a:t>Marginal Contribution Nets</a:t>
            </a:r>
            <a:endParaRPr lang="en-US" sz="36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853136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Computing the Shapley value:</a:t>
            </a:r>
          </a:p>
          <a:p>
            <a:pPr lvl="1"/>
            <a:r>
              <a:rPr lang="en-GB" dirty="0" smtClean="0"/>
              <a:t>let </a:t>
            </a:r>
            <a:r>
              <a:rPr lang="en-GB" dirty="0" smtClean="0">
                <a:solidFill>
                  <a:srgbClr val="FF0000"/>
                </a:solidFill>
              </a:rPr>
              <a:t>G(R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 ..., </a:t>
            </a:r>
            <a:r>
              <a:rPr lang="en-GB" dirty="0" err="1" smtClean="0">
                <a:solidFill>
                  <a:srgbClr val="FF0000"/>
                </a:solidFill>
              </a:rPr>
              <a:t>R</a:t>
            </a:r>
            <a:r>
              <a:rPr lang="en-GB" baseline="-25000" dirty="0" err="1" smtClean="0">
                <a:solidFill>
                  <a:srgbClr val="FF0000"/>
                </a:solidFill>
              </a:rPr>
              <a:t>k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  <a:r>
              <a:rPr lang="en-GB" dirty="0" smtClean="0"/>
              <a:t> be the game given by the set of rules </a:t>
            </a:r>
            <a:r>
              <a:rPr lang="en-GB" dirty="0" smtClean="0">
                <a:solidFill>
                  <a:srgbClr val="FF0000"/>
                </a:solidFill>
              </a:rPr>
              <a:t>R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 ..., </a:t>
            </a:r>
            <a:r>
              <a:rPr lang="en-GB" dirty="0" err="1" smtClean="0">
                <a:solidFill>
                  <a:srgbClr val="FF0000"/>
                </a:solidFill>
              </a:rPr>
              <a:t>R</a:t>
            </a:r>
            <a:r>
              <a:rPr lang="en-GB" baseline="-25000" dirty="0" err="1" smtClean="0">
                <a:solidFill>
                  <a:srgbClr val="FF0000"/>
                </a:solidFill>
              </a:rPr>
              <a:t>k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/>
              <a:t>we have </a:t>
            </a:r>
            <a:r>
              <a:rPr lang="en-GB" dirty="0" smtClean="0">
                <a:solidFill>
                  <a:srgbClr val="FF0000"/>
                </a:solidFill>
              </a:rPr>
              <a:t>G(R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, ..., </a:t>
            </a:r>
            <a:r>
              <a:rPr lang="en-GB" dirty="0" err="1" smtClean="0">
                <a:solidFill>
                  <a:srgbClr val="FF0000"/>
                </a:solidFill>
              </a:rPr>
              <a:t>R</a:t>
            </a:r>
            <a:r>
              <a:rPr lang="en-GB" baseline="-25000" dirty="0" err="1" smtClean="0">
                <a:solidFill>
                  <a:srgbClr val="FF0000"/>
                </a:solidFill>
              </a:rPr>
              <a:t>k</a:t>
            </a:r>
            <a:r>
              <a:rPr lang="en-GB" dirty="0" smtClean="0">
                <a:solidFill>
                  <a:srgbClr val="FF0000"/>
                </a:solidFill>
              </a:rPr>
              <a:t>) = G(R</a:t>
            </a:r>
            <a:r>
              <a:rPr lang="en-GB" baseline="-25000" dirty="0" smtClean="0">
                <a:solidFill>
                  <a:srgbClr val="FF0000"/>
                </a:solidFill>
              </a:rPr>
              <a:t>1</a:t>
            </a:r>
            <a:r>
              <a:rPr lang="en-GB" dirty="0" smtClean="0">
                <a:solidFill>
                  <a:srgbClr val="FF0000"/>
                </a:solidFill>
              </a:rPr>
              <a:t>) +  ... + G(</a:t>
            </a:r>
            <a:r>
              <a:rPr lang="en-GB" dirty="0" err="1" smtClean="0">
                <a:solidFill>
                  <a:srgbClr val="FF0000"/>
                </a:solidFill>
              </a:rPr>
              <a:t>R</a:t>
            </a:r>
            <a:r>
              <a:rPr lang="en-GB" baseline="-25000" dirty="0" err="1" smtClean="0">
                <a:solidFill>
                  <a:srgbClr val="FF0000"/>
                </a:solidFill>
              </a:rPr>
              <a:t>k</a:t>
            </a:r>
            <a:r>
              <a:rPr lang="en-GB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GB" dirty="0" smtClean="0"/>
              <a:t>thus, by </a:t>
            </a:r>
            <a:r>
              <a:rPr lang="en-GB" dirty="0" smtClean="0">
                <a:solidFill>
                  <a:schemeClr val="accent1"/>
                </a:solidFill>
              </a:rPr>
              <a:t>additivity</a:t>
            </a:r>
            <a:r>
              <a:rPr lang="en-GB" dirty="0" smtClean="0"/>
              <a:t> it suffices to compute players’ Shapley values in games with a </a:t>
            </a:r>
            <a:r>
              <a:rPr lang="en-GB" dirty="0" smtClean="0">
                <a:solidFill>
                  <a:schemeClr val="accent1"/>
                </a:solidFill>
              </a:rPr>
              <a:t>single</a:t>
            </a:r>
            <a:r>
              <a:rPr lang="en-GB" dirty="0" smtClean="0"/>
              <a:t> rule </a:t>
            </a:r>
            <a:r>
              <a:rPr lang="en-GB" dirty="0" smtClean="0">
                <a:solidFill>
                  <a:srgbClr val="FF0000"/>
                </a:solidFill>
              </a:rPr>
              <a:t>R</a:t>
            </a:r>
          </a:p>
          <a:p>
            <a:pPr lvl="1"/>
            <a:r>
              <a:rPr lang="en-GB" dirty="0" smtClean="0"/>
              <a:t>if </a:t>
            </a:r>
            <a:r>
              <a:rPr lang="en-GB" dirty="0" smtClean="0">
                <a:solidFill>
                  <a:srgbClr val="FF0000"/>
                </a:solidFill>
              </a:rPr>
              <a:t>R =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</a:rPr>
              <a:t>y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ambria Math"/>
                <a:ea typeface="Cambria Math"/>
              </a:rPr>
              <a:t>→</a:t>
            </a:r>
            <a:r>
              <a:rPr lang="en-GB" dirty="0" smtClean="0">
                <a:solidFill>
                  <a:srgbClr val="FF0000"/>
                </a:solidFill>
              </a:rPr>
              <a:t> x</a:t>
            </a:r>
            <a:r>
              <a:rPr lang="en-GB" dirty="0" smtClean="0"/>
              <a:t>, where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</a:rPr>
              <a:t>y</a:t>
            </a:r>
            <a:r>
              <a:rPr lang="en-GB" dirty="0" smtClean="0"/>
              <a:t> is a </a:t>
            </a:r>
            <a:r>
              <a:rPr lang="en-GB" dirty="0" smtClean="0">
                <a:solidFill>
                  <a:schemeClr val="accent1"/>
                </a:solidFill>
              </a:rPr>
              <a:t>conjunction</a:t>
            </a:r>
            <a:r>
              <a:rPr lang="en-GB" dirty="0" smtClean="0"/>
              <a:t> of </a:t>
            </a:r>
            <a:r>
              <a:rPr lang="en-GB" dirty="0" smtClean="0">
                <a:solidFill>
                  <a:srgbClr val="FF0000"/>
                </a:solidFill>
              </a:rPr>
              <a:t>k</a:t>
            </a:r>
            <a:r>
              <a:rPr lang="en-GB" dirty="0" smtClean="0"/>
              <a:t> variables, </a:t>
            </a:r>
            <a:br>
              <a:rPr lang="en-GB" dirty="0" smtClean="0"/>
            </a:br>
            <a:r>
              <a:rPr lang="en-GB" dirty="0" smtClean="0"/>
              <a:t>then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GB" baseline="-25000" dirty="0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= x/k</a:t>
            </a:r>
            <a:r>
              <a:rPr lang="en-GB" dirty="0" smtClean="0"/>
              <a:t> if </a:t>
            </a:r>
            <a:r>
              <a:rPr lang="en-GB" dirty="0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 appears in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</a:rPr>
              <a:t>y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FF0000"/>
                </a:solidFill>
              </a:rPr>
              <a:t>0</a:t>
            </a:r>
            <a:r>
              <a:rPr lang="en-GB" dirty="0" smtClean="0"/>
              <a:t> otherwise</a:t>
            </a:r>
          </a:p>
          <a:p>
            <a:pPr lvl="1"/>
            <a:r>
              <a:rPr lang="en-GB" dirty="0" smtClean="0"/>
              <a:t>a more complicated (but still poly-time) algorithm </a:t>
            </a:r>
            <a:br>
              <a:rPr lang="en-GB" dirty="0" smtClean="0"/>
            </a:br>
            <a:r>
              <a:rPr lang="en-GB" dirty="0" smtClean="0"/>
              <a:t>for </a:t>
            </a:r>
            <a:r>
              <a:rPr lang="en-GB" dirty="0" smtClean="0">
                <a:solidFill>
                  <a:schemeClr val="accent1"/>
                </a:solidFill>
              </a:rPr>
              <a:t>read-once formulas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7030A0"/>
                </a:solidFill>
              </a:rPr>
              <a:t>[Elkind et al.’09b]</a:t>
            </a:r>
          </a:p>
          <a:p>
            <a:pPr lvl="1"/>
            <a:r>
              <a:rPr lang="en-GB" dirty="0" smtClean="0">
                <a:solidFill>
                  <a:schemeClr val="accent1"/>
                </a:solidFill>
              </a:rPr>
              <a:t>NP</a:t>
            </a:r>
            <a:r>
              <a:rPr lang="en-GB" dirty="0" smtClean="0"/>
              <a:t>-hard for if </a:t>
            </a:r>
            <a:r>
              <a:rPr lang="en-GB" dirty="0" smtClean="0">
                <a:solidFill>
                  <a:srgbClr val="FF0000"/>
                </a:solidFill>
                <a:latin typeface="Symbol" pitchFamily="18" charset="2"/>
              </a:rPr>
              <a:t>y</a:t>
            </a:r>
            <a:r>
              <a:rPr lang="en-GB" dirty="0" smtClean="0"/>
              <a:t> is an </a:t>
            </a:r>
            <a:r>
              <a:rPr lang="en-GB" dirty="0" smtClean="0">
                <a:solidFill>
                  <a:schemeClr val="accent1"/>
                </a:solidFill>
              </a:rPr>
              <a:t>arbitrary</a:t>
            </a:r>
            <a:r>
              <a:rPr lang="en-GB" dirty="0" smtClean="0"/>
              <a:t> Boolean formula</a:t>
            </a:r>
          </a:p>
          <a:p>
            <a:r>
              <a:rPr lang="en-GB" dirty="0" smtClean="0"/>
              <a:t>Core-related questions are computationally hard</a:t>
            </a:r>
            <a:br>
              <a:rPr lang="en-GB" dirty="0" smtClean="0"/>
            </a:br>
            <a:r>
              <a:rPr lang="en-GB" dirty="0" smtClean="0">
                <a:solidFill>
                  <a:srgbClr val="7030A0"/>
                </a:solidFill>
              </a:rPr>
              <a:t>[Ieong&amp;Shoham’05] </a:t>
            </a:r>
          </a:p>
          <a:p>
            <a:endParaRPr lang="en-US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87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193800" y="2891879"/>
            <a:ext cx="680007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2200" dirty="0" smtClean="0">
                <a:solidFill>
                  <a:srgbClr val="00007D"/>
                </a:solidFill>
                <a:latin typeface="+mj-lt"/>
              </a:rPr>
              <a:t>How do we </a:t>
            </a:r>
            <a:r>
              <a:rPr lang="en-GB" sz="2200" b="1" dirty="0" smtClean="0">
                <a:solidFill>
                  <a:srgbClr val="00007D"/>
                </a:solidFill>
                <a:latin typeface="+mj-lt"/>
              </a:rPr>
              <a:t>partition the set of agents </a:t>
            </a:r>
            <a:r>
              <a:rPr lang="en-GB" sz="2200" dirty="0" smtClean="0">
                <a:solidFill>
                  <a:srgbClr val="00007D"/>
                </a:solidFill>
                <a:latin typeface="+mj-lt"/>
              </a:rPr>
              <a:t>into coalitions to maximize the overall profit?</a:t>
            </a:r>
            <a:endParaRPr lang="en-GB" sz="2200" dirty="0">
              <a:solidFill>
                <a:srgbClr val="00007D"/>
              </a:solidFill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43726" y="2184740"/>
            <a:ext cx="779067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0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Coalition Structure Generation</a:t>
            </a:r>
            <a:endParaRPr lang="en-GB" sz="30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45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572457" y="4619018"/>
            <a:ext cx="11246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65FA"/>
                </a:solidFill>
              </a:rPr>
              <a:t>optimal coalition structure</a:t>
            </a:r>
            <a:endParaRPr lang="en-GB" dirty="0">
              <a:solidFill>
                <a:srgbClr val="0065FA"/>
              </a:solidFill>
            </a:endParaRPr>
          </a:p>
        </p:txBody>
      </p:sp>
      <p:sp>
        <p:nvSpPr>
          <p:cNvPr id="440374" name="Text Box 54"/>
          <p:cNvSpPr txBox="1">
            <a:spLocks noChangeArrowheads="1"/>
          </p:cNvSpPr>
          <p:nvPr/>
        </p:nvSpPr>
        <p:spPr bwMode="auto">
          <a:xfrm>
            <a:off x="311579" y="793358"/>
            <a:ext cx="843564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Ins="0">
            <a:spAutoFit/>
          </a:bodyPr>
          <a:lstStyle/>
          <a:p>
            <a:pPr>
              <a:spcBef>
                <a:spcPts val="400"/>
              </a:spcBef>
            </a:pPr>
            <a:r>
              <a:rPr lang="cy-GB" sz="2000" b="1" u="sng" dirty="0" smtClean="0">
                <a:solidFill>
                  <a:srgbClr val="00007D"/>
                </a:solidFill>
                <a:latin typeface="+mj-lt"/>
              </a:rPr>
              <a:t>Example:</a:t>
            </a:r>
            <a:r>
              <a:rPr lang="cy-GB" sz="2000" dirty="0" smtClean="0">
                <a:solidFill>
                  <a:srgbClr val="00007D"/>
                </a:solidFill>
                <a:latin typeface="+mj-lt"/>
              </a:rPr>
              <a:t> </a:t>
            </a:r>
            <a:r>
              <a:rPr lang="cy-GB" sz="2000" dirty="0">
                <a:solidFill>
                  <a:srgbClr val="00007D"/>
                </a:solidFill>
                <a:latin typeface="+mj-lt"/>
              </a:rPr>
              <a:t>g</a:t>
            </a:r>
            <a:r>
              <a:rPr lang="cy-GB" sz="2000" dirty="0" smtClean="0">
                <a:solidFill>
                  <a:srgbClr val="00007D"/>
                </a:solidFill>
                <a:latin typeface="+mj-lt"/>
              </a:rPr>
              <a:t>iven 3 agents, the </a:t>
            </a:r>
            <a:r>
              <a:rPr lang="cy-GB" sz="2000" dirty="0">
                <a:solidFill>
                  <a:srgbClr val="00007D"/>
                </a:solidFill>
                <a:latin typeface="+mj-lt"/>
              </a:rPr>
              <a:t>possible </a:t>
            </a:r>
            <a:r>
              <a:rPr lang="cy-GB" sz="2000" b="1" u="sng" dirty="0">
                <a:solidFill>
                  <a:srgbClr val="00007D"/>
                </a:solidFill>
                <a:latin typeface="+mj-lt"/>
              </a:rPr>
              <a:t>coalitions</a:t>
            </a:r>
            <a:r>
              <a:rPr lang="cy-GB" sz="2000" dirty="0">
                <a:solidFill>
                  <a:srgbClr val="00007D"/>
                </a:solidFill>
                <a:latin typeface="+mj-lt"/>
              </a:rPr>
              <a:t> are</a:t>
            </a:r>
            <a:r>
              <a:rPr lang="cy-GB" sz="2000" dirty="0" smtClean="0">
                <a:solidFill>
                  <a:srgbClr val="00007D"/>
                </a:solidFill>
                <a:latin typeface="+mj-lt"/>
              </a:rPr>
              <a:t>:</a:t>
            </a:r>
            <a:endParaRPr lang="cy-GB" sz="2000" dirty="0">
              <a:solidFill>
                <a:srgbClr val="00007D"/>
              </a:solidFill>
              <a:latin typeface="+mj-lt"/>
            </a:endParaRPr>
          </a:p>
          <a:p>
            <a:pPr>
              <a:spcBef>
                <a:spcPts val="800"/>
              </a:spcBef>
            </a:pP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{a</a:t>
            </a:r>
            <a:r>
              <a:rPr lang="cy-GB" sz="2000" baseline="-16000" dirty="0" smtClean="0">
                <a:solidFill>
                  <a:srgbClr val="FF0000"/>
                </a:solidFill>
                <a:latin typeface="+mj-lt"/>
              </a:rPr>
              <a:t>1</a:t>
            </a: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}        {a</a:t>
            </a:r>
            <a:r>
              <a:rPr lang="cy-GB" sz="2000" baseline="-16000" dirty="0" smtClean="0">
                <a:solidFill>
                  <a:srgbClr val="FF0000"/>
                </a:solidFill>
                <a:latin typeface="+mj-lt"/>
              </a:rPr>
              <a:t>2</a:t>
            </a: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}        {a</a:t>
            </a:r>
            <a:r>
              <a:rPr lang="cy-GB" sz="2000" baseline="-16000" dirty="0" smtClean="0">
                <a:solidFill>
                  <a:srgbClr val="FF0000"/>
                </a:solidFill>
                <a:latin typeface="+mj-lt"/>
              </a:rPr>
              <a:t>3</a:t>
            </a: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}        {a</a:t>
            </a:r>
            <a:r>
              <a:rPr lang="cy-GB" sz="2000" baseline="-16000" dirty="0" smtClean="0">
                <a:solidFill>
                  <a:srgbClr val="FF0000"/>
                </a:solidFill>
                <a:latin typeface="+mj-lt"/>
              </a:rPr>
              <a:t>1</a:t>
            </a: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2000" baseline="-16000" dirty="0" smtClean="0">
                <a:solidFill>
                  <a:srgbClr val="FF0000"/>
                </a:solidFill>
                <a:latin typeface="+mj-lt"/>
              </a:rPr>
              <a:t>2</a:t>
            </a: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}        {a</a:t>
            </a:r>
            <a:r>
              <a:rPr lang="cy-GB" sz="2000" baseline="-16000" dirty="0" smtClean="0">
                <a:solidFill>
                  <a:srgbClr val="FF0000"/>
                </a:solidFill>
                <a:latin typeface="+mj-lt"/>
              </a:rPr>
              <a:t>1</a:t>
            </a: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2000" baseline="-16000" dirty="0" smtClean="0">
                <a:solidFill>
                  <a:srgbClr val="FF0000"/>
                </a:solidFill>
                <a:latin typeface="+mj-lt"/>
              </a:rPr>
              <a:t>3</a:t>
            </a: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}        {a</a:t>
            </a:r>
            <a:r>
              <a:rPr lang="cy-GB" sz="2000" baseline="-16000" dirty="0" smtClean="0">
                <a:solidFill>
                  <a:srgbClr val="FF0000"/>
                </a:solidFill>
                <a:latin typeface="+mj-lt"/>
              </a:rPr>
              <a:t>2</a:t>
            </a: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2000" baseline="-16000" dirty="0" smtClean="0">
                <a:solidFill>
                  <a:srgbClr val="FF0000"/>
                </a:solidFill>
                <a:latin typeface="+mj-lt"/>
              </a:rPr>
              <a:t>3</a:t>
            </a: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}        {a</a:t>
            </a:r>
            <a:r>
              <a:rPr lang="cy-GB" sz="2000" baseline="-16000" dirty="0" smtClean="0">
                <a:solidFill>
                  <a:srgbClr val="FF0000"/>
                </a:solidFill>
                <a:latin typeface="+mj-lt"/>
              </a:rPr>
              <a:t>1</a:t>
            </a: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2000" baseline="-16000" dirty="0" smtClean="0">
                <a:solidFill>
                  <a:srgbClr val="FF0000"/>
                </a:solidFill>
                <a:latin typeface="+mj-lt"/>
              </a:rPr>
              <a:t>2</a:t>
            </a: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2000" baseline="-16000" dirty="0" smtClean="0">
                <a:solidFill>
                  <a:srgbClr val="FF0000"/>
                </a:solidFill>
                <a:latin typeface="+mj-lt"/>
              </a:rPr>
              <a:t>3</a:t>
            </a:r>
            <a:r>
              <a:rPr lang="cy-GB" sz="2000" dirty="0">
                <a:solidFill>
                  <a:srgbClr val="FF0000"/>
                </a:solidFill>
                <a:latin typeface="+mj-lt"/>
              </a:rPr>
              <a:t>}</a:t>
            </a:r>
          </a:p>
          <a:p>
            <a:pPr>
              <a:spcBef>
                <a:spcPct val="50000"/>
              </a:spcBef>
            </a:pPr>
            <a:endParaRPr lang="cy-GB" sz="800" dirty="0">
              <a:solidFill>
                <a:srgbClr val="0000CC"/>
              </a:solidFill>
              <a:latin typeface="+mj-lt"/>
            </a:endParaRPr>
          </a:p>
          <a:p>
            <a:pPr>
              <a:spcBef>
                <a:spcPts val="800"/>
              </a:spcBef>
            </a:pPr>
            <a:r>
              <a:rPr lang="cy-GB" sz="2000" dirty="0" smtClean="0">
                <a:solidFill>
                  <a:srgbClr val="00007D"/>
                </a:solidFill>
              </a:rPr>
              <a:t> </a:t>
            </a:r>
            <a:r>
              <a:rPr lang="cy-GB" sz="2000" dirty="0" smtClean="0">
                <a:solidFill>
                  <a:srgbClr val="00007D"/>
                </a:solidFill>
                <a:latin typeface="+mj-lt"/>
              </a:rPr>
              <a:t>The </a:t>
            </a:r>
            <a:r>
              <a:rPr lang="cy-GB" sz="2000" dirty="0">
                <a:solidFill>
                  <a:srgbClr val="00007D"/>
                </a:solidFill>
                <a:latin typeface="+mj-lt"/>
              </a:rPr>
              <a:t>possible </a:t>
            </a:r>
            <a:r>
              <a:rPr lang="cy-GB" sz="2000" b="1" u="sng" dirty="0">
                <a:solidFill>
                  <a:srgbClr val="00007D"/>
                </a:solidFill>
                <a:latin typeface="+mj-lt"/>
              </a:rPr>
              <a:t>coalition </a:t>
            </a:r>
            <a:r>
              <a:rPr lang="cy-GB" sz="2000" b="1" u="sng" dirty="0" smtClean="0">
                <a:solidFill>
                  <a:srgbClr val="00007D"/>
                </a:solidFill>
                <a:latin typeface="+mj-lt"/>
              </a:rPr>
              <a:t>structures</a:t>
            </a:r>
            <a:r>
              <a:rPr lang="cy-GB" sz="2000" dirty="0" smtClean="0">
                <a:solidFill>
                  <a:srgbClr val="00007D"/>
                </a:solidFill>
                <a:latin typeface="+mj-lt"/>
              </a:rPr>
              <a:t> are:</a:t>
            </a:r>
            <a:endParaRPr lang="cy-GB" sz="2000" dirty="0">
              <a:solidFill>
                <a:srgbClr val="00007D"/>
              </a:solidFill>
              <a:latin typeface="+mj-lt"/>
            </a:endParaRPr>
          </a:p>
          <a:p>
            <a:pPr>
              <a:spcBef>
                <a:spcPts val="800"/>
              </a:spcBef>
            </a:pP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{{a</a:t>
            </a:r>
            <a:r>
              <a:rPr lang="cy-GB" sz="2000" baseline="-16000" dirty="0" smtClean="0">
                <a:solidFill>
                  <a:srgbClr val="FF0000"/>
                </a:solidFill>
                <a:latin typeface="+mj-lt"/>
              </a:rPr>
              <a:t>1</a:t>
            </a: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},{a</a:t>
            </a:r>
            <a:r>
              <a:rPr lang="cy-GB" sz="2000" baseline="-16000" dirty="0" smtClean="0">
                <a:solidFill>
                  <a:srgbClr val="FF0000"/>
                </a:solidFill>
                <a:latin typeface="+mj-lt"/>
              </a:rPr>
              <a:t>2</a:t>
            </a: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},{a</a:t>
            </a:r>
            <a:r>
              <a:rPr lang="cy-GB" sz="2000" baseline="-16000" dirty="0" smtClean="0">
                <a:solidFill>
                  <a:srgbClr val="FF0000"/>
                </a:solidFill>
                <a:latin typeface="+mj-lt"/>
              </a:rPr>
              <a:t>3</a:t>
            </a: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}}          {{a</a:t>
            </a:r>
            <a:r>
              <a:rPr lang="cy-GB" sz="2000" baseline="-16000" dirty="0" smtClean="0">
                <a:solidFill>
                  <a:srgbClr val="FF0000"/>
                </a:solidFill>
                <a:latin typeface="+mj-lt"/>
              </a:rPr>
              <a:t>1</a:t>
            </a: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2000" baseline="-16000" dirty="0" smtClean="0">
                <a:solidFill>
                  <a:srgbClr val="FF0000"/>
                </a:solidFill>
                <a:latin typeface="+mj-lt"/>
              </a:rPr>
              <a:t>2</a:t>
            </a: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},{a</a:t>
            </a:r>
            <a:r>
              <a:rPr lang="cy-GB" sz="2000" baseline="-16000" dirty="0" smtClean="0">
                <a:solidFill>
                  <a:srgbClr val="FF0000"/>
                </a:solidFill>
                <a:latin typeface="+mj-lt"/>
              </a:rPr>
              <a:t>3</a:t>
            </a: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}}         {{a</a:t>
            </a:r>
            <a:r>
              <a:rPr lang="cy-GB" sz="2000" baseline="-16000" dirty="0" smtClean="0">
                <a:solidFill>
                  <a:srgbClr val="FF0000"/>
                </a:solidFill>
                <a:latin typeface="+mj-lt"/>
              </a:rPr>
              <a:t>2</a:t>
            </a: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},{a</a:t>
            </a:r>
            <a:r>
              <a:rPr lang="cy-GB" sz="2000" baseline="-16000" dirty="0" smtClean="0">
                <a:solidFill>
                  <a:srgbClr val="FF0000"/>
                </a:solidFill>
                <a:latin typeface="+mj-lt"/>
              </a:rPr>
              <a:t>1</a:t>
            </a: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2000" baseline="-16000" dirty="0" smtClean="0">
                <a:solidFill>
                  <a:srgbClr val="FF0000"/>
                </a:solidFill>
                <a:latin typeface="+mj-lt"/>
              </a:rPr>
              <a:t>3</a:t>
            </a: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}}         {{a</a:t>
            </a:r>
            <a:r>
              <a:rPr lang="cy-GB" sz="2000" baseline="-16000" dirty="0" smtClean="0">
                <a:solidFill>
                  <a:srgbClr val="FF0000"/>
                </a:solidFill>
                <a:latin typeface="+mj-lt"/>
              </a:rPr>
              <a:t>1</a:t>
            </a: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},{a</a:t>
            </a:r>
            <a:r>
              <a:rPr lang="cy-GB" sz="2000" baseline="-16000" dirty="0" smtClean="0">
                <a:solidFill>
                  <a:srgbClr val="FF0000"/>
                </a:solidFill>
                <a:latin typeface="+mj-lt"/>
              </a:rPr>
              <a:t>2</a:t>
            </a: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2000" baseline="-16000" dirty="0" smtClean="0">
                <a:solidFill>
                  <a:srgbClr val="FF0000"/>
                </a:solidFill>
                <a:latin typeface="+mj-lt"/>
              </a:rPr>
              <a:t>3</a:t>
            </a: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}}         {{a</a:t>
            </a:r>
            <a:r>
              <a:rPr lang="cy-GB" sz="2000" baseline="-16000" dirty="0" smtClean="0">
                <a:solidFill>
                  <a:srgbClr val="FF0000"/>
                </a:solidFill>
                <a:latin typeface="+mj-lt"/>
              </a:rPr>
              <a:t>1</a:t>
            </a: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2000" baseline="-16000" dirty="0" smtClean="0">
                <a:solidFill>
                  <a:srgbClr val="FF0000"/>
                </a:solidFill>
                <a:latin typeface="+mj-lt"/>
              </a:rPr>
              <a:t>2</a:t>
            </a: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2000" baseline="-16000" dirty="0" smtClean="0">
                <a:solidFill>
                  <a:srgbClr val="FF0000"/>
                </a:solidFill>
                <a:latin typeface="+mj-lt"/>
              </a:rPr>
              <a:t>3</a:t>
            </a:r>
            <a:r>
              <a:rPr lang="cy-GB" sz="2000" dirty="0" smtClean="0">
                <a:solidFill>
                  <a:srgbClr val="FF0000"/>
                </a:solidFill>
                <a:latin typeface="+mj-lt"/>
              </a:rPr>
              <a:t>}}</a:t>
            </a:r>
            <a:endParaRPr lang="cy-GB" sz="1200" b="1" dirty="0" smtClean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376375" y="209299"/>
            <a:ext cx="8377838" cy="492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2" tIns="45711" rIns="91422" bIns="45711">
            <a:spAutoFit/>
          </a:bodyPr>
          <a:lstStyle/>
          <a:p>
            <a:pPr algn="ctr" rtl="0"/>
            <a:r>
              <a:rPr lang="en-GB" sz="26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The Coalition Structure Generation Problem</a:t>
            </a:r>
            <a:endParaRPr lang="en-GB" sz="26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6553200" y="6309360"/>
            <a:ext cx="2133600" cy="457200"/>
          </a:xfrm>
        </p:spPr>
        <p:txBody>
          <a:bodyPr/>
          <a:lstStyle/>
          <a:p>
            <a:pPr>
              <a:defRPr/>
            </a:pPr>
            <a:fld id="{58EB3D2B-E325-4450-A44A-E2F4ED8C0D74}" type="slidenum">
              <a:rPr lang="ar-SA" smtClean="0"/>
              <a:pPr>
                <a:defRPr/>
              </a:pPr>
              <a:t>89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73857" y="3677830"/>
            <a:ext cx="1927302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spcBef>
                <a:spcPct val="50000"/>
              </a:spcBef>
            </a:pPr>
            <a:r>
              <a:rPr lang="cy-GB" sz="2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cy-GB" sz="2000" dirty="0">
                <a:solidFill>
                  <a:srgbClr val="FF0000"/>
                </a:solidFill>
              </a:rPr>
              <a:t>({a</a:t>
            </a:r>
            <a:r>
              <a:rPr lang="cy-GB" sz="2000" baseline="-16000" dirty="0">
                <a:solidFill>
                  <a:srgbClr val="FF0000"/>
                </a:solidFill>
              </a:rPr>
              <a:t>1</a:t>
            </a:r>
            <a:r>
              <a:rPr lang="cy-GB" sz="2000" dirty="0" smtClean="0">
                <a:solidFill>
                  <a:srgbClr val="FF0000"/>
                </a:solidFill>
              </a:rPr>
              <a:t>})</a:t>
            </a:r>
            <a:r>
              <a:rPr lang="cy-GB" sz="2000" dirty="0" smtClean="0"/>
              <a:t> = 20</a:t>
            </a:r>
            <a:endParaRPr lang="cy-GB" sz="2000" dirty="0"/>
          </a:p>
          <a:p>
            <a:pPr>
              <a:lnSpc>
                <a:spcPts val="1800"/>
              </a:lnSpc>
              <a:spcBef>
                <a:spcPct val="50000"/>
              </a:spcBef>
            </a:pPr>
            <a:r>
              <a:rPr lang="cy-GB" sz="2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cy-GB" sz="2000" dirty="0">
                <a:solidFill>
                  <a:srgbClr val="FF0000"/>
                </a:solidFill>
              </a:rPr>
              <a:t>({a</a:t>
            </a:r>
            <a:r>
              <a:rPr lang="cy-GB" sz="2000" baseline="-16000" dirty="0">
                <a:solidFill>
                  <a:srgbClr val="FF0000"/>
                </a:solidFill>
              </a:rPr>
              <a:t>2</a:t>
            </a:r>
            <a:r>
              <a:rPr lang="cy-GB" sz="2000" dirty="0" smtClean="0">
                <a:solidFill>
                  <a:srgbClr val="FF0000"/>
                </a:solidFill>
              </a:rPr>
              <a:t>})</a:t>
            </a:r>
            <a:r>
              <a:rPr lang="cy-GB" sz="2000" dirty="0" smtClean="0"/>
              <a:t> = 40</a:t>
            </a:r>
            <a:endParaRPr lang="cy-GB" sz="2000" dirty="0"/>
          </a:p>
          <a:p>
            <a:pPr>
              <a:lnSpc>
                <a:spcPts val="1800"/>
              </a:lnSpc>
              <a:spcBef>
                <a:spcPct val="50000"/>
              </a:spcBef>
            </a:pPr>
            <a:r>
              <a:rPr lang="cy-GB" sz="2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cy-GB" sz="2000" dirty="0">
                <a:solidFill>
                  <a:srgbClr val="FF0000"/>
                </a:solidFill>
              </a:rPr>
              <a:t>({a</a:t>
            </a:r>
            <a:r>
              <a:rPr lang="cy-GB" sz="2000" baseline="-16000" dirty="0">
                <a:solidFill>
                  <a:srgbClr val="FF0000"/>
                </a:solidFill>
              </a:rPr>
              <a:t>3</a:t>
            </a:r>
            <a:r>
              <a:rPr lang="cy-GB" sz="2000" dirty="0" smtClean="0">
                <a:solidFill>
                  <a:srgbClr val="FF0000"/>
                </a:solidFill>
              </a:rPr>
              <a:t>})</a:t>
            </a:r>
            <a:r>
              <a:rPr lang="cy-GB" sz="2000" dirty="0" smtClean="0"/>
              <a:t> = 30</a:t>
            </a:r>
          </a:p>
          <a:p>
            <a:pPr>
              <a:lnSpc>
                <a:spcPts val="1800"/>
              </a:lnSpc>
              <a:spcBef>
                <a:spcPct val="50000"/>
              </a:spcBef>
            </a:pPr>
            <a:r>
              <a:rPr lang="cy-GB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cy-GB" sz="2000" dirty="0" smtClean="0">
                <a:solidFill>
                  <a:srgbClr val="FF0000"/>
                </a:solidFill>
              </a:rPr>
              <a:t>({</a:t>
            </a:r>
            <a:r>
              <a:rPr lang="cy-GB" sz="2000" dirty="0">
                <a:solidFill>
                  <a:srgbClr val="FF0000"/>
                </a:solidFill>
              </a:rPr>
              <a:t>a</a:t>
            </a:r>
            <a:r>
              <a:rPr lang="cy-GB" sz="2000" baseline="-16000" dirty="0">
                <a:solidFill>
                  <a:srgbClr val="FF0000"/>
                </a:solidFill>
              </a:rPr>
              <a:t>1</a:t>
            </a:r>
            <a:r>
              <a:rPr lang="cy-GB" sz="2000" dirty="0">
                <a:solidFill>
                  <a:srgbClr val="FF0000"/>
                </a:solidFill>
              </a:rPr>
              <a:t>,a</a:t>
            </a:r>
            <a:r>
              <a:rPr lang="cy-GB" sz="2000" baseline="-16000" dirty="0">
                <a:solidFill>
                  <a:srgbClr val="FF0000"/>
                </a:solidFill>
              </a:rPr>
              <a:t>2</a:t>
            </a:r>
            <a:r>
              <a:rPr lang="cy-GB" sz="2000" dirty="0" smtClean="0">
                <a:solidFill>
                  <a:srgbClr val="FF0000"/>
                </a:solidFill>
              </a:rPr>
              <a:t>})</a:t>
            </a:r>
            <a:r>
              <a:rPr lang="cy-GB" sz="2000" dirty="0" smtClean="0"/>
              <a:t> = 70</a:t>
            </a:r>
          </a:p>
          <a:p>
            <a:pPr>
              <a:lnSpc>
                <a:spcPts val="1800"/>
              </a:lnSpc>
              <a:spcBef>
                <a:spcPct val="50000"/>
              </a:spcBef>
            </a:pPr>
            <a:r>
              <a:rPr lang="cy-GB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cy-GB" sz="2000" dirty="0" smtClean="0">
                <a:solidFill>
                  <a:srgbClr val="FF0000"/>
                </a:solidFill>
              </a:rPr>
              <a:t>({</a:t>
            </a:r>
            <a:r>
              <a:rPr lang="cy-GB" sz="2000" dirty="0">
                <a:solidFill>
                  <a:srgbClr val="FF0000"/>
                </a:solidFill>
              </a:rPr>
              <a:t>a</a:t>
            </a:r>
            <a:r>
              <a:rPr lang="cy-GB" sz="2000" baseline="-16000" dirty="0">
                <a:solidFill>
                  <a:srgbClr val="FF0000"/>
                </a:solidFill>
              </a:rPr>
              <a:t>1</a:t>
            </a:r>
            <a:r>
              <a:rPr lang="cy-GB" sz="2000" dirty="0">
                <a:solidFill>
                  <a:srgbClr val="FF0000"/>
                </a:solidFill>
              </a:rPr>
              <a:t>,a</a:t>
            </a:r>
            <a:r>
              <a:rPr lang="cy-GB" sz="2000" baseline="-16000" dirty="0">
                <a:solidFill>
                  <a:srgbClr val="FF0000"/>
                </a:solidFill>
              </a:rPr>
              <a:t>3</a:t>
            </a:r>
            <a:r>
              <a:rPr lang="cy-GB" sz="2000" dirty="0" smtClean="0">
                <a:solidFill>
                  <a:srgbClr val="FF0000"/>
                </a:solidFill>
              </a:rPr>
              <a:t>})</a:t>
            </a:r>
            <a:r>
              <a:rPr lang="cy-GB" sz="2000" dirty="0" smtClean="0"/>
              <a:t> = 40</a:t>
            </a:r>
          </a:p>
          <a:p>
            <a:pPr>
              <a:lnSpc>
                <a:spcPts val="1800"/>
              </a:lnSpc>
              <a:spcBef>
                <a:spcPct val="50000"/>
              </a:spcBef>
            </a:pPr>
            <a:r>
              <a:rPr lang="cy-GB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cy-GB" sz="2000" dirty="0" smtClean="0">
                <a:solidFill>
                  <a:srgbClr val="FF0000"/>
                </a:solidFill>
              </a:rPr>
              <a:t>({</a:t>
            </a:r>
            <a:r>
              <a:rPr lang="cy-GB" sz="2000" dirty="0">
                <a:solidFill>
                  <a:srgbClr val="FF0000"/>
                </a:solidFill>
              </a:rPr>
              <a:t>a</a:t>
            </a:r>
            <a:r>
              <a:rPr lang="cy-GB" sz="2000" baseline="-16000" dirty="0">
                <a:solidFill>
                  <a:srgbClr val="FF0000"/>
                </a:solidFill>
              </a:rPr>
              <a:t>2</a:t>
            </a:r>
            <a:r>
              <a:rPr lang="cy-GB" sz="2000" dirty="0">
                <a:solidFill>
                  <a:srgbClr val="FF0000"/>
                </a:solidFill>
              </a:rPr>
              <a:t>,a</a:t>
            </a:r>
            <a:r>
              <a:rPr lang="cy-GB" sz="2000" baseline="-16000" dirty="0">
                <a:solidFill>
                  <a:srgbClr val="FF0000"/>
                </a:solidFill>
              </a:rPr>
              <a:t>3</a:t>
            </a:r>
            <a:r>
              <a:rPr lang="cy-GB" sz="2000" dirty="0" smtClean="0">
                <a:solidFill>
                  <a:srgbClr val="FF0000"/>
                </a:solidFill>
              </a:rPr>
              <a:t>})</a:t>
            </a:r>
            <a:r>
              <a:rPr lang="cy-GB" sz="2000" dirty="0" smtClean="0"/>
              <a:t> = 65</a:t>
            </a:r>
          </a:p>
          <a:p>
            <a:pPr>
              <a:lnSpc>
                <a:spcPts val="1800"/>
              </a:lnSpc>
              <a:spcBef>
                <a:spcPct val="50000"/>
              </a:spcBef>
            </a:pPr>
            <a:r>
              <a:rPr lang="cy-GB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cy-GB" sz="2000" dirty="0" smtClean="0">
                <a:solidFill>
                  <a:srgbClr val="FF0000"/>
                </a:solidFill>
              </a:rPr>
              <a:t>({a</a:t>
            </a:r>
            <a:r>
              <a:rPr lang="cy-GB" sz="2000" baseline="-16000" dirty="0" smtClean="0">
                <a:solidFill>
                  <a:srgbClr val="FF0000"/>
                </a:solidFill>
              </a:rPr>
              <a:t>1</a:t>
            </a:r>
            <a:r>
              <a:rPr lang="cy-GB" sz="2000" dirty="0" smtClean="0">
                <a:solidFill>
                  <a:srgbClr val="FF0000"/>
                </a:solidFill>
              </a:rPr>
              <a:t>,a</a:t>
            </a:r>
            <a:r>
              <a:rPr lang="cy-GB" sz="2000" baseline="-16000" dirty="0" smtClean="0">
                <a:solidFill>
                  <a:srgbClr val="FF0000"/>
                </a:solidFill>
              </a:rPr>
              <a:t>2</a:t>
            </a:r>
            <a:r>
              <a:rPr lang="cy-GB" sz="2000" dirty="0" smtClean="0">
                <a:solidFill>
                  <a:srgbClr val="FF0000"/>
                </a:solidFill>
              </a:rPr>
              <a:t>,a</a:t>
            </a:r>
            <a:r>
              <a:rPr lang="cy-GB" sz="2000" baseline="-16000" dirty="0" smtClean="0">
                <a:solidFill>
                  <a:srgbClr val="FF0000"/>
                </a:solidFill>
              </a:rPr>
              <a:t>3</a:t>
            </a:r>
            <a:r>
              <a:rPr lang="cy-GB" sz="2000" dirty="0" smtClean="0">
                <a:solidFill>
                  <a:srgbClr val="FF0000"/>
                </a:solidFill>
              </a:rPr>
              <a:t>})</a:t>
            </a:r>
            <a:r>
              <a:rPr lang="cy-GB" sz="2000" dirty="0" smtClean="0"/>
              <a:t> = 95</a:t>
            </a:r>
            <a:endParaRPr lang="cy-GB" sz="2000" b="1" u="sng" dirty="0"/>
          </a:p>
        </p:txBody>
      </p:sp>
      <p:sp>
        <p:nvSpPr>
          <p:cNvPr id="4" name="Rectangle 3"/>
          <p:cNvSpPr/>
          <p:nvPr/>
        </p:nvSpPr>
        <p:spPr>
          <a:xfrm>
            <a:off x="263418" y="2920125"/>
            <a:ext cx="28234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y-GB" sz="2000" dirty="0">
                <a:solidFill>
                  <a:srgbClr val="00007D"/>
                </a:solidFill>
              </a:rPr>
              <a:t> </a:t>
            </a:r>
            <a:r>
              <a:rPr lang="cy-GB" sz="2000" dirty="0" smtClean="0">
                <a:solidFill>
                  <a:srgbClr val="00007D"/>
                </a:solidFill>
              </a:rPr>
              <a:t>The </a:t>
            </a:r>
            <a:r>
              <a:rPr lang="cy-GB" sz="2000" b="1" u="sng" dirty="0" smtClean="0">
                <a:solidFill>
                  <a:srgbClr val="00007D"/>
                </a:solidFill>
              </a:rPr>
              <a:t>input</a:t>
            </a:r>
            <a:r>
              <a:rPr lang="cy-GB" sz="2000" dirty="0" smtClean="0">
                <a:solidFill>
                  <a:srgbClr val="00007D"/>
                </a:solidFill>
              </a:rPr>
              <a:t> is the characteristic function</a:t>
            </a:r>
            <a:endParaRPr lang="cy-GB" sz="2000" dirty="0">
              <a:solidFill>
                <a:srgbClr val="00007D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99731" y="2818604"/>
            <a:ext cx="34211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y-GB" sz="2000" dirty="0" smtClean="0">
                <a:solidFill>
                  <a:srgbClr val="00007D"/>
                </a:solidFill>
              </a:rPr>
              <a:t>What we want as </a:t>
            </a:r>
            <a:r>
              <a:rPr lang="cy-GB" sz="2000" b="1" u="sng" dirty="0" smtClean="0">
                <a:solidFill>
                  <a:srgbClr val="00007D"/>
                </a:solidFill>
              </a:rPr>
              <a:t>output</a:t>
            </a:r>
            <a:r>
              <a:rPr lang="cy-GB" sz="2000" dirty="0" smtClean="0">
                <a:solidFill>
                  <a:srgbClr val="00007D"/>
                </a:solidFill>
              </a:rPr>
              <a:t> is </a:t>
            </a:r>
            <a:r>
              <a:rPr lang="cy-GB" sz="2000" dirty="0">
                <a:solidFill>
                  <a:srgbClr val="00007D"/>
                </a:solidFill>
              </a:rPr>
              <a:t>a coalition structure in which the sum of values is maximized</a:t>
            </a:r>
            <a:endParaRPr lang="en-US" sz="2000" dirty="0">
              <a:solidFill>
                <a:srgbClr val="00007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83814" y="3995758"/>
            <a:ext cx="391566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  <a:spcBef>
                <a:spcPts val="800"/>
              </a:spcBef>
            </a:pPr>
            <a:r>
              <a:rPr lang="cy-GB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cy-GB" sz="2000" dirty="0" smtClean="0">
                <a:solidFill>
                  <a:srgbClr val="FF0000"/>
                </a:solidFill>
              </a:rPr>
              <a:t>( {{</a:t>
            </a:r>
            <a:r>
              <a:rPr lang="cy-GB" sz="2000" dirty="0">
                <a:solidFill>
                  <a:srgbClr val="FF0000"/>
                </a:solidFill>
              </a:rPr>
              <a:t>a</a:t>
            </a:r>
            <a:r>
              <a:rPr lang="cy-GB" sz="2000" baseline="-16000" dirty="0">
                <a:solidFill>
                  <a:srgbClr val="FF0000"/>
                </a:solidFill>
              </a:rPr>
              <a:t>1</a:t>
            </a:r>
            <a:r>
              <a:rPr lang="cy-GB" sz="2000" dirty="0">
                <a:solidFill>
                  <a:srgbClr val="FF0000"/>
                </a:solidFill>
              </a:rPr>
              <a:t>},{a</a:t>
            </a:r>
            <a:r>
              <a:rPr lang="cy-GB" sz="2000" baseline="-16000" dirty="0">
                <a:solidFill>
                  <a:srgbClr val="FF0000"/>
                </a:solidFill>
              </a:rPr>
              <a:t>2</a:t>
            </a:r>
            <a:r>
              <a:rPr lang="cy-GB" sz="2000" dirty="0">
                <a:solidFill>
                  <a:srgbClr val="FF0000"/>
                </a:solidFill>
              </a:rPr>
              <a:t>},{a</a:t>
            </a:r>
            <a:r>
              <a:rPr lang="cy-GB" sz="2000" baseline="-16000" dirty="0">
                <a:solidFill>
                  <a:srgbClr val="FF0000"/>
                </a:solidFill>
              </a:rPr>
              <a:t>3</a:t>
            </a:r>
            <a:r>
              <a:rPr lang="cy-GB" sz="2000" dirty="0">
                <a:solidFill>
                  <a:srgbClr val="FF0000"/>
                </a:solidFill>
              </a:rPr>
              <a:t>}} </a:t>
            </a:r>
            <a:r>
              <a:rPr lang="cy-GB" sz="2000" dirty="0" smtClean="0">
                <a:solidFill>
                  <a:srgbClr val="FF0000"/>
                </a:solidFill>
              </a:rPr>
              <a:t>) </a:t>
            </a:r>
            <a:r>
              <a:rPr lang="cy-GB" sz="2000" dirty="0" smtClean="0"/>
              <a:t>= 20+40+30 = 90</a:t>
            </a:r>
          </a:p>
          <a:p>
            <a:pPr>
              <a:lnSpc>
                <a:spcPts val="2600"/>
              </a:lnSpc>
              <a:spcBef>
                <a:spcPts val="800"/>
              </a:spcBef>
            </a:pPr>
            <a:r>
              <a:rPr lang="cy-GB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cy-GB" sz="2000" dirty="0" smtClean="0">
                <a:solidFill>
                  <a:srgbClr val="FF0000"/>
                </a:solidFill>
              </a:rPr>
              <a:t>( {{</a:t>
            </a:r>
            <a:r>
              <a:rPr lang="cy-GB" sz="2000" dirty="0">
                <a:solidFill>
                  <a:srgbClr val="FF0000"/>
                </a:solidFill>
              </a:rPr>
              <a:t>a</a:t>
            </a:r>
            <a:r>
              <a:rPr lang="cy-GB" sz="2000" baseline="-16000" dirty="0">
                <a:solidFill>
                  <a:srgbClr val="FF0000"/>
                </a:solidFill>
              </a:rPr>
              <a:t>1</a:t>
            </a:r>
            <a:r>
              <a:rPr lang="cy-GB" sz="2000" dirty="0">
                <a:solidFill>
                  <a:srgbClr val="FF0000"/>
                </a:solidFill>
              </a:rPr>
              <a:t>,a</a:t>
            </a:r>
            <a:r>
              <a:rPr lang="cy-GB" sz="2000" baseline="-16000" dirty="0">
                <a:solidFill>
                  <a:srgbClr val="FF0000"/>
                </a:solidFill>
              </a:rPr>
              <a:t>2</a:t>
            </a:r>
            <a:r>
              <a:rPr lang="cy-GB" sz="2000" dirty="0">
                <a:solidFill>
                  <a:srgbClr val="FF0000"/>
                </a:solidFill>
              </a:rPr>
              <a:t>},{a</a:t>
            </a:r>
            <a:r>
              <a:rPr lang="cy-GB" sz="2000" baseline="-16000" dirty="0">
                <a:solidFill>
                  <a:srgbClr val="FF0000"/>
                </a:solidFill>
              </a:rPr>
              <a:t>3</a:t>
            </a:r>
            <a:r>
              <a:rPr lang="cy-GB" sz="2000" dirty="0" smtClean="0">
                <a:solidFill>
                  <a:srgbClr val="FF0000"/>
                </a:solidFill>
              </a:rPr>
              <a:t>}} )</a:t>
            </a:r>
            <a:r>
              <a:rPr lang="cy-GB" sz="2000" dirty="0" smtClean="0"/>
              <a:t> = 70+30 = 100</a:t>
            </a:r>
          </a:p>
          <a:p>
            <a:pPr>
              <a:lnSpc>
                <a:spcPts val="2600"/>
              </a:lnSpc>
              <a:spcBef>
                <a:spcPts val="800"/>
              </a:spcBef>
            </a:pPr>
            <a:r>
              <a:rPr lang="cy-GB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cy-GB" sz="2000" dirty="0" smtClean="0">
                <a:solidFill>
                  <a:srgbClr val="FF0000"/>
                </a:solidFill>
              </a:rPr>
              <a:t>( {{</a:t>
            </a:r>
            <a:r>
              <a:rPr lang="cy-GB" sz="2000" dirty="0">
                <a:solidFill>
                  <a:srgbClr val="FF0000"/>
                </a:solidFill>
              </a:rPr>
              <a:t>a</a:t>
            </a:r>
            <a:r>
              <a:rPr lang="cy-GB" sz="2000" baseline="-16000" dirty="0">
                <a:solidFill>
                  <a:srgbClr val="FF0000"/>
                </a:solidFill>
              </a:rPr>
              <a:t>2</a:t>
            </a:r>
            <a:r>
              <a:rPr lang="cy-GB" sz="2000" dirty="0">
                <a:solidFill>
                  <a:srgbClr val="FF0000"/>
                </a:solidFill>
              </a:rPr>
              <a:t>},{a</a:t>
            </a:r>
            <a:r>
              <a:rPr lang="cy-GB" sz="2000" baseline="-16000" dirty="0">
                <a:solidFill>
                  <a:srgbClr val="FF0000"/>
                </a:solidFill>
              </a:rPr>
              <a:t>1</a:t>
            </a:r>
            <a:r>
              <a:rPr lang="cy-GB" sz="2000" dirty="0">
                <a:solidFill>
                  <a:srgbClr val="FF0000"/>
                </a:solidFill>
              </a:rPr>
              <a:t>,a</a:t>
            </a:r>
            <a:r>
              <a:rPr lang="cy-GB" sz="2000" baseline="-16000" dirty="0">
                <a:solidFill>
                  <a:srgbClr val="FF0000"/>
                </a:solidFill>
              </a:rPr>
              <a:t>3</a:t>
            </a:r>
            <a:r>
              <a:rPr lang="cy-GB" sz="2000" dirty="0">
                <a:solidFill>
                  <a:srgbClr val="FF0000"/>
                </a:solidFill>
              </a:rPr>
              <a:t>}} </a:t>
            </a:r>
            <a:r>
              <a:rPr lang="cy-GB" sz="2000" dirty="0" smtClean="0">
                <a:solidFill>
                  <a:srgbClr val="FF0000"/>
                </a:solidFill>
              </a:rPr>
              <a:t>)</a:t>
            </a:r>
            <a:r>
              <a:rPr lang="cy-GB" sz="2000" dirty="0" smtClean="0"/>
              <a:t> = 40+40 = 80</a:t>
            </a:r>
          </a:p>
          <a:p>
            <a:pPr>
              <a:lnSpc>
                <a:spcPts val="2600"/>
              </a:lnSpc>
              <a:spcBef>
                <a:spcPts val="800"/>
              </a:spcBef>
            </a:pPr>
            <a:r>
              <a:rPr lang="cy-GB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cy-GB" sz="2000" dirty="0" smtClean="0">
                <a:solidFill>
                  <a:srgbClr val="FF0000"/>
                </a:solidFill>
              </a:rPr>
              <a:t>( {{</a:t>
            </a:r>
            <a:r>
              <a:rPr lang="cy-GB" sz="2000" dirty="0">
                <a:solidFill>
                  <a:srgbClr val="FF0000"/>
                </a:solidFill>
              </a:rPr>
              <a:t>a</a:t>
            </a:r>
            <a:r>
              <a:rPr lang="cy-GB" sz="2000" baseline="-16000" dirty="0">
                <a:solidFill>
                  <a:srgbClr val="FF0000"/>
                </a:solidFill>
              </a:rPr>
              <a:t>1</a:t>
            </a:r>
            <a:r>
              <a:rPr lang="cy-GB" sz="2000" dirty="0">
                <a:solidFill>
                  <a:srgbClr val="FF0000"/>
                </a:solidFill>
              </a:rPr>
              <a:t>},{a</a:t>
            </a:r>
            <a:r>
              <a:rPr lang="cy-GB" sz="2000" baseline="-16000" dirty="0">
                <a:solidFill>
                  <a:srgbClr val="FF0000"/>
                </a:solidFill>
              </a:rPr>
              <a:t>2</a:t>
            </a:r>
            <a:r>
              <a:rPr lang="cy-GB" sz="2000" dirty="0">
                <a:solidFill>
                  <a:srgbClr val="FF0000"/>
                </a:solidFill>
              </a:rPr>
              <a:t>,a</a:t>
            </a:r>
            <a:r>
              <a:rPr lang="cy-GB" sz="2000" baseline="-16000" dirty="0">
                <a:solidFill>
                  <a:srgbClr val="FF0000"/>
                </a:solidFill>
              </a:rPr>
              <a:t>3</a:t>
            </a:r>
            <a:r>
              <a:rPr lang="cy-GB" sz="2000" dirty="0" smtClean="0">
                <a:solidFill>
                  <a:srgbClr val="FF0000"/>
                </a:solidFill>
              </a:rPr>
              <a:t>}} )</a:t>
            </a:r>
            <a:r>
              <a:rPr lang="cy-GB" sz="2000" dirty="0" smtClean="0"/>
              <a:t> = 20+65 = 85         </a:t>
            </a:r>
          </a:p>
          <a:p>
            <a:pPr>
              <a:lnSpc>
                <a:spcPts val="2600"/>
              </a:lnSpc>
              <a:spcBef>
                <a:spcPts val="800"/>
              </a:spcBef>
            </a:pPr>
            <a:r>
              <a:rPr lang="cy-GB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cy-GB" sz="2000" dirty="0" smtClean="0">
                <a:solidFill>
                  <a:srgbClr val="FF0000"/>
                </a:solidFill>
              </a:rPr>
              <a:t>( {{</a:t>
            </a:r>
            <a:r>
              <a:rPr lang="cy-GB" sz="2000" dirty="0">
                <a:solidFill>
                  <a:srgbClr val="FF0000"/>
                </a:solidFill>
              </a:rPr>
              <a:t>a</a:t>
            </a:r>
            <a:r>
              <a:rPr lang="cy-GB" sz="2000" baseline="-16000" dirty="0">
                <a:solidFill>
                  <a:srgbClr val="FF0000"/>
                </a:solidFill>
              </a:rPr>
              <a:t>1</a:t>
            </a:r>
            <a:r>
              <a:rPr lang="cy-GB" sz="2000" dirty="0">
                <a:solidFill>
                  <a:srgbClr val="FF0000"/>
                </a:solidFill>
              </a:rPr>
              <a:t>,a</a:t>
            </a:r>
            <a:r>
              <a:rPr lang="cy-GB" sz="2000" baseline="-16000" dirty="0">
                <a:solidFill>
                  <a:srgbClr val="FF0000"/>
                </a:solidFill>
              </a:rPr>
              <a:t>2</a:t>
            </a:r>
            <a:r>
              <a:rPr lang="cy-GB" sz="2000" dirty="0">
                <a:solidFill>
                  <a:srgbClr val="FF0000"/>
                </a:solidFill>
              </a:rPr>
              <a:t>,a</a:t>
            </a:r>
            <a:r>
              <a:rPr lang="cy-GB" sz="2000" baseline="-16000" dirty="0">
                <a:solidFill>
                  <a:srgbClr val="FF0000"/>
                </a:solidFill>
              </a:rPr>
              <a:t>3</a:t>
            </a:r>
            <a:r>
              <a:rPr lang="cy-GB" sz="2000" dirty="0" smtClean="0">
                <a:solidFill>
                  <a:srgbClr val="FF0000"/>
                </a:solidFill>
              </a:rPr>
              <a:t>}}</a:t>
            </a:r>
            <a:r>
              <a:rPr lang="cy-GB" sz="2000" dirty="0" smtClean="0"/>
              <a:t> = 95</a:t>
            </a:r>
            <a:endParaRPr lang="cy-GB" sz="20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316999" y="2878085"/>
            <a:ext cx="0" cy="30861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ular Callout 11"/>
          <p:cNvSpPr/>
          <p:nvPr/>
        </p:nvSpPr>
        <p:spPr>
          <a:xfrm>
            <a:off x="7594380" y="4640038"/>
            <a:ext cx="1082557" cy="886382"/>
          </a:xfrm>
          <a:prstGeom prst="wedgeRoundRectCallout">
            <a:avLst>
              <a:gd name="adj1" fmla="val -76406"/>
              <a:gd name="adj2" fmla="val -45900"/>
              <a:gd name="adj3" fmla="val 16667"/>
            </a:avLst>
          </a:prstGeom>
          <a:noFill/>
          <a:ln>
            <a:solidFill>
              <a:srgbClr val="0065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3363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" grpId="0"/>
      <p:bldP spid="4" grpId="0"/>
      <p:bldP spid="5" grpId="0"/>
      <p:bldP spid="8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500" b="1" dirty="0" smtClean="0">
                <a:solidFill>
                  <a:srgbClr val="C00000"/>
                </a:solidFill>
                <a:latin typeface="Lucida Fax" pitchFamily="18" charset="0"/>
              </a:rPr>
              <a:t>Cooperative Games</a:t>
            </a:r>
            <a:endParaRPr lang="en-US" sz="3500" b="1" dirty="0">
              <a:solidFill>
                <a:srgbClr val="C00000"/>
              </a:solidFill>
              <a:latin typeface="Lucida Fax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Cooperative games model scenarios, where</a:t>
            </a:r>
          </a:p>
          <a:p>
            <a:pPr lvl="1"/>
            <a:r>
              <a:rPr lang="en-GB" dirty="0" smtClean="0"/>
              <a:t>agents can benefit by cooperating</a:t>
            </a:r>
          </a:p>
          <a:p>
            <a:pPr lvl="1"/>
            <a:r>
              <a:rPr lang="en-GB" dirty="0" smtClean="0"/>
              <a:t>binding agreements are possible</a:t>
            </a:r>
          </a:p>
          <a:p>
            <a:r>
              <a:rPr lang="en-GB" dirty="0" smtClean="0"/>
              <a:t>In cooperative games, actions are taken by groups of agents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1" y="4653136"/>
            <a:ext cx="40324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Transferable utility games</a:t>
            </a:r>
            <a:r>
              <a:rPr lang="en-GB" sz="2800" dirty="0" smtClean="0"/>
              <a:t>:</a:t>
            </a:r>
          </a:p>
          <a:p>
            <a:r>
              <a:rPr lang="en-GB" sz="2800" dirty="0" smtClean="0"/>
              <a:t>payoffs are given to the group and then divided among its members </a:t>
            </a:r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644008" y="4653136"/>
            <a:ext cx="43204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Non-transferable utility </a:t>
            </a:r>
            <a:br>
              <a:rPr lang="en-GB" sz="2800" dirty="0" smtClean="0">
                <a:solidFill>
                  <a:srgbClr val="FF0000"/>
                </a:solidFill>
              </a:rPr>
            </a:br>
            <a:r>
              <a:rPr lang="en-GB" sz="2800" dirty="0" smtClean="0">
                <a:solidFill>
                  <a:srgbClr val="FF0000"/>
                </a:solidFill>
              </a:rPr>
              <a:t>games</a:t>
            </a:r>
            <a:r>
              <a:rPr lang="en-GB" sz="2800" dirty="0" smtClean="0"/>
              <a:t>: group actions </a:t>
            </a:r>
            <a:br>
              <a:rPr lang="en-GB" sz="2800" dirty="0" smtClean="0"/>
            </a:br>
            <a:r>
              <a:rPr lang="en-GB" sz="2800" dirty="0" smtClean="0"/>
              <a:t>result in payoffs to</a:t>
            </a:r>
            <a:br>
              <a:rPr lang="en-GB" sz="2800" dirty="0" smtClean="0"/>
            </a:br>
            <a:r>
              <a:rPr lang="en-GB" sz="2800" dirty="0" smtClean="0"/>
              <a:t>individual group members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2339752" y="3789040"/>
            <a:ext cx="2016224" cy="72008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 flipH="1" flipV="1">
            <a:off x="4355976" y="3789040"/>
            <a:ext cx="2016224" cy="720080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90550" y="2904071"/>
            <a:ext cx="779145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2200" dirty="0" smtClean="0">
                <a:solidFill>
                  <a:srgbClr val="00007D"/>
                </a:solidFill>
                <a:latin typeface="+mj-lt"/>
              </a:rPr>
              <a:t>How should we solve this problem?</a:t>
            </a:r>
          </a:p>
          <a:p>
            <a:pPr algn="ctr"/>
            <a:endParaRPr lang="en-GB" sz="2200" dirty="0">
              <a:solidFill>
                <a:srgbClr val="00007D"/>
              </a:solidFill>
              <a:latin typeface="+mj-lt"/>
            </a:endParaRPr>
          </a:p>
          <a:p>
            <a:pPr algn="ctr"/>
            <a:r>
              <a:rPr lang="en-GB" sz="2200" dirty="0" smtClean="0">
                <a:solidFill>
                  <a:srgbClr val="00007D"/>
                </a:solidFill>
                <a:latin typeface="+mj-lt"/>
              </a:rPr>
              <a:t>We will present multiple algorithms, but first we need to present the main </a:t>
            </a:r>
            <a:r>
              <a:rPr lang="en-GB" sz="2200" b="1" dirty="0" smtClean="0">
                <a:solidFill>
                  <a:srgbClr val="00007D"/>
                </a:solidFill>
                <a:latin typeface="+mj-lt"/>
              </a:rPr>
              <a:t>representations</a:t>
            </a:r>
            <a:r>
              <a:rPr lang="en-GB" sz="2200" dirty="0" smtClean="0">
                <a:solidFill>
                  <a:srgbClr val="00007D"/>
                </a:solidFill>
                <a:latin typeface="+mj-lt"/>
              </a:rPr>
              <a:t> of the search space (the set of coalition structures, denoted as </a:t>
            </a:r>
            <a:r>
              <a:rPr lang="en-GB" sz="2200" dirty="0" smtClean="0">
                <a:solidFill>
                  <a:srgbClr val="FF0000"/>
                </a:solidFill>
                <a:latin typeface="Lucida Calligraphy" pitchFamily="66" charset="0"/>
              </a:rPr>
              <a:t>P</a:t>
            </a:r>
            <a:r>
              <a:rPr lang="en-GB" sz="500" dirty="0" smtClean="0">
                <a:solidFill>
                  <a:srgbClr val="FF0000"/>
                </a:solidFill>
                <a:latin typeface="Lucida Calligraphy" pitchFamily="66" charset="0"/>
              </a:rPr>
              <a:t> </a:t>
            </a:r>
            <a:r>
              <a:rPr lang="en-GB" sz="22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200" dirty="0" smtClean="0">
                <a:solidFill>
                  <a:srgbClr val="00007D"/>
                </a:solidFill>
                <a:latin typeface="+mj-lt"/>
              </a:rPr>
              <a:t>)</a:t>
            </a:r>
            <a:endParaRPr lang="en-GB" sz="2200" dirty="0">
              <a:solidFill>
                <a:srgbClr val="00007D"/>
              </a:solidFill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43726" y="2184740"/>
            <a:ext cx="779067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0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Coalition Structure Generation</a:t>
            </a:r>
            <a:endParaRPr lang="en-GB" sz="30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89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 Box 5"/>
          <p:cNvSpPr txBox="1">
            <a:spLocks noChangeArrowheads="1"/>
          </p:cNvSpPr>
          <p:nvPr/>
        </p:nvSpPr>
        <p:spPr bwMode="auto">
          <a:xfrm>
            <a:off x="681037" y="447675"/>
            <a:ext cx="7748587" cy="61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lnSpc>
                <a:spcPts val="12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cy-GB" sz="30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The Coalition Structure Graph</a:t>
            </a:r>
          </a:p>
          <a:p>
            <a:pPr algn="ctr" fontAlgn="auto">
              <a:lnSpc>
                <a:spcPts val="12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cy-GB" sz="2400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(example of 4 agents)</a:t>
            </a:r>
            <a:endParaRPr lang="en-US" sz="2400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cxnSp>
        <p:nvCxnSpPr>
          <p:cNvPr id="95" name="Straight Connector 94"/>
          <p:cNvCxnSpPr>
            <a:stCxn id="64" idx="2"/>
            <a:endCxn id="26633" idx="0"/>
          </p:cNvCxnSpPr>
          <p:nvPr/>
        </p:nvCxnSpPr>
        <p:spPr>
          <a:xfrm rot="16200000" flipH="1">
            <a:off x="743723" y="3514197"/>
            <a:ext cx="1140855" cy="110536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>
            <a:stCxn id="26633" idx="2"/>
            <a:endCxn id="26638" idx="0"/>
          </p:cNvCxnSpPr>
          <p:nvPr/>
        </p:nvCxnSpPr>
        <p:spPr>
          <a:xfrm rot="16200000" flipH="1">
            <a:off x="2784876" y="4207788"/>
            <a:ext cx="612106" cy="244819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AutoShape 6"/>
          <p:cNvSpPr>
            <a:spLocks noChangeArrowheads="1"/>
          </p:cNvSpPr>
          <p:nvPr/>
        </p:nvSpPr>
        <p:spPr bwMode="auto">
          <a:xfrm>
            <a:off x="117374" y="2987576"/>
            <a:ext cx="1288188" cy="508877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6625" name="AutoShape 2"/>
          <p:cNvSpPr>
            <a:spLocks noChangeArrowheads="1"/>
          </p:cNvSpPr>
          <p:nvPr/>
        </p:nvSpPr>
        <p:spPr bwMode="auto">
          <a:xfrm>
            <a:off x="4389037" y="2988545"/>
            <a:ext cx="1288187" cy="508877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6626" name="AutoShape 3"/>
          <p:cNvSpPr>
            <a:spLocks noChangeArrowheads="1"/>
          </p:cNvSpPr>
          <p:nvPr/>
        </p:nvSpPr>
        <p:spPr bwMode="auto">
          <a:xfrm>
            <a:off x="7241659" y="2985637"/>
            <a:ext cx="1288186" cy="508877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6627" name="AutoShape 4"/>
          <p:cNvSpPr>
            <a:spLocks noChangeArrowheads="1"/>
          </p:cNvSpPr>
          <p:nvPr/>
        </p:nvSpPr>
        <p:spPr bwMode="auto">
          <a:xfrm>
            <a:off x="5813893" y="2979821"/>
            <a:ext cx="1296911" cy="508877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6628" name="AutoShape 5"/>
          <p:cNvSpPr>
            <a:spLocks noChangeArrowheads="1"/>
          </p:cNvSpPr>
          <p:nvPr/>
        </p:nvSpPr>
        <p:spPr bwMode="auto">
          <a:xfrm>
            <a:off x="1533508" y="2979821"/>
            <a:ext cx="1296910" cy="508877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6630" name="AutoShape 7"/>
          <p:cNvSpPr>
            <a:spLocks noChangeArrowheads="1"/>
          </p:cNvSpPr>
          <p:nvPr/>
        </p:nvSpPr>
        <p:spPr bwMode="auto">
          <a:xfrm>
            <a:off x="3736428" y="4634400"/>
            <a:ext cx="1110890" cy="489976"/>
          </a:xfrm>
          <a:prstGeom prst="roundRect">
            <a:avLst>
              <a:gd name="adj" fmla="val 38218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6631" name="AutoShape 8"/>
          <p:cNvSpPr>
            <a:spLocks noChangeArrowheads="1"/>
          </p:cNvSpPr>
          <p:nvPr/>
        </p:nvSpPr>
        <p:spPr bwMode="auto">
          <a:xfrm>
            <a:off x="2967085" y="2979821"/>
            <a:ext cx="1288189" cy="508877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6632" name="AutoShape 9"/>
          <p:cNvSpPr>
            <a:spLocks noChangeArrowheads="1"/>
          </p:cNvSpPr>
          <p:nvPr/>
        </p:nvSpPr>
        <p:spPr bwMode="auto">
          <a:xfrm>
            <a:off x="108650" y="4634400"/>
            <a:ext cx="1105719" cy="489976"/>
          </a:xfrm>
          <a:prstGeom prst="roundRect">
            <a:avLst>
              <a:gd name="adj" fmla="val 39108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6633" name="AutoShape 10"/>
          <p:cNvSpPr>
            <a:spLocks noChangeArrowheads="1"/>
          </p:cNvSpPr>
          <p:nvPr/>
        </p:nvSpPr>
        <p:spPr bwMode="auto">
          <a:xfrm>
            <a:off x="1315002" y="4637308"/>
            <a:ext cx="1103662" cy="488522"/>
          </a:xfrm>
          <a:prstGeom prst="roundRect">
            <a:avLst>
              <a:gd name="adj" fmla="val 3555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6634" name="AutoShape 11"/>
          <p:cNvSpPr>
            <a:spLocks noChangeArrowheads="1"/>
          </p:cNvSpPr>
          <p:nvPr/>
        </p:nvSpPr>
        <p:spPr bwMode="auto">
          <a:xfrm>
            <a:off x="7383252" y="4634400"/>
            <a:ext cx="1114342" cy="489976"/>
          </a:xfrm>
          <a:prstGeom prst="roundRect">
            <a:avLst>
              <a:gd name="adj" fmla="val 3732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000">
              <a:latin typeface="Calibri" pitchFamily="34" charset="0"/>
            </a:endParaRPr>
          </a:p>
        </p:txBody>
      </p:sp>
      <p:sp>
        <p:nvSpPr>
          <p:cNvPr id="26635" name="AutoShape 12"/>
          <p:cNvSpPr>
            <a:spLocks noChangeArrowheads="1"/>
          </p:cNvSpPr>
          <p:nvPr/>
        </p:nvSpPr>
        <p:spPr bwMode="auto">
          <a:xfrm>
            <a:off x="6179527" y="4634400"/>
            <a:ext cx="1106154" cy="489976"/>
          </a:xfrm>
          <a:prstGeom prst="roundRect">
            <a:avLst>
              <a:gd name="adj" fmla="val 39998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6636" name="AutoShape 13"/>
          <p:cNvSpPr>
            <a:spLocks noChangeArrowheads="1"/>
          </p:cNvSpPr>
          <p:nvPr/>
        </p:nvSpPr>
        <p:spPr bwMode="auto">
          <a:xfrm>
            <a:off x="4950568" y="4637308"/>
            <a:ext cx="1105407" cy="488522"/>
          </a:xfrm>
          <a:prstGeom prst="roundRect">
            <a:avLst>
              <a:gd name="adj" fmla="val 40022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6637" name="AutoShape 14"/>
          <p:cNvSpPr>
            <a:spLocks noChangeArrowheads="1"/>
          </p:cNvSpPr>
          <p:nvPr/>
        </p:nvSpPr>
        <p:spPr bwMode="auto">
          <a:xfrm>
            <a:off x="2521666" y="4634400"/>
            <a:ext cx="1105656" cy="489976"/>
          </a:xfrm>
          <a:prstGeom prst="roundRect">
            <a:avLst>
              <a:gd name="adj" fmla="val 38218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6638" name="AutoShape 15"/>
          <p:cNvSpPr>
            <a:spLocks noChangeArrowheads="1"/>
          </p:cNvSpPr>
          <p:nvPr/>
        </p:nvSpPr>
        <p:spPr bwMode="auto">
          <a:xfrm>
            <a:off x="3737674" y="5737937"/>
            <a:ext cx="1154700" cy="447812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6639" name="AutoShape 16"/>
          <p:cNvSpPr>
            <a:spLocks noChangeArrowheads="1"/>
          </p:cNvSpPr>
          <p:nvPr/>
        </p:nvSpPr>
        <p:spPr bwMode="auto">
          <a:xfrm>
            <a:off x="3563203" y="1893731"/>
            <a:ext cx="1526018" cy="469622"/>
          </a:xfrm>
          <a:prstGeom prst="roundRect">
            <a:avLst>
              <a:gd name="adj" fmla="val 31986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6645" name="Text Box 48"/>
          <p:cNvSpPr txBox="1">
            <a:spLocks noChangeArrowheads="1"/>
          </p:cNvSpPr>
          <p:nvPr/>
        </p:nvSpPr>
        <p:spPr bwMode="auto">
          <a:xfrm>
            <a:off x="69686" y="3036758"/>
            <a:ext cx="87573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+mj-lt"/>
                <a:cs typeface="Times New Roman" pitchFamily="18" charset="0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latin typeface="Arial Narrow" pitchFamily="34" charset="0"/>
              </a:rPr>
              <a:t>1</a:t>
            </a:r>
            <a:r>
              <a:rPr lang="en-GB" sz="1600" dirty="0" smtClean="0">
                <a:latin typeface="+mj-lt"/>
              </a:rPr>
              <a:t>}</a:t>
            </a:r>
            <a:r>
              <a:rPr lang="en-GB" sz="1600" dirty="0" smtClean="0">
                <a:latin typeface="Arial Narrow" pitchFamily="34" charset="0"/>
              </a:rPr>
              <a:t>,</a:t>
            </a:r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latin typeface="Arial Narrow" pitchFamily="34" charset="0"/>
              </a:rPr>
              <a:t>2</a:t>
            </a:r>
            <a:r>
              <a:rPr lang="en-GB" sz="1600" dirty="0" smtClean="0">
                <a:latin typeface="+mj-lt"/>
              </a:rPr>
              <a:t>}</a:t>
            </a:r>
            <a:r>
              <a:rPr lang="en-GB" sz="1600" dirty="0" smtClean="0">
                <a:latin typeface="Arial Narrow" pitchFamily="34" charset="0"/>
              </a:rPr>
              <a:t>,</a:t>
            </a:r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latin typeface="Arial Narrow" pitchFamily="34" charset="0"/>
              </a:rPr>
              <a:t>3</a:t>
            </a:r>
            <a:r>
              <a:rPr lang="en-GB" sz="1600" dirty="0" smtClean="0">
                <a:latin typeface="Arial Narrow" pitchFamily="34" charset="0"/>
              </a:rPr>
              <a:t>,a</a:t>
            </a:r>
            <a:r>
              <a:rPr lang="en-GB" sz="2000" baseline="-25000" dirty="0" smtClean="0">
                <a:latin typeface="Arial Narrow" pitchFamily="34" charset="0"/>
              </a:rPr>
              <a:t>4</a:t>
            </a:r>
            <a:r>
              <a:rPr lang="en-GB" sz="1600" dirty="0">
                <a:latin typeface="+mj-lt"/>
              </a:rPr>
              <a:t>}</a:t>
            </a:r>
            <a:r>
              <a:rPr lang="en-GB" sz="1600" dirty="0">
                <a:latin typeface="Arial Narrow" pitchFamily="34" charset="0"/>
              </a:rPr>
              <a:t>  </a:t>
            </a:r>
            <a:r>
              <a:rPr lang="en-GB" sz="1600" dirty="0" smtClean="0">
                <a:latin typeface="Arial Narrow" pitchFamily="34" charset="0"/>
              </a:rPr>
              <a:t>   </a:t>
            </a:r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latin typeface="Arial Narrow" pitchFamily="34" charset="0"/>
              </a:rPr>
              <a:t>3</a:t>
            </a:r>
            <a:r>
              <a:rPr lang="en-GB" sz="1600" dirty="0" smtClean="0">
                <a:latin typeface="+mj-lt"/>
              </a:rPr>
              <a:t>}</a:t>
            </a:r>
            <a:r>
              <a:rPr lang="en-GB" sz="1600" dirty="0" smtClean="0">
                <a:latin typeface="Arial Narrow" pitchFamily="34" charset="0"/>
              </a:rPr>
              <a:t>,</a:t>
            </a:r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latin typeface="Arial Narrow" pitchFamily="34" charset="0"/>
              </a:rPr>
              <a:t>4</a:t>
            </a:r>
            <a:r>
              <a:rPr lang="en-GB" sz="1600" dirty="0" smtClean="0">
                <a:latin typeface="+mj-lt"/>
              </a:rPr>
              <a:t>}</a:t>
            </a:r>
            <a:r>
              <a:rPr lang="en-GB" sz="1600" dirty="0" smtClean="0">
                <a:latin typeface="Arial Narrow" pitchFamily="34" charset="0"/>
              </a:rPr>
              <a:t>,</a:t>
            </a:r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latin typeface="Arial Narrow" pitchFamily="34" charset="0"/>
              </a:rPr>
              <a:t>1</a:t>
            </a:r>
            <a:r>
              <a:rPr lang="en-GB" sz="1600" dirty="0" smtClean="0">
                <a:latin typeface="Arial Narrow" pitchFamily="34" charset="0"/>
              </a:rPr>
              <a:t>,a</a:t>
            </a:r>
            <a:r>
              <a:rPr lang="en-GB" sz="2000" baseline="-25000" dirty="0" smtClean="0">
                <a:latin typeface="Arial Narrow" pitchFamily="34" charset="0"/>
              </a:rPr>
              <a:t>2</a:t>
            </a:r>
            <a:r>
              <a:rPr lang="en-GB" sz="1600" dirty="0">
                <a:latin typeface="+mj-lt"/>
              </a:rPr>
              <a:t>}</a:t>
            </a:r>
            <a:r>
              <a:rPr lang="en-GB" sz="1600" dirty="0">
                <a:latin typeface="Arial Narrow" pitchFamily="34" charset="0"/>
              </a:rPr>
              <a:t> </a:t>
            </a:r>
            <a:r>
              <a:rPr lang="en-GB" sz="1600" dirty="0" smtClean="0">
                <a:latin typeface="Arial Narrow" pitchFamily="34" charset="0"/>
              </a:rPr>
              <a:t>    </a:t>
            </a:r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latin typeface="Arial Narrow" pitchFamily="34" charset="0"/>
              </a:rPr>
              <a:t>1</a:t>
            </a:r>
            <a:r>
              <a:rPr lang="en-GB" sz="1600" dirty="0" smtClean="0">
                <a:latin typeface="+mj-lt"/>
              </a:rPr>
              <a:t>}</a:t>
            </a:r>
            <a:r>
              <a:rPr lang="en-GB" sz="1600" dirty="0" smtClean="0">
                <a:latin typeface="Arial Narrow" pitchFamily="34" charset="0"/>
              </a:rPr>
              <a:t>,</a:t>
            </a:r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solidFill>
                  <a:prstClr val="black"/>
                </a:solidFill>
                <a:latin typeface="Arial Narrow" pitchFamily="34" charset="0"/>
              </a:rPr>
              <a:t>3</a:t>
            </a:r>
            <a:r>
              <a:rPr lang="en-GB" sz="1600" dirty="0" smtClean="0">
                <a:latin typeface="+mj-lt"/>
              </a:rPr>
              <a:t>}</a:t>
            </a:r>
            <a:r>
              <a:rPr lang="en-GB" sz="1600" dirty="0" smtClean="0">
                <a:latin typeface="Arial Narrow" pitchFamily="34" charset="0"/>
              </a:rPr>
              <a:t>,</a:t>
            </a:r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solidFill>
                  <a:prstClr val="black"/>
                </a:solidFill>
                <a:latin typeface="Arial Narrow" pitchFamily="34" charset="0"/>
              </a:rPr>
              <a:t>2</a:t>
            </a:r>
            <a:r>
              <a:rPr lang="en-GB" sz="1600" dirty="0" smtClean="0">
                <a:latin typeface="Arial Narrow" pitchFamily="34" charset="0"/>
              </a:rPr>
              <a:t>,a</a:t>
            </a:r>
            <a:r>
              <a:rPr lang="en-GB" sz="2000" baseline="-25000" dirty="0" smtClean="0">
                <a:solidFill>
                  <a:prstClr val="black"/>
                </a:solidFill>
                <a:latin typeface="Arial Narrow" pitchFamily="34" charset="0"/>
              </a:rPr>
              <a:t>4</a:t>
            </a:r>
            <a:r>
              <a:rPr lang="en-GB" sz="1600" dirty="0" smtClean="0">
                <a:latin typeface="+mj-lt"/>
              </a:rPr>
              <a:t>}</a:t>
            </a:r>
            <a:r>
              <a:rPr lang="en-GB" sz="1600" dirty="0" smtClean="0">
                <a:latin typeface="Arial Narrow" pitchFamily="34" charset="0"/>
              </a:rPr>
              <a:t>     </a:t>
            </a:r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solidFill>
                  <a:prstClr val="black"/>
                </a:solidFill>
                <a:latin typeface="Arial Narrow" pitchFamily="34" charset="0"/>
              </a:rPr>
              <a:t>2</a:t>
            </a:r>
            <a:r>
              <a:rPr lang="en-GB" sz="1600" dirty="0" smtClean="0">
                <a:latin typeface="+mj-lt"/>
              </a:rPr>
              <a:t>}</a:t>
            </a:r>
            <a:r>
              <a:rPr lang="en-GB" sz="1600" dirty="0" smtClean="0">
                <a:latin typeface="Arial Narrow" pitchFamily="34" charset="0"/>
              </a:rPr>
              <a:t>,</a:t>
            </a:r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solidFill>
                  <a:prstClr val="black"/>
                </a:solidFill>
                <a:latin typeface="Arial Narrow" pitchFamily="34" charset="0"/>
              </a:rPr>
              <a:t>4</a:t>
            </a:r>
            <a:r>
              <a:rPr lang="en-GB" sz="1600" dirty="0" smtClean="0">
                <a:latin typeface="+mj-lt"/>
              </a:rPr>
              <a:t>}</a:t>
            </a:r>
            <a:r>
              <a:rPr lang="en-GB" sz="1600" dirty="0" smtClean="0">
                <a:latin typeface="Arial Narrow" pitchFamily="34" charset="0"/>
              </a:rPr>
              <a:t>,</a:t>
            </a:r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solidFill>
                  <a:prstClr val="black"/>
                </a:solidFill>
                <a:latin typeface="Arial Narrow" pitchFamily="34" charset="0"/>
              </a:rPr>
              <a:t>1</a:t>
            </a:r>
            <a:r>
              <a:rPr lang="en-GB" sz="1600" dirty="0" smtClean="0">
                <a:latin typeface="Arial Narrow" pitchFamily="34" charset="0"/>
              </a:rPr>
              <a:t>,a</a:t>
            </a:r>
            <a:r>
              <a:rPr lang="en-GB" sz="2000" baseline="-25000" dirty="0" smtClean="0">
                <a:solidFill>
                  <a:prstClr val="black"/>
                </a:solidFill>
                <a:latin typeface="Arial Narrow" pitchFamily="34" charset="0"/>
              </a:rPr>
              <a:t>3</a:t>
            </a:r>
            <a:r>
              <a:rPr lang="en-GB" sz="1600" dirty="0" smtClean="0">
                <a:latin typeface="+mj-lt"/>
              </a:rPr>
              <a:t>}</a:t>
            </a:r>
            <a:r>
              <a:rPr lang="en-GB" sz="1600" dirty="0" smtClean="0">
                <a:latin typeface="Arial Narrow" pitchFamily="34" charset="0"/>
              </a:rPr>
              <a:t>     </a:t>
            </a:r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solidFill>
                  <a:prstClr val="black"/>
                </a:solidFill>
                <a:latin typeface="Arial Narrow" pitchFamily="34" charset="0"/>
              </a:rPr>
              <a:t>1</a:t>
            </a:r>
            <a:r>
              <a:rPr lang="en-GB" sz="1600" dirty="0" smtClean="0">
                <a:latin typeface="+mj-lt"/>
              </a:rPr>
              <a:t>}</a:t>
            </a:r>
            <a:r>
              <a:rPr lang="en-GB" sz="1600" dirty="0" smtClean="0">
                <a:latin typeface="Arial Narrow" pitchFamily="34" charset="0"/>
              </a:rPr>
              <a:t>,</a:t>
            </a:r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solidFill>
                  <a:prstClr val="black"/>
                </a:solidFill>
                <a:latin typeface="Arial Narrow" pitchFamily="34" charset="0"/>
              </a:rPr>
              <a:t>4</a:t>
            </a:r>
            <a:r>
              <a:rPr lang="en-GB" sz="1600" dirty="0" smtClean="0">
                <a:latin typeface="+mj-lt"/>
              </a:rPr>
              <a:t>}</a:t>
            </a:r>
            <a:r>
              <a:rPr lang="en-GB" sz="1600" dirty="0" smtClean="0">
                <a:latin typeface="Arial Narrow" pitchFamily="34" charset="0"/>
              </a:rPr>
              <a:t>,</a:t>
            </a:r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solidFill>
                  <a:prstClr val="black"/>
                </a:solidFill>
                <a:latin typeface="Arial Narrow" pitchFamily="34" charset="0"/>
              </a:rPr>
              <a:t>2</a:t>
            </a:r>
            <a:r>
              <a:rPr lang="en-GB" sz="1600" dirty="0" smtClean="0">
                <a:latin typeface="Arial Narrow" pitchFamily="34" charset="0"/>
              </a:rPr>
              <a:t>,a</a:t>
            </a:r>
            <a:r>
              <a:rPr lang="en-GB" sz="2000" baseline="-25000" dirty="0" smtClean="0">
                <a:solidFill>
                  <a:prstClr val="black"/>
                </a:solidFill>
                <a:latin typeface="Arial Narrow" pitchFamily="34" charset="0"/>
              </a:rPr>
              <a:t>3</a:t>
            </a:r>
            <a:r>
              <a:rPr lang="en-GB" sz="1600" dirty="0" smtClean="0">
                <a:latin typeface="+mj-lt"/>
              </a:rPr>
              <a:t>}</a:t>
            </a:r>
            <a:r>
              <a:rPr lang="en-GB" sz="1600" dirty="0" smtClean="0">
                <a:latin typeface="Arial Narrow" pitchFamily="34" charset="0"/>
              </a:rPr>
              <a:t>     </a:t>
            </a:r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solidFill>
                  <a:prstClr val="black"/>
                </a:solidFill>
                <a:latin typeface="Arial Narrow" pitchFamily="34" charset="0"/>
              </a:rPr>
              <a:t>2</a:t>
            </a:r>
            <a:r>
              <a:rPr lang="en-GB" sz="1600" dirty="0" smtClean="0">
                <a:latin typeface="+mj-lt"/>
              </a:rPr>
              <a:t>}</a:t>
            </a:r>
            <a:r>
              <a:rPr lang="en-GB" sz="1600" dirty="0" smtClean="0">
                <a:latin typeface="Arial Narrow" pitchFamily="34" charset="0"/>
              </a:rPr>
              <a:t>,</a:t>
            </a:r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solidFill>
                  <a:prstClr val="black"/>
                </a:solidFill>
                <a:latin typeface="Arial Narrow" pitchFamily="34" charset="0"/>
              </a:rPr>
              <a:t>3</a:t>
            </a:r>
            <a:r>
              <a:rPr lang="en-GB" sz="1600" dirty="0" smtClean="0">
                <a:latin typeface="+mj-lt"/>
              </a:rPr>
              <a:t>}</a:t>
            </a:r>
            <a:r>
              <a:rPr lang="en-GB" sz="1600" dirty="0" smtClean="0">
                <a:latin typeface="Arial Narrow" pitchFamily="34" charset="0"/>
              </a:rPr>
              <a:t>,</a:t>
            </a:r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solidFill>
                  <a:prstClr val="black"/>
                </a:solidFill>
                <a:latin typeface="Arial Narrow" pitchFamily="34" charset="0"/>
              </a:rPr>
              <a:t>1</a:t>
            </a:r>
            <a:r>
              <a:rPr lang="en-GB" sz="1600" dirty="0" smtClean="0">
                <a:latin typeface="Arial Narrow" pitchFamily="34" charset="0"/>
              </a:rPr>
              <a:t>,a</a:t>
            </a:r>
            <a:r>
              <a:rPr lang="en-GB" sz="2000" baseline="-25000" dirty="0" smtClean="0">
                <a:solidFill>
                  <a:prstClr val="black"/>
                </a:solidFill>
                <a:latin typeface="Arial Narrow" pitchFamily="34" charset="0"/>
              </a:rPr>
              <a:t>4</a:t>
            </a:r>
            <a:r>
              <a:rPr lang="en-GB" sz="1600" dirty="0" smtClean="0">
                <a:latin typeface="+mj-lt"/>
              </a:rPr>
              <a:t>}</a:t>
            </a:r>
            <a:endParaRPr lang="en-US" sz="1600" dirty="0">
              <a:solidFill>
                <a:srgbClr val="FF6E0B"/>
              </a:solidFill>
              <a:latin typeface="+mj-lt"/>
            </a:endParaRPr>
          </a:p>
        </p:txBody>
      </p:sp>
      <p:sp>
        <p:nvSpPr>
          <p:cNvPr id="26646" name="Text Box 49"/>
          <p:cNvSpPr txBox="1">
            <a:spLocks noChangeArrowheads="1"/>
          </p:cNvSpPr>
          <p:nvPr/>
        </p:nvSpPr>
        <p:spPr bwMode="auto">
          <a:xfrm>
            <a:off x="3553024" y="1947527"/>
            <a:ext cx="16763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latin typeface="Arial Narrow" pitchFamily="34" charset="0"/>
              </a:rPr>
              <a:t>1</a:t>
            </a:r>
            <a:r>
              <a:rPr lang="en-GB" sz="1600" dirty="0" smtClean="0">
                <a:latin typeface="+mj-lt"/>
              </a:rPr>
              <a:t>}</a:t>
            </a:r>
            <a:r>
              <a:rPr lang="en-GB" sz="1600" dirty="0" smtClean="0">
                <a:latin typeface="Arial Narrow" pitchFamily="34" charset="0"/>
              </a:rPr>
              <a:t>,</a:t>
            </a:r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latin typeface="Arial Narrow" pitchFamily="34" charset="0"/>
              </a:rPr>
              <a:t>2</a:t>
            </a:r>
            <a:r>
              <a:rPr lang="en-GB" sz="1600" dirty="0" smtClean="0">
                <a:latin typeface="+mj-lt"/>
              </a:rPr>
              <a:t>}</a:t>
            </a:r>
            <a:r>
              <a:rPr lang="en-GB" sz="1600" dirty="0" smtClean="0">
                <a:latin typeface="Arial Narrow" pitchFamily="34" charset="0"/>
              </a:rPr>
              <a:t>,</a:t>
            </a:r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latin typeface="Arial Narrow" pitchFamily="34" charset="0"/>
              </a:rPr>
              <a:t>3</a:t>
            </a:r>
            <a:r>
              <a:rPr lang="en-GB" sz="1600" dirty="0" smtClean="0">
                <a:latin typeface="+mj-lt"/>
              </a:rPr>
              <a:t>}</a:t>
            </a:r>
            <a:r>
              <a:rPr lang="en-GB" sz="1600" dirty="0" smtClean="0">
                <a:latin typeface="Arial Narrow" pitchFamily="34" charset="0"/>
              </a:rPr>
              <a:t>,</a:t>
            </a:r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latin typeface="Arial Narrow" pitchFamily="34" charset="0"/>
              </a:rPr>
              <a:t>4</a:t>
            </a:r>
            <a:r>
              <a:rPr lang="en-GB" sz="1600" dirty="0" smtClean="0">
                <a:latin typeface="+mj-lt"/>
              </a:rPr>
              <a:t>}</a:t>
            </a:r>
            <a:endParaRPr lang="en-US" sz="1600" dirty="0">
              <a:solidFill>
                <a:srgbClr val="FF6E0B"/>
              </a:solidFill>
              <a:latin typeface="+mj-lt"/>
            </a:endParaRPr>
          </a:p>
        </p:txBody>
      </p:sp>
      <p:sp>
        <p:nvSpPr>
          <p:cNvPr id="26647" name="Text Box 50"/>
          <p:cNvSpPr txBox="1">
            <a:spLocks noChangeArrowheads="1"/>
          </p:cNvSpPr>
          <p:nvPr/>
        </p:nvSpPr>
        <p:spPr bwMode="auto">
          <a:xfrm>
            <a:off x="51055" y="4701281"/>
            <a:ext cx="872836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latin typeface="Arial Narrow" pitchFamily="34" charset="0"/>
              </a:rPr>
              <a:t>1</a:t>
            </a:r>
            <a:r>
              <a:rPr lang="en-GB" sz="1600" spc="-100" dirty="0" smtClean="0">
                <a:latin typeface="+mj-lt"/>
              </a:rPr>
              <a:t>}</a:t>
            </a:r>
            <a:r>
              <a:rPr lang="en-GB" sz="1600" spc="-100" dirty="0" smtClean="0">
                <a:latin typeface="Arial Narrow" pitchFamily="34" charset="0"/>
                <a:cs typeface="Times New Roman" pitchFamily="18" charset="0"/>
              </a:rPr>
              <a:t>,</a:t>
            </a:r>
            <a:r>
              <a:rPr lang="en-GB" sz="1600" spc="-1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latin typeface="Arial Narrow" pitchFamily="34" charset="0"/>
              </a:rPr>
              <a:t>2</a:t>
            </a:r>
            <a:r>
              <a:rPr lang="en-GB" sz="1600" dirty="0" smtClean="0">
                <a:latin typeface="Arial Narrow" pitchFamily="34" charset="0"/>
                <a:cs typeface="Arial" pitchFamily="34" charset="0"/>
              </a:rPr>
              <a:t>,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latin typeface="Arial Narrow" pitchFamily="34" charset="0"/>
              </a:rPr>
              <a:t>3</a:t>
            </a:r>
            <a:r>
              <a:rPr lang="en-GB" sz="1600" dirty="0" smtClean="0">
                <a:latin typeface="Arial Narrow" pitchFamily="34" charset="0"/>
              </a:rPr>
              <a:t>,a</a:t>
            </a:r>
            <a:r>
              <a:rPr lang="en-GB" sz="2000" baseline="-25000" dirty="0" smtClean="0">
                <a:latin typeface="Arial Narrow" pitchFamily="34" charset="0"/>
              </a:rPr>
              <a:t>4</a:t>
            </a:r>
            <a:r>
              <a:rPr lang="en-GB" sz="1600" dirty="0">
                <a:latin typeface="+mj-lt"/>
              </a:rPr>
              <a:t>}</a:t>
            </a:r>
            <a:r>
              <a:rPr lang="en-GB" sz="1600" dirty="0">
                <a:latin typeface="Arial Narrow" pitchFamily="34" charset="0"/>
              </a:rPr>
              <a:t>  </a:t>
            </a:r>
            <a:r>
              <a:rPr lang="en-GB" sz="1600" dirty="0" smtClean="0">
                <a:latin typeface="Arial Narrow" pitchFamily="34" charset="0"/>
              </a:rPr>
              <a:t> </a:t>
            </a:r>
            <a:r>
              <a:rPr lang="en-GB" sz="800" dirty="0" smtClean="0">
                <a:latin typeface="Arial Narrow" pitchFamily="34" charset="0"/>
              </a:rPr>
              <a:t> </a:t>
            </a:r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latin typeface="Arial Narrow" pitchFamily="34" charset="0"/>
              </a:rPr>
              <a:t>1</a:t>
            </a:r>
            <a:r>
              <a:rPr lang="en-GB" sz="1600" dirty="0" smtClean="0">
                <a:latin typeface="Arial Narrow" pitchFamily="34" charset="0"/>
              </a:rPr>
              <a:t>,a</a:t>
            </a:r>
            <a:r>
              <a:rPr lang="en-GB" sz="2000" baseline="-25000" dirty="0" smtClean="0">
                <a:latin typeface="Arial Narrow" pitchFamily="34" charset="0"/>
              </a:rPr>
              <a:t>2</a:t>
            </a:r>
            <a:r>
              <a:rPr lang="en-GB" sz="1600" spc="-100" dirty="0" smtClean="0">
                <a:latin typeface="+mj-lt"/>
              </a:rPr>
              <a:t>}</a:t>
            </a:r>
            <a:r>
              <a:rPr lang="en-GB" sz="1600" spc="-100" dirty="0" smtClean="0">
                <a:latin typeface="Arial Narrow" pitchFamily="34" charset="0"/>
              </a:rPr>
              <a:t>,</a:t>
            </a:r>
            <a:r>
              <a:rPr lang="en-GB" sz="1600" spc="-1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latin typeface="Arial Narrow" pitchFamily="34" charset="0"/>
              </a:rPr>
              <a:t>3</a:t>
            </a:r>
            <a:r>
              <a:rPr lang="en-GB" sz="1600" dirty="0" smtClean="0">
                <a:latin typeface="Arial Narrow" pitchFamily="34" charset="0"/>
              </a:rPr>
              <a:t>,a</a:t>
            </a:r>
            <a:r>
              <a:rPr lang="en-GB" sz="2000" baseline="-25000" dirty="0" smtClean="0">
                <a:latin typeface="Arial Narrow" pitchFamily="34" charset="0"/>
              </a:rPr>
              <a:t>4</a:t>
            </a:r>
            <a:r>
              <a:rPr lang="en-GB" sz="1600" dirty="0">
                <a:latin typeface="+mj-lt"/>
              </a:rPr>
              <a:t>}</a:t>
            </a:r>
            <a:r>
              <a:rPr lang="en-GB" sz="1600" dirty="0">
                <a:latin typeface="Arial Narrow" pitchFamily="34" charset="0"/>
              </a:rPr>
              <a:t>   </a:t>
            </a:r>
            <a:r>
              <a:rPr lang="en-GB" sz="1600" dirty="0" smtClean="0">
                <a:latin typeface="Arial Narrow" pitchFamily="34" charset="0"/>
              </a:rPr>
              <a:t> </a:t>
            </a:r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latin typeface="Arial Narrow" pitchFamily="34" charset="0"/>
              </a:rPr>
              <a:t>2</a:t>
            </a:r>
            <a:r>
              <a:rPr lang="en-GB" sz="1600" spc="-100" dirty="0" smtClean="0">
                <a:latin typeface="+mj-lt"/>
              </a:rPr>
              <a:t>}</a:t>
            </a:r>
            <a:r>
              <a:rPr lang="en-GB" sz="1600" spc="-100" dirty="0" smtClean="0">
                <a:latin typeface="Arial Narrow" pitchFamily="34" charset="0"/>
              </a:rPr>
              <a:t>,</a:t>
            </a:r>
            <a:r>
              <a:rPr lang="en-GB" sz="1600" spc="-1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latin typeface="Arial Narrow" pitchFamily="34" charset="0"/>
              </a:rPr>
              <a:t>1</a:t>
            </a:r>
            <a:r>
              <a:rPr lang="en-GB" sz="1600" dirty="0" smtClean="0">
                <a:latin typeface="Arial Narrow" pitchFamily="34" charset="0"/>
              </a:rPr>
              <a:t>,a</a:t>
            </a:r>
            <a:r>
              <a:rPr lang="en-GB" sz="2000" baseline="-25000" dirty="0" smtClean="0">
                <a:latin typeface="Arial Narrow" pitchFamily="34" charset="0"/>
              </a:rPr>
              <a:t>3</a:t>
            </a:r>
            <a:r>
              <a:rPr lang="en-GB" sz="1600" dirty="0" smtClean="0">
                <a:latin typeface="Arial Narrow" pitchFamily="34" charset="0"/>
              </a:rPr>
              <a:t>,a</a:t>
            </a:r>
            <a:r>
              <a:rPr lang="en-GB" sz="2000" baseline="-25000" dirty="0" smtClean="0">
                <a:latin typeface="Arial Narrow" pitchFamily="34" charset="0"/>
              </a:rPr>
              <a:t>4</a:t>
            </a:r>
            <a:r>
              <a:rPr lang="en-GB" sz="1600" dirty="0" smtClean="0">
                <a:latin typeface="+mj-lt"/>
              </a:rPr>
              <a:t>}</a:t>
            </a:r>
            <a:r>
              <a:rPr lang="en-GB" sz="1600" dirty="0" smtClean="0">
                <a:latin typeface="Arial Narrow" pitchFamily="34" charset="0"/>
              </a:rPr>
              <a:t>    </a:t>
            </a:r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latin typeface="Arial Narrow" pitchFamily="34" charset="0"/>
              </a:rPr>
              <a:t>1</a:t>
            </a:r>
            <a:r>
              <a:rPr lang="en-GB" sz="1600" dirty="0" smtClean="0">
                <a:latin typeface="Arial Narrow" pitchFamily="34" charset="0"/>
              </a:rPr>
              <a:t>,a</a:t>
            </a:r>
            <a:r>
              <a:rPr lang="en-GB" sz="2000" baseline="-25000" dirty="0" smtClean="0">
                <a:latin typeface="Arial Narrow" pitchFamily="34" charset="0"/>
              </a:rPr>
              <a:t>3</a:t>
            </a:r>
            <a:r>
              <a:rPr lang="en-GB" sz="1600" spc="-100" dirty="0" smtClean="0">
                <a:latin typeface="+mj-lt"/>
              </a:rPr>
              <a:t>}</a:t>
            </a:r>
            <a:r>
              <a:rPr lang="en-GB" sz="1600" spc="-100" dirty="0" smtClean="0">
                <a:latin typeface="Arial Narrow" pitchFamily="34" charset="0"/>
              </a:rPr>
              <a:t>,</a:t>
            </a:r>
            <a:r>
              <a:rPr lang="en-GB" sz="1600" spc="-1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latin typeface="Arial Narrow" pitchFamily="34" charset="0"/>
              </a:rPr>
              <a:t>2</a:t>
            </a:r>
            <a:r>
              <a:rPr lang="en-GB" sz="1600" dirty="0" smtClean="0">
                <a:latin typeface="Arial Narrow" pitchFamily="34" charset="0"/>
              </a:rPr>
              <a:t>,a</a:t>
            </a:r>
            <a:r>
              <a:rPr lang="en-GB" sz="2000" baseline="-25000" dirty="0" smtClean="0">
                <a:latin typeface="Arial Narrow" pitchFamily="34" charset="0"/>
              </a:rPr>
              <a:t>4</a:t>
            </a:r>
            <a:r>
              <a:rPr lang="en-GB" sz="1600" dirty="0" smtClean="0">
                <a:latin typeface="+mj-lt"/>
              </a:rPr>
              <a:t>}</a:t>
            </a:r>
            <a:r>
              <a:rPr lang="en-GB" sz="1600" dirty="0" smtClean="0">
                <a:latin typeface="Arial Narrow" pitchFamily="34" charset="0"/>
              </a:rPr>
              <a:t>    </a:t>
            </a:r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latin typeface="Arial Narrow" pitchFamily="34" charset="0"/>
              </a:rPr>
              <a:t>3</a:t>
            </a:r>
            <a:r>
              <a:rPr lang="en-GB" sz="1600" spc="-100" dirty="0" smtClean="0">
                <a:latin typeface="+mj-lt"/>
              </a:rPr>
              <a:t>}</a:t>
            </a:r>
            <a:r>
              <a:rPr lang="en-GB" sz="1600" spc="-100" dirty="0" smtClean="0">
                <a:latin typeface="Arial Narrow" pitchFamily="34" charset="0"/>
              </a:rPr>
              <a:t>,</a:t>
            </a:r>
            <a:r>
              <a:rPr lang="en-GB" sz="1600" spc="-1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latin typeface="Arial Narrow" pitchFamily="34" charset="0"/>
              </a:rPr>
              <a:t>1</a:t>
            </a:r>
            <a:r>
              <a:rPr lang="en-GB" sz="1600" dirty="0" smtClean="0">
                <a:latin typeface="Arial Narrow" pitchFamily="34" charset="0"/>
              </a:rPr>
              <a:t>,a</a:t>
            </a:r>
            <a:r>
              <a:rPr lang="en-GB" sz="2000" baseline="-25000" dirty="0" smtClean="0">
                <a:latin typeface="Arial Narrow" pitchFamily="34" charset="0"/>
              </a:rPr>
              <a:t>2</a:t>
            </a:r>
            <a:r>
              <a:rPr lang="en-GB" sz="1600" dirty="0" smtClean="0">
                <a:latin typeface="Arial Narrow" pitchFamily="34" charset="0"/>
              </a:rPr>
              <a:t>,a</a:t>
            </a:r>
            <a:r>
              <a:rPr lang="en-GB" sz="2000" baseline="-25000" dirty="0" smtClean="0">
                <a:latin typeface="Arial Narrow" pitchFamily="34" charset="0"/>
              </a:rPr>
              <a:t>4</a:t>
            </a:r>
            <a:r>
              <a:rPr lang="en-GB" sz="1600" dirty="0">
                <a:latin typeface="+mj-lt"/>
              </a:rPr>
              <a:t>}</a:t>
            </a:r>
            <a:r>
              <a:rPr lang="en-GB" sz="1600" dirty="0">
                <a:latin typeface="Arial Narrow" pitchFamily="34" charset="0"/>
              </a:rPr>
              <a:t>  </a:t>
            </a:r>
            <a:r>
              <a:rPr lang="en-GB" sz="1600" dirty="0" smtClean="0">
                <a:latin typeface="Arial Narrow" pitchFamily="34" charset="0"/>
              </a:rPr>
              <a:t>  </a:t>
            </a:r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latin typeface="Arial Narrow" pitchFamily="34" charset="0"/>
              </a:rPr>
              <a:t>1</a:t>
            </a:r>
            <a:r>
              <a:rPr lang="en-GB" sz="1600" dirty="0" smtClean="0">
                <a:latin typeface="Arial Narrow" pitchFamily="34" charset="0"/>
              </a:rPr>
              <a:t>,a</a:t>
            </a:r>
            <a:r>
              <a:rPr lang="en-GB" sz="2000" baseline="-25000" dirty="0" smtClean="0">
                <a:latin typeface="Arial Narrow" pitchFamily="34" charset="0"/>
              </a:rPr>
              <a:t>4</a:t>
            </a:r>
            <a:r>
              <a:rPr lang="en-GB" sz="1600" spc="-100" dirty="0" smtClean="0">
                <a:latin typeface="+mj-lt"/>
              </a:rPr>
              <a:t>}</a:t>
            </a:r>
            <a:r>
              <a:rPr lang="en-GB" sz="1600" spc="-100" dirty="0" smtClean="0">
                <a:latin typeface="Arial Narrow" pitchFamily="34" charset="0"/>
              </a:rPr>
              <a:t>,</a:t>
            </a:r>
            <a:r>
              <a:rPr lang="en-GB" sz="1600" spc="-1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latin typeface="Arial Narrow" pitchFamily="34" charset="0"/>
              </a:rPr>
              <a:t>2</a:t>
            </a:r>
            <a:r>
              <a:rPr lang="en-GB" sz="1600" dirty="0" smtClean="0">
                <a:latin typeface="Arial Narrow" pitchFamily="34" charset="0"/>
              </a:rPr>
              <a:t>,a</a:t>
            </a:r>
            <a:r>
              <a:rPr lang="en-GB" sz="2000" baseline="-25000" dirty="0" smtClean="0">
                <a:latin typeface="Arial Narrow" pitchFamily="34" charset="0"/>
              </a:rPr>
              <a:t>3</a:t>
            </a:r>
            <a:r>
              <a:rPr lang="en-GB" sz="1600" dirty="0">
                <a:latin typeface="+mj-lt"/>
              </a:rPr>
              <a:t>}</a:t>
            </a:r>
            <a:r>
              <a:rPr lang="en-GB" sz="1600" dirty="0">
                <a:latin typeface="Arial Narrow" pitchFamily="34" charset="0"/>
              </a:rPr>
              <a:t>   </a:t>
            </a:r>
            <a:r>
              <a:rPr lang="en-GB" sz="1600" dirty="0" smtClean="0">
                <a:latin typeface="Arial Narrow" pitchFamily="34" charset="0"/>
              </a:rPr>
              <a:t> </a:t>
            </a:r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latin typeface="Arial Narrow" pitchFamily="34" charset="0"/>
              </a:rPr>
              <a:t>4</a:t>
            </a:r>
            <a:r>
              <a:rPr lang="en-GB" sz="1600" spc="-100" dirty="0" smtClean="0">
                <a:latin typeface="+mj-lt"/>
              </a:rPr>
              <a:t>}</a:t>
            </a:r>
            <a:r>
              <a:rPr lang="en-GB" sz="1600" spc="-100" dirty="0" smtClean="0">
                <a:latin typeface="Arial Narrow" pitchFamily="34" charset="0"/>
              </a:rPr>
              <a:t>,</a:t>
            </a:r>
            <a:r>
              <a:rPr lang="en-GB" sz="1600" spc="-1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latin typeface="Arial Narrow" pitchFamily="34" charset="0"/>
              </a:rPr>
              <a:t>1</a:t>
            </a:r>
            <a:r>
              <a:rPr lang="en-GB" sz="1600" dirty="0" smtClean="0">
                <a:latin typeface="Arial Narrow" pitchFamily="34" charset="0"/>
              </a:rPr>
              <a:t>,a</a:t>
            </a:r>
            <a:r>
              <a:rPr lang="en-GB" sz="2000" baseline="-25000" dirty="0" smtClean="0">
                <a:latin typeface="Arial Narrow" pitchFamily="34" charset="0"/>
              </a:rPr>
              <a:t>2</a:t>
            </a:r>
            <a:r>
              <a:rPr lang="en-GB" sz="1600" dirty="0" smtClean="0">
                <a:latin typeface="Arial Narrow" pitchFamily="34" charset="0"/>
              </a:rPr>
              <a:t>,a</a:t>
            </a:r>
            <a:r>
              <a:rPr lang="en-GB" sz="2000" baseline="-25000" dirty="0" smtClean="0">
                <a:latin typeface="Arial Narrow" pitchFamily="34" charset="0"/>
              </a:rPr>
              <a:t>3</a:t>
            </a:r>
            <a:r>
              <a:rPr lang="en-GB" sz="1600" dirty="0" smtClean="0">
                <a:latin typeface="+mj-lt"/>
              </a:rPr>
              <a:t>}</a:t>
            </a:r>
            <a:endParaRPr lang="en-US" sz="1600" dirty="0">
              <a:solidFill>
                <a:srgbClr val="FF6E0B"/>
              </a:solidFill>
              <a:latin typeface="+mj-lt"/>
            </a:endParaRPr>
          </a:p>
        </p:txBody>
      </p:sp>
      <p:sp>
        <p:nvSpPr>
          <p:cNvPr id="26648" name="Text Box 51"/>
          <p:cNvSpPr txBox="1">
            <a:spLocks noChangeArrowheads="1"/>
          </p:cNvSpPr>
          <p:nvPr/>
        </p:nvSpPr>
        <p:spPr bwMode="auto">
          <a:xfrm>
            <a:off x="3731857" y="5785917"/>
            <a:ext cx="11660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+mj-lt"/>
              </a:rPr>
              <a:t>{</a:t>
            </a:r>
            <a:r>
              <a:rPr lang="en-GB" sz="1600" dirty="0" smtClean="0">
                <a:latin typeface="Arial Narrow" pitchFamily="34" charset="0"/>
              </a:rPr>
              <a:t>a</a:t>
            </a:r>
            <a:r>
              <a:rPr lang="en-GB" sz="2000" baseline="-25000" dirty="0" smtClean="0">
                <a:latin typeface="Arial Narrow" pitchFamily="34" charset="0"/>
              </a:rPr>
              <a:t>1</a:t>
            </a:r>
            <a:r>
              <a:rPr lang="en-GB" sz="1600" dirty="0" smtClean="0">
                <a:latin typeface="Arial Narrow" pitchFamily="34" charset="0"/>
              </a:rPr>
              <a:t>,a</a:t>
            </a:r>
            <a:r>
              <a:rPr lang="en-GB" sz="2000" baseline="-25000" dirty="0" smtClean="0">
                <a:latin typeface="Arial Narrow" pitchFamily="34" charset="0"/>
              </a:rPr>
              <a:t>2</a:t>
            </a:r>
            <a:r>
              <a:rPr lang="en-GB" sz="1600" dirty="0" smtClean="0">
                <a:latin typeface="Arial Narrow" pitchFamily="34" charset="0"/>
              </a:rPr>
              <a:t>,a</a:t>
            </a:r>
            <a:r>
              <a:rPr lang="en-GB" sz="2000" baseline="-25000" dirty="0" smtClean="0">
                <a:latin typeface="Arial Narrow" pitchFamily="34" charset="0"/>
              </a:rPr>
              <a:t>3</a:t>
            </a:r>
            <a:r>
              <a:rPr lang="en-GB" sz="1600" dirty="0" smtClean="0">
                <a:latin typeface="Arial Narrow" pitchFamily="34" charset="0"/>
              </a:rPr>
              <a:t>,a</a:t>
            </a:r>
            <a:r>
              <a:rPr lang="en-GB" sz="2000" baseline="-25000" dirty="0" smtClean="0">
                <a:latin typeface="Arial Narrow" pitchFamily="34" charset="0"/>
              </a:rPr>
              <a:t>4</a:t>
            </a:r>
            <a:r>
              <a:rPr lang="en-GB" sz="1600" dirty="0" smtClean="0">
                <a:latin typeface="+mj-lt"/>
              </a:rPr>
              <a:t>}</a:t>
            </a:r>
            <a:endParaRPr lang="en-US" sz="1600" dirty="0">
              <a:solidFill>
                <a:srgbClr val="FF6E0B"/>
              </a:solidFill>
              <a:latin typeface="+mj-lt"/>
            </a:endParaRPr>
          </a:p>
        </p:txBody>
      </p:sp>
      <p:cxnSp>
        <p:nvCxnSpPr>
          <p:cNvPr id="88" name="Straight Connector 87"/>
          <p:cNvCxnSpPr>
            <a:stCxn id="26628" idx="2"/>
            <a:endCxn id="26633" idx="0"/>
          </p:cNvCxnSpPr>
          <p:nvPr/>
        </p:nvCxnSpPr>
        <p:spPr>
          <a:xfrm rot="5400000">
            <a:off x="1450094" y="3905438"/>
            <a:ext cx="1148609" cy="3151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stCxn id="26631" idx="2"/>
            <a:endCxn id="26630" idx="0"/>
          </p:cNvCxnSpPr>
          <p:nvPr/>
        </p:nvCxnSpPr>
        <p:spPr>
          <a:xfrm rot="16200000" flipH="1">
            <a:off x="3378676" y="3721203"/>
            <a:ext cx="1145701" cy="6806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stCxn id="26625" idx="2"/>
            <a:endCxn id="26630" idx="0"/>
          </p:cNvCxnSpPr>
          <p:nvPr/>
        </p:nvCxnSpPr>
        <p:spPr>
          <a:xfrm rot="5400000">
            <a:off x="4094014" y="3695282"/>
            <a:ext cx="1136978" cy="74125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>
            <a:stCxn id="26627" idx="2"/>
            <a:endCxn id="26635" idx="0"/>
          </p:cNvCxnSpPr>
          <p:nvPr/>
        </p:nvCxnSpPr>
        <p:spPr>
          <a:xfrm>
            <a:off x="6462349" y="3488698"/>
            <a:ext cx="270255" cy="114570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>
            <a:stCxn id="26626" idx="2"/>
            <a:endCxn id="26635" idx="0"/>
          </p:cNvCxnSpPr>
          <p:nvPr/>
        </p:nvCxnSpPr>
        <p:spPr>
          <a:xfrm flipH="1">
            <a:off x="6732604" y="3494514"/>
            <a:ext cx="1153148" cy="113988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39"/>
          <p:cNvGrpSpPr/>
          <p:nvPr/>
        </p:nvGrpSpPr>
        <p:grpSpPr>
          <a:xfrm>
            <a:off x="661510" y="3500890"/>
            <a:ext cx="7278913" cy="1148610"/>
            <a:chOff x="584597" y="2818424"/>
            <a:chExt cx="7947584" cy="1254126"/>
          </a:xfrm>
        </p:grpSpPr>
        <p:cxnSp>
          <p:nvCxnSpPr>
            <p:cNvPr id="79" name="Straight Connector 78"/>
            <p:cNvCxnSpPr>
              <a:stCxn id="64" idx="2"/>
              <a:endCxn id="26632" idx="0"/>
            </p:cNvCxnSpPr>
            <p:nvPr/>
          </p:nvCxnSpPr>
          <p:spPr>
            <a:xfrm flipH="1">
              <a:off x="584597" y="2826891"/>
              <a:ext cx="109141" cy="124248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>
              <a:stCxn id="26631" idx="2"/>
              <a:endCxn id="26632" idx="0"/>
            </p:cNvCxnSpPr>
            <p:nvPr/>
          </p:nvCxnSpPr>
          <p:spPr>
            <a:xfrm flipH="1">
              <a:off x="584597" y="2818424"/>
              <a:ext cx="3220639" cy="12509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>
              <a:stCxn id="26627" idx="2"/>
              <a:endCxn id="26632" idx="0"/>
            </p:cNvCxnSpPr>
            <p:nvPr/>
          </p:nvCxnSpPr>
          <p:spPr>
            <a:xfrm flipH="1">
              <a:off x="584597" y="2818424"/>
              <a:ext cx="6333728" cy="12509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>
              <a:stCxn id="64" idx="2"/>
              <a:endCxn id="26637" idx="0"/>
            </p:cNvCxnSpPr>
            <p:nvPr/>
          </p:nvCxnSpPr>
          <p:spPr>
            <a:xfrm>
              <a:off x="693738" y="2826891"/>
              <a:ext cx="2525510" cy="124248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>
              <a:stCxn id="26625" idx="2"/>
              <a:endCxn id="26637" idx="0"/>
            </p:cNvCxnSpPr>
            <p:nvPr/>
          </p:nvCxnSpPr>
          <p:spPr>
            <a:xfrm flipH="1">
              <a:off x="3219248" y="2827949"/>
              <a:ext cx="2138565" cy="12414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>
              <a:stCxn id="26626" idx="2"/>
              <a:endCxn id="26637" idx="0"/>
            </p:cNvCxnSpPr>
            <p:nvPr/>
          </p:nvCxnSpPr>
          <p:spPr>
            <a:xfrm flipH="1">
              <a:off x="3219248" y="2824774"/>
              <a:ext cx="5253240" cy="124460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>
              <a:stCxn id="26628" idx="2"/>
              <a:endCxn id="26636" idx="0"/>
            </p:cNvCxnSpPr>
            <p:nvPr/>
          </p:nvCxnSpPr>
          <p:spPr>
            <a:xfrm>
              <a:off x="2244725" y="2818424"/>
              <a:ext cx="3626418" cy="125412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>
              <a:stCxn id="26631" idx="2"/>
              <a:endCxn id="26636" idx="0"/>
            </p:cNvCxnSpPr>
            <p:nvPr/>
          </p:nvCxnSpPr>
          <p:spPr>
            <a:xfrm>
              <a:off x="3805236" y="2818424"/>
              <a:ext cx="2065907" cy="125412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>
              <a:stCxn id="26626" idx="2"/>
              <a:endCxn id="26636" idx="0"/>
            </p:cNvCxnSpPr>
            <p:nvPr/>
          </p:nvCxnSpPr>
          <p:spPr>
            <a:xfrm flipH="1">
              <a:off x="5871143" y="2824774"/>
              <a:ext cx="2601344" cy="124777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>
              <a:stCxn id="26627" idx="2"/>
              <a:endCxn id="26634" idx="0"/>
            </p:cNvCxnSpPr>
            <p:nvPr/>
          </p:nvCxnSpPr>
          <p:spPr>
            <a:xfrm>
              <a:off x="6918325" y="2818424"/>
              <a:ext cx="1613856" cy="12509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>
              <a:stCxn id="26625" idx="2"/>
              <a:endCxn id="26634" idx="0"/>
            </p:cNvCxnSpPr>
            <p:nvPr/>
          </p:nvCxnSpPr>
          <p:spPr>
            <a:xfrm>
              <a:off x="5357813" y="2827949"/>
              <a:ext cx="3174368" cy="124142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>
              <a:stCxn id="26628" idx="2"/>
              <a:endCxn id="26634" idx="0"/>
            </p:cNvCxnSpPr>
            <p:nvPr/>
          </p:nvCxnSpPr>
          <p:spPr>
            <a:xfrm>
              <a:off x="2244725" y="2818424"/>
              <a:ext cx="6287456" cy="12509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0" name="Straight Connector 139"/>
          <p:cNvCxnSpPr>
            <a:stCxn id="26639" idx="2"/>
            <a:endCxn id="26626" idx="0"/>
          </p:cNvCxnSpPr>
          <p:nvPr/>
        </p:nvCxnSpPr>
        <p:spPr>
          <a:xfrm rot="16200000" flipH="1">
            <a:off x="5794839" y="894725"/>
            <a:ext cx="622284" cy="35595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>
            <a:stCxn id="26639" idx="2"/>
            <a:endCxn id="26627" idx="0"/>
          </p:cNvCxnSpPr>
          <p:nvPr/>
        </p:nvCxnSpPr>
        <p:spPr>
          <a:xfrm rot="16200000" flipH="1">
            <a:off x="5086046" y="1603518"/>
            <a:ext cx="616469" cy="21361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>
            <a:stCxn id="26639" idx="2"/>
            <a:endCxn id="26625" idx="0"/>
          </p:cNvCxnSpPr>
          <p:nvPr/>
        </p:nvCxnSpPr>
        <p:spPr>
          <a:xfrm rot="16200000" flipH="1">
            <a:off x="4367076" y="2322489"/>
            <a:ext cx="625192" cy="70691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>
            <a:stCxn id="26639" idx="2"/>
            <a:endCxn id="26631" idx="0"/>
          </p:cNvCxnSpPr>
          <p:nvPr/>
        </p:nvCxnSpPr>
        <p:spPr>
          <a:xfrm rot="5400000">
            <a:off x="3660462" y="2314072"/>
            <a:ext cx="616469" cy="7150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>
            <a:stCxn id="26639" idx="2"/>
            <a:endCxn id="26628" idx="0"/>
          </p:cNvCxnSpPr>
          <p:nvPr/>
        </p:nvCxnSpPr>
        <p:spPr>
          <a:xfrm rot="5400000">
            <a:off x="2945853" y="1599463"/>
            <a:ext cx="616469" cy="214424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>
            <a:stCxn id="26639" idx="2"/>
            <a:endCxn id="64" idx="0"/>
          </p:cNvCxnSpPr>
          <p:nvPr/>
        </p:nvCxnSpPr>
        <p:spPr>
          <a:xfrm rot="5400000">
            <a:off x="2231728" y="893092"/>
            <a:ext cx="624223" cy="356474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>
            <a:stCxn id="26634" idx="2"/>
            <a:endCxn id="26638" idx="0"/>
          </p:cNvCxnSpPr>
          <p:nvPr/>
        </p:nvCxnSpPr>
        <p:spPr>
          <a:xfrm flipH="1">
            <a:off x="4315024" y="5124376"/>
            <a:ext cx="3625399" cy="61356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>
            <a:stCxn id="26635" idx="2"/>
            <a:endCxn id="26638" idx="0"/>
          </p:cNvCxnSpPr>
          <p:nvPr/>
        </p:nvCxnSpPr>
        <p:spPr>
          <a:xfrm flipH="1">
            <a:off x="4315024" y="5124376"/>
            <a:ext cx="2417580" cy="61356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>
            <a:stCxn id="26636" idx="2"/>
            <a:endCxn id="26638" idx="0"/>
          </p:cNvCxnSpPr>
          <p:nvPr/>
        </p:nvCxnSpPr>
        <p:spPr>
          <a:xfrm rot="5400000">
            <a:off x="4603095" y="4837760"/>
            <a:ext cx="612106" cy="118824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>
            <a:stCxn id="26630" idx="2"/>
            <a:endCxn id="26638" idx="0"/>
          </p:cNvCxnSpPr>
          <p:nvPr/>
        </p:nvCxnSpPr>
        <p:spPr>
          <a:xfrm rot="16200000" flipH="1">
            <a:off x="3996669" y="5419580"/>
            <a:ext cx="613561" cy="2315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>
            <a:stCxn id="26637" idx="2"/>
            <a:endCxn id="26638" idx="0"/>
          </p:cNvCxnSpPr>
          <p:nvPr/>
        </p:nvCxnSpPr>
        <p:spPr>
          <a:xfrm rot="16200000" flipH="1">
            <a:off x="3387979" y="4810890"/>
            <a:ext cx="613561" cy="12405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>
            <a:stCxn id="26632" idx="2"/>
            <a:endCxn id="26638" idx="0"/>
          </p:cNvCxnSpPr>
          <p:nvPr/>
        </p:nvCxnSpPr>
        <p:spPr>
          <a:xfrm rot="16200000" flipH="1">
            <a:off x="2181487" y="3604398"/>
            <a:ext cx="613561" cy="365351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5161039" y="1900311"/>
                <a:ext cx="576889" cy="49654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90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Sakkal Majalla" pitchFamily="2" charset="-78"/>
                              <a:sym typeface="Symbol"/>
                            </a:rPr>
                          </m:ctrlPr>
                        </m:sSubSupPr>
                        <m:e>
                          <m:r>
                            <m:rPr>
                              <m:nor/>
                            </m:rPr>
                            <a:rPr lang="en-GB" sz="2900" dirty="0">
                              <a:solidFill>
                                <a:srgbClr val="FF0000"/>
                              </a:solidFill>
                              <a:latin typeface="Lucida Calligraphy" pitchFamily="66" charset="0"/>
                            </a:rPr>
                            <m:t>P</m:t>
                          </m:r>
                        </m:e>
                        <m:sub>
                          <m:r>
                            <a:rPr lang="en-GB" sz="2900" b="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Sakkal Majalla" pitchFamily="2" charset="-78"/>
                              <a:sym typeface="Symbol"/>
                            </a:rPr>
                            <m:t>4</m:t>
                          </m:r>
                        </m:sub>
                        <m:sup>
                          <m:r>
                            <a:rPr lang="en-GB" sz="2900" i="1">
                              <a:solidFill>
                                <a:srgbClr val="FF0000"/>
                              </a:solidFill>
                              <a:latin typeface="Cambria Math"/>
                              <a:cs typeface="Sakkal Majalla" pitchFamily="2" charset="-78"/>
                              <a:sym typeface="Symbol"/>
                            </a:rPr>
                            <m:t>𝐴</m:t>
                          </m:r>
                        </m:sup>
                      </m:sSubSup>
                    </m:oMath>
                  </m:oMathPara>
                </a14:m>
                <a:endParaRPr lang="en-GB" sz="29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1039" y="1900311"/>
                <a:ext cx="576889" cy="49654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 Box 54"/>
              <p:cNvSpPr txBox="1">
                <a:spLocks noChangeArrowheads="1"/>
              </p:cNvSpPr>
              <p:nvPr/>
            </p:nvSpPr>
            <p:spPr bwMode="auto">
              <a:xfrm>
                <a:off x="710911" y="1236283"/>
                <a:ext cx="7786683" cy="4691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Ins="0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sSubSup>
                      <m:sSubSupPr>
                        <m:ctrlPr>
                          <a:rPr lang="en-GB" sz="220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2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2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𝑖</m:t>
                        </m:r>
                      </m:sub>
                      <m:sup>
                        <m:r>
                          <a:rPr lang="en-GB" sz="22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cy-GB" sz="2200" dirty="0" smtClean="0">
                    <a:solidFill>
                      <a:srgbClr val="FF0000"/>
                    </a:solidFill>
                    <a:latin typeface="+mj-lt"/>
                  </a:rPr>
                  <a:t> </a:t>
                </a:r>
                <a:r>
                  <a:rPr lang="cy-GB" sz="2200" dirty="0" smtClean="0">
                    <a:solidFill>
                      <a:srgbClr val="FF0000"/>
                    </a:solidFill>
                    <a:latin typeface="Cambria Math"/>
                    <a:ea typeface="Cambria Math"/>
                  </a:rPr>
                  <a:t>⊆ </a:t>
                </a:r>
                <a:r>
                  <a:rPr lang="en-GB" sz="2200" dirty="0" smtClean="0">
                    <a:solidFill>
                      <a:srgbClr val="FF0000"/>
                    </a:solidFill>
                    <a:latin typeface="Lucida Calligraphy" pitchFamily="66" charset="0"/>
                  </a:rPr>
                  <a:t>P</a:t>
                </a:r>
                <a:r>
                  <a:rPr lang="en-GB" sz="500" dirty="0" smtClean="0">
                    <a:solidFill>
                      <a:srgbClr val="FF0000"/>
                    </a:solidFill>
                    <a:latin typeface="Lucida Calligraphy" pitchFamily="66" charset="0"/>
                  </a:rPr>
                  <a:t> </a:t>
                </a:r>
                <a:r>
                  <a:rPr lang="en-GB" sz="2200" baseline="30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GB" sz="2000" baseline="30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cy-GB" sz="1900" dirty="0" smtClean="0">
                    <a:solidFill>
                      <a:srgbClr val="00007D"/>
                    </a:solidFill>
                    <a:latin typeface="+mj-lt"/>
                  </a:rPr>
                  <a:t> contains all coalition structures that consist of exactly </a:t>
                </a:r>
                <a:r>
                  <a:rPr lang="cy-GB" sz="22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cy-GB" sz="1900" dirty="0" smtClean="0">
                    <a:solidFill>
                      <a:srgbClr val="00007D"/>
                    </a:solidFill>
                    <a:latin typeface="+mj-lt"/>
                  </a:rPr>
                  <a:t> coalitions</a:t>
                </a:r>
              </a:p>
            </p:txBody>
          </p:sp>
        </mc:Choice>
        <mc:Fallback xmlns="">
          <p:sp>
            <p:nvSpPr>
              <p:cNvPr id="71" name="Text 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0911" y="1236283"/>
                <a:ext cx="7786683" cy="469103"/>
              </a:xfrm>
              <a:prstGeom prst="rect">
                <a:avLst/>
              </a:prstGeom>
              <a:blipFill rotWithShape="1">
                <a:blip r:embed="rId3"/>
                <a:stretch>
                  <a:fillRect l="-157" t="-3896" b="-2597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91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ectangle 73"/>
              <p:cNvSpPr/>
              <p:nvPr/>
            </p:nvSpPr>
            <p:spPr>
              <a:xfrm>
                <a:off x="8537966" y="2969099"/>
                <a:ext cx="576888" cy="49654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90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Sakkal Majalla" pitchFamily="2" charset="-78"/>
                              <a:sym typeface="Symbol"/>
                            </a:rPr>
                          </m:ctrlPr>
                        </m:sSubSupPr>
                        <m:e>
                          <m:r>
                            <m:rPr>
                              <m:nor/>
                            </m:rPr>
                            <a:rPr lang="en-GB" sz="2900" dirty="0">
                              <a:solidFill>
                                <a:srgbClr val="FF0000"/>
                              </a:solidFill>
                              <a:latin typeface="Lucida Calligraphy" pitchFamily="66" charset="0"/>
                            </a:rPr>
                            <m:t>P</m:t>
                          </m:r>
                        </m:e>
                        <m:sub>
                          <m:r>
                            <a:rPr lang="en-GB" sz="2900" b="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Sakkal Majalla" pitchFamily="2" charset="-78"/>
                              <a:sym typeface="Symbol"/>
                            </a:rPr>
                            <m:t>3</m:t>
                          </m:r>
                        </m:sub>
                        <m:sup>
                          <m:r>
                            <a:rPr lang="en-GB" sz="2900" i="1">
                              <a:solidFill>
                                <a:srgbClr val="FF0000"/>
                              </a:solidFill>
                              <a:latin typeface="Cambria Math"/>
                              <a:cs typeface="Sakkal Majalla" pitchFamily="2" charset="-78"/>
                              <a:sym typeface="Symbol"/>
                            </a:rPr>
                            <m:t>𝐴</m:t>
                          </m:r>
                        </m:sup>
                      </m:sSubSup>
                    </m:oMath>
                  </m:oMathPara>
                </a14:m>
                <a:endParaRPr lang="en-GB" sz="29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4" name="Rectangle 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7966" y="2969099"/>
                <a:ext cx="576888" cy="49654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74"/>
              <p:cNvSpPr/>
              <p:nvPr/>
            </p:nvSpPr>
            <p:spPr>
              <a:xfrm>
                <a:off x="8490979" y="4622285"/>
                <a:ext cx="576888" cy="49654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90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Sakkal Majalla" pitchFamily="2" charset="-78"/>
                              <a:sym typeface="Symbol"/>
                            </a:rPr>
                          </m:ctrlPr>
                        </m:sSubSupPr>
                        <m:e>
                          <m:r>
                            <m:rPr>
                              <m:nor/>
                            </m:rPr>
                            <a:rPr lang="en-GB" sz="2900" dirty="0">
                              <a:solidFill>
                                <a:srgbClr val="FF0000"/>
                              </a:solidFill>
                              <a:latin typeface="Lucida Calligraphy" pitchFamily="66" charset="0"/>
                            </a:rPr>
                            <m:t>P</m:t>
                          </m:r>
                        </m:e>
                        <m:sub>
                          <m:r>
                            <a:rPr lang="en-GB" sz="2900" b="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Sakkal Majalla" pitchFamily="2" charset="-78"/>
                              <a:sym typeface="Symbol"/>
                            </a:rPr>
                            <m:t>2</m:t>
                          </m:r>
                        </m:sub>
                        <m:sup>
                          <m:r>
                            <a:rPr lang="en-GB" sz="2900" i="1">
                              <a:solidFill>
                                <a:srgbClr val="FF0000"/>
                              </a:solidFill>
                              <a:latin typeface="Cambria Math"/>
                              <a:cs typeface="Sakkal Majalla" pitchFamily="2" charset="-78"/>
                              <a:sym typeface="Symbol"/>
                            </a:rPr>
                            <m:t>𝐴</m:t>
                          </m:r>
                        </m:sup>
                      </m:sSubSup>
                    </m:oMath>
                  </m:oMathPara>
                </a14:m>
                <a:endParaRPr lang="en-GB" sz="29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5" name="Rectangle 7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0979" y="4622285"/>
                <a:ext cx="576888" cy="49654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Rectangle 75"/>
              <p:cNvSpPr/>
              <p:nvPr/>
            </p:nvSpPr>
            <p:spPr>
              <a:xfrm>
                <a:off x="4925532" y="5706921"/>
                <a:ext cx="576888" cy="49654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90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Sakkal Majalla" pitchFamily="2" charset="-78"/>
                              <a:sym typeface="Symbol"/>
                            </a:rPr>
                          </m:ctrlPr>
                        </m:sSubSupPr>
                        <m:e>
                          <m:r>
                            <m:rPr>
                              <m:nor/>
                            </m:rPr>
                            <a:rPr lang="en-GB" sz="2900" dirty="0">
                              <a:solidFill>
                                <a:srgbClr val="FF0000"/>
                              </a:solidFill>
                              <a:latin typeface="Lucida Calligraphy" pitchFamily="66" charset="0"/>
                            </a:rPr>
                            <m:t>P</m:t>
                          </m:r>
                        </m:e>
                        <m:sub>
                          <m:r>
                            <a:rPr lang="en-GB" sz="2900" b="0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Sakkal Majalla" pitchFamily="2" charset="-78"/>
                              <a:sym typeface="Symbol"/>
                            </a:rPr>
                            <m:t>1</m:t>
                          </m:r>
                        </m:sub>
                        <m:sup>
                          <m:r>
                            <a:rPr lang="en-GB" sz="2900" i="1">
                              <a:solidFill>
                                <a:srgbClr val="FF0000"/>
                              </a:solidFill>
                              <a:latin typeface="Cambria Math"/>
                              <a:cs typeface="Sakkal Majalla" pitchFamily="2" charset="-78"/>
                              <a:sym typeface="Symbol"/>
                            </a:rPr>
                            <m:t>𝐴</m:t>
                          </m:r>
                        </m:sup>
                      </m:sSubSup>
                    </m:oMath>
                  </m:oMathPara>
                </a14:m>
                <a:endParaRPr lang="en-GB" sz="29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6" name="Rectangle 7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5532" y="5706921"/>
                <a:ext cx="576888" cy="49654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37564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92</a:t>
            </a:fld>
            <a:endParaRPr lang="en-US" dirty="0"/>
          </a:p>
        </p:txBody>
      </p:sp>
      <p:sp>
        <p:nvSpPr>
          <p:cNvPr id="4" name="AutoShape 38"/>
          <p:cNvSpPr>
            <a:spLocks noChangeArrowheads="1"/>
          </p:cNvSpPr>
          <p:nvPr/>
        </p:nvSpPr>
        <p:spPr bwMode="auto">
          <a:xfrm>
            <a:off x="4010658" y="5337257"/>
            <a:ext cx="1109586" cy="551540"/>
          </a:xfrm>
          <a:prstGeom prst="roundRect">
            <a:avLst>
              <a:gd name="adj" fmla="val 31375"/>
            </a:avLst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" name="AutoShape 38"/>
          <p:cNvSpPr>
            <a:spLocks noChangeArrowheads="1"/>
          </p:cNvSpPr>
          <p:nvPr/>
        </p:nvSpPr>
        <p:spPr bwMode="auto">
          <a:xfrm>
            <a:off x="3997888" y="3024053"/>
            <a:ext cx="1109586" cy="551540"/>
          </a:xfrm>
          <a:prstGeom prst="roundRect">
            <a:avLst>
              <a:gd name="adj" fmla="val 31375"/>
            </a:avLst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6" name="AutoShape 38"/>
          <p:cNvSpPr>
            <a:spLocks noChangeArrowheads="1"/>
          </p:cNvSpPr>
          <p:nvPr/>
        </p:nvSpPr>
        <p:spPr bwMode="auto">
          <a:xfrm>
            <a:off x="3092245" y="4159460"/>
            <a:ext cx="1109586" cy="551540"/>
          </a:xfrm>
          <a:prstGeom prst="roundRect">
            <a:avLst>
              <a:gd name="adj" fmla="val 31375"/>
            </a:avLst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7" name="AutoShape 38"/>
          <p:cNvSpPr>
            <a:spLocks noChangeArrowheads="1"/>
          </p:cNvSpPr>
          <p:nvPr/>
        </p:nvSpPr>
        <p:spPr bwMode="auto">
          <a:xfrm>
            <a:off x="4903955" y="4160856"/>
            <a:ext cx="1109586" cy="551540"/>
          </a:xfrm>
          <a:prstGeom prst="roundRect">
            <a:avLst>
              <a:gd name="adj" fmla="val 31375"/>
            </a:avLst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2" name="AutoShape 59"/>
          <p:cNvSpPr>
            <a:spLocks/>
          </p:cNvSpPr>
          <p:nvPr/>
        </p:nvSpPr>
        <p:spPr bwMode="auto">
          <a:xfrm flipH="1">
            <a:off x="8711807" y="3838951"/>
            <a:ext cx="179419" cy="1321704"/>
          </a:xfrm>
          <a:prstGeom prst="leftBrace">
            <a:avLst>
              <a:gd name="adj1" fmla="val 49552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3" name="Text Box 50"/>
          <p:cNvSpPr txBox="1">
            <a:spLocks noChangeArrowheads="1"/>
          </p:cNvSpPr>
          <p:nvPr/>
        </p:nvSpPr>
        <p:spPr bwMode="auto">
          <a:xfrm>
            <a:off x="901333" y="2023066"/>
            <a:ext cx="1672351" cy="1709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80000"/>
              </a:lnSpc>
              <a:spcBef>
                <a:spcPts val="700"/>
              </a:spcBef>
            </a:pP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{{a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1</a:t>
            </a:r>
            <a:r>
              <a:rPr lang="cy-GB" sz="1700" dirty="0">
                <a:solidFill>
                  <a:srgbClr val="FF0000"/>
                </a:solidFill>
                <a:latin typeface="+mj-lt"/>
              </a:rPr>
              <a:t>}, 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2</a:t>
            </a:r>
            <a:r>
              <a:rPr lang="cy-GB" sz="1700" dirty="0">
                <a:solidFill>
                  <a:srgbClr val="FF0000"/>
                </a:solidFill>
                <a:latin typeface="+mj-lt"/>
              </a:rPr>
              <a:t>}, 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3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4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}} ,</a:t>
            </a:r>
          </a:p>
          <a:p>
            <a:pPr>
              <a:lnSpc>
                <a:spcPct val="80000"/>
              </a:lnSpc>
              <a:spcBef>
                <a:spcPts val="700"/>
              </a:spcBef>
            </a:pP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{{</a:t>
            </a:r>
            <a:r>
              <a:rPr lang="cy-GB" sz="1700" dirty="0">
                <a:solidFill>
                  <a:srgbClr val="FF0000"/>
                </a:solidFill>
                <a:latin typeface="+mj-lt"/>
              </a:rPr>
              <a:t>a</a:t>
            </a:r>
            <a:r>
              <a:rPr lang="cy-GB" sz="1700" baseline="-16000" dirty="0">
                <a:solidFill>
                  <a:srgbClr val="FF0000"/>
                </a:solidFill>
                <a:latin typeface="+mj-lt"/>
              </a:rPr>
              <a:t>2</a:t>
            </a:r>
            <a:r>
              <a:rPr lang="cy-GB" sz="1700" dirty="0">
                <a:solidFill>
                  <a:srgbClr val="FF0000"/>
                </a:solidFill>
                <a:latin typeface="+mj-lt"/>
              </a:rPr>
              <a:t>}, {a</a:t>
            </a:r>
            <a:r>
              <a:rPr lang="cy-GB" sz="1700" baseline="-16000" dirty="0">
                <a:solidFill>
                  <a:srgbClr val="FF0000"/>
                </a:solidFill>
                <a:latin typeface="+mj-lt"/>
              </a:rPr>
              <a:t>3</a:t>
            </a:r>
            <a:r>
              <a:rPr lang="cy-GB" sz="1700" dirty="0">
                <a:solidFill>
                  <a:srgbClr val="FF0000"/>
                </a:solidFill>
                <a:latin typeface="+mj-lt"/>
              </a:rPr>
              <a:t>}, {a</a:t>
            </a:r>
            <a:r>
              <a:rPr lang="cy-GB" sz="1700" baseline="-16000" dirty="0">
                <a:solidFill>
                  <a:srgbClr val="FF0000"/>
                </a:solidFill>
                <a:latin typeface="+mj-lt"/>
              </a:rPr>
              <a:t>1</a:t>
            </a:r>
            <a:r>
              <a:rPr lang="cy-GB" sz="1700" dirty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1700" baseline="-16000" dirty="0">
                <a:solidFill>
                  <a:srgbClr val="FF0000"/>
                </a:solidFill>
                <a:latin typeface="+mj-lt"/>
              </a:rPr>
              <a:t>4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}} ,</a:t>
            </a:r>
            <a:endParaRPr lang="cy-GB" sz="1700" dirty="0">
              <a:solidFill>
                <a:srgbClr val="FF0000"/>
              </a:solidFill>
              <a:latin typeface="+mj-lt"/>
            </a:endParaRPr>
          </a:p>
          <a:p>
            <a:pPr>
              <a:lnSpc>
                <a:spcPct val="80000"/>
              </a:lnSpc>
              <a:spcBef>
                <a:spcPts val="700"/>
              </a:spcBef>
            </a:pP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{{a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1</a:t>
            </a:r>
            <a:r>
              <a:rPr lang="cy-GB" sz="1700" dirty="0">
                <a:solidFill>
                  <a:srgbClr val="FF0000"/>
                </a:solidFill>
                <a:latin typeface="+mj-lt"/>
              </a:rPr>
              <a:t>}, 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3</a:t>
            </a:r>
            <a:r>
              <a:rPr lang="cy-GB" sz="1700" dirty="0">
                <a:solidFill>
                  <a:srgbClr val="FF0000"/>
                </a:solidFill>
                <a:latin typeface="+mj-lt"/>
              </a:rPr>
              <a:t>}, 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2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4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}} ,</a:t>
            </a:r>
          </a:p>
          <a:p>
            <a:pPr>
              <a:lnSpc>
                <a:spcPct val="80000"/>
              </a:lnSpc>
              <a:spcBef>
                <a:spcPts val="700"/>
              </a:spcBef>
            </a:pP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{{</a:t>
            </a:r>
            <a:r>
              <a:rPr lang="cy-GB" sz="1700" dirty="0">
                <a:solidFill>
                  <a:srgbClr val="FF0000"/>
                </a:solidFill>
                <a:latin typeface="+mj-lt"/>
              </a:rPr>
              <a:t>a</a:t>
            </a:r>
            <a:r>
              <a:rPr lang="cy-GB" sz="1700" baseline="-16000" dirty="0">
                <a:solidFill>
                  <a:srgbClr val="FF0000"/>
                </a:solidFill>
                <a:latin typeface="+mj-lt"/>
              </a:rPr>
              <a:t>2</a:t>
            </a:r>
            <a:r>
              <a:rPr lang="cy-GB" sz="1700" dirty="0">
                <a:solidFill>
                  <a:srgbClr val="FF0000"/>
                </a:solidFill>
                <a:latin typeface="+mj-lt"/>
              </a:rPr>
              <a:t>}, {a</a:t>
            </a:r>
            <a:r>
              <a:rPr lang="cy-GB" sz="1700" baseline="-16000" dirty="0">
                <a:solidFill>
                  <a:srgbClr val="FF0000"/>
                </a:solidFill>
                <a:latin typeface="+mj-lt"/>
              </a:rPr>
              <a:t>4</a:t>
            </a:r>
            <a:r>
              <a:rPr lang="cy-GB" sz="1700" dirty="0">
                <a:solidFill>
                  <a:srgbClr val="FF0000"/>
                </a:solidFill>
                <a:latin typeface="+mj-lt"/>
              </a:rPr>
              <a:t>}, {a</a:t>
            </a:r>
            <a:r>
              <a:rPr lang="cy-GB" sz="1700" baseline="-16000" dirty="0">
                <a:solidFill>
                  <a:srgbClr val="FF0000"/>
                </a:solidFill>
                <a:latin typeface="+mj-lt"/>
              </a:rPr>
              <a:t>1</a:t>
            </a:r>
            <a:r>
              <a:rPr lang="cy-GB" sz="1700" dirty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1700" baseline="-16000" dirty="0">
                <a:solidFill>
                  <a:srgbClr val="FF0000"/>
                </a:solidFill>
                <a:latin typeface="+mj-lt"/>
              </a:rPr>
              <a:t>3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}} ,</a:t>
            </a:r>
          </a:p>
          <a:p>
            <a:pPr>
              <a:lnSpc>
                <a:spcPct val="80000"/>
              </a:lnSpc>
              <a:spcBef>
                <a:spcPts val="700"/>
              </a:spcBef>
            </a:pP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{{a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1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},</a:t>
            </a:r>
            <a:r>
              <a:rPr lang="cy-GB" sz="1700" dirty="0">
                <a:solidFill>
                  <a:srgbClr val="FF0000"/>
                </a:solidFill>
                <a:latin typeface="+mj-lt"/>
              </a:rPr>
              <a:t> 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4</a:t>
            </a:r>
            <a:r>
              <a:rPr lang="cy-GB" sz="1700" dirty="0">
                <a:solidFill>
                  <a:srgbClr val="FF0000"/>
                </a:solidFill>
                <a:latin typeface="+mj-lt"/>
              </a:rPr>
              <a:t>}, 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2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3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}} ,</a:t>
            </a:r>
          </a:p>
          <a:p>
            <a:pPr>
              <a:lnSpc>
                <a:spcPct val="80000"/>
              </a:lnSpc>
              <a:spcBef>
                <a:spcPts val="700"/>
              </a:spcBef>
            </a:pP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{{</a:t>
            </a:r>
            <a:r>
              <a:rPr lang="cy-GB" sz="1700" dirty="0">
                <a:solidFill>
                  <a:srgbClr val="FF0000"/>
                </a:solidFill>
                <a:latin typeface="+mj-lt"/>
              </a:rPr>
              <a:t>a</a:t>
            </a:r>
            <a:r>
              <a:rPr lang="cy-GB" sz="1700" baseline="-16000" dirty="0">
                <a:solidFill>
                  <a:srgbClr val="FF0000"/>
                </a:solidFill>
                <a:latin typeface="+mj-lt"/>
              </a:rPr>
              <a:t>3</a:t>
            </a:r>
            <a:r>
              <a:rPr lang="cy-GB" sz="1700" dirty="0">
                <a:solidFill>
                  <a:srgbClr val="FF0000"/>
                </a:solidFill>
                <a:latin typeface="+mj-lt"/>
              </a:rPr>
              <a:t>}, {a</a:t>
            </a:r>
            <a:r>
              <a:rPr lang="cy-GB" sz="1700" baseline="-16000" dirty="0">
                <a:solidFill>
                  <a:srgbClr val="FF0000"/>
                </a:solidFill>
                <a:latin typeface="+mj-lt"/>
              </a:rPr>
              <a:t>4</a:t>
            </a:r>
            <a:r>
              <a:rPr lang="cy-GB" sz="1700" dirty="0">
                <a:solidFill>
                  <a:srgbClr val="FF0000"/>
                </a:solidFill>
                <a:latin typeface="+mj-lt"/>
              </a:rPr>
              <a:t>}, {a</a:t>
            </a:r>
            <a:r>
              <a:rPr lang="cy-GB" sz="1700" baseline="-16000" dirty="0">
                <a:solidFill>
                  <a:srgbClr val="FF0000"/>
                </a:solidFill>
                <a:latin typeface="+mj-lt"/>
              </a:rPr>
              <a:t>1</a:t>
            </a:r>
            <a:r>
              <a:rPr lang="cy-GB" sz="1700" dirty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1700" baseline="-16000" dirty="0">
                <a:solidFill>
                  <a:srgbClr val="FF0000"/>
                </a:solidFill>
                <a:latin typeface="+mj-lt"/>
              </a:rPr>
              <a:t>2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}}</a:t>
            </a:r>
          </a:p>
        </p:txBody>
      </p:sp>
      <p:sp>
        <p:nvSpPr>
          <p:cNvPr id="14" name="Text Box 54"/>
          <p:cNvSpPr txBox="1">
            <a:spLocks noChangeArrowheads="1"/>
          </p:cNvSpPr>
          <p:nvPr/>
        </p:nvSpPr>
        <p:spPr bwMode="auto">
          <a:xfrm>
            <a:off x="6918758" y="2178385"/>
            <a:ext cx="1793050" cy="214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{{a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1</a:t>
            </a:r>
            <a:r>
              <a:rPr lang="cy-GB" sz="1700" dirty="0">
                <a:solidFill>
                  <a:srgbClr val="FF0000"/>
                </a:solidFill>
                <a:latin typeface="+mj-lt"/>
              </a:rPr>
              <a:t>}, 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2</a:t>
            </a:r>
            <a:r>
              <a:rPr lang="cy-GB" sz="1700" dirty="0">
                <a:solidFill>
                  <a:srgbClr val="FF0000"/>
                </a:solidFill>
                <a:latin typeface="+mj-lt"/>
              </a:rPr>
              <a:t>}, 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3</a:t>
            </a:r>
            <a:r>
              <a:rPr lang="cy-GB" sz="1700" dirty="0">
                <a:solidFill>
                  <a:srgbClr val="FF0000"/>
                </a:solidFill>
                <a:latin typeface="+mj-lt"/>
              </a:rPr>
              <a:t>}, 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4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}}</a:t>
            </a:r>
            <a:endParaRPr lang="en-US" sz="17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5" name="AutoShape 55"/>
          <p:cNvSpPr>
            <a:spLocks/>
          </p:cNvSpPr>
          <p:nvPr/>
        </p:nvSpPr>
        <p:spPr bwMode="auto">
          <a:xfrm>
            <a:off x="6772104" y="2065672"/>
            <a:ext cx="106912" cy="447675"/>
          </a:xfrm>
          <a:prstGeom prst="leftBrace">
            <a:avLst>
              <a:gd name="adj1" fmla="val 59215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6" name="Text Box 62"/>
          <p:cNvSpPr txBox="1">
            <a:spLocks noChangeArrowheads="1"/>
          </p:cNvSpPr>
          <p:nvPr/>
        </p:nvSpPr>
        <p:spPr bwMode="auto">
          <a:xfrm>
            <a:off x="475204" y="4253028"/>
            <a:ext cx="1484569" cy="838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80000"/>
              </a:lnSpc>
              <a:spcBef>
                <a:spcPts val="800"/>
              </a:spcBef>
            </a:pP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{{a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1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2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}, 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3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4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}} ,</a:t>
            </a:r>
            <a:endParaRPr lang="cy-GB" sz="1700" dirty="0">
              <a:solidFill>
                <a:srgbClr val="FF0000"/>
              </a:solidFill>
              <a:latin typeface="+mj-lt"/>
            </a:endParaRPr>
          </a:p>
          <a:p>
            <a:pPr>
              <a:lnSpc>
                <a:spcPct val="80000"/>
              </a:lnSpc>
              <a:spcBef>
                <a:spcPts val="800"/>
              </a:spcBef>
            </a:pP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{{a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1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3</a:t>
            </a:r>
            <a:r>
              <a:rPr lang="cy-GB" sz="1700" dirty="0">
                <a:solidFill>
                  <a:srgbClr val="FF0000"/>
                </a:solidFill>
                <a:latin typeface="+mj-lt"/>
              </a:rPr>
              <a:t>}, 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2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4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}} ,</a:t>
            </a:r>
            <a:endParaRPr lang="cy-GB" sz="1700" dirty="0">
              <a:solidFill>
                <a:srgbClr val="FF0000"/>
              </a:solidFill>
              <a:latin typeface="+mj-lt"/>
            </a:endParaRPr>
          </a:p>
          <a:p>
            <a:pPr>
              <a:lnSpc>
                <a:spcPct val="80000"/>
              </a:lnSpc>
              <a:spcBef>
                <a:spcPts val="800"/>
              </a:spcBef>
            </a:pP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{{a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1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4</a:t>
            </a:r>
            <a:r>
              <a:rPr lang="cy-GB" sz="1700" dirty="0">
                <a:solidFill>
                  <a:srgbClr val="FF0000"/>
                </a:solidFill>
                <a:latin typeface="+mj-lt"/>
              </a:rPr>
              <a:t>}, 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2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3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}}</a:t>
            </a:r>
            <a:endParaRPr lang="en-US" sz="17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7" name="AutoShape 63"/>
          <p:cNvSpPr>
            <a:spLocks/>
          </p:cNvSpPr>
          <p:nvPr/>
        </p:nvSpPr>
        <p:spPr bwMode="auto">
          <a:xfrm>
            <a:off x="304473" y="4162215"/>
            <a:ext cx="165862" cy="1025908"/>
          </a:xfrm>
          <a:prstGeom prst="leftBrace">
            <a:avLst>
              <a:gd name="adj1" fmla="val 50040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8" name="Text Box 66"/>
          <p:cNvSpPr txBox="1">
            <a:spLocks noChangeArrowheads="1"/>
          </p:cNvSpPr>
          <p:nvPr/>
        </p:nvSpPr>
        <p:spPr bwMode="auto">
          <a:xfrm>
            <a:off x="6259474" y="5485387"/>
            <a:ext cx="1355477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{{a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1</a:t>
            </a:r>
            <a:r>
              <a:rPr lang="cy-GB" sz="1700" dirty="0">
                <a:solidFill>
                  <a:srgbClr val="FF0000"/>
                </a:solidFill>
                <a:latin typeface="+mj-lt"/>
              </a:rPr>
              <a:t>, 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2</a:t>
            </a:r>
            <a:r>
              <a:rPr lang="cy-GB" sz="1700" dirty="0">
                <a:solidFill>
                  <a:srgbClr val="FF0000"/>
                </a:solidFill>
                <a:latin typeface="+mj-lt"/>
              </a:rPr>
              <a:t>, 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3</a:t>
            </a:r>
            <a:r>
              <a:rPr lang="cy-GB" sz="1700" dirty="0">
                <a:solidFill>
                  <a:srgbClr val="FF0000"/>
                </a:solidFill>
                <a:latin typeface="+mj-lt"/>
              </a:rPr>
              <a:t>, 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4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}}</a:t>
            </a:r>
            <a:endParaRPr lang="en-US" sz="17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9" name="AutoShape 68"/>
          <p:cNvSpPr>
            <a:spLocks/>
          </p:cNvSpPr>
          <p:nvPr/>
        </p:nvSpPr>
        <p:spPr bwMode="auto">
          <a:xfrm>
            <a:off x="6102250" y="5426650"/>
            <a:ext cx="142875" cy="447675"/>
          </a:xfrm>
          <a:prstGeom prst="leftBrace">
            <a:avLst>
              <a:gd name="adj1" fmla="val 48180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0" name="Text Box 58"/>
          <p:cNvSpPr txBox="1">
            <a:spLocks noChangeArrowheads="1"/>
          </p:cNvSpPr>
          <p:nvPr/>
        </p:nvSpPr>
        <p:spPr bwMode="auto">
          <a:xfrm>
            <a:off x="7288339" y="3964930"/>
            <a:ext cx="1530319" cy="115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80000"/>
              </a:lnSpc>
              <a:spcBef>
                <a:spcPts val="800"/>
              </a:spcBef>
            </a:pP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{{a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1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}, 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2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3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4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}} ,</a:t>
            </a:r>
            <a:endParaRPr lang="cy-GB" sz="1700" dirty="0">
              <a:solidFill>
                <a:srgbClr val="FF0000"/>
              </a:solidFill>
              <a:latin typeface="+mj-lt"/>
            </a:endParaRPr>
          </a:p>
          <a:p>
            <a:pPr>
              <a:lnSpc>
                <a:spcPct val="80000"/>
              </a:lnSpc>
              <a:spcBef>
                <a:spcPts val="800"/>
              </a:spcBef>
            </a:pP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{{a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2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}, 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1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3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4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}} ,</a:t>
            </a:r>
            <a:endParaRPr lang="cy-GB" sz="1700" dirty="0">
              <a:solidFill>
                <a:srgbClr val="FF0000"/>
              </a:solidFill>
              <a:latin typeface="+mj-lt"/>
            </a:endParaRPr>
          </a:p>
          <a:p>
            <a:pPr>
              <a:lnSpc>
                <a:spcPct val="80000"/>
              </a:lnSpc>
              <a:spcBef>
                <a:spcPts val="800"/>
              </a:spcBef>
            </a:pP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{{a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3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}, 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1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2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4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}} ,</a:t>
            </a:r>
            <a:endParaRPr lang="cy-GB" sz="1700" dirty="0">
              <a:solidFill>
                <a:srgbClr val="FF0000"/>
              </a:solidFill>
              <a:latin typeface="+mj-lt"/>
            </a:endParaRPr>
          </a:p>
          <a:p>
            <a:pPr>
              <a:lnSpc>
                <a:spcPct val="80000"/>
              </a:lnSpc>
              <a:spcBef>
                <a:spcPts val="800"/>
              </a:spcBef>
            </a:pP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{{a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4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}, {a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1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2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,a</a:t>
            </a:r>
            <a:r>
              <a:rPr lang="cy-GB" sz="1700" baseline="-16000" dirty="0" smtClean="0">
                <a:solidFill>
                  <a:srgbClr val="FF0000"/>
                </a:solidFill>
                <a:latin typeface="+mj-lt"/>
              </a:rPr>
              <a:t>3</a:t>
            </a:r>
            <a:r>
              <a:rPr lang="cy-GB" sz="1700" dirty="0" smtClean="0">
                <a:solidFill>
                  <a:srgbClr val="FF0000"/>
                </a:solidFill>
                <a:latin typeface="+mj-lt"/>
              </a:rPr>
              <a:t>}}</a:t>
            </a:r>
            <a:endParaRPr lang="en-US" sz="17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1" name="AutoShape 40"/>
          <p:cNvSpPr>
            <a:spLocks noChangeArrowheads="1"/>
          </p:cNvSpPr>
          <p:nvPr/>
        </p:nvSpPr>
        <p:spPr bwMode="auto">
          <a:xfrm>
            <a:off x="3929911" y="1986220"/>
            <a:ext cx="1247330" cy="541401"/>
          </a:xfrm>
          <a:prstGeom prst="roundRect">
            <a:avLst>
              <a:gd name="adj" fmla="val 31370"/>
            </a:avLst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9" name="AutoShape 63"/>
          <p:cNvSpPr>
            <a:spLocks/>
          </p:cNvSpPr>
          <p:nvPr/>
        </p:nvSpPr>
        <p:spPr bwMode="auto">
          <a:xfrm>
            <a:off x="681564" y="1957644"/>
            <a:ext cx="176738" cy="1780095"/>
          </a:xfrm>
          <a:prstGeom prst="leftBrace">
            <a:avLst>
              <a:gd name="adj1" fmla="val 50040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0" name="AutoShape 59"/>
          <p:cNvSpPr>
            <a:spLocks/>
          </p:cNvSpPr>
          <p:nvPr/>
        </p:nvSpPr>
        <p:spPr bwMode="auto">
          <a:xfrm rot="10800000" flipH="1">
            <a:off x="7116113" y="3843578"/>
            <a:ext cx="172226" cy="1321704"/>
          </a:xfrm>
          <a:prstGeom prst="leftBrace">
            <a:avLst>
              <a:gd name="adj1" fmla="val 49552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1" name="AutoShape 63"/>
          <p:cNvSpPr>
            <a:spLocks/>
          </p:cNvSpPr>
          <p:nvPr/>
        </p:nvSpPr>
        <p:spPr bwMode="auto">
          <a:xfrm rot="10800000">
            <a:off x="1869518" y="4163061"/>
            <a:ext cx="165862" cy="1025908"/>
          </a:xfrm>
          <a:prstGeom prst="leftBrace">
            <a:avLst>
              <a:gd name="adj1" fmla="val 50040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2" name="AutoShape 55"/>
          <p:cNvSpPr>
            <a:spLocks/>
          </p:cNvSpPr>
          <p:nvPr/>
        </p:nvSpPr>
        <p:spPr bwMode="auto">
          <a:xfrm rot="10800000">
            <a:off x="8657288" y="2065671"/>
            <a:ext cx="106912" cy="447675"/>
          </a:xfrm>
          <a:prstGeom prst="leftBrace">
            <a:avLst>
              <a:gd name="adj1" fmla="val 59215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3" name="AutoShape 63"/>
          <p:cNvSpPr>
            <a:spLocks/>
          </p:cNvSpPr>
          <p:nvPr/>
        </p:nvSpPr>
        <p:spPr bwMode="auto">
          <a:xfrm rot="10800000">
            <a:off x="2532839" y="1967169"/>
            <a:ext cx="189737" cy="1775089"/>
          </a:xfrm>
          <a:prstGeom prst="leftBrace">
            <a:avLst>
              <a:gd name="adj1" fmla="val 50040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4" name="AutoShape 68"/>
          <p:cNvSpPr>
            <a:spLocks/>
          </p:cNvSpPr>
          <p:nvPr/>
        </p:nvSpPr>
        <p:spPr bwMode="auto">
          <a:xfrm rot="10800000">
            <a:off x="7590212" y="5427312"/>
            <a:ext cx="142875" cy="447675"/>
          </a:xfrm>
          <a:prstGeom prst="leftBrace">
            <a:avLst>
              <a:gd name="adj1" fmla="val 48180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5" name="Text Box 33"/>
          <p:cNvSpPr txBox="1">
            <a:spLocks noChangeArrowheads="1"/>
          </p:cNvSpPr>
          <p:nvPr/>
        </p:nvSpPr>
        <p:spPr bwMode="auto">
          <a:xfrm rot="10800000" flipV="1">
            <a:off x="4355338" y="5420329"/>
            <a:ext cx="3861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y-GB" sz="2400" dirty="0">
                <a:solidFill>
                  <a:prstClr val="black"/>
                </a:solidFill>
                <a:latin typeface="+mj-lt"/>
              </a:rPr>
              <a:t>{</a:t>
            </a:r>
            <a:r>
              <a:rPr lang="cy-GB" sz="2400" dirty="0" smtClean="0">
                <a:solidFill>
                  <a:prstClr val="black"/>
                </a:solidFill>
                <a:latin typeface="+mj-lt"/>
              </a:rPr>
              <a:t>4}</a:t>
            </a:r>
            <a:endParaRPr lang="en-US" sz="240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6" name="Text Box 35"/>
          <p:cNvSpPr txBox="1">
            <a:spLocks noChangeArrowheads="1"/>
          </p:cNvSpPr>
          <p:nvPr/>
        </p:nvSpPr>
        <p:spPr bwMode="auto">
          <a:xfrm rot="10800000" flipV="1">
            <a:off x="5113681" y="4251846"/>
            <a:ext cx="6832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y-GB" sz="2400" dirty="0" smtClean="0">
                <a:latin typeface="+mj-lt"/>
              </a:rPr>
              <a:t>{1,3}</a:t>
            </a:r>
            <a:endParaRPr lang="en-US" sz="2400" dirty="0">
              <a:latin typeface="+mj-lt"/>
            </a:endParaRPr>
          </a:p>
        </p:txBody>
      </p:sp>
      <p:sp>
        <p:nvSpPr>
          <p:cNvPr id="37" name="Text Box 41"/>
          <p:cNvSpPr txBox="1">
            <a:spLocks noChangeArrowheads="1"/>
          </p:cNvSpPr>
          <p:nvPr/>
        </p:nvSpPr>
        <p:spPr bwMode="auto">
          <a:xfrm rot="10800000" flipV="1">
            <a:off x="4004342" y="2043399"/>
            <a:ext cx="10713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y-GB" sz="2400" dirty="0">
                <a:solidFill>
                  <a:prstClr val="black"/>
                </a:solidFill>
                <a:latin typeface="+mj-lt"/>
              </a:rPr>
              <a:t>{</a:t>
            </a:r>
            <a:r>
              <a:rPr lang="cy-GB" sz="2400" dirty="0" smtClean="0">
                <a:solidFill>
                  <a:prstClr val="black"/>
                </a:solidFill>
                <a:latin typeface="+mj-lt"/>
              </a:rPr>
              <a:t>1,1,1,1}</a:t>
            </a:r>
            <a:endParaRPr lang="en-US" sz="240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8" name="Text Box 37"/>
          <p:cNvSpPr txBox="1">
            <a:spLocks noChangeArrowheads="1"/>
          </p:cNvSpPr>
          <p:nvPr/>
        </p:nvSpPr>
        <p:spPr bwMode="auto">
          <a:xfrm rot="10800000" flipV="1">
            <a:off x="3328080" y="4245843"/>
            <a:ext cx="6601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y-GB" sz="2400" dirty="0" smtClean="0">
                <a:solidFill>
                  <a:prstClr val="black"/>
                </a:solidFill>
                <a:latin typeface="+mj-lt"/>
              </a:rPr>
              <a:t>{2,2}</a:t>
            </a:r>
            <a:endParaRPr lang="en-US" sz="240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9" name="Text Box 39"/>
          <p:cNvSpPr txBox="1">
            <a:spLocks noChangeArrowheads="1"/>
          </p:cNvSpPr>
          <p:nvPr/>
        </p:nvSpPr>
        <p:spPr bwMode="auto">
          <a:xfrm rot="10800000" flipV="1">
            <a:off x="4097181" y="3077897"/>
            <a:ext cx="9110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y-GB" sz="2400" dirty="0" smtClean="0">
                <a:solidFill>
                  <a:prstClr val="black"/>
                </a:solidFill>
                <a:latin typeface="+mj-lt"/>
              </a:rPr>
              <a:t>{1,1,2}</a:t>
            </a:r>
            <a:endParaRPr lang="en-US" sz="2400" dirty="0">
              <a:solidFill>
                <a:prstClr val="black"/>
              </a:solidFill>
              <a:latin typeface="+mj-lt"/>
            </a:endParaRPr>
          </a:p>
        </p:txBody>
      </p:sp>
      <p:cxnSp>
        <p:nvCxnSpPr>
          <p:cNvPr id="40" name="Straight Connector 39"/>
          <p:cNvCxnSpPr>
            <a:endCxn id="6" idx="2"/>
          </p:cNvCxnSpPr>
          <p:nvPr/>
        </p:nvCxnSpPr>
        <p:spPr>
          <a:xfrm flipH="1" flipV="1">
            <a:off x="3647038" y="4711000"/>
            <a:ext cx="918413" cy="6143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endCxn id="7" idx="2"/>
          </p:cNvCxnSpPr>
          <p:nvPr/>
        </p:nvCxnSpPr>
        <p:spPr>
          <a:xfrm flipV="1">
            <a:off x="4565451" y="4712396"/>
            <a:ext cx="893297" cy="61298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7" idx="0"/>
            <a:endCxn id="5" idx="2"/>
          </p:cNvCxnSpPr>
          <p:nvPr/>
        </p:nvCxnSpPr>
        <p:spPr>
          <a:xfrm flipH="1" flipV="1">
            <a:off x="4552681" y="3575593"/>
            <a:ext cx="906067" cy="5852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5" idx="0"/>
            <a:endCxn id="21" idx="2"/>
          </p:cNvCxnSpPr>
          <p:nvPr/>
        </p:nvCxnSpPr>
        <p:spPr>
          <a:xfrm flipV="1">
            <a:off x="4552681" y="2527621"/>
            <a:ext cx="895" cy="49643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6" idx="0"/>
            <a:endCxn id="5" idx="2"/>
          </p:cNvCxnSpPr>
          <p:nvPr/>
        </p:nvCxnSpPr>
        <p:spPr>
          <a:xfrm flipV="1">
            <a:off x="3647038" y="3575593"/>
            <a:ext cx="905643" cy="58386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 Box 5"/>
          <p:cNvSpPr txBox="1">
            <a:spLocks noChangeArrowheads="1"/>
          </p:cNvSpPr>
          <p:nvPr/>
        </p:nvSpPr>
        <p:spPr bwMode="auto">
          <a:xfrm>
            <a:off x="681037" y="447675"/>
            <a:ext cx="7748587" cy="633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lnSpc>
                <a:spcPts val="12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cy-GB" sz="30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The Integer Partition Graph</a:t>
            </a:r>
          </a:p>
          <a:p>
            <a:pPr algn="ctr" fontAlgn="auto">
              <a:lnSpc>
                <a:spcPts val="12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cy-GB" sz="2400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(example of 4 agents)</a:t>
            </a:r>
            <a:endParaRPr lang="en-US" sz="2400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56" name="Text Box 54"/>
          <p:cNvSpPr txBox="1">
            <a:spLocks noChangeArrowheads="1"/>
          </p:cNvSpPr>
          <p:nvPr/>
        </p:nvSpPr>
        <p:spPr bwMode="auto">
          <a:xfrm>
            <a:off x="418303" y="1236283"/>
            <a:ext cx="8372866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Ins="0">
            <a:spAutoFit/>
          </a:bodyPr>
          <a:lstStyle/>
          <a:p>
            <a:pPr>
              <a:spcBef>
                <a:spcPts val="400"/>
              </a:spcBef>
            </a:pPr>
            <a:r>
              <a:rPr lang="cy-GB" sz="1900" dirty="0" smtClean="0">
                <a:solidFill>
                  <a:srgbClr val="00007D"/>
                </a:solidFill>
                <a:latin typeface="+mj-lt"/>
              </a:rPr>
              <a:t>Every node represents a subspace (coalition sizes match the integers in that node)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179753" y="5344129"/>
            <a:ext cx="14686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65FA"/>
                </a:solidFill>
              </a:rPr>
              <a:t>t</a:t>
            </a:r>
            <a:r>
              <a:rPr lang="en-GB" dirty="0" smtClean="0">
                <a:solidFill>
                  <a:srgbClr val="0065FA"/>
                </a:solidFill>
              </a:rPr>
              <a:t>he subspace represented by node {2,2}</a:t>
            </a:r>
            <a:endParaRPr lang="en-GB" dirty="0">
              <a:solidFill>
                <a:srgbClr val="0065FA"/>
              </a:solidFill>
            </a:endParaRPr>
          </a:p>
        </p:txBody>
      </p:sp>
      <p:sp>
        <p:nvSpPr>
          <p:cNvPr id="58" name="Rounded Rectangular Callout 57"/>
          <p:cNvSpPr/>
          <p:nvPr/>
        </p:nvSpPr>
        <p:spPr>
          <a:xfrm>
            <a:off x="2199735" y="5287476"/>
            <a:ext cx="1430299" cy="1056174"/>
          </a:xfrm>
          <a:prstGeom prst="wedgeRoundRectCallout">
            <a:avLst>
              <a:gd name="adj1" fmla="val -41145"/>
              <a:gd name="adj2" fmla="val -96633"/>
              <a:gd name="adj3" fmla="val 16667"/>
            </a:avLst>
          </a:prstGeom>
          <a:noFill/>
          <a:ln>
            <a:solidFill>
              <a:srgbClr val="0065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672503" y="2926541"/>
                <a:ext cx="1331839" cy="5859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600" dirty="0" smtClean="0">
                    <a:solidFill>
                      <a:srgbClr val="FF0000"/>
                    </a:solidFill>
                    <a:cs typeface="Sakkal Majalla" pitchFamily="2" charset="-78"/>
                    <a:sym typeface="Symbol"/>
                  </a:rPr>
                  <a:t>=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60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6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{</m:t>
                        </m:r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2</m:t>
                        </m:r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}</m:t>
                        </m:r>
                      </m:sub>
                      <m:sup>
                        <m:r>
                          <a:rPr lang="en-GB" sz="26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endParaRPr lang="en-GB" sz="2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2503" y="2926541"/>
                <a:ext cx="1331839" cy="585930"/>
              </a:xfrm>
              <a:prstGeom prst="rect">
                <a:avLst/>
              </a:prstGeom>
              <a:blipFill rotWithShape="1">
                <a:blip r:embed="rId3"/>
                <a:stretch>
                  <a:fillRect l="-7763" b="-197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tangle 68"/>
              <p:cNvSpPr/>
              <p:nvPr/>
            </p:nvSpPr>
            <p:spPr>
              <a:xfrm>
                <a:off x="1991312" y="4209763"/>
                <a:ext cx="1141082" cy="5859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600" dirty="0" smtClean="0">
                    <a:solidFill>
                      <a:srgbClr val="FF0000"/>
                    </a:solidFill>
                    <a:cs typeface="Sakkal Majalla" pitchFamily="2" charset="-78"/>
                    <a:sym typeface="Symbol"/>
                  </a:rPr>
                  <a:t>=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60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6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{</m:t>
                        </m:r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2</m:t>
                        </m:r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2</m:t>
                        </m:r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}</m:t>
                        </m:r>
                      </m:sub>
                      <m:sup>
                        <m:r>
                          <a:rPr lang="en-GB" sz="26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endParaRPr lang="en-GB" sz="2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9" name="Rectangle 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1312" y="4209763"/>
                <a:ext cx="1141082" cy="585930"/>
              </a:xfrm>
              <a:prstGeom prst="rect">
                <a:avLst/>
              </a:prstGeom>
              <a:blipFill rotWithShape="1">
                <a:blip r:embed="rId4"/>
                <a:stretch>
                  <a:fillRect l="-9626" b="-197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Rectangle 69"/>
              <p:cNvSpPr/>
              <p:nvPr/>
            </p:nvSpPr>
            <p:spPr>
              <a:xfrm>
                <a:off x="5972331" y="4185095"/>
                <a:ext cx="1216423" cy="5859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260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6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{</m:t>
                        </m:r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3</m:t>
                        </m:r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}</m:t>
                        </m:r>
                      </m:sub>
                      <m:sup>
                        <m:r>
                          <a:rPr lang="en-GB" sz="26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600" dirty="0" smtClean="0">
                    <a:solidFill>
                      <a:srgbClr val="FF0000"/>
                    </a:solidFill>
                  </a:rPr>
                  <a:t> =</a:t>
                </a:r>
                <a:endParaRPr lang="en-GB" sz="2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2331" y="4185095"/>
                <a:ext cx="1216423" cy="585930"/>
              </a:xfrm>
              <a:prstGeom prst="rect">
                <a:avLst/>
              </a:prstGeom>
              <a:blipFill rotWithShape="1">
                <a:blip r:embed="rId5"/>
                <a:stretch>
                  <a:fillRect r="-8040" b="-197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tangle 70"/>
              <p:cNvSpPr/>
              <p:nvPr/>
            </p:nvSpPr>
            <p:spPr>
              <a:xfrm>
                <a:off x="5207022" y="1991810"/>
                <a:ext cx="1597938" cy="5859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260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6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{</m:t>
                        </m:r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,</m:t>
                        </m:r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1</m:t>
                        </m:r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}</m:t>
                        </m:r>
                      </m:sub>
                      <m:sup>
                        <m:r>
                          <a:rPr lang="en-GB" sz="26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600" dirty="0" smtClean="0">
                    <a:solidFill>
                      <a:srgbClr val="FF0000"/>
                    </a:solidFill>
                  </a:rPr>
                  <a:t> =</a:t>
                </a:r>
                <a:endParaRPr lang="en-GB" sz="2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1" name="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7022" y="1991810"/>
                <a:ext cx="1597938" cy="585930"/>
              </a:xfrm>
              <a:prstGeom prst="rect">
                <a:avLst/>
              </a:prstGeom>
              <a:blipFill rotWithShape="1">
                <a:blip r:embed="rId6"/>
                <a:stretch>
                  <a:fillRect r="-6107" b="-197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ectangle 71"/>
              <p:cNvSpPr/>
              <p:nvPr/>
            </p:nvSpPr>
            <p:spPr>
              <a:xfrm>
                <a:off x="5096834" y="5344985"/>
                <a:ext cx="1025665" cy="5859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260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</m:ctrlPr>
                      </m:sSubSupPr>
                      <m:e>
                        <m:r>
                          <m:rPr>
                            <m:nor/>
                          </m:rPr>
                          <a:rPr lang="en-GB" sz="26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</m:e>
                      <m:sub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{</m:t>
                        </m:r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4</m:t>
                        </m:r>
                        <m:r>
                          <a:rPr lang="en-GB" sz="2600" b="0" i="1" smtClean="0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}</m:t>
                        </m:r>
                      </m:sub>
                      <m:sup>
                        <m:r>
                          <a:rPr lang="en-GB" sz="2600" i="1">
                            <a:solidFill>
                              <a:srgbClr val="FF0000"/>
                            </a:solidFill>
                            <a:latin typeface="Cambria Math"/>
                            <a:cs typeface="Sakkal Majalla" pitchFamily="2" charset="-78"/>
                            <a:sym typeface="Symbol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GB" sz="2600" dirty="0" smtClean="0">
                    <a:solidFill>
                      <a:srgbClr val="FF0000"/>
                    </a:solidFill>
                  </a:rPr>
                  <a:t> =</a:t>
                </a:r>
                <a:endParaRPr lang="en-GB" sz="2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2" name="Rectangle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6834" y="5344985"/>
                <a:ext cx="1025665" cy="585930"/>
              </a:xfrm>
              <a:prstGeom prst="rect">
                <a:avLst/>
              </a:prstGeom>
              <a:blipFill rotWithShape="1">
                <a:blip r:embed="rId7"/>
                <a:stretch>
                  <a:fillRect r="-10119" b="-197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015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90550" y="2891879"/>
            <a:ext cx="77914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2200" dirty="0" smtClean="0">
                <a:solidFill>
                  <a:srgbClr val="00007D"/>
                </a:solidFill>
                <a:latin typeface="+mj-lt"/>
              </a:rPr>
              <a:t>Solving the problem using </a:t>
            </a:r>
            <a:r>
              <a:rPr lang="en-GB" sz="2200" b="1" dirty="0" smtClean="0">
                <a:solidFill>
                  <a:srgbClr val="00007D"/>
                </a:solidFill>
                <a:latin typeface="+mj-lt"/>
              </a:rPr>
              <a:t>Dynamic Programming</a:t>
            </a:r>
            <a:endParaRPr lang="en-GB" sz="2200" b="1" dirty="0">
              <a:solidFill>
                <a:srgbClr val="00007D"/>
              </a:solidFill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43726" y="2184740"/>
            <a:ext cx="779067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0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Coalition Structure Generation</a:t>
            </a:r>
            <a:endParaRPr lang="en-GB" sz="30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4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570016" y="87313"/>
            <a:ext cx="7968342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The Dynamic Programming (DP) Algorithm</a:t>
            </a:r>
            <a:endParaRPr lang="en-GB" sz="27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2310" y="724543"/>
            <a:ext cx="74672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007D"/>
                </a:solidFill>
              </a:rPr>
              <a:t>Main observation:</a:t>
            </a:r>
          </a:p>
          <a:p>
            <a:r>
              <a:rPr lang="en-GB" sz="2000" dirty="0" smtClean="0">
                <a:solidFill>
                  <a:srgbClr val="00007D"/>
                </a:solidFill>
              </a:rPr>
              <a:t>To examine all coalition structure </a:t>
            </a:r>
            <a:r>
              <a:rPr lang="en-GB" sz="2000" i="1" dirty="0" smtClean="0">
                <a:solidFill>
                  <a:srgbClr val="FF0000"/>
                </a:solidFill>
              </a:rPr>
              <a:t>CS</a:t>
            </a:r>
            <a:r>
              <a:rPr lang="en-GB" sz="2000" dirty="0" smtClean="0">
                <a:solidFill>
                  <a:srgbClr val="FF0000"/>
                </a:solidFill>
              </a:rPr>
              <a:t> : |</a:t>
            </a:r>
            <a:r>
              <a:rPr lang="en-GB" sz="2000" i="1" dirty="0" smtClean="0">
                <a:solidFill>
                  <a:srgbClr val="FF0000"/>
                </a:solidFill>
              </a:rPr>
              <a:t>CS</a:t>
            </a:r>
            <a:r>
              <a:rPr lang="en-GB" sz="2000" dirty="0" smtClean="0">
                <a:solidFill>
                  <a:srgbClr val="FF0000"/>
                </a:solidFill>
              </a:rPr>
              <a:t>|</a:t>
            </a:r>
            <a:r>
              <a:rPr lang="en-GB" sz="2000" dirty="0" smtClean="0">
                <a:solidFill>
                  <a:srgbClr val="FF0000"/>
                </a:solidFill>
                <a:latin typeface="Cambria Math"/>
                <a:ea typeface="Cambria Math"/>
              </a:rPr>
              <a:t>≥</a:t>
            </a:r>
            <a:r>
              <a:rPr lang="en-GB" sz="2000" dirty="0" smtClean="0">
                <a:solidFill>
                  <a:srgbClr val="FF0000"/>
                </a:solidFill>
              </a:rPr>
              <a:t>2</a:t>
            </a:r>
            <a:r>
              <a:rPr lang="en-GB" sz="2000" dirty="0" smtClean="0">
                <a:solidFill>
                  <a:srgbClr val="00007D"/>
                </a:solidFill>
              </a:rPr>
              <a:t>, it is sufficient to: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800" dirty="0" smtClean="0">
              <a:solidFill>
                <a:srgbClr val="00007D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</a:rPr>
              <a:t>try the possible ways to split the </a:t>
            </a:r>
            <a:r>
              <a:rPr lang="en-GB" sz="2000" b="1" dirty="0" smtClean="0">
                <a:solidFill>
                  <a:srgbClr val="00007D"/>
                </a:solidFill>
              </a:rPr>
              <a:t>set of agents into two sets</a:t>
            </a:r>
            <a:r>
              <a:rPr lang="en-GB" sz="2000" dirty="0" smtClean="0">
                <a:solidFill>
                  <a:srgbClr val="00007D"/>
                </a:solidFill>
              </a:rPr>
              <a:t>, and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800" dirty="0" smtClean="0">
              <a:solidFill>
                <a:srgbClr val="00007D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</a:rPr>
              <a:t>for every half, find </a:t>
            </a:r>
            <a:r>
              <a:rPr lang="en-GB" sz="2000" b="1" dirty="0" smtClean="0">
                <a:solidFill>
                  <a:srgbClr val="00007D"/>
                </a:solidFill>
              </a:rPr>
              <a:t>the optimal partition </a:t>
            </a:r>
            <a:r>
              <a:rPr lang="en-GB" sz="2000" dirty="0" smtClean="0">
                <a:solidFill>
                  <a:srgbClr val="00007D"/>
                </a:solidFill>
              </a:rPr>
              <a:t>of that half.</a:t>
            </a:r>
          </a:p>
        </p:txBody>
      </p:sp>
      <p:sp>
        <p:nvSpPr>
          <p:cNvPr id="35" name="Oval 199"/>
          <p:cNvSpPr>
            <a:spLocks noChangeArrowheads="1"/>
          </p:cNvSpPr>
          <p:nvPr/>
        </p:nvSpPr>
        <p:spPr bwMode="auto">
          <a:xfrm>
            <a:off x="5152531" y="3001729"/>
            <a:ext cx="905057" cy="448168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41" name="Oval 182"/>
          <p:cNvSpPr>
            <a:spLocks noChangeArrowheads="1"/>
          </p:cNvSpPr>
          <p:nvPr/>
        </p:nvSpPr>
        <p:spPr bwMode="auto">
          <a:xfrm rot="464819">
            <a:off x="5323767" y="3546174"/>
            <a:ext cx="590296" cy="41178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42" name="Oval 183"/>
          <p:cNvSpPr>
            <a:spLocks noChangeArrowheads="1"/>
          </p:cNvSpPr>
          <p:nvPr/>
        </p:nvSpPr>
        <p:spPr bwMode="auto">
          <a:xfrm>
            <a:off x="6232637" y="2967911"/>
            <a:ext cx="764434" cy="6911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8" name="Oval 199"/>
          <p:cNvSpPr>
            <a:spLocks noChangeArrowheads="1"/>
          </p:cNvSpPr>
          <p:nvPr/>
        </p:nvSpPr>
        <p:spPr bwMode="auto">
          <a:xfrm>
            <a:off x="6050638" y="3685595"/>
            <a:ext cx="610284" cy="437181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9" name="Oval 200"/>
          <p:cNvSpPr>
            <a:spLocks noChangeArrowheads="1"/>
          </p:cNvSpPr>
          <p:nvPr/>
        </p:nvSpPr>
        <p:spPr bwMode="auto">
          <a:xfrm>
            <a:off x="5729702" y="2686144"/>
            <a:ext cx="521837" cy="32978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1422" tIns="45711" rIns="91422" bIns="4571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339933"/>
              </a:solidFill>
              <a:latin typeface="Calibri"/>
              <a:cs typeface="+mn-cs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023390" y="2635603"/>
            <a:ext cx="2091139" cy="1590782"/>
            <a:chOff x="5485295" y="1462552"/>
            <a:chExt cx="2627312" cy="1998662"/>
          </a:xfrm>
        </p:grpSpPr>
        <p:sp>
          <p:nvSpPr>
            <p:cNvPr id="43" name="Oval 184"/>
            <p:cNvSpPr>
              <a:spLocks noChangeArrowheads="1"/>
            </p:cNvSpPr>
            <p:nvPr/>
          </p:nvSpPr>
          <p:spPr bwMode="auto">
            <a:xfrm>
              <a:off x="6005170" y="2770339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4" name="Oval 185"/>
            <p:cNvSpPr>
              <a:spLocks noChangeArrowheads="1"/>
            </p:cNvSpPr>
            <p:nvPr/>
          </p:nvSpPr>
          <p:spPr bwMode="auto">
            <a:xfrm>
              <a:off x="6013932" y="2269002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5" name="Oval 186"/>
            <p:cNvSpPr>
              <a:spLocks noChangeArrowheads="1"/>
            </p:cNvSpPr>
            <p:nvPr/>
          </p:nvSpPr>
          <p:spPr bwMode="auto">
            <a:xfrm>
              <a:off x="6467957" y="226766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6" name="Oval 187"/>
            <p:cNvSpPr>
              <a:spLocks noChangeArrowheads="1"/>
            </p:cNvSpPr>
            <p:nvPr/>
          </p:nvSpPr>
          <p:spPr bwMode="auto">
            <a:xfrm>
              <a:off x="5850420" y="2000714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7" name="Oval 188"/>
            <p:cNvSpPr>
              <a:spLocks noChangeArrowheads="1"/>
            </p:cNvSpPr>
            <p:nvPr/>
          </p:nvSpPr>
          <p:spPr bwMode="auto">
            <a:xfrm>
              <a:off x="6420457" y="279351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8" name="Oval 189"/>
            <p:cNvSpPr>
              <a:spLocks noChangeArrowheads="1"/>
            </p:cNvSpPr>
            <p:nvPr/>
          </p:nvSpPr>
          <p:spPr bwMode="auto">
            <a:xfrm>
              <a:off x="6729895" y="1780052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9" name="Oval 190"/>
            <p:cNvSpPr>
              <a:spLocks noChangeArrowheads="1"/>
            </p:cNvSpPr>
            <p:nvPr/>
          </p:nvSpPr>
          <p:spPr bwMode="auto">
            <a:xfrm>
              <a:off x="6969607" y="2897652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0" name="Oval 191"/>
            <p:cNvSpPr>
              <a:spLocks noChangeArrowheads="1"/>
            </p:cNvSpPr>
            <p:nvPr/>
          </p:nvSpPr>
          <p:spPr bwMode="auto">
            <a:xfrm>
              <a:off x="7161842" y="2246412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1" name="Oval 192"/>
            <p:cNvSpPr>
              <a:spLocks noChangeArrowheads="1"/>
            </p:cNvSpPr>
            <p:nvPr/>
          </p:nvSpPr>
          <p:spPr bwMode="auto">
            <a:xfrm>
              <a:off x="6460020" y="1653052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2" name="Oval 193"/>
            <p:cNvSpPr>
              <a:spLocks noChangeArrowheads="1"/>
            </p:cNvSpPr>
            <p:nvPr/>
          </p:nvSpPr>
          <p:spPr bwMode="auto">
            <a:xfrm>
              <a:off x="7387120" y="2589308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3" name="Oval 194"/>
            <p:cNvSpPr>
              <a:spLocks noChangeArrowheads="1"/>
            </p:cNvSpPr>
            <p:nvPr/>
          </p:nvSpPr>
          <p:spPr bwMode="auto">
            <a:xfrm>
              <a:off x="7267107" y="2029289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4" name="Oval 195"/>
            <p:cNvSpPr>
              <a:spLocks noChangeArrowheads="1"/>
            </p:cNvSpPr>
            <p:nvPr/>
          </p:nvSpPr>
          <p:spPr bwMode="auto">
            <a:xfrm>
              <a:off x="7645882" y="205786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5" name="Oval 196"/>
            <p:cNvSpPr>
              <a:spLocks noChangeArrowheads="1"/>
            </p:cNvSpPr>
            <p:nvPr/>
          </p:nvSpPr>
          <p:spPr bwMode="auto">
            <a:xfrm>
              <a:off x="5485295" y="1462552"/>
              <a:ext cx="2627312" cy="199866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6" name="Oval 197"/>
            <p:cNvSpPr>
              <a:spLocks noChangeArrowheads="1"/>
            </p:cNvSpPr>
            <p:nvPr/>
          </p:nvSpPr>
          <p:spPr bwMode="auto">
            <a:xfrm>
              <a:off x="6115532" y="294051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7" name="Oval 198"/>
            <p:cNvSpPr>
              <a:spLocks noChangeArrowheads="1"/>
            </p:cNvSpPr>
            <p:nvPr/>
          </p:nvSpPr>
          <p:spPr bwMode="auto">
            <a:xfrm>
              <a:off x="7299807" y="2938927"/>
              <a:ext cx="109538" cy="9048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0" name="Oval 201"/>
            <p:cNvSpPr>
              <a:spLocks noChangeArrowheads="1"/>
            </p:cNvSpPr>
            <p:nvPr/>
          </p:nvSpPr>
          <p:spPr bwMode="auto">
            <a:xfrm>
              <a:off x="6250470" y="1994364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1" name="Oval 202"/>
            <p:cNvSpPr>
              <a:spLocks noChangeArrowheads="1"/>
            </p:cNvSpPr>
            <p:nvPr/>
          </p:nvSpPr>
          <p:spPr bwMode="auto">
            <a:xfrm>
              <a:off x="6907695" y="3108789"/>
              <a:ext cx="109537" cy="936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  <p:cxnSp>
        <p:nvCxnSpPr>
          <p:cNvPr id="62" name="Straight Connector 61"/>
          <p:cNvCxnSpPr/>
          <p:nvPr/>
        </p:nvCxnSpPr>
        <p:spPr>
          <a:xfrm flipV="1">
            <a:off x="5855472" y="2657427"/>
            <a:ext cx="519942" cy="157625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62"/>
          <p:cNvGrpSpPr/>
          <p:nvPr/>
        </p:nvGrpSpPr>
        <p:grpSpPr>
          <a:xfrm>
            <a:off x="1757957" y="2631181"/>
            <a:ext cx="2091139" cy="1590782"/>
            <a:chOff x="5485295" y="1462552"/>
            <a:chExt cx="2627312" cy="1998662"/>
          </a:xfrm>
        </p:grpSpPr>
        <p:sp>
          <p:nvSpPr>
            <p:cNvPr id="64" name="Oval 184"/>
            <p:cNvSpPr>
              <a:spLocks noChangeArrowheads="1"/>
            </p:cNvSpPr>
            <p:nvPr/>
          </p:nvSpPr>
          <p:spPr bwMode="auto">
            <a:xfrm>
              <a:off x="6005170" y="2770339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5" name="Oval 185"/>
            <p:cNvSpPr>
              <a:spLocks noChangeArrowheads="1"/>
            </p:cNvSpPr>
            <p:nvPr/>
          </p:nvSpPr>
          <p:spPr bwMode="auto">
            <a:xfrm>
              <a:off x="6013932" y="2269002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6" name="Oval 186"/>
            <p:cNvSpPr>
              <a:spLocks noChangeArrowheads="1"/>
            </p:cNvSpPr>
            <p:nvPr/>
          </p:nvSpPr>
          <p:spPr bwMode="auto">
            <a:xfrm>
              <a:off x="6467957" y="226766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7" name="Oval 187"/>
            <p:cNvSpPr>
              <a:spLocks noChangeArrowheads="1"/>
            </p:cNvSpPr>
            <p:nvPr/>
          </p:nvSpPr>
          <p:spPr bwMode="auto">
            <a:xfrm>
              <a:off x="5850420" y="2000714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8" name="Oval 188"/>
            <p:cNvSpPr>
              <a:spLocks noChangeArrowheads="1"/>
            </p:cNvSpPr>
            <p:nvPr/>
          </p:nvSpPr>
          <p:spPr bwMode="auto">
            <a:xfrm>
              <a:off x="6420457" y="279351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9" name="Oval 189"/>
            <p:cNvSpPr>
              <a:spLocks noChangeArrowheads="1"/>
            </p:cNvSpPr>
            <p:nvPr/>
          </p:nvSpPr>
          <p:spPr bwMode="auto">
            <a:xfrm>
              <a:off x="6729895" y="1780052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70" name="Oval 190"/>
            <p:cNvSpPr>
              <a:spLocks noChangeArrowheads="1"/>
            </p:cNvSpPr>
            <p:nvPr/>
          </p:nvSpPr>
          <p:spPr bwMode="auto">
            <a:xfrm>
              <a:off x="6918807" y="2897652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71" name="Oval 191"/>
            <p:cNvSpPr>
              <a:spLocks noChangeArrowheads="1"/>
            </p:cNvSpPr>
            <p:nvPr/>
          </p:nvSpPr>
          <p:spPr bwMode="auto">
            <a:xfrm>
              <a:off x="7117882" y="229916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72" name="Oval 192"/>
            <p:cNvSpPr>
              <a:spLocks noChangeArrowheads="1"/>
            </p:cNvSpPr>
            <p:nvPr/>
          </p:nvSpPr>
          <p:spPr bwMode="auto">
            <a:xfrm>
              <a:off x="6460020" y="1653052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73" name="Oval 193"/>
            <p:cNvSpPr>
              <a:spLocks noChangeArrowheads="1"/>
            </p:cNvSpPr>
            <p:nvPr/>
          </p:nvSpPr>
          <p:spPr bwMode="auto">
            <a:xfrm>
              <a:off x="7387120" y="2527764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74" name="Oval 194"/>
            <p:cNvSpPr>
              <a:spLocks noChangeArrowheads="1"/>
            </p:cNvSpPr>
            <p:nvPr/>
          </p:nvSpPr>
          <p:spPr bwMode="auto">
            <a:xfrm>
              <a:off x="7267107" y="2029289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75" name="Oval 195"/>
            <p:cNvSpPr>
              <a:spLocks noChangeArrowheads="1"/>
            </p:cNvSpPr>
            <p:nvPr/>
          </p:nvSpPr>
          <p:spPr bwMode="auto">
            <a:xfrm>
              <a:off x="7645882" y="205786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76" name="Oval 196"/>
            <p:cNvSpPr>
              <a:spLocks noChangeArrowheads="1"/>
            </p:cNvSpPr>
            <p:nvPr/>
          </p:nvSpPr>
          <p:spPr bwMode="auto">
            <a:xfrm>
              <a:off x="5485295" y="1462552"/>
              <a:ext cx="2627312" cy="199866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77" name="Oval 197"/>
            <p:cNvSpPr>
              <a:spLocks noChangeArrowheads="1"/>
            </p:cNvSpPr>
            <p:nvPr/>
          </p:nvSpPr>
          <p:spPr bwMode="auto">
            <a:xfrm>
              <a:off x="6115532" y="294051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78" name="Oval 198"/>
            <p:cNvSpPr>
              <a:spLocks noChangeArrowheads="1"/>
            </p:cNvSpPr>
            <p:nvPr/>
          </p:nvSpPr>
          <p:spPr bwMode="auto">
            <a:xfrm>
              <a:off x="7299807" y="2938927"/>
              <a:ext cx="109538" cy="9048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79" name="Oval 201"/>
            <p:cNvSpPr>
              <a:spLocks noChangeArrowheads="1"/>
            </p:cNvSpPr>
            <p:nvPr/>
          </p:nvSpPr>
          <p:spPr bwMode="auto">
            <a:xfrm>
              <a:off x="6250470" y="1994364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80" name="Oval 202"/>
            <p:cNvSpPr>
              <a:spLocks noChangeArrowheads="1"/>
            </p:cNvSpPr>
            <p:nvPr/>
          </p:nvSpPr>
          <p:spPr bwMode="auto">
            <a:xfrm>
              <a:off x="6856895" y="3108789"/>
              <a:ext cx="109537" cy="936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  <p:cxnSp>
        <p:nvCxnSpPr>
          <p:cNvPr id="81" name="Straight Connector 80"/>
          <p:cNvCxnSpPr/>
          <p:nvPr/>
        </p:nvCxnSpPr>
        <p:spPr>
          <a:xfrm flipV="1">
            <a:off x="2589458" y="2638446"/>
            <a:ext cx="519942" cy="157625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ight Arrow 4"/>
          <p:cNvSpPr/>
          <p:nvPr/>
        </p:nvSpPr>
        <p:spPr>
          <a:xfrm>
            <a:off x="4126344" y="3067730"/>
            <a:ext cx="680533" cy="590450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Oval 199"/>
          <p:cNvSpPr>
            <a:spLocks noChangeArrowheads="1"/>
          </p:cNvSpPr>
          <p:nvPr/>
        </p:nvSpPr>
        <p:spPr bwMode="auto">
          <a:xfrm>
            <a:off x="5142422" y="4969598"/>
            <a:ext cx="905057" cy="448168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27" name="Oval 182"/>
          <p:cNvSpPr>
            <a:spLocks noChangeArrowheads="1"/>
          </p:cNvSpPr>
          <p:nvPr/>
        </p:nvSpPr>
        <p:spPr bwMode="auto">
          <a:xfrm rot="464819">
            <a:off x="5307217" y="5557808"/>
            <a:ext cx="1012901" cy="521367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28" name="Oval 183"/>
          <p:cNvSpPr>
            <a:spLocks noChangeArrowheads="1"/>
          </p:cNvSpPr>
          <p:nvPr/>
        </p:nvSpPr>
        <p:spPr bwMode="auto">
          <a:xfrm>
            <a:off x="6222528" y="4935779"/>
            <a:ext cx="764434" cy="454346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29" name="Oval 199"/>
          <p:cNvSpPr>
            <a:spLocks noChangeArrowheads="1"/>
          </p:cNvSpPr>
          <p:nvPr/>
        </p:nvSpPr>
        <p:spPr bwMode="auto">
          <a:xfrm rot="17646480">
            <a:off x="6320119" y="5556854"/>
            <a:ext cx="467009" cy="391999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30" name="Oval 200"/>
          <p:cNvSpPr>
            <a:spLocks noChangeArrowheads="1"/>
          </p:cNvSpPr>
          <p:nvPr/>
        </p:nvSpPr>
        <p:spPr bwMode="auto">
          <a:xfrm>
            <a:off x="5719594" y="4654013"/>
            <a:ext cx="521837" cy="32978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1422" tIns="45711" rIns="91422" bIns="4571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339933"/>
              </a:solidFill>
              <a:latin typeface="Calibri"/>
              <a:cs typeface="+mn-cs"/>
            </a:endParaRPr>
          </a:p>
        </p:txBody>
      </p:sp>
      <p:grpSp>
        <p:nvGrpSpPr>
          <p:cNvPr id="131" name="Group 130"/>
          <p:cNvGrpSpPr/>
          <p:nvPr/>
        </p:nvGrpSpPr>
        <p:grpSpPr>
          <a:xfrm>
            <a:off x="5013282" y="4603471"/>
            <a:ext cx="2091139" cy="1590782"/>
            <a:chOff x="5485295" y="1462552"/>
            <a:chExt cx="2627312" cy="1998662"/>
          </a:xfrm>
        </p:grpSpPr>
        <p:sp>
          <p:nvSpPr>
            <p:cNvPr id="132" name="Oval 184"/>
            <p:cNvSpPr>
              <a:spLocks noChangeArrowheads="1"/>
            </p:cNvSpPr>
            <p:nvPr/>
          </p:nvSpPr>
          <p:spPr bwMode="auto">
            <a:xfrm>
              <a:off x="6030570" y="2783039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33" name="Oval 185"/>
            <p:cNvSpPr>
              <a:spLocks noChangeArrowheads="1"/>
            </p:cNvSpPr>
            <p:nvPr/>
          </p:nvSpPr>
          <p:spPr bwMode="auto">
            <a:xfrm>
              <a:off x="6013932" y="2269002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34" name="Oval 186"/>
            <p:cNvSpPr>
              <a:spLocks noChangeArrowheads="1"/>
            </p:cNvSpPr>
            <p:nvPr/>
          </p:nvSpPr>
          <p:spPr bwMode="auto">
            <a:xfrm>
              <a:off x="6467957" y="226766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35" name="Oval 187"/>
            <p:cNvSpPr>
              <a:spLocks noChangeArrowheads="1"/>
            </p:cNvSpPr>
            <p:nvPr/>
          </p:nvSpPr>
          <p:spPr bwMode="auto">
            <a:xfrm>
              <a:off x="5850420" y="2000714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36" name="Oval 188"/>
            <p:cNvSpPr>
              <a:spLocks noChangeArrowheads="1"/>
            </p:cNvSpPr>
            <p:nvPr/>
          </p:nvSpPr>
          <p:spPr bwMode="auto">
            <a:xfrm>
              <a:off x="6420457" y="279351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37" name="Oval 189"/>
            <p:cNvSpPr>
              <a:spLocks noChangeArrowheads="1"/>
            </p:cNvSpPr>
            <p:nvPr/>
          </p:nvSpPr>
          <p:spPr bwMode="auto">
            <a:xfrm>
              <a:off x="6729895" y="1780052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38" name="Oval 190"/>
            <p:cNvSpPr>
              <a:spLocks noChangeArrowheads="1"/>
            </p:cNvSpPr>
            <p:nvPr/>
          </p:nvSpPr>
          <p:spPr bwMode="auto">
            <a:xfrm>
              <a:off x="6893407" y="2897652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39" name="Oval 191"/>
            <p:cNvSpPr>
              <a:spLocks noChangeArrowheads="1"/>
            </p:cNvSpPr>
            <p:nvPr/>
          </p:nvSpPr>
          <p:spPr bwMode="auto">
            <a:xfrm>
              <a:off x="7168682" y="224836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40" name="Oval 192"/>
            <p:cNvSpPr>
              <a:spLocks noChangeArrowheads="1"/>
            </p:cNvSpPr>
            <p:nvPr/>
          </p:nvSpPr>
          <p:spPr bwMode="auto">
            <a:xfrm>
              <a:off x="6460020" y="1653052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41" name="Oval 193"/>
            <p:cNvSpPr>
              <a:spLocks noChangeArrowheads="1"/>
            </p:cNvSpPr>
            <p:nvPr/>
          </p:nvSpPr>
          <p:spPr bwMode="auto">
            <a:xfrm>
              <a:off x="7387120" y="2669416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42" name="Oval 194"/>
            <p:cNvSpPr>
              <a:spLocks noChangeArrowheads="1"/>
            </p:cNvSpPr>
            <p:nvPr/>
          </p:nvSpPr>
          <p:spPr bwMode="auto">
            <a:xfrm>
              <a:off x="7267107" y="2029289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43" name="Oval 195"/>
            <p:cNvSpPr>
              <a:spLocks noChangeArrowheads="1"/>
            </p:cNvSpPr>
            <p:nvPr/>
          </p:nvSpPr>
          <p:spPr bwMode="auto">
            <a:xfrm>
              <a:off x="7645882" y="205786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44" name="Oval 196"/>
            <p:cNvSpPr>
              <a:spLocks noChangeArrowheads="1"/>
            </p:cNvSpPr>
            <p:nvPr/>
          </p:nvSpPr>
          <p:spPr bwMode="auto">
            <a:xfrm>
              <a:off x="5485295" y="1462552"/>
              <a:ext cx="2627312" cy="199866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45" name="Oval 197"/>
            <p:cNvSpPr>
              <a:spLocks noChangeArrowheads="1"/>
            </p:cNvSpPr>
            <p:nvPr/>
          </p:nvSpPr>
          <p:spPr bwMode="auto">
            <a:xfrm>
              <a:off x="6115532" y="294051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46" name="Oval 198"/>
            <p:cNvSpPr>
              <a:spLocks noChangeArrowheads="1"/>
            </p:cNvSpPr>
            <p:nvPr/>
          </p:nvSpPr>
          <p:spPr bwMode="auto">
            <a:xfrm>
              <a:off x="7299807" y="2938927"/>
              <a:ext cx="109538" cy="9048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47" name="Oval 201"/>
            <p:cNvSpPr>
              <a:spLocks noChangeArrowheads="1"/>
            </p:cNvSpPr>
            <p:nvPr/>
          </p:nvSpPr>
          <p:spPr bwMode="auto">
            <a:xfrm>
              <a:off x="6250470" y="1994364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48" name="Oval 202"/>
            <p:cNvSpPr>
              <a:spLocks noChangeArrowheads="1"/>
            </p:cNvSpPr>
            <p:nvPr/>
          </p:nvSpPr>
          <p:spPr bwMode="auto">
            <a:xfrm>
              <a:off x="6831495" y="3108789"/>
              <a:ext cx="109537" cy="936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1747849" y="4599049"/>
            <a:ext cx="2091139" cy="1590782"/>
            <a:chOff x="5485295" y="1462552"/>
            <a:chExt cx="2627312" cy="1998662"/>
          </a:xfrm>
        </p:grpSpPr>
        <p:sp>
          <p:nvSpPr>
            <p:cNvPr id="151" name="Oval 184"/>
            <p:cNvSpPr>
              <a:spLocks noChangeArrowheads="1"/>
            </p:cNvSpPr>
            <p:nvPr/>
          </p:nvSpPr>
          <p:spPr bwMode="auto">
            <a:xfrm>
              <a:off x="6005170" y="2783039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52" name="Oval 185"/>
            <p:cNvSpPr>
              <a:spLocks noChangeArrowheads="1"/>
            </p:cNvSpPr>
            <p:nvPr/>
          </p:nvSpPr>
          <p:spPr bwMode="auto">
            <a:xfrm>
              <a:off x="6013932" y="2269002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53" name="Oval 186"/>
            <p:cNvSpPr>
              <a:spLocks noChangeArrowheads="1"/>
            </p:cNvSpPr>
            <p:nvPr/>
          </p:nvSpPr>
          <p:spPr bwMode="auto">
            <a:xfrm>
              <a:off x="6467957" y="226766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54" name="Oval 187"/>
            <p:cNvSpPr>
              <a:spLocks noChangeArrowheads="1"/>
            </p:cNvSpPr>
            <p:nvPr/>
          </p:nvSpPr>
          <p:spPr bwMode="auto">
            <a:xfrm>
              <a:off x="5850420" y="2000714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55" name="Oval 188"/>
            <p:cNvSpPr>
              <a:spLocks noChangeArrowheads="1"/>
            </p:cNvSpPr>
            <p:nvPr/>
          </p:nvSpPr>
          <p:spPr bwMode="auto">
            <a:xfrm>
              <a:off x="6420457" y="279351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56" name="Oval 189"/>
            <p:cNvSpPr>
              <a:spLocks noChangeArrowheads="1"/>
            </p:cNvSpPr>
            <p:nvPr/>
          </p:nvSpPr>
          <p:spPr bwMode="auto">
            <a:xfrm>
              <a:off x="6729895" y="1780052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57" name="Oval 190"/>
            <p:cNvSpPr>
              <a:spLocks noChangeArrowheads="1"/>
            </p:cNvSpPr>
            <p:nvPr/>
          </p:nvSpPr>
          <p:spPr bwMode="auto">
            <a:xfrm>
              <a:off x="6893407" y="2897652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58" name="Oval 191"/>
            <p:cNvSpPr>
              <a:spLocks noChangeArrowheads="1"/>
            </p:cNvSpPr>
            <p:nvPr/>
          </p:nvSpPr>
          <p:spPr bwMode="auto">
            <a:xfrm>
              <a:off x="7168682" y="226106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59" name="Oval 192"/>
            <p:cNvSpPr>
              <a:spLocks noChangeArrowheads="1"/>
            </p:cNvSpPr>
            <p:nvPr/>
          </p:nvSpPr>
          <p:spPr bwMode="auto">
            <a:xfrm>
              <a:off x="6460020" y="1653052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60" name="Oval 193"/>
            <p:cNvSpPr>
              <a:spLocks noChangeArrowheads="1"/>
            </p:cNvSpPr>
            <p:nvPr/>
          </p:nvSpPr>
          <p:spPr bwMode="auto">
            <a:xfrm>
              <a:off x="7387120" y="2614708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61" name="Oval 194"/>
            <p:cNvSpPr>
              <a:spLocks noChangeArrowheads="1"/>
            </p:cNvSpPr>
            <p:nvPr/>
          </p:nvSpPr>
          <p:spPr bwMode="auto">
            <a:xfrm>
              <a:off x="7267107" y="2029289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62" name="Oval 195"/>
            <p:cNvSpPr>
              <a:spLocks noChangeArrowheads="1"/>
            </p:cNvSpPr>
            <p:nvPr/>
          </p:nvSpPr>
          <p:spPr bwMode="auto">
            <a:xfrm>
              <a:off x="7645882" y="205786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63" name="Oval 196"/>
            <p:cNvSpPr>
              <a:spLocks noChangeArrowheads="1"/>
            </p:cNvSpPr>
            <p:nvPr/>
          </p:nvSpPr>
          <p:spPr bwMode="auto">
            <a:xfrm>
              <a:off x="5485295" y="1462552"/>
              <a:ext cx="2627312" cy="199866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64" name="Oval 197"/>
            <p:cNvSpPr>
              <a:spLocks noChangeArrowheads="1"/>
            </p:cNvSpPr>
            <p:nvPr/>
          </p:nvSpPr>
          <p:spPr bwMode="auto">
            <a:xfrm>
              <a:off x="6115532" y="294051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65" name="Oval 198"/>
            <p:cNvSpPr>
              <a:spLocks noChangeArrowheads="1"/>
            </p:cNvSpPr>
            <p:nvPr/>
          </p:nvSpPr>
          <p:spPr bwMode="auto">
            <a:xfrm>
              <a:off x="7299807" y="2938927"/>
              <a:ext cx="109538" cy="9048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66" name="Oval 201"/>
            <p:cNvSpPr>
              <a:spLocks noChangeArrowheads="1"/>
            </p:cNvSpPr>
            <p:nvPr/>
          </p:nvSpPr>
          <p:spPr bwMode="auto">
            <a:xfrm>
              <a:off x="6250470" y="1994364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67" name="Oval 202"/>
            <p:cNvSpPr>
              <a:spLocks noChangeArrowheads="1"/>
            </p:cNvSpPr>
            <p:nvPr/>
          </p:nvSpPr>
          <p:spPr bwMode="auto">
            <a:xfrm>
              <a:off x="6831495" y="3108789"/>
              <a:ext cx="109537" cy="936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  <p:sp>
        <p:nvSpPr>
          <p:cNvPr id="169" name="Right Arrow 168"/>
          <p:cNvSpPr/>
          <p:nvPr/>
        </p:nvSpPr>
        <p:spPr>
          <a:xfrm>
            <a:off x="4116236" y="5058342"/>
            <a:ext cx="680533" cy="590450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0" name="Straight Connector 169"/>
          <p:cNvCxnSpPr/>
          <p:nvPr/>
        </p:nvCxnSpPr>
        <p:spPr>
          <a:xfrm flipV="1">
            <a:off x="5013282" y="5440849"/>
            <a:ext cx="2077143" cy="7636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V="1">
            <a:off x="1762667" y="5408500"/>
            <a:ext cx="2077143" cy="7636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704687" y="2475907"/>
            <a:ext cx="24818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GB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716894" y="4426346"/>
            <a:ext cx="24818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GB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4971363" y="4443791"/>
            <a:ext cx="24818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GB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907470" y="2487103"/>
            <a:ext cx="24818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GB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 rot="5400000">
            <a:off x="4207678" y="6134206"/>
            <a:ext cx="668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. . .</a:t>
            </a:r>
            <a:endParaRPr lang="en-GB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0281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570016" y="87313"/>
            <a:ext cx="7968342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The Dynamic Programming (DP) Algorithm</a:t>
            </a:r>
            <a:endParaRPr lang="en-GB" sz="27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18713" y="724543"/>
                <a:ext cx="8052045" cy="984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u="sng" dirty="0" smtClean="0"/>
                  <a:t>Main theorem:</a:t>
                </a:r>
              </a:p>
              <a:p>
                <a:r>
                  <a:rPr lang="en-GB" sz="2000" i="1" dirty="0" smtClean="0">
                    <a:latin typeface="Times New Roman" pitchFamily="18" charset="0"/>
                    <a:cs typeface="Times New Roman" pitchFamily="18" charset="0"/>
                  </a:rPr>
                  <a:t>Given a coalition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GB" sz="20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Cambria Math"/>
                    <a:ea typeface="Cambria Math"/>
                  </a:rPr>
                  <a:t>∈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</a:t>
                </a:r>
                <a:r>
                  <a:rPr lang="en-GB" sz="2000" i="1" dirty="0" smtClean="0">
                    <a:latin typeface="Times New Roman" pitchFamily="18" charset="0"/>
                    <a:cs typeface="Times New Roman" pitchFamily="18" charset="0"/>
                  </a:rPr>
                  <a:t>, let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Lucida Calligraphy" pitchFamily="66" charset="0"/>
                  </a:rPr>
                  <a:t>P</a:t>
                </a:r>
                <a:r>
                  <a:rPr lang="en-GB" sz="1000" dirty="0" smtClean="0">
                    <a:solidFill>
                      <a:srgbClr val="FF0000"/>
                    </a:solidFill>
                    <a:latin typeface="Lucida Calligraphy" pitchFamily="66" charset="0"/>
                  </a:rPr>
                  <a:t> </a:t>
                </a:r>
                <a:r>
                  <a:rPr lang="en-GB" sz="2000" i="1" baseline="300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GB" sz="2000" i="1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sz="2000" i="1" dirty="0" smtClean="0">
                    <a:latin typeface="Times New Roman" pitchFamily="18" charset="0"/>
                    <a:cs typeface="Times New Roman" pitchFamily="18" charset="0"/>
                  </a:rPr>
                  <a:t>be the set of partitions of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GB" sz="2000" i="1" dirty="0" smtClean="0">
                    <a:latin typeface="Times New Roman" pitchFamily="18" charset="0"/>
                    <a:cs typeface="Times New Roman" pitchFamily="18" charset="0"/>
                  </a:rPr>
                  <a:t>, and let</a:t>
                </a:r>
                <a:r>
                  <a:rPr lang="en-GB" sz="2000" dirty="0" smtClean="0">
                    <a:solidFill>
                      <a:srgbClr val="00007D"/>
                    </a:solidFill>
                  </a:rPr>
                  <a:t> </a:t>
                </a:r>
                <a:r>
                  <a:rPr lang="en-GB" sz="2000" i="1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f </a:t>
                </a:r>
                <a:r>
                  <a:rPr lang="en-GB" sz="2000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(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C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)</a:t>
                </a:r>
                <a:r>
                  <a:rPr lang="en-GB" sz="2000" i="1" dirty="0" smtClean="0">
                    <a:latin typeface="Times New Roman" pitchFamily="18" charset="0"/>
                    <a:cs typeface="Times New Roman" pitchFamily="18" charset="0"/>
                  </a:rPr>
                  <a:t> be the value of an optimal partition of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C</a:t>
                </a:r>
                <a:r>
                  <a:rPr lang="en-GB" sz="2000" i="1" dirty="0" smtClean="0">
                    <a:latin typeface="Times New Roman" pitchFamily="18" charset="0"/>
                    <a:cs typeface="Times New Roman" pitchFamily="18" charset="0"/>
                  </a:rPr>
                  <a:t>, i.e.,</a:t>
                </a:r>
                <a:r>
                  <a:rPr lang="en-GB" sz="20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GB" sz="2000" i="1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f </a:t>
                </a:r>
                <a:r>
                  <a:rPr lang="en-GB" sz="2000" dirty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(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C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)</a:t>
                </a:r>
                <a:r>
                  <a:rPr lang="en-GB" sz="2000" dirty="0" smtClean="0">
                    <a:solidFill>
                      <a:srgbClr val="FF0000"/>
                    </a:solidFill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𝑚𝑎𝑥</m:t>
                        </m:r>
                      </m:e>
                      <m:sub>
                        <m:r>
                          <m:rPr>
                            <m:nor/>
                          </m:rPr>
                          <a:rPr lang="en-GB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b="0" i="1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Cambria Math"/>
                            <a:cs typeface="Times New Roman" pitchFamily="18" charset="0"/>
                          </a:rPr>
                          <m:t>P</m:t>
                        </m:r>
                        <m:r>
                          <m:rPr>
                            <m:nor/>
                          </m:rPr>
                          <a:rPr lang="en-GB" b="0" i="1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Cambria Math"/>
                            <a:cs typeface="Times New Roman" pitchFamily="18" charset="0"/>
                          </a:rPr>
                          <m:t> </m:t>
                        </m:r>
                        <m:r>
                          <a:rPr lang="en-GB" b="0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∈</m:t>
                        </m:r>
                        <m:r>
                          <m:rPr>
                            <m:nor/>
                          </m:rPr>
                          <a:rPr lang="en-GB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  <m:r>
                          <m:rPr>
                            <m:nor/>
                          </m:rPr>
                          <a:rPr lang="en-GB" sz="3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300" b="0" i="1" dirty="0" smtClean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  </m:t>
                        </m:r>
                        <m:r>
                          <m:rPr>
                            <m:nor/>
                          </m:rPr>
                          <a:rPr lang="en-GB" i="1" baseline="300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GB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GB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V(</a:t>
                </a:r>
                <a:r>
                  <a:rPr lang="en-GB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P</a:t>
                </a:r>
                <a:r>
                  <a:rPr lang="en-GB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)</a:t>
                </a:r>
                <a:r>
                  <a:rPr lang="en-GB" sz="2000" i="1" dirty="0" smtClean="0">
                    <a:latin typeface="Times New Roman" pitchFamily="18" charset="0"/>
                    <a:cs typeface="Times New Roman" pitchFamily="18" charset="0"/>
                  </a:rPr>
                  <a:t>. Then,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713" y="724543"/>
                <a:ext cx="8052045" cy="984885"/>
              </a:xfrm>
              <a:prstGeom prst="rect">
                <a:avLst/>
              </a:prstGeom>
              <a:blipFill rotWithShape="1">
                <a:blip r:embed="rId3"/>
                <a:stretch>
                  <a:fillRect l="-757" t="-3106" b="-93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7" name="Rectangle 96"/>
          <p:cNvSpPr/>
          <p:nvPr/>
        </p:nvSpPr>
        <p:spPr>
          <a:xfrm>
            <a:off x="551501" y="2321012"/>
            <a:ext cx="9198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007D"/>
                </a:solidFill>
                <a:ea typeface="Cambria Math"/>
                <a:cs typeface="Times New Roman" pitchFamily="18" charset="0"/>
              </a:rPr>
              <a:t> </a:t>
            </a:r>
            <a:r>
              <a:rPr lang="en-GB" sz="2000" i="1" dirty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f </a:t>
            </a:r>
            <a:r>
              <a:rPr lang="en-GB" sz="20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(</a:t>
            </a:r>
            <a:r>
              <a:rPr lang="en-GB" sz="2000" i="1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C</a:t>
            </a:r>
            <a:r>
              <a:rPr lang="en-GB" sz="2000" dirty="0" smtClean="0">
                <a:solidFill>
                  <a:srgbClr val="FF0000"/>
                </a:solidFill>
                <a:ea typeface="Cambria Math"/>
                <a:cs typeface="Times New Roman" pitchFamily="18" charset="0"/>
              </a:rPr>
              <a:t>) =</a:t>
            </a:r>
            <a:endParaRPr lang="en-GB" sz="2000" dirty="0"/>
          </a:p>
        </p:txBody>
      </p:sp>
      <p:sp>
        <p:nvSpPr>
          <p:cNvPr id="98" name="Rectangle 97"/>
          <p:cNvSpPr/>
          <p:nvPr/>
        </p:nvSpPr>
        <p:spPr>
          <a:xfrm>
            <a:off x="1744664" y="1990701"/>
            <a:ext cx="6779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i="1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v</a:t>
            </a:r>
            <a:r>
              <a:rPr lang="en-GB" sz="2000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(</a:t>
            </a:r>
            <a:r>
              <a:rPr lang="en-GB" sz="2000" i="1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C</a:t>
            </a:r>
            <a:r>
              <a:rPr lang="en-GB" sz="2000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)   </a:t>
            </a:r>
            <a:endParaRPr lang="en-GB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7309934" y="1922652"/>
            <a:ext cx="14562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if  </a:t>
            </a:r>
            <a:r>
              <a:rPr lang="en-GB" sz="2000" b="1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|</a:t>
            </a:r>
            <a:r>
              <a:rPr lang="en-GB" sz="2000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 </a:t>
            </a:r>
            <a:r>
              <a:rPr lang="en-GB" sz="2000" i="1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C </a:t>
            </a:r>
            <a:r>
              <a:rPr lang="en-GB" sz="2000" b="1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|</a:t>
            </a:r>
            <a:r>
              <a:rPr lang="en-GB" sz="2000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 = 1</a:t>
            </a:r>
            <a:endParaRPr lang="en-GB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7400955" y="2605290"/>
            <a:ext cx="12029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otherwise</a:t>
            </a:r>
            <a:endParaRPr lang="en-GB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Rectangle 100"/>
              <p:cNvSpPr/>
              <p:nvPr/>
            </p:nvSpPr>
            <p:spPr>
              <a:xfrm>
                <a:off x="1723643" y="2603110"/>
                <a:ext cx="5472858" cy="4816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max{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v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(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C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) ,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𝑚𝑎𝑥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Cambria Math"/>
                            <a:cs typeface="Times New Roman" pitchFamily="18" charset="0"/>
                          </a:rPr>
                          <m:t>{</m:t>
                        </m:r>
                        <m:r>
                          <m:rPr>
                            <m:nor/>
                          </m:rP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Cambria Math"/>
                            <a:cs typeface="Times New Roman" pitchFamily="18" charset="0"/>
                          </a:rPr>
                          <m:t>C</m:t>
                        </m:r>
                        <m:r>
                          <m:rPr>
                            <m:nor/>
                          </m:rP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Cambria Math"/>
                            <a:cs typeface="Times New Roman" pitchFamily="18" charset="0"/>
                          </a:rPr>
                          <m:t>′</m:t>
                        </m:r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Cambria Math"/>
                            <a:cs typeface="Times New Roman" pitchFamily="18" charset="0"/>
                          </a:rPr>
                          <m:t>,</m:t>
                        </m:r>
                        <m:r>
                          <m:rPr>
                            <m:nor/>
                          </m:rPr>
                          <a:rPr lang="en-GB" sz="2000" i="1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Cambria Math"/>
                            <a:cs typeface="Times New Roman" pitchFamily="18" charset="0"/>
                          </a:rPr>
                          <m:t>C</m:t>
                        </m:r>
                        <m:r>
                          <m:rPr>
                            <m:nor/>
                          </m:rPr>
                          <a:rPr lang="en-GB" sz="2000" b="0" i="1" dirty="0" smtClean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Cambria Math"/>
                            <a:cs typeface="Times New Roman" pitchFamily="18" charset="0"/>
                          </a:rPr>
                          <m:t>′′</m:t>
                        </m:r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ea typeface="Cambria Math"/>
                            <a:cs typeface="Times New Roman" pitchFamily="18" charset="0"/>
                          </a:rPr>
                          <m:t>}</m:t>
                        </m:r>
                        <m:r>
                          <a:rPr lang="en-GB" sz="200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∈</m:t>
                        </m:r>
                        <m:r>
                          <m:rPr>
                            <m:nor/>
                          </m:rPr>
                          <a:rPr lang="en-GB" sz="20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P</m:t>
                        </m:r>
                        <m:r>
                          <m:rPr>
                            <m:nor/>
                          </m:rPr>
                          <a:rPr lang="en-GB" sz="400" dirty="0">
                            <a:solidFill>
                              <a:srgbClr val="FF0000"/>
                            </a:solidFill>
                            <a:latin typeface="Lucida Calligraphy" pitchFamily="66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2000" i="1" baseline="30000" dirty="0">
                            <a:solidFill>
                              <a:srgbClr val="FF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 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f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(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C</a:t>
                </a:r>
                <a:r>
                  <a:rPr lang="en-GB" sz="2000" baseline="-25000" dirty="0" smtClean="0">
                    <a:solidFill>
                      <a:srgbClr val="FF0000"/>
                    </a:solidFill>
                    <a:cs typeface="Times New Roman" pitchFamily="18" charset="0"/>
                    <a:sym typeface="Symbol"/>
                  </a:rPr>
                  <a:t>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  <a:sym typeface="Symbol"/>
                      </a:rPr>
                      <m:t>′</m:t>
                    </m:r>
                  </m:oMath>
                </a14:m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) + 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f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(C</a:t>
                </a:r>
                <a:r>
                  <a:rPr lang="en-GB" sz="2000" baseline="-25000" dirty="0">
                    <a:solidFill>
                      <a:srgbClr val="FF0000"/>
                    </a:solidFill>
                    <a:cs typeface="Times New Roman" pitchFamily="18" charset="0"/>
                    <a:sym typeface="Symbol"/>
                  </a:rPr>
                  <a:t>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  <a:sym typeface="Symbol"/>
                      </a:rPr>
                      <m:t>′′</m:t>
                    </m:r>
                  </m:oMath>
                </a14:m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)</a:t>
                </a:r>
                <a:r>
                  <a:rPr lang="en-GB" sz="2000" i="1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}</a:t>
                </a:r>
                <a:endParaRPr lang="en-GB" sz="2000" i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01" name="Rectangle 10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3643" y="2603110"/>
                <a:ext cx="5472858" cy="481607"/>
              </a:xfrm>
              <a:prstGeom prst="rect">
                <a:avLst/>
              </a:prstGeom>
              <a:blipFill rotWithShape="1">
                <a:blip r:embed="rId4"/>
                <a:stretch>
                  <a:fillRect l="-1225" t="-6329" b="-113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2" name="Left Brace 101"/>
          <p:cNvSpPr/>
          <p:nvPr/>
        </p:nvSpPr>
        <p:spPr>
          <a:xfrm>
            <a:off x="1451044" y="2000787"/>
            <a:ext cx="226755" cy="1028997"/>
          </a:xfrm>
          <a:prstGeom prst="leftBrace">
            <a:avLst>
              <a:gd name="adj1" fmla="val 67001"/>
              <a:gd name="adj2" fmla="val 50000"/>
            </a:avLst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99"/>
          <p:cNvSpPr>
            <a:spLocks noChangeArrowheads="1"/>
          </p:cNvSpPr>
          <p:nvPr/>
        </p:nvSpPr>
        <p:spPr bwMode="auto">
          <a:xfrm>
            <a:off x="6077275" y="4262541"/>
            <a:ext cx="603539" cy="298861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04" name="Oval 182"/>
          <p:cNvSpPr>
            <a:spLocks noChangeArrowheads="1"/>
          </p:cNvSpPr>
          <p:nvPr/>
        </p:nvSpPr>
        <p:spPr bwMode="auto">
          <a:xfrm rot="464819">
            <a:off x="6191464" y="4625604"/>
            <a:ext cx="393639" cy="274596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05" name="Oval 183"/>
          <p:cNvSpPr>
            <a:spLocks noChangeArrowheads="1"/>
          </p:cNvSpPr>
          <p:nvPr/>
        </p:nvSpPr>
        <p:spPr bwMode="auto">
          <a:xfrm>
            <a:off x="6797545" y="4239989"/>
            <a:ext cx="509764" cy="460894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06" name="Oval 199"/>
          <p:cNvSpPr>
            <a:spLocks noChangeArrowheads="1"/>
          </p:cNvSpPr>
          <p:nvPr/>
        </p:nvSpPr>
        <p:spPr bwMode="auto">
          <a:xfrm>
            <a:off x="6676179" y="4718577"/>
            <a:ext cx="406969" cy="29153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07" name="Oval 200"/>
          <p:cNvSpPr>
            <a:spLocks noChangeArrowheads="1"/>
          </p:cNvSpPr>
          <p:nvPr/>
        </p:nvSpPr>
        <p:spPr bwMode="auto">
          <a:xfrm>
            <a:off x="6462162" y="4052092"/>
            <a:ext cx="347988" cy="21991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1422" tIns="45711" rIns="91422" bIns="4571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339933"/>
              </a:solidFill>
              <a:latin typeface="Calibri"/>
              <a:cs typeface="+mn-cs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5991157" y="4018389"/>
            <a:ext cx="1394479" cy="1060815"/>
            <a:chOff x="5485295" y="1462552"/>
            <a:chExt cx="2627312" cy="1998662"/>
          </a:xfrm>
        </p:grpSpPr>
        <p:sp>
          <p:nvSpPr>
            <p:cNvPr id="109" name="Oval 184"/>
            <p:cNvSpPr>
              <a:spLocks noChangeArrowheads="1"/>
            </p:cNvSpPr>
            <p:nvPr/>
          </p:nvSpPr>
          <p:spPr bwMode="auto">
            <a:xfrm>
              <a:off x="6005170" y="2770339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0" name="Oval 185"/>
            <p:cNvSpPr>
              <a:spLocks noChangeArrowheads="1"/>
            </p:cNvSpPr>
            <p:nvPr/>
          </p:nvSpPr>
          <p:spPr bwMode="auto">
            <a:xfrm>
              <a:off x="6013932" y="2269002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1" name="Oval 186"/>
            <p:cNvSpPr>
              <a:spLocks noChangeArrowheads="1"/>
            </p:cNvSpPr>
            <p:nvPr/>
          </p:nvSpPr>
          <p:spPr bwMode="auto">
            <a:xfrm>
              <a:off x="6467957" y="226766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" name="Oval 187"/>
            <p:cNvSpPr>
              <a:spLocks noChangeArrowheads="1"/>
            </p:cNvSpPr>
            <p:nvPr/>
          </p:nvSpPr>
          <p:spPr bwMode="auto">
            <a:xfrm>
              <a:off x="5850420" y="2000714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3" name="Oval 188"/>
            <p:cNvSpPr>
              <a:spLocks noChangeArrowheads="1"/>
            </p:cNvSpPr>
            <p:nvPr/>
          </p:nvSpPr>
          <p:spPr bwMode="auto">
            <a:xfrm>
              <a:off x="6420457" y="279351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4" name="Oval 189"/>
            <p:cNvSpPr>
              <a:spLocks noChangeArrowheads="1"/>
            </p:cNvSpPr>
            <p:nvPr/>
          </p:nvSpPr>
          <p:spPr bwMode="auto">
            <a:xfrm>
              <a:off x="6729895" y="1780052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5" name="Oval 190"/>
            <p:cNvSpPr>
              <a:spLocks noChangeArrowheads="1"/>
            </p:cNvSpPr>
            <p:nvPr/>
          </p:nvSpPr>
          <p:spPr bwMode="auto">
            <a:xfrm>
              <a:off x="6969607" y="2897652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6" name="Oval 191"/>
            <p:cNvSpPr>
              <a:spLocks noChangeArrowheads="1"/>
            </p:cNvSpPr>
            <p:nvPr/>
          </p:nvSpPr>
          <p:spPr bwMode="auto">
            <a:xfrm>
              <a:off x="7161842" y="2246412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7" name="Oval 192"/>
            <p:cNvSpPr>
              <a:spLocks noChangeArrowheads="1"/>
            </p:cNvSpPr>
            <p:nvPr/>
          </p:nvSpPr>
          <p:spPr bwMode="auto">
            <a:xfrm>
              <a:off x="6460020" y="1653052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8" name="Oval 193"/>
            <p:cNvSpPr>
              <a:spLocks noChangeArrowheads="1"/>
            </p:cNvSpPr>
            <p:nvPr/>
          </p:nvSpPr>
          <p:spPr bwMode="auto">
            <a:xfrm>
              <a:off x="7387120" y="2589308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9" name="Oval 194"/>
            <p:cNvSpPr>
              <a:spLocks noChangeArrowheads="1"/>
            </p:cNvSpPr>
            <p:nvPr/>
          </p:nvSpPr>
          <p:spPr bwMode="auto">
            <a:xfrm>
              <a:off x="7267107" y="2029289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20" name="Oval 195"/>
            <p:cNvSpPr>
              <a:spLocks noChangeArrowheads="1"/>
            </p:cNvSpPr>
            <p:nvPr/>
          </p:nvSpPr>
          <p:spPr bwMode="auto">
            <a:xfrm>
              <a:off x="7645882" y="205786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21" name="Oval 196"/>
            <p:cNvSpPr>
              <a:spLocks noChangeArrowheads="1"/>
            </p:cNvSpPr>
            <p:nvPr/>
          </p:nvSpPr>
          <p:spPr bwMode="auto">
            <a:xfrm>
              <a:off x="5485295" y="1462552"/>
              <a:ext cx="2627312" cy="199866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22" name="Oval 197"/>
            <p:cNvSpPr>
              <a:spLocks noChangeArrowheads="1"/>
            </p:cNvSpPr>
            <p:nvPr/>
          </p:nvSpPr>
          <p:spPr bwMode="auto">
            <a:xfrm>
              <a:off x="6115532" y="294051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23" name="Oval 198"/>
            <p:cNvSpPr>
              <a:spLocks noChangeArrowheads="1"/>
            </p:cNvSpPr>
            <p:nvPr/>
          </p:nvSpPr>
          <p:spPr bwMode="auto">
            <a:xfrm>
              <a:off x="7299807" y="2938927"/>
              <a:ext cx="109538" cy="9048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24" name="Oval 201"/>
            <p:cNvSpPr>
              <a:spLocks noChangeArrowheads="1"/>
            </p:cNvSpPr>
            <p:nvPr/>
          </p:nvSpPr>
          <p:spPr bwMode="auto">
            <a:xfrm>
              <a:off x="6250470" y="1994364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25" name="Oval 202"/>
            <p:cNvSpPr>
              <a:spLocks noChangeArrowheads="1"/>
            </p:cNvSpPr>
            <p:nvPr/>
          </p:nvSpPr>
          <p:spPr bwMode="auto">
            <a:xfrm>
              <a:off x="6907695" y="3108789"/>
              <a:ext cx="109537" cy="936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  <p:cxnSp>
        <p:nvCxnSpPr>
          <p:cNvPr id="149" name="Straight Connector 148"/>
          <p:cNvCxnSpPr/>
          <p:nvPr/>
        </p:nvCxnSpPr>
        <p:spPr>
          <a:xfrm flipV="1">
            <a:off x="6546032" y="4032942"/>
            <a:ext cx="346724" cy="105112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" name="Group 167"/>
          <p:cNvGrpSpPr/>
          <p:nvPr/>
        </p:nvGrpSpPr>
        <p:grpSpPr>
          <a:xfrm>
            <a:off x="3813599" y="4015440"/>
            <a:ext cx="1394479" cy="1060815"/>
            <a:chOff x="5485295" y="1462552"/>
            <a:chExt cx="2627312" cy="1998662"/>
          </a:xfrm>
        </p:grpSpPr>
        <p:sp>
          <p:nvSpPr>
            <p:cNvPr id="171" name="Oval 184"/>
            <p:cNvSpPr>
              <a:spLocks noChangeArrowheads="1"/>
            </p:cNvSpPr>
            <p:nvPr/>
          </p:nvSpPr>
          <p:spPr bwMode="auto">
            <a:xfrm>
              <a:off x="6005170" y="2770339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72" name="Oval 185"/>
            <p:cNvSpPr>
              <a:spLocks noChangeArrowheads="1"/>
            </p:cNvSpPr>
            <p:nvPr/>
          </p:nvSpPr>
          <p:spPr bwMode="auto">
            <a:xfrm>
              <a:off x="6013932" y="2269002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73" name="Oval 186"/>
            <p:cNvSpPr>
              <a:spLocks noChangeArrowheads="1"/>
            </p:cNvSpPr>
            <p:nvPr/>
          </p:nvSpPr>
          <p:spPr bwMode="auto">
            <a:xfrm>
              <a:off x="6467957" y="226766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74" name="Oval 187"/>
            <p:cNvSpPr>
              <a:spLocks noChangeArrowheads="1"/>
            </p:cNvSpPr>
            <p:nvPr/>
          </p:nvSpPr>
          <p:spPr bwMode="auto">
            <a:xfrm>
              <a:off x="5850420" y="2000714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75" name="Oval 188"/>
            <p:cNvSpPr>
              <a:spLocks noChangeArrowheads="1"/>
            </p:cNvSpPr>
            <p:nvPr/>
          </p:nvSpPr>
          <p:spPr bwMode="auto">
            <a:xfrm>
              <a:off x="6420457" y="279351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76" name="Oval 189"/>
            <p:cNvSpPr>
              <a:spLocks noChangeArrowheads="1"/>
            </p:cNvSpPr>
            <p:nvPr/>
          </p:nvSpPr>
          <p:spPr bwMode="auto">
            <a:xfrm>
              <a:off x="6729895" y="1780052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77" name="Oval 190"/>
            <p:cNvSpPr>
              <a:spLocks noChangeArrowheads="1"/>
            </p:cNvSpPr>
            <p:nvPr/>
          </p:nvSpPr>
          <p:spPr bwMode="auto">
            <a:xfrm>
              <a:off x="6918807" y="2897652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78" name="Oval 191"/>
            <p:cNvSpPr>
              <a:spLocks noChangeArrowheads="1"/>
            </p:cNvSpPr>
            <p:nvPr/>
          </p:nvSpPr>
          <p:spPr bwMode="auto">
            <a:xfrm>
              <a:off x="7117882" y="229916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79" name="Oval 192"/>
            <p:cNvSpPr>
              <a:spLocks noChangeArrowheads="1"/>
            </p:cNvSpPr>
            <p:nvPr/>
          </p:nvSpPr>
          <p:spPr bwMode="auto">
            <a:xfrm>
              <a:off x="6460020" y="1653052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80" name="Oval 193"/>
            <p:cNvSpPr>
              <a:spLocks noChangeArrowheads="1"/>
            </p:cNvSpPr>
            <p:nvPr/>
          </p:nvSpPr>
          <p:spPr bwMode="auto">
            <a:xfrm>
              <a:off x="7387120" y="2527764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81" name="Oval 194"/>
            <p:cNvSpPr>
              <a:spLocks noChangeArrowheads="1"/>
            </p:cNvSpPr>
            <p:nvPr/>
          </p:nvSpPr>
          <p:spPr bwMode="auto">
            <a:xfrm>
              <a:off x="7267107" y="2029289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82" name="Oval 195"/>
            <p:cNvSpPr>
              <a:spLocks noChangeArrowheads="1"/>
            </p:cNvSpPr>
            <p:nvPr/>
          </p:nvSpPr>
          <p:spPr bwMode="auto">
            <a:xfrm>
              <a:off x="7645882" y="205786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83" name="Oval 196"/>
            <p:cNvSpPr>
              <a:spLocks noChangeArrowheads="1"/>
            </p:cNvSpPr>
            <p:nvPr/>
          </p:nvSpPr>
          <p:spPr bwMode="auto">
            <a:xfrm>
              <a:off x="5485295" y="1462552"/>
              <a:ext cx="2627312" cy="199866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84" name="Oval 197"/>
            <p:cNvSpPr>
              <a:spLocks noChangeArrowheads="1"/>
            </p:cNvSpPr>
            <p:nvPr/>
          </p:nvSpPr>
          <p:spPr bwMode="auto">
            <a:xfrm>
              <a:off x="6115532" y="294051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85" name="Oval 198"/>
            <p:cNvSpPr>
              <a:spLocks noChangeArrowheads="1"/>
            </p:cNvSpPr>
            <p:nvPr/>
          </p:nvSpPr>
          <p:spPr bwMode="auto">
            <a:xfrm>
              <a:off x="7299807" y="2938927"/>
              <a:ext cx="109538" cy="9048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86" name="Oval 201"/>
            <p:cNvSpPr>
              <a:spLocks noChangeArrowheads="1"/>
            </p:cNvSpPr>
            <p:nvPr/>
          </p:nvSpPr>
          <p:spPr bwMode="auto">
            <a:xfrm>
              <a:off x="6250470" y="1994364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87" name="Oval 202"/>
            <p:cNvSpPr>
              <a:spLocks noChangeArrowheads="1"/>
            </p:cNvSpPr>
            <p:nvPr/>
          </p:nvSpPr>
          <p:spPr bwMode="auto">
            <a:xfrm>
              <a:off x="6856895" y="3108789"/>
              <a:ext cx="109537" cy="936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  <p:cxnSp>
        <p:nvCxnSpPr>
          <p:cNvPr id="188" name="Straight Connector 187"/>
          <p:cNvCxnSpPr/>
          <p:nvPr/>
        </p:nvCxnSpPr>
        <p:spPr>
          <a:xfrm flipV="1">
            <a:off x="4368086" y="4020285"/>
            <a:ext cx="346724" cy="105112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Right Arrow 188"/>
          <p:cNvSpPr/>
          <p:nvPr/>
        </p:nvSpPr>
        <p:spPr>
          <a:xfrm>
            <a:off x="5392961" y="4306553"/>
            <a:ext cx="453815" cy="393742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0" name="Oval 199"/>
          <p:cNvSpPr>
            <a:spLocks noChangeArrowheads="1"/>
          </p:cNvSpPr>
          <p:nvPr/>
        </p:nvSpPr>
        <p:spPr bwMode="auto">
          <a:xfrm>
            <a:off x="6070534" y="5469123"/>
            <a:ext cx="603539" cy="298861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91" name="Oval 182"/>
          <p:cNvSpPr>
            <a:spLocks noChangeArrowheads="1"/>
          </p:cNvSpPr>
          <p:nvPr/>
        </p:nvSpPr>
        <p:spPr bwMode="auto">
          <a:xfrm rot="464819">
            <a:off x="6180428" y="5861372"/>
            <a:ext cx="675455" cy="347674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92" name="Oval 183"/>
          <p:cNvSpPr>
            <a:spLocks noChangeArrowheads="1"/>
          </p:cNvSpPr>
          <p:nvPr/>
        </p:nvSpPr>
        <p:spPr bwMode="auto">
          <a:xfrm>
            <a:off x="6790804" y="5446571"/>
            <a:ext cx="509764" cy="302981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93" name="Oval 199"/>
          <p:cNvSpPr>
            <a:spLocks noChangeArrowheads="1"/>
          </p:cNvSpPr>
          <p:nvPr/>
        </p:nvSpPr>
        <p:spPr bwMode="auto">
          <a:xfrm rot="17646480">
            <a:off x="6855883" y="5860735"/>
            <a:ext cx="311425" cy="26140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94" name="Oval 200"/>
          <p:cNvSpPr>
            <a:spLocks noChangeArrowheads="1"/>
          </p:cNvSpPr>
          <p:nvPr/>
        </p:nvSpPr>
        <p:spPr bwMode="auto">
          <a:xfrm>
            <a:off x="6455422" y="5258675"/>
            <a:ext cx="347988" cy="21991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1422" tIns="45711" rIns="91422" bIns="4571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339933"/>
              </a:solidFill>
              <a:latin typeface="Calibri"/>
              <a:cs typeface="+mn-cs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5984417" y="5224971"/>
            <a:ext cx="1394479" cy="1060815"/>
            <a:chOff x="5485295" y="1462552"/>
            <a:chExt cx="2627312" cy="1998662"/>
          </a:xfrm>
        </p:grpSpPr>
        <p:sp>
          <p:nvSpPr>
            <p:cNvPr id="196" name="Oval 184"/>
            <p:cNvSpPr>
              <a:spLocks noChangeArrowheads="1"/>
            </p:cNvSpPr>
            <p:nvPr/>
          </p:nvSpPr>
          <p:spPr bwMode="auto">
            <a:xfrm>
              <a:off x="6030570" y="2783039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97" name="Oval 185"/>
            <p:cNvSpPr>
              <a:spLocks noChangeArrowheads="1"/>
            </p:cNvSpPr>
            <p:nvPr/>
          </p:nvSpPr>
          <p:spPr bwMode="auto">
            <a:xfrm>
              <a:off x="6013932" y="2269002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98" name="Oval 186"/>
            <p:cNvSpPr>
              <a:spLocks noChangeArrowheads="1"/>
            </p:cNvSpPr>
            <p:nvPr/>
          </p:nvSpPr>
          <p:spPr bwMode="auto">
            <a:xfrm>
              <a:off x="6467957" y="226766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99" name="Oval 187"/>
            <p:cNvSpPr>
              <a:spLocks noChangeArrowheads="1"/>
            </p:cNvSpPr>
            <p:nvPr/>
          </p:nvSpPr>
          <p:spPr bwMode="auto">
            <a:xfrm>
              <a:off x="5850420" y="2000714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00" name="Oval 188"/>
            <p:cNvSpPr>
              <a:spLocks noChangeArrowheads="1"/>
            </p:cNvSpPr>
            <p:nvPr/>
          </p:nvSpPr>
          <p:spPr bwMode="auto">
            <a:xfrm>
              <a:off x="6420457" y="279351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01" name="Oval 189"/>
            <p:cNvSpPr>
              <a:spLocks noChangeArrowheads="1"/>
            </p:cNvSpPr>
            <p:nvPr/>
          </p:nvSpPr>
          <p:spPr bwMode="auto">
            <a:xfrm>
              <a:off x="6729895" y="1780052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02" name="Oval 190"/>
            <p:cNvSpPr>
              <a:spLocks noChangeArrowheads="1"/>
            </p:cNvSpPr>
            <p:nvPr/>
          </p:nvSpPr>
          <p:spPr bwMode="auto">
            <a:xfrm>
              <a:off x="6893407" y="2897652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03" name="Oval 191"/>
            <p:cNvSpPr>
              <a:spLocks noChangeArrowheads="1"/>
            </p:cNvSpPr>
            <p:nvPr/>
          </p:nvSpPr>
          <p:spPr bwMode="auto">
            <a:xfrm>
              <a:off x="7168682" y="224836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04" name="Oval 192"/>
            <p:cNvSpPr>
              <a:spLocks noChangeArrowheads="1"/>
            </p:cNvSpPr>
            <p:nvPr/>
          </p:nvSpPr>
          <p:spPr bwMode="auto">
            <a:xfrm>
              <a:off x="6460020" y="1653052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05" name="Oval 193"/>
            <p:cNvSpPr>
              <a:spLocks noChangeArrowheads="1"/>
            </p:cNvSpPr>
            <p:nvPr/>
          </p:nvSpPr>
          <p:spPr bwMode="auto">
            <a:xfrm>
              <a:off x="7387120" y="2669416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06" name="Oval 194"/>
            <p:cNvSpPr>
              <a:spLocks noChangeArrowheads="1"/>
            </p:cNvSpPr>
            <p:nvPr/>
          </p:nvSpPr>
          <p:spPr bwMode="auto">
            <a:xfrm>
              <a:off x="7267107" y="2029289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07" name="Oval 195"/>
            <p:cNvSpPr>
              <a:spLocks noChangeArrowheads="1"/>
            </p:cNvSpPr>
            <p:nvPr/>
          </p:nvSpPr>
          <p:spPr bwMode="auto">
            <a:xfrm>
              <a:off x="7645882" y="205786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08" name="Oval 196"/>
            <p:cNvSpPr>
              <a:spLocks noChangeArrowheads="1"/>
            </p:cNvSpPr>
            <p:nvPr/>
          </p:nvSpPr>
          <p:spPr bwMode="auto">
            <a:xfrm>
              <a:off x="5485295" y="1462552"/>
              <a:ext cx="2627312" cy="199866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09" name="Oval 197"/>
            <p:cNvSpPr>
              <a:spLocks noChangeArrowheads="1"/>
            </p:cNvSpPr>
            <p:nvPr/>
          </p:nvSpPr>
          <p:spPr bwMode="auto">
            <a:xfrm>
              <a:off x="6115532" y="294051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10" name="Oval 198"/>
            <p:cNvSpPr>
              <a:spLocks noChangeArrowheads="1"/>
            </p:cNvSpPr>
            <p:nvPr/>
          </p:nvSpPr>
          <p:spPr bwMode="auto">
            <a:xfrm>
              <a:off x="7299807" y="2938927"/>
              <a:ext cx="109538" cy="9048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11" name="Oval 201"/>
            <p:cNvSpPr>
              <a:spLocks noChangeArrowheads="1"/>
            </p:cNvSpPr>
            <p:nvPr/>
          </p:nvSpPr>
          <p:spPr bwMode="auto">
            <a:xfrm>
              <a:off x="6250470" y="1994364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12" name="Oval 202"/>
            <p:cNvSpPr>
              <a:spLocks noChangeArrowheads="1"/>
            </p:cNvSpPr>
            <p:nvPr/>
          </p:nvSpPr>
          <p:spPr bwMode="auto">
            <a:xfrm>
              <a:off x="6831495" y="3108789"/>
              <a:ext cx="109537" cy="936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  <p:grpSp>
        <p:nvGrpSpPr>
          <p:cNvPr id="213" name="Group 212"/>
          <p:cNvGrpSpPr/>
          <p:nvPr/>
        </p:nvGrpSpPr>
        <p:grpSpPr>
          <a:xfrm>
            <a:off x="3806858" y="5222022"/>
            <a:ext cx="1394479" cy="1060815"/>
            <a:chOff x="5485295" y="1462552"/>
            <a:chExt cx="2627312" cy="1998662"/>
          </a:xfrm>
        </p:grpSpPr>
        <p:sp>
          <p:nvSpPr>
            <p:cNvPr id="214" name="Oval 184"/>
            <p:cNvSpPr>
              <a:spLocks noChangeArrowheads="1"/>
            </p:cNvSpPr>
            <p:nvPr/>
          </p:nvSpPr>
          <p:spPr bwMode="auto">
            <a:xfrm>
              <a:off x="6005170" y="2783039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15" name="Oval 185"/>
            <p:cNvSpPr>
              <a:spLocks noChangeArrowheads="1"/>
            </p:cNvSpPr>
            <p:nvPr/>
          </p:nvSpPr>
          <p:spPr bwMode="auto">
            <a:xfrm>
              <a:off x="6013932" y="2269002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16" name="Oval 186"/>
            <p:cNvSpPr>
              <a:spLocks noChangeArrowheads="1"/>
            </p:cNvSpPr>
            <p:nvPr/>
          </p:nvSpPr>
          <p:spPr bwMode="auto">
            <a:xfrm>
              <a:off x="6467957" y="226766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17" name="Oval 187"/>
            <p:cNvSpPr>
              <a:spLocks noChangeArrowheads="1"/>
            </p:cNvSpPr>
            <p:nvPr/>
          </p:nvSpPr>
          <p:spPr bwMode="auto">
            <a:xfrm>
              <a:off x="5850420" y="2000714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18" name="Oval 188"/>
            <p:cNvSpPr>
              <a:spLocks noChangeArrowheads="1"/>
            </p:cNvSpPr>
            <p:nvPr/>
          </p:nvSpPr>
          <p:spPr bwMode="auto">
            <a:xfrm>
              <a:off x="6420457" y="279351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19" name="Oval 189"/>
            <p:cNvSpPr>
              <a:spLocks noChangeArrowheads="1"/>
            </p:cNvSpPr>
            <p:nvPr/>
          </p:nvSpPr>
          <p:spPr bwMode="auto">
            <a:xfrm>
              <a:off x="6729895" y="1780052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20" name="Oval 190"/>
            <p:cNvSpPr>
              <a:spLocks noChangeArrowheads="1"/>
            </p:cNvSpPr>
            <p:nvPr/>
          </p:nvSpPr>
          <p:spPr bwMode="auto">
            <a:xfrm>
              <a:off x="6893407" y="2897652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21" name="Oval 191"/>
            <p:cNvSpPr>
              <a:spLocks noChangeArrowheads="1"/>
            </p:cNvSpPr>
            <p:nvPr/>
          </p:nvSpPr>
          <p:spPr bwMode="auto">
            <a:xfrm>
              <a:off x="7168682" y="226106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22" name="Oval 192"/>
            <p:cNvSpPr>
              <a:spLocks noChangeArrowheads="1"/>
            </p:cNvSpPr>
            <p:nvPr/>
          </p:nvSpPr>
          <p:spPr bwMode="auto">
            <a:xfrm>
              <a:off x="6460020" y="1653052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23" name="Oval 193"/>
            <p:cNvSpPr>
              <a:spLocks noChangeArrowheads="1"/>
            </p:cNvSpPr>
            <p:nvPr/>
          </p:nvSpPr>
          <p:spPr bwMode="auto">
            <a:xfrm>
              <a:off x="7387120" y="2614708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24" name="Oval 194"/>
            <p:cNvSpPr>
              <a:spLocks noChangeArrowheads="1"/>
            </p:cNvSpPr>
            <p:nvPr/>
          </p:nvSpPr>
          <p:spPr bwMode="auto">
            <a:xfrm>
              <a:off x="7267107" y="2029289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25" name="Oval 195"/>
            <p:cNvSpPr>
              <a:spLocks noChangeArrowheads="1"/>
            </p:cNvSpPr>
            <p:nvPr/>
          </p:nvSpPr>
          <p:spPr bwMode="auto">
            <a:xfrm>
              <a:off x="7645882" y="205786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26" name="Oval 196"/>
            <p:cNvSpPr>
              <a:spLocks noChangeArrowheads="1"/>
            </p:cNvSpPr>
            <p:nvPr/>
          </p:nvSpPr>
          <p:spPr bwMode="auto">
            <a:xfrm>
              <a:off x="5485295" y="1462552"/>
              <a:ext cx="2627312" cy="199866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27" name="Oval 197"/>
            <p:cNvSpPr>
              <a:spLocks noChangeArrowheads="1"/>
            </p:cNvSpPr>
            <p:nvPr/>
          </p:nvSpPr>
          <p:spPr bwMode="auto">
            <a:xfrm>
              <a:off x="6115532" y="294051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28" name="Oval 198"/>
            <p:cNvSpPr>
              <a:spLocks noChangeArrowheads="1"/>
            </p:cNvSpPr>
            <p:nvPr/>
          </p:nvSpPr>
          <p:spPr bwMode="auto">
            <a:xfrm>
              <a:off x="7299807" y="2938927"/>
              <a:ext cx="109538" cy="9048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29" name="Oval 201"/>
            <p:cNvSpPr>
              <a:spLocks noChangeArrowheads="1"/>
            </p:cNvSpPr>
            <p:nvPr/>
          </p:nvSpPr>
          <p:spPr bwMode="auto">
            <a:xfrm>
              <a:off x="6250470" y="1994364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0" name="Oval 202"/>
            <p:cNvSpPr>
              <a:spLocks noChangeArrowheads="1"/>
            </p:cNvSpPr>
            <p:nvPr/>
          </p:nvSpPr>
          <p:spPr bwMode="auto">
            <a:xfrm>
              <a:off x="6831495" y="3108789"/>
              <a:ext cx="109537" cy="936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  <p:sp>
        <p:nvSpPr>
          <p:cNvPr id="231" name="Right Arrow 230"/>
          <p:cNvSpPr/>
          <p:nvPr/>
        </p:nvSpPr>
        <p:spPr>
          <a:xfrm>
            <a:off x="5386220" y="5528302"/>
            <a:ext cx="453815" cy="393742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2" name="Straight Connector 231"/>
          <p:cNvCxnSpPr/>
          <p:nvPr/>
        </p:nvCxnSpPr>
        <p:spPr>
          <a:xfrm flipV="1">
            <a:off x="5984417" y="5783377"/>
            <a:ext cx="1385146" cy="5092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/>
          <p:nvPr/>
        </p:nvCxnSpPr>
        <p:spPr>
          <a:xfrm flipV="1">
            <a:off x="3816740" y="5761806"/>
            <a:ext cx="1385146" cy="5092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2" name="Group 241"/>
          <p:cNvGrpSpPr/>
          <p:nvPr/>
        </p:nvGrpSpPr>
        <p:grpSpPr>
          <a:xfrm>
            <a:off x="1082661" y="4447622"/>
            <a:ext cx="1394479" cy="1060815"/>
            <a:chOff x="5485295" y="1462552"/>
            <a:chExt cx="2627312" cy="1998662"/>
          </a:xfrm>
        </p:grpSpPr>
        <p:sp>
          <p:nvSpPr>
            <p:cNvPr id="289" name="Oval 184"/>
            <p:cNvSpPr>
              <a:spLocks noChangeArrowheads="1"/>
            </p:cNvSpPr>
            <p:nvPr/>
          </p:nvSpPr>
          <p:spPr bwMode="auto">
            <a:xfrm>
              <a:off x="6005170" y="2770339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90" name="Oval 185"/>
            <p:cNvSpPr>
              <a:spLocks noChangeArrowheads="1"/>
            </p:cNvSpPr>
            <p:nvPr/>
          </p:nvSpPr>
          <p:spPr bwMode="auto">
            <a:xfrm>
              <a:off x="6013932" y="2269002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91" name="Oval 186"/>
            <p:cNvSpPr>
              <a:spLocks noChangeArrowheads="1"/>
            </p:cNvSpPr>
            <p:nvPr/>
          </p:nvSpPr>
          <p:spPr bwMode="auto">
            <a:xfrm>
              <a:off x="6467957" y="226766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92" name="Oval 187"/>
            <p:cNvSpPr>
              <a:spLocks noChangeArrowheads="1"/>
            </p:cNvSpPr>
            <p:nvPr/>
          </p:nvSpPr>
          <p:spPr bwMode="auto">
            <a:xfrm>
              <a:off x="5850420" y="2000714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93" name="Oval 188"/>
            <p:cNvSpPr>
              <a:spLocks noChangeArrowheads="1"/>
            </p:cNvSpPr>
            <p:nvPr/>
          </p:nvSpPr>
          <p:spPr bwMode="auto">
            <a:xfrm>
              <a:off x="6420457" y="279351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94" name="Oval 189"/>
            <p:cNvSpPr>
              <a:spLocks noChangeArrowheads="1"/>
            </p:cNvSpPr>
            <p:nvPr/>
          </p:nvSpPr>
          <p:spPr bwMode="auto">
            <a:xfrm>
              <a:off x="6729895" y="1780052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95" name="Oval 190"/>
            <p:cNvSpPr>
              <a:spLocks noChangeArrowheads="1"/>
            </p:cNvSpPr>
            <p:nvPr/>
          </p:nvSpPr>
          <p:spPr bwMode="auto">
            <a:xfrm>
              <a:off x="6918807" y="2897652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96" name="Oval 191"/>
            <p:cNvSpPr>
              <a:spLocks noChangeArrowheads="1"/>
            </p:cNvSpPr>
            <p:nvPr/>
          </p:nvSpPr>
          <p:spPr bwMode="auto">
            <a:xfrm>
              <a:off x="7117882" y="229916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97" name="Oval 192"/>
            <p:cNvSpPr>
              <a:spLocks noChangeArrowheads="1"/>
            </p:cNvSpPr>
            <p:nvPr/>
          </p:nvSpPr>
          <p:spPr bwMode="auto">
            <a:xfrm>
              <a:off x="6460020" y="1653052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98" name="Oval 193"/>
            <p:cNvSpPr>
              <a:spLocks noChangeArrowheads="1"/>
            </p:cNvSpPr>
            <p:nvPr/>
          </p:nvSpPr>
          <p:spPr bwMode="auto">
            <a:xfrm>
              <a:off x="7387120" y="2527764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99" name="Oval 194"/>
            <p:cNvSpPr>
              <a:spLocks noChangeArrowheads="1"/>
            </p:cNvSpPr>
            <p:nvPr/>
          </p:nvSpPr>
          <p:spPr bwMode="auto">
            <a:xfrm>
              <a:off x="7267107" y="2029289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00" name="Oval 195"/>
            <p:cNvSpPr>
              <a:spLocks noChangeArrowheads="1"/>
            </p:cNvSpPr>
            <p:nvPr/>
          </p:nvSpPr>
          <p:spPr bwMode="auto">
            <a:xfrm>
              <a:off x="7645882" y="205786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01" name="Oval 196"/>
            <p:cNvSpPr>
              <a:spLocks noChangeArrowheads="1"/>
            </p:cNvSpPr>
            <p:nvPr/>
          </p:nvSpPr>
          <p:spPr bwMode="auto">
            <a:xfrm>
              <a:off x="5485295" y="1462552"/>
              <a:ext cx="2627312" cy="199866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02" name="Oval 197"/>
            <p:cNvSpPr>
              <a:spLocks noChangeArrowheads="1"/>
            </p:cNvSpPr>
            <p:nvPr/>
          </p:nvSpPr>
          <p:spPr bwMode="auto">
            <a:xfrm>
              <a:off x="6115532" y="2940514"/>
              <a:ext cx="109538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03" name="Oval 198"/>
            <p:cNvSpPr>
              <a:spLocks noChangeArrowheads="1"/>
            </p:cNvSpPr>
            <p:nvPr/>
          </p:nvSpPr>
          <p:spPr bwMode="auto">
            <a:xfrm>
              <a:off x="7299807" y="2938927"/>
              <a:ext cx="109538" cy="9048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04" name="Oval 201"/>
            <p:cNvSpPr>
              <a:spLocks noChangeArrowheads="1"/>
            </p:cNvSpPr>
            <p:nvPr/>
          </p:nvSpPr>
          <p:spPr bwMode="auto">
            <a:xfrm>
              <a:off x="6250470" y="1994364"/>
              <a:ext cx="109537" cy="920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05" name="Oval 202"/>
            <p:cNvSpPr>
              <a:spLocks noChangeArrowheads="1"/>
            </p:cNvSpPr>
            <p:nvPr/>
          </p:nvSpPr>
          <p:spPr bwMode="auto">
            <a:xfrm>
              <a:off x="6856895" y="3108789"/>
              <a:ext cx="109537" cy="9366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  <p:sp>
        <p:nvSpPr>
          <p:cNvPr id="6" name="Rounded Rectangular Callout 5"/>
          <p:cNvSpPr/>
          <p:nvPr/>
        </p:nvSpPr>
        <p:spPr>
          <a:xfrm>
            <a:off x="455711" y="3530796"/>
            <a:ext cx="2695701" cy="2120649"/>
          </a:xfrm>
          <a:prstGeom prst="wedgeRoundRectCallout">
            <a:avLst>
              <a:gd name="adj1" fmla="val 35912"/>
              <a:gd name="adj2" fmla="val -7423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3" name="TextBox 322"/>
          <p:cNvSpPr txBox="1"/>
          <p:nvPr/>
        </p:nvSpPr>
        <p:spPr>
          <a:xfrm>
            <a:off x="487878" y="3682776"/>
            <a:ext cx="2495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0007D"/>
                </a:solidFill>
              </a:rPr>
              <a:t>t</a:t>
            </a:r>
            <a:r>
              <a:rPr lang="en-GB" sz="1600" dirty="0" smtClean="0">
                <a:solidFill>
                  <a:srgbClr val="00007D"/>
                </a:solidFill>
              </a:rPr>
              <a:t>he value of the coalition itself (without partitioning)</a:t>
            </a:r>
          </a:p>
        </p:txBody>
      </p:sp>
      <p:sp>
        <p:nvSpPr>
          <p:cNvPr id="324" name="TextBox 323"/>
          <p:cNvSpPr txBox="1"/>
          <p:nvPr/>
        </p:nvSpPr>
        <p:spPr>
          <a:xfrm>
            <a:off x="3568178" y="3641465"/>
            <a:ext cx="38659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007D"/>
                </a:solidFill>
              </a:rPr>
              <a:t>the maximum value for all such partitions</a:t>
            </a:r>
          </a:p>
        </p:txBody>
      </p:sp>
      <p:sp>
        <p:nvSpPr>
          <p:cNvPr id="325" name="Rounded Rectangular Callout 324"/>
          <p:cNvSpPr/>
          <p:nvPr/>
        </p:nvSpPr>
        <p:spPr>
          <a:xfrm>
            <a:off x="3484102" y="3530796"/>
            <a:ext cx="4139738" cy="3052886"/>
          </a:xfrm>
          <a:prstGeom prst="wedgeRoundRectCallout">
            <a:avLst>
              <a:gd name="adj1" fmla="val -48772"/>
              <a:gd name="adj2" fmla="val -66782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 rot="5400000">
            <a:off x="5436309" y="6101944"/>
            <a:ext cx="53258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latin typeface="Times New Roman" pitchFamily="18" charset="0"/>
                <a:cs typeface="Times New Roman" pitchFamily="18" charset="0"/>
              </a:rPr>
              <a:t>. . .</a:t>
            </a:r>
            <a:endParaRPr lang="en-GB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897608" y="4370176"/>
            <a:ext cx="2481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GB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3621805" y="3949802"/>
            <a:ext cx="2481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GB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3640093" y="5126330"/>
            <a:ext cx="2481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GB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5828557" y="5120234"/>
            <a:ext cx="2481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GB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846845" y="3931514"/>
            <a:ext cx="2481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GB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1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0631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570016" y="87313"/>
            <a:ext cx="7968342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The Dynamic Programming (DP) Algorithm</a:t>
            </a:r>
            <a:endParaRPr lang="en-GB" sz="27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0634" y="724543"/>
            <a:ext cx="808883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007D"/>
                </a:solidFill>
              </a:rPr>
              <a:t>Algorithm: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000" dirty="0" smtClean="0">
              <a:solidFill>
                <a:srgbClr val="00007D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</a:rPr>
              <a:t>Iterate over all coalitions </a:t>
            </a:r>
            <a:r>
              <a:rPr lang="en-GB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000" dirty="0" smtClean="0">
                <a:solidFill>
                  <a:srgbClr val="FF0000"/>
                </a:solidFill>
                <a:sym typeface="Wingdings" pitchFamily="2" charset="2"/>
              </a:rPr>
              <a:t>:|</a:t>
            </a:r>
            <a:r>
              <a:rPr lang="en-GB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</a:t>
            </a:r>
            <a:r>
              <a:rPr lang="en-GB" sz="2000" dirty="0" smtClean="0">
                <a:solidFill>
                  <a:srgbClr val="FF0000"/>
                </a:solidFill>
                <a:sym typeface="Wingdings" pitchFamily="2" charset="2"/>
              </a:rPr>
              <a:t>|=1</a:t>
            </a:r>
            <a:r>
              <a:rPr lang="en-GB" sz="2000" dirty="0" smtClean="0">
                <a:solidFill>
                  <a:srgbClr val="00007D"/>
                </a:solidFill>
                <a:sym typeface="Wingdings" pitchFamily="2" charset="2"/>
              </a:rPr>
              <a:t>, then over all </a:t>
            </a:r>
            <a:r>
              <a:rPr lang="en-GB" sz="2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000" dirty="0">
                <a:solidFill>
                  <a:srgbClr val="FF0000"/>
                </a:solidFill>
                <a:sym typeface="Wingdings" pitchFamily="2" charset="2"/>
              </a:rPr>
              <a:t>:|</a:t>
            </a:r>
            <a:r>
              <a:rPr lang="en-GB" sz="2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</a:t>
            </a:r>
            <a:r>
              <a:rPr lang="en-GB" sz="2000" dirty="0" smtClean="0">
                <a:solidFill>
                  <a:srgbClr val="FF0000"/>
                </a:solidFill>
                <a:sym typeface="Wingdings" pitchFamily="2" charset="2"/>
              </a:rPr>
              <a:t>|=2</a:t>
            </a:r>
            <a:r>
              <a:rPr lang="en-GB" sz="2000" dirty="0" smtClean="0">
                <a:solidFill>
                  <a:srgbClr val="00007D"/>
                </a:solidFill>
                <a:sym typeface="Wingdings" pitchFamily="2" charset="2"/>
              </a:rPr>
              <a:t>, then all </a:t>
            </a:r>
            <a:r>
              <a:rPr lang="en-GB" sz="2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000" dirty="0">
                <a:solidFill>
                  <a:srgbClr val="FF0000"/>
                </a:solidFill>
                <a:sym typeface="Wingdings" pitchFamily="2" charset="2"/>
              </a:rPr>
              <a:t>:|</a:t>
            </a:r>
            <a:r>
              <a:rPr lang="en-GB" sz="2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</a:t>
            </a:r>
            <a:r>
              <a:rPr lang="en-GB" sz="2000" dirty="0" smtClean="0">
                <a:solidFill>
                  <a:srgbClr val="FF0000"/>
                </a:solidFill>
                <a:sym typeface="Wingdings" pitchFamily="2" charset="2"/>
              </a:rPr>
              <a:t>|=</a:t>
            </a:r>
            <a:r>
              <a:rPr lang="en-GB" sz="2000" dirty="0">
                <a:solidFill>
                  <a:srgbClr val="FF0000"/>
                </a:solidFill>
                <a:sym typeface="Wingdings" pitchFamily="2" charset="2"/>
              </a:rPr>
              <a:t>3</a:t>
            </a:r>
            <a:r>
              <a:rPr lang="en-GB" sz="2000" dirty="0" smtClean="0">
                <a:solidFill>
                  <a:srgbClr val="00007D"/>
                </a:solidFill>
                <a:sym typeface="Wingdings" pitchFamily="2" charset="2"/>
              </a:rPr>
              <a:t>, etc.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000" dirty="0" smtClean="0">
              <a:solidFill>
                <a:srgbClr val="00007D"/>
              </a:solidFill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  <a:sym typeface="Wingdings" pitchFamily="2" charset="2"/>
              </a:rPr>
              <a:t>For every coalition, </a:t>
            </a:r>
            <a:r>
              <a:rPr lang="en-GB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</a:t>
            </a:r>
            <a:r>
              <a:rPr lang="en-GB" sz="2000" dirty="0" smtClean="0">
                <a:solidFill>
                  <a:srgbClr val="00007D"/>
                </a:solidFill>
                <a:sym typeface="Wingdings" pitchFamily="2" charset="2"/>
              </a:rPr>
              <a:t>, compute </a:t>
            </a:r>
            <a:r>
              <a:rPr lang="en-GB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f(C)</a:t>
            </a:r>
            <a:r>
              <a:rPr lang="en-GB" sz="2000" dirty="0" smtClean="0">
                <a:solidFill>
                  <a:srgbClr val="00007D"/>
                </a:solidFill>
                <a:sym typeface="Wingdings" pitchFamily="2" charset="2"/>
              </a:rPr>
              <a:t> using the above equation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000" dirty="0">
              <a:solidFill>
                <a:srgbClr val="00007D"/>
              </a:solidFill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  <a:sym typeface="Wingdings" pitchFamily="2" charset="2"/>
              </a:rPr>
              <a:t>While computing  </a:t>
            </a:r>
            <a:r>
              <a:rPr lang="en-GB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f(C)</a:t>
            </a:r>
            <a:r>
              <a:rPr lang="en-GB" sz="2000" dirty="0" smtClean="0">
                <a:solidFill>
                  <a:srgbClr val="00007D"/>
                </a:solidFill>
                <a:sym typeface="Wingdings" pitchFamily="2" charset="2"/>
              </a:rPr>
              <a:t>: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GB" sz="1000" dirty="0" smtClean="0">
              <a:solidFill>
                <a:srgbClr val="00007D"/>
              </a:solidFill>
              <a:sym typeface="Wingdings" pitchFamily="2" charset="2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  <a:sym typeface="Wingdings" pitchFamily="2" charset="2"/>
              </a:rPr>
              <a:t>the algorithm stores in </a:t>
            </a:r>
            <a:r>
              <a:rPr lang="en-GB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t(C) </a:t>
            </a:r>
            <a:r>
              <a:rPr lang="en-GB" sz="2000" dirty="0" smtClean="0">
                <a:solidFill>
                  <a:srgbClr val="00007D"/>
                </a:solidFill>
                <a:sym typeface="Wingdings" pitchFamily="2" charset="2"/>
              </a:rPr>
              <a:t>the best way to split </a:t>
            </a:r>
            <a:r>
              <a:rPr lang="en-GB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</a:t>
            </a:r>
            <a:r>
              <a:rPr lang="en-GB" sz="2000" dirty="0" smtClean="0">
                <a:solidFill>
                  <a:srgbClr val="00007D"/>
                </a:solidFill>
                <a:sym typeface="Wingdings" pitchFamily="2" charset="2"/>
              </a:rPr>
              <a:t> in two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GB" sz="1000" dirty="0" smtClean="0">
              <a:solidFill>
                <a:srgbClr val="00007D"/>
              </a:solidFill>
              <a:sym typeface="Wingdings" pitchFamily="2" charset="2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  <a:sym typeface="Wingdings" pitchFamily="2" charset="2"/>
              </a:rPr>
              <a:t>unless it is more beneficial to keep </a:t>
            </a:r>
            <a:r>
              <a:rPr lang="en-GB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</a:t>
            </a:r>
            <a:r>
              <a:rPr lang="en-GB" sz="2000" dirty="0" smtClean="0">
                <a:solidFill>
                  <a:srgbClr val="00007D"/>
                </a:solidFill>
                <a:sym typeface="Wingdings" pitchFamily="2" charset="2"/>
              </a:rPr>
              <a:t> as it is (i.e., without splitting)</a:t>
            </a:r>
            <a:endParaRPr lang="en-GB" sz="2000" dirty="0">
              <a:solidFill>
                <a:srgbClr val="00007D"/>
              </a:solidFill>
              <a:sym typeface="Wingdings" pitchFamily="2" charset="2"/>
            </a:endParaRPr>
          </a:p>
          <a:p>
            <a:pPr marL="742950" lvl="1" indent="-285750">
              <a:buFont typeface="Arial" pitchFamily="34" charset="0"/>
              <a:buChar char="•"/>
            </a:pPr>
            <a:endParaRPr lang="en-GB" sz="2000" dirty="0" smtClean="0">
              <a:solidFill>
                <a:srgbClr val="00007D"/>
              </a:solidFill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  <a:sym typeface="Wingdings" pitchFamily="2" charset="2"/>
              </a:rPr>
              <a:t>By the end of this process, </a:t>
            </a:r>
            <a:r>
              <a:rPr lang="en-GB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f(A)</a:t>
            </a:r>
            <a:r>
              <a:rPr lang="en-GB" sz="2000" dirty="0" smtClean="0">
                <a:solidFill>
                  <a:srgbClr val="00007D"/>
                </a:solidFill>
                <a:sym typeface="Wingdings" pitchFamily="2" charset="2"/>
              </a:rPr>
              <a:t> will be computed, which is by definition the value of the optimal coalition structure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000" dirty="0">
              <a:solidFill>
                <a:srgbClr val="00007D"/>
              </a:solidFill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  <a:sym typeface="Wingdings" pitchFamily="2" charset="2"/>
              </a:rPr>
              <a:t>It </a:t>
            </a:r>
            <a:r>
              <a:rPr lang="en-GB" sz="2000" dirty="0" smtClean="0">
                <a:solidFill>
                  <a:srgbClr val="00007D"/>
                </a:solidFill>
                <a:sym typeface="Wingdings" pitchFamily="2" charset="2"/>
              </a:rPr>
              <a:t>remains to compute the optimal coalition structure itself, by using </a:t>
            </a:r>
            <a:r>
              <a:rPr lang="en-GB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t(A)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000" dirty="0">
              <a:solidFill>
                <a:srgbClr val="00007D"/>
              </a:solidFill>
              <a:sym typeface="Wingdings" pitchFamily="2" charset="2"/>
            </a:endParaRPr>
          </a:p>
          <a:p>
            <a:r>
              <a:rPr lang="en-GB" sz="2000" b="1" dirty="0" smtClean="0">
                <a:solidFill>
                  <a:srgbClr val="00007D"/>
                </a:solidFill>
                <a:sym typeface="Wingdings" pitchFamily="2" charset="2"/>
              </a:rPr>
              <a:t>Consider the following example of 4 agents</a:t>
            </a:r>
            <a:endParaRPr lang="en-GB" sz="2000" b="1" dirty="0">
              <a:solidFill>
                <a:srgbClr val="00007D"/>
              </a:solidFill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sz="2000" dirty="0" smtClean="0">
              <a:solidFill>
                <a:srgbClr val="00007D"/>
              </a:solidFill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7574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49" name="Group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3986533"/>
              </p:ext>
            </p:extLst>
          </p:nvPr>
        </p:nvGraphicFramePr>
        <p:xfrm>
          <a:off x="2042547" y="129212"/>
          <a:ext cx="6994567" cy="6622523"/>
        </p:xfrm>
        <a:graphic>
          <a:graphicData uri="http://schemas.openxmlformats.org/drawingml/2006/table">
            <a:tbl>
              <a:tblPr rtl="1"/>
              <a:tblGrid>
                <a:gridCol w="417914"/>
                <a:gridCol w="1257300"/>
                <a:gridCol w="4440579"/>
                <a:gridCol w="878774"/>
              </a:tblGrid>
              <a:tr h="2689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72000" marB="72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y-GB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evaluations performed before setting</a:t>
                      </a:r>
                      <a:endParaRPr kumimoji="0" lang="en-US" sz="13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y-GB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Fax" pitchFamily="18" charset="0"/>
                          <a:cs typeface="Arial" charset="0"/>
                        </a:rPr>
                        <a:t>coalition</a:t>
                      </a:r>
                      <a:endParaRPr kumimoji="0" lang="en-US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Fax" pitchFamily="18" charset="0"/>
                        <a:cs typeface="Arial" charset="0"/>
                      </a:endParaRPr>
                    </a:p>
                  </a:txBody>
                  <a:tcPr marL="0" marR="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994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Console" pitchFamily="49" charset="0"/>
                        <a:cs typeface="Arial" charset="0"/>
                      </a:endParaRPr>
                    </a:p>
                  </a:txBody>
                  <a:tcPr marL="0" marR="0" marT="72000" marB="72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Console" pitchFamily="49" charset="0"/>
                        <a:cs typeface="Arial" charset="0"/>
                      </a:endParaRPr>
                    </a:p>
                  </a:txBody>
                  <a:tcPr marL="0" marR="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y-GB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Console" pitchFamily="49" charset="0"/>
                        <a:cs typeface="Arial" charset="0"/>
                      </a:endParaRPr>
                    </a:p>
                  </a:txBody>
                  <a:tcPr marL="0" marR="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Console" pitchFamily="49" charset="0"/>
                        <a:cs typeface="Arial" charset="0"/>
                      </a:endParaRPr>
                    </a:p>
                  </a:txBody>
                  <a:tcPr marL="0" marR="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49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Console" pitchFamily="49" charset="0"/>
                        <a:cs typeface="Arial" charset="0"/>
                      </a:endParaRPr>
                    </a:p>
                  </a:txBody>
                  <a:tcPr marL="0" marR="0" marT="72000" marB="72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Console" pitchFamily="49" charset="0"/>
                        <a:cs typeface="Arial" charset="0"/>
                      </a:endParaRPr>
                    </a:p>
                  </a:txBody>
                  <a:tcPr marL="0" marR="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y-GB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Console" pitchFamily="49" charset="0"/>
                        <a:cs typeface="Arial" charset="0"/>
                      </a:endParaRPr>
                    </a:p>
                  </a:txBody>
                  <a:tcPr marL="0" marR="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Console" pitchFamily="49" charset="0"/>
                        <a:cs typeface="Arial" charset="0"/>
                      </a:endParaRPr>
                    </a:p>
                  </a:txBody>
                  <a:tcPr marL="0" marR="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230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Console" pitchFamily="49" charset="0"/>
                        <a:cs typeface="Arial" charset="0"/>
                      </a:endParaRPr>
                    </a:p>
                  </a:txBody>
                  <a:tcPr marL="0" marR="0" marT="72000" marB="72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Console" pitchFamily="49" charset="0"/>
                        <a:cs typeface="Arial" charset="0"/>
                      </a:endParaRPr>
                    </a:p>
                  </a:txBody>
                  <a:tcPr marL="0" marR="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Console" pitchFamily="49" charset="0"/>
                        <a:cs typeface="Arial" charset="0"/>
                      </a:endParaRPr>
                    </a:p>
                  </a:txBody>
                  <a:tcPr marL="0" marR="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Console" pitchFamily="49" charset="0"/>
                        <a:cs typeface="Arial" charset="0"/>
                      </a:endParaRPr>
                    </a:p>
                  </a:txBody>
                  <a:tcPr marL="0" marR="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932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Console" pitchFamily="49" charset="0"/>
                        <a:cs typeface="Arial" charset="0"/>
                      </a:endParaRPr>
                    </a:p>
                  </a:txBody>
                  <a:tcPr marL="0" marR="0" marT="72000" marB="720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Console" pitchFamily="49" charset="0"/>
                        <a:cs typeface="Arial" charset="0"/>
                      </a:endParaRPr>
                    </a:p>
                  </a:txBody>
                  <a:tcPr marL="0" marR="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Console" pitchFamily="49" charset="0"/>
                        <a:cs typeface="Arial" charset="0"/>
                      </a:endParaRPr>
                    </a:p>
                  </a:txBody>
                  <a:tcPr marL="0" marR="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Console" pitchFamily="49" charset="0"/>
                        <a:cs typeface="Arial" charset="0"/>
                      </a:endParaRPr>
                    </a:p>
                  </a:txBody>
                  <a:tcPr marL="0" marR="0" marT="72000" marB="72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3" name="Text Box 98"/>
          <p:cNvSpPr txBox="1">
            <a:spLocks noChangeArrowheads="1"/>
          </p:cNvSpPr>
          <p:nvPr/>
        </p:nvSpPr>
        <p:spPr bwMode="auto">
          <a:xfrm>
            <a:off x="2835938" y="1466133"/>
            <a:ext cx="4519612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125000"/>
              </a:lnSpc>
            </a:pPr>
            <a:endParaRPr lang="cy-GB" sz="4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V({1,2})=50    f({1})+f({2})=70</a:t>
            </a:r>
          </a:p>
          <a:p>
            <a:pPr algn="ctr">
              <a:lnSpc>
                <a:spcPct val="125000"/>
              </a:lnSpc>
            </a:pPr>
            <a:endParaRPr lang="cy-GB" sz="4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V({1,3})=60    f({1})+f({3})=55</a:t>
            </a:r>
          </a:p>
          <a:p>
            <a:pPr algn="ctr">
              <a:lnSpc>
                <a:spcPct val="125000"/>
              </a:lnSpc>
            </a:pPr>
            <a:endParaRPr lang="cy-GB" sz="4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V({1,4})=80    f({1})+f({4})=75 </a:t>
            </a:r>
          </a:p>
          <a:p>
            <a:pPr algn="ctr">
              <a:lnSpc>
                <a:spcPct val="125000"/>
              </a:lnSpc>
            </a:pPr>
            <a:endParaRPr lang="cy-GB" sz="4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V({2,3})=55    f({2})+f({3})=65</a:t>
            </a:r>
          </a:p>
          <a:p>
            <a:pPr algn="ctr">
              <a:lnSpc>
                <a:spcPct val="125000"/>
              </a:lnSpc>
            </a:pPr>
            <a:endParaRPr lang="cy-GB" sz="4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V({2,4})=70    f({2})+f({4})=85</a:t>
            </a:r>
          </a:p>
          <a:p>
            <a:pPr algn="ctr">
              <a:lnSpc>
                <a:spcPct val="125000"/>
              </a:lnSpc>
            </a:pPr>
            <a:endParaRPr lang="cy-GB" sz="4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V({3,4})=80    f({3})+f({4})=70</a:t>
            </a:r>
          </a:p>
          <a:p>
            <a:pPr algn="ctr">
              <a:lnSpc>
                <a:spcPct val="125000"/>
              </a:lnSpc>
            </a:pPr>
            <a:endParaRPr lang="cy-GB" sz="8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V({1,2,3})=90           f({1})+f({2,3})=95 f({2})+f({1,3})=100     f({3})+f({1,2})=95</a:t>
            </a:r>
          </a:p>
          <a:p>
            <a:pPr algn="ctr">
              <a:lnSpc>
                <a:spcPct val="125000"/>
              </a:lnSpc>
            </a:pPr>
            <a:endParaRPr lang="cy-GB" sz="8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V({1,2,4})=120         f({1})+f({2,4})=115 f({2})+f({1,4})=110    f({4})+f({1,2})=115</a:t>
            </a:r>
          </a:p>
          <a:p>
            <a:pPr algn="ctr">
              <a:lnSpc>
                <a:spcPct val="125000"/>
              </a:lnSpc>
            </a:pPr>
            <a:endParaRPr lang="cy-GB" sz="7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V({1,3,4})=100          f({1})+f({3,4})=110 f({3})+f({1,4})=105     f({4})+f({1,3})=105</a:t>
            </a:r>
          </a:p>
          <a:p>
            <a:pPr algn="ctr">
              <a:lnSpc>
                <a:spcPct val="125000"/>
              </a:lnSpc>
            </a:pPr>
            <a:endParaRPr lang="cy-GB" sz="7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V({2,3,4})=115          f({2})+f({3,4})=120 f({3})+f({2,4})=110     f({4})+f({2,3})=110</a:t>
            </a:r>
            <a:endParaRPr lang="en-US" sz="12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endParaRPr lang="cy-GB" sz="5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en-US" sz="1200" dirty="0">
                <a:latin typeface="Lucida Console" pitchFamily="49" charset="0"/>
              </a:rPr>
              <a:t>V({1,2,3,4})=140         f({1})+f({2,3,4})=150  f({2})+f({1,3,4})=150    f({3})+f({1,2,4})=145 f({4})+f({1,2,3})=145    f({1,2})+f({3,4})=150 f({1,3})+f({2,4})=145    f({1,4})+f({2,3})=145</a:t>
            </a:r>
          </a:p>
        </p:txBody>
      </p:sp>
      <p:sp>
        <p:nvSpPr>
          <p:cNvPr id="34" name="Text Box 99"/>
          <p:cNvSpPr txBox="1">
            <a:spLocks noChangeArrowheads="1"/>
          </p:cNvSpPr>
          <p:nvPr/>
        </p:nvSpPr>
        <p:spPr bwMode="auto">
          <a:xfrm>
            <a:off x="7428575" y="1451846"/>
            <a:ext cx="1143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125000"/>
              </a:lnSpc>
            </a:pPr>
            <a:endParaRPr lang="es-ES" sz="4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{1} {2}</a:t>
            </a:r>
          </a:p>
          <a:p>
            <a:pPr algn="ctr">
              <a:lnSpc>
                <a:spcPct val="125000"/>
              </a:lnSpc>
            </a:pPr>
            <a:endParaRPr lang="cy-GB" sz="4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{1,3}</a:t>
            </a:r>
          </a:p>
          <a:p>
            <a:pPr algn="ctr">
              <a:lnSpc>
                <a:spcPct val="125000"/>
              </a:lnSpc>
            </a:pPr>
            <a:endParaRPr lang="cy-GB" sz="400" dirty="0">
              <a:solidFill>
                <a:srgbClr val="000000"/>
              </a:solidFill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{1,4}</a:t>
            </a:r>
          </a:p>
          <a:p>
            <a:pPr algn="ctr">
              <a:lnSpc>
                <a:spcPct val="125000"/>
              </a:lnSpc>
            </a:pPr>
            <a:endParaRPr lang="cy-GB" sz="400" dirty="0">
              <a:solidFill>
                <a:srgbClr val="000000"/>
              </a:solidFill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{2} {3}</a:t>
            </a:r>
          </a:p>
          <a:p>
            <a:pPr algn="ctr">
              <a:lnSpc>
                <a:spcPct val="125000"/>
              </a:lnSpc>
            </a:pPr>
            <a:endParaRPr lang="cy-GB" sz="4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{2} {4}</a:t>
            </a:r>
          </a:p>
          <a:p>
            <a:pPr algn="ctr">
              <a:lnSpc>
                <a:spcPct val="125000"/>
              </a:lnSpc>
            </a:pPr>
            <a:endParaRPr lang="cy-GB" sz="400" dirty="0">
              <a:solidFill>
                <a:srgbClr val="000000"/>
              </a:solidFill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{3,4}</a:t>
            </a:r>
          </a:p>
          <a:p>
            <a:pPr algn="ctr">
              <a:lnSpc>
                <a:spcPct val="125000"/>
              </a:lnSpc>
            </a:pPr>
            <a:endParaRPr lang="en-GB" sz="8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{2} {1,3}</a:t>
            </a:r>
          </a:p>
          <a:p>
            <a:pPr algn="ctr">
              <a:lnSpc>
                <a:spcPct val="125000"/>
              </a:lnSpc>
            </a:pPr>
            <a:endParaRPr lang="cy-GB" sz="12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endParaRPr lang="cy-GB" sz="800" dirty="0">
              <a:solidFill>
                <a:srgbClr val="000000"/>
              </a:solidFill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{1,2,4}</a:t>
            </a:r>
          </a:p>
          <a:p>
            <a:pPr algn="ctr">
              <a:lnSpc>
                <a:spcPct val="125000"/>
              </a:lnSpc>
            </a:pPr>
            <a:endParaRPr lang="cy-GB" sz="12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endParaRPr lang="cy-GB" sz="800" dirty="0">
              <a:solidFill>
                <a:srgbClr val="000000"/>
              </a:solidFill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{1} {3,4}</a:t>
            </a:r>
          </a:p>
          <a:p>
            <a:pPr algn="ctr">
              <a:lnSpc>
                <a:spcPct val="125000"/>
              </a:lnSpc>
            </a:pPr>
            <a:endParaRPr lang="cy-GB" sz="12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endParaRPr lang="cy-GB" sz="8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{2} {3,4}</a:t>
            </a:r>
          </a:p>
          <a:p>
            <a:pPr algn="ctr">
              <a:lnSpc>
                <a:spcPct val="125000"/>
              </a:lnSpc>
            </a:pPr>
            <a:endParaRPr lang="cy-GB" sz="12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endParaRPr lang="cy-GB" sz="8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{1,2}  {3,4}</a:t>
            </a:r>
          </a:p>
        </p:txBody>
      </p:sp>
      <p:sp>
        <p:nvSpPr>
          <p:cNvPr id="22563" name="Text Box 136"/>
          <p:cNvSpPr txBox="1">
            <a:spLocks noChangeArrowheads="1"/>
          </p:cNvSpPr>
          <p:nvPr/>
        </p:nvSpPr>
        <p:spPr bwMode="auto">
          <a:xfrm>
            <a:off x="2034825" y="1462958"/>
            <a:ext cx="88582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125000"/>
              </a:lnSpc>
            </a:pPr>
            <a:endParaRPr lang="cy-GB" sz="4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{1,2}</a:t>
            </a:r>
          </a:p>
          <a:p>
            <a:pPr algn="ctr">
              <a:lnSpc>
                <a:spcPct val="125000"/>
              </a:lnSpc>
            </a:pPr>
            <a:endParaRPr lang="cy-GB" sz="4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{1,3}</a:t>
            </a:r>
          </a:p>
          <a:p>
            <a:pPr algn="ctr">
              <a:lnSpc>
                <a:spcPct val="125000"/>
              </a:lnSpc>
            </a:pPr>
            <a:endParaRPr lang="cy-GB" sz="4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{1,4}</a:t>
            </a:r>
          </a:p>
          <a:p>
            <a:pPr algn="ctr">
              <a:lnSpc>
                <a:spcPct val="125000"/>
              </a:lnSpc>
            </a:pPr>
            <a:endParaRPr lang="cy-GB" sz="4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{2,3}</a:t>
            </a:r>
          </a:p>
          <a:p>
            <a:pPr algn="ctr">
              <a:lnSpc>
                <a:spcPct val="125000"/>
              </a:lnSpc>
            </a:pPr>
            <a:endParaRPr lang="cy-GB" sz="4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{2,4}</a:t>
            </a:r>
          </a:p>
          <a:p>
            <a:pPr algn="ctr">
              <a:lnSpc>
                <a:spcPct val="125000"/>
              </a:lnSpc>
            </a:pPr>
            <a:endParaRPr lang="cy-GB" sz="4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{3,4}</a:t>
            </a:r>
          </a:p>
          <a:p>
            <a:pPr algn="ctr">
              <a:lnSpc>
                <a:spcPct val="125000"/>
              </a:lnSpc>
            </a:pPr>
            <a:endParaRPr lang="cy-GB" sz="8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{1,2,3}</a:t>
            </a:r>
          </a:p>
          <a:p>
            <a:pPr algn="ctr">
              <a:lnSpc>
                <a:spcPct val="125000"/>
              </a:lnSpc>
            </a:pPr>
            <a:endParaRPr lang="cy-GB" sz="12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endParaRPr lang="cy-GB" sz="8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{1,2,4}</a:t>
            </a:r>
          </a:p>
          <a:p>
            <a:pPr algn="ctr">
              <a:lnSpc>
                <a:spcPct val="125000"/>
              </a:lnSpc>
            </a:pPr>
            <a:endParaRPr lang="cy-GB" sz="12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endParaRPr lang="cy-GB" sz="8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{1,3,4}</a:t>
            </a:r>
          </a:p>
          <a:p>
            <a:pPr algn="ctr">
              <a:lnSpc>
                <a:spcPct val="125000"/>
              </a:lnSpc>
            </a:pPr>
            <a:endParaRPr lang="cy-GB" sz="12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endParaRPr lang="cy-GB" sz="8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{2,3,4}</a:t>
            </a:r>
          </a:p>
          <a:p>
            <a:pPr algn="ctr">
              <a:lnSpc>
                <a:spcPct val="125000"/>
              </a:lnSpc>
            </a:pPr>
            <a:endParaRPr lang="cy-GB" sz="12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endParaRPr lang="cy-GB" sz="8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{1,2,3,4}</a:t>
            </a:r>
            <a:endParaRPr lang="en-US" sz="1200" dirty="0">
              <a:latin typeface="Lucida Console" pitchFamily="49" charset="0"/>
            </a:endParaRPr>
          </a:p>
        </p:txBody>
      </p:sp>
      <p:sp>
        <p:nvSpPr>
          <p:cNvPr id="36" name="Text Box 153"/>
          <p:cNvSpPr txBox="1">
            <a:spLocks noChangeArrowheads="1"/>
          </p:cNvSpPr>
          <p:nvPr/>
        </p:nvSpPr>
        <p:spPr bwMode="auto">
          <a:xfrm>
            <a:off x="8636970" y="1469308"/>
            <a:ext cx="412019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5000"/>
              </a:lnSpc>
            </a:pPr>
            <a:endParaRPr lang="cy-GB" sz="4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70</a:t>
            </a:r>
          </a:p>
          <a:p>
            <a:pPr algn="ctr">
              <a:lnSpc>
                <a:spcPct val="125000"/>
              </a:lnSpc>
            </a:pPr>
            <a:endParaRPr lang="cy-GB" sz="4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60</a:t>
            </a:r>
            <a:endParaRPr lang="cy-GB" sz="8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endParaRPr lang="cy-GB" sz="400" dirty="0">
              <a:solidFill>
                <a:srgbClr val="000000"/>
              </a:solidFill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80</a:t>
            </a:r>
          </a:p>
          <a:p>
            <a:pPr algn="ctr">
              <a:lnSpc>
                <a:spcPct val="125000"/>
              </a:lnSpc>
            </a:pPr>
            <a:endParaRPr lang="cy-GB" sz="400" dirty="0">
              <a:solidFill>
                <a:srgbClr val="000000"/>
              </a:solidFill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65</a:t>
            </a:r>
          </a:p>
          <a:p>
            <a:pPr algn="ctr">
              <a:lnSpc>
                <a:spcPct val="125000"/>
              </a:lnSpc>
            </a:pPr>
            <a:endParaRPr lang="cy-GB" sz="400" dirty="0">
              <a:solidFill>
                <a:srgbClr val="000000"/>
              </a:solidFill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85</a:t>
            </a:r>
          </a:p>
          <a:p>
            <a:pPr algn="ctr">
              <a:lnSpc>
                <a:spcPct val="125000"/>
              </a:lnSpc>
            </a:pPr>
            <a:endParaRPr lang="cy-GB" sz="400" dirty="0">
              <a:solidFill>
                <a:srgbClr val="000000"/>
              </a:solidFill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80</a:t>
            </a:r>
          </a:p>
          <a:p>
            <a:pPr algn="ctr">
              <a:lnSpc>
                <a:spcPct val="125000"/>
              </a:lnSpc>
            </a:pPr>
            <a:endParaRPr lang="cy-GB" sz="8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100</a:t>
            </a:r>
          </a:p>
          <a:p>
            <a:pPr algn="ctr">
              <a:lnSpc>
                <a:spcPct val="125000"/>
              </a:lnSpc>
            </a:pPr>
            <a:endParaRPr lang="cy-GB" sz="12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endParaRPr lang="cy-GB" sz="800" dirty="0">
              <a:solidFill>
                <a:srgbClr val="000000"/>
              </a:solidFill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120</a:t>
            </a:r>
          </a:p>
          <a:p>
            <a:pPr algn="ctr">
              <a:lnSpc>
                <a:spcPct val="125000"/>
              </a:lnSpc>
            </a:pPr>
            <a:endParaRPr lang="cy-GB" sz="12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endParaRPr lang="cy-GB" sz="8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110</a:t>
            </a:r>
          </a:p>
          <a:p>
            <a:pPr algn="ctr">
              <a:lnSpc>
                <a:spcPct val="125000"/>
              </a:lnSpc>
            </a:pPr>
            <a:endParaRPr lang="cy-GB" sz="12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endParaRPr lang="cy-GB" sz="8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120</a:t>
            </a:r>
          </a:p>
          <a:p>
            <a:pPr algn="ctr">
              <a:lnSpc>
                <a:spcPct val="125000"/>
              </a:lnSpc>
            </a:pPr>
            <a:endParaRPr lang="cy-GB" sz="12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endParaRPr lang="cy-GB" sz="8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en-GB" sz="1200" dirty="0">
                <a:latin typeface="Lucida Console" pitchFamily="49" charset="0"/>
              </a:rPr>
              <a:t>150</a:t>
            </a:r>
            <a:endParaRPr lang="en-US" sz="1200" dirty="0">
              <a:latin typeface="Lucida Console" pitchFamily="49" charset="0"/>
            </a:endParaRPr>
          </a:p>
        </p:txBody>
      </p:sp>
      <p:sp>
        <p:nvSpPr>
          <p:cNvPr id="21550" name="AutoShape 46"/>
          <p:cNvSpPr>
            <a:spLocks noChangeArrowheads="1"/>
          </p:cNvSpPr>
          <p:nvPr/>
        </p:nvSpPr>
        <p:spPr bwMode="auto">
          <a:xfrm>
            <a:off x="4950488" y="1545508"/>
            <a:ext cx="1668462" cy="254000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2" name="AutoShape 48"/>
          <p:cNvSpPr>
            <a:spLocks noChangeArrowheads="1"/>
          </p:cNvSpPr>
          <p:nvPr/>
        </p:nvSpPr>
        <p:spPr bwMode="auto">
          <a:xfrm>
            <a:off x="3570950" y="1864596"/>
            <a:ext cx="1165225" cy="230187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3" name="AutoShape 49"/>
          <p:cNvSpPr>
            <a:spLocks noChangeArrowheads="1"/>
          </p:cNvSpPr>
          <p:nvPr/>
        </p:nvSpPr>
        <p:spPr bwMode="auto">
          <a:xfrm>
            <a:off x="3564600" y="2167808"/>
            <a:ext cx="1189038" cy="230188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4" name="AutoShape 50"/>
          <p:cNvSpPr>
            <a:spLocks noChangeArrowheads="1"/>
          </p:cNvSpPr>
          <p:nvPr/>
        </p:nvSpPr>
        <p:spPr bwMode="auto">
          <a:xfrm>
            <a:off x="4955250" y="2471021"/>
            <a:ext cx="1646238" cy="230187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1555" name="AutoShape 51"/>
          <p:cNvSpPr>
            <a:spLocks noChangeArrowheads="1"/>
          </p:cNvSpPr>
          <p:nvPr/>
        </p:nvSpPr>
        <p:spPr bwMode="auto">
          <a:xfrm>
            <a:off x="4948900" y="2782171"/>
            <a:ext cx="1646238" cy="230187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6" name="AutoShape 52"/>
          <p:cNvSpPr>
            <a:spLocks noChangeArrowheads="1"/>
          </p:cNvSpPr>
          <p:nvPr/>
        </p:nvSpPr>
        <p:spPr bwMode="auto">
          <a:xfrm>
            <a:off x="3577300" y="3083796"/>
            <a:ext cx="1143000" cy="230187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7" name="AutoShape 53"/>
          <p:cNvSpPr>
            <a:spLocks noChangeArrowheads="1"/>
          </p:cNvSpPr>
          <p:nvPr/>
        </p:nvSpPr>
        <p:spPr bwMode="auto">
          <a:xfrm>
            <a:off x="3069300" y="3694983"/>
            <a:ext cx="1919288" cy="252413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8" name="AutoShape 54"/>
          <p:cNvSpPr>
            <a:spLocks noChangeArrowheads="1"/>
          </p:cNvSpPr>
          <p:nvPr/>
        </p:nvSpPr>
        <p:spPr bwMode="auto">
          <a:xfrm>
            <a:off x="3069300" y="4066458"/>
            <a:ext cx="1439863" cy="230188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59" name="AutoShape 55"/>
          <p:cNvSpPr>
            <a:spLocks noChangeArrowheads="1"/>
          </p:cNvSpPr>
          <p:nvPr/>
        </p:nvSpPr>
        <p:spPr bwMode="auto">
          <a:xfrm>
            <a:off x="5231475" y="4645896"/>
            <a:ext cx="1919288" cy="230187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60" name="AutoShape 56"/>
          <p:cNvSpPr>
            <a:spLocks noChangeArrowheads="1"/>
          </p:cNvSpPr>
          <p:nvPr/>
        </p:nvSpPr>
        <p:spPr bwMode="auto">
          <a:xfrm>
            <a:off x="5217188" y="5239621"/>
            <a:ext cx="1943100" cy="230187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61" name="AutoShape 57"/>
          <p:cNvSpPr>
            <a:spLocks noChangeArrowheads="1"/>
          </p:cNvSpPr>
          <p:nvPr/>
        </p:nvSpPr>
        <p:spPr bwMode="auto">
          <a:xfrm>
            <a:off x="5164800" y="6249271"/>
            <a:ext cx="2125663" cy="231775"/>
          </a:xfrm>
          <a:prstGeom prst="roundRect">
            <a:avLst>
              <a:gd name="adj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Text Box 98"/>
          <p:cNvSpPr txBox="1">
            <a:spLocks noChangeArrowheads="1"/>
          </p:cNvSpPr>
          <p:nvPr/>
        </p:nvSpPr>
        <p:spPr bwMode="auto">
          <a:xfrm>
            <a:off x="2893842" y="453088"/>
            <a:ext cx="4519612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125000"/>
              </a:lnSpc>
            </a:pPr>
            <a:endParaRPr lang="cy-GB" sz="4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V({</a:t>
            </a:r>
            <a:r>
              <a:rPr lang="cy-GB" sz="1200" dirty="0" smtClean="0">
                <a:latin typeface="Lucida Console" pitchFamily="49" charset="0"/>
              </a:rPr>
              <a:t>1})=30</a:t>
            </a:r>
            <a:endParaRPr lang="cy-GB" sz="4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V</a:t>
            </a:r>
            <a:r>
              <a:rPr lang="cy-GB" sz="1200" dirty="0" smtClean="0">
                <a:latin typeface="Lucida Console" pitchFamily="49" charset="0"/>
              </a:rPr>
              <a:t>({2})=40</a:t>
            </a:r>
            <a:endParaRPr lang="cy-GB" sz="4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V</a:t>
            </a:r>
            <a:r>
              <a:rPr lang="cy-GB" sz="1200" dirty="0" smtClean="0">
                <a:latin typeface="Lucida Console" pitchFamily="49" charset="0"/>
              </a:rPr>
              <a:t>({3})=25</a:t>
            </a:r>
            <a:endParaRPr lang="cy-GB" sz="400" dirty="0" smtClean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 smtClean="0">
                <a:latin typeface="Lucida Console" pitchFamily="49" charset="0"/>
              </a:rPr>
              <a:t>V({4})=45</a:t>
            </a:r>
            <a:endParaRPr lang="en-US" sz="1200" dirty="0">
              <a:latin typeface="Lucida Console" pitchFamily="49" charset="0"/>
            </a:endParaRPr>
          </a:p>
        </p:txBody>
      </p:sp>
      <p:sp>
        <p:nvSpPr>
          <p:cNvPr id="32" name="Text Box 99"/>
          <p:cNvSpPr txBox="1">
            <a:spLocks noChangeArrowheads="1"/>
          </p:cNvSpPr>
          <p:nvPr/>
        </p:nvSpPr>
        <p:spPr bwMode="auto">
          <a:xfrm>
            <a:off x="7423322" y="438804"/>
            <a:ext cx="1143000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125000"/>
              </a:lnSpc>
            </a:pPr>
            <a:endParaRPr lang="es-ES" sz="4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{</a:t>
            </a:r>
            <a:r>
              <a:rPr lang="cy-GB" sz="1200" dirty="0" smtClean="0">
                <a:latin typeface="Lucida Console" pitchFamily="49" charset="0"/>
              </a:rPr>
              <a:t>1}</a:t>
            </a:r>
            <a:endParaRPr lang="cy-GB" sz="4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 smtClean="0">
                <a:latin typeface="Lucida Console" pitchFamily="49" charset="0"/>
              </a:rPr>
              <a:t>{2}</a:t>
            </a:r>
            <a:endParaRPr lang="cy-GB" sz="400" dirty="0">
              <a:solidFill>
                <a:srgbClr val="000000"/>
              </a:solidFill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 smtClean="0">
                <a:latin typeface="Lucida Console" pitchFamily="49" charset="0"/>
              </a:rPr>
              <a:t>{3}</a:t>
            </a:r>
            <a:endParaRPr lang="cy-GB" sz="400" dirty="0">
              <a:solidFill>
                <a:srgbClr val="000000"/>
              </a:solidFill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 smtClean="0">
                <a:latin typeface="Lucida Console" pitchFamily="49" charset="0"/>
              </a:rPr>
              <a:t>{4}</a:t>
            </a:r>
            <a:endParaRPr lang="cy-GB" sz="1200" dirty="0">
              <a:latin typeface="Lucida Console" pitchFamily="49" charset="0"/>
            </a:endParaRPr>
          </a:p>
        </p:txBody>
      </p:sp>
      <p:sp>
        <p:nvSpPr>
          <p:cNvPr id="35" name="Text Box 136"/>
          <p:cNvSpPr txBox="1">
            <a:spLocks noChangeArrowheads="1"/>
          </p:cNvSpPr>
          <p:nvPr/>
        </p:nvSpPr>
        <p:spPr bwMode="auto">
          <a:xfrm>
            <a:off x="2034825" y="449916"/>
            <a:ext cx="885825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5000"/>
              </a:lnSpc>
            </a:pPr>
            <a:endParaRPr lang="cy-GB" sz="4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>
                <a:latin typeface="Lucida Console" pitchFamily="49" charset="0"/>
              </a:rPr>
              <a:t>{</a:t>
            </a:r>
            <a:r>
              <a:rPr lang="cy-GB" sz="1200" dirty="0" smtClean="0">
                <a:latin typeface="Lucida Console" pitchFamily="49" charset="0"/>
              </a:rPr>
              <a:t>1}</a:t>
            </a:r>
            <a:endParaRPr lang="cy-GB" sz="400" dirty="0" smtClean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 smtClean="0">
                <a:latin typeface="Lucida Console" pitchFamily="49" charset="0"/>
              </a:rPr>
              <a:t>{2}</a:t>
            </a:r>
            <a:endParaRPr lang="cy-GB" sz="400" dirty="0" smtClean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 smtClean="0">
                <a:latin typeface="Lucida Console" pitchFamily="49" charset="0"/>
              </a:rPr>
              <a:t>{3}</a:t>
            </a:r>
            <a:endParaRPr lang="cy-GB" sz="400" dirty="0" smtClean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 smtClean="0">
                <a:latin typeface="Lucida Console" pitchFamily="49" charset="0"/>
              </a:rPr>
              <a:t>{4}</a:t>
            </a:r>
            <a:endParaRPr lang="en-US" sz="1200" dirty="0">
              <a:latin typeface="Lucida Console" pitchFamily="49" charset="0"/>
            </a:endParaRPr>
          </a:p>
        </p:txBody>
      </p:sp>
      <p:sp>
        <p:nvSpPr>
          <p:cNvPr id="37" name="Text Box 153"/>
          <p:cNvSpPr txBox="1">
            <a:spLocks noChangeArrowheads="1"/>
          </p:cNvSpPr>
          <p:nvPr/>
        </p:nvSpPr>
        <p:spPr bwMode="auto">
          <a:xfrm>
            <a:off x="8631718" y="456266"/>
            <a:ext cx="417272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5000"/>
              </a:lnSpc>
            </a:pPr>
            <a:endParaRPr lang="cy-GB" sz="4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 smtClean="0">
                <a:latin typeface="Lucida Console" pitchFamily="49" charset="0"/>
              </a:rPr>
              <a:t>30</a:t>
            </a:r>
            <a:endParaRPr lang="cy-GB" sz="400" dirty="0"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 smtClean="0">
                <a:latin typeface="Lucida Console" pitchFamily="49" charset="0"/>
              </a:rPr>
              <a:t>40</a:t>
            </a:r>
            <a:endParaRPr lang="cy-GB" sz="400" dirty="0">
              <a:solidFill>
                <a:srgbClr val="000000"/>
              </a:solidFill>
              <a:latin typeface="Lucida Console" pitchFamily="49" charset="0"/>
            </a:endParaRPr>
          </a:p>
          <a:p>
            <a:pPr algn="ctr">
              <a:lnSpc>
                <a:spcPct val="125000"/>
              </a:lnSpc>
            </a:pPr>
            <a:r>
              <a:rPr lang="cy-GB" sz="1200" dirty="0" smtClean="0">
                <a:latin typeface="Lucida Console" pitchFamily="49" charset="0"/>
              </a:rPr>
              <a:t>25</a:t>
            </a:r>
          </a:p>
          <a:p>
            <a:pPr algn="ctr">
              <a:lnSpc>
                <a:spcPct val="125000"/>
              </a:lnSpc>
            </a:pPr>
            <a:r>
              <a:rPr lang="cy-GB" sz="1200" dirty="0" smtClean="0">
                <a:latin typeface="Lucida Console" pitchFamily="49" charset="0"/>
              </a:rPr>
              <a:t>45</a:t>
            </a:r>
            <a:endParaRPr lang="en-US" sz="1200" dirty="0">
              <a:latin typeface="Lucida Console" pitchFamily="49" charset="0"/>
            </a:endParaRPr>
          </a:p>
        </p:txBody>
      </p:sp>
      <p:sp>
        <p:nvSpPr>
          <p:cNvPr id="28" name="Left Brace 1"/>
          <p:cNvSpPr>
            <a:spLocks/>
          </p:cNvSpPr>
          <p:nvPr/>
        </p:nvSpPr>
        <p:spPr bwMode="auto">
          <a:xfrm>
            <a:off x="1816746" y="499389"/>
            <a:ext cx="172728" cy="913936"/>
          </a:xfrm>
          <a:prstGeom prst="leftBrace">
            <a:avLst>
              <a:gd name="adj1" fmla="val 81541"/>
              <a:gd name="adj2" fmla="val 61403"/>
            </a:avLst>
          </a:prstGeom>
          <a:noFill/>
          <a:ln w="38100" algn="ctr">
            <a:solidFill>
              <a:srgbClr val="0065F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GB" sz="1500" smtClean="0">
              <a:solidFill>
                <a:srgbClr val="000000"/>
              </a:solidFill>
              <a:latin typeface="Lucida Console" pitchFamily="49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189677" y="739219"/>
            <a:ext cx="808037" cy="24622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0065FA"/>
                </a:solidFill>
                <a:latin typeface="Calibri" pitchFamily="34" charset="0"/>
                <a:cs typeface="Calibri" pitchFamily="34" charset="0"/>
              </a:rPr>
              <a:t>step 1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256362" y="1547033"/>
            <a:ext cx="748825" cy="1778135"/>
            <a:chOff x="1256362" y="1547033"/>
            <a:chExt cx="748825" cy="1778135"/>
          </a:xfrm>
        </p:grpSpPr>
        <p:sp>
          <p:nvSpPr>
            <p:cNvPr id="29" name="Left Brace 14"/>
            <p:cNvSpPr>
              <a:spLocks/>
            </p:cNvSpPr>
            <p:nvPr/>
          </p:nvSpPr>
          <p:spPr bwMode="auto">
            <a:xfrm>
              <a:off x="1826062" y="1547033"/>
              <a:ext cx="179125" cy="1778135"/>
            </a:xfrm>
            <a:prstGeom prst="leftBrace">
              <a:avLst>
                <a:gd name="adj1" fmla="val 93770"/>
                <a:gd name="adj2" fmla="val 31518"/>
              </a:avLst>
            </a:prstGeom>
            <a:noFill/>
            <a:ln w="38100" algn="ctr">
              <a:solidFill>
                <a:srgbClr val="0065F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GB" sz="1500" smtClean="0">
                <a:solidFill>
                  <a:srgbClr val="000000"/>
                </a:solidFill>
                <a:latin typeface="Lucida Console" pitchFamily="49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56362" y="1796016"/>
              <a:ext cx="704982" cy="246221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600" b="1" dirty="0">
                  <a:solidFill>
                    <a:srgbClr val="0065FA"/>
                  </a:solidFill>
                  <a:latin typeface="Calibri" pitchFamily="34" charset="0"/>
                  <a:cs typeface="Calibri" pitchFamily="34" charset="0"/>
                </a:rPr>
                <a:t>step 2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209354" y="3441119"/>
            <a:ext cx="808037" cy="2198315"/>
            <a:chOff x="1209354" y="3441119"/>
            <a:chExt cx="808037" cy="2198315"/>
          </a:xfrm>
        </p:grpSpPr>
        <p:sp>
          <p:nvSpPr>
            <p:cNvPr id="30" name="Left Brace 15"/>
            <p:cNvSpPr>
              <a:spLocks/>
            </p:cNvSpPr>
            <p:nvPr/>
          </p:nvSpPr>
          <p:spPr bwMode="auto">
            <a:xfrm>
              <a:off x="1826063" y="3441119"/>
              <a:ext cx="174006" cy="2198315"/>
            </a:xfrm>
            <a:prstGeom prst="leftBrace">
              <a:avLst>
                <a:gd name="adj1" fmla="val 83465"/>
                <a:gd name="adj2" fmla="val 32872"/>
              </a:avLst>
            </a:prstGeom>
            <a:noFill/>
            <a:ln w="38100" algn="ctr">
              <a:solidFill>
                <a:srgbClr val="0065F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GB" sz="1500" smtClean="0">
                <a:solidFill>
                  <a:srgbClr val="000000"/>
                </a:solidFill>
                <a:latin typeface="Lucida Console" pitchFamily="49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209354" y="3859358"/>
              <a:ext cx="808037" cy="24622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600" b="1" dirty="0">
                  <a:solidFill>
                    <a:srgbClr val="0065FA"/>
                  </a:solidFill>
                  <a:latin typeface="Calibri" pitchFamily="34" charset="0"/>
                  <a:cs typeface="Calibri" pitchFamily="34" charset="0"/>
                </a:rPr>
                <a:t>step 3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204169" y="5734435"/>
            <a:ext cx="806450" cy="986997"/>
            <a:chOff x="1204169" y="5734435"/>
            <a:chExt cx="806450" cy="986997"/>
          </a:xfrm>
        </p:grpSpPr>
        <p:sp>
          <p:nvSpPr>
            <p:cNvPr id="38" name="Left Brace 16"/>
            <p:cNvSpPr>
              <a:spLocks/>
            </p:cNvSpPr>
            <p:nvPr/>
          </p:nvSpPr>
          <p:spPr bwMode="auto">
            <a:xfrm>
              <a:off x="1826062" y="5734435"/>
              <a:ext cx="174007" cy="986997"/>
            </a:xfrm>
            <a:prstGeom prst="leftBrace">
              <a:avLst>
                <a:gd name="adj1" fmla="val 86071"/>
                <a:gd name="adj2" fmla="val 59653"/>
              </a:avLst>
            </a:prstGeom>
            <a:noFill/>
            <a:ln w="38100" algn="ctr">
              <a:solidFill>
                <a:srgbClr val="0065F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endParaRPr lang="en-GB" sz="1500" smtClean="0">
                <a:solidFill>
                  <a:srgbClr val="000000"/>
                </a:solidFill>
                <a:latin typeface="Lucida Console" pitchFamily="49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204169" y="6354648"/>
              <a:ext cx="806450" cy="24622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600" b="1" dirty="0">
                  <a:solidFill>
                    <a:srgbClr val="0065FA"/>
                  </a:solidFill>
                  <a:latin typeface="Calibri" pitchFamily="34" charset="0"/>
                  <a:cs typeface="Calibri" pitchFamily="34" charset="0"/>
                </a:rPr>
                <a:t>step 4</a:t>
              </a:r>
            </a:p>
          </p:txBody>
        </p:sp>
      </p:grpSp>
      <p:sp>
        <p:nvSpPr>
          <p:cNvPr id="43" name="Text Box 136"/>
          <p:cNvSpPr txBox="1">
            <a:spLocks noChangeArrowheads="1"/>
          </p:cNvSpPr>
          <p:nvPr/>
        </p:nvSpPr>
        <p:spPr bwMode="auto">
          <a:xfrm>
            <a:off x="135101" y="1344203"/>
            <a:ext cx="1540542" cy="4881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500">
                <a:solidFill>
                  <a:schemeClr val="tx1"/>
                </a:solidFill>
                <a:latin typeface="Lucida Console" pitchFamily="49" charset="0"/>
                <a:cs typeface="Arial" charset="0"/>
              </a:defRPr>
            </a:lvl1pPr>
            <a:lvl2pPr marL="742950" indent="-285750" eaLnBrk="0" hangingPunct="0">
              <a:defRPr sz="1500">
                <a:solidFill>
                  <a:schemeClr val="tx1"/>
                </a:solidFill>
                <a:latin typeface="Lucida Console" pitchFamily="49" charset="0"/>
                <a:cs typeface="Arial" charset="0"/>
              </a:defRPr>
            </a:lvl2pPr>
            <a:lvl3pPr marL="1143000" indent="-228600" eaLnBrk="0" hangingPunct="0">
              <a:defRPr sz="1500">
                <a:solidFill>
                  <a:schemeClr val="tx1"/>
                </a:solidFill>
                <a:latin typeface="Lucida Console" pitchFamily="49" charset="0"/>
                <a:cs typeface="Arial" charset="0"/>
              </a:defRPr>
            </a:lvl3pPr>
            <a:lvl4pPr marL="1600200" indent="-228600" eaLnBrk="0" hangingPunct="0">
              <a:defRPr sz="1500">
                <a:solidFill>
                  <a:schemeClr val="tx1"/>
                </a:solidFill>
                <a:latin typeface="Lucida Console" pitchFamily="49" charset="0"/>
                <a:cs typeface="Arial" charset="0"/>
              </a:defRPr>
            </a:lvl4pPr>
            <a:lvl5pPr marL="2057400" indent="-228600" eaLnBrk="0" hangingPunct="0">
              <a:defRPr sz="1500">
                <a:solidFill>
                  <a:schemeClr val="tx1"/>
                </a:solidFill>
                <a:latin typeface="Lucida Console" pitchFamily="49" charset="0"/>
                <a:cs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Lucida Console" pitchFamily="49" charset="0"/>
                <a:cs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Lucida Console" pitchFamily="49" charset="0"/>
                <a:cs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Lucida Console" pitchFamily="49" charset="0"/>
                <a:cs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Lucida Console" pitchFamily="49" charset="0"/>
                <a:cs typeface="Arial" charset="0"/>
              </a:defRPr>
            </a:lvl9pPr>
          </a:lstStyle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7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v({1}) = 30</a:t>
            </a: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7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v({2}) = 40</a:t>
            </a: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7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v({3}) = 25</a:t>
            </a: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7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v({4}) = 45</a:t>
            </a: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7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v({1,2}) = 50</a:t>
            </a: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7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v({1,3}) = 60</a:t>
            </a: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7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v({1,4}) = 80</a:t>
            </a: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7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v({2,3}) = 55</a:t>
            </a: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7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v({2,4}) = 70</a:t>
            </a: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7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v({3,4}) = 80</a:t>
            </a: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7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v({1,2,3}) = 90</a:t>
            </a: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7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v({1,2,4}) = 120</a:t>
            </a: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7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v({1,3,4}) = 100</a:t>
            </a: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7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v({2,3,4}) =  115</a:t>
            </a:r>
          </a:p>
          <a:p>
            <a:pPr eaLnBrk="1" fontAlgn="base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cy-GB" sz="17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v({1,2,3,4}) = 140</a:t>
            </a:r>
            <a:endParaRPr lang="en-US" sz="17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-28888" y="994886"/>
            <a:ext cx="1131050" cy="33855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200" u="sng" dirty="0">
                <a:latin typeface="Calibri" pitchFamily="34" charset="0"/>
                <a:cs typeface="Calibri" pitchFamily="34" charset="0"/>
              </a:rPr>
              <a:t>i</a:t>
            </a:r>
            <a:r>
              <a:rPr lang="en-GB" sz="2200" u="sng" dirty="0" smtClean="0">
                <a:latin typeface="Calibri" pitchFamily="34" charset="0"/>
                <a:cs typeface="Calibri" pitchFamily="34" charset="0"/>
              </a:rPr>
              <a:t>nput:</a:t>
            </a:r>
            <a:endParaRPr lang="en-GB" sz="2200" u="sng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419050" y="1523283"/>
            <a:ext cx="1162050" cy="4945887"/>
            <a:chOff x="7419050" y="1523283"/>
            <a:chExt cx="1162050" cy="4945887"/>
          </a:xfrm>
        </p:grpSpPr>
        <p:sp>
          <p:nvSpPr>
            <p:cNvPr id="46" name="Rectangle 134"/>
            <p:cNvSpPr>
              <a:spLocks noChangeArrowheads="1"/>
            </p:cNvSpPr>
            <p:nvPr/>
          </p:nvSpPr>
          <p:spPr bwMode="auto">
            <a:xfrm>
              <a:off x="7419050" y="5869858"/>
              <a:ext cx="533400" cy="257175"/>
            </a:xfrm>
            <a:prstGeom prst="rect">
              <a:avLst/>
            </a:prstGeom>
            <a:noFill/>
            <a:ln w="38100">
              <a:solidFill>
                <a:srgbClr val="0099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3" name="Rectangle 135"/>
            <p:cNvSpPr>
              <a:spLocks noChangeArrowheads="1"/>
            </p:cNvSpPr>
            <p:nvPr/>
          </p:nvSpPr>
          <p:spPr bwMode="auto">
            <a:xfrm>
              <a:off x="7639713" y="1523283"/>
              <a:ext cx="731837" cy="260350"/>
            </a:xfrm>
            <a:prstGeom prst="rect">
              <a:avLst/>
            </a:prstGeom>
            <a:noFill/>
            <a:ln w="38100">
              <a:solidFill>
                <a:srgbClr val="0099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4" name="Rectangle 136"/>
            <p:cNvSpPr>
              <a:spLocks noChangeArrowheads="1"/>
            </p:cNvSpPr>
            <p:nvPr/>
          </p:nvSpPr>
          <p:spPr bwMode="auto">
            <a:xfrm>
              <a:off x="8047700" y="5869858"/>
              <a:ext cx="533400" cy="257175"/>
            </a:xfrm>
            <a:prstGeom prst="rect">
              <a:avLst/>
            </a:prstGeom>
            <a:noFill/>
            <a:ln w="38100">
              <a:solidFill>
                <a:srgbClr val="0099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5" name="Rectangle 137"/>
            <p:cNvSpPr>
              <a:spLocks noChangeArrowheads="1"/>
            </p:cNvSpPr>
            <p:nvPr/>
          </p:nvSpPr>
          <p:spPr bwMode="auto">
            <a:xfrm>
              <a:off x="7706388" y="3028233"/>
              <a:ext cx="569912" cy="288925"/>
            </a:xfrm>
            <a:prstGeom prst="rect">
              <a:avLst/>
            </a:prstGeom>
            <a:noFill/>
            <a:ln w="38100">
              <a:solidFill>
                <a:srgbClr val="0099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6" name="Freeform 51"/>
            <p:cNvSpPr>
              <a:spLocks/>
            </p:cNvSpPr>
            <p:nvPr/>
          </p:nvSpPr>
          <p:spPr bwMode="auto">
            <a:xfrm>
              <a:off x="8314400" y="3155233"/>
              <a:ext cx="236538" cy="2714625"/>
            </a:xfrm>
            <a:custGeom>
              <a:avLst/>
              <a:gdLst>
                <a:gd name="T0" fmla="*/ 0 w 179"/>
                <a:gd name="T1" fmla="*/ 0 h 1932"/>
                <a:gd name="T2" fmla="*/ 2147483647 w 179"/>
                <a:gd name="T3" fmla="*/ 2147483647 h 1932"/>
                <a:gd name="T4" fmla="*/ 2147483647 w 179"/>
                <a:gd name="T5" fmla="*/ 2147483647 h 1932"/>
                <a:gd name="T6" fmla="*/ 2147483647 w 179"/>
                <a:gd name="T7" fmla="*/ 2147483647 h 1932"/>
                <a:gd name="T8" fmla="*/ 2147483647 w 179"/>
                <a:gd name="T9" fmla="*/ 2147483647 h 19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9"/>
                <a:gd name="T16" fmla="*/ 0 h 1932"/>
                <a:gd name="T17" fmla="*/ 179 w 179"/>
                <a:gd name="T18" fmla="*/ 1932 h 19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9" h="1932">
                  <a:moveTo>
                    <a:pt x="0" y="0"/>
                  </a:moveTo>
                  <a:cubicBezTo>
                    <a:pt x="60" y="80"/>
                    <a:pt x="121" y="161"/>
                    <a:pt x="150" y="288"/>
                  </a:cubicBezTo>
                  <a:cubicBezTo>
                    <a:pt x="179" y="415"/>
                    <a:pt x="174" y="551"/>
                    <a:pt x="174" y="762"/>
                  </a:cubicBezTo>
                  <a:cubicBezTo>
                    <a:pt x="174" y="973"/>
                    <a:pt x="162" y="1359"/>
                    <a:pt x="150" y="1554"/>
                  </a:cubicBezTo>
                  <a:cubicBezTo>
                    <a:pt x="138" y="1749"/>
                    <a:pt x="120" y="1840"/>
                    <a:pt x="102" y="1932"/>
                  </a:cubicBezTo>
                </a:path>
              </a:pathLst>
            </a:custGeom>
            <a:noFill/>
            <a:ln w="28575">
              <a:solidFill>
                <a:srgbClr val="009900"/>
              </a:solidFill>
              <a:round/>
              <a:headEnd type="arrow" w="med" len="lg"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7" name="Freeform 52"/>
            <p:cNvSpPr>
              <a:spLocks/>
            </p:cNvSpPr>
            <p:nvPr/>
          </p:nvSpPr>
          <p:spPr bwMode="auto">
            <a:xfrm>
              <a:off x="7466675" y="1831258"/>
              <a:ext cx="247650" cy="4029075"/>
            </a:xfrm>
            <a:custGeom>
              <a:avLst/>
              <a:gdLst>
                <a:gd name="T0" fmla="*/ 2147483647 w 126"/>
                <a:gd name="T1" fmla="*/ 2147483647 h 2910"/>
                <a:gd name="T2" fmla="*/ 2147483647 w 126"/>
                <a:gd name="T3" fmla="*/ 2147483647 h 2910"/>
                <a:gd name="T4" fmla="*/ 2147483647 w 126"/>
                <a:gd name="T5" fmla="*/ 0 h 2910"/>
                <a:gd name="T6" fmla="*/ 0 60000 65536"/>
                <a:gd name="T7" fmla="*/ 0 60000 65536"/>
                <a:gd name="T8" fmla="*/ 0 60000 65536"/>
                <a:gd name="T9" fmla="*/ 0 w 126"/>
                <a:gd name="T10" fmla="*/ 0 h 2910"/>
                <a:gd name="T11" fmla="*/ 126 w 126"/>
                <a:gd name="T12" fmla="*/ 2910 h 29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6" h="2910">
                  <a:moveTo>
                    <a:pt x="18" y="2910"/>
                  </a:moveTo>
                  <a:cubicBezTo>
                    <a:pt x="9" y="2279"/>
                    <a:pt x="0" y="1649"/>
                    <a:pt x="18" y="1164"/>
                  </a:cubicBezTo>
                  <a:cubicBezTo>
                    <a:pt x="36" y="679"/>
                    <a:pt x="81" y="339"/>
                    <a:pt x="126" y="0"/>
                  </a:cubicBezTo>
                </a:path>
              </a:pathLst>
            </a:custGeom>
            <a:noFill/>
            <a:ln w="28575">
              <a:solidFill>
                <a:srgbClr val="009900"/>
              </a:solidFill>
              <a:round/>
              <a:headEnd/>
              <a:tailEnd type="arrow" w="med" len="lg"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588119" y="6191357"/>
              <a:ext cx="806450" cy="277813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b="1" dirty="0">
                  <a:solidFill>
                    <a:srgbClr val="009900"/>
                  </a:solidFill>
                  <a:latin typeface="Calibri" pitchFamily="34" charset="0"/>
                  <a:cs typeface="Calibri" pitchFamily="34" charset="0"/>
                </a:rPr>
                <a:t>step </a:t>
              </a:r>
              <a:r>
                <a:rPr lang="en-GB" b="1" dirty="0" smtClean="0">
                  <a:solidFill>
                    <a:srgbClr val="009900"/>
                  </a:solidFill>
                  <a:latin typeface="Calibri" pitchFamily="34" charset="0"/>
                  <a:cs typeface="Calibri" pitchFamily="34" charset="0"/>
                </a:rPr>
                <a:t>5</a:t>
              </a:r>
              <a:endParaRPr lang="en-GB" b="1" dirty="0">
                <a:solidFill>
                  <a:srgbClr val="009900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59" name="Rectangle 3"/>
          <p:cNvSpPr>
            <a:spLocks noChangeArrowheads="1"/>
          </p:cNvSpPr>
          <p:nvPr/>
        </p:nvSpPr>
        <p:spPr bwMode="auto">
          <a:xfrm>
            <a:off x="103234" y="51688"/>
            <a:ext cx="1737895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500" b="1" u="sng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Example:</a:t>
            </a:r>
            <a:endParaRPr lang="en-GB" sz="2500" b="1" u="sng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26830" y="90160"/>
            <a:ext cx="130232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6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endParaRPr lang="en-GB" sz="2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773707" y="142125"/>
            <a:ext cx="13023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000" i="1" dirty="0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877851" y="160413"/>
            <a:ext cx="13023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000" i="1" dirty="0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34623099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1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1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1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21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1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3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3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21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3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3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21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3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3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500"/>
                                        <p:tgtEl>
                                          <p:spTgt spid="3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21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3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4" dur="500"/>
                                        <p:tgtEl>
                                          <p:spTgt spid="3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00"/>
                            </p:stCondLst>
                            <p:childTnLst>
                              <p:par>
                                <p:cTn id="13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8" dur="500"/>
                                        <p:tgtEl>
                                          <p:spTgt spid="3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1" dur="500"/>
                                        <p:tgtEl>
                                          <p:spTgt spid="21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4" dur="500"/>
                                        <p:tgtEl>
                                          <p:spTgt spid="3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7" dur="500"/>
                                        <p:tgtEl>
                                          <p:spTgt spid="36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3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0" dur="500"/>
                                        <p:tgtEl>
                                          <p:spTgt spid="21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3" dur="500"/>
                                        <p:tgtEl>
                                          <p:spTgt spid="34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6" dur="500"/>
                                        <p:tgtEl>
                                          <p:spTgt spid="36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50" grpId="0" animBg="1"/>
      <p:bldP spid="21552" grpId="0" animBg="1"/>
      <p:bldP spid="21553" grpId="0" animBg="1"/>
      <p:bldP spid="21554" grpId="0" animBg="1"/>
      <p:bldP spid="21555" grpId="0" animBg="1"/>
      <p:bldP spid="21556" grpId="0" animBg="1"/>
      <p:bldP spid="21557" grpId="0" animBg="1"/>
      <p:bldP spid="21558" grpId="0" animBg="1"/>
      <p:bldP spid="21559" grpId="0" animBg="1"/>
      <p:bldP spid="21560" grpId="0" animBg="1"/>
      <p:bldP spid="21561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570016" y="87313"/>
            <a:ext cx="7968342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7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The Dynamic Programming (DP) Algorithm</a:t>
            </a:r>
            <a:endParaRPr lang="en-GB" sz="27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754" y="858655"/>
            <a:ext cx="828391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007D"/>
                </a:solidFill>
                <a:latin typeface="Calibri" pitchFamily="34" charset="0"/>
                <a:cs typeface="Calibri" pitchFamily="34" charset="0"/>
              </a:rPr>
              <a:t>Note: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  <a:latin typeface="Calibri" pitchFamily="34" charset="0"/>
                <a:cs typeface="Calibri" pitchFamily="34" charset="0"/>
              </a:rPr>
              <a:t>While DP is guaranteed to find an optimal coalition structure, many of its operations were shown to be redundant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000" dirty="0">
              <a:solidFill>
                <a:srgbClr val="00007D"/>
              </a:solidFill>
              <a:latin typeface="Calibri" pitchFamily="34" charset="0"/>
              <a:cs typeface="Calibri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  <a:latin typeface="Calibri" pitchFamily="34" charset="0"/>
                <a:cs typeface="Calibri" pitchFamily="34" charset="0"/>
              </a:rPr>
              <a:t>An improved dynamic programming algorithm (called IDP) was developed that avoids all redundant operations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000" dirty="0">
              <a:solidFill>
                <a:srgbClr val="00007D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GB" sz="2000" b="1" dirty="0" smtClean="0">
                <a:solidFill>
                  <a:srgbClr val="00007D"/>
                </a:solidFill>
                <a:latin typeface="Calibri" pitchFamily="34" charset="0"/>
                <a:cs typeface="Calibri" pitchFamily="34" charset="0"/>
              </a:rPr>
              <a:t>Advantage: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  <a:latin typeface="Calibri" pitchFamily="34" charset="0"/>
                <a:cs typeface="Calibri" pitchFamily="34" charset="0"/>
              </a:rPr>
              <a:t>IDP is the fastest algorithm that finds an optimal coalition structure in O(3</a:t>
            </a:r>
            <a:r>
              <a:rPr lang="en-GB" sz="2000" baseline="30000" dirty="0" smtClean="0">
                <a:solidFill>
                  <a:srgbClr val="00007D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lang="en-GB" sz="2000" dirty="0" smtClean="0">
                <a:solidFill>
                  <a:srgbClr val="00007D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000" dirty="0">
              <a:solidFill>
                <a:srgbClr val="00007D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GB" sz="2000" b="1" dirty="0" smtClean="0">
                <a:solidFill>
                  <a:srgbClr val="00007D"/>
                </a:solidFill>
                <a:latin typeface="Calibri" pitchFamily="34" charset="0"/>
                <a:cs typeface="Calibri" pitchFamily="34" charset="0"/>
              </a:rPr>
              <a:t>Disadvantage: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00007D"/>
                </a:solidFill>
                <a:latin typeface="Calibri" pitchFamily="34" charset="0"/>
                <a:cs typeface="Calibri" pitchFamily="34" charset="0"/>
              </a:rPr>
              <a:t>IDP provides no interim solutions before completion, meaning that it is not possible to trade computation time for solution quality.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000" dirty="0">
              <a:solidFill>
                <a:srgbClr val="00007D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GB" sz="2000" dirty="0" smtClean="0">
                <a:solidFill>
                  <a:srgbClr val="00007D"/>
                </a:solidFill>
                <a:latin typeface="Calibri" pitchFamily="34" charset="0"/>
                <a:cs typeface="Calibri" pitchFamily="34" charset="0"/>
              </a:rPr>
              <a:t>Based on this, we present in the following slides algorithms that allow such a trade off.</a:t>
            </a:r>
          </a:p>
          <a:p>
            <a:endParaRPr lang="en-GB" sz="2000" dirty="0" smtClean="0">
              <a:solidFill>
                <a:srgbClr val="00007D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 algn="r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algn="r"/>
              <a:t>98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5334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90550" y="2904071"/>
            <a:ext cx="77914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2200" b="1" dirty="0" smtClean="0">
                <a:solidFill>
                  <a:srgbClr val="00007D"/>
                </a:solidFill>
              </a:rPr>
              <a:t>“Anytime”</a:t>
            </a:r>
            <a:r>
              <a:rPr lang="en-GB" sz="2200" dirty="0" smtClean="0">
                <a:solidFill>
                  <a:srgbClr val="00007D"/>
                </a:solidFill>
              </a:rPr>
              <a:t> algorithms</a:t>
            </a:r>
            <a:endParaRPr lang="en-GB" sz="2200" dirty="0">
              <a:solidFill>
                <a:srgbClr val="00007D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43726" y="2184740"/>
            <a:ext cx="779067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3000" b="1" dirty="0" smtClean="0">
                <a:solidFill>
                  <a:srgbClr val="C00000"/>
                </a:solidFill>
                <a:latin typeface="Lucida Fax" pitchFamily="18" charset="0"/>
                <a:cs typeface="Times New Roman" pitchFamily="18" charset="0"/>
              </a:rPr>
              <a:t>Coalition Structure Generation</a:t>
            </a:r>
            <a:endParaRPr lang="en-GB" sz="3000" b="1" dirty="0">
              <a:solidFill>
                <a:srgbClr val="C00000"/>
              </a:solidFill>
              <a:latin typeface="Lucida Fax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68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>
          <a:solidFill>
            <a:srgbClr val="FF0000"/>
          </a:solidFill>
          <a:tailEnd type="none" w="med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8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21304</TotalTime>
  <Words>17673</Words>
  <Application>Microsoft Office PowerPoint</Application>
  <PresentationFormat>On-screen Show (4:3)</PresentationFormat>
  <Paragraphs>2826</Paragraphs>
  <Slides>175</Slides>
  <Notes>56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175</vt:i4>
      </vt:variant>
    </vt:vector>
  </HeadingPairs>
  <TitlesOfParts>
    <vt:vector size="176" baseType="lpstr">
      <vt:lpstr>Office Theme</vt:lpstr>
      <vt:lpstr>Chapter 8:  Computational Coalition Formation    </vt:lpstr>
      <vt:lpstr>Lecture Overview</vt:lpstr>
      <vt:lpstr>Part 1 (Coalitional Game Theory): Overview</vt:lpstr>
      <vt:lpstr>A Point of Reference:  Non-Cooperative Games</vt:lpstr>
      <vt:lpstr>Example: Prisoner’s Dilemma</vt:lpstr>
      <vt:lpstr>Prisoner’s Dilemma:  Matrix Representation</vt:lpstr>
      <vt:lpstr>Prisoners’ Dilemma:  the Rational Outcome </vt:lpstr>
      <vt:lpstr>Assumptions in Non-Cooperative Games</vt:lpstr>
      <vt:lpstr>Cooperative Games</vt:lpstr>
      <vt:lpstr>Non-Transferable Utility Games: Writing Papers</vt:lpstr>
      <vt:lpstr>Transferable Utility Games: Happy Farmers</vt:lpstr>
      <vt:lpstr>Transferable Utility Games: Buying Ice-cream</vt:lpstr>
      <vt:lpstr>Characteristic Function Games vs. Partition Function Games</vt:lpstr>
      <vt:lpstr>Classes of Cooperative Games: The Big Picture</vt:lpstr>
      <vt:lpstr>How Is a Cooperative Game Played? </vt:lpstr>
      <vt:lpstr>Part 1: Overview</vt:lpstr>
      <vt:lpstr>Transferable Utility Games Formalized</vt:lpstr>
      <vt:lpstr>Ice-Cream Game: Characteristic Function</vt:lpstr>
      <vt:lpstr>Transferable Utility Games: Outcome</vt:lpstr>
      <vt:lpstr>Transferable Utility Games: Outcome</vt:lpstr>
      <vt:lpstr>Superadditive Games</vt:lpstr>
      <vt:lpstr>Superadditive Games</vt:lpstr>
      <vt:lpstr>Part 1: Overview</vt:lpstr>
      <vt:lpstr>What Is a Good Outcome?</vt:lpstr>
      <vt:lpstr>Transferable Utility Games: Stability</vt:lpstr>
      <vt:lpstr>Ice-Cream Game: Core</vt:lpstr>
      <vt:lpstr>Games with Empty Core</vt:lpstr>
      <vt:lpstr>Core and Superadditivity</vt:lpstr>
      <vt:lpstr>e-Core</vt:lpstr>
      <vt:lpstr>Least Core</vt:lpstr>
      <vt:lpstr>Further Solution Concepts </vt:lpstr>
      <vt:lpstr>Nucleolus</vt:lpstr>
      <vt:lpstr>Nucleolus: Formal Definition and Properties</vt:lpstr>
      <vt:lpstr>Objections and Counterobjections</vt:lpstr>
      <vt:lpstr>Bargaining Set</vt:lpstr>
      <vt:lpstr>Kernel (1/2)</vt:lpstr>
      <vt:lpstr>Kernel (2/2)</vt:lpstr>
      <vt:lpstr>Stability vs. Fairness</vt:lpstr>
      <vt:lpstr>Marginal Contribution</vt:lpstr>
      <vt:lpstr>Average Marginal Contribution</vt:lpstr>
      <vt:lpstr>Shapley Value</vt:lpstr>
      <vt:lpstr>Shapley Value:  Probabilistic Interpretation</vt:lpstr>
      <vt:lpstr>Shapley Value: Properties (1)-(2)</vt:lpstr>
      <vt:lpstr>Shapley Value: Properties (3)-(4)</vt:lpstr>
      <vt:lpstr>Axiomatic Characterization</vt:lpstr>
      <vt:lpstr>Banzhaf Index</vt:lpstr>
      <vt:lpstr>Shapley and Banzhaf: Examples</vt:lpstr>
      <vt:lpstr>Part 1: Overview</vt:lpstr>
      <vt:lpstr>Computational Issues  in Coalitional Games</vt:lpstr>
      <vt:lpstr>How to Deal with  Representation Issues?</vt:lpstr>
      <vt:lpstr>Part 1: Overview</vt:lpstr>
      <vt:lpstr>Simple Games </vt:lpstr>
      <vt:lpstr>Simple Games: Characterization of the Core</vt:lpstr>
      <vt:lpstr>Simple Games:  Checking Non-Emptiness of the Core</vt:lpstr>
      <vt:lpstr> Convex Games </vt:lpstr>
      <vt:lpstr>Convex Games:  Non-Emptiness of The Core</vt:lpstr>
      <vt:lpstr>Convex Games Have Non-Empty Core</vt:lpstr>
      <vt:lpstr>Convex Games: Remarks</vt:lpstr>
      <vt:lpstr>Checking Non-emptiness of the Core: Superadditive Games</vt:lpstr>
      <vt:lpstr>Superadditive Games: Computing the Least Core</vt:lpstr>
      <vt:lpstr>Core and Related Concepts: Non-Superadditive Games</vt:lpstr>
      <vt:lpstr>Part 1: Overview</vt:lpstr>
      <vt:lpstr>Weighted Voting Games</vt:lpstr>
      <vt:lpstr>Weighted Voting Games: UK</vt:lpstr>
      <vt:lpstr>Weighted Voting Games: UK</vt:lpstr>
      <vt:lpstr>Weighted Voting Games as  Resource Allocation Games</vt:lpstr>
      <vt:lpstr>Shapley Value in  Weighted Voting Games</vt:lpstr>
      <vt:lpstr>Weighted Voting Games: Computational Aspects</vt:lpstr>
      <vt:lpstr>Weighted Voting Games:  Small Weights</vt:lpstr>
      <vt:lpstr>WVG and Simple Games</vt:lpstr>
      <vt:lpstr>A Generalization:  Vector Weighted Voting Games</vt:lpstr>
      <vt:lpstr>Vector Weighted Voting Games</vt:lpstr>
      <vt:lpstr>VWVG in the Wild: EU Voting</vt:lpstr>
      <vt:lpstr>EU Voting Game</vt:lpstr>
      <vt:lpstr>VWVGs and Simple Games</vt:lpstr>
      <vt:lpstr>Dimensionality</vt:lpstr>
      <vt:lpstr>Part 1: Overview</vt:lpstr>
      <vt:lpstr>Induced Subgraph Games</vt:lpstr>
      <vt:lpstr>Induced Subgraph Games: Complexity [Deng, Papadimitriou’94]</vt:lpstr>
      <vt:lpstr>Network Flow Games</vt:lpstr>
      <vt:lpstr>Assignment Games  [Shapley &amp; Shubik’72]</vt:lpstr>
      <vt:lpstr>Part 1: Overview</vt:lpstr>
      <vt:lpstr>Coalitional Skill Games [Bachrach &amp; Rosenschein’08]</vt:lpstr>
      <vt:lpstr>Coalitional Skill Games:  Expressiveness and Complexity</vt:lpstr>
      <vt:lpstr>Synergy Coalition Games [Conitzer &amp; Sandholm’06]</vt:lpstr>
      <vt:lpstr>Marginal Contribution Nets [Ieong &amp; Shoham’05]</vt:lpstr>
      <vt:lpstr>Marginal Contribution Nets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MAS371: Mathematical Foundations of Game Theory  Lecture 1</dc:title>
  <dc:creator>Talal Rahwan</dc:creator>
  <cp:lastModifiedBy>Talal Rahwan</cp:lastModifiedBy>
  <cp:revision>86</cp:revision>
  <dcterms:created xsi:type="dcterms:W3CDTF">2011-01-22T04:27:03Z</dcterms:created>
  <dcterms:modified xsi:type="dcterms:W3CDTF">2012-07-13T15:35:52Z</dcterms:modified>
</cp:coreProperties>
</file>