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vml" ContentType="application/vnd.openxmlformats-officedocument.vmlDrawing"/>
  <Default Extension="jpeg" ContentType="image/jpe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96" y="-7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tableStyles" Target="tableStyles.xml"/><Relationship Id="rId35" Type="http://schemas.openxmlformats.org/officeDocument/2006/relationships/slide" Target="slides/slide34.xml"/><Relationship Id="rId51" Type="http://schemas.openxmlformats.org/officeDocument/2006/relationships/notesMaster" Target="notesMasters/notesMaster1.xml"/><Relationship Id="rId5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theme" Target="theme/theme1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handoutMaster" Target="handoutMasters/handoutMaster1.xml"/><Relationship Id="rId54" Type="http://schemas.openxmlformats.org/officeDocument/2006/relationships/presProps" Target="presProps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printerSettings" Target="printerSettings/printerSettings1.bin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928AF-A9F2-444B-AE17-CF5C54080C33}" type="datetimeFigureOut">
              <a:rPr lang="en-US" smtClean="0"/>
              <a:t>06/05/2012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D6CF0-9DA5-0445-B02F-58EA7B47E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89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199BC-418F-6649-B249-8C844DDE2EED}" type="datetimeFigureOut">
              <a:rPr lang="en-US" smtClean="0"/>
              <a:t>06/05/2012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31A2F-E79A-3F41-BD60-46DA3D37F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17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255BA-1978-194D-8C4C-75FDBBDAF4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48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255BA-1978-194D-8C4C-75FDBBDAF4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4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7A54-6717-7744-9359-3C6418BED9C5}" type="datetime1">
              <a:rPr lang="en-GB" smtClean="0"/>
              <a:t>06/05/2012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5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487F6-DE30-FC4E-8327-4248E0F4E5E9}" type="datetime1">
              <a:rPr lang="en-GB" smtClean="0"/>
              <a:t>06/05/2012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2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C965-3250-C446-BF40-2350803A03C0}" type="datetime1">
              <a:rPr lang="en-GB" smtClean="0"/>
              <a:t>06/05/2012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97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85341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F0CE-52EB-E443-9E92-FDA7B297CC69}" type="datetime1">
              <a:rPr lang="en-GB" smtClean="0"/>
              <a:t>06/05/2012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5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C936-FAFE-3545-B2A9-74AFC1A7395E}" type="datetime1">
              <a:rPr lang="en-GB" smtClean="0"/>
              <a:t>06/05/2012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9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00E1-AE9E-5E48-9341-D9B19FEC314D}" type="datetime1">
              <a:rPr lang="en-GB" smtClean="0"/>
              <a:t>06/05/2012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8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C4EB-8FF1-CF40-BD0F-5D72A90F3DBD}" type="datetime1">
              <a:rPr lang="en-GB" smtClean="0"/>
              <a:t>06/05/2012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E0BEB-783C-6E45-AA1C-5040324E664E}" type="datetime1">
              <a:rPr lang="en-GB" smtClean="0"/>
              <a:t>06/05/2012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3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1A78E-C28F-F243-94FB-F5D9327B4656}" type="datetime1">
              <a:rPr lang="en-GB" smtClean="0"/>
              <a:t>06/05/2012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1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E15F-D897-3041-85E6-F1D636E8D475}" type="datetime1">
              <a:rPr lang="en-GB" smtClean="0"/>
              <a:t>06/05/2012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6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BDFE-3CFB-AE4D-83B8-20D3AE7A0C3F}" type="datetime1">
              <a:rPr lang="en-GB" smtClean="0"/>
              <a:t>06/05/2012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7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B187D-00A7-9D48-9F34-765B0802B423}" type="datetime1">
              <a:rPr lang="en-GB" smtClean="0"/>
              <a:t>06/05/2012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CA885-878B-824D-8A5D-A3D62294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5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4.bin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5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6.bin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7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Microsoft_Equation8.bin"/><Relationship Id="rId5" Type="http://schemas.openxmlformats.org/officeDocument/2006/relationships/image" Target="../media/image10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2.wmf"/><Relationship Id="rId5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570135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Negotiation and Bargaining</a:t>
            </a:r>
            <a:endParaRPr dirty="0"/>
          </a:p>
        </p:txBody>
      </p:sp>
      <p:sp>
        <p:nvSpPr>
          <p:cNvPr id="75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200" dirty="0">
                <a:latin typeface="Calibri"/>
              </a:rPr>
              <a:t>S.S. Fatima </a:t>
            </a:r>
            <a:r>
              <a:rPr lang="en-US" sz="3200" dirty="0" smtClean="0">
                <a:latin typeface="Calibri"/>
              </a:rPr>
              <a:t>       and       </a:t>
            </a:r>
            <a:r>
              <a:rPr lang="en-US" sz="3200" dirty="0">
                <a:latin typeface="Calibri"/>
              </a:rPr>
              <a:t>I. </a:t>
            </a:r>
            <a:r>
              <a:rPr lang="en-US" sz="3200" dirty="0" err="1" smtClean="0">
                <a:latin typeface="Calibri"/>
              </a:rPr>
              <a:t>Rahwan</a:t>
            </a:r>
            <a:endParaRPr lang="en-US" sz="3200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360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90938" y="2204757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Game theoretic approaches for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single-issue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negotiation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4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Axiomatic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approach</a:t>
            </a:r>
            <a:endParaRPr dirty="0"/>
          </a:p>
        </p:txBody>
      </p:sp>
      <p:sp>
        <p:nvSpPr>
          <p:cNvPr id="91" name="TextShape 2"/>
          <p:cNvSpPr txBox="1"/>
          <p:nvPr/>
        </p:nvSpPr>
        <p:spPr>
          <a:xfrm>
            <a:off x="99612" y="1417320"/>
            <a:ext cx="8890302" cy="4974514"/>
          </a:xfrm>
          <a:prstGeom prst="rect">
            <a:avLst/>
          </a:prstGeo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The idea is to describe the players and utility functions, decide on some characteristics an equilibrium should have (ex.,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fairness</a:t>
            </a:r>
            <a:r>
              <a:rPr lang="en-US" sz="2800" dirty="0" smtClean="0">
                <a:latin typeface="Calibri"/>
                <a:cs typeface="Calibri"/>
              </a:rPr>
              <a:t>/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efficiency</a:t>
            </a:r>
            <a:r>
              <a:rPr lang="en-US" sz="2800" dirty="0" smtClean="0">
                <a:latin typeface="Calibri"/>
                <a:cs typeface="Calibri"/>
              </a:rPr>
              <a:t>), mathematize the characteristics and show what outcome will result.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T</a:t>
            </a:r>
            <a:r>
              <a:rPr lang="en-US" sz="2800" dirty="0" smtClean="0">
                <a:latin typeface="Calibri"/>
                <a:cs typeface="Calibri"/>
              </a:rPr>
              <a:t>here </a:t>
            </a:r>
            <a:r>
              <a:rPr lang="en-US" sz="2800" dirty="0">
                <a:latin typeface="Calibri"/>
                <a:cs typeface="Calibri"/>
              </a:rPr>
              <a:t>is a set of possible or feasible outcomes some of </a:t>
            </a:r>
            <a:r>
              <a:rPr lang="en-US" sz="2800" dirty="0" smtClean="0">
                <a:latin typeface="Calibri"/>
                <a:cs typeface="Calibri"/>
              </a:rPr>
              <a:t>which are acceptable/ </a:t>
            </a:r>
            <a:r>
              <a:rPr lang="en-US" sz="2800" dirty="0">
                <a:latin typeface="Calibri"/>
                <a:cs typeface="Calibri"/>
              </a:rPr>
              <a:t>reasonable outcomes. The problem then is to find a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bargaining function </a:t>
            </a:r>
            <a:r>
              <a:rPr lang="en-US" sz="2800" dirty="0">
                <a:latin typeface="Calibri"/>
                <a:cs typeface="Calibri"/>
              </a:rPr>
              <a:t>that maps the set of </a:t>
            </a:r>
            <a:r>
              <a:rPr lang="en-US" sz="2800" dirty="0">
                <a:solidFill>
                  <a:srgbClr val="0000FF"/>
                </a:solidFill>
                <a:latin typeface="Calibri"/>
                <a:cs typeface="Calibri"/>
              </a:rPr>
              <a:t>possible outcomes </a:t>
            </a:r>
            <a:r>
              <a:rPr lang="en-US" sz="2800" dirty="0" smtClean="0">
                <a:latin typeface="Calibri"/>
                <a:cs typeface="Calibri"/>
              </a:rPr>
              <a:t>to the </a:t>
            </a:r>
            <a:r>
              <a:rPr lang="en-US" sz="2800" dirty="0">
                <a:latin typeface="Calibri"/>
                <a:cs typeface="Calibri"/>
              </a:rPr>
              <a:t>set of </a:t>
            </a:r>
            <a:r>
              <a:rPr lang="en-US" sz="2800" dirty="0">
                <a:solidFill>
                  <a:srgbClr val="0000FF"/>
                </a:solidFill>
                <a:latin typeface="Calibri"/>
                <a:cs typeface="Calibri"/>
              </a:rPr>
              <a:t>acceptable ones</a:t>
            </a:r>
            <a:endParaRPr lang="en-US" sz="28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In his seminal work, Nash analyzed the bargaining problem and defined a solution for it using this approach</a:t>
            </a:r>
            <a:endParaRPr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Nash’s axiomatic model (1)</a:t>
            </a:r>
            <a:endParaRPr dirty="0"/>
          </a:p>
        </p:txBody>
      </p:sp>
      <p:sp>
        <p:nvSpPr>
          <p:cNvPr id="9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Assumption: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perfect 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rationality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players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want to come to an agreement over the alternatives in an arbitrary set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A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Failure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to reach an agreement, i.e.,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disagreement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is represented by a designated outcome denoted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D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For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agent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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{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}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the utility is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                    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U</a:t>
            </a:r>
            <a:r>
              <a:rPr lang="en-US" sz="3200" i="1" baseline="30000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3200" i="1" baseline="30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: { A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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{D}}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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R </a:t>
            </a:r>
            <a:endParaRPr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31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Nash’s axiomatic model (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2)</a:t>
            </a:r>
            <a:endParaRPr dirty="0"/>
          </a:p>
        </p:txBody>
      </p:sp>
      <p:sp>
        <p:nvSpPr>
          <p:cNvPr id="93" name="TextShape 2"/>
          <p:cNvSpPr txBox="1"/>
          <p:nvPr/>
        </p:nvSpPr>
        <p:spPr>
          <a:xfrm>
            <a:off x="410760" y="1600200"/>
            <a:ext cx="825480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The set of all utility pairs that result from an agreement is the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bargaining set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S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: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   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     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S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= {(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U</a:t>
            </a:r>
            <a:r>
              <a:rPr lang="en-US" sz="3200" i="1" baseline="30000" dirty="0" err="1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(z),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U</a:t>
            </a:r>
            <a:r>
              <a:rPr lang="en-US" sz="3200" i="1" baseline="30000" dirty="0" err="1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(z))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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R</a:t>
            </a:r>
            <a:r>
              <a:rPr lang="en-US" sz="3200" i="1" baseline="30000" dirty="0">
                <a:solidFill>
                  <a:srgbClr val="000000"/>
                </a:solidFill>
                <a:latin typeface="Calibri"/>
              </a:rPr>
              <a:t>2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: z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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 A}</a:t>
            </a:r>
            <a:endParaRPr i="1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d</a:t>
            </a:r>
            <a:r>
              <a:rPr lang="en-US" sz="3200" i="1" baseline="30000" dirty="0" smtClean="0">
                <a:solidFill>
                  <a:srgbClr val="000000"/>
                </a:solidFill>
                <a:latin typeface="Calibri"/>
              </a:rPr>
              <a:t>i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=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U</a:t>
            </a:r>
            <a:r>
              <a:rPr lang="en-US" sz="3200" i="1" baseline="30000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(D)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d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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R</a:t>
            </a:r>
            <a:r>
              <a:rPr lang="en-US" sz="3200" i="1" baseline="30000" dirty="0">
                <a:solidFill>
                  <a:srgbClr val="000000"/>
                </a:solidFill>
                <a:latin typeface="Calibri"/>
              </a:rPr>
              <a:t>2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is called the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disagreement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threat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point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34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The b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argaining problem</a:t>
            </a:r>
            <a:endParaRPr dirty="0"/>
          </a:p>
        </p:txBody>
      </p:sp>
      <p:sp>
        <p:nvSpPr>
          <p:cNvPr id="93" name="TextShape 2"/>
          <p:cNvSpPr txBox="1"/>
          <p:nvPr/>
        </p:nvSpPr>
        <p:spPr>
          <a:xfrm>
            <a:off x="410760" y="1600200"/>
            <a:ext cx="825480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249029" y="1600200"/>
            <a:ext cx="85790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A 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bargaining problem </a:t>
            </a:r>
            <a:r>
              <a:rPr lang="en-US" sz="3200" dirty="0">
                <a:latin typeface="Calibri"/>
                <a:cs typeface="Calibri"/>
              </a:rPr>
              <a:t>is defined as a </a:t>
            </a:r>
            <a:r>
              <a:rPr lang="en-US" sz="3200" dirty="0" smtClean="0">
                <a:latin typeface="Calibri"/>
                <a:cs typeface="Calibri"/>
              </a:rPr>
              <a:t>pair </a:t>
            </a:r>
            <a:r>
              <a:rPr lang="en-US" sz="3200" i="1" dirty="0" smtClean="0">
                <a:latin typeface="Calibri"/>
                <a:cs typeface="Calibri"/>
              </a:rPr>
              <a:t>(S, d)</a:t>
            </a:r>
            <a:r>
              <a:rPr lang="en-US" sz="3200" dirty="0" smtClean="0">
                <a:latin typeface="Calibri"/>
                <a:cs typeface="Calibri"/>
              </a:rPr>
              <a:t>.</a:t>
            </a:r>
          </a:p>
          <a:p>
            <a:pPr marL="457200" indent="-457200">
              <a:buFont typeface="Arial"/>
              <a:buChar char="•"/>
            </a:pPr>
            <a:endParaRPr lang="en-US" sz="3200" dirty="0">
              <a:latin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A 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bargaining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cs typeface="Calibri"/>
              </a:rPr>
              <a:t>solution </a:t>
            </a:r>
            <a:r>
              <a:rPr lang="en-US" sz="3200" dirty="0" smtClean="0">
                <a:latin typeface="Calibri"/>
                <a:cs typeface="Calibri"/>
              </a:rPr>
              <a:t>is </a:t>
            </a:r>
            <a:r>
              <a:rPr lang="en-US" sz="3200" dirty="0">
                <a:latin typeface="Calibri"/>
                <a:cs typeface="Calibri"/>
              </a:rPr>
              <a:t>a function </a:t>
            </a:r>
            <a:r>
              <a:rPr lang="en-US" sz="3200" i="1" dirty="0">
                <a:latin typeface="Calibri"/>
                <a:cs typeface="Calibri"/>
              </a:rPr>
              <a:t>f</a:t>
            </a:r>
            <a:r>
              <a:rPr lang="en-US" sz="3200" dirty="0">
                <a:latin typeface="Calibri"/>
                <a:cs typeface="Calibri"/>
              </a:rPr>
              <a:t> that maps every bargaining problem </a:t>
            </a:r>
            <a:r>
              <a:rPr lang="en-US" sz="3200" i="1" dirty="0" smtClean="0">
                <a:latin typeface="Calibri"/>
                <a:cs typeface="Calibri"/>
              </a:rPr>
              <a:t>(S, d)</a:t>
            </a:r>
            <a:r>
              <a:rPr lang="en-US" sz="3200" b="1" i="1" dirty="0" smtClean="0">
                <a:latin typeface="Calibri"/>
                <a:cs typeface="Calibri"/>
              </a:rPr>
              <a:t> </a:t>
            </a:r>
            <a:r>
              <a:rPr lang="en-US" sz="3200" dirty="0">
                <a:latin typeface="Calibri"/>
                <a:cs typeface="Calibri"/>
              </a:rPr>
              <a:t>to an outcome </a:t>
            </a:r>
            <a:r>
              <a:rPr lang="en-US" sz="3200" dirty="0" smtClean="0">
                <a:latin typeface="Calibri"/>
                <a:cs typeface="Calibri"/>
              </a:rPr>
              <a:t>in </a:t>
            </a:r>
            <a:r>
              <a:rPr lang="en-US" sz="3200" i="1" dirty="0" smtClean="0">
                <a:latin typeface="Calibri"/>
                <a:cs typeface="Calibri"/>
              </a:rPr>
              <a:t>S</a:t>
            </a:r>
            <a:r>
              <a:rPr lang="en-US" sz="3200" dirty="0" smtClean="0">
                <a:latin typeface="Calibri"/>
                <a:cs typeface="Calibri"/>
              </a:rPr>
              <a:t>, </a:t>
            </a:r>
            <a:r>
              <a:rPr lang="en-US" sz="3200" dirty="0">
                <a:latin typeface="Calibri"/>
                <a:cs typeface="Calibri"/>
              </a:rPr>
              <a:t>i.e.</a:t>
            </a:r>
            <a:r>
              <a:rPr lang="en-US" sz="3200" dirty="0" smtClean="0">
                <a:latin typeface="Calibri"/>
                <a:cs typeface="Calibri"/>
              </a:rPr>
              <a:t>,</a:t>
            </a:r>
          </a:p>
          <a:p>
            <a:pPr marL="457200" indent="-457200">
              <a:buFont typeface="Arial"/>
              <a:buChar char="•"/>
            </a:pPr>
            <a:endParaRPr lang="en-US" sz="3200" dirty="0">
              <a:latin typeface="Calibri"/>
              <a:cs typeface="Calibri"/>
            </a:endParaRPr>
          </a:p>
          <a:p>
            <a:endParaRPr lang="en-US" sz="3200" dirty="0" smtClean="0">
              <a:latin typeface="Calibri"/>
              <a:cs typeface="Calibri"/>
            </a:endParaRPr>
          </a:p>
          <a:p>
            <a:endParaRPr lang="en-US" sz="3200" dirty="0">
              <a:latin typeface="Calibri"/>
              <a:cs typeface="Calibri"/>
            </a:endParaRPr>
          </a:p>
          <a:p>
            <a:endParaRPr lang="en-US" sz="3200" dirty="0">
              <a:latin typeface="Calibri"/>
              <a:cs typeface="Calibri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675695"/>
              </p:ext>
            </p:extLst>
          </p:nvPr>
        </p:nvGraphicFramePr>
        <p:xfrm>
          <a:off x="2582531" y="4462130"/>
          <a:ext cx="3020601" cy="619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Equation" r:id="rId3" imgW="990600" imgH="203200" progId="Equation.3">
                  <p:embed/>
                </p:oleObj>
              </mc:Choice>
              <mc:Fallback>
                <p:oleObj name="Equation" r:id="rId3" imgW="9906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2531" y="4462130"/>
                        <a:ext cx="3020601" cy="619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35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Nash’s bargaining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axioms (1)</a:t>
            </a:r>
            <a:endParaRPr dirty="0"/>
          </a:p>
        </p:txBody>
      </p:sp>
      <p:sp>
        <p:nvSpPr>
          <p:cNvPr id="95" name="TextShape 2"/>
          <p:cNvSpPr txBox="1"/>
          <p:nvPr/>
        </p:nvSpPr>
        <p:spPr>
          <a:xfrm>
            <a:off x="261479" y="1600200"/>
            <a:ext cx="8591469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FF"/>
                </a:solidFill>
                <a:latin typeface="Calibri"/>
              </a:rPr>
              <a:t>Individual rationality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: The bargaining solution should give neither player less than what he/she would get from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disagreement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Symmetry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: If the players’ utility functions and their disagreement utilities are the same, they receive equal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shares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Efficiency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: The bargaining solution should be feasible and Pareto optimal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3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Nash’s bargaining axioms (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2)</a:t>
            </a:r>
            <a:endParaRPr dirty="0"/>
          </a:p>
        </p:txBody>
      </p:sp>
      <p:sp>
        <p:nvSpPr>
          <p:cNvPr id="9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Invariance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: T</a:t>
            </a:r>
            <a:r>
              <a:rPr lang="en-US" sz="3200" dirty="0" smtClean="0">
                <a:latin typeface="Calibri"/>
                <a:cs typeface="Calibri"/>
              </a:rPr>
              <a:t>he </a:t>
            </a:r>
            <a:r>
              <a:rPr lang="en-US" sz="3200" dirty="0">
                <a:latin typeface="Calibri"/>
                <a:cs typeface="Calibri"/>
              </a:rPr>
              <a:t>solution should not change</a:t>
            </a:r>
          </a:p>
          <a:p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as </a:t>
            </a:r>
            <a:r>
              <a:rPr lang="en-US" sz="3200" dirty="0">
                <a:latin typeface="Calibri"/>
                <a:cs typeface="Calibri"/>
              </a:rPr>
              <a:t>a result of linear changes to the utility of </a:t>
            </a:r>
            <a:r>
              <a:rPr lang="en-US" sz="3200" dirty="0" smtClean="0">
                <a:latin typeface="Calibri"/>
                <a:cs typeface="Calibri"/>
              </a:rPr>
              <a:t>      </a:t>
            </a:r>
          </a:p>
          <a:p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either </a:t>
            </a:r>
            <a:r>
              <a:rPr lang="en-US" sz="3200" dirty="0">
                <a:latin typeface="Calibri"/>
                <a:cs typeface="Calibri"/>
              </a:rPr>
              <a:t>player</a:t>
            </a:r>
            <a:endParaRPr lang="en-US" sz="3200" i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lang="en-US" sz="3200" i="1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Independence of irrelevant alternatives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: E</a:t>
            </a:r>
            <a:r>
              <a:rPr lang="en-US" sz="3200" dirty="0" smtClean="0">
                <a:latin typeface="Calibri"/>
                <a:cs typeface="Calibri"/>
              </a:rPr>
              <a:t>liminating </a:t>
            </a:r>
            <a:r>
              <a:rPr lang="en-US" sz="3200" dirty="0">
                <a:latin typeface="Calibri"/>
                <a:cs typeface="Calibri"/>
              </a:rPr>
              <a:t>feasible </a:t>
            </a:r>
            <a:r>
              <a:rPr lang="en-US" sz="3200" dirty="0" smtClean="0">
                <a:latin typeface="Calibri"/>
                <a:cs typeface="Calibri"/>
              </a:rPr>
              <a:t>alternatives, other </a:t>
            </a:r>
            <a:r>
              <a:rPr lang="en-US" sz="3200" dirty="0">
                <a:latin typeface="Calibri"/>
                <a:cs typeface="Calibri"/>
              </a:rPr>
              <a:t>than the disagreement </a:t>
            </a:r>
            <a:r>
              <a:rPr lang="en-US" sz="3200" dirty="0" smtClean="0">
                <a:latin typeface="Calibri"/>
                <a:cs typeface="Calibri"/>
              </a:rPr>
              <a:t>point, that would </a:t>
            </a:r>
            <a:r>
              <a:rPr lang="en-US" sz="3200" dirty="0">
                <a:latin typeface="Calibri"/>
                <a:cs typeface="Calibri"/>
              </a:rPr>
              <a:t>not have been chosen should not affect the solution</a:t>
            </a:r>
            <a:endParaRPr lang="en-US" sz="32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7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The b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argaining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solution</a:t>
            </a:r>
            <a:endParaRPr dirty="0"/>
          </a:p>
        </p:txBody>
      </p:sp>
      <p:sp>
        <p:nvSpPr>
          <p:cNvPr id="9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The solution that satisfies the above axioms is given by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and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the solution is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unique</a:t>
            </a:r>
            <a:endParaRPr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</a:t>
            </a:r>
            <a:endParaRPr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379626"/>
              </p:ext>
            </p:extLst>
          </p:nvPr>
        </p:nvGraphicFramePr>
        <p:xfrm>
          <a:off x="1415488" y="2862112"/>
          <a:ext cx="5583060" cy="861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Equation" r:id="rId3" imgW="2552700" imgH="393700" progId="Equation.3">
                  <p:embed/>
                </p:oleObj>
              </mc:Choice>
              <mc:Fallback>
                <p:oleObj name="Equation" r:id="rId3" imgW="2552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15488" y="2862112"/>
                        <a:ext cx="5583060" cy="8610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Non-cooperative model of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single-issue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negotiation</a:t>
            </a:r>
            <a:endParaRPr dirty="0"/>
          </a:p>
        </p:txBody>
      </p:sp>
      <p:sp>
        <p:nvSpPr>
          <p:cNvPr id="100" name="TextShape 2"/>
          <p:cNvSpPr txBox="1"/>
          <p:nvPr/>
        </p:nvSpPr>
        <p:spPr>
          <a:xfrm>
            <a:off x="261479" y="1768200"/>
            <a:ext cx="8703532" cy="4357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Unlike the axiomatic model, the non-cooperative model specifies a bargaining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protocol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and analyses the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strategic 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behavior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in terms of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it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Perhaps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the most influential non-cooperative model is that of Rubinstein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29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Rubinstein’s model</a:t>
            </a: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Two players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and a unit of good to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split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good is divisible 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If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a gets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share of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3200" i="1" baseline="30000" dirty="0" err="1">
                <a:solidFill>
                  <a:srgbClr val="000000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will get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3200" i="1" baseline="30000" dirty="0" err="1">
                <a:solidFill>
                  <a:srgbClr val="000000"/>
                </a:solidFill>
                <a:latin typeface="Calibri"/>
              </a:rPr>
              <a:t>b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=1 – </a:t>
            </a:r>
            <a:r>
              <a:rPr lang="en-US" sz="3200" i="1" dirty="0" err="1" smtClean="0">
                <a:solidFill>
                  <a:srgbClr val="000000"/>
                </a:solidFill>
                <a:latin typeface="Calibri"/>
              </a:rPr>
              <a:t>x</a:t>
            </a:r>
            <a:r>
              <a:rPr lang="en-US" sz="3200" i="1" baseline="30000" dirty="0" err="1" smtClean="0">
                <a:solidFill>
                  <a:srgbClr val="000000"/>
                </a:solidFill>
                <a:latin typeface="Calibri"/>
              </a:rPr>
              <a:t>a</a:t>
            </a:r>
            <a:endParaRPr lang="en-US" sz="3200" i="1" baseline="300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strategic form game is played over a series of discrete time periods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t = 1, 2, …</a:t>
            </a:r>
            <a:endParaRPr i="1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The players take turns in making offers (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alternating offers protocol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)</a:t>
            </a:r>
            <a:endParaRPr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A player’s utility gets discounted in every time period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5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Outline</a:t>
            </a:r>
            <a:endParaRPr dirty="0"/>
          </a:p>
        </p:txBody>
      </p:sp>
      <p:sp>
        <p:nvSpPr>
          <p:cNvPr id="77" name="TextShape 2"/>
          <p:cNvSpPr txBox="1"/>
          <p:nvPr/>
        </p:nvSpPr>
        <p:spPr>
          <a:xfrm>
            <a:off x="0" y="1600200"/>
            <a:ext cx="9144000" cy="4525560"/>
          </a:xfrm>
          <a:prstGeom prst="rect">
            <a:avLst/>
          </a:prstGeom>
        </p:spPr>
        <p:txBody>
          <a:bodyPr/>
          <a:lstStyle/>
          <a:p>
            <a:pPr marL="447675" indent="-447675">
              <a:lnSpc>
                <a:spcPct val="100000"/>
              </a:lnSpc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Introduction</a:t>
            </a:r>
          </a:p>
          <a:p>
            <a:pPr marL="447675" indent="-447675">
              <a:lnSpc>
                <a:spcPct val="100000"/>
              </a:lnSpc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Aspects of negotiation</a:t>
            </a:r>
          </a:p>
          <a:p>
            <a:pPr marL="447675" indent="-447675">
              <a:lnSpc>
                <a:spcPct val="100000"/>
              </a:lnSpc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Game-theoretic models of </a:t>
            </a: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single-issue </a:t>
            </a: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negotiation</a:t>
            </a:r>
          </a:p>
          <a:p>
            <a:pPr marL="447675" indent="-447675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Game-theoretic </a:t>
            </a:r>
            <a:r>
              <a:rPr lang="en-GB" sz="3200" dirty="0">
                <a:solidFill>
                  <a:srgbClr val="000000"/>
                </a:solidFill>
                <a:latin typeface="Calibri"/>
              </a:rPr>
              <a:t>models of </a:t>
            </a: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multi-issue negotiation</a:t>
            </a:r>
          </a:p>
          <a:p>
            <a:pPr marL="447675" indent="-447675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Heuristic approaches</a:t>
            </a:r>
          </a:p>
          <a:p>
            <a:pPr marL="447675" indent="-447675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Negotiation with humans</a:t>
            </a:r>
          </a:p>
          <a:p>
            <a:pPr marL="447675" indent="-447675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Argumentation-based negotiation</a:t>
            </a:r>
            <a:endParaRPr lang="en-GB" sz="3200" dirty="0">
              <a:solidFill>
                <a:srgbClr val="000000"/>
              </a:solidFill>
              <a:latin typeface="Calibri"/>
            </a:endParaRPr>
          </a:p>
          <a:p>
            <a:pPr marL="447675" indent="-447675">
              <a:lnSpc>
                <a:spcPct val="100000"/>
              </a:lnSpc>
              <a:buFont typeface="Arial"/>
              <a:buChar char="•"/>
            </a:pPr>
            <a:endParaRPr lang="en-GB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1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Utilities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If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gets a share of </a:t>
            </a:r>
            <a:r>
              <a:rPr lang="en-US" sz="3200" i="1" dirty="0" err="1" smtClean="0">
                <a:solidFill>
                  <a:srgbClr val="000000"/>
                </a:solidFill>
                <a:latin typeface="Calibri"/>
              </a:rPr>
              <a:t>x</a:t>
            </a:r>
            <a:r>
              <a:rPr lang="en-US" sz="3200" i="1" baseline="30000" dirty="0" err="1" smtClean="0">
                <a:solidFill>
                  <a:srgbClr val="000000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and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gets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3200" i="1" baseline="30000" dirty="0" err="1">
                <a:solidFill>
                  <a:srgbClr val="000000"/>
                </a:solidFill>
                <a:latin typeface="Calibri"/>
              </a:rPr>
              <a:t>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their utilities will be: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where </a:t>
            </a:r>
            <a:r>
              <a:rPr lang="en-US" sz="3200" i="1" dirty="0" smtClean="0">
                <a:solidFill>
                  <a:srgbClr val="000000"/>
                </a:solidFill>
                <a:latin typeface="Symbol"/>
              </a:rPr>
              <a:t></a:t>
            </a:r>
            <a:r>
              <a:rPr lang="en-US" sz="3200" baseline="-25000" dirty="0" smtClean="0">
                <a:latin typeface="Calibri"/>
              </a:rPr>
              <a:t>a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is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’s discount factor and </a:t>
            </a:r>
            <a:r>
              <a:rPr lang="en-US" sz="3200" i="1" dirty="0" smtClean="0">
                <a:solidFill>
                  <a:srgbClr val="000000"/>
                </a:solidFill>
                <a:latin typeface="Symbol"/>
              </a:rPr>
              <a:t></a:t>
            </a:r>
            <a:r>
              <a:rPr lang="en-US" sz="3200" i="1" baseline="-25000" dirty="0" smtClean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that of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endParaRPr i="1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528949"/>
              </p:ext>
            </p:extLst>
          </p:nvPr>
        </p:nvGraphicFramePr>
        <p:xfrm>
          <a:off x="2068430" y="3196280"/>
          <a:ext cx="4971223" cy="60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Equation" r:id="rId3" imgW="1993900" imgH="241300" progId="Equation.3">
                  <p:embed/>
                </p:oleObj>
              </mc:Choice>
              <mc:Fallback>
                <p:oleObj name="Equation" r:id="rId3" imgW="1993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8430" y="3196280"/>
                        <a:ext cx="4971223" cy="601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8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Infinite horizon game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If the discounted game is played infinitely over time, then the unique perfect equilibrium outcome will be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and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will result in the first time period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752728"/>
              </p:ext>
            </p:extLst>
          </p:nvPr>
        </p:nvGraphicFramePr>
        <p:xfrm>
          <a:off x="1525714" y="3523947"/>
          <a:ext cx="5316322" cy="946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Equation" r:id="rId3" imgW="2425700" imgH="431800" progId="Equation.3">
                  <p:embed/>
                </p:oleObj>
              </mc:Choice>
              <mc:Fallback>
                <p:oleObj name="Equation" r:id="rId3" imgW="24257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5714" y="3523947"/>
                        <a:ext cx="5316322" cy="9463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Bargaining with deadlines</a:t>
            </a:r>
            <a:endParaRPr/>
          </a:p>
        </p:txBody>
      </p:sp>
      <p:sp>
        <p:nvSpPr>
          <p:cNvPr id="110" name="TextShape 2"/>
          <p:cNvSpPr txBox="1"/>
          <p:nvPr/>
        </p:nvSpPr>
        <p:spPr>
          <a:xfrm>
            <a:off x="261479" y="1600200"/>
            <a:ext cx="8616372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It is stipulated that negotiation will end after a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fixed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number of rounds (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n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Equilibrium is obtained using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backward induction</a:t>
            </a:r>
            <a:endParaRPr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3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Equilibrium strategies (1)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Agent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’s equilibrium strategy for the last time period (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n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) will be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:</a:t>
            </a:r>
          </a:p>
          <a:p>
            <a:pPr>
              <a:lnSpc>
                <a:spcPct val="100000"/>
              </a:lnSpc>
            </a:pPr>
            <a:endParaRPr lang="en-GB" dirty="0" smtClean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  if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’s turn to offer: OFFER (</a:t>
            </a:r>
            <a:r>
              <a:rPr lang="en-US" sz="3200" dirty="0" smtClean="0">
                <a:solidFill>
                  <a:srgbClr val="000000"/>
                </a:solidFill>
                <a:latin typeface="Symbol"/>
              </a:rPr>
              <a:t></a:t>
            </a:r>
            <a:r>
              <a:rPr lang="en-US" sz="3200" baseline="30000" dirty="0" smtClean="0">
                <a:solidFill>
                  <a:srgbClr val="000000"/>
                </a:solidFill>
                <a:latin typeface="Calibri"/>
              </a:rPr>
              <a:t>n</a:t>
            </a:r>
            <a:r>
              <a:rPr lang="en-US" sz="3200" baseline="30000" dirty="0">
                <a:solidFill>
                  <a:srgbClr val="000000"/>
                </a:solidFill>
                <a:latin typeface="Calibri"/>
              </a:rPr>
              <a:t>-1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0)	 </a:t>
            </a: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   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  if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’s turn to offer: ACCEPT 				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48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Equilibrium strategies (2)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457200" y="159408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For the periods </a:t>
            </a:r>
            <a:r>
              <a:rPr lang="en-US" sz="2400" i="1" dirty="0" smtClean="0">
                <a:solidFill>
                  <a:srgbClr val="000000"/>
                </a:solidFill>
                <a:latin typeface="Calibri"/>
              </a:rPr>
              <a:t>t &lt; n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, it will be: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    if </a:t>
            </a:r>
            <a:r>
              <a:rPr lang="en-US" sz="2400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’s turn to offer: 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				OFFER (</a:t>
            </a:r>
            <a:r>
              <a:rPr lang="en-US" sz="2400" dirty="0" smtClean="0">
                <a:solidFill>
                  <a:srgbClr val="000000"/>
                </a:solidFill>
                <a:latin typeface="Symbol"/>
              </a:rPr>
              <a:t></a:t>
            </a:r>
            <a:r>
              <a:rPr lang="en-US" sz="2400" baseline="30000" dirty="0" smtClean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2400" baseline="30000" dirty="0">
                <a:solidFill>
                  <a:srgbClr val="000000"/>
                </a:solidFill>
                <a:latin typeface="Calibri"/>
              </a:rPr>
              <a:t>-1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– 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aseline="30000" dirty="0" err="1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(t+1), 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aseline="30000" dirty="0" err="1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(t+1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))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	     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    if </a:t>
            </a:r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receives the offer (</a:t>
            </a:r>
            <a:r>
              <a:rPr lang="en-US" sz="2400" dirty="0" err="1" smtClean="0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aseline="30000" dirty="0" err="1" smtClean="0">
                <a:solidFill>
                  <a:srgbClr val="000000"/>
                </a:solidFill>
                <a:latin typeface="Calibri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aseline="30000" dirty="0" err="1" smtClean="0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): 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                      If (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U</a:t>
            </a:r>
            <a:r>
              <a:rPr lang="en-US" sz="2400" baseline="30000" dirty="0" err="1">
                <a:solidFill>
                  <a:srgbClr val="000000"/>
                </a:solidFill>
                <a:latin typeface="Calibri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baseline="30000" dirty="0" err="1">
                <a:solidFill>
                  <a:srgbClr val="000000"/>
                </a:solidFill>
                <a:latin typeface="Calibri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, t) </a:t>
            </a:r>
            <a:r>
              <a:rPr lang="en-US" sz="2400" dirty="0">
                <a:solidFill>
                  <a:srgbClr val="000000"/>
                </a:solidFill>
                <a:latin typeface="Symbol"/>
              </a:rPr>
              <a:t>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UA(t+1))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			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 ACCEPT 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		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			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 else 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REJECT	</a:t>
            </a:r>
            <a:endParaRPr sz="2400" dirty="0"/>
          </a:p>
          <a:p>
            <a:pPr>
              <a:lnSpc>
                <a:spcPct val="100000"/>
              </a:lnSpc>
            </a:pPr>
            <a:endParaRPr sz="2400"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  where </a:t>
            </a:r>
            <a:r>
              <a:rPr lang="en-US" sz="2400" i="1" dirty="0" err="1">
                <a:solidFill>
                  <a:srgbClr val="000000"/>
                </a:solidFill>
                <a:latin typeface="Calibri"/>
              </a:rPr>
              <a:t>X</a:t>
            </a:r>
            <a:r>
              <a:rPr lang="en-US" sz="2400" i="1" baseline="30000" dirty="0" err="1">
                <a:solidFill>
                  <a:srgbClr val="000000"/>
                </a:solidFill>
                <a:latin typeface="Calibri"/>
              </a:rPr>
              <a:t>b</a:t>
            </a:r>
            <a:r>
              <a:rPr lang="en-US" sz="2400" i="1" dirty="0">
                <a:solidFill>
                  <a:srgbClr val="000000"/>
                </a:solidFill>
                <a:latin typeface="Calibri"/>
              </a:rPr>
              <a:t>(t)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denotes </a:t>
            </a:r>
            <a:r>
              <a:rPr lang="en-US" sz="2400" i="1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’s equilibrium share for time </a:t>
            </a:r>
            <a:r>
              <a:rPr lang="en-US" sz="2400" i="1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2400" i="1" dirty="0">
                <a:solidFill>
                  <a:srgbClr val="000000"/>
                </a:solidFill>
                <a:latin typeface="Calibri"/>
              </a:rPr>
              <a:t>UA(t)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 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    </a:t>
            </a:r>
            <a:r>
              <a:rPr lang="en-US" sz="2400" i="1" dirty="0" smtClean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’s 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equilibrium utility for time </a:t>
            </a:r>
            <a:r>
              <a:rPr lang="en-US" sz="2400" i="1" dirty="0" smtClean="0">
                <a:solidFill>
                  <a:srgbClr val="000000"/>
                </a:solidFill>
                <a:latin typeface="Calibri"/>
              </a:rPr>
              <a:t>t</a:t>
            </a:r>
          </a:p>
          <a:p>
            <a:pPr>
              <a:lnSpc>
                <a:spcPct val="100000"/>
              </a:lnSpc>
            </a:pPr>
            <a:endParaRPr sz="24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An agreement results in the first time period</a:t>
            </a:r>
            <a:endParaRPr sz="24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55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40743" y="257832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Game theoretic approaches for multi-issue negotiation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13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Multi-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issue 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procedures (1)</a:t>
            </a:r>
            <a:endParaRPr dirty="0"/>
          </a:p>
        </p:txBody>
      </p:sp>
      <p:sp>
        <p:nvSpPr>
          <p:cNvPr id="116" name="TextShape 2"/>
          <p:cNvSpPr txBox="1"/>
          <p:nvPr/>
        </p:nvSpPr>
        <p:spPr>
          <a:xfrm>
            <a:off x="457200" y="159408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Multiple issues can be bargained using one of several different procedures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:</a:t>
            </a:r>
          </a:p>
          <a:p>
            <a:pPr>
              <a:lnSpc>
                <a:spcPct val="100000"/>
              </a:lnSpc>
            </a:pPr>
            <a:endParaRPr sz="28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FF"/>
                </a:solidFill>
                <a:latin typeface="Calibri"/>
              </a:rPr>
              <a:t>Global bargaining procedure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(also called 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package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deal 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procedure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)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: Here, all the issues are addressed at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once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 </a:t>
            </a:r>
            <a:endParaRPr sz="28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FF"/>
                </a:solidFill>
                <a:latin typeface="Calibri"/>
              </a:rPr>
              <a:t>Independent/separate bargaining procedure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: Negotiations over the individual issues separate and independent with each having no effect on the other</a:t>
            </a:r>
            <a:endParaRPr sz="28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Multi-issue procedures (2)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457200" y="1594079"/>
            <a:ext cx="8229240" cy="4781401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FF"/>
                </a:solidFill>
                <a:latin typeface="Calibri"/>
              </a:rPr>
              <a:t>Sequential bargaining with independent implementation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: The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issues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considered sequentially, one at a time, and an agreement on an issue goes into effect immediately (i.e., before negotiation begins on the next issue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>
              <a:lnSpc>
                <a:spcPct val="100000"/>
              </a:lnSpc>
            </a:pPr>
            <a:endParaRPr sz="28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FF"/>
                </a:solidFill>
                <a:latin typeface="Calibri"/>
              </a:rPr>
              <a:t>Sequential bargaining with simultaneous implementation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: The issues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considered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sequentially, one at a time,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and an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agreement on an issue does not take effect until an agreement is reached on all the subsequent issues</a:t>
            </a:r>
            <a:endParaRPr sz="28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5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Cooperative and non-cooperative models of multi-issue negotiation</a:t>
            </a:r>
            <a:endParaRPr dirty="0"/>
          </a:p>
        </p:txBody>
      </p:sp>
      <p:sp>
        <p:nvSpPr>
          <p:cNvPr id="120" name="TextShape 2"/>
          <p:cNvSpPr txBox="1"/>
          <p:nvPr/>
        </p:nvSpPr>
        <p:spPr>
          <a:xfrm>
            <a:off x="457200" y="1917624"/>
            <a:ext cx="8229240" cy="4202015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FF"/>
                </a:solidFill>
                <a:latin typeface="Calibri"/>
              </a:rPr>
              <a:t>Cooperative models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: Give axioms that relate the outcomes of different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procedures and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characterize solutions satisfying those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axioms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endParaRPr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FF"/>
                </a:solidFill>
                <a:latin typeface="Calibri"/>
              </a:rPr>
              <a:t>Non-cooperative models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: Analyze the strategic behavior of agents in terms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of a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negotiation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protocol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Strategic multi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-issue negotiation</a:t>
            </a:r>
            <a:endParaRPr dirty="0"/>
          </a:p>
        </p:txBody>
      </p:sp>
      <p:sp>
        <p:nvSpPr>
          <p:cNvPr id="122" name="TextShape 2"/>
          <p:cNvSpPr txBox="1"/>
          <p:nvPr/>
        </p:nvSpPr>
        <p:spPr>
          <a:xfrm>
            <a:off x="457200" y="1594079"/>
            <a:ext cx="8321040" cy="5055347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For the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simultaneous procedure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, the equilibrium strategies for the individual issues remain the same as that for single issue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negotiation</a:t>
            </a:r>
          </a:p>
          <a:p>
            <a:pPr>
              <a:lnSpc>
                <a:spcPct val="100000"/>
              </a:lnSpc>
            </a:pPr>
            <a:endParaRPr sz="28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For the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sequential procedure with independent implementation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, the equilibrium strategies for the individual issues remain the same as that for single issue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negotiation</a:t>
            </a:r>
          </a:p>
          <a:p>
            <a:pPr>
              <a:lnSpc>
                <a:spcPct val="100000"/>
              </a:lnSpc>
            </a:pPr>
            <a:endParaRPr sz="28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For the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package deal procedure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, the equilibrium strategies are obtained by solving a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tradeoff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problem</a:t>
            </a:r>
            <a:endParaRPr sz="2800" dirty="0"/>
          </a:p>
          <a:p>
            <a:pPr>
              <a:lnSpc>
                <a:spcPct val="100000"/>
              </a:lnSpc>
            </a:pPr>
            <a:endParaRPr sz="2800" dirty="0"/>
          </a:p>
          <a:p>
            <a:pPr>
              <a:lnSpc>
                <a:spcPct val="100000"/>
              </a:lnSpc>
            </a:pPr>
            <a:endParaRPr sz="28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77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Negotiation</a:t>
            </a:r>
            <a:endParaRPr/>
          </a:p>
        </p:txBody>
      </p:sp>
      <p:sp>
        <p:nvSpPr>
          <p:cNvPr id="77" name="TextShape 2"/>
          <p:cNvSpPr txBox="1"/>
          <p:nvPr/>
        </p:nvSpPr>
        <p:spPr>
          <a:xfrm>
            <a:off x="457200" y="3436783"/>
            <a:ext cx="8229240" cy="312547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outcome is typically represented in terms of the allocation of resources such as</a:t>
            </a:r>
            <a:endParaRPr sz="2800" dirty="0"/>
          </a:p>
          <a:p>
            <a:pPr marL="722313" lvl="1" indent="-265113">
              <a:lnSpc>
                <a:spcPct val="100000"/>
              </a:lnSpc>
              <a:buFont typeface="Arial"/>
              <a:buChar char="–"/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Commodities</a:t>
            </a:r>
          </a:p>
          <a:p>
            <a:pPr marL="722313" lvl="1" indent="-265113">
              <a:lnSpc>
                <a:spcPct val="100000"/>
              </a:lnSpc>
              <a:buFont typeface="Arial"/>
              <a:buChar char="–"/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Services </a:t>
            </a:r>
          </a:p>
          <a:p>
            <a:pPr marL="722313" lvl="1" indent="-265113">
              <a:lnSpc>
                <a:spcPct val="100000"/>
              </a:lnSpc>
              <a:buFont typeface="Arial"/>
              <a:buChar char="–"/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Time </a:t>
            </a:r>
          </a:p>
          <a:p>
            <a:pPr marL="722313" lvl="1" indent="-265113">
              <a:lnSpc>
                <a:spcPct val="100000"/>
              </a:lnSpc>
              <a:buFont typeface="Arial"/>
              <a:buChar char="–"/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Money </a:t>
            </a:r>
          </a:p>
          <a:p>
            <a:pPr marL="722313" lvl="1" indent="-265113">
              <a:lnSpc>
                <a:spcPct val="100000"/>
              </a:lnSpc>
              <a:buFont typeface="Arial"/>
              <a:buChar char="–"/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CPU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cycles</a:t>
            </a:r>
            <a:endParaRPr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572765" y="1233347"/>
            <a:ext cx="7906641" cy="2062103"/>
          </a:xfrm>
          <a:prstGeom prst="rect">
            <a:avLst/>
          </a:prstGeom>
          <a:ln w="381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/>
              </a:rPr>
              <a:t>A form of interaction in which a group of </a:t>
            </a:r>
            <a:endParaRPr lang="en-US" sz="3200" dirty="0" smtClean="0">
              <a:solidFill>
                <a:srgbClr val="0000FF"/>
              </a:solidFill>
              <a:latin typeface="Calibri"/>
            </a:endParaRPr>
          </a:p>
          <a:p>
            <a:pPr algn="ctr"/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agents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with conflicting interests try to come </a:t>
            </a:r>
            <a:endParaRPr lang="en-US" sz="3200" dirty="0" smtClean="0">
              <a:solidFill>
                <a:srgbClr val="0000FF"/>
              </a:solidFill>
              <a:latin typeface="Calibri"/>
            </a:endParaRPr>
          </a:p>
          <a:p>
            <a:pPr algn="ctr"/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to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a mutually acceptable agreement over </a:t>
            </a:r>
            <a:endParaRPr lang="en-US" sz="3200" dirty="0" smtClean="0">
              <a:solidFill>
                <a:srgbClr val="0000FF"/>
              </a:solidFill>
              <a:latin typeface="Calibri"/>
            </a:endParaRPr>
          </a:p>
          <a:p>
            <a:pPr algn="ctr"/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some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outcome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7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46560" y="287866"/>
            <a:ext cx="803988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Divisible issues: making tradeoffs</a:t>
            </a:r>
            <a:endParaRPr dirty="0"/>
          </a:p>
        </p:txBody>
      </p:sp>
      <p:sp>
        <p:nvSpPr>
          <p:cNvPr id="124" name="TextShape 2"/>
          <p:cNvSpPr txBox="1"/>
          <p:nvPr/>
        </p:nvSpPr>
        <p:spPr>
          <a:xfrm>
            <a:off x="457200" y="1430506"/>
            <a:ext cx="8229240" cy="526873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For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making tradeoffs at time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the following optimization problem must be solved: 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	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(Agent </a:t>
            </a:r>
            <a:r>
              <a:rPr lang="en-US" sz="3200" i="1" dirty="0">
                <a:solidFill>
                  <a:srgbClr val="0000FF"/>
                </a:solidFill>
                <a:latin typeface="Calibri"/>
              </a:rPr>
              <a:t>a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is the offering agent for time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and UB(t) denotes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b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’s equilibrium utility for time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		This is the 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real knapsack problem</a:t>
            </a:r>
            <a:endParaRPr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383597"/>
              </p:ext>
            </p:extLst>
          </p:nvPr>
        </p:nvGraphicFramePr>
        <p:xfrm>
          <a:off x="1780551" y="2641695"/>
          <a:ext cx="5206726" cy="167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Equation" r:id="rId3" imgW="2730500" imgH="927100" progId="Equation.3">
                  <p:embed/>
                </p:oleObj>
              </mc:Choice>
              <mc:Fallback>
                <p:oleObj name="Equation" r:id="rId3" imgW="2730500" imgH="927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80551" y="2641695"/>
                        <a:ext cx="5206726" cy="1673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257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74680"/>
            <a:ext cx="8445554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Indivisible issues: making tradeoffs</a:t>
            </a:r>
            <a:endParaRPr dirty="0"/>
          </a:p>
        </p:txBody>
      </p:sp>
      <p:sp>
        <p:nvSpPr>
          <p:cNvPr id="127" name="TextShape 2"/>
          <p:cNvSpPr txBox="1"/>
          <p:nvPr/>
        </p:nvSpPr>
        <p:spPr>
          <a:xfrm>
            <a:off x="457200" y="159408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For making tradeoffs at time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the following optimization problem must be solved: 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	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This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is the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integer knapsack problem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(NP hard)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775351"/>
              </p:ext>
            </p:extLst>
          </p:nvPr>
        </p:nvGraphicFramePr>
        <p:xfrm>
          <a:off x="1618683" y="2826629"/>
          <a:ext cx="5679080" cy="1979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Equation" r:id="rId3" imgW="2755900" imgH="927100" progId="Equation.3">
                  <p:embed/>
                </p:oleObj>
              </mc:Choice>
              <mc:Fallback>
                <p:oleObj name="Equation" r:id="rId3" imgW="2755900" imgH="927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8683" y="2826629"/>
                        <a:ext cx="5679080" cy="19798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274680"/>
            <a:ext cx="8229240" cy="5850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Heuristic Approaches</a:t>
            </a:r>
            <a:endParaRPr sz="4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435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Heuristic approaches for </a:t>
            </a:r>
            <a:endParaRPr lang="en-US" sz="4400" dirty="0" smtClean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multi</a:t>
            </a:r>
            <a:r>
              <a:rPr lang="en-US" sz="4400" dirty="0">
                <a:solidFill>
                  <a:srgbClr val="000000"/>
                </a:solidFill>
                <a:latin typeface="Calibri"/>
              </a:rPr>
              <a:t>-issue negotiation</a:t>
            </a:r>
            <a:endParaRPr dirty="0"/>
          </a:p>
        </p:txBody>
      </p:sp>
      <p:sp>
        <p:nvSpPr>
          <p:cNvPr id="133" name="TextShape 2"/>
          <p:cNvSpPr txBox="1"/>
          <p:nvPr/>
        </p:nvSpPr>
        <p:spPr>
          <a:xfrm>
            <a:off x="457200" y="1594080"/>
            <a:ext cx="8229240" cy="4525560"/>
          </a:xfrm>
          <a:prstGeom prst="rect">
            <a:avLst/>
          </a:prstGeom>
        </p:spPr>
        <p:txBody>
          <a:bodyPr/>
          <a:lstStyle/>
          <a:p>
            <a:pPr marL="174625" indent="-174625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 This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approach is particularly useful when there are multiple issues to negotiate, and finding an equilibrium offer is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computationally 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hard</a:t>
            </a:r>
          </a:p>
          <a:p>
            <a:pPr>
              <a:lnSpc>
                <a:spcPct val="100000"/>
              </a:lnSpc>
            </a:pPr>
            <a:endParaRPr dirty="0">
              <a:solidFill>
                <a:srgbClr val="0000FF"/>
              </a:solidFill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Heuristics can be used for </a:t>
            </a:r>
          </a:p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  Generating counter-offers</a:t>
            </a:r>
          </a:p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  Predicting opponent preferences/strategies</a:t>
            </a:r>
          </a:p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  Generating negotiation agendas</a:t>
            </a:r>
          </a:p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rgbClr val="000000"/>
                </a:solidFill>
                <a:latin typeface="Calibri"/>
              </a:rPr>
              <a:t>   Reasoning about deliberation cost</a:t>
            </a: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0" y="274680"/>
            <a:ext cx="9143999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Heuristics for counter-offer generation</a:t>
            </a:r>
            <a:endParaRPr dirty="0"/>
          </a:p>
        </p:txBody>
      </p:sp>
      <p:sp>
        <p:nvSpPr>
          <p:cNvPr id="133" name="TextShape 2"/>
          <p:cNvSpPr txBox="1"/>
          <p:nvPr/>
        </p:nvSpPr>
        <p:spPr>
          <a:xfrm>
            <a:off x="457200" y="1594080"/>
            <a:ext cx="8229240" cy="4525560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Counter-offers are typically generated using 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negotiation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decision functions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(NDFs) as heuristics</a:t>
            </a: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An NDF is a mapping from some parameters of negotiation (such as the players’ reserve prices, the current time, and the deadline) to a counter offer 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18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Negotiation decision functions</a:t>
            </a:r>
            <a:endParaRPr dirty="0"/>
          </a:p>
        </p:txBody>
      </p:sp>
      <p:sp>
        <p:nvSpPr>
          <p:cNvPr id="133" name="TextShape 2"/>
          <p:cNvSpPr txBox="1"/>
          <p:nvPr/>
        </p:nvSpPr>
        <p:spPr>
          <a:xfrm>
            <a:off x="457200" y="1454886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897513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/>
          <p:nvPr/>
        </p:nvPicPr>
        <p:blipFill>
          <a:blip r:embed="rId5"/>
          <a:stretch>
            <a:fillRect/>
          </a:stretch>
        </p:blipFill>
        <p:spPr>
          <a:xfrm>
            <a:off x="457201" y="1730844"/>
            <a:ext cx="4984064" cy="47193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42041" y="2388165"/>
            <a:ext cx="32550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ym typeface="Symbol"/>
              </a:rPr>
              <a:t></a:t>
            </a:r>
            <a:r>
              <a:rPr lang="en-US" sz="2400" baseline="30000" dirty="0" smtClean="0">
                <a:sym typeface="Symbol"/>
              </a:rPr>
              <a:t>a</a:t>
            </a:r>
            <a:r>
              <a:rPr lang="en-US" sz="2400" dirty="0" smtClean="0">
                <a:sym typeface="Symbol"/>
              </a:rPr>
              <a:t>(t): Price offered by agent </a:t>
            </a:r>
            <a:r>
              <a:rPr lang="en-US" sz="2400" i="1" dirty="0" smtClean="0">
                <a:sym typeface="Symbol"/>
              </a:rPr>
              <a:t>a</a:t>
            </a:r>
            <a:r>
              <a:rPr lang="en-US" sz="2400" dirty="0" smtClean="0">
                <a:sym typeface="Symbol"/>
              </a:rPr>
              <a:t> at time </a:t>
            </a:r>
            <a:r>
              <a:rPr lang="en-US" sz="2400" i="1" dirty="0" smtClean="0">
                <a:sym typeface="Symbol"/>
              </a:rPr>
              <a:t>t</a:t>
            </a:r>
          </a:p>
          <a:p>
            <a:endParaRPr lang="en-US" sz="2400" i="1" dirty="0">
              <a:sym typeface="Symbol"/>
            </a:endParaRPr>
          </a:p>
          <a:p>
            <a:r>
              <a:rPr lang="en-US" sz="2400" i="1" dirty="0" err="1">
                <a:sym typeface="Symbol"/>
              </a:rPr>
              <a:t>t</a:t>
            </a:r>
            <a:r>
              <a:rPr lang="en-US" sz="2400" i="1" baseline="30000" dirty="0" err="1" smtClean="0">
                <a:sym typeface="Symbol"/>
              </a:rPr>
              <a:t>a</a:t>
            </a:r>
            <a:r>
              <a:rPr lang="en-US" sz="2400" i="1" baseline="-25000" dirty="0" err="1" smtClean="0">
                <a:sym typeface="Symbol"/>
              </a:rPr>
              <a:t>max</a:t>
            </a:r>
            <a:r>
              <a:rPr lang="en-US" sz="2400" i="1" dirty="0" smtClean="0">
                <a:sym typeface="Symbol"/>
              </a:rPr>
              <a:t>: a</a:t>
            </a:r>
            <a:r>
              <a:rPr lang="en-US" sz="2400" dirty="0" smtClean="0">
                <a:sym typeface="Symbol"/>
              </a:rPr>
              <a:t>’s deadline </a:t>
            </a:r>
            <a:r>
              <a:rPr lang="en-GB" sz="2400" dirty="0" smtClean="0"/>
              <a:t>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8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Heuristics for </a:t>
            </a:r>
            <a:r>
              <a:rPr lang="en-US" sz="4400" dirty="0" smtClean="0">
                <a:latin typeface="Calibri"/>
                <a:cs typeface="Calibri"/>
              </a:rPr>
              <a:t>predicting </a:t>
            </a:r>
          </a:p>
          <a:p>
            <a:pPr algn="ctr"/>
            <a:r>
              <a:rPr lang="en-US" sz="4400" dirty="0" smtClean="0">
                <a:latin typeface="Calibri"/>
                <a:cs typeface="Calibri"/>
              </a:rPr>
              <a:t>o</a:t>
            </a:r>
            <a:r>
              <a:rPr lang="en-US" sz="4400" dirty="0" smtClean="0">
                <a:latin typeface="Calibri"/>
                <a:cs typeface="Calibri"/>
              </a:rPr>
              <a:t>pponent preferences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274638" indent="-274638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Use past offers to figure out what the </a:t>
            </a:r>
            <a:r>
              <a:rPr lang="en-US" sz="3200" dirty="0" smtClean="0">
                <a:latin typeface="Calibri"/>
                <a:cs typeface="Calibri"/>
              </a:rPr>
              <a:t>opponent</a:t>
            </a: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really </a:t>
            </a:r>
            <a:r>
              <a:rPr lang="en-US" sz="3200" dirty="0">
                <a:latin typeface="Calibri"/>
                <a:cs typeface="Calibri"/>
              </a:rPr>
              <a:t>wants, then generate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cs typeface="Calibri"/>
              </a:rPr>
              <a:t>similar</a:t>
            </a:r>
            <a:r>
              <a:rPr lang="en-US" sz="3200" dirty="0" smtClean="0">
                <a:latin typeface="Calibri"/>
                <a:cs typeface="Calibri"/>
              </a:rPr>
              <a:t> offers that</a:t>
            </a: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</a:t>
            </a:r>
            <a:r>
              <a:rPr lang="en-US" sz="3200" dirty="0">
                <a:latin typeface="Calibri"/>
                <a:cs typeface="Calibri"/>
              </a:rPr>
              <a:t>you like</a:t>
            </a:r>
            <a:endParaRPr sz="3200" dirty="0">
              <a:latin typeface="Calibri"/>
              <a:cs typeface="Calibri"/>
            </a:endParaRPr>
          </a:p>
          <a:p>
            <a:pPr lvl="1">
              <a:buSzPct val="75000"/>
              <a:buFont typeface="StarSymbol"/>
              <a:buChar char=""/>
            </a:pPr>
            <a:r>
              <a:rPr lang="en-US" sz="2800" dirty="0">
                <a:latin typeface="Calibri"/>
                <a:cs typeface="Calibri"/>
              </a:rPr>
              <a:t>Use hill climbing on space of possible </a:t>
            </a:r>
            <a:r>
              <a:rPr lang="en-US" sz="2800" dirty="0" smtClean="0">
                <a:latin typeface="Calibri"/>
                <a:cs typeface="Calibri"/>
              </a:rPr>
              <a:t>offers</a:t>
            </a:r>
            <a:endParaRPr sz="2800" dirty="0">
              <a:latin typeface="Calibri"/>
              <a:cs typeface="Calibri"/>
            </a:endParaRPr>
          </a:p>
          <a:p>
            <a:pPr lvl="1">
              <a:buSzPct val="75000"/>
              <a:buFont typeface="StarSymbol"/>
              <a:buChar char=""/>
            </a:pPr>
            <a:r>
              <a:rPr lang="en-US" sz="2800" dirty="0">
                <a:latin typeface="Calibri"/>
                <a:cs typeface="Calibri"/>
              </a:rPr>
              <a:t>Generate similar offers e.g. using fuzzy </a:t>
            </a:r>
            <a:r>
              <a:rPr lang="en-US" sz="2800" dirty="0" smtClean="0">
                <a:latin typeface="Calibri"/>
                <a:cs typeface="Calibri"/>
              </a:rPr>
              <a:t>measure</a:t>
            </a:r>
          </a:p>
          <a:p>
            <a:pPr lvl="1">
              <a:buSzPct val="75000"/>
            </a:pPr>
            <a:endParaRPr sz="2800" dirty="0">
              <a:latin typeface="Calibri"/>
              <a:cs typeface="Calibri"/>
            </a:endParaRPr>
          </a:p>
          <a:p>
            <a:pPr marL="274638" indent="-274638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Use mediator:</a:t>
            </a:r>
            <a:endParaRPr sz="3200" dirty="0">
              <a:latin typeface="Calibri"/>
              <a:cs typeface="Calibri"/>
            </a:endParaRPr>
          </a:p>
          <a:p>
            <a:pPr marL="722313" lvl="1" indent="-265113">
              <a:buSzPct val="75000"/>
              <a:buFont typeface="StarSymbol"/>
              <a:buChar char=""/>
            </a:pPr>
            <a:r>
              <a:rPr lang="en-US" sz="2800" dirty="0">
                <a:latin typeface="Calibri"/>
                <a:cs typeface="Calibri"/>
              </a:rPr>
              <a:t>Parties send offer to (trusted)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mediator</a:t>
            </a:r>
          </a:p>
          <a:p>
            <a:pPr marL="722313" lvl="1" indent="-265113">
              <a:buSzPct val="75000"/>
              <a:buFont typeface="StarSymbol"/>
              <a:buChar char=""/>
            </a:pPr>
            <a:r>
              <a:rPr lang="en-US" sz="2800" dirty="0" smtClean="0">
                <a:latin typeface="Calibri"/>
                <a:cs typeface="Calibri"/>
              </a:rPr>
              <a:t>Mediator </a:t>
            </a:r>
            <a:r>
              <a:rPr lang="en-US" sz="2800" dirty="0">
                <a:latin typeface="Calibri"/>
                <a:cs typeface="Calibri"/>
              </a:rPr>
              <a:t>uses hill-climbing or simulated </a:t>
            </a:r>
            <a:endParaRPr lang="en-US" sz="2800" dirty="0" smtClean="0">
              <a:latin typeface="Calibri"/>
              <a:cs typeface="Calibri"/>
            </a:endParaRPr>
          </a:p>
          <a:p>
            <a:pPr lvl="1">
              <a:buSzPct val="75000"/>
            </a:pPr>
            <a:r>
              <a:rPr lang="en-US" sz="2800" dirty="0" smtClean="0">
                <a:latin typeface="Calibri"/>
                <a:cs typeface="Calibri"/>
              </a:rPr>
              <a:t>annealing </a:t>
            </a:r>
            <a:r>
              <a:rPr lang="en-US" sz="2800" dirty="0">
                <a:latin typeface="Calibri"/>
                <a:cs typeface="Calibri"/>
              </a:rPr>
              <a:t>to search for Pareto improving deals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5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Heuristics for </a:t>
            </a:r>
            <a:r>
              <a:rPr lang="en-US" sz="4400" dirty="0" smtClean="0">
                <a:latin typeface="Calibri"/>
                <a:cs typeface="Calibri"/>
              </a:rPr>
              <a:t>generating </a:t>
            </a:r>
            <a:endParaRPr lang="en-US" sz="4400" dirty="0" smtClean="0">
              <a:latin typeface="Calibri"/>
              <a:cs typeface="Calibri"/>
            </a:endParaRPr>
          </a:p>
          <a:p>
            <a:pPr algn="ctr"/>
            <a:r>
              <a:rPr lang="en-US" sz="4400" dirty="0" smtClean="0">
                <a:latin typeface="Calibri"/>
                <a:cs typeface="Calibri"/>
              </a:rPr>
              <a:t>an </a:t>
            </a:r>
            <a:r>
              <a:rPr lang="en-US" sz="4400" dirty="0" smtClean="0">
                <a:latin typeface="Calibri"/>
                <a:cs typeface="Calibri"/>
              </a:rPr>
              <a:t>optimal </a:t>
            </a:r>
            <a:r>
              <a:rPr lang="en-US" sz="4400" dirty="0" smtClean="0">
                <a:latin typeface="Calibri"/>
                <a:cs typeface="Calibri"/>
              </a:rPr>
              <a:t>agenda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457200" y="1600199"/>
            <a:ext cx="8229240" cy="4849993"/>
          </a:xfrm>
          <a:prstGeom prst="rect">
            <a:avLst/>
          </a:prstGeom>
        </p:spPr>
        <p:txBody>
          <a:bodyPr wrap="none" lIns="0" tIns="0" rIns="0" bIns="0"/>
          <a:lstStyle/>
          <a:p>
            <a:pPr marL="457200" indent="-457200">
              <a:buSzPct val="100000"/>
              <a:buFont typeface="Arial"/>
              <a:buChar char="•"/>
            </a:pPr>
            <a:r>
              <a:rPr lang="en-GB" sz="2800" dirty="0" smtClean="0">
                <a:latin typeface="Calibri"/>
                <a:cs typeface="Calibri"/>
              </a:rPr>
              <a:t>The set of issues included in a negotiation is </a:t>
            </a:r>
          </a:p>
          <a:p>
            <a:pPr>
              <a:buSzPct val="100000"/>
            </a:pPr>
            <a:r>
              <a:rPr lang="en-GB" sz="2800" dirty="0">
                <a:latin typeface="Calibri"/>
                <a:cs typeface="Calibri"/>
              </a:rPr>
              <a:t> </a:t>
            </a:r>
            <a:r>
              <a:rPr lang="en-GB" sz="2800" dirty="0" smtClean="0">
                <a:latin typeface="Calibri"/>
                <a:cs typeface="Calibri"/>
              </a:rPr>
              <a:t>     called the </a:t>
            </a:r>
            <a:r>
              <a:rPr lang="en-GB" sz="2800" dirty="0" smtClean="0">
                <a:solidFill>
                  <a:srgbClr val="0000FF"/>
                </a:solidFill>
                <a:latin typeface="Calibri"/>
                <a:cs typeface="Calibri"/>
              </a:rPr>
              <a:t>negotiation agenda  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lang="en-GB" sz="2800" dirty="0" smtClean="0">
                <a:latin typeface="Calibri"/>
                <a:cs typeface="Calibri"/>
              </a:rPr>
              <a:t>In competitive negotiations, different agents </a:t>
            </a:r>
          </a:p>
          <a:p>
            <a:pPr>
              <a:buSzPct val="100000"/>
            </a:pPr>
            <a:r>
              <a:rPr lang="en-GB" sz="2800" dirty="0">
                <a:latin typeface="Calibri"/>
                <a:cs typeface="Calibri"/>
              </a:rPr>
              <a:t> </a:t>
            </a:r>
            <a:r>
              <a:rPr lang="en-GB" sz="2800" dirty="0" smtClean="0">
                <a:latin typeface="Calibri"/>
                <a:cs typeface="Calibri"/>
              </a:rPr>
              <a:t>    may prefer different agendas 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lang="en-GB" sz="2800" dirty="0" smtClean="0">
                <a:latin typeface="Calibri"/>
                <a:cs typeface="Calibri"/>
              </a:rPr>
              <a:t>An agenda that maximizes an agent’s utility is </a:t>
            </a:r>
          </a:p>
          <a:p>
            <a:pPr>
              <a:buSzPct val="100000"/>
            </a:pPr>
            <a:r>
              <a:rPr lang="en-GB" sz="2800" dirty="0">
                <a:latin typeface="Calibri"/>
                <a:cs typeface="Calibri"/>
              </a:rPr>
              <a:t> </a:t>
            </a:r>
            <a:r>
              <a:rPr lang="en-GB" sz="2800" dirty="0" smtClean="0">
                <a:latin typeface="Calibri"/>
                <a:cs typeface="Calibri"/>
              </a:rPr>
              <a:t>   called its </a:t>
            </a:r>
            <a:r>
              <a:rPr lang="en-GB" sz="2800" dirty="0" smtClean="0">
                <a:solidFill>
                  <a:srgbClr val="0000FF"/>
                </a:solidFill>
                <a:latin typeface="Calibri"/>
                <a:cs typeface="Calibri"/>
              </a:rPr>
              <a:t>optimal agenda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lang="en-GB" sz="2800" dirty="0" smtClean="0">
                <a:latin typeface="Calibri"/>
                <a:cs typeface="Calibri"/>
              </a:rPr>
              <a:t>Finding an agent’s optimal agenda is a </a:t>
            </a:r>
          </a:p>
          <a:p>
            <a:pPr>
              <a:buSzPct val="100000"/>
            </a:pPr>
            <a:r>
              <a:rPr lang="en-GB" sz="2800" dirty="0">
                <a:latin typeface="Calibri"/>
                <a:cs typeface="Calibri"/>
              </a:rPr>
              <a:t> </a:t>
            </a:r>
            <a:r>
              <a:rPr lang="en-GB" sz="2800" dirty="0" smtClean="0">
                <a:latin typeface="Calibri"/>
                <a:cs typeface="Calibri"/>
              </a:rPr>
              <a:t>   computationally hard problem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lang="en-GB" sz="2800" dirty="0" smtClean="0">
                <a:latin typeface="Calibri"/>
                <a:cs typeface="Calibri"/>
              </a:rPr>
              <a:t>The use of evolutionary methods such as </a:t>
            </a:r>
            <a:r>
              <a:rPr lang="en-GB" sz="2800" dirty="0" smtClean="0">
                <a:solidFill>
                  <a:srgbClr val="0000FF"/>
                </a:solidFill>
                <a:latin typeface="Calibri"/>
                <a:cs typeface="Calibri"/>
              </a:rPr>
              <a:t>genetic </a:t>
            </a:r>
          </a:p>
          <a:p>
            <a:pPr>
              <a:buSzPct val="100000"/>
            </a:pPr>
            <a:r>
              <a:rPr lang="en-GB" sz="2800" dirty="0" smtClean="0">
                <a:solidFill>
                  <a:srgbClr val="0000FF"/>
                </a:solidFill>
                <a:latin typeface="Calibri"/>
                <a:cs typeface="Calibri"/>
              </a:rPr>
              <a:t>   algorithms</a:t>
            </a:r>
            <a:r>
              <a:rPr lang="en-GB" sz="2800" dirty="0" smtClean="0">
                <a:latin typeface="Calibri"/>
                <a:cs typeface="Calibri"/>
              </a:rPr>
              <a:t> for determining an agent’s optimal agenda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71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Heuristics for </a:t>
            </a:r>
            <a:r>
              <a:rPr lang="en-US" sz="4400" dirty="0" smtClean="0">
                <a:latin typeface="Calibri"/>
                <a:cs typeface="Calibri"/>
              </a:rPr>
              <a:t>reasoning </a:t>
            </a:r>
            <a:r>
              <a:rPr lang="en-US" sz="4400" dirty="0">
                <a:latin typeface="Calibri"/>
                <a:cs typeface="Calibri"/>
              </a:rPr>
              <a:t>about </a:t>
            </a:r>
            <a:endParaRPr lang="en-US" sz="4400" dirty="0" smtClean="0">
              <a:latin typeface="Calibri"/>
              <a:cs typeface="Calibri"/>
            </a:endParaRPr>
          </a:p>
          <a:p>
            <a:pPr algn="ctr"/>
            <a:r>
              <a:rPr lang="en-US" sz="4400" dirty="0">
                <a:latin typeface="Calibri"/>
                <a:cs typeface="Calibri"/>
              </a:rPr>
              <a:t>d</a:t>
            </a:r>
            <a:r>
              <a:rPr lang="en-US" sz="4400" dirty="0" smtClean="0">
                <a:latin typeface="Calibri"/>
                <a:cs typeface="Calibri"/>
              </a:rPr>
              <a:t>eliberation </a:t>
            </a:r>
            <a:r>
              <a:rPr lang="en-US" sz="4400" dirty="0">
                <a:latin typeface="Calibri"/>
                <a:cs typeface="Calibri"/>
              </a:rPr>
              <a:t>c</a:t>
            </a:r>
            <a:r>
              <a:rPr lang="en-US" sz="4400" dirty="0" smtClean="0">
                <a:latin typeface="Calibri"/>
                <a:cs typeface="Calibri"/>
              </a:rPr>
              <a:t>ost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112063" y="1600200"/>
            <a:ext cx="8890302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360363" indent="-360363">
              <a:buSzPct val="100000"/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Agents negotiating over </a:t>
            </a:r>
            <a:r>
              <a:rPr lang="en-US" sz="2800" dirty="0" smtClean="0">
                <a:latin typeface="Calibri"/>
                <a:cs typeface="Calibri"/>
              </a:rPr>
              <a:t>resources</a:t>
            </a:r>
          </a:p>
          <a:p>
            <a:pPr marL="360363" indent="-360363">
              <a:buSzPct val="100000"/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To </a:t>
            </a:r>
            <a:r>
              <a:rPr lang="en-US" sz="2800" dirty="0">
                <a:latin typeface="Calibri"/>
                <a:cs typeface="Calibri"/>
              </a:rPr>
              <a:t>evaluate an offer, an agent may have to </a:t>
            </a:r>
            <a:r>
              <a:rPr lang="en-US" sz="2800" dirty="0" smtClean="0">
                <a:latin typeface="Calibri"/>
                <a:cs typeface="Calibri"/>
              </a:rPr>
              <a:t>solve </a:t>
            </a:r>
            <a:r>
              <a:rPr lang="en-US" sz="2800" dirty="0">
                <a:latin typeface="Calibri"/>
                <a:cs typeface="Calibri"/>
              </a:rPr>
              <a:t>an </a:t>
            </a:r>
            <a:endParaRPr lang="en-US" sz="28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    NP</a:t>
            </a:r>
            <a:r>
              <a:rPr lang="en-US" sz="2800" dirty="0">
                <a:latin typeface="Calibri"/>
                <a:cs typeface="Calibri"/>
              </a:rPr>
              <a:t>-complete </a:t>
            </a:r>
            <a:r>
              <a:rPr lang="en-US" sz="2800" dirty="0" smtClean="0">
                <a:latin typeface="Calibri"/>
                <a:cs typeface="Calibri"/>
              </a:rPr>
              <a:t>problem E</a:t>
            </a:r>
            <a:r>
              <a:rPr lang="en-US" sz="2800" dirty="0">
                <a:latin typeface="Calibri"/>
                <a:cs typeface="Calibri"/>
              </a:rPr>
              <a:t>.g. with the </a:t>
            </a:r>
            <a:r>
              <a:rPr lang="en-US" sz="2800" dirty="0" smtClean="0">
                <a:latin typeface="Calibri"/>
                <a:cs typeface="Calibri"/>
              </a:rPr>
              <a:t>resources </a:t>
            </a:r>
            <a:r>
              <a:rPr lang="en-US" sz="2800" dirty="0">
                <a:latin typeface="Calibri"/>
                <a:cs typeface="Calibri"/>
              </a:rPr>
              <a:t>I get, </a:t>
            </a:r>
            <a:endParaRPr lang="en-US" sz="28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    what </a:t>
            </a:r>
            <a:r>
              <a:rPr lang="en-US" sz="2800" dirty="0">
                <a:latin typeface="Calibri"/>
                <a:cs typeface="Calibri"/>
              </a:rPr>
              <a:t>is the utility of the best </a:t>
            </a:r>
            <a:r>
              <a:rPr lang="en-US" sz="2800" dirty="0" smtClean="0">
                <a:latin typeface="Calibri"/>
                <a:cs typeface="Calibri"/>
              </a:rPr>
              <a:t>vehicle </a:t>
            </a:r>
            <a:r>
              <a:rPr lang="en-US" sz="2800" dirty="0">
                <a:latin typeface="Calibri"/>
                <a:cs typeface="Calibri"/>
              </a:rPr>
              <a:t>routing </a:t>
            </a:r>
            <a:r>
              <a:rPr lang="en-US" sz="2800" dirty="0" smtClean="0">
                <a:latin typeface="Calibri"/>
                <a:cs typeface="Calibri"/>
              </a:rPr>
              <a:t>schedule</a:t>
            </a:r>
          </a:p>
          <a:p>
            <a:pPr>
              <a:buSzPct val="100000"/>
            </a:pP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    </a:t>
            </a:r>
            <a:r>
              <a:rPr lang="en-US" sz="2800" dirty="0">
                <a:latin typeface="Calibri"/>
                <a:cs typeface="Calibri"/>
              </a:rPr>
              <a:t>I can get</a:t>
            </a:r>
            <a:r>
              <a:rPr lang="en-US" sz="2800" dirty="0" smtClean="0">
                <a:latin typeface="Calibri"/>
                <a:cs typeface="Calibri"/>
              </a:rPr>
              <a:t>?</a:t>
            </a:r>
          </a:p>
          <a:p>
            <a:pPr marL="274638" indent="-274638">
              <a:buSzPct val="100000"/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Possible </a:t>
            </a:r>
            <a:r>
              <a:rPr lang="en-US" sz="2800" dirty="0">
                <a:latin typeface="Calibri"/>
                <a:cs typeface="Calibri"/>
              </a:rPr>
              <a:t>to reason explicitly </a:t>
            </a:r>
            <a:r>
              <a:rPr lang="en-US" sz="2800" dirty="0" smtClean="0">
                <a:latin typeface="Calibri"/>
                <a:cs typeface="Calibri"/>
              </a:rPr>
              <a:t>about the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cost </a:t>
            </a:r>
            <a:r>
              <a:rPr lang="en-US" sz="2800" dirty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deliberation</a:t>
            </a:r>
            <a:endParaRPr sz="2800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2800" dirty="0">
                <a:latin typeface="Calibri"/>
                <a:cs typeface="Calibri"/>
              </a:rPr>
              <a:t>Control an anytime algorithm based on the </a:t>
            </a:r>
            <a:endParaRPr lang="en-US" sz="2800" dirty="0" smtClean="0">
              <a:latin typeface="Calibri"/>
              <a:cs typeface="Calibri"/>
            </a:endParaRPr>
          </a:p>
          <a:p>
            <a:pPr lvl="1">
              <a:buSzPct val="75000"/>
            </a:pPr>
            <a:r>
              <a:rPr lang="en-US" sz="2800" dirty="0" smtClean="0">
                <a:latin typeface="Calibri"/>
                <a:cs typeface="Calibri"/>
              </a:rPr>
              <a:t>  degree </a:t>
            </a:r>
            <a:r>
              <a:rPr lang="en-US" sz="2800" dirty="0">
                <a:latin typeface="Calibri"/>
                <a:cs typeface="Calibri"/>
              </a:rPr>
              <a:t>to which it is expected to improve </a:t>
            </a:r>
            <a:r>
              <a:rPr lang="en-US" sz="2800" dirty="0" smtClean="0">
                <a:latin typeface="Calibri"/>
                <a:cs typeface="Calibri"/>
              </a:rPr>
              <a:t>the solution </a:t>
            </a: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2800" dirty="0" smtClean="0">
                <a:latin typeface="Calibri"/>
                <a:cs typeface="Calibri"/>
              </a:rPr>
              <a:t>New </a:t>
            </a:r>
            <a:r>
              <a:rPr lang="en-US" sz="2800" dirty="0">
                <a:latin typeface="Calibri"/>
                <a:cs typeface="Calibri"/>
              </a:rPr>
              <a:t>concept of </a:t>
            </a:r>
            <a:r>
              <a:rPr lang="en-US" sz="2800" dirty="0" smtClean="0">
                <a:solidFill>
                  <a:srgbClr val="0000FF"/>
                </a:solidFill>
                <a:latin typeface="Calibri"/>
                <a:cs typeface="Calibri"/>
              </a:rPr>
              <a:t>deliberation equilibrium</a:t>
            </a:r>
            <a:endParaRPr sz="28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74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680"/>
            <a:ext cx="8229240" cy="5850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Negotiating with Humans</a:t>
            </a:r>
            <a:endParaRPr sz="4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2126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Why negotiate?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The agents’ preferences for the possible outcomes are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conflicting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endParaRPr lang="en-US" sz="32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None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of the agents has the power to decide an outcome on its own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957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254520"/>
            <a:ext cx="8229240" cy="1183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Why would </a:t>
            </a:r>
            <a:r>
              <a:rPr lang="en-US" sz="4400" dirty="0" smtClean="0">
                <a:latin typeface="Calibri"/>
                <a:cs typeface="Calibri"/>
              </a:rPr>
              <a:t>agents negotiate </a:t>
            </a:r>
          </a:p>
          <a:p>
            <a:pPr algn="ctr"/>
            <a:r>
              <a:rPr lang="en-US" sz="4400" dirty="0">
                <a:latin typeface="Calibri"/>
                <a:cs typeface="Calibri"/>
              </a:rPr>
              <a:t>w</a:t>
            </a:r>
            <a:r>
              <a:rPr lang="en-US" sz="4400" dirty="0" smtClean="0">
                <a:latin typeface="Calibri"/>
                <a:cs typeface="Calibri"/>
              </a:rPr>
              <a:t>ith </a:t>
            </a:r>
            <a:r>
              <a:rPr lang="en-US" sz="4400" dirty="0">
                <a:latin typeface="Calibri"/>
                <a:cs typeface="Calibri"/>
              </a:rPr>
              <a:t>p</a:t>
            </a:r>
            <a:r>
              <a:rPr lang="en-US" sz="4400" dirty="0" smtClean="0">
                <a:latin typeface="Calibri"/>
                <a:cs typeface="Calibri"/>
              </a:rPr>
              <a:t>eople</a:t>
            </a:r>
            <a:r>
              <a:rPr lang="en-US" sz="4400" dirty="0">
                <a:latin typeface="Calibri"/>
                <a:cs typeface="Calibri"/>
              </a:rPr>
              <a:t>?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45" name="TextShape 2"/>
          <p:cNvSpPr txBox="1"/>
          <p:nvPr/>
        </p:nvSpPr>
        <p:spPr>
          <a:xfrm>
            <a:off x="457200" y="1816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360363" indent="-360363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Provide negotiation training environment for </a:t>
            </a:r>
            <a:endParaRPr lang="en-US" sz="32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people</a:t>
            </a:r>
          </a:p>
          <a:p>
            <a:pPr>
              <a:buSzPct val="100000"/>
            </a:pPr>
            <a:endParaRPr lang="en-US" sz="3200" dirty="0" smtClean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Negotiate </a:t>
            </a:r>
            <a:r>
              <a:rPr lang="en-US" sz="3200" dirty="0">
                <a:latin typeface="Calibri"/>
                <a:cs typeface="Calibri"/>
              </a:rPr>
              <a:t>in Web-based markets that include </a:t>
            </a:r>
            <a:endParaRPr lang="en-US" sz="32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 both </a:t>
            </a:r>
            <a:r>
              <a:rPr lang="en-US" sz="3200" dirty="0">
                <a:latin typeface="Calibri"/>
                <a:cs typeface="Calibri"/>
              </a:rPr>
              <a:t>humans and bots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85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Why is it </a:t>
            </a:r>
            <a:r>
              <a:rPr lang="en-US" sz="4400" dirty="0" smtClean="0">
                <a:latin typeface="Calibri"/>
                <a:cs typeface="Calibri"/>
              </a:rPr>
              <a:t>different</a:t>
            </a:r>
            <a:r>
              <a:rPr lang="en-US" sz="4400" dirty="0">
                <a:latin typeface="Calibri"/>
                <a:cs typeface="Calibri"/>
              </a:rPr>
              <a:t>?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285750" indent="-28575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Humans make systematic deviations from </a:t>
            </a:r>
            <a:endParaRPr lang="en-US" sz="32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(</a:t>
            </a:r>
            <a:r>
              <a:rPr lang="en-US" sz="3200" dirty="0">
                <a:latin typeface="Calibri"/>
                <a:cs typeface="Calibri"/>
              </a:rPr>
              <a:t>theoretically) optimal </a:t>
            </a:r>
            <a:r>
              <a:rPr lang="en-US" sz="3200" dirty="0" smtClean="0">
                <a:latin typeface="Calibri"/>
                <a:cs typeface="Calibri"/>
              </a:rPr>
              <a:t>behavior </a:t>
            </a:r>
            <a:endParaRPr sz="3200" dirty="0" smtClean="0">
              <a:latin typeface="Calibri"/>
              <a:cs typeface="Calibri"/>
            </a:endParaRP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Preferences depend on the </a:t>
            </a:r>
            <a:r>
              <a:rPr lang="en-US" sz="3200" i="1" dirty="0" smtClean="0">
                <a:solidFill>
                  <a:srgbClr val="0000FF"/>
                </a:solidFill>
                <a:latin typeface="Calibri"/>
                <a:cs typeface="Calibri"/>
              </a:rPr>
              <a:t>framing</a:t>
            </a:r>
            <a:r>
              <a:rPr lang="en-US" sz="3200" dirty="0" smtClean="0">
                <a:latin typeface="Calibri"/>
                <a:cs typeface="Calibri"/>
              </a:rPr>
              <a:t> of offers</a:t>
            </a: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Aversion </a:t>
            </a:r>
            <a:r>
              <a:rPr lang="en-US" sz="3200" dirty="0">
                <a:latin typeface="Calibri"/>
                <a:cs typeface="Calibri"/>
              </a:rPr>
              <a:t>in unfair </a:t>
            </a:r>
            <a:r>
              <a:rPr lang="en-US" sz="3200" dirty="0" smtClean="0">
                <a:latin typeface="Calibri"/>
                <a:cs typeface="Calibri"/>
              </a:rPr>
              <a:t>offers</a:t>
            </a: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Willing </a:t>
            </a:r>
            <a:r>
              <a:rPr lang="en-US" sz="3200" dirty="0">
                <a:latin typeface="Calibri"/>
                <a:cs typeface="Calibri"/>
              </a:rPr>
              <a:t>to punish greed even at cost to </a:t>
            </a:r>
            <a:endParaRPr lang="en-US" sz="3200" dirty="0" smtClean="0">
              <a:latin typeface="Calibri"/>
              <a:cs typeface="Calibri"/>
            </a:endParaRPr>
          </a:p>
          <a:p>
            <a:pPr lvl="1">
              <a:buSzPct val="75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themselves</a:t>
            </a:r>
            <a:endParaRPr sz="3200" dirty="0">
              <a:latin typeface="Calibri"/>
              <a:cs typeface="Calibri"/>
            </a:endParaRPr>
          </a:p>
          <a:p>
            <a:pPr marL="285750" indent="-28575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Therefore, AI agents need to:</a:t>
            </a:r>
            <a:endParaRPr sz="3200" dirty="0">
              <a:latin typeface="Calibri"/>
              <a:cs typeface="Calibri"/>
            </a:endParaRP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Predict human peculiar negotiation </a:t>
            </a:r>
            <a:r>
              <a:rPr lang="en-US" sz="3200" dirty="0" smtClean="0">
                <a:latin typeface="Calibri"/>
                <a:cs typeface="Calibri"/>
              </a:rPr>
              <a:t>behavior</a:t>
            </a:r>
          </a:p>
          <a:p>
            <a:pPr marL="722313" lvl="1" indent="-265113">
              <a:buSzPct val="75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React </a:t>
            </a:r>
            <a:r>
              <a:rPr lang="en-US" sz="3200" dirty="0">
                <a:latin typeface="Calibri"/>
                <a:cs typeface="Calibri"/>
              </a:rPr>
              <a:t>appropriately given human perception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8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400" dirty="0">
                <a:latin typeface="Calibri"/>
                <a:cs typeface="Calibri"/>
              </a:rPr>
              <a:t>Colored </a:t>
            </a:r>
            <a:r>
              <a:rPr lang="en-US" sz="4400" dirty="0" smtClean="0">
                <a:latin typeface="Calibri"/>
                <a:cs typeface="Calibri"/>
              </a:rPr>
              <a:t>trails experimental platform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360363" indent="-360363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Computer lab-based experiments</a:t>
            </a:r>
            <a:endParaRPr sz="3200" dirty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Human-human, or human </a:t>
            </a:r>
            <a:r>
              <a:rPr lang="en-US" sz="3200" dirty="0" err="1">
                <a:latin typeface="Calibri"/>
                <a:cs typeface="Calibri"/>
              </a:rPr>
              <a:t>vs</a:t>
            </a:r>
            <a:r>
              <a:rPr lang="en-US" sz="3200" dirty="0">
                <a:latin typeface="Calibri"/>
                <a:cs typeface="Calibri"/>
              </a:rPr>
              <a:t> agents</a:t>
            </a:r>
            <a:endParaRPr sz="3200" dirty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Task-based </a:t>
            </a:r>
            <a:r>
              <a:rPr lang="en-US" sz="3200" dirty="0" smtClean="0">
                <a:latin typeface="Calibri"/>
                <a:cs typeface="Calibri"/>
              </a:rPr>
              <a:t>environment:</a:t>
            </a:r>
          </a:p>
          <a:p>
            <a:pPr marL="914400" lvl="1" indent="-457200">
              <a:buSzPct val="100000"/>
              <a:buFont typeface="Arial"/>
              <a:buChar char="•"/>
            </a:pPr>
            <a:r>
              <a:rPr lang="en-US" sz="3200" i="1" dirty="0" smtClean="0">
                <a:latin typeface="Calibri"/>
                <a:cs typeface="Calibri"/>
              </a:rPr>
              <a:t>n </a:t>
            </a:r>
            <a:r>
              <a:rPr lang="en-US" sz="3200" i="1" dirty="0">
                <a:latin typeface="Calibri"/>
                <a:cs typeface="Calibri"/>
              </a:rPr>
              <a:t>x m </a:t>
            </a:r>
            <a:r>
              <a:rPr lang="en-US" sz="3200" dirty="0">
                <a:latin typeface="Calibri"/>
                <a:cs typeface="Calibri"/>
              </a:rPr>
              <a:t>board of colored </a:t>
            </a:r>
            <a:r>
              <a:rPr lang="en-US" sz="3200" dirty="0" smtClean="0">
                <a:latin typeface="Calibri"/>
                <a:cs typeface="Calibri"/>
              </a:rPr>
              <a:t>tiles</a:t>
            </a:r>
          </a:p>
          <a:p>
            <a:pPr marL="914400" lvl="1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Each </a:t>
            </a:r>
            <a:r>
              <a:rPr lang="en-US" sz="3200" dirty="0">
                <a:latin typeface="Calibri"/>
                <a:cs typeface="Calibri"/>
              </a:rPr>
              <a:t>player possesses colored </a:t>
            </a:r>
            <a:r>
              <a:rPr lang="en-US" sz="3200" dirty="0" smtClean="0">
                <a:latin typeface="Calibri"/>
                <a:cs typeface="Calibri"/>
              </a:rPr>
              <a:t>chips</a:t>
            </a:r>
          </a:p>
          <a:p>
            <a:pPr marL="914400" lvl="1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Chips </a:t>
            </a:r>
            <a:r>
              <a:rPr lang="en-US" sz="3200" dirty="0">
                <a:latin typeface="Calibri"/>
                <a:cs typeface="Calibri"/>
              </a:rPr>
              <a:t>used to move on same-colored </a:t>
            </a:r>
            <a:r>
              <a:rPr lang="en-US" sz="3200" dirty="0" smtClean="0">
                <a:latin typeface="Calibri"/>
                <a:cs typeface="Calibri"/>
              </a:rPr>
              <a:t>tiles</a:t>
            </a:r>
          </a:p>
          <a:p>
            <a:pPr marL="914400" lvl="1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Negotiation </a:t>
            </a:r>
            <a:r>
              <a:rPr lang="en-US" sz="3200" dirty="0">
                <a:latin typeface="Calibri"/>
                <a:cs typeface="Calibri"/>
              </a:rPr>
              <a:t>to exchange </a:t>
            </a:r>
            <a:r>
              <a:rPr lang="en-US" sz="3200" dirty="0" smtClean="0">
                <a:latin typeface="Calibri"/>
                <a:cs typeface="Calibri"/>
              </a:rPr>
              <a:t>chips</a:t>
            </a:r>
          </a:p>
          <a:p>
            <a:pPr marL="914400" lvl="1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Control </a:t>
            </a:r>
            <a:r>
              <a:rPr lang="en-US" sz="3200" dirty="0">
                <a:latin typeface="Calibri"/>
                <a:cs typeface="Calibri"/>
              </a:rPr>
              <a:t>information availability: can see </a:t>
            </a:r>
            <a:endParaRPr lang="en-US" sz="3200" dirty="0" smtClean="0">
              <a:latin typeface="Calibri"/>
              <a:cs typeface="Calibri"/>
            </a:endParaRPr>
          </a:p>
          <a:p>
            <a:pPr lvl="1"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other's </a:t>
            </a:r>
            <a:r>
              <a:rPr lang="en-US" sz="3200" dirty="0">
                <a:latin typeface="Calibri"/>
                <a:cs typeface="Calibri"/>
              </a:rPr>
              <a:t>location, other's goal, other's chips?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15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“me” wants to get to goal “G”</a:t>
            </a:r>
            <a:endParaRPr sz="4400" dirty="0">
              <a:latin typeface="Calibri"/>
              <a:cs typeface="Calibri"/>
            </a:endParaRPr>
          </a:p>
        </p:txBody>
      </p:sp>
      <p:pic>
        <p:nvPicPr>
          <p:cNvPr id="151" name="Picture 150"/>
          <p:cNvPicPr/>
          <p:nvPr/>
        </p:nvPicPr>
        <p:blipFill>
          <a:blip r:embed="rId2"/>
          <a:stretch>
            <a:fillRect/>
          </a:stretch>
        </p:blipFill>
        <p:spPr>
          <a:xfrm>
            <a:off x="1770480" y="1374480"/>
            <a:ext cx="5029200" cy="53035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69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Proposal to </a:t>
            </a:r>
            <a:r>
              <a:rPr lang="en-US" sz="4400" dirty="0" smtClean="0">
                <a:latin typeface="Calibri"/>
                <a:cs typeface="Calibri"/>
              </a:rPr>
              <a:t>exchange </a:t>
            </a:r>
            <a:r>
              <a:rPr lang="en-US" sz="4400" dirty="0">
                <a:latin typeface="Calibri"/>
                <a:cs typeface="Calibri"/>
              </a:rPr>
              <a:t>c</a:t>
            </a:r>
            <a:r>
              <a:rPr lang="en-US" sz="4400" dirty="0" smtClean="0">
                <a:latin typeface="Calibri"/>
                <a:cs typeface="Calibri"/>
              </a:rPr>
              <a:t>hips</a:t>
            </a:r>
            <a:endParaRPr sz="4400" dirty="0">
              <a:latin typeface="Calibri"/>
              <a:cs typeface="Calibri"/>
            </a:endParaRPr>
          </a:p>
        </p:txBody>
      </p:sp>
      <p:pic>
        <p:nvPicPr>
          <p:cNvPr id="153" name="Picture 152"/>
          <p:cNvPicPr/>
          <p:nvPr/>
        </p:nvPicPr>
        <p:blipFill>
          <a:blip r:embed="rId2"/>
          <a:stretch>
            <a:fillRect/>
          </a:stretch>
        </p:blipFill>
        <p:spPr>
          <a:xfrm>
            <a:off x="1645920" y="1417320"/>
            <a:ext cx="5303520" cy="52578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85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Some </a:t>
            </a:r>
            <a:r>
              <a:rPr lang="en-US" sz="4400" dirty="0" smtClean="0">
                <a:latin typeface="Calibri"/>
                <a:cs typeface="Calibri"/>
              </a:rPr>
              <a:t>colored </a:t>
            </a:r>
            <a:r>
              <a:rPr lang="en-US" sz="4400" dirty="0">
                <a:latin typeface="Calibri"/>
                <a:cs typeface="Calibri"/>
              </a:rPr>
              <a:t>t</a:t>
            </a:r>
            <a:r>
              <a:rPr lang="en-US" sz="4400" dirty="0" smtClean="0">
                <a:latin typeface="Calibri"/>
                <a:cs typeface="Calibri"/>
              </a:rPr>
              <a:t>rails </a:t>
            </a:r>
            <a:r>
              <a:rPr lang="en-US" sz="4400" dirty="0">
                <a:latin typeface="Calibri"/>
                <a:cs typeface="Calibri"/>
              </a:rPr>
              <a:t>s</a:t>
            </a:r>
            <a:r>
              <a:rPr lang="en-US" sz="4400" dirty="0" smtClean="0">
                <a:latin typeface="Calibri"/>
                <a:cs typeface="Calibri"/>
              </a:rPr>
              <a:t>tudies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Predictive models of human </a:t>
            </a:r>
            <a:r>
              <a:rPr lang="en-US" sz="3200" dirty="0" smtClean="0">
                <a:latin typeface="Calibri"/>
                <a:cs typeface="Calibri"/>
              </a:rPr>
              <a:t>reciprocity</a:t>
            </a:r>
          </a:p>
          <a:p>
            <a:pPr>
              <a:buSzPct val="100000"/>
            </a:pPr>
            <a:endParaRPr lang="en-US" sz="3200" dirty="0" smtClean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Predictive </a:t>
            </a:r>
            <a:r>
              <a:rPr lang="en-US" sz="3200" dirty="0">
                <a:latin typeface="Calibri"/>
                <a:cs typeface="Calibri"/>
              </a:rPr>
              <a:t>models of human's willingness to </a:t>
            </a:r>
            <a:endParaRPr lang="en-US" sz="32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 reveal </a:t>
            </a:r>
            <a:r>
              <a:rPr lang="en-US" sz="3200" dirty="0">
                <a:latin typeface="Calibri"/>
                <a:cs typeface="Calibri"/>
              </a:rPr>
              <a:t>their </a:t>
            </a:r>
            <a:r>
              <a:rPr lang="en-US" sz="3200" dirty="0" smtClean="0">
                <a:latin typeface="Calibri"/>
                <a:cs typeface="Calibri"/>
              </a:rPr>
              <a:t>goals</a:t>
            </a:r>
          </a:p>
          <a:p>
            <a:pPr>
              <a:buSzPct val="100000"/>
            </a:pPr>
            <a:endParaRPr lang="en-US" sz="3200" dirty="0" smtClean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Agents </a:t>
            </a:r>
            <a:r>
              <a:rPr lang="en-US" sz="3200" dirty="0">
                <a:latin typeface="Calibri"/>
                <a:cs typeface="Calibri"/>
              </a:rPr>
              <a:t>that adapt to gender-specific and </a:t>
            </a:r>
          </a:p>
          <a:p>
            <a:pPr>
              <a:buSzPct val="100000"/>
            </a:pPr>
            <a:r>
              <a:rPr lang="en-US" sz="3200" dirty="0" smtClean="0">
                <a:latin typeface="Calibri"/>
                <a:cs typeface="Calibri"/>
              </a:rPr>
              <a:t>    culture</a:t>
            </a:r>
            <a:r>
              <a:rPr lang="en-US" sz="3200" dirty="0">
                <a:latin typeface="Calibri"/>
                <a:cs typeface="Calibri"/>
              </a:rPr>
              <a:t>-specific negotiation </a:t>
            </a:r>
            <a:r>
              <a:rPr lang="en-US" sz="3200" dirty="0" smtClean="0">
                <a:latin typeface="Calibri"/>
                <a:cs typeface="Calibri"/>
              </a:rPr>
              <a:t>behavior</a:t>
            </a:r>
          </a:p>
          <a:p>
            <a:pPr>
              <a:buSzPct val="100000"/>
            </a:pPr>
            <a:endParaRPr lang="en-US" sz="3200" dirty="0" smtClean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Study </a:t>
            </a:r>
            <a:r>
              <a:rPr lang="en-US" sz="3200" dirty="0">
                <a:latin typeface="Calibri"/>
                <a:cs typeface="Calibri"/>
              </a:rPr>
              <a:t>how humans </a:t>
            </a:r>
            <a:r>
              <a:rPr lang="en-US" sz="3200" i="1" dirty="0">
                <a:solidFill>
                  <a:srgbClr val="0000FF"/>
                </a:solidFill>
                <a:latin typeface="Calibri"/>
                <a:cs typeface="Calibri"/>
              </a:rPr>
              <a:t>design </a:t>
            </a:r>
            <a:r>
              <a:rPr lang="en-US" sz="3200" dirty="0">
                <a:latin typeface="Calibri"/>
                <a:cs typeface="Calibri"/>
              </a:rPr>
              <a:t>strategies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274680"/>
            <a:ext cx="8229240" cy="5850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Argumentation-based Negotiation</a:t>
            </a:r>
            <a:endParaRPr sz="4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7730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>
                <a:latin typeface="Calibri"/>
                <a:cs typeface="Calibri"/>
              </a:rPr>
              <a:t>Proposal vs. </a:t>
            </a:r>
            <a:r>
              <a:rPr lang="en-US" sz="4400" dirty="0" smtClean="0">
                <a:latin typeface="Calibri"/>
                <a:cs typeface="Calibri"/>
              </a:rPr>
              <a:t>argument</a:t>
            </a:r>
            <a:r>
              <a:rPr lang="en-US" sz="4400" dirty="0">
                <a:latin typeface="Calibri"/>
                <a:cs typeface="Calibri"/>
              </a:rPr>
              <a:t>-</a:t>
            </a:r>
            <a:r>
              <a:rPr lang="en-US" sz="4400" dirty="0" smtClean="0">
                <a:latin typeface="Calibri"/>
                <a:cs typeface="Calibri"/>
              </a:rPr>
              <a:t>based </a:t>
            </a:r>
          </a:p>
          <a:p>
            <a:pPr algn="ctr"/>
            <a:r>
              <a:rPr lang="en-US" sz="4400" dirty="0" smtClean="0">
                <a:latin typeface="Calibri"/>
                <a:cs typeface="Calibri"/>
              </a:rPr>
              <a:t>negotiation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In </a:t>
            </a:r>
            <a:r>
              <a:rPr lang="en-US" sz="3200" i="1" dirty="0">
                <a:solidFill>
                  <a:srgbClr val="0000FF"/>
                </a:solidFill>
                <a:latin typeface="Calibri"/>
                <a:cs typeface="Calibri"/>
              </a:rPr>
              <a:t>proposal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-based negotiation</a:t>
            </a:r>
            <a:r>
              <a:rPr lang="en-US" sz="3200" dirty="0">
                <a:latin typeface="Calibri"/>
                <a:cs typeface="Calibri"/>
              </a:rPr>
              <a:t>:</a:t>
            </a:r>
            <a:endParaRPr sz="3200" dirty="0">
              <a:latin typeface="Calibri"/>
              <a:cs typeface="Calibri"/>
            </a:endParaRPr>
          </a:p>
          <a:p>
            <a:pPr lvl="1">
              <a:buSzPct val="75000"/>
              <a:buFont typeface="StarSymbol"/>
              <a:buChar char=""/>
            </a:pPr>
            <a:r>
              <a:rPr lang="en-US" sz="3200" dirty="0">
                <a:latin typeface="Calibri"/>
                <a:cs typeface="Calibri"/>
              </a:rPr>
              <a:t>Exchange offers (potential deals)</a:t>
            </a:r>
            <a:endParaRPr sz="3200" dirty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In </a:t>
            </a:r>
            <a:r>
              <a:rPr lang="en-US" sz="3200" i="1" dirty="0">
                <a:solidFill>
                  <a:srgbClr val="0000FF"/>
                </a:solidFill>
                <a:latin typeface="Calibri"/>
                <a:cs typeface="Calibri"/>
              </a:rPr>
              <a:t>argument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-based </a:t>
            </a:r>
            <a:r>
              <a:rPr lang="en-US" sz="3200" dirty="0" smtClean="0">
                <a:solidFill>
                  <a:srgbClr val="0000FF"/>
                </a:solidFill>
                <a:latin typeface="Calibri"/>
                <a:cs typeface="Calibri"/>
              </a:rPr>
              <a:t>negotiation</a:t>
            </a:r>
            <a:r>
              <a:rPr lang="en-US" sz="3200" dirty="0" smtClean="0">
                <a:latin typeface="Calibri"/>
                <a:cs typeface="Calibri"/>
              </a:rPr>
              <a:t>:</a:t>
            </a:r>
          </a:p>
          <a:p>
            <a:pPr marL="722313" lvl="1" indent="-265113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Exchange </a:t>
            </a:r>
            <a:r>
              <a:rPr lang="en-US" sz="3200" dirty="0">
                <a:latin typeface="Calibri"/>
                <a:cs typeface="Calibri"/>
              </a:rPr>
              <a:t>meta-information (about goals, </a:t>
            </a:r>
            <a:endParaRPr lang="en-US" sz="3200" dirty="0" smtClean="0">
              <a:latin typeface="Calibri"/>
              <a:cs typeface="Calibri"/>
            </a:endParaRPr>
          </a:p>
          <a:p>
            <a:pPr lvl="1"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 beliefs</a:t>
            </a:r>
            <a:r>
              <a:rPr lang="en-US" sz="3200" dirty="0">
                <a:latin typeface="Calibri"/>
                <a:cs typeface="Calibri"/>
              </a:rPr>
              <a:t>, plans etc.</a:t>
            </a:r>
            <a:r>
              <a:rPr lang="en-US" sz="3200" dirty="0" smtClean="0">
                <a:latin typeface="Calibri"/>
                <a:cs typeface="Calibri"/>
              </a:rPr>
              <a:t>)</a:t>
            </a:r>
          </a:p>
          <a:p>
            <a:pPr marL="722313" lvl="1" indent="-265113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Reasons </a:t>
            </a:r>
            <a:r>
              <a:rPr lang="en-US" sz="3200" dirty="0">
                <a:latin typeface="Calibri"/>
                <a:cs typeface="Calibri"/>
              </a:rPr>
              <a:t>why you want to exchange </a:t>
            </a:r>
            <a:r>
              <a:rPr lang="en-US" sz="3200" dirty="0" smtClean="0">
                <a:latin typeface="Calibri"/>
                <a:cs typeface="Calibri"/>
              </a:rPr>
              <a:t>resources</a:t>
            </a:r>
          </a:p>
          <a:p>
            <a:pPr lvl="1"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</a:t>
            </a:r>
            <a:r>
              <a:rPr lang="en-US" sz="3200" dirty="0">
                <a:latin typeface="Calibri"/>
                <a:cs typeface="Calibri"/>
              </a:rPr>
              <a:t>in the first place</a:t>
            </a:r>
            <a:endParaRPr sz="3200" dirty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Argument can shape/expand the space of </a:t>
            </a:r>
            <a:endParaRPr lang="en-US" sz="3200" dirty="0" smtClean="0">
              <a:latin typeface="Calibri"/>
              <a:cs typeface="Calibri"/>
            </a:endParaRP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possible </a:t>
            </a:r>
            <a:r>
              <a:rPr lang="en-US" sz="3200" dirty="0">
                <a:latin typeface="Calibri"/>
                <a:cs typeface="Calibri"/>
              </a:rPr>
              <a:t>agreement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91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4400" dirty="0">
                <a:latin typeface="Calibri"/>
                <a:cs typeface="Calibri"/>
              </a:rPr>
              <a:t>Hanging </a:t>
            </a:r>
            <a:r>
              <a:rPr lang="en-US" sz="4400" dirty="0" smtClean="0">
                <a:latin typeface="Calibri"/>
                <a:cs typeface="Calibri"/>
              </a:rPr>
              <a:t>pictures </a:t>
            </a:r>
            <a:r>
              <a:rPr lang="en-US" sz="4400" dirty="0">
                <a:latin typeface="Calibri"/>
                <a:cs typeface="Calibri"/>
              </a:rPr>
              <a:t>[Parsons et al]</a:t>
            </a:r>
            <a:endParaRPr sz="4400" dirty="0">
              <a:latin typeface="Calibri"/>
              <a:cs typeface="Calibri"/>
            </a:endParaRPr>
          </a:p>
        </p:txBody>
      </p:sp>
      <p:pic>
        <p:nvPicPr>
          <p:cNvPr id="160" name="Picture 159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840" y="1554480"/>
            <a:ext cx="7229160" cy="48956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8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4400" dirty="0" smtClean="0">
                <a:latin typeface="Calibri"/>
                <a:cs typeface="Calibri"/>
              </a:rPr>
              <a:t>Challenges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Finding bargaining strategies and solutions that </a:t>
            </a: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are not only individual rational and Pareto </a:t>
            </a: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optimal but also computationally feasible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 smtClean="0">
                <a:latin typeface="Calibri"/>
                <a:cs typeface="Calibri"/>
              </a:rPr>
              <a:t>Designing expressive, tractable, and welfare</a:t>
            </a:r>
          </a:p>
          <a:p>
            <a:pPr>
              <a:buSzPct val="100000"/>
            </a:pP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    improving argumentation protocols </a:t>
            </a:r>
            <a:endParaRPr sz="3200" dirty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GB" sz="3200" dirty="0" smtClean="0">
                <a:latin typeface="Calibri"/>
                <a:cs typeface="Calibri"/>
              </a:rPr>
              <a:t>Designing agents that can not only negotiate </a:t>
            </a:r>
          </a:p>
          <a:p>
            <a:pPr>
              <a:buSzPct val="100000"/>
            </a:pPr>
            <a:r>
              <a:rPr lang="en-GB" sz="3200" dirty="0">
                <a:latin typeface="Calibri"/>
                <a:cs typeface="Calibri"/>
              </a:rPr>
              <a:t> </a:t>
            </a:r>
            <a:r>
              <a:rPr lang="en-GB" sz="3200" dirty="0" smtClean="0">
                <a:latin typeface="Calibri"/>
                <a:cs typeface="Calibri"/>
              </a:rPr>
              <a:t>    with other agents but also with humans</a:t>
            </a:r>
            <a:endParaRPr sz="3200" dirty="0">
              <a:latin typeface="Calibri"/>
              <a:cs typeface="Calibri"/>
            </a:endParaRPr>
          </a:p>
          <a:p>
            <a:pPr marL="457200" indent="-457200">
              <a:buSzPct val="100000"/>
              <a:buFont typeface="Arial"/>
              <a:buChar char="•"/>
            </a:pPr>
            <a:r>
              <a:rPr lang="en-US" sz="3200" dirty="0">
                <a:latin typeface="Calibri"/>
                <a:cs typeface="Calibri"/>
              </a:rPr>
              <a:t>Still much work to be done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68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90938" y="2204757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Aspects of negotiation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6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Aspects of negotiation</a:t>
            </a:r>
            <a:endParaRPr dirty="0"/>
          </a:p>
        </p:txBody>
      </p:sp>
      <p:sp>
        <p:nvSpPr>
          <p:cNvPr id="81" name="TextShape 2"/>
          <p:cNvSpPr txBox="1"/>
          <p:nvPr/>
        </p:nvSpPr>
        <p:spPr>
          <a:xfrm>
            <a:off x="457200" y="1423649"/>
            <a:ext cx="8229240" cy="5200873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he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agents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conducting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negotiation</a:t>
            </a:r>
          </a:p>
          <a:p>
            <a:pPr>
              <a:lnSpc>
                <a:spcPct val="100000"/>
              </a:lnSpc>
            </a:pPr>
            <a:endParaRPr lang="en-US" sz="28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The set of 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issues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 under negotiation</a:t>
            </a:r>
          </a:p>
          <a:p>
            <a:pPr>
              <a:lnSpc>
                <a:spcPct val="100000"/>
              </a:lnSpc>
            </a:pPr>
            <a:endParaRPr lang="en-US" sz="28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he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set of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possible 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outcomes </a:t>
            </a:r>
            <a:r>
              <a:rPr lang="en-US" sz="2800" dirty="0" smtClean="0">
                <a:latin typeface="Calibri"/>
              </a:rPr>
              <a:t>and an agent’s 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preferences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for them </a:t>
            </a:r>
          </a:p>
          <a:p>
            <a:pPr>
              <a:lnSpc>
                <a:spcPct val="100000"/>
              </a:lnSpc>
            </a:pPr>
            <a:endParaRPr lang="en-US" sz="28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he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protocol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according to which agents search for a specific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agreement, and</a:t>
            </a:r>
          </a:p>
          <a:p>
            <a:pPr>
              <a:lnSpc>
                <a:spcPct val="100000"/>
              </a:lnSpc>
            </a:pPr>
            <a:endParaRPr lang="en-US" sz="2800" dirty="0" smtClean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T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he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individual </a:t>
            </a:r>
            <a:r>
              <a:rPr lang="en-US" sz="2800" dirty="0">
                <a:solidFill>
                  <a:srgbClr val="0000FF"/>
                </a:solidFill>
                <a:latin typeface="Calibri"/>
              </a:rPr>
              <a:t>strategies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 that determine the agent’s behavior</a:t>
            </a:r>
            <a:endParaRPr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47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Utility functions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– single issue</a:t>
            </a:r>
            <a:endParaRPr dirty="0"/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An agent’s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preferences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over the set of possible outcomes 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O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 is defined as a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utility </a:t>
            </a:r>
            <a:r>
              <a:rPr lang="en-US" sz="3200" dirty="0" smtClean="0">
                <a:solidFill>
                  <a:srgbClr val="0000FF"/>
                </a:solidFill>
                <a:latin typeface="Calibri"/>
              </a:rPr>
              <a:t>function</a:t>
            </a: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An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agent’s (say 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’s)  utility function assigns a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real number 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to each possible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outcome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. It is a mapping of the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form</a:t>
            </a: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    </a:t>
            </a:r>
            <a:r>
              <a:rPr lang="en-US" sz="3200" i="1" dirty="0" err="1">
                <a:solidFill>
                  <a:srgbClr val="000000"/>
                </a:solidFill>
                <a:latin typeface="Calibri"/>
              </a:rPr>
              <a:t>U</a:t>
            </a:r>
            <a:r>
              <a:rPr lang="en-US" sz="3200" i="1" baseline="30000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: O </a:t>
            </a:r>
            <a:r>
              <a:rPr lang="en-US" sz="3200" i="1" dirty="0">
                <a:solidFill>
                  <a:srgbClr val="000000"/>
                </a:solidFill>
                <a:latin typeface="Symbol"/>
              </a:rPr>
              <a:t></a:t>
            </a:r>
            <a:r>
              <a:rPr lang="en-US" sz="32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i="1" dirty="0">
                <a:solidFill>
                  <a:srgbClr val="000000"/>
                </a:solidFill>
                <a:latin typeface="Calibri"/>
                <a:ea typeface="Wingdings"/>
              </a:rPr>
              <a:t> R</a:t>
            </a:r>
            <a:endParaRPr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dirty="0">
                <a:solidFill>
                  <a:srgbClr val="000000"/>
                </a:solidFill>
                <a:latin typeface="Calibri"/>
              </a:rPr>
              <a:t>Utility functions </a:t>
            </a:r>
            <a:r>
              <a:rPr lang="en-US" sz="4400" dirty="0" smtClean="0">
                <a:solidFill>
                  <a:srgbClr val="000000"/>
                </a:solidFill>
                <a:latin typeface="Calibri"/>
              </a:rPr>
              <a:t>– multiple issues</a:t>
            </a:r>
            <a:endParaRPr dirty="0"/>
          </a:p>
        </p:txBody>
      </p:sp>
      <p:sp>
        <p:nvSpPr>
          <p:cNvPr id="85" name="TextShape 2"/>
          <p:cNvSpPr txBox="1"/>
          <p:nvPr/>
        </p:nvSpPr>
        <p:spPr>
          <a:xfrm>
            <a:off x="196200" y="1417680"/>
            <a:ext cx="8797320" cy="510732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In case of </a:t>
            </a:r>
            <a:r>
              <a:rPr lang="en-US" sz="3200" dirty="0">
                <a:solidFill>
                  <a:srgbClr val="0000FF"/>
                </a:solidFill>
                <a:latin typeface="Calibri"/>
              </a:rPr>
              <a:t>multiple issues</a:t>
            </a:r>
            <a:r>
              <a:rPr lang="en-US" sz="3200" dirty="0">
                <a:solidFill>
                  <a:srgbClr val="000000"/>
                </a:solidFill>
                <a:latin typeface="Calibri"/>
              </a:rPr>
              <a:t>,  the utility function is a is a mapping of the form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       		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  <a:ea typeface="Wingdings"/>
              </a:rPr>
              <a:t>   where </a:t>
            </a:r>
            <a:r>
              <a:rPr lang="en-US" sz="3200" i="1" dirty="0" err="1" smtClean="0">
                <a:solidFill>
                  <a:srgbClr val="000000"/>
                </a:solidFill>
                <a:latin typeface="Calibri"/>
                <a:ea typeface="Wingdings"/>
              </a:rPr>
              <a:t>A</a:t>
            </a:r>
            <a:r>
              <a:rPr lang="en-US" sz="3200" i="1" baseline="-25000" dirty="0" err="1" smtClean="0">
                <a:solidFill>
                  <a:srgbClr val="000000"/>
                </a:solidFill>
                <a:latin typeface="Calibri"/>
                <a:ea typeface="Wingdings"/>
              </a:rPr>
              <a:t>k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Wingdings"/>
              </a:rPr>
              <a:t> is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Wingdings"/>
              </a:rPr>
              <a:t>set of possible values for the issue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  <a:ea typeface="Wingdings"/>
              </a:rPr>
              <a:t>k</a:t>
            </a:r>
            <a:endParaRPr i="1" baseline="-25000" dirty="0"/>
          </a:p>
          <a:p>
            <a:pPr>
              <a:lnSpc>
                <a:spcPct val="100000"/>
              </a:lnSpc>
            </a:pPr>
            <a:endParaRPr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  <a:ea typeface="Wingdings"/>
              </a:rPr>
              <a:t>Typically, the </a:t>
            </a:r>
            <a:r>
              <a:rPr lang="en-US" sz="3200" dirty="0">
                <a:solidFill>
                  <a:srgbClr val="0000FF"/>
                </a:solidFill>
                <a:latin typeface="Calibri"/>
                <a:ea typeface="Wingdings"/>
              </a:rPr>
              <a:t>cumulative utility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Wingdings"/>
              </a:rPr>
              <a:t>is the weighted sum of the utilities from the individual issues and is of the form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87" name="Picture 86"/>
          <p:cNvPicPr/>
          <p:nvPr/>
        </p:nvPicPr>
        <p:blipFill>
          <a:blip r:embed="rId3"/>
          <a:stretch>
            <a:fillRect/>
          </a:stretch>
        </p:blipFill>
        <p:spPr>
          <a:xfrm>
            <a:off x="2882880" y="2365901"/>
            <a:ext cx="3276720" cy="610153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807104"/>
              </p:ext>
            </p:extLst>
          </p:nvPr>
        </p:nvGraphicFramePr>
        <p:xfrm>
          <a:off x="1162050" y="5267325"/>
          <a:ext cx="5688013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Equation" r:id="rId4" imgW="2362200" imgH="457200" progId="Equation.3">
                  <p:embed/>
                </p:oleObj>
              </mc:Choice>
              <mc:Fallback>
                <p:oleObj name="Equation" r:id="rId4" imgW="23622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62050" y="5267325"/>
                        <a:ext cx="5688013" cy="1100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4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877320" y="274680"/>
            <a:ext cx="761976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Negotiation: Key approaches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Game 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theoretic</a:t>
            </a:r>
          </a:p>
          <a:p>
            <a:pPr>
              <a:lnSpc>
                <a:spcPct val="100000"/>
              </a:lnSpc>
            </a:pPr>
            <a:endParaRPr sz="3200" dirty="0"/>
          </a:p>
          <a:p>
            <a:pPr marL="809625" lvl="1" indent="-352425">
              <a:lnSpc>
                <a:spcPct val="100000"/>
              </a:lnSpc>
              <a:buFont typeface="Arial"/>
              <a:buChar char="–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Cooperative (Axiomatic)</a:t>
            </a:r>
          </a:p>
          <a:p>
            <a:pPr lvl="1">
              <a:lnSpc>
                <a:spcPct val="100000"/>
              </a:lnSpc>
            </a:pPr>
            <a:endParaRPr sz="3200" dirty="0"/>
          </a:p>
          <a:p>
            <a:pPr marL="809625" lvl="1" indent="-352425">
              <a:lnSpc>
                <a:spcPct val="100000"/>
              </a:lnSpc>
              <a:buFont typeface="Arial"/>
              <a:buChar char="–"/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Non-</a:t>
            </a: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cooperative</a:t>
            </a:r>
          </a:p>
          <a:p>
            <a:pPr lvl="1">
              <a:lnSpc>
                <a:spcPct val="100000"/>
              </a:lnSpc>
              <a:buFont typeface="Arial"/>
              <a:buChar char="–"/>
            </a:pPr>
            <a:endParaRPr lang="en-US" sz="3200" dirty="0">
              <a:solidFill>
                <a:srgbClr val="000000"/>
              </a:solidFill>
              <a:latin typeface="Calibri"/>
            </a:endParaRPr>
          </a:p>
          <a:p>
            <a:pPr lvl="1">
              <a:lnSpc>
                <a:spcPct val="100000"/>
              </a:lnSpc>
            </a:pPr>
            <a:endParaRPr sz="3200" dirty="0"/>
          </a:p>
          <a:p>
            <a:pPr marL="274638" indent="-274638">
              <a:lnSpc>
                <a:spcPct val="100000"/>
              </a:lnSpc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Calibri"/>
              </a:rPr>
              <a:t>Heuristic</a:t>
            </a:r>
            <a:endParaRPr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A885-878B-824D-8A5D-A3D6229422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0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1969</Words>
  <Application>Microsoft Macintosh PowerPoint</Application>
  <PresentationFormat>On-screen Show (4:3)</PresentationFormat>
  <Paragraphs>380</Paragraphs>
  <Slides>49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Shaheen Fatima</dc:creator>
  <cp:lastModifiedBy>Shaheen Fatima</cp:lastModifiedBy>
  <cp:revision>1</cp:revision>
  <dcterms:created xsi:type="dcterms:W3CDTF">2012-05-06T18:09:01Z</dcterms:created>
  <dcterms:modified xsi:type="dcterms:W3CDTF">2012-05-06T18:09:58Z</dcterms:modified>
</cp:coreProperties>
</file>